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83" r:id="rId4"/>
    <p:sldId id="258" r:id="rId5"/>
    <p:sldId id="284" r:id="rId6"/>
    <p:sldId id="307" r:id="rId7"/>
    <p:sldId id="308" r:id="rId8"/>
    <p:sldId id="309" r:id="rId9"/>
    <p:sldId id="291" r:id="rId10"/>
    <p:sldId id="310" r:id="rId11"/>
    <p:sldId id="311" r:id="rId12"/>
    <p:sldId id="312" r:id="rId13"/>
    <p:sldId id="313" r:id="rId14"/>
    <p:sldId id="314" r:id="rId15"/>
    <p:sldId id="315" r:id="rId16"/>
    <p:sldId id="316" r:id="rId17"/>
    <p:sldId id="317" r:id="rId18"/>
    <p:sldId id="318" r:id="rId19"/>
    <p:sldId id="319" r:id="rId20"/>
    <p:sldId id="320" r:id="rId21"/>
    <p:sldId id="326" r:id="rId22"/>
    <p:sldId id="324" r:id="rId23"/>
    <p:sldId id="325" r:id="rId24"/>
    <p:sldId id="322" r:id="rId25"/>
    <p:sldId id="323" r:id="rId26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CCFFCC"/>
    <a:srgbClr val="339933"/>
    <a:srgbClr val="FF9900"/>
    <a:srgbClr val="CC6600"/>
    <a:srgbClr val="006400"/>
    <a:srgbClr val="FF3300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2" autoAdjust="0"/>
    <p:restoredTop sz="94649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E46AD8D4-4D6D-45D3-830A-6C1705ACF7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098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7163" y="0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B00B3E8-AB81-46E8-A420-9440537B0473}" type="datetimeFigureOut">
              <a:rPr lang="sr-Latn-CS"/>
              <a:pPr>
                <a:defRPr/>
              </a:pPr>
              <a:t>26.9.2017.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5025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0088" y="4413250"/>
            <a:ext cx="5603875" cy="4179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7163" y="8823325"/>
            <a:ext cx="303530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9682D28-E3FE-4E5E-A346-BEE152EA708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  <p:extLst>
      <p:ext uri="{BB962C8B-B14F-4D97-AF65-F5344CB8AC3E}">
        <p14:creationId xmlns:p14="http://schemas.microsoft.com/office/powerpoint/2010/main" val="33641047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sr-Latn-CS" smtClean="0"/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61B7710-5EF6-4D41-BCF1-7BFF7C085C13}" type="slidenum">
              <a:rPr lang="sr-Latn-CS" smtClean="0"/>
              <a:pPr eaLnBrk="1" hangingPunct="1"/>
              <a:t>9</a:t>
            </a:fld>
            <a:endParaRPr lang="sr-Latn-CS" smtClean="0"/>
          </a:p>
        </p:txBody>
      </p:sp>
    </p:spTree>
    <p:extLst>
      <p:ext uri="{BB962C8B-B14F-4D97-AF65-F5344CB8AC3E}">
        <p14:creationId xmlns:p14="http://schemas.microsoft.com/office/powerpoint/2010/main" val="13584555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A241E-A159-43AC-B9A4-A062EAE8E8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114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06ED2E-6CC8-4A9A-9973-150C2FC8A1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9232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F0F069-E106-40F7-870A-15EEDD9154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52799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8482E-782A-4857-9805-2146D68931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95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44CAAD-B7BF-428F-8314-2667A24D94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1471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93DA4B-173D-4921-A2F9-B16AC60E65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15237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92F436-DDCB-43D5-93AF-B7B2FB4B3E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449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F9BDF4-1C06-45AE-8106-BDCBDF910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450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A6FA6-B52C-4EFA-83A5-1C9B6EBB881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842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1C4C3-FF82-45A2-9463-B95483BE884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3633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0E05BC-E424-4B6C-8DA4-BF0E946F20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8278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7F805352-171B-4DF2-B5C7-7F85EBC11E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992" r:id="rId2"/>
    <p:sldLayoutId id="2147483993" r:id="rId3"/>
    <p:sldLayoutId id="2147483994" r:id="rId4"/>
    <p:sldLayoutId id="2147483995" r:id="rId5"/>
    <p:sldLayoutId id="2147483996" r:id="rId6"/>
    <p:sldLayoutId id="2147483997" r:id="rId7"/>
    <p:sldLayoutId id="2147483998" r:id="rId8"/>
    <p:sldLayoutId id="2147483999" r:id="rId9"/>
    <p:sldLayoutId id="2147484000" r:id="rId10"/>
    <p:sldLayoutId id="21474840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28688" y="4797425"/>
            <a:ext cx="5643562" cy="128587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Kontrola toka programa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r>
              <a:rPr lang="en-US" sz="4000" smtClean="0"/>
              <a:t>Nizovi</a:t>
            </a:r>
          </a:p>
          <a:p>
            <a:pPr eaLnBrk="1" hangingPunct="1">
              <a:spcBef>
                <a:spcPct val="0"/>
              </a:spcBef>
              <a:spcAft>
                <a:spcPts val="900"/>
              </a:spcAft>
            </a:pPr>
            <a:endParaRPr lang="en-US" sz="4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151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For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28738"/>
            <a:ext cx="8286750" cy="3929062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Brojačka </a:t>
            </a:r>
            <a:r>
              <a:rPr lang="sr-Latn-CS" sz="2100" dirty="0" smtClean="0">
                <a:solidFill>
                  <a:srgbClr val="3333CC"/>
                </a:solidFill>
              </a:rPr>
              <a:t>For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For Brojac = </a:t>
            </a:r>
            <a:r>
              <a:rPr lang="pl-PL" sz="2100" dirty="0" smtClean="0">
                <a:solidFill>
                  <a:srgbClr val="339933"/>
                </a:solidFill>
              </a:rPr>
              <a:t>Pocetak</a:t>
            </a:r>
            <a:r>
              <a:rPr lang="pl-PL" sz="2100" dirty="0" smtClean="0">
                <a:solidFill>
                  <a:srgbClr val="3333CC"/>
                </a:solidFill>
              </a:rPr>
              <a:t> To </a:t>
            </a:r>
            <a:r>
              <a:rPr lang="pl-PL" sz="2100" dirty="0" smtClean="0">
                <a:solidFill>
                  <a:srgbClr val="339933"/>
                </a:solidFill>
              </a:rPr>
              <a:t>Kraj</a:t>
            </a:r>
            <a:r>
              <a:rPr lang="pl-PL" sz="2100" dirty="0" smtClean="0">
                <a:solidFill>
                  <a:srgbClr val="3333CC"/>
                </a:solidFill>
              </a:rPr>
              <a:t> Step </a:t>
            </a:r>
            <a:r>
              <a:rPr lang="pl-PL" sz="2100" dirty="0" smtClean="0">
                <a:solidFill>
                  <a:srgbClr val="339933"/>
                </a:solidFill>
              </a:rPr>
              <a:t>Korak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Korak</a:t>
            </a:r>
            <a:r>
              <a:rPr lang="sr-Latn-CS" sz="2100" dirty="0" smtClean="0"/>
              <a:t> može biti pozitivan i negativan, a može se i izostaviti. Podrazumevano je 1.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Next Brojac</a:t>
            </a:r>
            <a:r>
              <a:rPr lang="sr-Latn-CS" sz="2100" dirty="0" smtClean="0"/>
              <a:t> se skraćeno može zapisati sa </a:t>
            </a:r>
            <a:r>
              <a:rPr lang="sr-Latn-CS" sz="2100" dirty="0" smtClean="0">
                <a:solidFill>
                  <a:srgbClr val="3333CC"/>
                </a:solidFill>
              </a:rPr>
              <a:t>Next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Forsirani izlazak iz </a:t>
            </a:r>
            <a:r>
              <a:rPr lang="vi-VN" sz="2100" dirty="0" smtClean="0">
                <a:solidFill>
                  <a:srgbClr val="3333CC"/>
                </a:solidFill>
              </a:rPr>
              <a:t>For</a:t>
            </a:r>
            <a:r>
              <a:rPr lang="vi-VN" sz="2100" dirty="0" smtClean="0"/>
              <a:t> petlje se vrši </a:t>
            </a:r>
            <a:r>
              <a:rPr lang="sr-Latn-CS" sz="2100" dirty="0" smtClean="0"/>
              <a:t>sa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Exit For</a:t>
            </a:r>
            <a:r>
              <a:rPr lang="vi-VN" sz="2100" dirty="0" smtClean="0"/>
              <a:t>, </a:t>
            </a:r>
            <a:r>
              <a:rPr lang="sr-Latn-CS" sz="2100" dirty="0" smtClean="0"/>
              <a:t>čime se </a:t>
            </a:r>
            <a:r>
              <a:rPr lang="vi-VN" sz="2100" dirty="0" smtClean="0"/>
              <a:t>iz petlje bezuslovno izlazi i prelazi na izvršenje prve naredbe nakon petlje.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Šta rade sledeće dve petlje?</a:t>
            </a:r>
            <a:endParaRPr lang="en-U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857250" y="5294313"/>
            <a:ext cx="2071688" cy="138588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For I = 1 To 99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	S = S + I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2100" dirty="0">
                <a:solidFill>
                  <a:srgbClr val="3333CC"/>
                </a:solidFill>
                <a:latin typeface="+mn-lt"/>
              </a:rPr>
              <a:t>Next  I</a:t>
            </a:r>
          </a:p>
        </p:txBody>
      </p:sp>
      <p:sp>
        <p:nvSpPr>
          <p:cNvPr id="12293" name="Rectangle 4"/>
          <p:cNvSpPr>
            <a:spLocks noChangeArrowheads="1"/>
          </p:cNvSpPr>
          <p:nvPr/>
        </p:nvSpPr>
        <p:spPr bwMode="auto">
          <a:xfrm>
            <a:off x="3500438" y="5286375"/>
            <a:ext cx="2786062" cy="138430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S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For I = 1 To 99 Step 2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100">
                <a:solidFill>
                  <a:srgbClr val="3333CC"/>
                </a:solidFill>
              </a:rPr>
              <a:t>	S = S + I</a:t>
            </a:r>
            <a:endParaRPr lang="en-GB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100">
                <a:solidFill>
                  <a:srgbClr val="3333CC"/>
                </a:solidFill>
              </a:rPr>
              <a:t>Next</a:t>
            </a:r>
            <a:r>
              <a:rPr lang="sr-Latn-CS" sz="2100">
                <a:solidFill>
                  <a:srgbClr val="3333CC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5796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400175"/>
            <a:ext cx="8286750" cy="338613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petlja ima oblik: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Wend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Ukoliko je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sr-Latn-CS" sz="2100" dirty="0" smtClean="0"/>
              <a:t> ispunjen, izvršavaju se naredbe unutar petlje. Po završetku instrukcija, opet se proverava </a:t>
            </a:r>
            <a:r>
              <a:rPr lang="sr-Latn-CS" sz="2100" dirty="0" smtClean="0">
                <a:solidFill>
                  <a:srgbClr val="3333CC"/>
                </a:solidFill>
              </a:rPr>
              <a:t>Uslov</a:t>
            </a:r>
            <a:r>
              <a:rPr lang="sr-Latn-CS" sz="2100" dirty="0" smtClean="0"/>
              <a:t> i ako je ispunjen ulazi se u petlju; u suprotnom, izlazi se iz petlje i nastavlja sa prvom naredbom nakon petlje.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</a:t>
            </a:r>
            <a:r>
              <a:rPr lang="vi-VN" sz="2100" dirty="0" smtClean="0"/>
              <a:t> </a:t>
            </a:r>
            <a:r>
              <a:rPr lang="vi-VN" sz="2100" dirty="0" smtClean="0">
                <a:solidFill>
                  <a:srgbClr val="3333CC"/>
                </a:solidFill>
              </a:rPr>
              <a:t>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747713" y="4857750"/>
            <a:ext cx="1857375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While K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Wend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2940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While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4963" y="1257300"/>
            <a:ext cx="8594725" cy="367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petlja je vrlo slična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petlji, pri čemu se 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uslov može naći na početku ili kraju petlje: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 While </a:t>
            </a:r>
            <a:r>
              <a:rPr lang="pl-PL" sz="2100" dirty="0" smtClean="0">
                <a:solidFill>
                  <a:srgbClr val="FF0000"/>
                </a:solidFill>
              </a:rPr>
              <a:t>Uslov			</a:t>
            </a: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			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				Loop While </a:t>
            </a:r>
            <a:r>
              <a:rPr lang="pl-PL" sz="2100" dirty="0" smtClean="0">
                <a:solidFill>
                  <a:srgbClr val="FF0000"/>
                </a:solidFill>
              </a:rPr>
              <a:t>Uslov</a:t>
            </a:r>
            <a:endParaRPr lang="pl-PL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U prvom obliku se može desiti da se u petlju uopšte ne uđe. U drugom obliku se </a:t>
            </a:r>
            <a:r>
              <a:rPr lang="sr-Latn-CS" sz="2100" dirty="0" smtClean="0"/>
              <a:t>petlja </a:t>
            </a:r>
            <a:r>
              <a:rPr lang="vi-VN" sz="2100" dirty="0" smtClean="0"/>
              <a:t>izvršava minimum jedanput.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Forsirani</a:t>
            </a:r>
            <a:r>
              <a:rPr lang="en-GB" sz="2100" dirty="0" smtClean="0"/>
              <a:t> </a:t>
            </a:r>
            <a:r>
              <a:rPr lang="en-GB" sz="2100" dirty="0" err="1" smtClean="0"/>
              <a:t>izlazak</a:t>
            </a:r>
            <a:r>
              <a:rPr lang="en-GB" sz="2100" dirty="0" smtClean="0"/>
              <a:t> </a:t>
            </a:r>
            <a:r>
              <a:rPr lang="en-GB" sz="2100" dirty="0" err="1" smtClean="0"/>
              <a:t>iz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Do While </a:t>
            </a:r>
            <a:r>
              <a:rPr lang="en-GB" sz="2100" dirty="0" err="1" smtClean="0"/>
              <a:t>petlje</a:t>
            </a:r>
            <a:r>
              <a:rPr lang="en-GB" sz="2100" dirty="0" smtClean="0"/>
              <a:t> se </a:t>
            </a:r>
            <a:r>
              <a:rPr lang="en-GB" sz="2100" dirty="0" err="1" smtClean="0"/>
              <a:t>vrši</a:t>
            </a:r>
            <a:r>
              <a:rPr lang="en-GB" sz="2100" dirty="0" smtClean="0"/>
              <a:t> </a:t>
            </a:r>
            <a:r>
              <a:rPr lang="en-GB" sz="2100" dirty="0" err="1" smtClean="0"/>
              <a:t>naredbom</a:t>
            </a:r>
            <a:r>
              <a:rPr lang="en-GB" sz="2100" dirty="0" smtClean="0"/>
              <a:t> </a:t>
            </a:r>
            <a:r>
              <a:rPr lang="en-GB" sz="2100" dirty="0" smtClean="0">
                <a:solidFill>
                  <a:srgbClr val="3333CC"/>
                </a:solidFill>
              </a:rPr>
              <a:t>Exit Do</a:t>
            </a:r>
            <a:r>
              <a:rPr lang="en-GB" sz="2100" dirty="0" smtClean="0"/>
              <a:t>.</a:t>
            </a:r>
            <a:endParaRPr lang="sr-Latn-CS" sz="2100" dirty="0" smtClean="0"/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 prirodne</a:t>
            </a:r>
            <a:r>
              <a:rPr lang="vi-VN" sz="2100" dirty="0" smtClean="0"/>
              <a:t> 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pomoću obe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vi-VN" sz="2100" dirty="0" smtClean="0">
                <a:solidFill>
                  <a:srgbClr val="3333CC"/>
                </a:solidFill>
              </a:rPr>
              <a:t> While</a:t>
            </a:r>
            <a:r>
              <a:rPr lang="vi-VN" sz="2100" dirty="0" smtClean="0"/>
              <a:t> petlj</a:t>
            </a:r>
            <a:r>
              <a:rPr lang="sr-Latn-CS" sz="2100" dirty="0" smtClean="0"/>
              <a:t>e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38175" y="5011738"/>
            <a:ext cx="2357438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: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While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&lt;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S = S +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endParaRPr lang="pl-PL" sz="2100" dirty="0">
              <a:solidFill>
                <a:srgbClr val="3333CC"/>
              </a:solidFill>
              <a:latin typeface="+mn-lt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2100" dirty="0">
                <a:solidFill>
                  <a:srgbClr val="3333CC"/>
                </a:solidFill>
                <a:latin typeface="+mn-lt"/>
              </a:rPr>
              <a:t>    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= </a:t>
            </a:r>
            <a:r>
              <a:rPr lang="en-US" sz="2100" dirty="0">
                <a:solidFill>
                  <a:srgbClr val="3333CC"/>
                </a:solidFill>
                <a:latin typeface="+mn-lt"/>
              </a:rPr>
              <a:t>K</a:t>
            </a:r>
            <a:r>
              <a:rPr lang="pl-PL" sz="2100" dirty="0">
                <a:solidFill>
                  <a:srgbClr val="3333CC"/>
                </a:solidFill>
                <a:latin typeface="+mn-lt"/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538538" y="49958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While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&lt; 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</a:t>
            </a:r>
            <a:r>
              <a:rPr lang="en-US" sz="3600" smtClean="0"/>
              <a:t>Until</a:t>
            </a:r>
            <a:r>
              <a:rPr lang="sr-Latn-CS" sz="3600" smtClean="0"/>
              <a:t> petlja</a:t>
            </a:r>
            <a:endParaRPr lang="en-US" sz="3600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725" y="1257300"/>
            <a:ext cx="8286750" cy="3814763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Do </a:t>
            </a:r>
            <a:r>
              <a:rPr lang="en-US" sz="2100" smtClean="0">
                <a:solidFill>
                  <a:srgbClr val="3333CC"/>
                </a:solidFill>
              </a:rPr>
              <a:t>Until</a:t>
            </a:r>
            <a:r>
              <a:rPr lang="sr-Latn-CS" sz="2100" smtClean="0"/>
              <a:t> petlja </a:t>
            </a:r>
            <a:r>
              <a:rPr lang="en-US" sz="2100" smtClean="0"/>
              <a:t>se izvr</a:t>
            </a:r>
            <a:r>
              <a:rPr lang="sr-Latn-CS" sz="2100" smtClean="0"/>
              <a:t>šava sve dok se ne ispuni određeni uslov. Uslov se može naći na početku ili kraju petlje: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Do Until </a:t>
            </a:r>
            <a:r>
              <a:rPr lang="pl-PL" sz="2100" smtClean="0">
                <a:solidFill>
                  <a:srgbClr val="FF0000"/>
                </a:solidFill>
              </a:rPr>
              <a:t>Uslov			</a:t>
            </a:r>
            <a:r>
              <a:rPr lang="pl-PL" sz="2100" smtClean="0">
                <a:solidFill>
                  <a:srgbClr val="3333CC"/>
                </a:solidFill>
              </a:rPr>
              <a:t>Do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    Naredbe			    Naredbe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pl-PL" sz="2100" smtClean="0">
                <a:solidFill>
                  <a:srgbClr val="3333CC"/>
                </a:solidFill>
              </a:rPr>
              <a:t>Loop				Loop Until </a:t>
            </a:r>
            <a:r>
              <a:rPr lang="pl-PL" sz="2100" smtClean="0">
                <a:solidFill>
                  <a:srgbClr val="FF0000"/>
                </a:solidFill>
              </a:rPr>
              <a:t>Uslov</a:t>
            </a:r>
            <a:endParaRPr lang="pl-PL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15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U prvom obliku se može desiti da se u petlju uopšte ne uđe. U drugom obliku se </a:t>
            </a:r>
            <a:r>
              <a:rPr lang="sr-Latn-CS" sz="2100" smtClean="0"/>
              <a:t>petlja </a:t>
            </a:r>
            <a:r>
              <a:rPr lang="vi-VN" sz="2100" smtClean="0"/>
              <a:t>izvršava minimum jedanput.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100" smtClean="0"/>
              <a:t>Forsirani izlazak iz </a:t>
            </a:r>
            <a:r>
              <a:rPr lang="en-GB" sz="2100" smtClean="0">
                <a:solidFill>
                  <a:srgbClr val="3333CC"/>
                </a:solidFill>
              </a:rPr>
              <a:t>Do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en-GB" sz="2100" smtClean="0">
                <a:solidFill>
                  <a:srgbClr val="3333CC"/>
                </a:solidFill>
              </a:rPr>
              <a:t> </a:t>
            </a:r>
            <a:r>
              <a:rPr lang="en-GB" sz="2100" smtClean="0"/>
              <a:t>petlje se vrši naredbom </a:t>
            </a:r>
            <a:r>
              <a:rPr lang="en-GB" sz="2100" smtClean="0">
                <a:solidFill>
                  <a:srgbClr val="3333CC"/>
                </a:solidFill>
              </a:rPr>
              <a:t>Exit Do</a:t>
            </a:r>
            <a:r>
              <a:rPr lang="en-GB" sz="2100" smtClean="0"/>
              <a:t>.</a:t>
            </a:r>
            <a:endParaRPr lang="sr-Latn-CS" sz="2100" smtClean="0"/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S</a:t>
            </a:r>
            <a:r>
              <a:rPr lang="vi-VN" sz="2100" smtClean="0"/>
              <a:t>ab</a:t>
            </a:r>
            <a:r>
              <a:rPr lang="sr-Latn-CS" sz="2100" smtClean="0"/>
              <a:t>rati</a:t>
            </a:r>
            <a:r>
              <a:rPr lang="vi-VN" sz="2100" smtClean="0"/>
              <a:t> </a:t>
            </a:r>
            <a:r>
              <a:rPr lang="sr-Latn-CS" sz="2100" smtClean="0"/>
              <a:t>prirodne </a:t>
            </a:r>
            <a:r>
              <a:rPr lang="vi-VN" sz="2100" smtClean="0"/>
              <a:t>brojev</a:t>
            </a:r>
            <a:r>
              <a:rPr lang="sr-Latn-CS" sz="2100" smtClean="0"/>
              <a:t>e manje od </a:t>
            </a:r>
            <a:r>
              <a:rPr lang="vi-VN" sz="2100" smtClean="0"/>
              <a:t>100 </a:t>
            </a:r>
            <a:r>
              <a:rPr lang="sr-Latn-CS" sz="2100" smtClean="0"/>
              <a:t>pomoću obe </a:t>
            </a:r>
            <a:r>
              <a:rPr lang="sr-Latn-CS" sz="2100" smtClean="0">
                <a:solidFill>
                  <a:srgbClr val="3333CC"/>
                </a:solidFill>
              </a:rPr>
              <a:t>Do</a:t>
            </a:r>
            <a:r>
              <a:rPr lang="vi-VN" sz="2100" smtClean="0">
                <a:solidFill>
                  <a:srgbClr val="3333CC"/>
                </a:solidFill>
              </a:rPr>
              <a:t> </a:t>
            </a:r>
            <a:r>
              <a:rPr lang="sr-Latn-CS" sz="2100" smtClean="0">
                <a:solidFill>
                  <a:srgbClr val="3333CC"/>
                </a:solidFill>
              </a:rPr>
              <a:t>Until</a:t>
            </a:r>
            <a:r>
              <a:rPr lang="vi-VN" sz="2100" smtClean="0"/>
              <a:t> petlj</a:t>
            </a:r>
            <a:r>
              <a:rPr lang="sr-Latn-CS" sz="2100" smtClean="0"/>
              <a:t>e</a:t>
            </a:r>
            <a:r>
              <a:rPr lang="vi-VN" sz="2100" smtClean="0"/>
              <a:t>.</a:t>
            </a:r>
            <a:endParaRPr lang="sr-Latn-CS" sz="210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2938" y="4995863"/>
            <a:ext cx="2357437" cy="17081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 Until K = 100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554413" y="4983163"/>
            <a:ext cx="2500312" cy="1708150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S = 0</a:t>
            </a:r>
            <a:r>
              <a:rPr lang="en-US" sz="2100">
                <a:solidFill>
                  <a:srgbClr val="3333CC"/>
                </a:solidFill>
              </a:rPr>
              <a:t> </a:t>
            </a:r>
            <a:r>
              <a:rPr lang="pl-PL" sz="2100">
                <a:solidFill>
                  <a:srgbClr val="3333CC"/>
                </a:solidFill>
              </a:rPr>
              <a:t>: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0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=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	S = S + </a:t>
            </a:r>
            <a:r>
              <a:rPr lang="en-US" sz="2100">
                <a:solidFill>
                  <a:srgbClr val="3333CC"/>
                </a:solidFill>
              </a:rPr>
              <a:t>K</a:t>
            </a:r>
            <a:endParaRPr lang="pl-PL" sz="2100">
              <a:solidFill>
                <a:srgbClr val="3333CC"/>
              </a:solidFill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pl-PL" sz="2100">
                <a:solidFill>
                  <a:srgbClr val="3333CC"/>
                </a:solidFill>
              </a:rPr>
              <a:t>Loop </a:t>
            </a:r>
            <a:r>
              <a:rPr lang="en-US" sz="2100">
                <a:solidFill>
                  <a:srgbClr val="3333CC"/>
                </a:solidFill>
              </a:rPr>
              <a:t>Until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K</a:t>
            </a:r>
            <a:r>
              <a:rPr lang="pl-PL" sz="2100">
                <a:solidFill>
                  <a:srgbClr val="3333CC"/>
                </a:solidFill>
              </a:rPr>
              <a:t> </a:t>
            </a:r>
            <a:r>
              <a:rPr lang="en-US" sz="2100">
                <a:solidFill>
                  <a:srgbClr val="3333CC"/>
                </a:solidFill>
              </a:rPr>
              <a:t>=</a:t>
            </a:r>
            <a:r>
              <a:rPr lang="pl-PL" sz="2100">
                <a:solidFill>
                  <a:srgbClr val="3333CC"/>
                </a:solidFill>
              </a:rPr>
              <a:t> 99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Do petlja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328738"/>
            <a:ext cx="8286750" cy="317182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Kod </a:t>
            </a: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petlji, </a:t>
            </a:r>
            <a:r>
              <a:rPr lang="sr-Latn-CS" sz="2100" dirty="0" smtClean="0">
                <a:solidFill>
                  <a:srgbClr val="3333CC"/>
                </a:solidFill>
              </a:rPr>
              <a:t>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delovi su opcioni.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Do While</a:t>
            </a:r>
            <a:r>
              <a:rPr lang="sr-Latn-CS" sz="2100" dirty="0" smtClean="0"/>
              <a:t> 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en-US" sz="2100" dirty="0" smtClean="0">
                <a:solidFill>
                  <a:srgbClr val="3333CC"/>
                </a:solidFill>
              </a:rPr>
              <a:t>Until</a:t>
            </a:r>
            <a:r>
              <a:rPr lang="sr-Latn-CS" sz="2100" dirty="0" smtClean="0"/>
              <a:t> petlje su specijalni slučajevi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petlje.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Do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    Naredbe</a:t>
            </a:r>
          </a:p>
          <a:p>
            <a:pPr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pl-PL" sz="2100" dirty="0" smtClean="0">
                <a:solidFill>
                  <a:srgbClr val="3333CC"/>
                </a:solidFill>
              </a:rPr>
              <a:t>Loop</a:t>
            </a: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15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Iz </a:t>
            </a:r>
            <a:r>
              <a:rPr lang="sr-Latn-CS" sz="2100" dirty="0" smtClean="0">
                <a:solidFill>
                  <a:srgbClr val="3333CC"/>
                </a:solidFill>
              </a:rPr>
              <a:t>Do</a:t>
            </a:r>
            <a:r>
              <a:rPr lang="sr-Latn-CS" sz="2100" dirty="0" smtClean="0"/>
              <a:t> petlje se najčešće izlazi sa </a:t>
            </a:r>
            <a:r>
              <a:rPr lang="sr-Latn-CS" sz="2100" dirty="0" smtClean="0">
                <a:solidFill>
                  <a:srgbClr val="3333CC"/>
                </a:solidFill>
              </a:rPr>
              <a:t>Exit Do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S</a:t>
            </a:r>
            <a:r>
              <a:rPr lang="vi-VN" sz="2100" dirty="0" smtClean="0"/>
              <a:t>ab</a:t>
            </a:r>
            <a:r>
              <a:rPr lang="sr-Latn-CS" sz="2100" dirty="0" smtClean="0"/>
              <a:t>rati</a:t>
            </a:r>
            <a:r>
              <a:rPr lang="vi-VN" sz="2100" dirty="0" smtClean="0"/>
              <a:t> </a:t>
            </a:r>
            <a:r>
              <a:rPr lang="sr-Latn-CS" sz="2100" dirty="0" smtClean="0"/>
              <a:t>prirodne </a:t>
            </a:r>
            <a:r>
              <a:rPr lang="vi-VN" sz="2100" dirty="0" smtClean="0"/>
              <a:t>brojev</a:t>
            </a:r>
            <a:r>
              <a:rPr lang="sr-Latn-CS" sz="2100" dirty="0" smtClean="0"/>
              <a:t>e manje od </a:t>
            </a:r>
            <a:r>
              <a:rPr lang="vi-VN" sz="2100" dirty="0" smtClean="0"/>
              <a:t>100 </a:t>
            </a:r>
            <a:r>
              <a:rPr lang="sr-Latn-CS" sz="2100" dirty="0" smtClean="0"/>
              <a:t>koristeći </a:t>
            </a:r>
            <a:r>
              <a:rPr lang="sr-Latn-CS" sz="2100" dirty="0" smtClean="0">
                <a:solidFill>
                  <a:srgbClr val="3333CC"/>
                </a:solidFill>
              </a:rPr>
              <a:t>Do </a:t>
            </a:r>
            <a:r>
              <a:rPr lang="vi-VN" sz="2100" dirty="0" smtClean="0"/>
              <a:t>petlj</a:t>
            </a:r>
            <a:r>
              <a:rPr lang="sr-Latn-CS" sz="2100" dirty="0" smtClean="0"/>
              <a:t>u</a:t>
            </a:r>
            <a:r>
              <a:rPr lang="vi-VN" sz="2100" dirty="0" smtClean="0"/>
              <a:t>.</a:t>
            </a:r>
            <a:endParaRPr lang="sr-Latn-CS" sz="2100" dirty="0" smtClean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92150" y="4443413"/>
            <a:ext cx="3214688" cy="203041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S = 0 : K =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S = S + K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K = K + 1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	If K = 100 Then Exit Do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pl-PL" sz="2100" dirty="0">
                <a:solidFill>
                  <a:srgbClr val="3333CC"/>
                </a:solidFill>
                <a:latin typeface="+mn-lt"/>
              </a:rPr>
              <a:t>Loop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57956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Nizovi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642350" cy="391795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Niz predstavlja grupu elemenata koji imaju isti tip i ime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E</a:t>
            </a:r>
            <a:r>
              <a:rPr lang="vi-VN" sz="2100" dirty="0" smtClean="0"/>
              <a:t>lementu niza </a:t>
            </a:r>
            <a:r>
              <a:rPr lang="sr-Latn-CS" sz="2100" dirty="0" smtClean="0"/>
              <a:t>se </a:t>
            </a:r>
            <a:r>
              <a:rPr lang="vi-VN" sz="2100" dirty="0" smtClean="0"/>
              <a:t>pristupa koristeći ime niza i indeks </a:t>
            </a:r>
            <a:r>
              <a:rPr lang="sr-Latn-CS" sz="2100" dirty="0" smtClean="0"/>
              <a:t>(</a:t>
            </a:r>
            <a:r>
              <a:rPr lang="vi-VN" sz="2100" dirty="0" smtClean="0"/>
              <a:t>redni broj elementa</a:t>
            </a:r>
            <a:r>
              <a:rPr lang="sr-Latn-CS" sz="2100" dirty="0" smtClean="0"/>
              <a:t>)</a:t>
            </a:r>
            <a:r>
              <a:rPr lang="vi-VN" sz="2100" dirty="0" smtClean="0"/>
              <a:t> </a:t>
            </a:r>
            <a:r>
              <a:rPr lang="sr-Latn-CS" sz="2100" dirty="0" smtClean="0"/>
              <a:t>koji se</a:t>
            </a:r>
            <a:r>
              <a:rPr lang="vi-VN" sz="2100" dirty="0" smtClean="0"/>
              <a:t> navodi u malim zagradama.</a:t>
            </a:r>
            <a:endParaRPr lang="sr-Latn-CS" sz="2100" dirty="0" smtClean="0"/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</a:t>
            </a:r>
            <a:r>
              <a:rPr lang="vi-VN" sz="2100" dirty="0" smtClean="0"/>
              <a:t>ndeks prvog elementa niza je </a:t>
            </a:r>
            <a:r>
              <a:rPr lang="en-US" sz="2100" dirty="0" err="1" smtClean="0"/>
              <a:t>podrazumevano</a:t>
            </a:r>
            <a:r>
              <a:rPr lang="en-US" sz="2100" dirty="0" smtClean="0"/>
              <a:t> </a:t>
            </a:r>
            <a:r>
              <a:rPr lang="vi-VN" sz="2100" dirty="0" smtClean="0"/>
              <a:t>0. Tako bi elementima niza </a:t>
            </a:r>
            <a:r>
              <a:rPr lang="vi-VN" sz="2100" dirty="0" smtClean="0">
                <a:solidFill>
                  <a:srgbClr val="3333CC"/>
                </a:solidFill>
              </a:rPr>
              <a:t>X</a:t>
            </a:r>
            <a:r>
              <a:rPr lang="vi-VN" sz="2100" dirty="0" smtClean="0"/>
              <a:t>, dužine 10, pristupali na sledeći način: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X(0), X(1), ..., X(9)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vi-VN" sz="2100" dirty="0" smtClean="0"/>
              <a:t>Navođenjem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</a:t>
            </a:r>
            <a:r>
              <a:rPr lang="vi-VN" sz="2100" dirty="0" smtClean="0">
                <a:solidFill>
                  <a:srgbClr val="3333CC"/>
                </a:solidFill>
              </a:rPr>
              <a:t>Option Base 1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vi-VN" sz="2100" dirty="0" smtClean="0"/>
              <a:t>na početku modula, indeks prvog elementa niza će biti 1 u svim procedurama tog modula. </a:t>
            </a:r>
            <a:r>
              <a:rPr lang="vi-VN" sz="2100" dirty="0" smtClean="0">
                <a:solidFill>
                  <a:srgbClr val="3333CC"/>
                </a:solidFill>
              </a:rPr>
              <a:t>Option Base</a:t>
            </a:r>
            <a:r>
              <a:rPr lang="vi-VN" sz="2100" dirty="0" smtClean="0"/>
              <a:t> </a:t>
            </a:r>
            <a:r>
              <a:rPr lang="sr-Latn-CS" sz="2100" dirty="0" smtClean="0"/>
              <a:t>može biti</a:t>
            </a:r>
            <a:r>
              <a:rPr lang="vi-VN" sz="2100" dirty="0" smtClean="0"/>
              <a:t> 0 i</a:t>
            </a:r>
            <a:r>
              <a:rPr lang="sr-Latn-CS" sz="2100" dirty="0" smtClean="0"/>
              <a:t>li</a:t>
            </a:r>
            <a:r>
              <a:rPr lang="vi-VN" sz="2100" dirty="0" smtClean="0"/>
              <a:t> 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93700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Deklaracija nizova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286750" cy="43465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Naredba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3333CC"/>
                </a:solidFill>
              </a:rPr>
              <a:t>1</a:t>
            </a:r>
            <a:r>
              <a:rPr lang="vi-VN" sz="2100" dirty="0" smtClean="0">
                <a:solidFill>
                  <a:srgbClr val="3333CC"/>
                </a:solidFill>
              </a:rPr>
              <a:t>0)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  <a:endParaRPr lang="vi-VN" sz="2100" dirty="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deklariše celobrojni niz </a:t>
            </a:r>
            <a:r>
              <a:rPr lang="sr-Latn-CS" sz="2100" dirty="0" smtClean="0">
                <a:solidFill>
                  <a:srgbClr val="3333CC"/>
                </a:solidFill>
              </a:rPr>
              <a:t>X</a:t>
            </a:r>
            <a:r>
              <a:rPr lang="sr-Latn-CS" sz="2100" dirty="0" smtClean="0"/>
              <a:t> od 11 elemenata, jer je prvi element </a:t>
            </a:r>
            <a:r>
              <a:rPr lang="sr-Latn-CS" sz="2100" dirty="0" smtClean="0">
                <a:solidFill>
                  <a:srgbClr val="3333CC"/>
                </a:solidFill>
              </a:rPr>
              <a:t>X(0)</a:t>
            </a:r>
            <a:r>
              <a:rPr lang="sr-Latn-CS" sz="2100" dirty="0" smtClean="0"/>
              <a:t>, a poslednji </a:t>
            </a:r>
            <a:r>
              <a:rPr lang="sr-Latn-CS" sz="2100" dirty="0" smtClean="0">
                <a:solidFill>
                  <a:srgbClr val="3333CC"/>
                </a:solidFill>
              </a:rPr>
              <a:t>X(10)</a:t>
            </a:r>
            <a:r>
              <a:rPr lang="sr-Latn-CS" sz="2100" dirty="0" smtClean="0"/>
              <a:t>.</a:t>
            </a:r>
            <a:endParaRPr lang="vi-VN" sz="2100" dirty="0" smtClean="0"/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deklaraciji se može navesti indeks prvog i poslednjeg elementa niza, pri čemu su dozvoljeni i negativni indeksi: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/>
              <a:t>   </a:t>
            </a:r>
            <a:r>
              <a:rPr lang="sr-Latn-CS" sz="2100" dirty="0" smtClean="0">
                <a:solidFill>
                  <a:srgbClr val="3333CC"/>
                </a:solidFill>
              </a:rPr>
              <a:t>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1</a:t>
            </a:r>
            <a:r>
              <a:rPr lang="vi-VN" sz="2100" dirty="0" smtClean="0">
                <a:solidFill>
                  <a:srgbClr val="FF0000"/>
                </a:solidFill>
              </a:rPr>
              <a:t>0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Dim X</a:t>
            </a:r>
            <a:r>
              <a:rPr lang="vi-VN" sz="2100" dirty="0" smtClean="0">
                <a:solidFill>
                  <a:srgbClr val="3333CC"/>
                </a:solidFill>
              </a:rPr>
              <a:t>(</a:t>
            </a:r>
            <a:r>
              <a:rPr lang="sr-Latn-CS" sz="2100" dirty="0" smtClean="0">
                <a:solidFill>
                  <a:srgbClr val="FF0000"/>
                </a:solidFill>
              </a:rPr>
              <a:t>-5</a:t>
            </a:r>
            <a:r>
              <a:rPr lang="sr-Latn-CS" sz="2100" dirty="0" smtClean="0">
                <a:solidFill>
                  <a:srgbClr val="3333CC"/>
                </a:solidFill>
              </a:rPr>
              <a:t> To </a:t>
            </a:r>
            <a:r>
              <a:rPr lang="sr-Latn-CS" sz="2100" dirty="0" smtClean="0">
                <a:solidFill>
                  <a:srgbClr val="FF0000"/>
                </a:solidFill>
              </a:rPr>
              <a:t>5</a:t>
            </a:r>
            <a:r>
              <a:rPr lang="vi-VN" sz="2100" dirty="0" smtClean="0">
                <a:solidFill>
                  <a:srgbClr val="3333CC"/>
                </a:solidFill>
              </a:rPr>
              <a:t>)</a:t>
            </a:r>
            <a:r>
              <a:rPr lang="sr-Latn-CS" sz="2100" dirty="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GB" sz="2100" dirty="0" err="1" smtClean="0"/>
              <a:t>Indeks</a:t>
            </a:r>
            <a:r>
              <a:rPr lang="en-GB" sz="2100" dirty="0" smtClean="0"/>
              <a:t> </a:t>
            </a:r>
            <a:r>
              <a:rPr lang="en-GB" sz="2100" dirty="0" err="1" smtClean="0"/>
              <a:t>prvog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en-GB" sz="2100" dirty="0" err="1" smtClean="0"/>
              <a:t>niza</a:t>
            </a:r>
            <a:r>
              <a:rPr lang="en-GB" sz="2100" dirty="0" smtClean="0"/>
              <a:t> </a:t>
            </a:r>
            <a:r>
              <a:rPr lang="sr-Latn-CS" sz="2100" dirty="0" smtClean="0"/>
              <a:t>se </a:t>
            </a:r>
            <a:r>
              <a:rPr lang="en-GB" sz="2100" dirty="0" err="1" smtClean="0"/>
              <a:t>može</a:t>
            </a:r>
            <a:r>
              <a:rPr lang="en-GB" sz="2100" dirty="0" smtClean="0"/>
              <a:t> </a:t>
            </a:r>
            <a:r>
              <a:rPr lang="sr-Latn-CS" sz="2100" dirty="0" smtClean="0"/>
              <a:t>dobiti</a:t>
            </a:r>
            <a:r>
              <a:rPr lang="en-GB" sz="2100" dirty="0" smtClean="0"/>
              <a:t> </a:t>
            </a:r>
            <a:r>
              <a:rPr lang="en-GB" sz="2100" dirty="0" err="1" smtClean="0"/>
              <a:t>pomoću</a:t>
            </a:r>
            <a:r>
              <a:rPr lang="en-GB" sz="2100" dirty="0" smtClean="0"/>
              <a:t> </a:t>
            </a:r>
            <a:r>
              <a:rPr lang="en-GB" sz="2100" dirty="0" err="1" smtClean="0"/>
              <a:t>funkcij</a:t>
            </a:r>
            <a:r>
              <a:rPr lang="sr-Latn-CS" sz="2100" dirty="0" smtClean="0"/>
              <a:t>e </a:t>
            </a:r>
            <a:r>
              <a:rPr lang="en-GB" sz="2100" dirty="0" err="1" smtClean="0">
                <a:solidFill>
                  <a:srgbClr val="3333CC"/>
                </a:solidFill>
              </a:rPr>
              <a:t>LBound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, </a:t>
            </a:r>
            <a:r>
              <a:rPr lang="sr-Latn-CS" sz="2100" dirty="0" smtClean="0"/>
              <a:t>dok se i</a:t>
            </a:r>
            <a:r>
              <a:rPr lang="en-GB" sz="2100" dirty="0" err="1" smtClean="0"/>
              <a:t>ndeks</a:t>
            </a:r>
            <a:r>
              <a:rPr lang="en-GB" sz="2100" dirty="0" smtClean="0"/>
              <a:t> </a:t>
            </a:r>
            <a:r>
              <a:rPr lang="sr-Latn-CS" sz="2100" dirty="0" smtClean="0"/>
              <a:t>poslednjeg</a:t>
            </a:r>
            <a:r>
              <a:rPr lang="en-GB" sz="2100" dirty="0" smtClean="0"/>
              <a:t> </a:t>
            </a:r>
            <a:r>
              <a:rPr lang="en-GB" sz="2100" dirty="0" err="1" smtClean="0"/>
              <a:t>elementa</a:t>
            </a:r>
            <a:r>
              <a:rPr lang="en-GB" sz="2100" dirty="0" smtClean="0"/>
              <a:t> </a:t>
            </a:r>
            <a:r>
              <a:rPr lang="sr-Latn-CS" sz="2100" dirty="0" smtClean="0"/>
              <a:t>može dobiti pomoću funkcije </a:t>
            </a:r>
            <a:r>
              <a:rPr lang="en-GB" sz="2100" dirty="0" err="1" smtClean="0">
                <a:solidFill>
                  <a:srgbClr val="3333CC"/>
                </a:solidFill>
              </a:rPr>
              <a:t>UBound</a:t>
            </a:r>
            <a:r>
              <a:rPr lang="en-GB" sz="2100" dirty="0" smtClean="0">
                <a:solidFill>
                  <a:srgbClr val="3333CC"/>
                </a:solidFill>
              </a:rPr>
              <a:t>(</a:t>
            </a:r>
            <a:r>
              <a:rPr lang="en-GB" sz="2100" dirty="0" err="1" smtClean="0">
                <a:solidFill>
                  <a:srgbClr val="3333CC"/>
                </a:solidFill>
              </a:rPr>
              <a:t>ImeNiza</a:t>
            </a:r>
            <a:r>
              <a:rPr lang="en-GB" sz="2100" dirty="0" smtClean="0">
                <a:solidFill>
                  <a:srgbClr val="3333CC"/>
                </a:solidFill>
              </a:rPr>
              <a:t>)</a:t>
            </a:r>
            <a:r>
              <a:rPr lang="en-GB" sz="2100" dirty="0" smtClean="0"/>
              <a:t>.</a:t>
            </a:r>
            <a:endParaRPr lang="vi-VN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1513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nizovima</a:t>
            </a:r>
            <a:endParaRPr lang="en-US" sz="3600" smtClean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formira niz od 20 Fibonacci-evih brojeva i elemente tog niza štampa u Immediate prozoru. </a:t>
            </a:r>
            <a:r>
              <a:rPr lang="en-US" sz="2100" smtClean="0"/>
              <a:t>P</a:t>
            </a:r>
            <a:r>
              <a:rPr lang="sr-Latn-CS" sz="2100" smtClean="0"/>
              <a:t>rva dva broja </a:t>
            </a:r>
            <a:r>
              <a:rPr lang="en-US" sz="2100" smtClean="0"/>
              <a:t>su </a:t>
            </a:r>
            <a:r>
              <a:rPr lang="sr-Latn-CS" sz="2100" smtClean="0"/>
              <a:t>0 i 1</a:t>
            </a:r>
            <a:r>
              <a:rPr lang="en-US" sz="2100" smtClean="0"/>
              <a:t>, a svaki slede</a:t>
            </a:r>
            <a:r>
              <a:rPr lang="sr-Latn-CS" sz="2100" smtClean="0"/>
              <a:t>ći Fibonacci-ev broj jednak je zbiru prethodna dva.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7544" y="2902020"/>
            <a:ext cx="5040560" cy="3170099"/>
          </a:xfrm>
          <a:prstGeom prst="rect">
            <a:avLst/>
          </a:prstGeom>
          <a:solidFill>
            <a:srgbClr val="CC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Sub Fibonacci()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Dim X(1 To 20)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X(1) = 0</a:t>
            </a: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: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X(1)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For I = 3 To 20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X(I) = X(I - 1) + X(I - 2)</a:t>
            </a:r>
            <a:endParaRPr lang="en-US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U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Debug.Print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Next</a:t>
            </a:r>
            <a:endParaRPr lang="en-GB" sz="2000" dirty="0">
              <a:solidFill>
                <a:srgbClr val="3333CC"/>
              </a:solidFill>
              <a:ea typeface="Times New Roman" pitchFamily="18" charset="0"/>
              <a:cs typeface="Courier New" pitchFamily="49" charset="0"/>
            </a:endParaRP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</a:pPr>
            <a:r>
              <a:rPr lang="en-GB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20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846763" y="2781300"/>
            <a:ext cx="19399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Korišćena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</a:t>
            </a:r>
            <a:r>
              <a:rPr lang="sr-Latn-CS" sz="2000" dirty="0"/>
              <a:t> procedura.</a:t>
            </a:r>
          </a:p>
          <a:p>
            <a:pPr>
              <a:defRPr/>
            </a:pPr>
            <a:r>
              <a:rPr lang="sr-Latn-CS" sz="2000" dirty="0"/>
              <a:t>Poziva se sa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H="1">
            <a:off x="2411760" y="3132138"/>
            <a:ext cx="3435003" cy="883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5868988" y="4440238"/>
            <a:ext cx="2346325" cy="1631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sr-Latn-CS" sz="2000" dirty="0"/>
              <a:t>Za štampu u Immediate prozoru tokom izvršavanja koristi se metoda </a:t>
            </a: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19464" name="Line 6"/>
          <p:cNvSpPr>
            <a:spLocks noChangeShapeType="1"/>
          </p:cNvSpPr>
          <p:nvPr/>
        </p:nvSpPr>
        <p:spPr bwMode="auto">
          <a:xfrm flipH="1" flipV="1">
            <a:off x="2339751" y="4149079"/>
            <a:ext cx="3518123" cy="113729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65137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Višedimenzioni nizovi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68425"/>
            <a:ext cx="8478837" cy="4918075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pt-BR" sz="2100" smtClean="0"/>
              <a:t>VBA podržava do 60 dimenzija nizova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Pri deklaraciji se mo</a:t>
            </a:r>
            <a:r>
              <a:rPr lang="sr-Latn-CS" sz="2100" smtClean="0"/>
              <a:t>že navesti samo gornja granica (donja je podrazumevano 0), ili se mogu navesti obe granice.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vi-VN" sz="2100" smtClean="0">
                <a:solidFill>
                  <a:srgbClr val="FF0000"/>
                </a:solidFill>
              </a:rPr>
              <a:t>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Dim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10</a:t>
            </a:r>
            <a:r>
              <a:rPr lang="sr-Latn-CS" sz="2100" smtClean="0">
                <a:solidFill>
                  <a:srgbClr val="3333CC"/>
                </a:solidFill>
              </a:rPr>
              <a:t>, </a:t>
            </a:r>
            <a:r>
              <a:rPr lang="sr-Latn-CS" sz="2100" smtClean="0">
                <a:solidFill>
                  <a:srgbClr val="FF0000"/>
                </a:solidFill>
              </a:rPr>
              <a:t>-5</a:t>
            </a:r>
            <a:r>
              <a:rPr lang="sr-Latn-CS" sz="2100" smtClean="0">
                <a:solidFill>
                  <a:srgbClr val="3333CC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Elementu višedimenzionog niza se pristupa navođenjem indeksa svake dimenzije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X</a:t>
            </a:r>
            <a:r>
              <a:rPr lang="vi-VN" sz="2100" smtClean="0">
                <a:solidFill>
                  <a:srgbClr val="3333CC"/>
                </a:solidFill>
              </a:rPr>
              <a:t>(</a:t>
            </a:r>
            <a:r>
              <a:rPr lang="sr-Latn-CS" sz="2100" smtClean="0">
                <a:solidFill>
                  <a:srgbClr val="3333CC"/>
                </a:solidFill>
              </a:rPr>
              <a:t>2, 5</a:t>
            </a:r>
            <a:r>
              <a:rPr lang="vi-VN" sz="2100" smtClean="0">
                <a:solidFill>
                  <a:srgbClr val="3333CC"/>
                </a:solidFill>
              </a:rPr>
              <a:t>)</a:t>
            </a:r>
            <a:r>
              <a:rPr lang="sr-Latn-CS" sz="2100" smtClean="0">
                <a:solidFill>
                  <a:srgbClr val="3333CC"/>
                </a:solidFill>
              </a:rPr>
              <a:t> = 14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pojedinih indeksa se dobijaju pomoću funkcija </a:t>
            </a:r>
            <a:r>
              <a:rPr lang="en-GB" sz="2100" smtClean="0">
                <a:solidFill>
                  <a:srgbClr val="3333CC"/>
                </a:solidFill>
              </a:rPr>
              <a:t>LBound</a:t>
            </a:r>
            <a:r>
              <a:rPr lang="en-GB" sz="2100" smtClean="0"/>
              <a:t> </a:t>
            </a:r>
            <a:r>
              <a:rPr lang="sr-Latn-CS" sz="2100" smtClean="0"/>
              <a:t>i </a:t>
            </a:r>
            <a:r>
              <a:rPr lang="en-GB" sz="2100" smtClean="0">
                <a:solidFill>
                  <a:srgbClr val="3333CC"/>
                </a:solidFill>
              </a:rPr>
              <a:t>U</a:t>
            </a:r>
            <a:r>
              <a:rPr lang="sr-Latn-CS" sz="2100" smtClean="0">
                <a:solidFill>
                  <a:srgbClr val="3333CC"/>
                </a:solidFill>
              </a:rPr>
              <a:t>B</a:t>
            </a:r>
            <a:r>
              <a:rPr lang="en-GB" sz="2100" smtClean="0">
                <a:solidFill>
                  <a:srgbClr val="3333CC"/>
                </a:solidFill>
              </a:rPr>
              <a:t>ound</a:t>
            </a:r>
            <a:r>
              <a:rPr lang="sr-Latn-CS" sz="2100" smtClean="0"/>
              <a:t>, pri čemu se kao drugi argument navodi redni broj dimenzije. Na primer, indeks poslednje kolone dvodimenzionog niza </a:t>
            </a:r>
            <a:r>
              <a:rPr lang="sr-Latn-CS" sz="2100" smtClean="0">
                <a:solidFill>
                  <a:srgbClr val="3333CC"/>
                </a:solidFill>
              </a:rPr>
              <a:t>X</a:t>
            </a:r>
            <a:r>
              <a:rPr lang="sr-Latn-CS" sz="2100" smtClean="0"/>
              <a:t> se dobija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UBound(X, 2)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579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Dinamički nizovi</a:t>
            </a:r>
            <a:endParaRPr lang="en-US" sz="360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68425"/>
            <a:ext cx="8713788" cy="51562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VBA podržava i</a:t>
            </a:r>
            <a:r>
              <a:rPr lang="pt-BR" sz="2100" smtClean="0"/>
              <a:t> dinamičk</a:t>
            </a:r>
            <a:r>
              <a:rPr lang="sr-Latn-CS" sz="2100" smtClean="0"/>
              <a:t>o alociranje</a:t>
            </a:r>
            <a:r>
              <a:rPr lang="pt-BR" sz="2100" smtClean="0"/>
              <a:t> nizova.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</a:t>
            </a:r>
            <a:r>
              <a:rPr lang="en-US" sz="2100" smtClean="0"/>
              <a:t>ri deklaraciji dinamičkog niza, ne navodi se indeks poslednjeg elementa</a:t>
            </a:r>
            <a:r>
              <a:rPr lang="sr-Latn-CS" sz="2100" smtClean="0"/>
              <a:t>:</a:t>
            </a:r>
            <a:r>
              <a:rPr lang="en-US" sz="2100" smtClean="0"/>
              <a:t> </a:t>
            </a:r>
            <a:endParaRPr lang="sr-Latn-CS" sz="2100" smtClean="0"/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Dim X</a:t>
            </a:r>
            <a:r>
              <a:rPr lang="vi-VN" sz="2100" smtClean="0">
                <a:solidFill>
                  <a:srgbClr val="3333CC"/>
                </a:solidFill>
              </a:rPr>
              <a:t>()</a:t>
            </a:r>
            <a:r>
              <a:rPr lang="sr-Latn-CS" sz="2100" smtClean="0">
                <a:solidFill>
                  <a:srgbClr val="3333CC"/>
                </a:solidFill>
              </a:rPr>
              <a:t> As Integer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Pre prve upotrebe niza u programu, mora se definisati broj elemenata, što se radi naredbom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na sledeći način: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   ReDim X(10)</a:t>
            </a:r>
            <a:endParaRPr lang="en-U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X(</a:t>
            </a:r>
            <a:r>
              <a:rPr lang="en-US" sz="2100" smtClean="0">
                <a:solidFill>
                  <a:srgbClr val="3333CC"/>
                </a:solidFill>
              </a:rPr>
              <a:t>1 To </a:t>
            </a:r>
            <a:r>
              <a:rPr lang="sr-Latn-CS" sz="2100" smtClean="0">
                <a:solidFill>
                  <a:srgbClr val="3333CC"/>
                </a:solidFill>
              </a:rPr>
              <a:t>10)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Pomoću </a:t>
            </a:r>
            <a:r>
              <a:rPr lang="sr-Latn-CS" sz="2100" smtClean="0">
                <a:solidFill>
                  <a:srgbClr val="3333CC"/>
                </a:solidFill>
              </a:rPr>
              <a:t>ReDim</a:t>
            </a:r>
            <a:r>
              <a:rPr lang="sr-Latn-CS" sz="2100" smtClean="0"/>
              <a:t> se može vršiti i promena broja elemenata niza (redimenzionisanje) i to proizvoljan broj puta. 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Prilikom redimenzionisanja se gubi vrednost elemenata. Za očuvanje vrednosti elemenata niza koristiti naredbu </a:t>
            </a:r>
            <a:r>
              <a:rPr lang="sr-Latn-CS" sz="2100" smtClean="0">
                <a:solidFill>
                  <a:srgbClr val="3333CC"/>
                </a:solidFill>
              </a:rPr>
              <a:t>Preserve</a:t>
            </a:r>
            <a:r>
              <a:rPr lang="sr-Latn-CS" sz="2100" smtClean="0"/>
              <a:t>,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</a:rPr>
              <a:t>ReDim Preserve X(10)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4370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Kontrola toka u VBA</a:t>
            </a:r>
          </a:p>
        </p:txBody>
      </p:sp>
      <p:sp>
        <p:nvSpPr>
          <p:cNvPr id="4099" name="Content Placeholder 3"/>
          <p:cNvSpPr>
            <a:spLocks noGrp="1"/>
          </p:cNvSpPr>
          <p:nvPr>
            <p:ph idx="1"/>
          </p:nvPr>
        </p:nvSpPr>
        <p:spPr>
          <a:xfrm>
            <a:off x="457200" y="1785938"/>
            <a:ext cx="3471863" cy="3571875"/>
          </a:xfrm>
        </p:spPr>
        <p:txBody>
          <a:bodyPr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If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Select Case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GoTo</a:t>
            </a:r>
            <a:r>
              <a:rPr lang="sr-Latn-CS" sz="2400" smtClean="0"/>
              <a:t> naredb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For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400" smtClean="0">
                <a:solidFill>
                  <a:srgbClr val="3333CC"/>
                </a:solidFill>
              </a:rPr>
              <a:t>Do While</a:t>
            </a:r>
            <a:r>
              <a:rPr lang="sr-Latn-CS" sz="2400" smtClean="0"/>
              <a:t> petlj</a:t>
            </a:r>
            <a:r>
              <a:rPr lang="en-US" sz="2400" smtClean="0"/>
              <a:t>a</a:t>
            </a: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GB" sz="2400" smtClean="0">
                <a:solidFill>
                  <a:srgbClr val="3333CC"/>
                </a:solidFill>
              </a:rPr>
              <a:t>Do Until</a:t>
            </a:r>
            <a:r>
              <a:rPr lang="en-GB" sz="2400" smtClean="0"/>
              <a:t> petlja</a:t>
            </a:r>
            <a:endParaRPr lang="sr-Latn-C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516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dinamičkim nizovima</a:t>
            </a:r>
            <a:endParaRPr lang="en-US" sz="3600" smtClean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225550"/>
            <a:ext cx="8478837" cy="11318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</a:t>
            </a:r>
            <a:r>
              <a:rPr lang="sr-Latn-CS" sz="2100" smtClean="0"/>
              <a:t>api</a:t>
            </a:r>
            <a:r>
              <a:rPr lang="en-US" sz="2100" smtClean="0"/>
              <a:t>sati proceduru </a:t>
            </a:r>
            <a:r>
              <a:rPr lang="sr-Latn-CS" sz="2100" smtClean="0"/>
              <a:t>koja za ulazni argument ima ceo broj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, formira niz od N Fibonacci-evih brojeva i elemente tog niza štampa u Immediate prozoru. Ukoliko je N</a:t>
            </a:r>
            <a:r>
              <a:rPr lang="en-US" sz="2100" smtClean="0"/>
              <a:t>&lt;=0 iza</a:t>
            </a:r>
            <a:r>
              <a:rPr lang="sr-Latn-CS" sz="2100" smtClean="0"/>
              <a:t>ći iz procedure.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85800" y="2274888"/>
            <a:ext cx="4567238" cy="44783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Sub Fibonacci(N As Integer)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X() As Integer,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&lt;= 0 Then Exit Sub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ReDim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X(1 to N)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X(1)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&gt;= 2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X(2)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For I = 3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X(I) = X(I - 1) + X(I - 2)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Next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1 To 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Debug.Print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Sub</a:t>
            </a:r>
            <a:r>
              <a:rPr lang="sr-Latn-CS" sz="1900" dirty="0">
                <a:solidFill>
                  <a:srgbClr val="3333CC"/>
                </a:solidFill>
                <a:latin typeface="+mn-lt"/>
              </a:rPr>
              <a:t> 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5715000" y="4687888"/>
            <a:ext cx="3082925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sz="2000" dirty="0" err="1"/>
              <a:t>Procedura</a:t>
            </a:r>
            <a:r>
              <a:rPr lang="en-US" sz="2000" dirty="0"/>
              <a:t> se p</a:t>
            </a:r>
            <a:r>
              <a:rPr lang="sr-Latn-CS" sz="2000" dirty="0"/>
              <a:t>oziva sa</a:t>
            </a:r>
            <a:r>
              <a:rPr lang="en-US" sz="2000" dirty="0"/>
              <a:t>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Fibonacci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12</a:t>
            </a:r>
            <a:r>
              <a:rPr lang="en-US" sz="2000" dirty="0"/>
              <a:t> </a:t>
            </a:r>
            <a:r>
              <a:rPr lang="en-US" sz="2000" dirty="0" err="1"/>
              <a:t>ili</a:t>
            </a:r>
            <a:endParaRPr lang="en-US" sz="2000" dirty="0"/>
          </a:p>
          <a:p>
            <a:pPr>
              <a:spcAft>
                <a:spcPts val="600"/>
              </a:spcAft>
              <a:defRPr/>
            </a:pP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Call Fibonacci(12)</a:t>
            </a:r>
            <a:endParaRPr lang="en-GB" sz="20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5786438" y="2714625"/>
            <a:ext cx="2443162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 err="1"/>
              <a:t>Izlazak</a:t>
            </a:r>
            <a:r>
              <a:rPr lang="en-US" sz="2000" dirty="0"/>
              <a:t> </a:t>
            </a:r>
            <a:r>
              <a:rPr lang="en-US" sz="2000" dirty="0" err="1"/>
              <a:t>iz</a:t>
            </a:r>
            <a:r>
              <a:rPr lang="en-US" sz="2000" dirty="0"/>
              <a:t> procedure </a:t>
            </a:r>
            <a:r>
              <a:rPr lang="en-US" sz="2000" dirty="0" err="1"/>
              <a:t>sa</a:t>
            </a:r>
            <a:r>
              <a:rPr lang="en-US" sz="2000" dirty="0"/>
              <a:t> </a:t>
            </a:r>
            <a:r>
              <a:rPr lang="en-U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Exit Sub</a:t>
            </a:r>
            <a:r>
              <a:rPr lang="sr-Latn-CS" sz="2000" dirty="0"/>
              <a:t>.</a:t>
            </a:r>
            <a:endParaRPr lang="en-GB" sz="2000" dirty="0"/>
          </a:p>
        </p:txBody>
      </p:sp>
      <p:sp>
        <p:nvSpPr>
          <p:cNvPr id="22535" name="Line 6"/>
          <p:cNvSpPr>
            <a:spLocks noChangeShapeType="1"/>
          </p:cNvSpPr>
          <p:nvPr/>
        </p:nvSpPr>
        <p:spPr bwMode="auto">
          <a:xfrm flipH="1" flipV="1">
            <a:off x="3779911" y="3068960"/>
            <a:ext cx="2006526" cy="285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08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N</a:t>
            </a:r>
            <a:r>
              <a:rPr lang="sr-Latn-CS" sz="3600" smtClean="0"/>
              <a:t>iz</a:t>
            </a:r>
            <a:r>
              <a:rPr lang="en-US" sz="3600" smtClean="0"/>
              <a:t> kao argument funkcije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9413" y="1301750"/>
            <a:ext cx="8478837" cy="2770188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Niz mo</a:t>
            </a:r>
            <a:r>
              <a:rPr lang="sr-Latn-CS" sz="2100" smtClean="0"/>
              <a:t>že biti argument funkcije. 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Niz kao argument se navodi sa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Niz() As Tip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Granice indeksa se ne moraju prosleđivati kao argumenti jer možemo koristiti funkcije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LBound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UBound.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koja za argument ima celobrojni niz </a:t>
            </a:r>
            <a:r>
              <a:rPr lang="sr-Latn-CS" sz="2100" smtClean="0">
                <a:solidFill>
                  <a:srgbClr val="3333CC"/>
                </a:solidFill>
                <a:cs typeface="Courier New" pitchFamily="49" charset="0"/>
              </a:rPr>
              <a:t>X</a:t>
            </a:r>
            <a:r>
              <a:rPr lang="sr-Latn-CS" sz="2100" smtClean="0"/>
              <a:t> i vraća maksimum tog niza.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65162" y="4291013"/>
            <a:ext cx="5324475" cy="21383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(X()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 + 1 To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UBound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(X)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X(I)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MaksNiza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X(I)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134546" y="5430838"/>
            <a:ext cx="2901950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000" dirty="0"/>
              <a:t>Funkcija</a:t>
            </a:r>
            <a:r>
              <a:rPr lang="en-US" sz="2000" dirty="0"/>
              <a:t> se p</a:t>
            </a:r>
            <a:r>
              <a:rPr lang="sr-Latn-CS" sz="2000" dirty="0"/>
              <a:t>oziva kao:</a:t>
            </a:r>
          </a:p>
          <a:p>
            <a:pPr>
              <a:spcAft>
                <a:spcPts val="600"/>
              </a:spcAft>
              <a:defRPr/>
            </a:pPr>
            <a:r>
              <a:rPr lang="sr-Latn-CS" sz="20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 = MaksNiza(X)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Maks</a:t>
            </a:r>
            <a:r>
              <a:rPr lang="vi-VN" sz="2100" smtClean="0"/>
              <a:t> koja </a:t>
            </a:r>
            <a:r>
              <a:rPr lang="en-US" sz="2100" smtClean="0"/>
              <a:t>za argumente ima </a:t>
            </a:r>
            <a:r>
              <a:rPr lang="sr-Latn-CS" sz="2100" smtClean="0"/>
              <a:t>tri</a:t>
            </a:r>
            <a:r>
              <a:rPr lang="en-US" sz="2100" smtClean="0"/>
              <a:t> cela broja </a:t>
            </a:r>
            <a:r>
              <a:rPr lang="en-US" sz="2100" smtClean="0">
                <a:solidFill>
                  <a:srgbClr val="3333CC"/>
                </a:solidFill>
              </a:rPr>
              <a:t>A</a:t>
            </a:r>
            <a:r>
              <a:rPr lang="sr-Latn-CS" sz="2100" smtClean="0"/>
              <a:t>,</a:t>
            </a:r>
            <a:r>
              <a:rPr lang="en-US" sz="2100" smtClean="0"/>
              <a:t> </a:t>
            </a:r>
            <a:r>
              <a:rPr lang="en-US" sz="2100" smtClean="0">
                <a:solidFill>
                  <a:srgbClr val="3333CC"/>
                </a:solidFill>
              </a:rPr>
              <a:t>B</a:t>
            </a:r>
            <a:r>
              <a:rPr lang="en-US" sz="2100" smtClean="0"/>
              <a:t> i</a:t>
            </a:r>
            <a:r>
              <a:rPr lang="sr-Latn-CS" sz="2100" smtClean="0"/>
              <a:t> </a:t>
            </a:r>
            <a:r>
              <a:rPr lang="sr-Latn-CS" sz="2100" smtClean="0">
                <a:solidFill>
                  <a:srgbClr val="3333CC"/>
                </a:solidFill>
              </a:rPr>
              <a:t>C</a:t>
            </a:r>
            <a:r>
              <a:rPr lang="sr-Latn-CS" sz="2100" smtClean="0"/>
              <a:t>, i</a:t>
            </a:r>
            <a:r>
              <a:rPr lang="en-US" sz="2100" smtClean="0"/>
              <a:t> vra</a:t>
            </a:r>
            <a:r>
              <a:rPr lang="sr-Latn-CS" sz="2100" smtClean="0"/>
              <a:t>ća najveći od njih</a:t>
            </a:r>
            <a:r>
              <a:rPr lang="en-US" sz="2100" smtClean="0"/>
              <a:t>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939800" y="2446338"/>
            <a:ext cx="7286625" cy="1554162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(A As Integer, B As Integer, C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A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B  Then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B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&lt; C  Then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Maks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C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2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en-US" sz="2100" smtClean="0">
                <a:solidFill>
                  <a:srgbClr val="3333CC"/>
                </a:solidFill>
              </a:rPr>
              <a:t>BrCif</a:t>
            </a:r>
            <a:r>
              <a:rPr lang="vi-VN" sz="2100" smtClean="0"/>
              <a:t> koja ima jedan </a:t>
            </a:r>
            <a:r>
              <a:rPr lang="en-US" sz="2100" smtClean="0"/>
              <a:t>celobrojni</a:t>
            </a:r>
            <a:r>
              <a:rPr lang="vi-VN" sz="2100" smtClean="0"/>
              <a:t> argument </a:t>
            </a:r>
            <a:r>
              <a:rPr lang="en-US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a vraća </a:t>
            </a:r>
            <a:r>
              <a:rPr lang="en-US" sz="2100" smtClean="0"/>
              <a:t>broj cifara tog broja. Prilagoditi funkciju tako da radi i sa pozitivnim i negativnim argumentom. Uzeti da je maksimalan broj cifara 5.</a:t>
            </a:r>
            <a:endParaRPr lang="vi-VN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571500" y="2471738"/>
            <a:ext cx="4429125" cy="4186237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10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1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3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N &lt; 10000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4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BrCif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5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If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676900" y="5143500"/>
            <a:ext cx="2752725" cy="1062038"/>
          </a:xfrm>
          <a:prstGeom prst="rect">
            <a:avLst/>
          </a:prstGeom>
          <a:ln w="6350">
            <a:solidFill>
              <a:schemeClr val="tx1"/>
            </a:solidFill>
          </a:ln>
        </p:spPr>
        <p:txBody>
          <a:bodyPr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sr-Latn-CS" sz="2100" b="1" dirty="0">
                <a:latin typeface="+mn-lt"/>
              </a:rPr>
              <a:t>V</a:t>
            </a:r>
            <a:r>
              <a:rPr lang="en-US" sz="2100" b="1" dirty="0">
                <a:latin typeface="+mn-lt"/>
              </a:rPr>
              <a:t>e</a:t>
            </a:r>
            <a:r>
              <a:rPr lang="sr-Latn-CS" sz="2100" b="1" dirty="0">
                <a:latin typeface="+mn-lt"/>
              </a:rPr>
              <a:t>žba</a:t>
            </a:r>
            <a:r>
              <a:rPr lang="sr-Latn-CS" sz="2100" dirty="0">
                <a:latin typeface="+mn-lt"/>
              </a:rPr>
              <a:t>: Uraditi primer koristeći </a:t>
            </a:r>
            <a:r>
              <a:rPr lang="sr-Latn-CS" sz="2100" dirty="0">
                <a:solidFill>
                  <a:srgbClr val="3333CC"/>
                </a:solidFill>
                <a:latin typeface="+mn-lt"/>
              </a:rPr>
              <a:t>Select Case </a:t>
            </a:r>
            <a:r>
              <a:rPr lang="sr-Latn-CS" sz="2100" dirty="0">
                <a:latin typeface="+mn-lt"/>
              </a:rPr>
              <a:t>naredbu.</a:t>
            </a:r>
            <a:endParaRPr lang="en-GB" sz="21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3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621713" cy="113188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vi-VN" sz="2100" smtClean="0">
                <a:solidFill>
                  <a:srgbClr val="3333CC"/>
                </a:solidFill>
              </a:rPr>
              <a:t>ZbirCifara</a:t>
            </a:r>
            <a:r>
              <a:rPr lang="vi-VN" sz="2100" smtClean="0"/>
              <a:t> koja određuje i vraća zbir cifara celog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, koji je argument funkcije. Prilagoditi funkciju da radi i u slučaju negativnog broja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770188"/>
            <a:ext cx="4929188" cy="30162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&lt; 0 Then N = -N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Do While N &lt;&gt; 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N Mod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ZbirCifara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+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Cifra</a:t>
            </a:r>
            <a:endParaRPr lang="en-US" sz="1900" dirty="0">
              <a:solidFill>
                <a:srgbClr val="3333CC"/>
              </a:solidFill>
              <a:latin typeface="+mn-lt"/>
              <a:ea typeface="Times New Roman" pitchFamily="18" charset="0"/>
              <a:cs typeface="Courier New" pitchFamily="49" charset="0"/>
            </a:endParaRP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sr-Latn-C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</a:t>
            </a:r>
            <a:r>
              <a:rPr lang="en-US" sz="1900" dirty="0">
                <a:solidFill>
                  <a:srgbClr val="FF0000"/>
                </a:solidFill>
                <a:latin typeface="+mn-lt"/>
                <a:ea typeface="Times New Roman" pitchFamily="18" charset="0"/>
                <a:cs typeface="Courier New" pitchFamily="49" charset="0"/>
              </a:rPr>
              <a:t>N = N \ 10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Loop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5918200" y="4051300"/>
            <a:ext cx="2800350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Dobijanje poslednje cifre (najmanja težina).</a:t>
            </a:r>
            <a:endParaRPr lang="en-GB" sz="2000"/>
          </a:p>
        </p:txBody>
      </p:sp>
      <p:sp>
        <p:nvSpPr>
          <p:cNvPr id="26630" name="Line 6"/>
          <p:cNvSpPr>
            <a:spLocks noChangeShapeType="1"/>
          </p:cNvSpPr>
          <p:nvPr/>
        </p:nvSpPr>
        <p:spPr bwMode="auto">
          <a:xfrm flipH="1">
            <a:off x="3275856" y="4437112"/>
            <a:ext cx="264234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6631" name="Rectangle 8"/>
          <p:cNvSpPr>
            <a:spLocks noChangeArrowheads="1"/>
          </p:cNvSpPr>
          <p:nvPr/>
        </p:nvSpPr>
        <p:spPr bwMode="auto">
          <a:xfrm>
            <a:off x="5915025" y="4919663"/>
            <a:ext cx="2586038" cy="708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Uklanjanje poslednje cifre.</a:t>
            </a:r>
            <a:endParaRPr lang="en-GB" sz="2000"/>
          </a:p>
        </p:txBody>
      </p:sp>
      <p:sp>
        <p:nvSpPr>
          <p:cNvPr id="26632" name="Line 6"/>
          <p:cNvSpPr>
            <a:spLocks noChangeShapeType="1"/>
          </p:cNvSpPr>
          <p:nvPr/>
        </p:nvSpPr>
        <p:spPr bwMode="auto">
          <a:xfrm flipH="1" flipV="1">
            <a:off x="2546906" y="4997995"/>
            <a:ext cx="3368119" cy="24388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19367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</a:t>
            </a:r>
            <a:r>
              <a:rPr lang="en-US" sz="3600" smtClean="0"/>
              <a:t>4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296988"/>
            <a:ext cx="8286750" cy="774700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vi-VN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JeLiProst</a:t>
            </a:r>
            <a:r>
              <a:rPr lang="vi-VN" sz="2100" smtClean="0"/>
              <a:t> </a:t>
            </a:r>
            <a:r>
              <a:rPr lang="sr-Latn-CS" sz="2100" smtClean="0"/>
              <a:t>koja za argument ima prirodan broj </a:t>
            </a:r>
            <a:r>
              <a:rPr lang="vi-VN" sz="2100" smtClean="0">
                <a:solidFill>
                  <a:srgbClr val="3333CC"/>
                </a:solidFill>
              </a:rPr>
              <a:t>N</a:t>
            </a:r>
            <a:r>
              <a:rPr lang="en-US" sz="2100" smtClean="0"/>
              <a:t> i vra</a:t>
            </a:r>
            <a:r>
              <a:rPr lang="sr-Latn-CS" sz="2100" smtClean="0"/>
              <a:t>ća </a:t>
            </a:r>
            <a:r>
              <a:rPr lang="sr-Latn-CS" sz="2100" smtClean="0">
                <a:solidFill>
                  <a:srgbClr val="3333CC"/>
                </a:solidFill>
              </a:rPr>
              <a:t>True</a:t>
            </a:r>
            <a:r>
              <a:rPr lang="sr-Latn-CS" sz="2100" smtClean="0"/>
              <a:t> ako je </a:t>
            </a:r>
            <a:r>
              <a:rPr lang="sr-Latn-CS" sz="2100" smtClean="0">
                <a:solidFill>
                  <a:srgbClr val="3333CC"/>
                </a:solidFill>
              </a:rPr>
              <a:t>N</a:t>
            </a:r>
            <a:r>
              <a:rPr lang="sr-Latn-CS" sz="2100" smtClean="0"/>
              <a:t> prost broj i </a:t>
            </a:r>
            <a:r>
              <a:rPr lang="sr-Latn-CS" sz="2100" smtClean="0">
                <a:solidFill>
                  <a:srgbClr val="3333CC"/>
                </a:solidFill>
              </a:rPr>
              <a:t>False</a:t>
            </a:r>
            <a:r>
              <a:rPr lang="sr-Latn-CS" sz="2100" smtClean="0"/>
              <a:t> u suprotnom</a:t>
            </a:r>
            <a:r>
              <a:rPr lang="vi-VN" sz="2100" smtClean="0"/>
              <a:t>.</a:t>
            </a: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2643188"/>
            <a:ext cx="5176838" cy="3308350"/>
          </a:xfrm>
          <a:prstGeom prst="rect">
            <a:avLst/>
          </a:prstGeom>
          <a:solidFill>
            <a:srgbClr val="CCFFCC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Function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(N As Integer) As Boolean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Dim I As Integer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True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If N = 1 Then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For I = 2 To N / 2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If N Mod I = 0 Then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</a:t>
            </a:r>
            <a:r>
              <a:rPr lang="en-US" sz="1900" dirty="0" err="1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JeLiProst</a:t>
            </a: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= False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    Exit Function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    End If</a:t>
            </a:r>
          </a:p>
          <a:p>
            <a:pPr lvl="1"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Next</a:t>
            </a:r>
          </a:p>
          <a:p>
            <a:pPr eaLnBrk="0" hangingPunct="0">
              <a:tabLst>
                <a:tab pos="180975" algn="l"/>
                <a:tab pos="539750" algn="l"/>
                <a:tab pos="900113" algn="l"/>
                <a:tab pos="1260475" algn="l"/>
              </a:tabLst>
              <a:defRPr/>
            </a:pPr>
            <a:r>
              <a:rPr lang="en-US" sz="1900" dirty="0">
                <a:solidFill>
                  <a:srgbClr val="3333CC"/>
                </a:solidFill>
                <a:latin typeface="+mn-lt"/>
                <a:ea typeface="Times New Roman" pitchFamily="18" charset="0"/>
                <a:cs typeface="Courier New" pitchFamily="49" charset="0"/>
              </a:rPr>
              <a:t>End Function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5895975" y="3522663"/>
            <a:ext cx="1962150" cy="4000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 sz="2000"/>
              <a:t>1 nije prost broj</a:t>
            </a:r>
            <a:endParaRPr lang="en-GB" sz="200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4571999" y="3717032"/>
            <a:ext cx="1319213" cy="1994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2939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If naredba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357313"/>
            <a:ext cx="8286750" cy="5286375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Op</a:t>
            </a:r>
            <a:r>
              <a:rPr lang="sr-Latn-CS" sz="2100" dirty="0" smtClean="0"/>
              <a:t>šti oblik naredbe:</a:t>
            </a:r>
          </a:p>
          <a:p>
            <a:pPr>
              <a:spcBef>
                <a:spcPts val="9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If </a:t>
            </a:r>
            <a:r>
              <a:rPr lang="sr-Latn-CS" sz="2100" dirty="0" smtClean="0">
                <a:solidFill>
                  <a:srgbClr val="FF0000"/>
                </a:solidFill>
              </a:rPr>
              <a:t>Uslov1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Instrukcije1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Uslov2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Instrukcije2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...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ElseIf </a:t>
            </a:r>
            <a:r>
              <a:rPr lang="sr-Latn-CS" sz="2100" dirty="0" smtClean="0">
                <a:solidFill>
                  <a:srgbClr val="FF0000"/>
                </a:solidFill>
              </a:rPr>
              <a:t>UslovN</a:t>
            </a:r>
            <a:r>
              <a:rPr lang="sr-Latn-CS" sz="2100" dirty="0" smtClean="0">
                <a:solidFill>
                  <a:srgbClr val="3333CC"/>
                </a:solidFill>
              </a:rPr>
              <a:t> Then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InstrukcijeN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9933"/>
                </a:solidFill>
              </a:rPr>
              <a:t>PodrazumevaneInstrukcije</a:t>
            </a:r>
          </a:p>
          <a:p>
            <a:pPr>
              <a:spcBef>
                <a:spcPct val="0"/>
              </a:spcBef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End If</a:t>
            </a:r>
            <a:endParaRPr lang="sr-Latn-CS" sz="2100" dirty="0" smtClean="0">
              <a:solidFill>
                <a:srgbClr val="3333CC"/>
              </a:solidFill>
            </a:endParaRPr>
          </a:p>
          <a:p>
            <a:pPr eaLnBrk="1" hangingPunct="1">
              <a:spcBef>
                <a:spcPct val="0"/>
              </a:spcBef>
              <a:buFont typeface="Wingdings" pitchFamily="2" charset="2"/>
              <a:buNone/>
              <a:defRPr/>
            </a:pPr>
            <a:endParaRPr lang="sr-Latn-CS" sz="2100" dirty="0" smtClean="0"/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Instrukcije1</a:t>
            </a:r>
            <a:r>
              <a:rPr lang="sr-Latn-CS" sz="2100" dirty="0" smtClean="0"/>
              <a:t>, ..., </a:t>
            </a:r>
            <a:r>
              <a:rPr lang="sr-Latn-CS" sz="2100" dirty="0" smtClean="0">
                <a:solidFill>
                  <a:srgbClr val="3333CC"/>
                </a:solidFill>
              </a:rPr>
              <a:t>InstrukcijeN</a:t>
            </a:r>
            <a:r>
              <a:rPr lang="sr-Latn-CS" sz="2100" dirty="0" smtClean="0"/>
              <a:t> se uvek pišu u zasebnom redu, ispod odgovarajućeg uslova, tj. </a:t>
            </a:r>
            <a:r>
              <a:rPr lang="sr-Latn-CS" sz="2100" dirty="0" smtClean="0">
                <a:solidFill>
                  <a:srgbClr val="FF0000"/>
                </a:solidFill>
              </a:rPr>
              <a:t>ne smeju biti u istom redu sa uslovima</a:t>
            </a:r>
            <a:r>
              <a:rPr lang="sr-Latn-CS" sz="2100" dirty="0" smtClean="0"/>
              <a:t>.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grana je opciona, tj. ne mora se navoditi ako nema potrebe.</a:t>
            </a:r>
            <a:endParaRPr lang="en-US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2812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If naredbom </a:t>
            </a:r>
            <a:endParaRPr lang="en-US" sz="36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8439150" cy="10001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Napisati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koja za argument ima broj poena koje je student dobio na ispitu i vraća ocenu koju je student dobio znajući da važi relacija:</a:t>
            </a:r>
          </a:p>
        </p:txBody>
      </p:sp>
      <p:sp>
        <p:nvSpPr>
          <p:cNvPr id="614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graphicFrame>
        <p:nvGraphicFramePr>
          <p:cNvPr id="6149" name="Object 4"/>
          <p:cNvGraphicFramePr>
            <a:graphicFrameLocks noChangeAspect="1"/>
          </p:cNvGraphicFramePr>
          <p:nvPr/>
        </p:nvGraphicFramePr>
        <p:xfrm>
          <a:off x="571500" y="2400300"/>
          <a:ext cx="2725738" cy="1671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Equation" r:id="rId3" imgW="2019300" imgH="1219200" progId="Equation.DSMT4">
                  <p:embed/>
                </p:oleObj>
              </mc:Choice>
              <mc:Fallback>
                <p:oleObj name="Equation" r:id="rId3" imgW="2019300" imgH="12192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" y="2400300"/>
                        <a:ext cx="2725738" cy="16716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3500438" y="2214563"/>
            <a:ext cx="5429250" cy="4478337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 sz="1900" dirty="0">
                <a:solidFill>
                  <a:srgbClr val="3333CC"/>
                </a:solidFill>
              </a:rPr>
              <a:t>Function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(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If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90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80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70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60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GB" sz="1900" dirty="0" err="1">
                <a:solidFill>
                  <a:srgbClr val="3333CC"/>
                </a:solidFill>
              </a:rPr>
              <a:t>ElseIf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en-GB" sz="1900" dirty="0" err="1">
                <a:solidFill>
                  <a:srgbClr val="3333CC"/>
                </a:solidFill>
              </a:rPr>
              <a:t>BrojPoena</a:t>
            </a:r>
            <a:r>
              <a:rPr lang="en-GB" sz="1900" dirty="0">
                <a:solidFill>
                  <a:srgbClr val="3333CC"/>
                </a:solidFill>
              </a:rPr>
              <a:t> &gt;= 50 Then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Else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    </a:t>
            </a:r>
            <a:r>
              <a:rPr lang="en-GB" sz="1900" dirty="0" err="1">
                <a:solidFill>
                  <a:srgbClr val="3333CC"/>
                </a:solidFill>
              </a:rPr>
              <a:t>Ocena</a:t>
            </a:r>
            <a:r>
              <a:rPr lang="en-GB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GB" sz="1900" dirty="0">
                <a:solidFill>
                  <a:srgbClr val="3333CC"/>
                </a:solidFill>
              </a:rPr>
              <a:t>End If</a:t>
            </a:r>
          </a:p>
          <a:p>
            <a:r>
              <a:rPr lang="en-GB" sz="1900" dirty="0">
                <a:solidFill>
                  <a:srgbClr val="3333CC"/>
                </a:solidFill>
              </a:rPr>
              <a:t>End Function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008562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Jednolinijska If naredba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482725"/>
            <a:ext cx="8439150" cy="4875213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en-US" sz="2100" dirty="0" smtClean="0"/>
              <a:t>U </a:t>
            </a:r>
            <a:r>
              <a:rPr lang="en-US" sz="2100" dirty="0" err="1" smtClean="0"/>
              <a:t>slu</a:t>
            </a:r>
            <a:r>
              <a:rPr lang="sr-Latn-CS" sz="2100" dirty="0" smtClean="0"/>
              <a:t>čaju kada postoji samo jedan uslov i mali broj instrukcija, pogodnije je koristiti jednolinijsku </a:t>
            </a:r>
            <a:r>
              <a:rPr lang="sr-Latn-CS" sz="2100" dirty="0" smtClean="0">
                <a:solidFill>
                  <a:srgbClr val="3333CC"/>
                </a:solidFill>
              </a:rPr>
              <a:t>If</a:t>
            </a:r>
            <a:r>
              <a:rPr lang="sr-Latn-CS" sz="2100" dirty="0" smtClean="0"/>
              <a:t> naredbu, čiji je oblik: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smtClean="0">
                <a:solidFill>
                  <a:srgbClr val="339933"/>
                </a:solidFill>
              </a:rPr>
              <a:t>Instrukcije1</a:t>
            </a:r>
            <a:r>
              <a:rPr lang="en-GB" sz="2100" dirty="0" smtClean="0">
                <a:solidFill>
                  <a:srgbClr val="3333CC"/>
                </a:solidFill>
              </a:rPr>
              <a:t> Else </a:t>
            </a:r>
            <a:r>
              <a:rPr lang="en-GB" sz="2100" dirty="0" smtClean="0">
                <a:solidFill>
                  <a:srgbClr val="339933"/>
                </a:solidFill>
              </a:rPr>
              <a:t>Instrukcije2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 marL="239713" indent="-239713" eaLnBrk="1" hangingPunct="1">
              <a:spcBef>
                <a:spcPts val="18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U jednolinijskom obliku, </a:t>
            </a:r>
            <a:r>
              <a:rPr lang="sr-Latn-CS" sz="2100" dirty="0" smtClean="0">
                <a:solidFill>
                  <a:srgbClr val="3333CC"/>
                </a:solidFill>
              </a:rPr>
              <a:t>End If</a:t>
            </a:r>
            <a:r>
              <a:rPr lang="sr-Latn-CS" sz="2100" dirty="0" smtClean="0"/>
              <a:t> se ne navodi!</a:t>
            </a: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tabLst>
                <a:tab pos="1306513" algn="l"/>
              </a:tabLst>
              <a:defRPr/>
            </a:pPr>
            <a:r>
              <a:rPr lang="sr-Latn-CS" sz="2100" dirty="0" smtClean="0"/>
              <a:t>I ovde je </a:t>
            </a:r>
            <a:r>
              <a:rPr lang="sr-Latn-CS" sz="2100" dirty="0" smtClean="0">
                <a:solidFill>
                  <a:srgbClr val="3333CC"/>
                </a:solidFill>
              </a:rPr>
              <a:t>Else</a:t>
            </a:r>
            <a:r>
              <a:rPr lang="sr-Latn-CS" sz="2100" dirty="0" smtClean="0"/>
              <a:t> deo opcion, tj. može se pisati:</a:t>
            </a: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r>
              <a:rPr lang="sr-Latn-CS" sz="2100" dirty="0" smtClean="0"/>
              <a:t>   </a:t>
            </a:r>
            <a:r>
              <a:rPr lang="en-GB" sz="2100" dirty="0" smtClean="0">
                <a:solidFill>
                  <a:srgbClr val="3333CC"/>
                </a:solidFill>
              </a:rPr>
              <a:t>If </a:t>
            </a:r>
            <a:r>
              <a:rPr lang="en-GB" sz="2100" dirty="0" err="1" smtClean="0">
                <a:solidFill>
                  <a:srgbClr val="FF0000"/>
                </a:solidFill>
              </a:rPr>
              <a:t>Uslov</a:t>
            </a:r>
            <a:r>
              <a:rPr lang="en-GB" sz="2100" dirty="0" smtClean="0">
                <a:solidFill>
                  <a:srgbClr val="3333CC"/>
                </a:solidFill>
              </a:rPr>
              <a:t> Then </a:t>
            </a:r>
            <a:r>
              <a:rPr lang="en-GB" sz="2100" dirty="0" err="1" smtClean="0">
                <a:solidFill>
                  <a:srgbClr val="339933"/>
                </a:solidFill>
              </a:rPr>
              <a:t>Instrukcije</a:t>
            </a:r>
            <a:endParaRPr lang="sr-Latn-CS" sz="2100" dirty="0" smtClean="0">
              <a:solidFill>
                <a:srgbClr val="339933"/>
              </a:solidFill>
            </a:endParaRPr>
          </a:p>
          <a:p>
            <a:pPr>
              <a:spcBef>
                <a:spcPts val="600"/>
              </a:spcBef>
              <a:buFont typeface="Wingdings" pitchFamily="2" charset="2"/>
              <a:buNone/>
              <a:defRPr/>
            </a:pPr>
            <a:endParaRPr lang="sr-Latn-CS" sz="2100" dirty="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12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  <a:defRPr/>
            </a:pPr>
            <a:r>
              <a:rPr lang="sr-Latn-CS" sz="2100" u="sng" dirty="0" smtClean="0"/>
              <a:t>Primer</a:t>
            </a:r>
            <a:r>
              <a:rPr lang="en-US" sz="2100" u="sng" dirty="0" smtClean="0"/>
              <a:t>i</a:t>
            </a:r>
            <a:r>
              <a:rPr lang="sr-Latn-CS" sz="2100" dirty="0" smtClean="0"/>
              <a:t>:</a:t>
            </a:r>
          </a:p>
          <a:p>
            <a:pPr>
              <a:spcBef>
                <a:spcPts val="12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</a:t>
            </a:r>
          </a:p>
          <a:p>
            <a:pPr>
              <a:spcBef>
                <a:spcPts val="1800"/>
              </a:spcBef>
              <a:buFont typeface="Wingdings" pitchFamily="2" charset="2"/>
              <a:buNone/>
              <a:defRPr/>
            </a:pPr>
            <a:r>
              <a:rPr lang="sr-Latn-CS" sz="2100" dirty="0" smtClean="0">
                <a:solidFill>
                  <a:srgbClr val="3333CC"/>
                </a:solidFill>
              </a:rPr>
              <a:t>   If (X Mod 2 = 0) Then MsgBox "Broj X je paran"  Else  _</a:t>
            </a:r>
          </a:p>
          <a:p>
            <a:pPr>
              <a:buFont typeface="Wingdings" pitchFamily="2" charset="2"/>
              <a:buNone/>
              <a:defRPr/>
            </a:pPr>
            <a:r>
              <a:rPr lang="en-GB" sz="2100" dirty="0" smtClean="0">
                <a:solidFill>
                  <a:srgbClr val="3333CC"/>
                </a:solidFill>
              </a:rPr>
              <a:t>	</a:t>
            </a:r>
            <a:r>
              <a:rPr lang="sr-Latn-CS" sz="2100" dirty="0" smtClean="0">
                <a:solidFill>
                  <a:srgbClr val="3333CC"/>
                </a:solidFill>
              </a:rPr>
              <a:t>  </a:t>
            </a:r>
            <a:r>
              <a:rPr lang="en-GB" sz="2100" dirty="0" err="1" smtClean="0">
                <a:solidFill>
                  <a:srgbClr val="3333CC"/>
                </a:solidFill>
              </a:rPr>
              <a:t>MsgBox</a:t>
            </a:r>
            <a:r>
              <a:rPr lang="en-GB" sz="2100" dirty="0" smtClean="0">
                <a:solidFill>
                  <a:srgbClr val="3333CC"/>
                </a:solidFill>
              </a:rPr>
              <a:t> "</a:t>
            </a:r>
            <a:r>
              <a:rPr lang="en-GB" sz="2100" dirty="0" err="1" smtClean="0">
                <a:solidFill>
                  <a:srgbClr val="3333CC"/>
                </a:solidFill>
              </a:rPr>
              <a:t>Broj</a:t>
            </a:r>
            <a:r>
              <a:rPr lang="en-GB" sz="2100" dirty="0" smtClean="0">
                <a:solidFill>
                  <a:srgbClr val="3333CC"/>
                </a:solidFill>
              </a:rPr>
              <a:t> X je </a:t>
            </a:r>
            <a:r>
              <a:rPr lang="en-GB" sz="2100" dirty="0" err="1" smtClean="0">
                <a:solidFill>
                  <a:srgbClr val="3333CC"/>
                </a:solidFill>
              </a:rPr>
              <a:t>neparan</a:t>
            </a:r>
            <a:r>
              <a:rPr lang="en-GB" sz="2100" dirty="0" smtClean="0">
                <a:solidFill>
                  <a:srgbClr val="3333CC"/>
                </a:solidFill>
              </a:rPr>
              <a:t>"</a:t>
            </a:r>
            <a:endParaRPr lang="sr-Latn-CS" sz="2100" dirty="0" smtClean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579937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Select Case naredba</a:t>
            </a:r>
            <a:endParaRPr lang="en-US" sz="36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500188"/>
            <a:ext cx="8286750" cy="4643437"/>
          </a:xfrm>
        </p:spPr>
        <p:txBody>
          <a:bodyPr lIns="54000" rIns="54000"/>
          <a:lstStyle/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Op</a:t>
            </a:r>
            <a:r>
              <a:rPr lang="sr-Latn-CS" sz="2100" smtClean="0"/>
              <a:t>šti oblik naredbe:</a:t>
            </a:r>
          </a:p>
          <a:p>
            <a:pPr marL="239713" indent="-239713">
              <a:spcBef>
                <a:spcPts val="90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>
                <a:solidFill>
                  <a:srgbClr val="FF0000"/>
                </a:solidFill>
              </a:rPr>
              <a:t>TestniIzraz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Izraz1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Instrukcije1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	...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IzrazN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InstrukcijeN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</a:t>
            </a:r>
            <a:r>
              <a:rPr lang="sr-Latn-CS" sz="2100" smtClean="0">
                <a:solidFill>
                  <a:srgbClr val="3333CC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Else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3333CC"/>
                </a:solidFill>
              </a:rPr>
              <a:t>        </a:t>
            </a:r>
            <a:r>
              <a:rPr lang="sr-Latn-CS" sz="2100" smtClean="0">
                <a:solidFill>
                  <a:srgbClr val="339933"/>
                </a:solidFill>
              </a:rPr>
              <a:t>PodrazumevaneInstrukcije</a:t>
            </a:r>
          </a:p>
          <a:p>
            <a:pPr marL="239713" indent="-239713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r>
              <a:rPr lang="en-GB" sz="2100" smtClean="0">
                <a:solidFill>
                  <a:srgbClr val="3333CC"/>
                </a:solidFill>
              </a:rPr>
              <a:t>End Select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Font typeface="Wingdings" pitchFamily="2" charset="2"/>
              <a:buNone/>
              <a:tabLst>
                <a:tab pos="1306513" algn="l"/>
              </a:tabLst>
            </a:pPr>
            <a:endParaRPr lang="sr-Latn-C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FF0000"/>
                </a:solidFill>
              </a:rPr>
              <a:t>TestniIzraz</a:t>
            </a:r>
            <a:r>
              <a:rPr lang="sr-Latn-CS" sz="2100" smtClean="0"/>
              <a:t> određuje koja će se </a:t>
            </a:r>
            <a:r>
              <a:rPr lang="sr-Latn-CS" sz="2100" smtClean="0">
                <a:solidFill>
                  <a:srgbClr val="3333CC"/>
                </a:solidFill>
              </a:rPr>
              <a:t>Case</a:t>
            </a:r>
            <a:r>
              <a:rPr lang="sr-Latn-CS" sz="2100" smtClean="0"/>
              <a:t> grana izvršiti.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>
                <a:solidFill>
                  <a:srgbClr val="3333CC"/>
                </a:solidFill>
              </a:rPr>
              <a:t>Case Else</a:t>
            </a:r>
            <a:r>
              <a:rPr lang="sr-Latn-CS" sz="2100" smtClean="0"/>
              <a:t> grana je opciona.</a:t>
            </a:r>
            <a:endParaRPr lang="en-U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802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Primer sa Select Case naredbom </a:t>
            </a:r>
            <a:endParaRPr lang="en-US" sz="360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14438"/>
            <a:ext cx="7191375" cy="428625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Napišimo funkciju </a:t>
            </a:r>
            <a:r>
              <a:rPr lang="sr-Latn-CS" sz="2100" smtClean="0">
                <a:solidFill>
                  <a:srgbClr val="3333CC"/>
                </a:solidFill>
              </a:rPr>
              <a:t>Ocena</a:t>
            </a:r>
            <a:r>
              <a:rPr lang="sr-Latn-CS" sz="2100" smtClean="0"/>
              <a:t> koristeći </a:t>
            </a:r>
            <a:r>
              <a:rPr lang="sr-Latn-CS" sz="2100" smtClean="0">
                <a:solidFill>
                  <a:srgbClr val="3333CC"/>
                </a:solidFill>
              </a:rPr>
              <a:t>Select Case </a:t>
            </a:r>
            <a:r>
              <a:rPr lang="sr-Latn-CS" sz="2100" smtClean="0"/>
              <a:t>naredbu.</a:t>
            </a: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  <p:sp>
        <p:nvSpPr>
          <p:cNvPr id="9221" name="Rectangle 6"/>
          <p:cNvSpPr>
            <a:spLocks noChangeArrowheads="1"/>
          </p:cNvSpPr>
          <p:nvPr/>
        </p:nvSpPr>
        <p:spPr bwMode="auto">
          <a:xfrm>
            <a:off x="500063" y="1873250"/>
            <a:ext cx="5429250" cy="4770438"/>
          </a:xfrm>
          <a:prstGeom prst="rect">
            <a:avLst/>
          </a:prstGeom>
          <a:solidFill>
            <a:srgbClr val="CCFFCC">
              <a:alpha val="7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900" dirty="0">
                <a:solidFill>
                  <a:srgbClr val="3333CC"/>
                </a:solidFill>
              </a:rPr>
              <a:t>Function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(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r>
              <a:rPr lang="en-US" sz="1900" dirty="0">
                <a:solidFill>
                  <a:srgbClr val="3333CC"/>
                </a:solidFill>
              </a:rPr>
              <a:t> As Integer) As String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Select Case </a:t>
            </a:r>
            <a:r>
              <a:rPr lang="en-US" sz="1900" dirty="0" err="1">
                <a:solidFill>
                  <a:srgbClr val="3333CC"/>
                </a:solidFill>
              </a:rPr>
              <a:t>BrojPoena</a:t>
            </a:r>
            <a:endParaRPr lang="en-US" sz="1900" dirty="0">
              <a:solidFill>
                <a:srgbClr val="3333CC"/>
              </a:solidFill>
            </a:endParaRP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</a:t>
            </a:r>
            <a:r>
              <a:rPr lang="en-US" sz="1900" b="1" dirty="0">
                <a:solidFill>
                  <a:srgbClr val="FF0000"/>
                </a:solidFill>
              </a:rPr>
              <a:t>Is &gt;= 90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"A"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80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"B"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70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"C"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60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"D"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Is &gt;= 50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"E"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Case Else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        </a:t>
            </a:r>
            <a:r>
              <a:rPr lang="en-US" sz="1900" dirty="0" err="1">
                <a:solidFill>
                  <a:srgbClr val="3333CC"/>
                </a:solidFill>
              </a:rPr>
              <a:t>Ocena</a:t>
            </a:r>
            <a:r>
              <a:rPr lang="en-US" sz="1900" dirty="0">
                <a:solidFill>
                  <a:srgbClr val="3333CC"/>
                </a:solidFill>
              </a:rPr>
              <a:t> = "F"</a:t>
            </a:r>
          </a:p>
          <a:p>
            <a:pPr lvl="1"/>
            <a:r>
              <a:rPr lang="en-US" sz="1900" dirty="0">
                <a:solidFill>
                  <a:srgbClr val="3333CC"/>
                </a:solidFill>
              </a:rPr>
              <a:t>End Select</a:t>
            </a:r>
          </a:p>
          <a:p>
            <a:r>
              <a:rPr lang="en-US" sz="1900" dirty="0">
                <a:solidFill>
                  <a:srgbClr val="3333CC"/>
                </a:solidFill>
              </a:rPr>
              <a:t>End Function</a:t>
            </a:r>
            <a:endParaRPr lang="en-GB" sz="1900" dirty="0">
              <a:solidFill>
                <a:srgbClr val="3333CC"/>
              </a:solidFill>
            </a:endParaRPr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6251575" y="2165350"/>
            <a:ext cx="2571750" cy="9223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Is</a:t>
            </a:r>
            <a:r>
              <a:rPr lang="sr-Latn-CS"/>
              <a:t> radi specificiranja vrednosti!!!</a:t>
            </a:r>
            <a:endParaRPr lang="en-GB"/>
          </a:p>
        </p:txBody>
      </p:sp>
      <p:sp>
        <p:nvSpPr>
          <p:cNvPr id="9223" name="Line 6"/>
          <p:cNvSpPr>
            <a:spLocks noChangeShapeType="1"/>
          </p:cNvSpPr>
          <p:nvPr/>
        </p:nvSpPr>
        <p:spPr bwMode="auto">
          <a:xfrm flipH="1">
            <a:off x="2843484" y="2632074"/>
            <a:ext cx="3408090" cy="48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6286500" y="4105275"/>
            <a:ext cx="1928813" cy="14779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en-US" b="1">
                <a:solidFill>
                  <a:srgbClr val="FF0000"/>
                </a:solidFill>
              </a:rPr>
              <a:t>90</a:t>
            </a:r>
            <a:r>
              <a:rPr lang="sr-Latn-CS" b="1">
                <a:solidFill>
                  <a:srgbClr val="FF0000"/>
                </a:solidFill>
              </a:rPr>
              <a:t> To 100</a:t>
            </a:r>
            <a:endParaRPr lang="en-US" b="1">
              <a:solidFill>
                <a:srgbClr val="FF0000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"A"</a:t>
            </a:r>
          </a:p>
          <a:p>
            <a:r>
              <a:rPr lang="en-US">
                <a:solidFill>
                  <a:srgbClr val="3333CC"/>
                </a:solidFill>
              </a:rPr>
              <a:t>Case </a:t>
            </a:r>
            <a:r>
              <a:rPr lang="sr-Latn-CS" b="1">
                <a:solidFill>
                  <a:srgbClr val="FF0000"/>
                </a:solidFill>
              </a:rPr>
              <a:t>8</a:t>
            </a:r>
            <a:r>
              <a:rPr lang="en-US" b="1">
                <a:solidFill>
                  <a:srgbClr val="FF0000"/>
                </a:solidFill>
              </a:rPr>
              <a:t>0</a:t>
            </a:r>
            <a:r>
              <a:rPr lang="sr-Latn-CS" b="1">
                <a:solidFill>
                  <a:srgbClr val="FF0000"/>
                </a:solidFill>
              </a:rPr>
              <a:t> To 90</a:t>
            </a:r>
            <a:endParaRPr lang="en-US">
              <a:solidFill>
                <a:srgbClr val="3333CC"/>
              </a:solidFill>
            </a:endParaRPr>
          </a:p>
          <a:p>
            <a:r>
              <a:rPr lang="sr-Latn-CS">
                <a:solidFill>
                  <a:srgbClr val="3333CC"/>
                </a:solidFill>
              </a:rPr>
              <a:t>    </a:t>
            </a:r>
            <a:r>
              <a:rPr lang="en-US">
                <a:solidFill>
                  <a:srgbClr val="3333CC"/>
                </a:solidFill>
              </a:rPr>
              <a:t>Ocena = "B"</a:t>
            </a:r>
          </a:p>
          <a:p>
            <a:r>
              <a:rPr lang="sr-Latn-CS">
                <a:solidFill>
                  <a:srgbClr val="3333CC"/>
                </a:solidFill>
              </a:rPr>
              <a:t>...</a:t>
            </a:r>
            <a:endParaRPr lang="sr-Latn-CS"/>
          </a:p>
        </p:txBody>
      </p:sp>
      <p:sp>
        <p:nvSpPr>
          <p:cNvPr id="10" name="AutoShape 6"/>
          <p:cNvSpPr>
            <a:spLocks/>
          </p:cNvSpPr>
          <p:nvPr/>
        </p:nvSpPr>
        <p:spPr bwMode="auto">
          <a:xfrm>
            <a:off x="2843485" y="2571750"/>
            <a:ext cx="360363" cy="3357563"/>
          </a:xfrm>
          <a:prstGeom prst="rightBrace">
            <a:avLst>
              <a:gd name="adj1" fmla="val 33297"/>
              <a:gd name="adj2" fmla="val 50000"/>
            </a:avLst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sr-Latn-CS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226" name="Line 6"/>
          <p:cNvSpPr>
            <a:spLocks noChangeShapeType="1"/>
          </p:cNvSpPr>
          <p:nvPr/>
        </p:nvSpPr>
        <p:spPr bwMode="auto">
          <a:xfrm>
            <a:off x="3203848" y="4243390"/>
            <a:ext cx="3071540" cy="614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9227" name="Rectangle 5"/>
          <p:cNvSpPr>
            <a:spLocks noChangeArrowheads="1"/>
          </p:cNvSpPr>
          <p:nvPr/>
        </p:nvSpPr>
        <p:spPr bwMode="auto">
          <a:xfrm>
            <a:off x="6286500" y="5583238"/>
            <a:ext cx="2571750" cy="9223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/>
          <a:p>
            <a:r>
              <a:rPr lang="sr-Latn-CS"/>
              <a:t>Upotreba ključne reči </a:t>
            </a:r>
            <a:r>
              <a:rPr lang="sr-Latn-CS">
                <a:solidFill>
                  <a:srgbClr val="3333CC"/>
                </a:solidFill>
              </a:rPr>
              <a:t>To</a:t>
            </a:r>
            <a:r>
              <a:rPr lang="sr-Latn-CS"/>
              <a:t> radi specificiranja opsega vrednosti!!!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651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Case uslovi </a:t>
            </a:r>
            <a:endParaRPr lang="en-US" sz="3600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500188"/>
            <a:ext cx="8334375" cy="3357562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U </a:t>
            </a:r>
            <a:r>
              <a:rPr lang="sr-Latn-CS" sz="2100" smtClean="0">
                <a:solidFill>
                  <a:srgbClr val="1818FF"/>
                </a:solidFill>
              </a:rPr>
              <a:t>Case</a:t>
            </a:r>
            <a:r>
              <a:rPr lang="sr-Latn-CS" sz="2100" smtClean="0"/>
              <a:t> uslovu, više vrednosti se razdvaja zarezima:</a:t>
            </a:r>
          </a:p>
          <a:p>
            <a:pPr marL="239713" indent="-239713" eaLnBrk="1" hangingPunct="1">
              <a:spcBef>
                <a:spcPct val="0"/>
              </a:spcBef>
              <a:spcAft>
                <a:spcPct val="20000"/>
              </a:spcAft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/>
              <a:t>   </a:t>
            </a:r>
            <a:r>
              <a:rPr lang="sr-Latn-CS" sz="2100" smtClean="0">
                <a:solidFill>
                  <a:srgbClr val="1818FF"/>
                </a:solidFill>
              </a:rPr>
              <a:t>Case  10, 20, 50 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sr-Latn-CS" sz="2100" smtClean="0"/>
              <a:t>Dozvoljene su i kombinacije vrednosti sa ključnim rečima </a:t>
            </a:r>
            <a:r>
              <a:rPr lang="sr-Latn-CS" sz="2100" smtClean="0">
                <a:solidFill>
                  <a:srgbClr val="1818FF"/>
                </a:solidFill>
              </a:rPr>
              <a:t>Is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1818FF"/>
                </a:solidFill>
              </a:rPr>
              <a:t>To</a:t>
            </a:r>
            <a:r>
              <a:rPr lang="sr-Latn-CS" sz="2100" smtClean="0"/>
              <a:t>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sr-Latn-CS" sz="2100" smtClean="0">
                <a:solidFill>
                  <a:srgbClr val="1818FF"/>
                </a:solidFill>
              </a:rPr>
              <a:t>   </a:t>
            </a:r>
            <a:r>
              <a:rPr lang="en-GB" sz="2100" smtClean="0">
                <a:solidFill>
                  <a:srgbClr val="1818FF"/>
                </a:solidFill>
              </a:rPr>
              <a:t>Case </a:t>
            </a:r>
            <a:r>
              <a:rPr lang="sr-Latn-CS" sz="2100" smtClean="0">
                <a:solidFill>
                  <a:srgbClr val="1818FF"/>
                </a:solidFill>
              </a:rPr>
              <a:t> </a:t>
            </a:r>
            <a:r>
              <a:rPr lang="sr-Latn-CS" sz="2100" smtClean="0">
                <a:solidFill>
                  <a:srgbClr val="FF0000"/>
                </a:solidFill>
              </a:rPr>
              <a:t>1</a:t>
            </a:r>
            <a:r>
              <a:rPr lang="en-GB" sz="2100" smtClean="0">
                <a:solidFill>
                  <a:srgbClr val="FF0000"/>
                </a:solidFill>
              </a:rPr>
              <a:t>3</a:t>
            </a:r>
            <a:r>
              <a:rPr lang="en-GB" sz="2100" smtClean="0">
                <a:solidFill>
                  <a:srgbClr val="1818FF"/>
                </a:solidFill>
              </a:rPr>
              <a:t>, </a:t>
            </a:r>
            <a:r>
              <a:rPr lang="sr-Latn-CS" sz="2100" smtClean="0">
                <a:solidFill>
                  <a:srgbClr val="339933"/>
                </a:solidFill>
              </a:rPr>
              <a:t>20 To 30</a:t>
            </a:r>
            <a:r>
              <a:rPr lang="sr-Latn-CS" sz="2100" smtClean="0">
                <a:solidFill>
                  <a:srgbClr val="1818FF"/>
                </a:solidFill>
              </a:rPr>
              <a:t>, </a:t>
            </a:r>
            <a:r>
              <a:rPr lang="en-GB" sz="2100" smtClean="0">
                <a:solidFill>
                  <a:srgbClr val="0070C0"/>
                </a:solidFill>
              </a:rPr>
              <a:t>50 To 60</a:t>
            </a:r>
            <a:r>
              <a:rPr lang="sr-Latn-CS" sz="2100" smtClean="0">
                <a:solidFill>
                  <a:srgbClr val="1818FF"/>
                </a:solidFill>
              </a:rPr>
              <a:t>, </a:t>
            </a:r>
            <a:r>
              <a:rPr lang="en-GB" sz="2100" smtClean="0">
                <a:solidFill>
                  <a:srgbClr val="FF9900"/>
                </a:solidFill>
              </a:rPr>
              <a:t>Is &gt; 90</a:t>
            </a:r>
          </a:p>
          <a:p>
            <a:pPr marL="239713" indent="-239713" eaLnBrk="1" hangingPunct="1">
              <a:spcBef>
                <a:spcPts val="1800"/>
              </a:spcBef>
              <a:buClr>
                <a:schemeClr val="tx1"/>
              </a:buClr>
              <a:tabLst>
                <a:tab pos="1306513" algn="l"/>
              </a:tabLst>
            </a:pPr>
            <a:r>
              <a:rPr lang="en-US" sz="2100" smtClean="0"/>
              <a:t>U </a:t>
            </a:r>
            <a:r>
              <a:rPr lang="en-US" sz="2100" smtClean="0">
                <a:solidFill>
                  <a:srgbClr val="1818FF"/>
                </a:solidFill>
              </a:rPr>
              <a:t>Case</a:t>
            </a:r>
            <a:r>
              <a:rPr lang="en-US" sz="2100" smtClean="0"/>
              <a:t> uslovu, mogu se koristiti i stringovi. Na primer:</a:t>
            </a: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FF9900"/>
                </a:solidFill>
              </a:rPr>
              <a:t>   </a:t>
            </a:r>
            <a:r>
              <a:rPr lang="en-GB" sz="2100" smtClean="0">
                <a:solidFill>
                  <a:srgbClr val="1818FF"/>
                </a:solidFill>
              </a:rPr>
              <a:t>Case </a:t>
            </a:r>
            <a:r>
              <a:rPr lang="sr-Latn-CS" sz="2100" smtClean="0">
                <a:solidFill>
                  <a:srgbClr val="FF0000"/>
                </a:solidFill>
              </a:rPr>
              <a:t>"aaa"</a:t>
            </a:r>
            <a:r>
              <a:rPr lang="sr-Latn-CS" sz="2100" smtClean="0">
                <a:solidFill>
                  <a:srgbClr val="1818FF"/>
                </a:solidFill>
              </a:rPr>
              <a:t> To </a:t>
            </a:r>
            <a:r>
              <a:rPr lang="sr-Latn-CS" sz="2100" smtClean="0">
                <a:solidFill>
                  <a:srgbClr val="FF0000"/>
                </a:solidFill>
              </a:rPr>
              <a:t>"bbb"</a:t>
            </a:r>
            <a:endParaRPr lang="en-US" sz="2100" smtClean="0">
              <a:solidFill>
                <a:srgbClr val="FF0000"/>
              </a:solidFill>
            </a:endParaRPr>
          </a:p>
          <a:p>
            <a:pPr marL="239713" indent="-239713" eaLnBrk="1" hangingPunct="1">
              <a:spcBef>
                <a:spcPts val="600"/>
              </a:spcBef>
              <a:buClr>
                <a:schemeClr val="tx1"/>
              </a:buClr>
              <a:buFont typeface="Wingdings" pitchFamily="2" charset="2"/>
              <a:buNone/>
              <a:tabLst>
                <a:tab pos="1306513" algn="l"/>
              </a:tabLst>
            </a:pPr>
            <a:r>
              <a:rPr lang="en-US" sz="2100" smtClean="0">
                <a:solidFill>
                  <a:srgbClr val="FF0000"/>
                </a:solidFill>
              </a:rPr>
              <a:t>   </a:t>
            </a:r>
            <a:r>
              <a:rPr lang="en-US" sz="2100" smtClean="0"/>
              <a:t>odgovara svim stringovima izme</a:t>
            </a:r>
            <a:r>
              <a:rPr lang="sr-Latn-CS" sz="2100" smtClean="0"/>
              <a:t>đu </a:t>
            </a:r>
            <a:r>
              <a:rPr lang="sr-Latn-CS" sz="2100" smtClean="0">
                <a:solidFill>
                  <a:srgbClr val="3333CC"/>
                </a:solidFill>
              </a:rPr>
              <a:t>"aaa"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"bbb"</a:t>
            </a:r>
            <a:r>
              <a:rPr lang="sr-Latn-CS" sz="2100" smtClean="0"/>
              <a:t>, a to su </a:t>
            </a:r>
            <a:r>
              <a:rPr lang="sr-Latn-CS" sz="2100" smtClean="0">
                <a:solidFill>
                  <a:srgbClr val="3333CC"/>
                </a:solidFill>
              </a:rPr>
              <a:t>"aaaa"</a:t>
            </a:r>
            <a:r>
              <a:rPr lang="sr-Latn-CS" sz="2100" smtClean="0"/>
              <a:t>,</a:t>
            </a:r>
            <a:r>
              <a:rPr lang="sr-Latn-CS" sz="2100" smtClean="0">
                <a:solidFill>
                  <a:srgbClr val="3333CC"/>
                </a:solidFill>
              </a:rPr>
              <a:t> "aabcd"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“</a:t>
            </a:r>
            <a:r>
              <a:rPr lang="en-US" sz="2100" smtClean="0">
                <a:solidFill>
                  <a:srgbClr val="3333CC"/>
                </a:solidFill>
              </a:rPr>
              <a:t>babin zub</a:t>
            </a:r>
            <a:r>
              <a:rPr lang="sr-Latn-CS" sz="2100" smtClean="0">
                <a:solidFill>
                  <a:srgbClr val="3333CC"/>
                </a:solidFill>
              </a:rPr>
              <a:t>" </a:t>
            </a:r>
            <a:r>
              <a:rPr lang="sr-Latn-CS" sz="2100" smtClean="0"/>
              <a:t>itd. </a:t>
            </a:r>
          </a:p>
        </p:txBody>
      </p:sp>
      <p:sp>
        <p:nvSpPr>
          <p:cNvPr id="10244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r-Latn-C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315118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GoTo naredba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405812" cy="5500687"/>
          </a:xfrm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</a:pPr>
            <a:r>
              <a:rPr lang="en-US" sz="2100" smtClean="0">
                <a:solidFill>
                  <a:srgbClr val="1818FF"/>
                </a:solidFill>
              </a:rPr>
              <a:t>GoTo</a:t>
            </a:r>
            <a:r>
              <a:rPr lang="en-US" sz="2100" smtClean="0"/>
              <a:t> je naredba bezuslovnog skoka</a:t>
            </a:r>
            <a:r>
              <a:rPr lang="sr-Latn-CS" sz="2100" smtClean="0"/>
              <a:t> (grananja)</a:t>
            </a:r>
            <a:r>
              <a:rPr lang="en-US" sz="2100" smtClean="0"/>
              <a:t>,</a:t>
            </a:r>
            <a:r>
              <a:rPr lang="vi-VN" sz="2100" smtClean="0"/>
              <a:t> </a:t>
            </a:r>
            <a:r>
              <a:rPr lang="en-US" sz="2100" smtClean="0"/>
              <a:t>tj. </a:t>
            </a:r>
            <a:r>
              <a:rPr lang="en-US" sz="2100" smtClean="0">
                <a:solidFill>
                  <a:srgbClr val="1818FF"/>
                </a:solidFill>
              </a:rPr>
              <a:t>GoTo</a:t>
            </a:r>
            <a:r>
              <a:rPr lang="vi-VN" sz="2100" smtClean="0"/>
              <a:t> bezuslovno prebacuje izvrš</a:t>
            </a:r>
            <a:r>
              <a:rPr lang="en-US" sz="2100" smtClean="0"/>
              <a:t>ava</a:t>
            </a:r>
            <a:r>
              <a:rPr lang="vi-VN" sz="2100" smtClean="0"/>
              <a:t>nje programa</a:t>
            </a:r>
            <a:r>
              <a:rPr lang="sr-Latn-CS" sz="2100" smtClean="0"/>
              <a:t> </a:t>
            </a:r>
            <a:r>
              <a:rPr lang="vi-VN" sz="2100" smtClean="0"/>
              <a:t>na određenu instrukciju procedure koja mora započeti </a:t>
            </a:r>
            <a:r>
              <a:rPr lang="vi-VN" sz="2100" smtClean="0">
                <a:solidFill>
                  <a:srgbClr val="FF0000"/>
                </a:solidFill>
              </a:rPr>
              <a:t>labelom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spcAft>
                <a:spcPts val="900"/>
              </a:spcAft>
              <a:buClr>
                <a:schemeClr val="tx1"/>
              </a:buClr>
            </a:pPr>
            <a:r>
              <a:rPr lang="vi-VN" sz="2100" smtClean="0"/>
              <a:t>Labela je oznaka </a:t>
            </a:r>
            <a:r>
              <a:rPr lang="en-US" sz="2100" smtClean="0"/>
              <a:t>koja </a:t>
            </a:r>
            <a:r>
              <a:rPr lang="vi-VN" sz="2100" smtClean="0"/>
              <a:t>jednoznačno odre</a:t>
            </a:r>
            <a:r>
              <a:rPr lang="sr-Latn-CS" sz="2100" smtClean="0"/>
              <a:t>đuje</a:t>
            </a:r>
            <a:r>
              <a:rPr lang="vi-VN" sz="2100" smtClean="0"/>
              <a:t> instrukciju na koju se ide naredbom GoTo. Labela može biti </a:t>
            </a:r>
            <a:r>
              <a:rPr lang="vi-VN" sz="2100" smtClean="0">
                <a:solidFill>
                  <a:srgbClr val="FF0000"/>
                </a:solidFill>
              </a:rPr>
              <a:t>tekstualni string praćen dvotačkom</a:t>
            </a:r>
            <a:r>
              <a:rPr lang="vi-VN" sz="2100" smtClean="0"/>
              <a:t> (:) ili </a:t>
            </a:r>
            <a:r>
              <a:rPr lang="vi-VN" sz="2100" smtClean="0">
                <a:solidFill>
                  <a:srgbClr val="FF0000"/>
                </a:solidFill>
              </a:rPr>
              <a:t>broj bez dvotačke</a:t>
            </a:r>
            <a:r>
              <a:rPr lang="vi-VN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/>
              <a:t>   </a:t>
            </a:r>
            <a:r>
              <a:rPr lang="en-US" sz="2100" smtClean="0">
                <a:solidFill>
                  <a:srgbClr val="3333CC"/>
                </a:solidFill>
              </a:rPr>
              <a:t>If </a:t>
            </a:r>
            <a:r>
              <a:rPr lang="sr-Latn-CS" sz="2100" smtClean="0">
                <a:solidFill>
                  <a:srgbClr val="3333CC"/>
                </a:solidFill>
              </a:rPr>
              <a:t>Uslov</a:t>
            </a:r>
            <a:r>
              <a:rPr lang="en-US" sz="2100" smtClean="0">
                <a:solidFill>
                  <a:srgbClr val="3333CC"/>
                </a:solidFill>
              </a:rPr>
              <a:t> Then GoTo </a:t>
            </a:r>
            <a:r>
              <a:rPr lang="sr-Latn-CS" sz="2100" smtClean="0">
                <a:solidFill>
                  <a:srgbClr val="FF0000"/>
                </a:solidFill>
              </a:rPr>
              <a:t>Lab</a:t>
            </a:r>
            <a:r>
              <a:rPr lang="en-US" sz="2100" smtClean="0">
                <a:solidFill>
                  <a:srgbClr val="3333CC"/>
                </a:solidFill>
              </a:rPr>
              <a:t> Else GoTo </a:t>
            </a:r>
            <a:r>
              <a:rPr lang="sr-Latn-CS" sz="2100" smtClean="0">
                <a:solidFill>
                  <a:srgbClr val="FF0000"/>
                </a:solidFill>
              </a:rPr>
              <a:t>1000</a:t>
            </a:r>
            <a:r>
              <a:rPr lang="en-US" sz="2100" smtClean="0">
                <a:solidFill>
                  <a:srgbClr val="3333CC"/>
                </a:solidFill>
              </a:rPr>
              <a:t> </a:t>
            </a:r>
            <a:endParaRPr lang="sr-Latn-CS" sz="2100" smtClean="0">
              <a:solidFill>
                <a:srgbClr val="3333CC"/>
              </a:solidFill>
            </a:endParaRP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en-US" sz="2100" smtClean="0">
                <a:solidFill>
                  <a:srgbClr val="FF0000"/>
                </a:solidFill>
              </a:rPr>
              <a:t>L</a:t>
            </a:r>
            <a:r>
              <a:rPr lang="sr-Latn-CS" sz="2100" smtClean="0">
                <a:solidFill>
                  <a:srgbClr val="FF0000"/>
                </a:solidFill>
              </a:rPr>
              <a:t>ab</a:t>
            </a:r>
            <a:r>
              <a:rPr lang="en-US" sz="2100" smtClean="0">
                <a:solidFill>
                  <a:srgbClr val="FF0000"/>
                </a:solidFill>
              </a:rPr>
              <a:t>: </a:t>
            </a:r>
            <a:r>
              <a:rPr lang="sr-Latn-CS" sz="2100" smtClean="0">
                <a:solidFill>
                  <a:srgbClr val="3333CC"/>
                </a:solidFill>
              </a:rPr>
              <a:t>Naredbe</a:t>
            </a:r>
          </a:p>
          <a:p>
            <a:pPr marL="239713" indent="-239713" eaLnBrk="1" hangingPunct="1">
              <a:spcBef>
                <a:spcPct val="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   Naredbe</a:t>
            </a:r>
          </a:p>
          <a:p>
            <a:pPr marL="239713" indent="-239713" eaLnBrk="1" hangingPunct="1">
              <a:spcBef>
                <a:spcPct val="0"/>
              </a:spcBef>
              <a:spcAft>
                <a:spcPts val="1200"/>
              </a:spcAft>
              <a:buClr>
                <a:schemeClr val="tx1"/>
              </a:buClr>
              <a:buFont typeface="Wingdings" pitchFamily="2" charset="2"/>
              <a:buNone/>
            </a:pPr>
            <a:r>
              <a:rPr lang="sr-Latn-CS" sz="2100" smtClean="0">
                <a:solidFill>
                  <a:srgbClr val="3333CC"/>
                </a:solidFill>
              </a:rPr>
              <a:t>   </a:t>
            </a:r>
            <a:r>
              <a:rPr lang="sr-Latn-CS" sz="2100" smtClean="0">
                <a:solidFill>
                  <a:srgbClr val="FF0000"/>
                </a:solidFill>
              </a:rPr>
              <a:t>1000</a:t>
            </a:r>
            <a:r>
              <a:rPr lang="sr-Latn-CS" sz="2100" smtClean="0">
                <a:solidFill>
                  <a:srgbClr val="3333CC"/>
                </a:solidFill>
              </a:rPr>
              <a:t> Naredbe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US" sz="2100" smtClean="0"/>
              <a:t>GoTo</a:t>
            </a:r>
            <a:r>
              <a:rPr lang="vi-VN" sz="2100" smtClean="0"/>
              <a:t> ne može da grana van procedure</a:t>
            </a:r>
            <a:r>
              <a:rPr lang="sr-Latn-CS" sz="2100" smtClean="0"/>
              <a:t>!</a:t>
            </a:r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vi-VN" sz="2100" smtClean="0"/>
              <a:t>U VBA proceduri može postojati proizvoljan broj </a:t>
            </a:r>
            <a:r>
              <a:rPr lang="sr-Latn-CS" sz="2100" smtClean="0"/>
              <a:t>različitih </a:t>
            </a:r>
            <a:r>
              <a:rPr lang="vi-VN" sz="2100" smtClean="0"/>
              <a:t>labela.</a:t>
            </a:r>
            <a:endParaRPr lang="en-US" sz="2100" smtClean="0"/>
          </a:p>
          <a:p>
            <a:pPr marL="239713" indent="-239713" eaLnBrk="1" hangingPunct="1">
              <a:spcBef>
                <a:spcPts val="1200"/>
              </a:spcBef>
              <a:buClr>
                <a:schemeClr val="tx1"/>
              </a:buClr>
            </a:pPr>
            <a:r>
              <a:rPr lang="en-GB" sz="2100" smtClean="0">
                <a:solidFill>
                  <a:srgbClr val="3333CC"/>
                </a:solidFill>
              </a:rPr>
              <a:t>GoTo</a:t>
            </a:r>
            <a:r>
              <a:rPr lang="en-GB" sz="2100" smtClean="0"/>
              <a:t> </a:t>
            </a:r>
            <a:r>
              <a:rPr lang="sr-Latn-CS" sz="2100" smtClean="0"/>
              <a:t>ćemo uglavnom koristiti kod </a:t>
            </a:r>
            <a:r>
              <a:rPr lang="en-GB" sz="2100" smtClean="0"/>
              <a:t>upravljanj</a:t>
            </a:r>
            <a:r>
              <a:rPr lang="sr-Latn-CS" sz="2100" smtClean="0"/>
              <a:t>a</a:t>
            </a:r>
            <a:r>
              <a:rPr lang="en-GB" sz="2100" smtClean="0"/>
              <a:t> greškama</a:t>
            </a:r>
            <a:r>
              <a:rPr lang="sr-Latn-CS" sz="2100" smtClean="0"/>
              <a:t>.</a:t>
            </a:r>
            <a:r>
              <a:rPr lang="en-GB" sz="2100" smtClean="0"/>
              <a:t> </a:t>
            </a:r>
            <a:endParaRPr lang="sr-Latn-CS" sz="21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28674</TotalTime>
  <Words>2075</Words>
  <Application>Microsoft Office PowerPoint</Application>
  <PresentationFormat>On-screen Show (4:3)</PresentationFormat>
  <Paragraphs>335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Arial Black</vt:lpstr>
      <vt:lpstr>Calibri</vt:lpstr>
      <vt:lpstr>Courier New</vt:lpstr>
      <vt:lpstr>Times New Roman</vt:lpstr>
      <vt:lpstr>Wingdings</vt:lpstr>
      <vt:lpstr>Pixel</vt:lpstr>
      <vt:lpstr>Equation</vt:lpstr>
      <vt:lpstr>Programiranje kroz aplikacije</vt:lpstr>
      <vt:lpstr>Kontrola toka u VBA</vt:lpstr>
      <vt:lpstr>If naredba</vt:lpstr>
      <vt:lpstr>Primer sa If naredbom </vt:lpstr>
      <vt:lpstr>Jednolinijska If naredba </vt:lpstr>
      <vt:lpstr>Select Case naredba</vt:lpstr>
      <vt:lpstr>Primer sa Select Case naredbom </vt:lpstr>
      <vt:lpstr>Case uslovi </vt:lpstr>
      <vt:lpstr>GoTo naredba</vt:lpstr>
      <vt:lpstr>For petlja</vt:lpstr>
      <vt:lpstr>While petlja</vt:lpstr>
      <vt:lpstr>Do While petlja</vt:lpstr>
      <vt:lpstr>Do Until petlja</vt:lpstr>
      <vt:lpstr>Do petlja</vt:lpstr>
      <vt:lpstr>Nizovi</vt:lpstr>
      <vt:lpstr>Deklaracija nizova</vt:lpstr>
      <vt:lpstr>Primer sa nizovima</vt:lpstr>
      <vt:lpstr>Višedimenzioni nizovi</vt:lpstr>
      <vt:lpstr>Dinamički nizovi</vt:lpstr>
      <vt:lpstr>Primer sa dinamičkim nizovima</vt:lpstr>
      <vt:lpstr>Niz kao argument funkcije</vt:lpstr>
      <vt:lpstr>Primer 1</vt:lpstr>
      <vt:lpstr>Primer 2</vt:lpstr>
      <vt:lpstr>Primer 3</vt:lpstr>
      <vt:lpstr>Primer 4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824</cp:revision>
  <dcterms:created xsi:type="dcterms:W3CDTF">2004-08-23T07:37:27Z</dcterms:created>
  <dcterms:modified xsi:type="dcterms:W3CDTF">2017-09-26T14:51:39Z</dcterms:modified>
</cp:coreProperties>
</file>