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349" r:id="rId4"/>
    <p:sldId id="351" r:id="rId5"/>
    <p:sldId id="350" r:id="rId6"/>
    <p:sldId id="378" r:id="rId7"/>
    <p:sldId id="377" r:id="rId8"/>
    <p:sldId id="352" r:id="rId9"/>
    <p:sldId id="353" r:id="rId10"/>
    <p:sldId id="379" r:id="rId11"/>
    <p:sldId id="354" r:id="rId12"/>
    <p:sldId id="355" r:id="rId13"/>
    <p:sldId id="327" r:id="rId14"/>
    <p:sldId id="329" r:id="rId15"/>
    <p:sldId id="356" r:id="rId16"/>
    <p:sldId id="357" r:id="rId17"/>
    <p:sldId id="359" r:id="rId18"/>
    <p:sldId id="360" r:id="rId19"/>
    <p:sldId id="361" r:id="rId20"/>
    <p:sldId id="362" r:id="rId21"/>
    <p:sldId id="363" r:id="rId22"/>
    <p:sldId id="368" r:id="rId23"/>
    <p:sldId id="380" r:id="rId24"/>
    <p:sldId id="369" r:id="rId25"/>
    <p:sldId id="381" r:id="rId26"/>
    <p:sldId id="375" r:id="rId27"/>
    <p:sldId id="371" r:id="rId28"/>
    <p:sldId id="324" r:id="rId29"/>
    <p:sldId id="372" r:id="rId30"/>
    <p:sldId id="382" r:id="rId31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3333CC"/>
    <a:srgbClr val="CC6600"/>
    <a:srgbClr val="CCFFCC"/>
    <a:srgbClr val="FF99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01C74D5-0764-4766-922D-428465534F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98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6AC3F94-1186-4833-81D3-BB9D3CCBE7C1}" type="datetimeFigureOut">
              <a:rPr lang="sr-Latn-CS"/>
              <a:pPr>
                <a:defRPr/>
              </a:pPr>
              <a:t>18.10.2016.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452D88F-B8C3-439B-ADE0-2546298EFC6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14379601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B1D444-968F-4DB2-B98D-C0CA255E2A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753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55490-AC68-4E79-956E-6134F9BBEA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069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7096CA-75FA-4CAA-B28B-D4F17F0A49E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676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F362C-8439-4B2C-BC12-DB4519B140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700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56348-9697-45FA-BF6B-BDC3231138E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1193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CB605-0B98-4FA8-A695-EC165E8063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5445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82F74-D143-44AC-A930-BB208B3B4C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153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CF73C-6F14-42DE-B5B6-F7431881F1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1083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4F9D1-E18A-4270-BA3F-C164FF6EAC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249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AC2D5-DF25-4590-9B2C-B837B589DCC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42487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EF07F-42B7-4DD6-A6D1-DE341C350E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3373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35FC7B41-5746-475A-B918-C5CC851E7B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8" r:id="rId1"/>
    <p:sldLayoutId id="2147484268" r:id="rId2"/>
    <p:sldLayoutId id="2147484269" r:id="rId3"/>
    <p:sldLayoutId id="2147484270" r:id="rId4"/>
    <p:sldLayoutId id="2147484271" r:id="rId5"/>
    <p:sldLayoutId id="2147484272" r:id="rId6"/>
    <p:sldLayoutId id="2147484273" r:id="rId7"/>
    <p:sldLayoutId id="2147484274" r:id="rId8"/>
    <p:sldLayoutId id="2147484275" r:id="rId9"/>
    <p:sldLayoutId id="2147484276" r:id="rId10"/>
    <p:sldLayoutId id="214748427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500563"/>
            <a:ext cx="7072312" cy="207168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Subprocedure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Opseg promenljivih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4000" smtClean="0"/>
              <a:t>Excel VBA objektni model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  <a:r>
              <a:rPr lang="sr-Latn-RS" sz="3600" smtClean="0"/>
              <a:t> - Primer</a:t>
            </a:r>
            <a:endParaRPr lang="en-US" sz="3600" smtClean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258888" y="2443163"/>
            <a:ext cx="2881312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Public X as Integer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Private Y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as Integer</a:t>
            </a: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Prva()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Z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1246188" y="2065338"/>
            <a:ext cx="1309687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1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5003800" y="2444750"/>
            <a:ext cx="2881313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Option Explicit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sr-Latn-C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Druga()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 = 14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X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= 15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Y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Z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918075" y="2060575"/>
            <a:ext cx="1309688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>
              <a:spcAft>
                <a:spcPts val="600"/>
              </a:spcAft>
              <a:buClr>
                <a:schemeClr val="tx1"/>
              </a:buClr>
              <a:buSzPct val="75000"/>
              <a:defRPr/>
            </a:pPr>
            <a:r>
              <a:rPr lang="sr-Latn-RS" sz="2100" kern="0" dirty="0">
                <a:latin typeface="+mn-lt"/>
              </a:rPr>
              <a:t>Module 2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09563" y="1328738"/>
            <a:ext cx="7070725" cy="51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se desiti pozivom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Druga </a:t>
            </a:r>
            <a:r>
              <a:rPr lang="sr-Latn-RS" sz="2100" kern="0" dirty="0">
                <a:latin typeface="+mn-lt"/>
              </a:rPr>
              <a:t>iz Module 2?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366125" cy="739775"/>
          </a:xfrm>
        </p:spPr>
        <p:txBody>
          <a:bodyPr/>
          <a:lstStyle/>
          <a:p>
            <a:pPr eaLnBrk="1" hangingPunct="1"/>
            <a:r>
              <a:rPr lang="vi-VN" sz="3600" smtClean="0"/>
              <a:t>Prosleđivanje argumenata procedurama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28750"/>
            <a:ext cx="854868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pl-PL" sz="2100" kern="0" dirty="0">
                <a:latin typeface="+mn-lt"/>
              </a:rPr>
              <a:t>Postoje dva načina prosleđivanja argumenata procedurama,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</a:t>
            </a:r>
            <a:r>
              <a:rPr lang="pl-PL" sz="2100" kern="0" dirty="0">
                <a:latin typeface="+mn-lt"/>
              </a:rPr>
              <a:t>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vrednosti</a:t>
            </a:r>
            <a:r>
              <a:rPr lang="pl-PL" sz="2100" kern="0" dirty="0">
                <a:latin typeface="+mn-lt"/>
              </a:rPr>
              <a:t> (by value) i </a:t>
            </a:r>
            <a:r>
              <a:rPr lang="pl-PL" sz="2100" b="1" kern="0" dirty="0">
                <a:solidFill>
                  <a:srgbClr val="FF0000"/>
                </a:solidFill>
                <a:latin typeface="+mn-lt"/>
              </a:rPr>
              <a:t>po referenci</a:t>
            </a:r>
            <a:r>
              <a:rPr lang="pl-PL" sz="2100" kern="0" dirty="0">
                <a:latin typeface="+mn-lt"/>
              </a:rPr>
              <a:t> (by reference).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Prosleđivanje po vrednosti znači da procedura dobija kopiju promenljive, što za rezultat ima da se prava vrednost promenljive ne može promeniti unutar procedure kojoj je ta promenljiva prosleđena. Pre i posle poziva procedure, vrednost promenljive je ista.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P</a:t>
            </a:r>
            <a:r>
              <a:rPr lang="vi-VN" sz="2100" kern="0" dirty="0">
                <a:latin typeface="+mn-lt"/>
              </a:rPr>
              <a:t>rosleđivanje po referenci </a:t>
            </a:r>
            <a:r>
              <a:rPr lang="sr-Latn-RS" sz="2100" kern="0" dirty="0">
                <a:latin typeface="+mn-lt"/>
              </a:rPr>
              <a:t>je</a:t>
            </a:r>
            <a:r>
              <a:rPr lang="vi-VN" sz="2100" kern="0" dirty="0">
                <a:latin typeface="+mn-lt"/>
              </a:rPr>
              <a:t> prosleđivanje adrese promenljive, što dozvoljava proceduri da promeni pravu vrednost prosleđene promenljive. </a:t>
            </a:r>
            <a:r>
              <a:rPr lang="sr-Latn-RS" sz="2100" kern="0" dirty="0">
                <a:latin typeface="+mn-lt"/>
              </a:rPr>
              <a:t>S</a:t>
            </a:r>
            <a:r>
              <a:rPr lang="vi-VN" sz="2100" kern="0" dirty="0">
                <a:latin typeface="+mn-lt"/>
              </a:rPr>
              <a:t>vaka promena vrednosti promenljive prosleđene po referenci unutar procedure ostaje važeća nakon izlaska iz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FF0000"/>
                </a:solidFill>
                <a:latin typeface="+mn-lt"/>
              </a:rPr>
              <a:t>U VBA, podrazumevani način je prosleđivanje po referenci</a:t>
            </a:r>
            <a:r>
              <a:rPr lang="sr-Latn-RS" sz="2100" kern="0" dirty="0">
                <a:solidFill>
                  <a:srgbClr val="FF0000"/>
                </a:solidFill>
                <a:latin typeface="+mn-lt"/>
              </a:rPr>
              <a:t>!!!</a:t>
            </a:r>
            <a:endParaRPr lang="vi-VN" sz="2100" kern="0" dirty="0">
              <a:solidFill>
                <a:srgbClr val="FF0000"/>
              </a:solidFill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Prosleđivanja po vrednosti i referenci se naglašavaju rečima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ByVal</a:t>
            </a:r>
            <a:r>
              <a:rPr lang="vi-VN" sz="2100" kern="0" dirty="0">
                <a:latin typeface="+mn-lt"/>
              </a:rPr>
              <a:t> i </a:t>
            </a:r>
            <a:r>
              <a:rPr lang="vi-VN" sz="2100" b="1" kern="0" dirty="0">
                <a:solidFill>
                  <a:srgbClr val="3333CC"/>
                </a:solidFill>
                <a:latin typeface="+mn-lt"/>
              </a:rPr>
              <a:t>ByRef</a:t>
            </a:r>
            <a:r>
              <a:rPr lang="vi-VN" sz="2100" kern="0" dirty="0">
                <a:latin typeface="+mn-lt"/>
              </a:rPr>
              <a:t> ispred imena argumenta.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ByVal i ByRef - primer</a:t>
            </a: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2214563" y="1323975"/>
            <a:ext cx="4781550" cy="526256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VrednostReferenca()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N As Integer</a:t>
            </a: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5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PromenaVal(N)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PromenaRef(N)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 N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PromenaVal(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ByVal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Y as Integer)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PromenaRef(</a:t>
            </a:r>
            <a:r>
              <a:rPr lang="sr-Latn-C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ByRef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sr-Latn-C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Y as Integer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lvl="1"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sr-Latn-CS" sz="210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Y </a:t>
            </a:r>
            <a:r>
              <a:rPr lang="sr-Latn-C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= Y * 2</a:t>
            </a:r>
            <a:endParaRPr lang="en-GB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360363" algn="l"/>
                <a:tab pos="539750" algn="l"/>
                <a:tab pos="720725" algn="l"/>
                <a:tab pos="900113" algn="l"/>
                <a:tab pos="1079500" algn="l"/>
                <a:tab pos="1260475" algn="l"/>
              </a:tabLst>
              <a:defRPr/>
            </a:pPr>
            <a:r>
              <a:rPr lang="en-GB" sz="2100" dirty="0">
                <a:solidFill>
                  <a:srgbClr val="3333CC"/>
                </a:solidFill>
                <a:latin typeface="+mn-lt"/>
                <a:ea typeface="Times New Roman" pitchFamily="18" charset="0"/>
              </a:rPr>
              <a:t>End Sub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Objektni model Excel-a</a:t>
            </a:r>
          </a:p>
        </p:txBody>
      </p:sp>
      <p:pic>
        <p:nvPicPr>
          <p:cNvPr id="15363" name="Picture 7" descr="Slika_TreciCa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0" y="1319213"/>
            <a:ext cx="5072063" cy="527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Kolekcije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5725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Generalno, objektima u objektnom modelu Excel-a pristupamo počev od najvišeg objekta u hijerarhiji - </a:t>
            </a:r>
            <a:r>
              <a:rPr lang="sr-Latn-RS" sz="2100" dirty="0" smtClean="0">
                <a:solidFill>
                  <a:srgbClr val="3333CC"/>
                </a:solidFill>
              </a:rPr>
              <a:t>Application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Pojedinačnim objektima se vrlo često pristupa kao članovima odgovarajuće kolekcije.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Kolekcija predstavlja grupu objekata iste klase. Kolekcija za sebe predstavlja objekat.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Referenciranje (pozivanje) objekta u kolekciji se vrši navođenjem imena objekta ili njegovog rednog broja u malim zagradama nakon imena kolekcije.</a:t>
            </a:r>
            <a:r>
              <a:rPr lang="sr-Latn-RS" sz="2100" dirty="0" smtClean="0"/>
              <a:t>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 primer, prvi radni list, koji se zove </a:t>
            </a:r>
            <a:r>
              <a:rPr lang="sr-Latn-CS" sz="2100" dirty="0" smtClean="0">
                <a:solidFill>
                  <a:srgbClr val="3333CC"/>
                </a:solidFill>
              </a:rPr>
              <a:t>Sheet1</a:t>
            </a:r>
            <a:r>
              <a:rPr lang="sr-Latn-CS" sz="2100" dirty="0" smtClean="0"/>
              <a:t>, se može referencirati na sledeće načine</a:t>
            </a:r>
            <a:r>
              <a:rPr lang="sr-Latn-R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Worksheets("Sheet1")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Worksheets(1)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0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85750" y="1408113"/>
            <a:ext cx="8750300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Kroz objektni model se krećemo koristeći operator tačka (</a:t>
            </a:r>
            <a:r>
              <a:rPr lang="sr-Latn-CS" sz="2100" b="1" smtClean="0">
                <a:solidFill>
                  <a:srgbClr val="3333CC"/>
                </a:solidFill>
              </a:rPr>
              <a:t>.</a:t>
            </a:r>
            <a:r>
              <a:rPr lang="sr-Latn-CS" sz="2100" smtClean="0"/>
              <a:t>), koji razdvaja objekt </a:t>
            </a:r>
            <a:r>
              <a:rPr lang="sr-Latn-CS" sz="2100" b="1" smtClean="0">
                <a:solidFill>
                  <a:srgbClr val="3333CC"/>
                </a:solidFill>
              </a:rPr>
              <a:t>kontejner</a:t>
            </a:r>
            <a:r>
              <a:rPr lang="sr-Latn-CS" sz="2100" smtClean="0"/>
              <a:t> (levo od tačke) i objekt </a:t>
            </a:r>
            <a:r>
              <a:rPr lang="sr-Latn-CS" sz="2100" b="1" smtClean="0">
                <a:solidFill>
                  <a:srgbClr val="3333CC"/>
                </a:solidFill>
              </a:rPr>
              <a:t>član</a:t>
            </a:r>
            <a:r>
              <a:rPr lang="sr-Latn-CS" sz="2100" smtClean="0"/>
              <a:t> (desno od tačke).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 primer, puna adresa ćelije </a:t>
            </a:r>
            <a:r>
              <a:rPr lang="sr-Latn-CS" sz="2100" smtClean="0">
                <a:solidFill>
                  <a:srgbClr val="3333CC"/>
                </a:solidFill>
              </a:rPr>
              <a:t>A1</a:t>
            </a:r>
            <a:r>
              <a:rPr lang="sr-Latn-CS" sz="2100" smtClean="0"/>
              <a:t> prvog radnog lista radne sveske VBA.xls bi bila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Application.</a:t>
            </a:r>
            <a:r>
              <a:rPr lang="sr-Latn-CS" sz="2100" smtClean="0">
                <a:solidFill>
                  <a:srgbClr val="339933"/>
                </a:solidFill>
              </a:rPr>
              <a:t>Workbooks("VBA.xls")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FF0000"/>
                </a:solidFill>
              </a:rPr>
              <a:t>Worksheets(1)</a:t>
            </a:r>
            <a:r>
              <a:rPr lang="sr-Latn-CS" sz="2100" smtClean="0">
                <a:solidFill>
                  <a:srgbClr val="3333CC"/>
                </a:solidFill>
              </a:rPr>
              <a:t>.</a:t>
            </a:r>
            <a:r>
              <a:rPr lang="sr-Latn-CS" sz="2100" smtClean="0">
                <a:solidFill>
                  <a:srgbClr val="CC6600"/>
                </a:solidFill>
              </a:rPr>
              <a:t>Range("A1")</a:t>
            </a:r>
            <a:endParaRPr lang="en-US" sz="2100" smtClean="0">
              <a:solidFill>
                <a:srgbClr val="CC66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Korišćenje </a:t>
            </a:r>
            <a:r>
              <a:rPr lang="en-US" sz="2100" smtClean="0"/>
              <a:t>punih</a:t>
            </a:r>
            <a:r>
              <a:rPr lang="vi-VN" sz="2100" smtClean="0"/>
              <a:t> adresa </a:t>
            </a:r>
            <a:r>
              <a:rPr lang="en-US" sz="2100" smtClean="0"/>
              <a:t>povećava</a:t>
            </a:r>
            <a:r>
              <a:rPr lang="vi-VN" sz="2100" smtClean="0"/>
              <a:t> obim i nepreglednost kôda. Na sreću, nije neophodno koristiti pune adrese.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bjekat </a:t>
            </a:r>
            <a:r>
              <a:rPr lang="vi-VN" sz="2100" smtClean="0">
                <a:solidFill>
                  <a:srgbClr val="3333CC"/>
                </a:solidFill>
              </a:rPr>
              <a:t>Application</a:t>
            </a:r>
            <a:r>
              <a:rPr lang="vi-VN" sz="2100" smtClean="0"/>
              <a:t> se praktično može izostaviti pri referenciranju ostalih objekata u hijerarhiji.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Ako radimo samo sa jednom radnom sveskom</a:t>
            </a:r>
            <a:r>
              <a:rPr lang="en-US" sz="2100" smtClean="0"/>
              <a:t>,</a:t>
            </a:r>
            <a:r>
              <a:rPr lang="vi-VN" sz="2100" smtClean="0"/>
              <a:t> nema potrebe navoditi o kojoj se svesci radi. Tako se referenciranje ćelije A1 svodi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Worksheets(1).Range("A1")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36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Referenciranje objekata (nastavak)</a:t>
            </a:r>
          </a:p>
        </p:txBody>
      </p:sp>
      <p:sp>
        <p:nvSpPr>
          <p:cNvPr id="18435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643938" cy="4857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Ukoliko je prvi radni list aktivan, </a:t>
            </a:r>
            <a:r>
              <a:rPr lang="en-US" sz="2100" smtClean="0"/>
              <a:t>referenciranje</a:t>
            </a:r>
            <a:r>
              <a:rPr lang="vi-VN" sz="2100" smtClean="0"/>
              <a:t> </a:t>
            </a:r>
            <a:r>
              <a:rPr lang="en-US" sz="2100" smtClean="0"/>
              <a:t>se </a:t>
            </a:r>
            <a:r>
              <a:rPr lang="vi-VN" sz="2100" smtClean="0"/>
              <a:t>može svesti na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Za očekivati je da u VBA postoji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, koji bi predstavljao ćeliju radnog lista. Međutim, objekat </a:t>
            </a:r>
            <a:r>
              <a:rPr lang="vi-VN" sz="2100" smtClean="0">
                <a:solidFill>
                  <a:srgbClr val="3333CC"/>
                </a:solidFill>
              </a:rPr>
              <a:t>Cell</a:t>
            </a:r>
            <a:r>
              <a:rPr lang="vi-VN" sz="2100" smtClean="0"/>
              <a:t> ne postoji i njegovu ulogu vrši objekat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objekat, osim što može predstavljati jednu ćeliju, </a:t>
            </a:r>
            <a:r>
              <a:rPr lang="vi-VN" sz="2100" smtClean="0">
                <a:solidFill>
                  <a:srgbClr val="3333CC"/>
                </a:solidFill>
              </a:rPr>
              <a:t>Range("C4")</a:t>
            </a:r>
            <a:r>
              <a:rPr lang="vi-VN" sz="2100" smtClean="0"/>
              <a:t>, može predstavljati i selekciju ćelija, </a:t>
            </a:r>
            <a:r>
              <a:rPr lang="vi-VN" sz="2100" smtClean="0">
                <a:solidFill>
                  <a:srgbClr val="3333CC"/>
                </a:solidFill>
              </a:rPr>
              <a:t>Range("C4:D8")</a:t>
            </a:r>
            <a:r>
              <a:rPr lang="vi-VN" sz="2100" smtClean="0"/>
              <a:t>, ili selekciju nepovezanih ćelija, </a:t>
            </a:r>
            <a:r>
              <a:rPr lang="vi-VN" sz="2100" smtClean="0">
                <a:solidFill>
                  <a:srgbClr val="3333CC"/>
                </a:solidFill>
              </a:rPr>
              <a:t>Range("A1,B2:B10,C4:D8")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menova</a:t>
            </a:r>
            <a:r>
              <a:rPr lang="en-US" sz="2100" smtClean="0"/>
              <a:t>nom</a:t>
            </a:r>
            <a:r>
              <a:rPr lang="vi-VN" sz="2100" smtClean="0"/>
              <a:t> opseg</a:t>
            </a:r>
            <a:r>
              <a:rPr lang="en-US" sz="2100" smtClean="0"/>
              <a:t>u se</a:t>
            </a:r>
            <a:r>
              <a:rPr lang="vi-VN" sz="2100" smtClean="0"/>
              <a:t> može pristupiti </a:t>
            </a:r>
            <a:r>
              <a:rPr lang="en-US" sz="2100" smtClean="0"/>
              <a:t>sa </a:t>
            </a:r>
            <a:r>
              <a:rPr lang="vi-VN" sz="2100" smtClean="0">
                <a:solidFill>
                  <a:srgbClr val="3333CC"/>
                </a:solidFill>
              </a:rPr>
              <a:t>Range("Ime opsega")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Referenciranje objekata samo po sebi ne vrši nikakvu konkretnu radnju, već omogućava pristup datom objektu. Konkretna radnja bi podrazumevala čitanje ili promenu osobine objekta ili pozivanje određene metode koja </a:t>
            </a:r>
            <a:r>
              <a:rPr lang="sr-Latn-RS" sz="2100" smtClean="0"/>
              <a:t>vrši neku radnju</a:t>
            </a:r>
            <a:r>
              <a:rPr lang="vi-VN" sz="2100" smtClean="0"/>
              <a:t> </a:t>
            </a:r>
            <a:r>
              <a:rPr lang="sr-Latn-RS" sz="2100" smtClean="0"/>
              <a:t>nad</a:t>
            </a:r>
            <a:r>
              <a:rPr lang="vi-VN" sz="2100" smtClean="0"/>
              <a:t> objektom.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5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idx="1"/>
          </p:nvPr>
        </p:nvSpPr>
        <p:spPr>
          <a:xfrm>
            <a:off x="285750" y="1331044"/>
            <a:ext cx="8606730" cy="51943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Svaki VBA objekat ima određeni skup karakteristika koje se nazivaju </a:t>
            </a:r>
            <a:r>
              <a:rPr lang="vi-VN" sz="2100" b="1" smtClean="0"/>
              <a:t>osobin</a:t>
            </a:r>
            <a:r>
              <a:rPr lang="en-US" sz="2100" b="1" smtClean="0"/>
              <a:t>ama</a:t>
            </a:r>
            <a:r>
              <a:rPr lang="vi-VN" sz="2100" smtClean="0"/>
              <a:t> objekta. Osobine definišu izgled i poziciju objekta. 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 primer, svaki objekat </a:t>
            </a:r>
            <a:r>
              <a:rPr lang="vi-VN" sz="2100" smtClean="0">
                <a:solidFill>
                  <a:srgbClr val="3333CC"/>
                </a:solidFill>
              </a:rPr>
              <a:t>Window</a:t>
            </a:r>
            <a:r>
              <a:rPr lang="vi-VN" sz="2100" smtClean="0"/>
              <a:t> ima osobinu </a:t>
            </a:r>
            <a:r>
              <a:rPr lang="vi-VN" sz="2100" smtClean="0">
                <a:solidFill>
                  <a:srgbClr val="3333CC"/>
                </a:solidFill>
              </a:rPr>
              <a:t>WindowState</a:t>
            </a:r>
            <a:r>
              <a:rPr lang="vi-VN" sz="2100" smtClean="0"/>
              <a:t> kojom se dati prozor može prikazati kao minimizovan, maksimizovan ili normalan. Objekat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ima osobinu </a:t>
            </a:r>
            <a:r>
              <a:rPr lang="vi-VN" sz="2100" smtClean="0">
                <a:solidFill>
                  <a:srgbClr val="3333CC"/>
                </a:solidFill>
              </a:rPr>
              <a:t>Value</a:t>
            </a:r>
            <a:r>
              <a:rPr lang="vi-VN" sz="2100" smtClean="0"/>
              <a:t>, pomoću koje se vrednost ćelije može očitati ili promeniti.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Osobina objekta se referencira koristeći operator tačka, tj. u obliku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Objekat.Osobina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 primer, vrednost ćelije </a:t>
            </a:r>
            <a:r>
              <a:rPr lang="vi-VN" sz="2100" smtClean="0">
                <a:solidFill>
                  <a:srgbClr val="3333CC"/>
                </a:solidFill>
              </a:rPr>
              <a:t>A1</a:t>
            </a:r>
            <a:r>
              <a:rPr lang="vi-VN" sz="2100" smtClean="0"/>
              <a:t> prvog radnog lista se može dobiti </a:t>
            </a:r>
            <a:r>
              <a:rPr lang="en-US" sz="2100" smtClean="0"/>
              <a:t>s</a:t>
            </a:r>
            <a:r>
              <a:rPr lang="vi-VN" sz="2100" smtClean="0"/>
              <a:t>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Worksheets(1).Range("A1").</a:t>
            </a:r>
            <a:r>
              <a:rPr lang="vi-VN" sz="2100" smtClean="0">
                <a:solidFill>
                  <a:srgbClr val="FF0000"/>
                </a:solidFill>
              </a:rPr>
              <a:t>Value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i ta se vrednost može prikazati ili dodeliti nekoj promenljivoj.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prethodnoj naredbi, </a:t>
            </a:r>
            <a:r>
              <a:rPr lang="vi-VN" sz="2100" smtClean="0">
                <a:solidFill>
                  <a:srgbClr val="3333CC"/>
                </a:solidFill>
              </a:rPr>
              <a:t>Worksheets(1).Range("A1")</a:t>
            </a:r>
            <a:r>
              <a:rPr lang="vi-VN" sz="2100" smtClean="0"/>
              <a:t> predstavlja objekat, a </a:t>
            </a:r>
            <a:r>
              <a:rPr lang="vi-VN" sz="2100" smtClean="0">
                <a:solidFill>
                  <a:srgbClr val="3333CC"/>
                </a:solidFill>
              </a:rPr>
              <a:t>Value</a:t>
            </a:r>
            <a:r>
              <a:rPr lang="vi-VN" sz="2100" smtClean="0"/>
              <a:t> osobinu.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15156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Osobine objekata (nastavak)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51520" y="1285875"/>
            <a:ext cx="8712968" cy="535781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Promena vrednosti osobine objekta se vrši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Objekat.Osobina = Vrednost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gde </a:t>
            </a:r>
            <a:r>
              <a:rPr lang="vi-VN" sz="2100" smtClean="0">
                <a:solidFill>
                  <a:srgbClr val="3333CC"/>
                </a:solidFill>
              </a:rPr>
              <a:t>Vrednost</a:t>
            </a:r>
            <a:r>
              <a:rPr lang="vi-VN" sz="2100" smtClean="0"/>
              <a:t> predstavlja izraz čija se vrednost dodeljuje datoj osobini objekta. Vrednost može biti bilo kojeg tipa VBA promenljivih, pri čemu ćemo najčešće raditi sa numeričkim, stringovnim i logičkim tipom.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Range("A1").Font.Size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Range("A1").Font.Name = "Times New Roman"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Range("A1").Font.Bold = True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Većina objekata ima </a:t>
            </a:r>
            <a:r>
              <a:rPr lang="vi-VN" sz="2100" i="1" smtClean="0"/>
              <a:t>podrazumevanu osobinu</a:t>
            </a:r>
            <a:r>
              <a:rPr lang="vi-VN" sz="2100" smtClean="0"/>
              <a:t>, koja se pri referenciranju može izostaviti. Na primer, podrazumevana osobina objekta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je </a:t>
            </a:r>
            <a:r>
              <a:rPr lang="vi-VN" sz="2100" smtClean="0">
                <a:solidFill>
                  <a:srgbClr val="3333CC"/>
                </a:solidFill>
              </a:rPr>
              <a:t>Value</a:t>
            </a:r>
            <a:r>
              <a:rPr lang="vi-VN" sz="2100" smtClean="0"/>
              <a:t>. </a:t>
            </a:r>
            <a:r>
              <a:rPr lang="en-US" sz="2100" smtClean="0"/>
              <a:t>I</a:t>
            </a:r>
            <a:r>
              <a:rPr lang="vi-VN" sz="2100" smtClean="0"/>
              <a:t>nstrukcijom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Range("A1") = 23.11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bi postigli isti efekat kao i sa </a:t>
            </a:r>
            <a:r>
              <a:rPr lang="vi-VN" sz="2100" smtClean="0">
                <a:solidFill>
                  <a:srgbClr val="3333CC"/>
                </a:solidFill>
              </a:rPr>
              <a:t>Range("A1").Value = 23.11</a:t>
            </a:r>
            <a:r>
              <a:rPr lang="vi-VN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651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484784"/>
            <a:ext cx="8643938" cy="4807991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</a:t>
            </a:r>
            <a:r>
              <a:rPr lang="vi-VN" sz="2100" dirty="0" smtClean="0"/>
              <a:t>bjekti imaju i </a:t>
            </a:r>
            <a:r>
              <a:rPr lang="vi-VN" sz="2100" b="1" dirty="0" smtClean="0"/>
              <a:t>metode</a:t>
            </a:r>
            <a:r>
              <a:rPr lang="vi-VN" sz="2100" dirty="0" smtClean="0"/>
              <a:t>, koje predstavljaju akcije koje možemo vršiti nad objektima. Metoda se takođe poziva koristeći operator tačka</a:t>
            </a:r>
            <a:r>
              <a:rPr lang="en-US" sz="2100" dirty="0" smtClean="0"/>
              <a:t>:</a:t>
            </a:r>
            <a:endParaRPr lang="vi-VN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Objekat.Metod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 primer, objekat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 ima metodu </a:t>
            </a:r>
            <a:r>
              <a:rPr lang="vi-VN" sz="2100" dirty="0" smtClean="0">
                <a:solidFill>
                  <a:srgbClr val="3333CC"/>
                </a:solidFill>
              </a:rPr>
              <a:t>Clear</a:t>
            </a:r>
            <a:r>
              <a:rPr lang="vi-VN" sz="2100" dirty="0" smtClean="0"/>
              <a:t> koja briše sadržaj i formatiranje predmetnog opsega. Na primer, instrukcija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Worksheets("Sheet1").Range("A1,B2,C3").Clear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en-US" sz="2100" dirty="0" smtClean="0"/>
              <a:t>   </a:t>
            </a:r>
            <a:r>
              <a:rPr lang="vi-VN" sz="2100" dirty="0" smtClean="0"/>
              <a:t>briše sadržaj i formatiranje ćelija A1, B2 i C3. Brisanje sadržaja opsega, uz očuvanje formata, se vrši metodom </a:t>
            </a:r>
            <a:r>
              <a:rPr lang="vi-VN" sz="2100" dirty="0" smtClean="0">
                <a:solidFill>
                  <a:srgbClr val="3333CC"/>
                </a:solidFill>
              </a:rPr>
              <a:t>ClearContents</a:t>
            </a:r>
            <a:r>
              <a:rPr lang="vi-VN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RS" sz="2100" dirty="0" smtClean="0"/>
              <a:t> metoda</a:t>
            </a:r>
            <a:r>
              <a:rPr lang="en-US" sz="2100" dirty="0" smtClean="0"/>
              <a:t>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Application.Quit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Workbooks(1).Save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Worksheets(1).Delete</a:t>
            </a:r>
            <a:endParaRPr lang="en-U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317625"/>
            <a:ext cx="8548687" cy="525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Subprocedure </a:t>
            </a:r>
            <a:r>
              <a:rPr lang="en-US" sz="2100" kern="0" dirty="0">
                <a:latin typeface="+mn-lt"/>
              </a:rPr>
              <a:t>(</a:t>
            </a:r>
            <a:r>
              <a:rPr lang="en-US" sz="2100" kern="0" dirty="0" err="1">
                <a:latin typeface="+mn-lt"/>
              </a:rPr>
              <a:t>makroi</a:t>
            </a:r>
            <a:r>
              <a:rPr lang="en-US" sz="2100" kern="0" dirty="0">
                <a:latin typeface="+mn-lt"/>
              </a:rPr>
              <a:t>) </a:t>
            </a:r>
            <a:r>
              <a:rPr lang="vi-VN" sz="2100" kern="0" dirty="0">
                <a:latin typeface="+mn-lt"/>
              </a:rPr>
              <a:t>predstavljaju skup VBA naredbi kojima se izvršava određeni zadatak.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kern="0" dirty="0">
                <a:latin typeface="+mn-lt"/>
              </a:rPr>
              <a:t>Subprocedure mogu </a:t>
            </a:r>
            <a:r>
              <a:rPr lang="en-GB" sz="2100" kern="0" dirty="0" err="1">
                <a:latin typeface="+mn-lt"/>
              </a:rPr>
              <a:t>utica</a:t>
            </a:r>
            <a:r>
              <a:rPr lang="sr-Latn-RS" sz="2100" kern="0" dirty="0">
                <a:latin typeface="+mn-lt"/>
              </a:rPr>
              <a:t>ti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na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svoje</a:t>
            </a:r>
            <a:r>
              <a:rPr lang="en-GB" sz="2100" kern="0" dirty="0">
                <a:latin typeface="+mn-lt"/>
              </a:rPr>
              <a:t> </a:t>
            </a:r>
            <a:r>
              <a:rPr lang="en-GB" sz="2100" kern="0" dirty="0" err="1">
                <a:latin typeface="+mn-lt"/>
              </a:rPr>
              <a:t>okruženje</a:t>
            </a:r>
            <a:r>
              <a:rPr lang="sr-Latn-CS" sz="2100" kern="0" dirty="0">
                <a:latin typeface="+mn-lt"/>
              </a:rPr>
              <a:t> (npr. mogu menjati format ćelija u Excel-u)</a:t>
            </a:r>
            <a:r>
              <a:rPr lang="en-US" sz="2100" kern="0" dirty="0">
                <a:latin typeface="+mn-lt"/>
              </a:rPr>
              <a:t> i</a:t>
            </a:r>
            <a:r>
              <a:rPr lang="vi-VN" sz="2100" kern="0" dirty="0"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ne vraćaju</a:t>
            </a:r>
            <a:r>
              <a:rPr lang="sr-Latn-CS" sz="21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rezultat</a:t>
            </a:r>
            <a:r>
              <a:rPr lang="sr-Latn-CS" sz="2100" kern="0" dirty="0">
                <a:latin typeface="+mn-lt"/>
              </a:rPr>
              <a:t>!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>
                <a:latin typeface="+mn-lt"/>
              </a:rPr>
              <a:t>Format </a:t>
            </a:r>
            <a:r>
              <a:rPr lang="en-US" sz="2100" kern="0" dirty="0" err="1">
                <a:latin typeface="+mn-lt"/>
              </a:rPr>
              <a:t>subprocedura</a:t>
            </a:r>
            <a:r>
              <a:rPr lang="en-US" sz="2100" kern="0" dirty="0">
                <a:latin typeface="+mn-lt"/>
              </a:rPr>
              <a:t> je: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defRPr/>
            </a:pP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Ista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pravila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va</a:t>
            </a:r>
            <a:r>
              <a:rPr lang="sr-Latn-RS" sz="2100" kern="0" dirty="0">
                <a:latin typeface="+mn-lt"/>
              </a:rPr>
              <a:t>že za ime subprocedure kao za ime funkcije (max</a:t>
            </a:r>
            <a:r>
              <a:rPr lang="en-US" sz="2100" kern="0" dirty="0">
                <a:latin typeface="+mn-lt"/>
              </a:rPr>
              <a:t> 255 </a:t>
            </a:r>
            <a:r>
              <a:rPr lang="en-US" sz="2100" kern="0" dirty="0" err="1">
                <a:latin typeface="+mn-lt"/>
              </a:rPr>
              <a:t>karaktera</a:t>
            </a:r>
            <a:r>
              <a:rPr lang="en-US" sz="2100" kern="0" dirty="0">
                <a:latin typeface="+mn-lt"/>
              </a:rPr>
              <a:t>,</a:t>
            </a:r>
            <a:r>
              <a:rPr lang="sr-Latn-RS" sz="2100" kern="0" dirty="0">
                <a:latin typeface="+mn-lt"/>
              </a:rPr>
              <a:t> p</a:t>
            </a:r>
            <a:r>
              <a:rPr lang="en-US" sz="2100" kern="0" dirty="0" err="1">
                <a:latin typeface="+mn-lt"/>
              </a:rPr>
              <a:t>rvi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slovo</a:t>
            </a:r>
            <a:r>
              <a:rPr lang="en-US" sz="2100" kern="0" dirty="0">
                <a:latin typeface="+mn-lt"/>
              </a:rPr>
              <a:t>, a </a:t>
            </a:r>
            <a:r>
              <a:rPr lang="en-US" sz="2100" kern="0" dirty="0" err="1">
                <a:latin typeface="+mn-lt"/>
              </a:rPr>
              <a:t>ostali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karakteri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slova</a:t>
            </a:r>
            <a:r>
              <a:rPr lang="en-US" sz="2100" kern="0" dirty="0">
                <a:latin typeface="+mn-lt"/>
              </a:rPr>
              <a:t>, </a:t>
            </a:r>
            <a:r>
              <a:rPr lang="en-US" sz="2100" kern="0" dirty="0" err="1">
                <a:latin typeface="+mn-lt"/>
              </a:rPr>
              <a:t>cifre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ili</a:t>
            </a:r>
            <a:r>
              <a:rPr lang="en-US" sz="2100" kern="0" dirty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_).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Kao funkcija, subprocedura može imati proizvoljan broj ulaznih argumenata.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CS" sz="2100" dirty="0"/>
              <a:t>Izvršavanje </a:t>
            </a:r>
            <a:r>
              <a:rPr lang="sr-Latn-RS" sz="2100" kern="0" dirty="0"/>
              <a:t>subprocedure</a:t>
            </a:r>
            <a:r>
              <a:rPr lang="sr-Latn-CS" sz="2100" dirty="0"/>
              <a:t> se može prekinuti sa </a:t>
            </a:r>
            <a:r>
              <a:rPr lang="sr-Latn-CS" sz="2100" dirty="0">
                <a:solidFill>
                  <a:srgbClr val="3333CC"/>
                </a:solidFill>
              </a:rPr>
              <a:t>Exit Sub</a:t>
            </a:r>
            <a:r>
              <a:rPr lang="sr-Latn-CS" sz="2100" dirty="0"/>
              <a:t>.</a:t>
            </a:r>
          </a:p>
        </p:txBody>
      </p:sp>
      <p:sp>
        <p:nvSpPr>
          <p:cNvPr id="4100" name="Rectangle 6"/>
          <p:cNvSpPr>
            <a:spLocks noChangeArrowheads="1"/>
          </p:cNvSpPr>
          <p:nvPr/>
        </p:nvSpPr>
        <p:spPr bwMode="auto">
          <a:xfrm>
            <a:off x="1536700" y="3335338"/>
            <a:ext cx="5821363" cy="10620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>
                <a:solidFill>
                  <a:srgbClr val="3333CC"/>
                </a:solidFill>
              </a:rPr>
              <a:t>Sub ImeProcedure(arg1</a:t>
            </a:r>
            <a:r>
              <a:rPr lang="sr-Latn-CS" sz="2100">
                <a:solidFill>
                  <a:srgbClr val="3333CC"/>
                </a:solidFill>
              </a:rPr>
              <a:t> As Tip</a:t>
            </a:r>
            <a:r>
              <a:rPr lang="en-GB" sz="2100">
                <a:solidFill>
                  <a:srgbClr val="3333CC"/>
                </a:solidFill>
              </a:rPr>
              <a:t>, arg2</a:t>
            </a:r>
            <a:r>
              <a:rPr lang="sr-Latn-CS" sz="2100">
                <a:solidFill>
                  <a:srgbClr val="3333CC"/>
                </a:solidFill>
              </a:rPr>
              <a:t> As Tip</a:t>
            </a:r>
            <a:r>
              <a:rPr lang="en-GB" sz="2100">
                <a:solidFill>
                  <a:srgbClr val="3333CC"/>
                </a:solidFill>
              </a:rPr>
              <a:t>, ...)</a:t>
            </a:r>
          </a:p>
          <a:p>
            <a:r>
              <a:rPr lang="en-GB" sz="2100">
                <a:solidFill>
                  <a:srgbClr val="3333CC"/>
                </a:solidFill>
              </a:rPr>
              <a:t>VBA naredbe</a:t>
            </a:r>
          </a:p>
          <a:p>
            <a:r>
              <a:rPr lang="en-GB" sz="210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37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Metode objekata (nastavak)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249113" y="1357313"/>
            <a:ext cx="8715375" cy="4286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Neke metode zahtevaju argumente kojima se specificira radnja.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primer, ukoliko želimo da iskopiramo sadržaj jednog opsega u drugi, potrebno je koristiti metodu </a:t>
            </a:r>
            <a:r>
              <a:rPr lang="en-US" sz="2100" smtClean="0">
                <a:solidFill>
                  <a:srgbClr val="3333CC"/>
                </a:solidFill>
              </a:rPr>
              <a:t>Copy</a:t>
            </a:r>
            <a:r>
              <a:rPr lang="en-US" sz="2100" smtClean="0"/>
              <a:t>. Ova metoda ima jedan argument koji je opcion i koji predstavlja destinaciju kopiranja. Na primer, ukoliko želimo da iskopiramo sadržaj opsega A1:C3 prvog radnog lista u opseg A4:C7 drugog radnog lista potrebno je pozvati metodu </a:t>
            </a:r>
            <a:r>
              <a:rPr lang="en-US" sz="2100" smtClean="0">
                <a:solidFill>
                  <a:srgbClr val="3333CC"/>
                </a:solidFill>
              </a:rPr>
              <a:t>Copy</a:t>
            </a:r>
            <a:r>
              <a:rPr lang="en-US" sz="210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Worksheets(1).Range("A1:C3").</a:t>
            </a:r>
            <a:r>
              <a:rPr lang="en-US" sz="2100" smtClean="0">
                <a:solidFill>
                  <a:srgbClr val="FF0000"/>
                </a:solidFill>
              </a:rPr>
              <a:t>Copy</a:t>
            </a:r>
            <a:r>
              <a:rPr lang="en-US" sz="2100" smtClean="0">
                <a:solidFill>
                  <a:srgbClr val="3333CC"/>
                </a:solidFill>
              </a:rPr>
              <a:t>  Worksheets(2).Range("A4:C7")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prethodnoj naredbi, </a:t>
            </a:r>
            <a:r>
              <a:rPr lang="en-US" sz="2100" smtClean="0">
                <a:solidFill>
                  <a:srgbClr val="3333CC"/>
                </a:solidFill>
              </a:rPr>
              <a:t>Worksheets(2).Range("A4:C7")</a:t>
            </a:r>
            <a:r>
              <a:rPr lang="en-US" sz="2100" smtClean="0"/>
              <a:t> predstavlja destinaciju kopiranja. Destinacija se kao argument može izostaviti i u tom slučaju se sadržaj opsega kopira na Clipboard.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79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Auto List Members</a:t>
            </a:r>
          </a:p>
        </p:txBody>
      </p:sp>
      <p:sp>
        <p:nvSpPr>
          <p:cNvPr id="23555" name="Content Placeholder 3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52149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U</a:t>
            </a:r>
            <a:r>
              <a:rPr lang="vi-VN" sz="2100" dirty="0" smtClean="0"/>
              <a:t> objektn</a:t>
            </a:r>
            <a:r>
              <a:rPr lang="en-US" sz="2100" dirty="0" smtClean="0"/>
              <a:t>om</a:t>
            </a:r>
            <a:r>
              <a:rPr lang="vi-VN" sz="2100" dirty="0" smtClean="0"/>
              <a:t> model</a:t>
            </a:r>
            <a:r>
              <a:rPr lang="en-US" sz="2100" dirty="0" smtClean="0"/>
              <a:t>u</a:t>
            </a:r>
            <a:r>
              <a:rPr lang="vi-VN" sz="2100" dirty="0" smtClean="0"/>
              <a:t> Excel-a, </a:t>
            </a:r>
            <a:r>
              <a:rPr lang="en-US" sz="2100" dirty="0" err="1" smtClean="0"/>
              <a:t>postoji</a:t>
            </a:r>
            <a:r>
              <a:rPr lang="vi-VN" sz="2100" dirty="0" smtClean="0"/>
              <a:t> izobilj</a:t>
            </a:r>
            <a:r>
              <a:rPr lang="en-US" sz="2100" dirty="0" smtClean="0"/>
              <a:t>e</a:t>
            </a:r>
            <a:r>
              <a:rPr lang="vi-VN" sz="2100" dirty="0" smtClean="0"/>
              <a:t> osobina i metoda objekata.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Na sreću, VBE nas oslobađa potrebe da znamo sve osobine i metode objekata sa kojima radimo. Kada nakon imena objekta </a:t>
            </a:r>
            <a:r>
              <a:rPr lang="vi-VN" sz="2100" dirty="0" smtClean="0"/>
              <a:t>otkucamo </a:t>
            </a:r>
            <a:r>
              <a:rPr lang="vi-VN" sz="2100" dirty="0" smtClean="0"/>
              <a:t>tačku, javlja se padajući meni sa spiskom osobina i metoda vezanih za objekte tog tipa. </a:t>
            </a:r>
            <a:endParaRPr lang="en-U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Osobine su prikazane ikonicom koja liči na ruku koja drži kovertu, dok su metode prikazane zelenim kvadrom.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Da bi se omogućila pojava padajućeg menija, potrebno je da opcija </a:t>
            </a:r>
            <a:r>
              <a:rPr lang="vi-VN" sz="2100" dirty="0" smtClean="0">
                <a:solidFill>
                  <a:srgbClr val="FF0000"/>
                </a:solidFill>
              </a:rPr>
              <a:t>Auto List Members</a:t>
            </a:r>
            <a:r>
              <a:rPr lang="vi-VN" sz="2100" dirty="0" smtClean="0"/>
              <a:t> u prozoru </a:t>
            </a:r>
            <a:r>
              <a:rPr lang="vi-VN" sz="2100" dirty="0" smtClean="0">
                <a:solidFill>
                  <a:srgbClr val="FF0000"/>
                </a:solidFill>
              </a:rPr>
              <a:t>Tools</a:t>
            </a:r>
            <a:r>
              <a:rPr lang="en-US" sz="2100" dirty="0" smtClean="0">
                <a:solidFill>
                  <a:srgbClr val="FF0000"/>
                </a:solidFill>
              </a:rPr>
              <a:t> / </a:t>
            </a:r>
            <a:r>
              <a:rPr lang="vi-VN" sz="2100" dirty="0" smtClean="0">
                <a:solidFill>
                  <a:srgbClr val="FF0000"/>
                </a:solidFill>
              </a:rPr>
              <a:t>Options</a:t>
            </a:r>
            <a:r>
              <a:rPr lang="vi-VN" sz="2100" dirty="0" smtClean="0"/>
              <a:t> u VBE bude čekirana.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dirty="0" smtClean="0"/>
              <a:t>Postojanje ove mogućnosti predstavlja dodatni razlog da se sve promenljive eksplicitno deklarišu u programu, pri čemu ih ne treba deklarisati kao </a:t>
            </a:r>
            <a:r>
              <a:rPr lang="vi-VN" sz="2100" dirty="0" smtClean="0">
                <a:solidFill>
                  <a:srgbClr val="3333CC"/>
                </a:solidFill>
              </a:rPr>
              <a:t>Variant</a:t>
            </a:r>
            <a:r>
              <a:rPr lang="vi-VN" sz="2100" dirty="0" smtClean="0"/>
              <a:t>, već konkretnim tipom. Samo za objekte tačno određenog tipa se javlja ovaj padajući meni.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Range objekat. Osobina Range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357313"/>
            <a:ext cx="8715375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U VBA, ć</a:t>
            </a:r>
            <a:r>
              <a:rPr lang="en-US" sz="2100" smtClean="0"/>
              <a:t>elij</a:t>
            </a:r>
            <a:r>
              <a:rPr lang="sr-Latn-RS" sz="2100" smtClean="0"/>
              <a:t>a</a:t>
            </a:r>
            <a:r>
              <a:rPr lang="en-US" sz="2100" smtClean="0"/>
              <a:t> ili opseg ćelija radno</a:t>
            </a:r>
            <a:r>
              <a:rPr lang="sr-Latn-RS" sz="2100" smtClean="0"/>
              <a:t>g</a:t>
            </a:r>
            <a:r>
              <a:rPr lang="en-US" sz="2100" smtClean="0"/>
              <a:t> list</a:t>
            </a:r>
            <a:r>
              <a:rPr lang="sr-Latn-RS" sz="2100" smtClean="0"/>
              <a:t>a su objekti tipa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objekat se nalazi unutar </a:t>
            </a:r>
            <a:r>
              <a:rPr lang="en-US" sz="2100" smtClean="0">
                <a:solidFill>
                  <a:srgbClr val="3333CC"/>
                </a:solidFill>
              </a:rPr>
              <a:t>Worksheet</a:t>
            </a:r>
            <a:r>
              <a:rPr lang="en-US" sz="2100" smtClean="0"/>
              <a:t> objekta</a:t>
            </a:r>
            <a:r>
              <a:rPr lang="sr-Latn-RS" sz="2100" smtClean="0"/>
              <a:t> i pristupa mu se koristeći: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Cells</a:t>
            </a:r>
            <a:r>
              <a:rPr lang="en-US" sz="1900" smtClean="0"/>
              <a:t> objek</a:t>
            </a:r>
            <a:r>
              <a:rPr lang="sr-Latn-RS" sz="1900" smtClean="0"/>
              <a:t>a</a:t>
            </a:r>
            <a:r>
              <a:rPr lang="en-US" sz="1900" smtClean="0"/>
              <a:t>ta </a:t>
            </a:r>
            <a:r>
              <a:rPr lang="en-US" sz="1900" smtClean="0">
                <a:solidFill>
                  <a:srgbClr val="3333CC"/>
                </a:solidFill>
              </a:rPr>
              <a:t>Worksheet</a:t>
            </a:r>
            <a:r>
              <a:rPr lang="sr-Latn-RS" sz="1900" smtClean="0"/>
              <a:t> i </a:t>
            </a:r>
            <a:r>
              <a:rPr lang="sr-Latn-R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,</a:t>
            </a:r>
            <a:endParaRPr lang="sr-Latn-RS" sz="1900" smtClean="0"/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  <a:defRPr/>
            </a:pPr>
            <a:r>
              <a:rPr lang="en-US" sz="1900" smtClean="0"/>
              <a:t>osobinu </a:t>
            </a:r>
            <a:r>
              <a:rPr lang="en-US" sz="1900" smtClean="0">
                <a:solidFill>
                  <a:srgbClr val="3333CC"/>
                </a:solidFill>
              </a:rPr>
              <a:t>Offset</a:t>
            </a:r>
            <a:r>
              <a:rPr lang="en-US" sz="1900" smtClean="0"/>
              <a:t> objekta </a:t>
            </a:r>
            <a:r>
              <a:rPr lang="en-US" sz="1900" smtClean="0">
                <a:solidFill>
                  <a:srgbClr val="3333CC"/>
                </a:solidFill>
              </a:rPr>
              <a:t>Range</a:t>
            </a:r>
            <a:r>
              <a:rPr lang="en-US" sz="19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smtClean="0"/>
              <a:t>Osobina </a:t>
            </a:r>
            <a:r>
              <a:rPr lang="sr-Latn-RS" sz="2100" smtClean="0">
                <a:solidFill>
                  <a:srgbClr val="3333CC"/>
                </a:solidFill>
              </a:rPr>
              <a:t>Range</a:t>
            </a:r>
            <a:r>
              <a:rPr lang="sr-Latn-RS" sz="2100" smtClean="0"/>
              <a:t> objekta </a:t>
            </a:r>
            <a:r>
              <a:rPr lang="sr-Latn-RS" sz="2100" smtClean="0">
                <a:solidFill>
                  <a:srgbClr val="3333CC"/>
                </a:solidFill>
              </a:rPr>
              <a:t>Worksheet</a:t>
            </a:r>
            <a:r>
              <a:rPr lang="sr-Latn-RS" sz="2100" smtClean="0"/>
              <a:t> se koristi na sledeći način: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Worksheets(1).Range("C2").Value = 1		</a:t>
            </a:r>
            <a:r>
              <a:rPr lang="sr-Latn-CS" sz="2100" smtClean="0"/>
              <a:t>Jedna ćelija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Worksheets(1).Range("C2:D7").Value = 2		</a:t>
            </a:r>
            <a:r>
              <a:rPr lang="sr-Latn-CS" sz="2100" smtClean="0"/>
              <a:t>Opseg ćelija</a:t>
            </a:r>
            <a:endParaRPr lang="en-US" sz="2100" smtClean="0">
              <a:solidFill>
                <a:srgbClr val="3333CC"/>
              </a:solidFill>
            </a:endParaRPr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Worksheets(1).Range("C2:D7, F4, H8").Value = 3	</a:t>
            </a:r>
            <a:r>
              <a:rPr lang="sr-Latn-CS" sz="2100" smtClean="0"/>
              <a:t>Unija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Worksheets(1).Range("C2:D7  B3:E5").Value = 4	</a:t>
            </a:r>
            <a:r>
              <a:rPr lang="sr-Latn-CS" sz="2100" smtClean="0"/>
              <a:t>Presek opsega</a:t>
            </a:r>
            <a:endParaRPr lang="en-US" sz="2100" smtClean="0"/>
          </a:p>
          <a:p>
            <a:pPr>
              <a:buFont typeface="Wingdings" pitchFamily="2" charset="2"/>
              <a:buNone/>
              <a:defRPr/>
            </a:pPr>
            <a:r>
              <a:rPr lang="sr-Latn-CS" sz="2100" smtClean="0">
                <a:solidFill>
                  <a:srgbClr val="3333CC"/>
                </a:solidFill>
              </a:rPr>
              <a:t>   Worksheets(1)</a:t>
            </a:r>
            <a:r>
              <a:rPr lang="en-GB" sz="2100" smtClean="0">
                <a:solidFill>
                  <a:srgbClr val="3333CC"/>
                </a:solidFill>
              </a:rPr>
              <a:t>.Range(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MojOpseg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r>
              <a:rPr lang="en-GB" sz="2100" smtClean="0">
                <a:solidFill>
                  <a:srgbClr val="3333CC"/>
                </a:solidFill>
              </a:rPr>
              <a:t>).Value = 5</a:t>
            </a:r>
            <a:r>
              <a:rPr lang="sr-Latn-RS" sz="2100" smtClean="0">
                <a:solidFill>
                  <a:srgbClr val="3333CC"/>
                </a:solidFill>
              </a:rPr>
              <a:t>	</a:t>
            </a:r>
            <a:r>
              <a:rPr lang="sr-Latn-RS" sz="2100" smtClean="0"/>
              <a:t>Imenovani opseg</a:t>
            </a: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</a:p>
        </p:txBody>
      </p:sp>
      <p:sp>
        <p:nvSpPr>
          <p:cNvPr id="2560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38004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Naj</a:t>
            </a:r>
            <a:r>
              <a:rPr lang="sr-Latn-RS" sz="2100" smtClean="0"/>
              <a:t>češći oblik </a:t>
            </a:r>
            <a:r>
              <a:rPr lang="vi-VN" sz="2100" smtClean="0"/>
              <a:t>korišćenja osobine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je</a:t>
            </a:r>
            <a:endParaRPr lang="vi-VN" sz="2100" smtClean="0"/>
          </a:p>
          <a:p>
            <a:pPr marL="400050" lvl="1" indent="0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Objekat.Cells(rowIndex,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columnIndex)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 primer</a:t>
            </a:r>
            <a:r>
              <a:rPr lang="en-US" sz="2100" smtClean="0"/>
              <a:t>, sa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Worksheets("Sheet1").Cells(3,5) = 51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se pristupa ćeliji u preseku treće vrste i pete kolone, tj. ćeliji E3, i u nju se upisuje broj 51.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Maksimalan broj vrste i kolone zavisi od verzije Office-a. Kod Excel-a 2000/2003, imamo 2</a:t>
            </a:r>
            <a:r>
              <a:rPr lang="en-US" sz="2100" baseline="30000" smtClean="0"/>
              <a:t>8</a:t>
            </a:r>
            <a:r>
              <a:rPr lang="en-US" sz="2100" smtClean="0"/>
              <a:t>=256 kolona i 2</a:t>
            </a:r>
            <a:r>
              <a:rPr lang="en-US" sz="2100" baseline="30000" smtClean="0"/>
              <a:t>16</a:t>
            </a:r>
            <a:r>
              <a:rPr lang="en-US" sz="2100" smtClean="0"/>
              <a:t>=65536 vrsta, dok kod Excel-a 2007-2013 imamo 2</a:t>
            </a:r>
            <a:r>
              <a:rPr lang="en-US" sz="2100" baseline="30000" smtClean="0"/>
              <a:t>14</a:t>
            </a:r>
            <a:r>
              <a:rPr lang="en-US" sz="2100" smtClean="0"/>
              <a:t>=16384 kolona i 2</a:t>
            </a:r>
            <a:r>
              <a:rPr lang="en-US" sz="2100" baseline="30000" smtClean="0"/>
              <a:t>20</a:t>
            </a:r>
            <a:r>
              <a:rPr lang="en-US" sz="2100" smtClean="0"/>
              <a:t>=1048576 vrsta.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960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</a:t>
            </a:r>
            <a:r>
              <a:rPr lang="sr-Latn-RS" sz="3600" smtClean="0"/>
              <a:t> (nastavak)</a:t>
            </a:r>
            <a:endParaRPr lang="en-US" sz="3600" smtClean="0"/>
          </a:p>
        </p:txBody>
      </p:sp>
      <p:sp>
        <p:nvSpPr>
          <p:cNvPr id="2662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715375" cy="49530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Druga dva načina </a:t>
            </a:r>
            <a:r>
              <a:rPr lang="vi-VN" sz="2100" smtClean="0"/>
              <a:t>korišćenja osobine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su</a:t>
            </a:r>
            <a:r>
              <a:rPr lang="vi-VN" sz="2100" smtClean="0"/>
              <a:t>:</a:t>
            </a: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Objekat.Cells(rowIndex)</a:t>
            </a:r>
            <a:endParaRPr lang="en-US" sz="2100" smtClean="0">
              <a:solidFill>
                <a:srgbClr val="3333CC"/>
              </a:solidFill>
            </a:endParaRPr>
          </a:p>
          <a:p>
            <a:pPr marL="639763" lvl="1" indent="-239713" eaLnBrk="1" hangingPunct="1">
              <a:spcBef>
                <a:spcPts val="900"/>
              </a:spcBef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Objekat.Cells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Kad</a:t>
            </a:r>
            <a:r>
              <a:rPr lang="en-US" sz="2100" smtClean="0"/>
              <a:t> </a:t>
            </a:r>
            <a:r>
              <a:rPr lang="vi-VN" sz="2100" smtClean="0"/>
              <a:t>se navodi samo </a:t>
            </a:r>
            <a:r>
              <a:rPr lang="en-US" sz="2100" smtClean="0"/>
              <a:t>jedan argument, </a:t>
            </a:r>
            <a:r>
              <a:rPr lang="vi-VN" sz="2100" smtClean="0"/>
              <a:t>ćelijama opsega </a:t>
            </a:r>
            <a:r>
              <a:rPr lang="en-US" sz="2100" smtClean="0"/>
              <a:t>se </a:t>
            </a:r>
            <a:r>
              <a:rPr lang="vi-VN" sz="2100" smtClean="0"/>
              <a:t>pristupa kao da je opseg razvijen u niz, vrstu po vrstu.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Worksheets("Sheet1").Cells(5) = 11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Worksheets("Sheet1").Cells(258) = 12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se pristupa ćelijama E1 i B2</a:t>
            </a:r>
            <a:r>
              <a:rPr lang="en-US" sz="2100" smtClean="0"/>
              <a:t> (kod Office-a 2000/2003)</a:t>
            </a:r>
            <a:r>
              <a:rPr lang="vi-VN" sz="2100" smtClean="0"/>
              <a:t>. </a:t>
            </a:r>
            <a:endParaRPr lang="en-U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RS" sz="2100" smtClean="0"/>
              <a:t>Osobina </a:t>
            </a:r>
            <a:r>
              <a:rPr lang="sr-Latn-R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bez argumenata</a:t>
            </a:r>
            <a:r>
              <a:rPr lang="vi-VN" sz="2100" smtClean="0"/>
              <a:t> vraća sve ćelije referenciran</a:t>
            </a:r>
            <a:r>
              <a:rPr lang="en-US" sz="2100" smtClean="0"/>
              <a:t>og</a:t>
            </a:r>
            <a:r>
              <a:rPr lang="vi-VN" sz="2100" smtClean="0"/>
              <a:t> </a:t>
            </a:r>
            <a:r>
              <a:rPr lang="en-US" sz="2100" smtClean="0"/>
              <a:t>objekta</a:t>
            </a:r>
            <a:r>
              <a:rPr lang="vi-VN" sz="2100" smtClean="0"/>
              <a:t>. Na primer, instrukcija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vi-VN" sz="2100" smtClean="0">
                <a:solidFill>
                  <a:srgbClr val="3333CC"/>
                </a:solidFill>
              </a:rPr>
              <a:t>Worksheets(</a:t>
            </a:r>
            <a:r>
              <a:rPr lang="en-U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).Cells = 45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u čitav</a:t>
            </a:r>
            <a:r>
              <a:rPr lang="en-US" sz="2100" smtClean="0"/>
              <a:t> drugi</a:t>
            </a:r>
            <a:r>
              <a:rPr lang="vi-VN" sz="2100" smtClean="0"/>
              <a:t> radni list upisuje broj 45.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437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Cells (nastavak)</a:t>
            </a:r>
          </a:p>
        </p:txBody>
      </p:sp>
      <p:sp>
        <p:nvSpPr>
          <p:cNvPr id="27651" name="Content Placeholder 3"/>
          <p:cNvSpPr>
            <a:spLocks noGrp="1"/>
          </p:cNvSpPr>
          <p:nvPr>
            <p:ph idx="1"/>
          </p:nvPr>
        </p:nvSpPr>
        <p:spPr>
          <a:xfrm>
            <a:off x="285750" y="1535113"/>
            <a:ext cx="8501063" cy="3189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Kada se osobina </a:t>
            </a:r>
            <a:r>
              <a:rPr lang="vi-VN" sz="2100" smtClean="0">
                <a:solidFill>
                  <a:srgbClr val="3333CC"/>
                </a:solidFill>
              </a:rPr>
              <a:t>Cells</a:t>
            </a:r>
            <a:r>
              <a:rPr lang="vi-VN" sz="2100" smtClean="0"/>
              <a:t> koristi sa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objektima, argumenti u zagradi će definisati relativnu adresu ćelije u odnosu na ćeliju koja se nalazi u gornjem levom uglu referenciranog opsega. Na primer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sr-Latn-RS" sz="2100" smtClean="0">
                <a:solidFill>
                  <a:srgbClr val="3333CC"/>
                </a:solidFill>
              </a:rPr>
              <a:t>A1:C5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.Cells(</a:t>
            </a:r>
            <a:r>
              <a:rPr lang="sr-Latn-R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,</a:t>
            </a:r>
            <a:r>
              <a:rPr lang="en-US" sz="2100" smtClean="0">
                <a:solidFill>
                  <a:srgbClr val="3333CC"/>
                </a:solidFill>
              </a:rPr>
              <a:t>2</a:t>
            </a:r>
            <a:r>
              <a:rPr lang="vi-VN" sz="2100" smtClean="0">
                <a:solidFill>
                  <a:srgbClr val="3333CC"/>
                </a:solidFill>
              </a:rPr>
              <a:t>)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RS" sz="2100" smtClean="0"/>
              <a:t>   </a:t>
            </a:r>
            <a:r>
              <a:rPr lang="en-US" sz="2100" smtClean="0"/>
              <a:t>m</a:t>
            </a:r>
            <a:r>
              <a:rPr lang="vi-VN" sz="2100" smtClean="0"/>
              <a:t>enja sadržaj ćelij</a:t>
            </a:r>
            <a:r>
              <a:rPr lang="sr-Latn-RS" sz="2100" smtClean="0"/>
              <a:t>i</a:t>
            </a:r>
            <a:r>
              <a:rPr lang="vi-VN" sz="2100" smtClean="0"/>
              <a:t> </a:t>
            </a:r>
            <a:r>
              <a:rPr lang="sr-Latn-RS" sz="2100" smtClean="0"/>
              <a:t>B2</a:t>
            </a:r>
            <a:r>
              <a:rPr lang="vi-VN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endParaRPr lang="sr-Latn-R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ovaj na</a:t>
            </a:r>
            <a:r>
              <a:rPr lang="sr-Latn-RS" sz="2100" smtClean="0"/>
              <a:t>čin ćemo često koristiti osobinu </a:t>
            </a:r>
            <a:r>
              <a:rPr lang="sr-Latn-RS" sz="2100" smtClean="0">
                <a:solidFill>
                  <a:srgbClr val="3333CC"/>
                </a:solidFill>
              </a:rPr>
              <a:t>Cells</a:t>
            </a:r>
            <a:r>
              <a:rPr lang="sr-Latn-RS" sz="2100" smtClean="0"/>
              <a:t> da obiđemo čitav opseg ćelija, ćeliju po ćeliju.</a:t>
            </a:r>
            <a:endParaRPr lang="vi-VN" sz="2100" smtClean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22325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Obilazak opsega pomoću osobine Cells</a:t>
            </a:r>
          </a:p>
        </p:txBody>
      </p:sp>
      <p:sp>
        <p:nvSpPr>
          <p:cNvPr id="34819" name="Content Placeholder 3"/>
          <p:cNvSpPr>
            <a:spLocks noGrp="1"/>
          </p:cNvSpPr>
          <p:nvPr>
            <p:ph idx="1"/>
          </p:nvPr>
        </p:nvSpPr>
        <p:spPr>
          <a:xfrm>
            <a:off x="285750" y="1382713"/>
            <a:ext cx="8501063" cy="49672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Ukoliko želimo da obiđemo opseg</a:t>
            </a:r>
            <a:r>
              <a:rPr lang="sr-Latn-RS" sz="2100" dirty="0" smtClean="0"/>
              <a:t> A1:D5</a:t>
            </a:r>
            <a:r>
              <a:rPr lang="vi-VN" sz="2100" dirty="0" smtClean="0"/>
              <a:t>, ćeliju po ćeliju, i da izvršimo određenu operaciju nad svakom ćelijom</a:t>
            </a:r>
            <a:r>
              <a:rPr lang="sr-Latn-RS" sz="2100" dirty="0" smtClean="0"/>
              <a:t> </a:t>
            </a:r>
            <a:r>
              <a:rPr lang="vi-VN" sz="2100" dirty="0" smtClean="0"/>
              <a:t>(recimo, </a:t>
            </a:r>
            <a:r>
              <a:rPr lang="sr-Latn-RS" sz="2100" dirty="0" smtClean="0"/>
              <a:t>sabiranje brojeva koji se nalaze u ćelijama</a:t>
            </a:r>
            <a:r>
              <a:rPr lang="vi-VN" sz="2100" dirty="0" smtClean="0"/>
              <a:t>), to možemo uraditi </a:t>
            </a:r>
            <a:r>
              <a:rPr lang="sr-Latn-RS" sz="2100" dirty="0" smtClean="0"/>
              <a:t>pomoću</a:t>
            </a:r>
            <a:r>
              <a:rPr lang="vi-VN" sz="2100" dirty="0" smtClean="0"/>
              <a:t> dve petlje i osobin</a:t>
            </a:r>
            <a:r>
              <a:rPr lang="sr-Latn-RS" sz="2100" dirty="0" smtClean="0"/>
              <a:t>e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Cells</a:t>
            </a:r>
            <a:r>
              <a:rPr lang="vi-VN" sz="2100" dirty="0" smtClean="0"/>
              <a:t>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0" indent="0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Broj vrsta i kolona predmetnog opsega se dobija pomoću osobine </a:t>
            </a:r>
            <a:r>
              <a:rPr lang="vi-VN" sz="2100" dirty="0" smtClean="0">
                <a:solidFill>
                  <a:srgbClr val="3333CC"/>
                </a:solidFill>
              </a:rPr>
              <a:t>Count</a:t>
            </a:r>
            <a:r>
              <a:rPr lang="vi-VN" sz="2100" dirty="0" smtClean="0"/>
              <a:t> objekta </a:t>
            </a:r>
            <a:r>
              <a:rPr lang="vi-VN" sz="2100" dirty="0" smtClean="0">
                <a:solidFill>
                  <a:srgbClr val="3333CC"/>
                </a:solidFill>
              </a:rPr>
              <a:t>Range</a:t>
            </a:r>
            <a:r>
              <a:rPr lang="vi-VN" sz="2100" dirty="0" smtClean="0"/>
              <a:t>.</a:t>
            </a:r>
            <a:endParaRPr lang="en-US" sz="2100" dirty="0" smtClean="0"/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1536700" y="2944813"/>
            <a:ext cx="6130925" cy="1708150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2100">
                <a:solidFill>
                  <a:srgbClr val="3333CC"/>
                </a:solidFill>
              </a:rPr>
              <a:t>For I = 1 To Range("A1:D5")</a:t>
            </a:r>
            <a:r>
              <a:rPr lang="en-GB" sz="2100">
                <a:solidFill>
                  <a:srgbClr val="FF0000"/>
                </a:solidFill>
              </a:rPr>
              <a:t>.Rows.Count</a:t>
            </a:r>
          </a:p>
          <a:p>
            <a:r>
              <a:rPr lang="en-GB" sz="2100">
                <a:solidFill>
                  <a:srgbClr val="3333CC"/>
                </a:solidFill>
              </a:rPr>
              <a:t>    For J = 1 To Range("A1:D5")</a:t>
            </a:r>
            <a:r>
              <a:rPr lang="en-GB" sz="2100">
                <a:solidFill>
                  <a:srgbClr val="FF0000"/>
                </a:solidFill>
              </a:rPr>
              <a:t>.Columns.Count</a:t>
            </a:r>
          </a:p>
          <a:p>
            <a:r>
              <a:rPr lang="en-GB" sz="2100">
                <a:solidFill>
                  <a:srgbClr val="3333CC"/>
                </a:solidFill>
              </a:rPr>
              <a:t>        Suma = Suma + Range("A1:D5").Cells(I, J)</a:t>
            </a:r>
          </a:p>
          <a:p>
            <a:r>
              <a:rPr lang="en-GB" sz="2100">
                <a:solidFill>
                  <a:srgbClr val="3333CC"/>
                </a:solidFill>
              </a:rPr>
              <a:t>    Next</a:t>
            </a:r>
          </a:p>
          <a:p>
            <a:r>
              <a:rPr lang="en-GB" sz="2100">
                <a:solidFill>
                  <a:srgbClr val="3333CC"/>
                </a:solidFill>
              </a:rPr>
              <a:t>Next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365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Osobina Offset</a:t>
            </a:r>
          </a:p>
        </p:txBody>
      </p:sp>
      <p:sp>
        <p:nvSpPr>
          <p:cNvPr id="29699" name="Content Placeholder 3"/>
          <p:cNvSpPr>
            <a:spLocks noGrp="1"/>
          </p:cNvSpPr>
          <p:nvPr>
            <p:ph idx="1"/>
          </p:nvPr>
        </p:nvSpPr>
        <p:spPr>
          <a:xfrm>
            <a:off x="285750" y="1265238"/>
            <a:ext cx="8572500" cy="52355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</a:t>
            </a:r>
            <a:r>
              <a:rPr lang="vi-VN" sz="2100" smtClean="0"/>
              <a:t>sobina </a:t>
            </a:r>
            <a:r>
              <a:rPr lang="vi-VN" sz="2100" smtClean="0">
                <a:solidFill>
                  <a:srgbClr val="3333CC"/>
                </a:solidFill>
              </a:rPr>
              <a:t>Offset</a:t>
            </a:r>
            <a:r>
              <a:rPr lang="vi-VN" sz="2100" smtClean="0"/>
              <a:t> </a:t>
            </a:r>
            <a:r>
              <a:rPr lang="en-US" sz="2100" smtClean="0"/>
              <a:t>objekta </a:t>
            </a:r>
            <a:r>
              <a:rPr lang="en-US" sz="2100" smtClean="0">
                <a:solidFill>
                  <a:srgbClr val="3333CC"/>
                </a:solidFill>
              </a:rPr>
              <a:t>Range</a:t>
            </a:r>
            <a:r>
              <a:rPr lang="en-US" sz="2100" smtClean="0"/>
              <a:t> </a:t>
            </a:r>
            <a:r>
              <a:rPr lang="vi-VN" sz="2100" smtClean="0"/>
              <a:t>vraća </a:t>
            </a:r>
            <a:r>
              <a:rPr lang="vi-VN" sz="2100" smtClean="0">
                <a:solidFill>
                  <a:srgbClr val="3333CC"/>
                </a:solidFill>
              </a:rPr>
              <a:t>Range</a:t>
            </a:r>
            <a:r>
              <a:rPr lang="vi-VN" sz="2100" smtClean="0"/>
              <a:t> objekat. Sintaksa ove osobine je</a:t>
            </a:r>
            <a:r>
              <a:rPr lang="en-US" sz="2100" smtClean="0"/>
              <a:t>:</a:t>
            </a:r>
            <a:endParaRPr lang="vi-VN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>
                <a:solidFill>
                  <a:srgbClr val="3333CC"/>
                </a:solidFill>
              </a:rPr>
              <a:t>Objekat.Offset(rowOffset,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columnOffset)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Argumenti ove osobine definišu relativni pomeraj (eng. </a:t>
            </a:r>
            <a:r>
              <a:rPr lang="vi-VN" sz="2100" i="1" smtClean="0"/>
              <a:t>offset</a:t>
            </a:r>
            <a:r>
              <a:rPr lang="vi-VN" sz="2100" smtClean="0"/>
              <a:t>) ćelije u odnosu na gornji levi ugao opsega. Ovi argumenti mogu biti pozitivni (krećemo se dole, odnosno desno), negativni (krećemo se gore, odnosno levo), ili nula. Na primer, instrukcijama: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.Offset(1,0).Value = 5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C3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>
                <a:solidFill>
                  <a:srgbClr val="3333CC"/>
                </a:solidFill>
              </a:rPr>
              <a:t>.Offset(-1,0).Value = 6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vi-VN" sz="2100" smtClean="0"/>
              <a:t>menjamo vrednost ćelija C4 i C2. Ukoliko je </a:t>
            </a:r>
            <a:r>
              <a:rPr lang="en-US" sz="2100" smtClean="0"/>
              <a:t>objekat </a:t>
            </a:r>
            <a:r>
              <a:rPr lang="en-US" sz="2100" smtClean="0">
                <a:solidFill>
                  <a:srgbClr val="3333CC"/>
                </a:solidFill>
              </a:rPr>
              <a:t>Range(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A1</a:t>
            </a:r>
            <a:r>
              <a:rPr lang="vi-VN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)</a:t>
            </a:r>
            <a:r>
              <a:rPr lang="vi-VN" sz="2100" smtClean="0"/>
              <a:t>, argumenti </a:t>
            </a:r>
            <a:r>
              <a:rPr lang="en-US" sz="2100" smtClean="0"/>
              <a:t>osobine </a:t>
            </a:r>
            <a:r>
              <a:rPr lang="en-US" sz="2100" smtClean="0">
                <a:solidFill>
                  <a:srgbClr val="3333CC"/>
                </a:solidFill>
              </a:rPr>
              <a:t>Cells</a:t>
            </a:r>
            <a:r>
              <a:rPr lang="en-US" sz="2100" smtClean="0"/>
              <a:t> </a:t>
            </a:r>
            <a:r>
              <a:rPr lang="vi-VN" sz="2100" smtClean="0"/>
              <a:t>ne mogu biti negativni, tj. desiće se greška pri unos</a:t>
            </a:r>
            <a:r>
              <a:rPr lang="en-US" sz="2100" smtClean="0"/>
              <a:t>u</a:t>
            </a:r>
            <a:r>
              <a:rPr lang="vi-VN" sz="2100" smtClean="0"/>
              <a:t> negativnog pomeraja, jer </a:t>
            </a:r>
            <a:r>
              <a:rPr lang="en-US" sz="2100" smtClean="0"/>
              <a:t>tražene</a:t>
            </a:r>
            <a:r>
              <a:rPr lang="vi-VN" sz="2100" smtClean="0"/>
              <a:t> ćelije ne postoje.</a:t>
            </a:r>
            <a:r>
              <a:rPr lang="en-US" sz="2100" smtClean="0"/>
              <a:t> </a:t>
            </a:r>
            <a:r>
              <a:rPr lang="vi-VN" sz="2100" smtClean="0"/>
              <a:t>Specijalno, </a:t>
            </a:r>
            <a:r>
              <a:rPr lang="vi-VN" sz="2100" smtClean="0">
                <a:solidFill>
                  <a:srgbClr val="3333CC"/>
                </a:solidFill>
              </a:rPr>
              <a:t>Offset(0,0)</a:t>
            </a:r>
            <a:r>
              <a:rPr lang="vi-VN" sz="2100" smtClean="0"/>
              <a:t> odgovara </a:t>
            </a:r>
            <a:r>
              <a:rPr lang="en-US" sz="2100" smtClean="0"/>
              <a:t>samom objektu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Razmislite sami o obilasku opsega, ćeliju po ćeliju, koristeći </a:t>
            </a:r>
            <a:r>
              <a:rPr lang="en-US" sz="2100" smtClean="0">
                <a:solidFill>
                  <a:srgbClr val="3333CC"/>
                </a:solidFill>
              </a:rPr>
              <a:t>Offset</a:t>
            </a:r>
            <a:r>
              <a:rPr lang="en-US" sz="2100" smtClean="0"/>
              <a:t>.</a:t>
            </a:r>
            <a:endParaRPr lang="vi-VN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u opsegu </a:t>
            </a:r>
            <a:r>
              <a:rPr lang="en-GB" sz="2100" smtClean="0"/>
              <a:t>C2:D5 </a:t>
            </a:r>
            <a:r>
              <a:rPr lang="en-US" sz="2100" smtClean="0"/>
              <a:t>prvog radnog lista </a:t>
            </a:r>
            <a:r>
              <a:rPr lang="vi-VN" sz="2100" smtClean="0"/>
              <a:t>prolazi kroz sve ćelije i u svaku upisuje jedan slučajan broj. Ukoliko je upisani broj veći od 0.5, datoj ćeliji </a:t>
            </a:r>
            <a:r>
              <a:rPr lang="en-US" sz="2100" smtClean="0"/>
              <a:t>postaviti</a:t>
            </a:r>
            <a:r>
              <a:rPr lang="vi-VN" sz="2100" smtClean="0"/>
              <a:t> veličinu fonta na 14.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403648" y="2555006"/>
            <a:ext cx="6507559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Range("C2:D5").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FF0000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Range("C2:D5").Cells(I,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Range("C2:D5").Cells(I,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7945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 – Poboljšano rešenje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536" y="1571526"/>
            <a:ext cx="6041777" cy="461664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Upisi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Single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R As Range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Set R = Range("C2:D5")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Rnd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&gt; 0.5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J).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Font.Size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 bwMode="auto">
          <a:xfrm>
            <a:off x="6437313" y="1952625"/>
            <a:ext cx="2455862" cy="9969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  <a:buClr>
                <a:schemeClr val="tx1"/>
              </a:buClr>
              <a:buSzPct val="75000"/>
              <a:tabLst>
                <a:tab pos="0" algn="l"/>
              </a:tabLst>
              <a:defRPr/>
            </a:pPr>
            <a:r>
              <a:rPr lang="sr-Latn-RS" sz="2000" kern="0" dirty="0">
                <a:latin typeface="+mn-lt"/>
              </a:rPr>
              <a:t>Upotreba ključne reči </a:t>
            </a:r>
            <a:r>
              <a:rPr lang="sr-Latn-RS" sz="2000" kern="0" dirty="0">
                <a:solidFill>
                  <a:srgbClr val="3333CC"/>
                </a:solidFill>
                <a:latin typeface="+mn-lt"/>
              </a:rPr>
              <a:t>Set </a:t>
            </a:r>
            <a:r>
              <a:rPr lang="sr-Latn-RS" sz="2000" kern="0" dirty="0">
                <a:latin typeface="+mn-lt"/>
              </a:rPr>
              <a:t>za davanje vrednosti objektima</a:t>
            </a:r>
            <a:endParaRPr lang="en-US" sz="2000" kern="0" dirty="0">
              <a:latin typeface="+mn-lt"/>
            </a:endParaRPr>
          </a:p>
        </p:txBody>
      </p:sp>
      <p:sp>
        <p:nvSpPr>
          <p:cNvPr id="31749" name="Line 6"/>
          <p:cNvSpPr>
            <a:spLocks noChangeShapeType="1"/>
          </p:cNvSpPr>
          <p:nvPr/>
        </p:nvSpPr>
        <p:spPr bwMode="auto">
          <a:xfrm flipV="1">
            <a:off x="3779912" y="2465388"/>
            <a:ext cx="2643113" cy="31554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Pozivanje subprocedura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548687" cy="492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U programskom k</a:t>
            </a:r>
            <a:r>
              <a:rPr lang="en-US" sz="2100" kern="0" dirty="0">
                <a:latin typeface="+mn-lt"/>
              </a:rPr>
              <a:t>ô</a:t>
            </a:r>
            <a:r>
              <a:rPr lang="sr-Latn-RS" sz="2100" kern="0" dirty="0">
                <a:latin typeface="+mn-lt"/>
              </a:rPr>
              <a:t>du, procedura se može pozvati na bilo koji od sledeća dva načina:</a:t>
            </a:r>
          </a:p>
          <a:p>
            <a:pPr>
              <a:spcAft>
                <a:spcPts val="600"/>
              </a:spcAft>
              <a:defRPr/>
            </a:pP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b="1" dirty="0">
                <a:solidFill>
                  <a:srgbClr val="FF0000"/>
                </a:solidFill>
                <a:latin typeface="+mn-lt"/>
              </a:rPr>
              <a:t>Call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 ImeProcedure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(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arg1, arg2, ...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)</a:t>
            </a:r>
            <a:endParaRPr lang="en-US" sz="2100" dirty="0">
              <a:solidFill>
                <a:srgbClr val="FF0000"/>
              </a:solidFill>
              <a:latin typeface="+mn-lt"/>
            </a:endParaRPr>
          </a:p>
          <a:p>
            <a:pPr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</a:rPr>
              <a:t>   </a:t>
            </a:r>
            <a:r>
              <a:rPr lang="sr-Latn-CS" sz="2100" dirty="0">
                <a:solidFill>
                  <a:srgbClr val="3333CC"/>
                </a:solidFill>
              </a:rPr>
              <a:t>ImeProcedure  arg1, arg2, ...</a:t>
            </a:r>
            <a:endParaRPr lang="en-US" sz="2100" dirty="0">
              <a:solidFill>
                <a:srgbClr val="3333CC"/>
              </a:solidFill>
              <a:latin typeface="+mn-lt"/>
            </a:endParaRPr>
          </a:p>
          <a:p>
            <a:pPr marL="239713" indent="-239713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Kad</a:t>
            </a:r>
            <a:r>
              <a:rPr lang="en-US" sz="2100" kern="0" dirty="0">
                <a:latin typeface="+mn-lt"/>
              </a:rPr>
              <a:t> s</a:t>
            </a:r>
            <a:r>
              <a:rPr lang="sr-Latn-CS" sz="2100" kern="0" dirty="0">
                <a:latin typeface="+mn-lt"/>
              </a:rPr>
              <a:t>ubprocedur</a:t>
            </a:r>
            <a:r>
              <a:rPr lang="en-US" sz="2100" kern="0" dirty="0">
                <a:latin typeface="+mn-lt"/>
              </a:rPr>
              <a:t>a </a:t>
            </a:r>
            <a:r>
              <a:rPr lang="en-US" sz="2100" kern="0" dirty="0" err="1">
                <a:latin typeface="+mn-lt"/>
              </a:rPr>
              <a:t>nema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argumente</a:t>
            </a:r>
            <a:r>
              <a:rPr lang="en-US" sz="2100" kern="0" dirty="0">
                <a:latin typeface="+mn-lt"/>
              </a:rPr>
              <a:t>,</a:t>
            </a:r>
            <a:r>
              <a:rPr lang="sr-Latn-CS" sz="2100" kern="0" dirty="0">
                <a:latin typeface="+mn-lt"/>
              </a:rPr>
              <a:t> </a:t>
            </a:r>
            <a:r>
              <a:rPr lang="en-US" sz="2100" kern="0" dirty="0">
                <a:latin typeface="+mn-lt"/>
              </a:rPr>
              <a:t>mo</a:t>
            </a:r>
            <a:r>
              <a:rPr lang="sr-Latn-RS" sz="2100" kern="0" dirty="0">
                <a:latin typeface="+mn-lt"/>
              </a:rPr>
              <a:t>ž</a:t>
            </a:r>
            <a:r>
              <a:rPr lang="en-US" sz="2100" kern="0" dirty="0">
                <a:latin typeface="+mn-lt"/>
              </a:rPr>
              <a:t>e</a:t>
            </a:r>
            <a:r>
              <a:rPr lang="sr-Latn-CS" sz="2100" kern="0" dirty="0">
                <a:latin typeface="+mn-lt"/>
              </a:rPr>
              <a:t> se izvršiti na još nekoliko načina: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sr-Latn-CS" sz="2000" kern="0" dirty="0">
                <a:latin typeface="+mn-lt"/>
              </a:rPr>
              <a:t>Iz dokumenta (Word dokumenta, radne sveske, itd.), tj. bez ulaženja u VBE, vrši se odabirom opcije </a:t>
            </a:r>
            <a:r>
              <a:rPr lang="sr-Latn-CS" sz="2100" dirty="0">
                <a:solidFill>
                  <a:srgbClr val="FF0000"/>
                </a:solidFill>
                <a:latin typeface="+mn-lt"/>
              </a:rPr>
              <a:t>Tools / Macro / Macros</a:t>
            </a:r>
            <a:r>
              <a:rPr lang="sr-Latn-CS" sz="2000" kern="0" dirty="0">
                <a:latin typeface="+mn-lt"/>
              </a:rPr>
              <a:t> (Office 2000/2003), odnosno sa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Developer </a:t>
            </a:r>
            <a:r>
              <a:rPr lang="sr-Latn-CS" sz="2000" kern="0" dirty="0">
                <a:latin typeface="+mn-lt"/>
              </a:rPr>
              <a:t>taba (Office </a:t>
            </a:r>
            <a:r>
              <a:rPr lang="sr-Latn-CS" sz="2000" kern="0" dirty="0" smtClean="0">
                <a:latin typeface="+mn-lt"/>
              </a:rPr>
              <a:t>2007/2010/2013).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VBE, </a:t>
            </a: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Immediate prozor</a:t>
            </a:r>
            <a:r>
              <a:rPr lang="en-US" sz="2000" kern="0" dirty="0">
                <a:latin typeface="+mn-lt"/>
              </a:rPr>
              <a:t>u, </a:t>
            </a:r>
            <a:r>
              <a:rPr lang="en-US" sz="2000" kern="0" dirty="0" err="1">
                <a:latin typeface="+mn-lt"/>
              </a:rPr>
              <a:t>pozivom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imena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subprocedure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U</a:t>
            </a:r>
            <a:r>
              <a:rPr lang="sr-Latn-CS" sz="2000" kern="0" dirty="0">
                <a:latin typeface="+mn-lt"/>
              </a:rPr>
              <a:t> VBE</a:t>
            </a:r>
            <a:r>
              <a:rPr lang="en-US" sz="2000" kern="0" dirty="0">
                <a:latin typeface="+mn-lt"/>
              </a:rPr>
              <a:t>,</a:t>
            </a:r>
            <a:r>
              <a:rPr lang="sr-Latn-CS" sz="2000" kern="0" dirty="0">
                <a:latin typeface="+mn-lt"/>
              </a:rPr>
              <a:t> pomoću Debug palete alatki. Pozicioniramo kursor u kôd subprocedure i pritisnemo dugme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Run Sub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/</a:t>
            </a:r>
            <a:r>
              <a:rPr lang="en-US" sz="2000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User Form</a:t>
            </a:r>
            <a:r>
              <a:rPr lang="sr-Latn-CS" sz="2000" kern="0" dirty="0">
                <a:latin typeface="+mn-lt"/>
              </a:rPr>
              <a:t> ili tipku </a:t>
            </a:r>
            <a:r>
              <a:rPr lang="sr-Latn-CS" sz="2000" kern="0" dirty="0">
                <a:solidFill>
                  <a:srgbClr val="FF0000"/>
                </a:solidFill>
                <a:latin typeface="+mn-lt"/>
              </a:rPr>
              <a:t>F5</a:t>
            </a:r>
            <a:r>
              <a:rPr lang="sr-Latn-CS" sz="2000" kern="0" dirty="0">
                <a:latin typeface="+mn-lt"/>
              </a:rPr>
              <a:t>.</a:t>
            </a:r>
            <a:endParaRPr lang="en-US" sz="20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en-US" sz="2000" kern="0" dirty="0">
                <a:latin typeface="+mn-lt"/>
              </a:rPr>
              <a:t>Sa </a:t>
            </a:r>
            <a:r>
              <a:rPr lang="en-US" sz="2000" kern="0" dirty="0" err="1">
                <a:latin typeface="+mn-lt"/>
              </a:rPr>
              <a:t>palete</a:t>
            </a:r>
            <a:r>
              <a:rPr lang="en-US" sz="2000" kern="0" dirty="0">
                <a:latin typeface="+mn-lt"/>
              </a:rPr>
              <a:t> </a:t>
            </a:r>
            <a:r>
              <a:rPr lang="en-US" sz="2000" kern="0" dirty="0" err="1">
                <a:latin typeface="+mn-lt"/>
              </a:rPr>
              <a:t>alatki</a:t>
            </a:r>
            <a:r>
              <a:rPr lang="en-US" sz="2000" kern="0" dirty="0">
                <a:latin typeface="+mn-lt"/>
              </a:rPr>
              <a:t>, </a:t>
            </a:r>
            <a:r>
              <a:rPr lang="en-US" sz="2000" kern="0" dirty="0" err="1">
                <a:latin typeface="+mn-lt"/>
              </a:rPr>
              <a:t>pomo</a:t>
            </a:r>
            <a:r>
              <a:rPr lang="sr-Latn-RS" sz="2000" kern="0" dirty="0">
                <a:latin typeface="+mn-lt"/>
              </a:rPr>
              <a:t>ću odgovarajućeg dugmeta.</a:t>
            </a:r>
            <a:endParaRPr lang="sr-Latn-CS" sz="20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635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Napisati </a:t>
            </a:r>
            <a:r>
              <a:rPr lang="vi-VN" sz="2100" smtClean="0"/>
              <a:t>procedur</a:t>
            </a:r>
            <a:r>
              <a:rPr lang="en-US" sz="2100" smtClean="0"/>
              <a:t>u</a:t>
            </a:r>
            <a:r>
              <a:rPr lang="vi-VN" sz="2100" smtClean="0"/>
              <a:t> koja </a:t>
            </a:r>
            <a:r>
              <a:rPr lang="en-US" sz="2100" smtClean="0"/>
              <a:t>odre</a:t>
            </a:r>
            <a:r>
              <a:rPr lang="sr-Latn-RS" sz="2100" smtClean="0"/>
              <a:t>đuje maksimalan broj selektovanog opsega i prikazuje ga pomoću MsgBox-a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395288" y="2349500"/>
            <a:ext cx="6192936" cy="3970338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Integer, J As Integer,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Double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(1, 1)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Selection.Rows.Count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J = 1 To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Selection.Columns.Count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If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 &gt;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Selection.Cells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(I, J)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MsgBox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Najveći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broj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je "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32773" name="Rectangle 1"/>
          <p:cNvSpPr>
            <a:spLocks noChangeArrowheads="1"/>
          </p:cNvSpPr>
          <p:nvPr/>
        </p:nvSpPr>
        <p:spPr bwMode="auto">
          <a:xfrm>
            <a:off x="6876256" y="3198108"/>
            <a:ext cx="2076970" cy="877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r>
              <a:rPr lang="sr-Latn-RS" sz="1700"/>
              <a:t>O</a:t>
            </a:r>
            <a:r>
              <a:rPr lang="en-US" sz="1700"/>
              <a:t>bjekt </a:t>
            </a:r>
            <a:r>
              <a:rPr lang="en-US" sz="1700">
                <a:solidFill>
                  <a:srgbClr val="3333CC"/>
                </a:solidFill>
              </a:rPr>
              <a:t>Selection</a:t>
            </a:r>
            <a:r>
              <a:rPr lang="en-US" sz="1700"/>
              <a:t> predstavlja tekuću selekciju</a:t>
            </a:r>
            <a:r>
              <a:rPr lang="sr-Latn-RS" sz="1700"/>
              <a:t> ćelija</a:t>
            </a:r>
            <a:endParaRPr lang="en-GB" sz="1700"/>
          </a:p>
        </p:txBody>
      </p:sp>
      <p:sp>
        <p:nvSpPr>
          <p:cNvPr id="32774" name="Line 6"/>
          <p:cNvSpPr>
            <a:spLocks noChangeShapeType="1"/>
          </p:cNvSpPr>
          <p:nvPr/>
        </p:nvSpPr>
        <p:spPr bwMode="auto">
          <a:xfrm>
            <a:off x="2652712" y="3356992"/>
            <a:ext cx="4223544" cy="28803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subprocedure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30338"/>
            <a:ext cx="8334375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Napisati proceduru koja korisniku javlja imena svih radnih listova aktivne radne sveske.</a:t>
            </a:r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453579" y="2732088"/>
            <a:ext cx="8222877" cy="2554287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en-US" sz="2000" dirty="0" err="1">
                <a:solidFill>
                  <a:srgbClr val="3333CC"/>
                </a:solidFill>
              </a:rPr>
              <a:t>ImenaListova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As String, I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""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For I = 1 To </a:t>
            </a:r>
            <a:r>
              <a:rPr lang="en-US" sz="2000" dirty="0" err="1">
                <a:solidFill>
                  <a:srgbClr val="3333CC"/>
                </a:solidFill>
              </a:rPr>
              <a:t>ActiveWorkbook.Worksheets.Count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  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=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r>
              <a:rPr lang="en-US" sz="2000" dirty="0">
                <a:solidFill>
                  <a:srgbClr val="3333CC"/>
                </a:solidFill>
              </a:rPr>
              <a:t> &amp; </a:t>
            </a:r>
            <a:r>
              <a:rPr lang="en-US" sz="2000" dirty="0" err="1">
                <a:solidFill>
                  <a:srgbClr val="3333CC"/>
                </a:solidFill>
              </a:rPr>
              <a:t>ActiveWorkbook.Worksheets</a:t>
            </a:r>
            <a:r>
              <a:rPr lang="en-US" sz="2000" dirty="0">
                <a:solidFill>
                  <a:srgbClr val="3333CC"/>
                </a:solidFill>
              </a:rPr>
              <a:t>(I).Name &amp; </a:t>
            </a:r>
            <a:r>
              <a:rPr lang="en-US" sz="2000" dirty="0" err="1">
                <a:solidFill>
                  <a:srgbClr val="3333CC"/>
                </a:solidFill>
              </a:rPr>
              <a:t>vbCrLf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MsgBox</a:t>
            </a:r>
            <a:r>
              <a:rPr lang="en-US" sz="2000" dirty="0">
                <a:solidFill>
                  <a:srgbClr val="3333CC"/>
                </a:solidFill>
              </a:rPr>
              <a:t> </a:t>
            </a:r>
            <a:r>
              <a:rPr lang="en-US" sz="2000" dirty="0" err="1">
                <a:solidFill>
                  <a:srgbClr val="3333CC"/>
                </a:solidFill>
              </a:rPr>
              <a:t>Imena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2485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procedura</a:t>
            </a:r>
            <a:r>
              <a:rPr lang="sr-Latn-RS" sz="3600" smtClean="0"/>
              <a:t>. Private i Public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701006"/>
            <a:ext cx="85486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Ispred ključn</a:t>
            </a:r>
            <a:r>
              <a:rPr lang="sr-Latn-RS" sz="2100" kern="0" dirty="0">
                <a:latin typeface="+mn-lt"/>
              </a:rPr>
              <a:t>ih</a:t>
            </a:r>
            <a:r>
              <a:rPr lang="vi-VN" sz="2100" kern="0" dirty="0">
                <a:latin typeface="+mn-lt"/>
              </a:rPr>
              <a:t>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Sub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/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 Function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u zaglavlju procedure se mogu naći i dodatne ključne reči </a:t>
            </a:r>
            <a:r>
              <a:rPr lang="vi-VN" sz="2100" b="1" kern="0" dirty="0">
                <a:solidFill>
                  <a:srgbClr val="3333CC"/>
                </a:solidFill>
              </a:rPr>
              <a:t>Private</a:t>
            </a:r>
            <a:r>
              <a:rPr lang="vi-VN" sz="2100" kern="0" dirty="0"/>
              <a:t> i </a:t>
            </a:r>
            <a:r>
              <a:rPr lang="vi-VN" sz="2100" b="1" kern="0" dirty="0">
                <a:solidFill>
                  <a:srgbClr val="3333CC"/>
                </a:solidFill>
              </a:rPr>
              <a:t>Public </a:t>
            </a:r>
            <a:r>
              <a:rPr lang="vi-VN" sz="2100" kern="0" dirty="0">
                <a:latin typeface="+mn-lt"/>
              </a:rPr>
              <a:t>koje određuju opseg procedure, tj. njenu vidljivost u odnosu na druge module u projektu.</a:t>
            </a:r>
            <a:endParaRPr lang="sr-Latn-R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100" kern="0" dirty="0">
                <a:latin typeface="+mn-lt"/>
              </a:rPr>
              <a:t> označava da je procedura dostupna samo procedurama iz istog modula</a:t>
            </a:r>
            <a:r>
              <a:rPr lang="sr-Latn-RS" sz="2100" kern="0" dirty="0">
                <a:latin typeface="+mn-lt"/>
              </a:rPr>
              <a:t>.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100" kern="0" dirty="0">
                <a:latin typeface="+mn-lt"/>
              </a:rPr>
              <a:t> označava da je procedura vidljiva svim procedurama iz svih ostalih modula projekta.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kern="0" dirty="0" err="1">
                <a:latin typeface="+mn-lt"/>
              </a:rPr>
              <a:t>Ukoliko</a:t>
            </a:r>
            <a:r>
              <a:rPr lang="en-US" sz="2100" kern="0" dirty="0">
                <a:latin typeface="+mn-lt"/>
              </a:rPr>
              <a:t> se ne </a:t>
            </a:r>
            <a:r>
              <a:rPr lang="en-US" sz="2100" kern="0" dirty="0" err="1">
                <a:latin typeface="+mn-lt"/>
              </a:rPr>
              <a:t>navedu</a:t>
            </a:r>
            <a:r>
              <a:rPr lang="en-US" sz="2100" kern="0" dirty="0">
                <a:latin typeface="+mn-lt"/>
              </a:rPr>
              <a:t> </a:t>
            </a:r>
            <a:r>
              <a:rPr lang="en-US" sz="2100" kern="0" dirty="0" err="1">
                <a:latin typeface="+mn-lt"/>
              </a:rPr>
              <a:t>klju</a:t>
            </a:r>
            <a:r>
              <a:rPr lang="sr-Latn-RS" sz="2100" kern="0" dirty="0">
                <a:latin typeface="+mn-lt"/>
              </a:rPr>
              <a:t>čne riječi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sr-Latn-RS" sz="2100" kern="0" dirty="0">
                <a:latin typeface="+mn-lt"/>
              </a:rPr>
              <a:t> i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, podrazumeva se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sr-Latn-RS" sz="2100" kern="0" dirty="0">
                <a:latin typeface="+mn-lt"/>
              </a:rPr>
              <a:t>.</a:t>
            </a:r>
            <a:endParaRPr lang="en-U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2100" dirty="0" err="1"/>
              <a:t>Kreirati</a:t>
            </a:r>
            <a:r>
              <a:rPr lang="en-US" sz="2100" dirty="0"/>
              <a:t> </a:t>
            </a:r>
            <a:r>
              <a:rPr lang="en-US" sz="2100" dirty="0" err="1"/>
              <a:t>novi</a:t>
            </a:r>
            <a:r>
              <a:rPr lang="en-US" sz="2100" dirty="0"/>
              <a:t> </a:t>
            </a:r>
            <a:r>
              <a:rPr lang="en-US" sz="2100" dirty="0" err="1"/>
              <a:t>modul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iz</a:t>
            </a:r>
            <a:r>
              <a:rPr lang="en-US" sz="2100" dirty="0"/>
              <a:t> </a:t>
            </a:r>
            <a:r>
              <a:rPr lang="en-US" sz="2100" dirty="0" err="1"/>
              <a:t>njega</a:t>
            </a:r>
            <a:r>
              <a:rPr lang="en-US" sz="2100" dirty="0"/>
              <a:t> </a:t>
            </a:r>
            <a:r>
              <a:rPr lang="en-US" sz="2100" dirty="0" err="1"/>
              <a:t>pozvati</a:t>
            </a:r>
            <a:r>
              <a:rPr lang="en-US" sz="2100" dirty="0"/>
              <a:t> </a:t>
            </a:r>
            <a:r>
              <a:rPr lang="en-US" sz="2100" dirty="0" err="1"/>
              <a:t>proceduru</a:t>
            </a:r>
            <a:r>
              <a:rPr lang="en-US" sz="2100" dirty="0"/>
              <a:t> </a:t>
            </a:r>
            <a:r>
              <a:rPr lang="en-US" sz="2100" dirty="0" err="1">
                <a:solidFill>
                  <a:srgbClr val="3333CC"/>
                </a:solidFill>
              </a:rPr>
              <a:t>ImenaListova</a:t>
            </a:r>
            <a:r>
              <a:rPr lang="en-US" sz="2100" dirty="0">
                <a:solidFill>
                  <a:srgbClr val="3333CC"/>
                </a:solidFill>
              </a:rPr>
              <a:t>()</a:t>
            </a:r>
            <a:r>
              <a:rPr lang="en-US" sz="2100" dirty="0"/>
              <a:t>, </a:t>
            </a:r>
            <a:r>
              <a:rPr lang="en-US" sz="2100" dirty="0" err="1"/>
              <a:t>deklarisanu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en-US" sz="2100" dirty="0"/>
              <a:t>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kao</a:t>
            </a:r>
            <a:r>
              <a:rPr lang="en-US" sz="2100" dirty="0"/>
              <a:t> 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en-US" sz="2100" dirty="0"/>
              <a:t>, </a:t>
            </a:r>
            <a:r>
              <a:rPr lang="en-US" sz="2100" dirty="0" err="1"/>
              <a:t>i</a:t>
            </a:r>
            <a:r>
              <a:rPr lang="en-US" sz="2100" dirty="0"/>
              <a:t> </a:t>
            </a:r>
            <a:r>
              <a:rPr lang="en-US" sz="2100" dirty="0" err="1"/>
              <a:t>videti</a:t>
            </a:r>
            <a:r>
              <a:rPr lang="en-US" sz="2100" dirty="0"/>
              <a:t> </a:t>
            </a:r>
            <a:r>
              <a:rPr lang="sr-Latn-RS" sz="2100" dirty="0"/>
              <a:t>šta se dešava.</a:t>
            </a:r>
            <a:endParaRPr lang="sr-Latn-C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863975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Ključna reč Static</a:t>
            </a:r>
            <a:endParaRPr lang="en-US" sz="3600" smtClean="0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66863"/>
            <a:ext cx="8548687" cy="330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Nezavisno od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100" kern="0" dirty="0">
                <a:latin typeface="+mn-lt"/>
              </a:rPr>
              <a:t> 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100" kern="0" dirty="0">
                <a:latin typeface="+mn-lt"/>
              </a:rPr>
              <a:t>, ispred </a:t>
            </a:r>
            <a:r>
              <a:rPr lang="vi-VN" sz="2100" kern="0" dirty="0">
                <a:solidFill>
                  <a:srgbClr val="3333CC"/>
                </a:solidFill>
              </a:rPr>
              <a:t>Sub</a:t>
            </a:r>
            <a:r>
              <a:rPr lang="sr-Latn-RS" sz="2100" kern="0" dirty="0">
                <a:solidFill>
                  <a:srgbClr val="3333CC"/>
                </a:solidFill>
              </a:rPr>
              <a:t> </a:t>
            </a:r>
            <a:r>
              <a:rPr lang="sr-Latn-RS" sz="2100" kern="0" dirty="0"/>
              <a:t>/</a:t>
            </a:r>
            <a:r>
              <a:rPr lang="sr-Latn-RS" sz="2100" kern="0" dirty="0">
                <a:solidFill>
                  <a:srgbClr val="3333CC"/>
                </a:solidFill>
              </a:rPr>
              <a:t> Function</a:t>
            </a:r>
            <a:r>
              <a:rPr lang="vi-VN" sz="2100" kern="0" dirty="0">
                <a:latin typeface="+mn-lt"/>
              </a:rPr>
              <a:t> se može naći i ključna reč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100" kern="0" dirty="0">
                <a:latin typeface="+mn-lt"/>
              </a:rPr>
              <a:t> koja označava da se promenljive u proceduri čuvaju </a:t>
            </a:r>
            <a:r>
              <a:rPr lang="en-US" sz="2100" kern="0" dirty="0">
                <a:latin typeface="+mn-lt"/>
              </a:rPr>
              <a:t>(ne </a:t>
            </a:r>
            <a:r>
              <a:rPr lang="en-US" sz="2100" kern="0" dirty="0" err="1">
                <a:latin typeface="+mn-lt"/>
              </a:rPr>
              <a:t>dealociraju</a:t>
            </a:r>
            <a:r>
              <a:rPr lang="en-US" sz="2100" kern="0" dirty="0">
                <a:latin typeface="+mn-lt"/>
              </a:rPr>
              <a:t> se!) </a:t>
            </a:r>
            <a:r>
              <a:rPr lang="vi-VN" sz="2100" kern="0" dirty="0">
                <a:latin typeface="+mn-lt"/>
              </a:rPr>
              <a:t>između poziva procedure. </a:t>
            </a:r>
            <a:endParaRPr lang="sr-Latn-RS" sz="2100" kern="0" dirty="0">
              <a:latin typeface="+mn-lt"/>
            </a:endParaRP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Drugim rečima, kada se drugi put pozove </a:t>
            </a:r>
            <a:r>
              <a:rPr lang="vi-VN" sz="2100" kern="0" dirty="0">
                <a:solidFill>
                  <a:srgbClr val="3333CC"/>
                </a:solidFill>
              </a:rPr>
              <a:t>Static </a:t>
            </a:r>
            <a:r>
              <a:rPr lang="vi-VN" sz="2100" kern="0" dirty="0">
                <a:latin typeface="+mn-lt"/>
              </a:rPr>
              <a:t>procedura u kojoj je deklarisana </a:t>
            </a:r>
            <a:r>
              <a:rPr lang="sr-Latn-RS" sz="2100" kern="0" dirty="0">
                <a:latin typeface="+mn-lt"/>
              </a:rPr>
              <a:t>neka</a:t>
            </a:r>
            <a:r>
              <a:rPr lang="en-US" sz="2100" kern="0" dirty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promenljiva, vrednost te promenljive će biti vrednost sa kraja prvog izvršenja procedure. Znači, promenljive se čuvaju i nakon završetka izvršenja procedure</a:t>
            </a:r>
            <a:r>
              <a:rPr lang="sr-Latn-RS" sz="2100" kern="0" dirty="0">
                <a:latin typeface="+mn-lt"/>
              </a:rPr>
              <a:t>!</a:t>
            </a:r>
          </a:p>
          <a:p>
            <a:pPr marL="239713" indent="-239713"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Atribut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100" kern="0" dirty="0">
                <a:latin typeface="+mn-lt"/>
              </a:rPr>
              <a:t> ne utiče na promenljive koje su deklarisane van procedure, čak i ako se koriste u proceduri.</a:t>
            </a:r>
            <a:endParaRPr lang="sr-Latn-C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87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Static procedure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196975"/>
            <a:ext cx="836612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prozoru nakon 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aaa</a:t>
            </a:r>
            <a:r>
              <a:rPr lang="sr-Latn-RS" sz="2100" kern="0" dirty="0">
                <a:latin typeface="+mn-lt"/>
              </a:rPr>
              <a:t>?</a:t>
            </a:r>
          </a:p>
        </p:txBody>
      </p:sp>
      <p:sp>
        <p:nvSpPr>
          <p:cNvPr id="9220" name="Rectangle 3"/>
          <p:cNvSpPr>
            <a:spLocks noChangeArrowheads="1"/>
          </p:cNvSpPr>
          <p:nvPr/>
        </p:nvSpPr>
        <p:spPr bwMode="auto">
          <a:xfrm>
            <a:off x="2771774" y="2197100"/>
            <a:ext cx="2708275" cy="3477875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3333CC"/>
                </a:solidFill>
              </a:rPr>
              <a:t>Sub </a:t>
            </a:r>
            <a:r>
              <a:rPr lang="en-US" sz="2000" dirty="0" err="1">
                <a:solidFill>
                  <a:srgbClr val="3333CC"/>
                </a:solidFill>
              </a:rPr>
              <a:t>aaa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bbb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bbb</a:t>
            </a:r>
            <a:endParaRPr lang="en-US" sz="2000" dirty="0">
              <a:solidFill>
                <a:srgbClr val="3333CC"/>
              </a:solidFill>
            </a:endParaRP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bbb</a:t>
            </a:r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  <a:p>
            <a:endParaRPr lang="en-US" sz="2000" dirty="0">
              <a:solidFill>
                <a:srgbClr val="3333CC"/>
              </a:solidFill>
            </a:endParaRPr>
          </a:p>
          <a:p>
            <a:r>
              <a:rPr lang="en-US" sz="2000" dirty="0">
                <a:solidFill>
                  <a:srgbClr val="3333CC"/>
                </a:solidFill>
              </a:rPr>
              <a:t>Static Sub </a:t>
            </a:r>
            <a:r>
              <a:rPr lang="en-US" sz="2000" dirty="0" err="1">
                <a:solidFill>
                  <a:srgbClr val="3333CC"/>
                </a:solidFill>
              </a:rPr>
              <a:t>bbb</a:t>
            </a:r>
            <a:r>
              <a:rPr lang="en-US" sz="2000" dirty="0">
                <a:solidFill>
                  <a:srgbClr val="3333CC"/>
                </a:solidFill>
              </a:rPr>
              <a:t>()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Dim x As Integer</a:t>
            </a:r>
          </a:p>
          <a:p>
            <a:pPr lvl="1"/>
            <a:r>
              <a:rPr lang="en-US" sz="2000" dirty="0" err="1">
                <a:solidFill>
                  <a:srgbClr val="3333CC"/>
                </a:solidFill>
              </a:rPr>
              <a:t>Debug.Print</a:t>
            </a:r>
            <a:r>
              <a:rPr lang="en-US" sz="2000" dirty="0">
                <a:solidFill>
                  <a:srgbClr val="3333CC"/>
                </a:solidFill>
              </a:rPr>
              <a:t> x</a:t>
            </a:r>
          </a:p>
          <a:p>
            <a:pPr lvl="1"/>
            <a:r>
              <a:rPr lang="en-US" sz="2000" dirty="0">
                <a:solidFill>
                  <a:srgbClr val="3333CC"/>
                </a:solidFill>
              </a:rPr>
              <a:t>x = x + 2</a:t>
            </a:r>
          </a:p>
          <a:p>
            <a:r>
              <a:rPr lang="en-US" sz="20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5894263" y="3944938"/>
            <a:ext cx="3070225" cy="9239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Ako se promenljiva ne inicijalizuje, podrazumevana početna vrednost je 0.</a:t>
            </a:r>
            <a:endParaRPr lang="en-GB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 flipH="1">
            <a:off x="5203700" y="4411663"/>
            <a:ext cx="692150" cy="127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219075" y="5805488"/>
            <a:ext cx="86010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Šta će biti odštampano u Immediate </a:t>
            </a:r>
            <a:r>
              <a:rPr lang="sr-Latn-RS" sz="2100" kern="0">
                <a:latin typeface="+mn-lt"/>
              </a:rPr>
              <a:t>prozoru nakon </a:t>
            </a:r>
            <a:r>
              <a:rPr lang="sr-Latn-RS" sz="2100" kern="0">
                <a:solidFill>
                  <a:srgbClr val="FF0000"/>
                </a:solidFill>
                <a:latin typeface="+mn-lt"/>
              </a:rPr>
              <a:t>drugog</a:t>
            </a:r>
            <a:r>
              <a:rPr lang="sr-Latn-RS" sz="2100" kern="0">
                <a:latin typeface="+mn-lt"/>
              </a:rPr>
              <a:t> </a:t>
            </a:r>
            <a:r>
              <a:rPr lang="sr-Latn-RS" sz="2100" kern="0" dirty="0">
                <a:latin typeface="+mn-lt"/>
              </a:rPr>
              <a:t>izvršenja procedure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aaa</a:t>
            </a:r>
            <a:r>
              <a:rPr lang="sr-Latn-RS" sz="2100" kern="0" dirty="0">
                <a:latin typeface="+mn-lt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455738"/>
            <a:ext cx="8548687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Svaka promenljiva ima svoj </a:t>
            </a:r>
            <a:r>
              <a:rPr lang="vi-VN" sz="2100" b="1" kern="0" dirty="0">
                <a:latin typeface="+mn-lt"/>
              </a:rPr>
              <a:t>opseg</a:t>
            </a:r>
            <a:r>
              <a:rPr lang="vi-VN" sz="2100" kern="0" dirty="0">
                <a:latin typeface="+mn-lt"/>
              </a:rPr>
              <a:t>, tj. module i procedure gde se promenljiva može koristiti, i </a:t>
            </a:r>
            <a:r>
              <a:rPr lang="vi-VN" sz="2100" b="1" kern="0" dirty="0">
                <a:latin typeface="+mn-lt"/>
              </a:rPr>
              <a:t>trajanje</a:t>
            </a:r>
            <a:r>
              <a:rPr lang="vi-VN" sz="2100" kern="0" dirty="0">
                <a:latin typeface="+mn-lt"/>
              </a:rPr>
              <a:t> (ili životni vek), koje definiše vreme zadržavanja te promenljive u memoriji. Trajanje promenljive je usko vezano sa njenim opsegom.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U VBA, promenljiva može imati tri tipa opsega:</a:t>
            </a: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proceduralni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lokalni</a:t>
            </a:r>
            <a:r>
              <a:rPr lang="vi-VN" sz="2100" kern="0" dirty="0">
                <a:latin typeface="+mn-lt"/>
              </a:rPr>
              <a:t>,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privatni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opseg modula</a:t>
            </a:r>
            <a:r>
              <a:rPr lang="vi-VN" sz="2100" kern="0" dirty="0">
                <a:latin typeface="+mn-lt"/>
              </a:rPr>
              <a:t>, i</a:t>
            </a:r>
            <a:endParaRPr lang="sr-Latn-RS" sz="2100" kern="0" dirty="0">
              <a:latin typeface="+mn-lt"/>
            </a:endParaRPr>
          </a:p>
          <a:p>
            <a:pPr marL="696913" lvl="1" indent="-239713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Ø"/>
              <a:defRPr/>
            </a:pP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javni</a:t>
            </a:r>
            <a:r>
              <a:rPr lang="vi-VN" sz="2100" kern="0" dirty="0">
                <a:latin typeface="+mn-lt"/>
              </a:rPr>
              <a:t>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Promenljiva sa </a:t>
            </a:r>
            <a:r>
              <a:rPr lang="sr-Latn-RS" sz="2100" kern="0" dirty="0">
                <a:latin typeface="+mn-lt"/>
              </a:rPr>
              <a:t>lokalnim</a:t>
            </a:r>
            <a:r>
              <a:rPr lang="vi-VN" sz="2100" kern="0" dirty="0">
                <a:latin typeface="+mn-lt"/>
              </a:rPr>
              <a:t> opsegom je dostupna samo u proceduri gde je definisana</a:t>
            </a:r>
            <a:r>
              <a:rPr lang="vi-VN" sz="2100" kern="0">
                <a:latin typeface="+mn-lt"/>
              </a:rPr>
              <a:t>. </a:t>
            </a:r>
            <a:endParaRPr lang="en-US" sz="2100" kern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>
                <a:latin typeface="+mn-lt"/>
              </a:rPr>
              <a:t>D</a:t>
            </a:r>
            <a:r>
              <a:rPr lang="vi-VN" sz="2100" kern="0" dirty="0">
                <a:latin typeface="+mn-lt"/>
              </a:rPr>
              <a:t>eklarisanje lokalne promenljive se vrši pomoću ključnih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100" kern="0" dirty="0">
                <a:latin typeface="+mn-lt"/>
              </a:rPr>
              <a:t> ili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vi-VN" sz="2100" kern="0" dirty="0">
                <a:latin typeface="+mn-lt"/>
              </a:rPr>
              <a:t> unutar procedure.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437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Opseg VBA promenljivih (nastavak)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09563" y="1571625"/>
            <a:ext cx="8548687" cy="466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54000" rIns="54000"/>
          <a:lstStyle/>
          <a:p>
            <a:pPr marL="239713" indent="-239713"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sr-Latn-RS" sz="2100" kern="0" dirty="0">
                <a:latin typeface="+mn-lt"/>
              </a:rPr>
              <a:t>Vrednost </a:t>
            </a:r>
            <a:r>
              <a:rPr lang="sr-Latn-RS" sz="2100" kern="0" dirty="0">
                <a:solidFill>
                  <a:srgbClr val="3333CC"/>
                </a:solidFill>
                <a:latin typeface="+mn-lt"/>
              </a:rPr>
              <a:t>Static</a:t>
            </a:r>
            <a:r>
              <a:rPr lang="sr-Latn-RS" sz="2100" kern="0" dirty="0">
                <a:latin typeface="+mn-lt"/>
              </a:rPr>
              <a:t> promenljive se čuva tokom poziva procedure.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Promenljiva sa privatnim opsegom je dostupna svim procedurama modula u kom se nalazi, ali ne i procedurama iz drugih modula. 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Privatne promenljive zadržavaju svoju vrednost sve dok je predmetni projekat otvoren.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Privatne promenljive se deklarišu pomoću ključnih reči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Dim</a:t>
            </a:r>
            <a:r>
              <a:rPr lang="vi-VN" sz="2100" i="1" kern="0" dirty="0">
                <a:solidFill>
                  <a:srgbClr val="FF0000"/>
                </a:solidFill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ili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 </a:t>
            </a:r>
            <a:r>
              <a:rPr lang="vi-VN" sz="2100" kern="0" dirty="0">
                <a:solidFill>
                  <a:srgbClr val="FF0000"/>
                </a:solidFill>
                <a:latin typeface="+mn-lt"/>
              </a:rPr>
              <a:t>na početku modula</a:t>
            </a:r>
            <a:r>
              <a:rPr lang="vi-VN" sz="2100" kern="0" dirty="0">
                <a:latin typeface="+mn-lt"/>
              </a:rPr>
              <a:t>, ispred prve procedure u modulu.</a:t>
            </a:r>
            <a:r>
              <a:rPr lang="sr-Latn-RS" sz="2100" kern="0" dirty="0">
                <a:latin typeface="+mn-lt"/>
              </a:rPr>
              <a:t> </a:t>
            </a:r>
            <a:r>
              <a:rPr lang="vi-VN" sz="2100" kern="0" dirty="0">
                <a:latin typeface="+mn-lt"/>
              </a:rPr>
              <a:t>Reč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Private</a:t>
            </a:r>
            <a:r>
              <a:rPr lang="vi-VN" sz="2100" kern="0" dirty="0">
                <a:latin typeface="+mn-lt"/>
              </a:rPr>
              <a:t> se ne može koristiti unutar procedure.</a:t>
            </a:r>
            <a:endParaRPr lang="sr-Latn-RS" sz="2100" kern="0" dirty="0">
              <a:latin typeface="+mn-lt"/>
            </a:endParaRP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Promenljiva sa javnim opsegom je dostupna svim procedurama u svim modulima u projektu koji je sadrži.</a:t>
            </a:r>
          </a:p>
          <a:p>
            <a:pPr marL="239713" indent="-239713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  <a:defRPr/>
            </a:pPr>
            <a:r>
              <a:rPr lang="vi-VN" sz="2100" kern="0" dirty="0">
                <a:latin typeface="+mn-lt"/>
              </a:rPr>
              <a:t>Javne promenljive se deklarišu ključnom rečju </a:t>
            </a:r>
            <a:r>
              <a:rPr lang="vi-VN" sz="2100" kern="0" dirty="0">
                <a:solidFill>
                  <a:srgbClr val="3333CC"/>
                </a:solidFill>
                <a:latin typeface="+mn-lt"/>
              </a:rPr>
              <a:t>Public</a:t>
            </a:r>
            <a:r>
              <a:rPr lang="vi-VN" sz="2100" kern="0" dirty="0">
                <a:latin typeface="+mn-lt"/>
              </a:rPr>
              <a:t> i navode se ispred prve procedure u modulu.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116794</TotalTime>
  <Words>2888</Words>
  <Application>Microsoft Office PowerPoint</Application>
  <PresentationFormat>On-screen Show (4:3)</PresentationFormat>
  <Paragraphs>285</Paragraphs>
  <Slides>30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Programiranje kroz aplikacije</vt:lpstr>
      <vt:lpstr>Subprocedure</vt:lpstr>
      <vt:lpstr>Pozivanje subprocedura</vt:lpstr>
      <vt:lpstr>Primer subprocedure</vt:lpstr>
      <vt:lpstr>Opseg procedura. Private i Public</vt:lpstr>
      <vt:lpstr>Ključna reč Static</vt:lpstr>
      <vt:lpstr>Primer Static procedure</vt:lpstr>
      <vt:lpstr>Opseg VBA promenljivih</vt:lpstr>
      <vt:lpstr>Opseg VBA promenljivih (nastavak)</vt:lpstr>
      <vt:lpstr>Opseg VBA promenljivih - Primer</vt:lpstr>
      <vt:lpstr>Prosleđivanje argumenata procedurama</vt:lpstr>
      <vt:lpstr>ByVal i ByRef - primer</vt:lpstr>
      <vt:lpstr>Objektni model Excel-a</vt:lpstr>
      <vt:lpstr>Kolekcije</vt:lpstr>
      <vt:lpstr>Referenciranje objekata</vt:lpstr>
      <vt:lpstr>Referenciranje objekata (nastavak)</vt:lpstr>
      <vt:lpstr>Osobine objekata</vt:lpstr>
      <vt:lpstr>Osobine objekata (nastavak)</vt:lpstr>
      <vt:lpstr>Metode objekata</vt:lpstr>
      <vt:lpstr>Metode objekata (nastavak)</vt:lpstr>
      <vt:lpstr>Auto List Members</vt:lpstr>
      <vt:lpstr>Range objekat. Osobina Range</vt:lpstr>
      <vt:lpstr>Osobina Cells</vt:lpstr>
      <vt:lpstr>Osobina Cells (nastavak)</vt:lpstr>
      <vt:lpstr>Osobina Cells (nastavak)</vt:lpstr>
      <vt:lpstr>Obilazak opsega pomoću osobine Cells</vt:lpstr>
      <vt:lpstr>Osobina Offset</vt:lpstr>
      <vt:lpstr>Primer 1</vt:lpstr>
      <vt:lpstr>Primer 1 – Poboljšano rešenje</vt:lpstr>
      <vt:lpstr>Primer 2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1141</cp:revision>
  <dcterms:created xsi:type="dcterms:W3CDTF">2004-08-23T07:37:27Z</dcterms:created>
  <dcterms:modified xsi:type="dcterms:W3CDTF">2016-10-18T14:16:55Z</dcterms:modified>
</cp:coreProperties>
</file>