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8"/>
  </p:notesMasterIdLst>
  <p:handoutMasterIdLst>
    <p:handoutMasterId r:id="rId29"/>
  </p:handoutMasterIdLst>
  <p:sldIdLst>
    <p:sldId id="256" r:id="rId2"/>
    <p:sldId id="257" r:id="rId3"/>
    <p:sldId id="377" r:id="rId4"/>
    <p:sldId id="349" r:id="rId5"/>
    <p:sldId id="378" r:id="rId6"/>
    <p:sldId id="379" r:id="rId7"/>
    <p:sldId id="351" r:id="rId8"/>
    <p:sldId id="380" r:id="rId9"/>
    <p:sldId id="350" r:id="rId10"/>
    <p:sldId id="383" r:id="rId11"/>
    <p:sldId id="382" r:id="rId12"/>
    <p:sldId id="393" r:id="rId13"/>
    <p:sldId id="381" r:id="rId14"/>
    <p:sldId id="384" r:id="rId15"/>
    <p:sldId id="352" r:id="rId16"/>
    <p:sldId id="353" r:id="rId17"/>
    <p:sldId id="394" r:id="rId18"/>
    <p:sldId id="385" r:id="rId19"/>
    <p:sldId id="386" r:id="rId20"/>
    <p:sldId id="387" r:id="rId21"/>
    <p:sldId id="388" r:id="rId22"/>
    <p:sldId id="389" r:id="rId23"/>
    <p:sldId id="390" r:id="rId24"/>
    <p:sldId id="391" r:id="rId25"/>
    <p:sldId id="324" r:id="rId26"/>
    <p:sldId id="392" r:id="rId27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339933"/>
    <a:srgbClr val="3333CC"/>
    <a:srgbClr val="CC6600"/>
    <a:srgbClr val="CCFFCC"/>
    <a:srgbClr val="FF9900"/>
    <a:srgbClr val="0064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129" d="100"/>
          <a:sy n="129" d="100"/>
        </p:scale>
        <p:origin x="1026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64E6C700-377D-4EB7-937E-CD848BB6D3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9493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39A3C95-25E9-443D-BC41-BFEE67477F0A}" type="datetimeFigureOut">
              <a:rPr lang="sr-Latn-CS"/>
              <a:pPr>
                <a:defRPr/>
              </a:pPr>
              <a:t>1.11.2016.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3FA99C4-8E51-45AF-9815-45D87F166D59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3620137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E5BC6-53D5-488A-B254-98DDC76347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061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F666BD-997F-4D29-8F3E-EB03137614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563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3B861-78C3-49BF-AF24-6C8CF8BFC8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7156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371527-6531-486E-97E2-B72908BD31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6804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4EB990-ACDD-4983-9665-7055DCCBB4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11918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34162E-C614-49FB-878C-8EE28093D8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215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BBA18-C30B-47FA-9B70-843A94B4C4C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167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CE82B4-ACA1-4683-AAA2-4E8A523228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67358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C76C1-3574-46FD-B1A3-DCBAA2F387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047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65366F-C70A-42FA-9489-FC0253DD6C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E1734-0718-4E96-AB7A-85E0A378B8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83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ED1FA59C-6CCD-4A95-B52D-FEC50FB0DE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26" r:id="rId1"/>
    <p:sldLayoutId id="2147484316" r:id="rId2"/>
    <p:sldLayoutId id="2147484317" r:id="rId3"/>
    <p:sldLayoutId id="2147484318" r:id="rId4"/>
    <p:sldLayoutId id="2147484319" r:id="rId5"/>
    <p:sldLayoutId id="2147484320" r:id="rId6"/>
    <p:sldLayoutId id="2147484321" r:id="rId7"/>
    <p:sldLayoutId id="2147484322" r:id="rId8"/>
    <p:sldLayoutId id="2147484323" r:id="rId9"/>
    <p:sldLayoutId id="2147484324" r:id="rId10"/>
    <p:sldLayoutId id="214748432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dirty="0" err="1" smtClean="0"/>
              <a:t>Programiranje</a:t>
            </a:r>
            <a:r>
              <a:rPr lang="en-US" smtClean="0"/>
              <a:t>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88" y="4533900"/>
            <a:ext cx="5715000" cy="214312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dirty="0" err="1" smtClean="0"/>
              <a:t>Aktivni</a:t>
            </a:r>
            <a:r>
              <a:rPr lang="en-US" sz="4000" dirty="0" smtClean="0"/>
              <a:t> </a:t>
            </a:r>
            <a:r>
              <a:rPr lang="en-US" sz="4000" dirty="0" err="1" smtClean="0"/>
              <a:t>objekti</a:t>
            </a:r>
            <a:endParaRPr lang="en-US" sz="4000" dirty="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dirty="0" smtClean="0"/>
              <a:t>For Each </a:t>
            </a:r>
            <a:r>
              <a:rPr lang="en-US" sz="4000" dirty="0" err="1" smtClean="0"/>
              <a:t>i</a:t>
            </a:r>
            <a:r>
              <a:rPr lang="en-US" sz="4000" dirty="0" smtClean="0"/>
              <a:t> With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dirty="0" err="1" smtClean="0"/>
              <a:t>Programiranje</a:t>
            </a:r>
            <a:r>
              <a:rPr lang="en-US" sz="4000" dirty="0" smtClean="0"/>
              <a:t> </a:t>
            </a:r>
            <a:r>
              <a:rPr lang="en-US" sz="4000" dirty="0" err="1" smtClean="0"/>
              <a:t>događaja</a:t>
            </a:r>
            <a:endParaRPr lang="en-US" sz="4000" dirty="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endParaRPr lang="en-US" sz="4000" dirty="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8659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Objekti Worksheet / Worksheets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25463" y="1306513"/>
          <a:ext cx="8215312" cy="2176464"/>
        </p:xfrm>
        <a:graphic>
          <a:graphicData uri="http://schemas.openxmlformats.org/drawingml/2006/table">
            <a:tbl>
              <a:tblPr/>
              <a:tblGrid>
                <a:gridCol w="1428750"/>
                <a:gridCol w="6786562"/>
              </a:tblGrid>
              <a:tr h="2720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05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Objekat Worksheet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Name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ili menja ime radnog lista.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Visible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Određuje da li se dati radni list može videti (True) ili ne (False).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Rows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vrsta datog radnog lista (objekat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Range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Columns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kolona datog radnog lista (objekat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Range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05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Kolekcija Worksheets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Count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broj radnih listova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25463" y="3786188"/>
          <a:ext cx="8215312" cy="2800353"/>
        </p:xfrm>
        <a:graphic>
          <a:graphicData uri="http://schemas.openxmlformats.org/drawingml/2006/table">
            <a:tbl>
              <a:tblPr/>
              <a:tblGrid>
                <a:gridCol w="1285875"/>
                <a:gridCol w="6929437"/>
              </a:tblGrid>
              <a:tr h="27204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1700" b="1">
                          <a:solidFill>
                            <a:srgbClr val="FF0000"/>
                          </a:solidFill>
                          <a:latin typeface="+mn-lt"/>
                          <a:ea typeface="Times New Roman"/>
                        </a:rPr>
                        <a:t>Metoda</a:t>
                      </a:r>
                      <a:endParaRPr lang="en-US" sz="1700">
                        <a:solidFill>
                          <a:srgbClr val="FF0000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23790" marR="2379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1700" b="1">
                          <a:latin typeface="+mn-lt"/>
                          <a:ea typeface="Times New Roman"/>
                        </a:rPr>
                        <a:t>Opis</a:t>
                      </a:r>
                      <a:endParaRPr lang="en-US" sz="1700">
                        <a:latin typeface="+mn-lt"/>
                        <a:ea typeface="Times New Roman"/>
                      </a:endParaRPr>
                    </a:p>
                  </a:txBody>
                  <a:tcPr marL="23790" marR="23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042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1700" b="1">
                          <a:latin typeface="+mn-lt"/>
                          <a:ea typeface="Times New Roman"/>
                        </a:rPr>
                        <a:t>Objekat </a:t>
                      </a:r>
                      <a:r>
                        <a:rPr lang="sr-Latn-CS" sz="1700" b="1" smtClean="0">
                          <a:latin typeface="+mn-lt"/>
                          <a:ea typeface="Times New Roman"/>
                        </a:rPr>
                        <a:t>Worksheet</a:t>
                      </a:r>
                      <a:endParaRPr lang="en-US" sz="1700">
                        <a:latin typeface="+mn-lt"/>
                        <a:ea typeface="Times New Roman"/>
                      </a:endParaRPr>
                    </a:p>
                  </a:txBody>
                  <a:tcPr marL="23790" marR="2379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20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Activate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Aktiviranje specificiranog radnog lista. Taj list postaje </a:t>
                      </a:r>
                      <a:r>
                        <a:rPr lang="sr-Latn-CS" sz="1700" kern="1200" smtClean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ActiveSheet</a:t>
                      </a: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0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Select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Selektovanje specificiranog radnog lista.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0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Calculate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Izvršavanje specificiranog radnog lista.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0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Copy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Kopiranje specificiranog radnog lista.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0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Move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Pomeranje specificiranog radnog lista.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84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Delete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Brisanje specificiranog radnog lista.</a:t>
                      </a:r>
                      <a:endParaRPr lang="en-US" sz="1700" kern="1200" smtClean="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2042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>
                          <a:latin typeface="+mn-lt"/>
                          <a:ea typeface="Times New Roman"/>
                        </a:rPr>
                        <a:t>Kolekcija </a:t>
                      </a:r>
                      <a:r>
                        <a:rPr lang="sr-Latn-CS" sz="1700" b="1" smtClean="0">
                          <a:latin typeface="+mn-lt"/>
                          <a:ea typeface="Times New Roman"/>
                        </a:rPr>
                        <a:t>Worksheets</a:t>
                      </a:r>
                      <a:endParaRPr lang="en-US" sz="1700">
                        <a:latin typeface="+mn-lt"/>
                        <a:ea typeface="Times New Roman"/>
                      </a:endParaRPr>
                    </a:p>
                  </a:txBody>
                  <a:tcPr marL="23790" marR="2379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9169">
                <a:tc>
                  <a:txBody>
                    <a:bodyPr/>
                    <a:lstStyle/>
                    <a:p>
                      <a:pPr marL="0" marR="0" algn="l" defTabSz="914400" rtl="0" eaLnBrk="1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1700" b="1" kern="12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Add</a:t>
                      </a:r>
                      <a:endParaRPr lang="en-US" sz="1700" b="1" kern="1200">
                        <a:solidFill>
                          <a:srgbClr val="3333CC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23790" marR="2379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en-GB" sz="1700" kern="1200" smtClean="0">
                          <a:solidFill>
                            <a:schemeClr val="tx1"/>
                          </a:solidFill>
                          <a:latin typeface="+mn-lt"/>
                          <a:ea typeface="Times New Roman"/>
                          <a:cs typeface="+mn-cs"/>
                        </a:rPr>
                        <a:t>Dodavanje novih radnih listova u datu svesku.</a:t>
                      </a:r>
                      <a:endParaRPr lang="en-US" sz="1700" kern="1200">
                        <a:solidFill>
                          <a:schemeClr val="tx1"/>
                        </a:solidFill>
                        <a:latin typeface="+mn-lt"/>
                        <a:ea typeface="Times New Roman"/>
                        <a:cs typeface="+mn-cs"/>
                      </a:endParaRPr>
                    </a:p>
                  </a:txBody>
                  <a:tcPr marL="23790" marR="237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2940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Range objekat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49263" y="1306513"/>
          <a:ext cx="8215312" cy="2448306"/>
        </p:xfrm>
        <a:graphic>
          <a:graphicData uri="http://schemas.openxmlformats.org/drawingml/2006/table">
            <a:tbl>
              <a:tblPr/>
              <a:tblGrid>
                <a:gridCol w="1689100"/>
                <a:gridCol w="6526212"/>
              </a:tblGrid>
              <a:tr h="2719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Address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adresu specificiranog opsega (u vidu teksta).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Rows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vrsta datog opsega (objekat </a:t>
                      </a: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Range</a:t>
                      </a: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Columns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kolona</a:t>
                      </a: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datog opsega (objekat </a:t>
                      </a: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Range</a:t>
                      </a:r>
                      <a:r>
                        <a:rPr kumimoji="0" lang="en-GB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Count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broj ćelija specificiranog opsega.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398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CurrentRegion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Range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objekat koji predstavlja region u kom se nalazi predmetni opseg.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Resize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Menja veličinu datog opsega i vraća referencu na dobijeni opseg.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19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Worksheet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Worksheet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objekat koji sadrži predmetni opseg.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365125" y="4135438"/>
          <a:ext cx="8421688" cy="2255873"/>
        </p:xfrm>
        <a:graphic>
          <a:graphicData uri="http://schemas.openxmlformats.org/drawingml/2006/table">
            <a:tbl>
              <a:tblPr/>
              <a:tblGrid>
                <a:gridCol w="1620838"/>
                <a:gridCol w="6800850"/>
              </a:tblGrid>
              <a:tr h="27202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Metoda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Cut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Premeštanje opsega na Clipboard ili novu destinaciju.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Copy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Kopiranje opsega na Clipboard ili novu destinaciju.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Clear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Brisanje kompletnog sadržaja opsega, uključujući format i komentare.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ClearContents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Brisanje sadržaja iz opsega, uz očuvanje formata.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0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Delete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Brisanje specificiranog opsega.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2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Select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Selektovanje specifiranog opsega.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AddComment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Dodavanje komentara u specificiranu ćeliju.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</a:t>
            </a:r>
            <a:endParaRPr lang="en-US" sz="3600" smtClean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125538"/>
            <a:ext cx="8785225" cy="106045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000" dirty="0" err="1" smtClean="0"/>
              <a:t>Napisati</a:t>
            </a:r>
            <a:r>
              <a:rPr lang="en-US" sz="2000" dirty="0" smtClean="0"/>
              <a:t> </a:t>
            </a:r>
            <a:r>
              <a:rPr lang="vi-VN" sz="2000" dirty="0" smtClean="0"/>
              <a:t>procedur</a:t>
            </a:r>
            <a:r>
              <a:rPr lang="en-US" sz="2000" dirty="0" smtClean="0"/>
              <a:t>u</a:t>
            </a:r>
            <a:r>
              <a:rPr lang="vi-VN" sz="2000" dirty="0" smtClean="0"/>
              <a:t> </a:t>
            </a:r>
            <a:r>
              <a:rPr lang="sr-Latn-RS" sz="2000" dirty="0" smtClean="0"/>
              <a:t>ABC </a:t>
            </a:r>
            <a:r>
              <a:rPr lang="en-US" sz="2000" dirty="0" err="1" smtClean="0"/>
              <a:t>kreira</a:t>
            </a:r>
            <a:r>
              <a:rPr lang="en-US" sz="2000" dirty="0" smtClean="0"/>
              <a:t> </a:t>
            </a:r>
            <a:r>
              <a:rPr lang="en-US" sz="2000" dirty="0" err="1" smtClean="0"/>
              <a:t>novu</a:t>
            </a:r>
            <a:r>
              <a:rPr lang="en-US" sz="2000" dirty="0" smtClean="0"/>
              <a:t> </a:t>
            </a:r>
            <a:r>
              <a:rPr lang="en-US" sz="2000" dirty="0" err="1" smtClean="0"/>
              <a:t>radnu</a:t>
            </a:r>
            <a:r>
              <a:rPr lang="en-US" sz="2000" dirty="0" smtClean="0"/>
              <a:t> </a:t>
            </a:r>
            <a:r>
              <a:rPr lang="en-US" sz="2000" dirty="0" err="1" smtClean="0"/>
              <a:t>svesku</a:t>
            </a:r>
            <a:r>
              <a:rPr lang="en-US" sz="2000" dirty="0" smtClean="0"/>
              <a:t>, </a:t>
            </a:r>
            <a:r>
              <a:rPr lang="en-US" sz="2000" dirty="0" err="1" smtClean="0"/>
              <a:t>daje</a:t>
            </a:r>
            <a:r>
              <a:rPr lang="en-US" sz="2000" dirty="0" smtClean="0"/>
              <a:t> </a:t>
            </a:r>
            <a:r>
              <a:rPr lang="en-US" sz="2000" dirty="0" err="1" smtClean="0"/>
              <a:t>imena</a:t>
            </a:r>
            <a:r>
              <a:rPr lang="en-US" sz="2000" dirty="0" smtClean="0"/>
              <a:t> </a:t>
            </a:r>
            <a:r>
              <a:rPr lang="en-US" sz="2000" dirty="0" err="1" smtClean="0"/>
              <a:t>listovima</a:t>
            </a:r>
            <a:r>
              <a:rPr lang="en-US" sz="2000" dirty="0" smtClean="0"/>
              <a:t> </a:t>
            </a:r>
            <a:r>
              <a:rPr lang="en-US" sz="2000" dirty="0" err="1" smtClean="0"/>
              <a:t>te</a:t>
            </a:r>
            <a:r>
              <a:rPr lang="en-US" sz="2000" dirty="0" smtClean="0"/>
              <a:t> </a:t>
            </a:r>
            <a:r>
              <a:rPr lang="en-US" sz="2000" dirty="0" err="1" smtClean="0"/>
              <a:t>sveske</a:t>
            </a:r>
            <a:r>
              <a:rPr lang="en-US" sz="2000" dirty="0" smtClean="0"/>
              <a:t> List1, List2,…, </a:t>
            </a:r>
            <a:r>
              <a:rPr lang="en-US" sz="2000" dirty="0" err="1" smtClean="0"/>
              <a:t>upisuje</a:t>
            </a:r>
            <a:r>
              <a:rPr lang="en-US" sz="2000" dirty="0" smtClean="0"/>
              <a:t> </a:t>
            </a:r>
            <a:r>
              <a:rPr lang="sr-Latn-RS" sz="2000" dirty="0" smtClean="0"/>
              <a:t>string</a:t>
            </a:r>
            <a:r>
              <a:rPr lang="en-US" sz="2000" dirty="0" smtClean="0"/>
              <a:t> </a:t>
            </a:r>
            <a:r>
              <a:rPr lang="en-US" sz="2000" dirty="0" err="1" smtClean="0"/>
              <a:t>unesen</a:t>
            </a:r>
            <a:r>
              <a:rPr lang="en-US" sz="2000" dirty="0" smtClean="0"/>
              <a:t> </a:t>
            </a:r>
            <a:r>
              <a:rPr lang="en-US" sz="2000" dirty="0" err="1" smtClean="0"/>
              <a:t>pomo</a:t>
            </a:r>
            <a:r>
              <a:rPr lang="sr-Latn-RS" sz="2000" dirty="0" smtClean="0"/>
              <a:t>ću input box-a u ćeliju A1 svakog lista, snima svesku pod imenom </a:t>
            </a:r>
            <a:r>
              <a:rPr lang="sr-Latn-RS" sz="2000" b="1" dirty="0" smtClean="0"/>
              <a:t>Sveska.xlsx</a:t>
            </a:r>
            <a:r>
              <a:rPr lang="sr-Latn-RS" sz="2000" dirty="0" smtClean="0"/>
              <a:t> </a:t>
            </a:r>
            <a:r>
              <a:rPr lang="sr-Latn-RS" sz="2000" dirty="0" smtClean="0"/>
              <a:t>i zatvara je</a:t>
            </a:r>
            <a:r>
              <a:rPr lang="vi-VN" sz="2000" dirty="0" smtClean="0"/>
              <a:t>.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85750" y="2441843"/>
            <a:ext cx="8678738" cy="3785652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Sub ABC()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Dim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Sveska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As Workbook, List As Worksheet, S As String,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Set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Sveska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000" b="1" dirty="0" err="1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Workbooks.Add</a:t>
            </a:r>
            <a:endParaRPr lang="en-US" sz="2000" b="1" dirty="0">
              <a:solidFill>
                <a:srgbClr val="FF0000"/>
              </a:solidFill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 = </a:t>
            </a:r>
            <a:r>
              <a:rPr lang="en-US" sz="2000" b="1" dirty="0" err="1">
                <a:solidFill>
                  <a:srgbClr val="FF3300"/>
                </a:solidFill>
                <a:ea typeface="Times New Roman" pitchFamily="18" charset="0"/>
                <a:cs typeface="Courier New" pitchFamily="49" charset="0"/>
              </a:rPr>
              <a:t>InputBox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("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Uneti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string</a:t>
            </a:r>
            <a:r>
              <a:rPr lang="en-US" sz="2000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:")</a:t>
            </a:r>
            <a:endParaRPr lang="en-US" sz="2000" dirty="0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For Each List In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Sveska.Worksheets</a:t>
            </a:r>
            <a:endParaRPr lang="en-US" sz="2000" dirty="0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I = I + 1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List.Name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= "List" &amp; I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List.Range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("A1").Value = S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b="1" dirty="0" err="1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Sveska.SaveAs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000" dirty="0" err="1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ThisWorkbook.Path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&amp; "\</a:t>
            </a:r>
            <a:r>
              <a:rPr lang="en-US" sz="2000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Sveska.xls</a:t>
            </a:r>
            <a:r>
              <a:rPr lang="sr-Latn-ME" sz="2000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x</a:t>
            </a:r>
            <a:r>
              <a:rPr lang="en-US" sz="2000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"</a:t>
            </a:r>
            <a:endParaRPr lang="en-US" sz="2000" dirty="0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b="1" dirty="0" err="1">
                <a:solidFill>
                  <a:srgbClr val="FF0000"/>
                </a:solidFill>
                <a:ea typeface="Times New Roman" pitchFamily="18" charset="0"/>
                <a:cs typeface="Courier New" pitchFamily="49" charset="0"/>
              </a:rPr>
              <a:t>Sveska.Close</a:t>
            </a:r>
            <a:endParaRPr lang="en-US" sz="2000" b="1" dirty="0">
              <a:solidFill>
                <a:srgbClr val="FF0000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151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Programiranje događaja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93838"/>
            <a:ext cx="8548687" cy="422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Događaj predstavlja akciju koju inicira bilo korisnik bilo VBA kôd.</a:t>
            </a:r>
            <a:endParaRPr lang="en-U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Programiranje događaja je moć</a:t>
            </a:r>
            <a:r>
              <a:rPr lang="en-US" sz="2100" kern="0" dirty="0">
                <a:latin typeface="+mn-lt"/>
              </a:rPr>
              <a:t>an</a:t>
            </a:r>
            <a:r>
              <a:rPr lang="vi-VN" sz="2100" kern="0" dirty="0">
                <a:latin typeface="+mn-lt"/>
              </a:rPr>
              <a:t> alat pomoću koje</a:t>
            </a:r>
            <a:r>
              <a:rPr lang="en-US" sz="2100" kern="0" dirty="0">
                <a:latin typeface="+mn-lt"/>
              </a:rPr>
              <a:t>g</a:t>
            </a:r>
            <a:r>
              <a:rPr lang="vi-VN" sz="2100" kern="0" dirty="0">
                <a:latin typeface="+mn-lt"/>
              </a:rPr>
              <a:t> pratimo korisničke akcije ili promene same aplikacije i preduzimamo odgovarajuće korake.</a:t>
            </a:r>
            <a:endParaRPr lang="en-U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Procedure za upravljanje događajima (eng. </a:t>
            </a:r>
            <a:r>
              <a:rPr lang="vi-VN" sz="2100" i="1" kern="0" dirty="0">
                <a:latin typeface="+mn-lt"/>
              </a:rPr>
              <a:t>event-handler procedures</a:t>
            </a:r>
            <a:r>
              <a:rPr lang="vi-VN" sz="2100" kern="0" dirty="0">
                <a:latin typeface="+mn-lt"/>
              </a:rPr>
              <a:t>) su subprocedure koje programiramo, u skladu sa samim događajem, i koje Excel automatski izvršava kad se događaj pojavi. 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Događaji i procedure za upravljanje događajima postoje od Excel-a 97. Ranije verzije nisu podržavale rad sa događajima. Od verzije 97 do 20</a:t>
            </a:r>
            <a:r>
              <a:rPr lang="en-US" sz="2100" kern="0" dirty="0" smtClean="0">
                <a:latin typeface="+mn-lt"/>
              </a:rPr>
              <a:t>1</a:t>
            </a:r>
            <a:r>
              <a:rPr lang="sr-Latn-ME" sz="2100" kern="0" dirty="0" smtClean="0">
                <a:latin typeface="+mn-lt"/>
              </a:rPr>
              <a:t>3</a:t>
            </a:r>
            <a:r>
              <a:rPr lang="vi-VN" sz="2100" kern="0" dirty="0" smtClean="0">
                <a:latin typeface="+mn-lt"/>
              </a:rPr>
              <a:t>, </a:t>
            </a:r>
            <a:r>
              <a:rPr lang="vi-VN" sz="2100" kern="0" dirty="0">
                <a:latin typeface="+mn-lt"/>
              </a:rPr>
              <a:t>celokupna struktura događaja je ostala nepromenjena, uz dodatak manjeg broja događaja zavisno od same verzije.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1513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Događaji u Excel-u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51520" y="1357313"/>
            <a:ext cx="8654925" cy="521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Događaje u Excel-u možemo klasifikovati na:</a:t>
            </a: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ogađaje vezane za radne sveske</a:t>
            </a:r>
            <a:r>
              <a:rPr lang="en-US" sz="2000" kern="0" dirty="0">
                <a:latin typeface="+mn-lt"/>
              </a:rPr>
              <a:t>,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ogađaje vezane za radne listove</a:t>
            </a:r>
            <a:r>
              <a:rPr lang="en-US" sz="2000" kern="0" dirty="0">
                <a:latin typeface="+mn-lt"/>
              </a:rPr>
              <a:t>,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ogađaje vezane za dijagrame</a:t>
            </a:r>
            <a:r>
              <a:rPr lang="en-US" sz="2000" kern="0" dirty="0">
                <a:latin typeface="+mn-lt"/>
              </a:rPr>
              <a:t>,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vezan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za aplikaciju</a:t>
            </a:r>
            <a:r>
              <a:rPr lang="en-US" sz="2000" kern="0" dirty="0">
                <a:latin typeface="+mn-lt"/>
              </a:rPr>
              <a:t>,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vezan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za korisničke forme</a:t>
            </a:r>
            <a:r>
              <a:rPr lang="en-US" sz="2000" kern="0" dirty="0">
                <a:latin typeface="+mn-lt"/>
              </a:rPr>
              <a:t>,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</a:t>
            </a:r>
            <a:r>
              <a:rPr lang="en-US" sz="2000" kern="0" dirty="0">
                <a:latin typeface="+mn-lt"/>
              </a:rPr>
              <a:t>je</a:t>
            </a:r>
            <a:r>
              <a:rPr lang="vi-VN" sz="2000" kern="0" dirty="0">
                <a:latin typeface="+mn-lt"/>
              </a:rPr>
              <a:t> vezan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za klase</a:t>
            </a:r>
            <a:r>
              <a:rPr lang="en-US" sz="2000" kern="0" dirty="0">
                <a:latin typeface="+mn-lt"/>
              </a:rPr>
              <a:t> i</a:t>
            </a:r>
            <a:endParaRPr lang="vi-VN" sz="2000" kern="0" dirty="0">
              <a:latin typeface="+mn-lt"/>
            </a:endParaRPr>
          </a:p>
          <a:p>
            <a:pPr marL="7985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d</a:t>
            </a:r>
            <a:r>
              <a:rPr lang="vi-VN" sz="2000" kern="0" dirty="0">
                <a:latin typeface="+mn-lt"/>
              </a:rPr>
              <a:t>ogađaj</a:t>
            </a:r>
            <a:r>
              <a:rPr lang="en-U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koji nisu vezani za objekte.</a:t>
            </a:r>
            <a:endParaRPr lang="en-US" sz="2000" kern="0" dirty="0">
              <a:latin typeface="+mn-lt"/>
            </a:endParaRPr>
          </a:p>
          <a:p>
            <a:pPr marL="239713" indent="-239713"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Procedure za upravljanje događajima moraju biti smeštene u okviru odgovarajućih modula. Na primer, procedure koje upravljaju događajima vezanim za radne sveske se smeštaju u okviru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ThisWorkbook</a:t>
            </a:r>
            <a:r>
              <a:rPr lang="vi-VN" sz="2100" kern="0" dirty="0">
                <a:latin typeface="+mn-lt"/>
              </a:rPr>
              <a:t> modula, procedure koje upravljaju događajima vezanim za radne listove se smeštaju u okviru modula </a:t>
            </a:r>
            <a:r>
              <a:rPr lang="vi-VN" sz="2100" kern="0" dirty="0" smtClean="0">
                <a:latin typeface="+mn-lt"/>
              </a:rPr>
              <a:t>radn</a:t>
            </a:r>
            <a:r>
              <a:rPr lang="sr-Latn-ME" sz="2100" kern="0" dirty="0" smtClean="0">
                <a:latin typeface="+mn-lt"/>
              </a:rPr>
              <a:t>ih</a:t>
            </a:r>
            <a:r>
              <a:rPr lang="vi-VN" sz="2100" kern="0" dirty="0" smtClean="0">
                <a:latin typeface="+mn-lt"/>
              </a:rPr>
              <a:t> </a:t>
            </a:r>
            <a:r>
              <a:rPr lang="sr-Latn-ME" sz="2100" kern="0" dirty="0" smtClean="0">
                <a:latin typeface="+mn-lt"/>
              </a:rPr>
              <a:t>listova</a:t>
            </a:r>
            <a:r>
              <a:rPr lang="vi-VN" sz="2100" kern="0" dirty="0" smtClean="0">
                <a:latin typeface="+mn-lt"/>
              </a:rPr>
              <a:t> </a:t>
            </a:r>
            <a:r>
              <a:rPr lang="vi-VN" sz="2100" kern="0" dirty="0">
                <a:latin typeface="+mn-lt"/>
              </a:rPr>
              <a:t>(npr.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Sheet1</a:t>
            </a:r>
            <a:r>
              <a:rPr lang="vi-VN" sz="2100" kern="0" dirty="0">
                <a:latin typeface="+mn-lt"/>
              </a:rPr>
              <a:t>,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Sheet2</a:t>
            </a:r>
            <a:r>
              <a:rPr lang="vi-VN" sz="2100" kern="0" dirty="0">
                <a:latin typeface="+mn-lt"/>
              </a:rPr>
              <a:t>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7945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</a:t>
            </a:r>
            <a:r>
              <a:rPr lang="pl-PL" sz="3600" smtClean="0"/>
              <a:t>ogađaji na nivou radne sveske</a:t>
            </a:r>
            <a:endParaRPr lang="en-US" sz="360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306388" y="1227138"/>
          <a:ext cx="8572500" cy="5472684"/>
        </p:xfrm>
        <a:graphic>
          <a:graphicData uri="http://schemas.openxmlformats.org/drawingml/2006/table">
            <a:tbl>
              <a:tblPr/>
              <a:tblGrid>
                <a:gridCol w="2693987"/>
                <a:gridCol w="5878513"/>
              </a:tblGrid>
              <a:tr h="2880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Događaj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Akcija koja okida događaj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je aktivirana.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BeforeClose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treba da se zatvori.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01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BeforePrint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treba da se štampa ili pregleda sa Print Preview.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BeforeSave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treba da se snimi.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je deaktivirana.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NewSheet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Novi list je dodat u radnu svesku.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Open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Radna sveska je otvorena.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koji radni list je aktiviran.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SheetBeforeDoubleClick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Dvoklik na bilo kojem radnom listu.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SheetBeforeRightClick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Desni klik na bilo kojem radnom listu.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SheetCalculate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koja radna sveska je proračunata.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SheetChange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koja radna sveska je promenjena.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SheetDeactivate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koja radna sveska je deaktivirana.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SheetSelectionChange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Selekcija na bilo kojoj radnoj svesci je promenjena.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WindowActivate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koji prozor radne sveske je aktiviran.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WindowDeactivate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Bilo koji prozor radne sveske je deaktiviran.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80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WindowResize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Veličina bilo kojeg prozora radne sveske je promenjena.</a:t>
                      </a:r>
                      <a:endParaRPr kumimoji="0" 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294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Događaj Open (radna sveska)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82725"/>
            <a:ext cx="8548687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 dirty="0">
                <a:latin typeface="+mn-lt"/>
              </a:rPr>
              <a:t>Događaj </a:t>
            </a:r>
            <a:r>
              <a:rPr lang="en-US" sz="2000" kern="0" dirty="0">
                <a:solidFill>
                  <a:srgbClr val="3333CC"/>
                </a:solidFill>
                <a:latin typeface="+mn-lt"/>
              </a:rPr>
              <a:t>Open</a:t>
            </a:r>
            <a:r>
              <a:rPr lang="en-US" sz="2000" kern="0" dirty="0">
                <a:latin typeface="+mn-lt"/>
              </a:rPr>
              <a:t> </a:t>
            </a:r>
            <a:r>
              <a:rPr lang="vi-VN" sz="2000" kern="0" dirty="0">
                <a:latin typeface="+mn-lt"/>
              </a:rPr>
              <a:t>se okida otvaranjem radne sveske, a odgovarajuća procedura je </a:t>
            </a:r>
            <a:r>
              <a:rPr lang="vi-VN" sz="2000" kern="0" dirty="0">
                <a:solidFill>
                  <a:srgbClr val="3333CC"/>
                </a:solidFill>
                <a:latin typeface="+mn-lt"/>
              </a:rPr>
              <a:t>Workbook_Open</a:t>
            </a:r>
            <a:r>
              <a:rPr lang="vi-VN" sz="2000" kern="0" dirty="0">
                <a:latin typeface="+mn-lt"/>
              </a:rPr>
              <a:t>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 dirty="0" smtClean="0">
                <a:latin typeface="+mn-lt"/>
              </a:rPr>
              <a:t>Na primer, ako želimo da prikažemo poruku o tome ko je kreirao radnu svesku svaki put kad je otvorimo</a:t>
            </a:r>
            <a:r>
              <a:rPr lang="sr-Latn-ME" sz="2000" kern="0" dirty="0" smtClean="0">
                <a:latin typeface="+mn-lt"/>
              </a:rPr>
              <a:t>, dovoljno je da kreiramo sledeću proceduru </a:t>
            </a:r>
            <a:r>
              <a:rPr lang="vi-VN" sz="2000" kern="0" dirty="0" smtClean="0">
                <a:solidFill>
                  <a:srgbClr val="3333CC"/>
                </a:solidFill>
              </a:rPr>
              <a:t>Workbook_Open</a:t>
            </a:r>
            <a:r>
              <a:rPr lang="sr-Latn-ME" sz="2000" kern="0" dirty="0" smtClean="0">
                <a:latin typeface="+mn-lt"/>
              </a:rPr>
              <a:t>:</a:t>
            </a:r>
            <a:endParaRPr lang="en-US" sz="2000" kern="0" dirty="0">
              <a:latin typeface="+mn-lt"/>
            </a:endParaRPr>
          </a:p>
        </p:txBody>
      </p:sp>
      <p:sp>
        <p:nvSpPr>
          <p:cNvPr id="4" name="Rectangle 35"/>
          <p:cNvSpPr>
            <a:spLocks noChangeArrowheads="1"/>
          </p:cNvSpPr>
          <p:nvPr/>
        </p:nvSpPr>
        <p:spPr bwMode="auto">
          <a:xfrm>
            <a:off x="827584" y="3573016"/>
            <a:ext cx="7704856" cy="1631216"/>
          </a:xfrm>
          <a:prstGeom prst="rect">
            <a:avLst/>
          </a:prstGeom>
          <a:solidFill>
            <a:srgbClr val="CCFFFF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CS" sz="2000" dirty="0">
                <a:solidFill>
                  <a:srgbClr val="3333CC"/>
                </a:solidFill>
                <a:latin typeface="+mn-lt"/>
              </a:rPr>
              <a:t>Private Sub </a:t>
            </a:r>
            <a:r>
              <a:rPr lang="sr-Latn-CS" sz="2000" dirty="0">
                <a:solidFill>
                  <a:srgbClr val="FF0000"/>
                </a:solidFill>
                <a:latin typeface="+mn-lt"/>
              </a:rPr>
              <a:t>Workbook_Open</a:t>
            </a:r>
            <a:r>
              <a:rPr lang="sr-Latn-CS" sz="2000" dirty="0">
                <a:solidFill>
                  <a:srgbClr val="3333CC"/>
                </a:solidFill>
                <a:latin typeface="+mn-lt"/>
              </a:rPr>
              <a:t>()</a:t>
            </a:r>
          </a:p>
          <a:p>
            <a:pPr>
              <a:defRPr/>
            </a:pPr>
            <a:r>
              <a:rPr lang="sr-Latn-CS" sz="2000" dirty="0">
                <a:solidFill>
                  <a:srgbClr val="3333CC"/>
                </a:solidFill>
                <a:latin typeface="+mn-lt"/>
              </a:rPr>
              <a:t>    Dim autor As String</a:t>
            </a:r>
          </a:p>
          <a:p>
            <a:pPr>
              <a:defRPr/>
            </a:pPr>
            <a:r>
              <a:rPr lang="sr-Latn-CS" sz="2000" dirty="0">
                <a:solidFill>
                  <a:srgbClr val="3333CC"/>
                </a:solidFill>
                <a:latin typeface="+mn-lt"/>
              </a:rPr>
              <a:t>    autor = </a:t>
            </a:r>
            <a:r>
              <a:rPr lang="sr-Latn-CS" sz="2000" dirty="0">
                <a:solidFill>
                  <a:srgbClr val="339933"/>
                </a:solidFill>
                <a:latin typeface="+mn-lt"/>
              </a:rPr>
              <a:t>ThisWorkbook.BuiltinDocumentProperties</a:t>
            </a:r>
            <a:r>
              <a:rPr lang="sr-Latn-CS" sz="2000" dirty="0">
                <a:solidFill>
                  <a:srgbClr val="3333CC"/>
                </a:solidFill>
                <a:latin typeface="+mn-lt"/>
              </a:rPr>
              <a:t>("Last Author")</a:t>
            </a:r>
          </a:p>
          <a:p>
            <a:pPr>
              <a:defRPr/>
            </a:pPr>
            <a:r>
              <a:rPr lang="sr-Latn-CS" sz="2000" dirty="0">
                <a:solidFill>
                  <a:srgbClr val="3333CC"/>
                </a:solidFill>
                <a:latin typeface="+mn-lt"/>
              </a:rPr>
              <a:t>    MsgBox "Ovu svesku je kreirao " &amp; autor</a:t>
            </a:r>
          </a:p>
          <a:p>
            <a:pPr>
              <a:defRPr/>
            </a:pPr>
            <a:r>
              <a:rPr lang="sr-Latn-CS" sz="2000" dirty="0">
                <a:solidFill>
                  <a:srgbClr val="3333CC"/>
                </a:solidFill>
                <a:latin typeface="+mn-lt"/>
              </a:rPr>
              <a:t>End Sub</a:t>
            </a:r>
            <a:endParaRPr lang="sr-Latn-CS" sz="2000" dirty="0">
              <a:solidFill>
                <a:srgbClr val="3333CC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896869" cy="739775"/>
          </a:xfrm>
        </p:spPr>
        <p:txBody>
          <a:bodyPr/>
          <a:lstStyle/>
          <a:p>
            <a:pPr eaLnBrk="1" hangingPunct="1"/>
            <a:r>
              <a:rPr lang="sr-Latn-ME" sz="3600" dirty="0" smtClean="0"/>
              <a:t>Primer</a:t>
            </a:r>
            <a:r>
              <a:rPr lang="en-US" sz="3600" dirty="0" smtClean="0"/>
              <a:t> </a:t>
            </a:r>
            <a:r>
              <a:rPr lang="sr-Latn-ME" sz="3600" dirty="0" smtClean="0"/>
              <a:t>– Evidencija otvaranja sveske</a:t>
            </a:r>
            <a:endParaRPr lang="en-US" sz="3600" dirty="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82725"/>
            <a:ext cx="8548687" cy="295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 dirty="0" smtClean="0">
                <a:latin typeface="+mn-lt"/>
              </a:rPr>
              <a:t>Uradimo </a:t>
            </a:r>
            <a:r>
              <a:rPr lang="sr-Latn-RS" sz="2000" kern="0" dirty="0">
                <a:latin typeface="+mn-lt"/>
              </a:rPr>
              <a:t>primer sa vođenjem </a:t>
            </a:r>
            <a:r>
              <a:rPr lang="vi-VN" sz="2000" kern="0" dirty="0">
                <a:latin typeface="+mn-lt"/>
              </a:rPr>
              <a:t>evidencij</a:t>
            </a:r>
            <a:r>
              <a:rPr lang="sr-Latn-RS" sz="2000" kern="0" dirty="0">
                <a:latin typeface="+mn-lt"/>
              </a:rPr>
              <a:t>e</a:t>
            </a:r>
            <a:r>
              <a:rPr lang="vi-VN" sz="2000" kern="0" dirty="0">
                <a:latin typeface="+mn-lt"/>
              </a:rPr>
              <a:t> o otvaranju radne sveske. U radni list, nazvan </a:t>
            </a:r>
            <a:r>
              <a:rPr lang="vi-VN" sz="2000" b="1" kern="0" dirty="0">
                <a:latin typeface="+mn-lt"/>
              </a:rPr>
              <a:t>Evidencija</a:t>
            </a:r>
            <a:r>
              <a:rPr lang="vi-VN" sz="2000" kern="0" dirty="0">
                <a:latin typeface="+mn-lt"/>
              </a:rPr>
              <a:t>, ćemo upisivati vreme i datum svakog otvaranja sveske. </a:t>
            </a:r>
            <a:endParaRPr lang="sr-Latn-ME" sz="2000" kern="0" dirty="0" smtClea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 dirty="0" smtClean="0">
                <a:latin typeface="+mn-lt"/>
              </a:rPr>
              <a:t>Upisivanje </a:t>
            </a:r>
            <a:r>
              <a:rPr lang="vi-VN" sz="2000" kern="0" dirty="0">
                <a:latin typeface="+mn-lt"/>
              </a:rPr>
              <a:t>vršimo u ćelijama A1, A2 itd. Ukoliko radni list Evidencija ne postoji, kreira</a:t>
            </a:r>
            <a:r>
              <a:rPr lang="sr-Latn-RS" sz="2000" kern="0" dirty="0">
                <a:latin typeface="+mn-lt"/>
              </a:rPr>
              <a:t>ćemo ga</a:t>
            </a:r>
            <a:r>
              <a:rPr lang="vi-VN" sz="2000" kern="0" dirty="0">
                <a:latin typeface="+mn-lt"/>
              </a:rPr>
              <a:t> pri prvom otvaranju sveske.</a:t>
            </a:r>
            <a:endParaRPr lang="en-US" sz="20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 dirty="0">
                <a:latin typeface="+mn-lt"/>
              </a:rPr>
              <a:t>Ukoliko sakrijemo list Evidencija </a:t>
            </a:r>
            <a:r>
              <a:rPr lang="vi-VN" sz="2000" kern="0" dirty="0" smtClean="0">
                <a:latin typeface="+mn-lt"/>
              </a:rPr>
              <a:t>(</a:t>
            </a:r>
            <a:r>
              <a:rPr lang="en-US" sz="2000" kern="0" dirty="0" err="1" smtClean="0">
                <a:latin typeface="+mn-lt"/>
              </a:rPr>
              <a:t>desni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klik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na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ime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lista</a:t>
            </a:r>
            <a:r>
              <a:rPr lang="en-US" sz="2000" kern="0" dirty="0" smtClean="0">
                <a:latin typeface="+mn-lt"/>
              </a:rPr>
              <a:t> u </a:t>
            </a:r>
            <a:r>
              <a:rPr lang="en-US" sz="2000" kern="0" dirty="0" err="1" smtClean="0">
                <a:latin typeface="+mn-lt"/>
              </a:rPr>
              <a:t>donjem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levom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uglu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ili</a:t>
            </a:r>
            <a:r>
              <a:rPr lang="sr-Latn-ME" sz="2000" kern="0" dirty="0" smtClean="0">
                <a:latin typeface="+mn-lt"/>
              </a:rPr>
              <a:t> dugme </a:t>
            </a:r>
            <a:r>
              <a:rPr lang="sr-Latn-ME" sz="2000" kern="0" dirty="0">
                <a:solidFill>
                  <a:srgbClr val="FF0000"/>
                </a:solidFill>
                <a:latin typeface="+mn-lt"/>
              </a:rPr>
              <a:t>Hide</a:t>
            </a:r>
            <a:r>
              <a:rPr lang="sr-Latn-ME" sz="2000" kern="0" dirty="0" smtClean="0">
                <a:latin typeface="+mn-lt"/>
              </a:rPr>
              <a:t> na grupi komandi </a:t>
            </a:r>
            <a:r>
              <a:rPr lang="sr-Latn-ME" sz="2000" kern="0" dirty="0" smtClean="0">
                <a:solidFill>
                  <a:srgbClr val="FF0000"/>
                </a:solidFill>
                <a:latin typeface="+mn-lt"/>
              </a:rPr>
              <a:t>Window</a:t>
            </a:r>
            <a:r>
              <a:rPr lang="sr-Latn-ME" sz="2000" kern="0" dirty="0" smtClean="0">
                <a:latin typeface="+mn-lt"/>
              </a:rPr>
              <a:t> kartice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sr-Latn-ME" sz="2000" kern="0" dirty="0" smtClean="0">
                <a:solidFill>
                  <a:srgbClr val="FF0000"/>
                </a:solidFill>
                <a:latin typeface="+mn-lt"/>
              </a:rPr>
              <a:t>View</a:t>
            </a:r>
            <a:r>
              <a:rPr lang="vi-VN" sz="2000" kern="0" dirty="0" smtClean="0">
                <a:latin typeface="+mn-lt"/>
              </a:rPr>
              <a:t>), </a:t>
            </a:r>
            <a:r>
              <a:rPr lang="vi-VN" sz="2000" kern="0" dirty="0">
                <a:latin typeface="+mn-lt"/>
              </a:rPr>
              <a:t>možemo neprimetno voditi evidenciju otvaranja radne sveske.</a:t>
            </a:r>
          </a:p>
        </p:txBody>
      </p:sp>
    </p:spTree>
    <p:extLst>
      <p:ext uri="{BB962C8B-B14F-4D97-AF65-F5344CB8AC3E}">
        <p14:creationId xmlns:p14="http://schemas.microsoft.com/office/powerpoint/2010/main" val="239077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5"/>
          <p:cNvSpPr>
            <a:spLocks noChangeArrowheads="1"/>
          </p:cNvSpPr>
          <p:nvPr/>
        </p:nvSpPr>
        <p:spPr bwMode="auto">
          <a:xfrm>
            <a:off x="899592" y="536575"/>
            <a:ext cx="7488831" cy="6186309"/>
          </a:xfrm>
          <a:prstGeom prst="rect">
            <a:avLst/>
          </a:prstGeom>
          <a:solidFill>
            <a:srgbClr val="CCFFFF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Private Sub Workbook_Open()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Dim Sveska As Workbook, List As Worksheet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Dim Postoji As Boolean, BrList As Integer, I As Integer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Set Sveska = ThisWorkbook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Postoji = False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For Each List In Sveska.Worksheets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b="1" dirty="0">
                <a:solidFill>
                  <a:srgbClr val="3333CC"/>
                </a:solidFill>
                <a:latin typeface="+mn-lt"/>
              </a:rPr>
              <a:t>    </a:t>
            </a:r>
            <a:r>
              <a:rPr lang="sr-Latn-CS" dirty="0">
                <a:solidFill>
                  <a:srgbClr val="3333CC"/>
                </a:solidFill>
                <a:latin typeface="+mn-lt"/>
              </a:rPr>
              <a:t>If List.Name = "Evidencija" Then Postoji = True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Next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If Postoji = False Then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b="1" dirty="0">
                <a:solidFill>
                  <a:srgbClr val="3333CC"/>
                </a:solidFill>
                <a:latin typeface="+mn-lt"/>
              </a:rPr>
              <a:t>    </a:t>
            </a:r>
            <a:r>
              <a:rPr lang="sr-Latn-CS" dirty="0">
                <a:solidFill>
                  <a:srgbClr val="3333CC"/>
                </a:solidFill>
                <a:latin typeface="+mn-lt"/>
              </a:rPr>
              <a:t>BrList = Sveska.Worksheets.Count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    </a:t>
            </a:r>
            <a:r>
              <a:rPr lang="sr-Latn-CS" b="1" dirty="0">
                <a:solidFill>
                  <a:srgbClr val="FF0000"/>
                </a:solidFill>
                <a:latin typeface="+mn-lt"/>
              </a:rPr>
              <a:t>Sveska.Worksheets.Add</a:t>
            </a:r>
            <a:r>
              <a:rPr lang="sr-Latn-CS" dirty="0">
                <a:solidFill>
                  <a:srgbClr val="3333CC"/>
                </a:solidFill>
                <a:latin typeface="+mn-lt"/>
              </a:rPr>
              <a:t>  After:=Sveska.Worksheets(BrList)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    Sveska.Worksheets(BrList + 1).Name = "Evidencija"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End If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Set List = Sveska.Worksheets("Evidencija")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I = 1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Do While List.Cells(I, 1).Value &lt;&gt; "</a:t>
            </a:r>
            <a:r>
              <a:rPr lang="sr-Latn-CS" dirty="0">
                <a:solidFill>
                  <a:srgbClr val="3333CC"/>
                </a:solidFill>
              </a:rPr>
              <a:t>"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    I = I + 1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Loop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List.Cells(I, 1).Value = "Otvorena " &amp; Date &amp; " u " &amp; Time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Sveska.Worksheets(1).Select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dirty="0">
                <a:solidFill>
                  <a:srgbClr val="3333CC"/>
                </a:solidFill>
                <a:latin typeface="+mn-lt"/>
              </a:rPr>
              <a:t>Sveska.Save</a:t>
            </a:r>
            <a:endParaRPr lang="en-US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en-GB" dirty="0">
                <a:solidFill>
                  <a:srgbClr val="3333CC"/>
                </a:solidFill>
                <a:latin typeface="+mn-lt"/>
              </a:rPr>
              <a:t>End Sub</a:t>
            </a:r>
            <a:endParaRPr lang="sr-Latn-CS" dirty="0">
              <a:solidFill>
                <a:srgbClr val="3333CC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50887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Događaj NewSheet (radna sveska)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85057"/>
            <a:ext cx="8334375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 dirty="0">
                <a:latin typeface="+mn-lt"/>
              </a:rPr>
              <a:t>Ovaj događaj se okida dodavanjem novog lista u predmetnu radnu svesku. List može biti radni list ili dijagram. Mi ćemo raditi </a:t>
            </a:r>
            <a:r>
              <a:rPr lang="en-US" sz="2000" kern="0" dirty="0" err="1">
                <a:latin typeface="+mn-lt"/>
              </a:rPr>
              <a:t>samo</a:t>
            </a:r>
            <a:r>
              <a:rPr lang="en-US" sz="2000" kern="0" dirty="0">
                <a:latin typeface="+mn-lt"/>
              </a:rPr>
              <a:t> </a:t>
            </a:r>
            <a:r>
              <a:rPr lang="vi-VN" sz="2000" kern="0" dirty="0">
                <a:latin typeface="+mn-lt"/>
              </a:rPr>
              <a:t>sa radnim listovima.</a:t>
            </a:r>
            <a:r>
              <a:rPr lang="en-US" sz="2000" kern="0" dirty="0">
                <a:latin typeface="+mn-lt"/>
              </a:rPr>
              <a:t> 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 dirty="0">
                <a:latin typeface="+mn-lt"/>
              </a:rPr>
              <a:t>Procedura koja odgovara ovom događaju </a:t>
            </a:r>
            <a:r>
              <a:rPr lang="vi-VN" sz="2000" kern="0" dirty="0">
                <a:latin typeface="+mn-lt"/>
              </a:rPr>
              <a:t>je </a:t>
            </a:r>
            <a:r>
              <a:rPr lang="vi-VN" sz="2000" kern="0" dirty="0">
                <a:solidFill>
                  <a:srgbClr val="3333CC"/>
                </a:solidFill>
                <a:latin typeface="+mn-lt"/>
              </a:rPr>
              <a:t>Workbook_</a:t>
            </a: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NewSheet</a:t>
            </a:r>
            <a:r>
              <a:rPr lang="vi-VN" sz="2000" kern="0" dirty="0">
                <a:latin typeface="+mn-lt"/>
              </a:rPr>
              <a:t>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000" kern="0" dirty="0" err="1">
                <a:latin typeface="+mn-lt"/>
              </a:rPr>
              <a:t>Programirati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doga</a:t>
            </a:r>
            <a:r>
              <a:rPr lang="sr-Latn-RS" sz="2000" kern="0" dirty="0">
                <a:latin typeface="+mn-lt"/>
              </a:rPr>
              <a:t>đ</a:t>
            </a:r>
            <a:r>
              <a:rPr lang="en-US" sz="2000" kern="0" dirty="0">
                <a:latin typeface="+mn-lt"/>
              </a:rPr>
              <a:t>a</a:t>
            </a:r>
            <a:r>
              <a:rPr lang="sr-Latn-RS" sz="2000" kern="0" dirty="0">
                <a:latin typeface="+mn-lt"/>
              </a:rPr>
              <a:t>j </a:t>
            </a: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NewSheet</a:t>
            </a:r>
            <a:r>
              <a:rPr lang="en-US" sz="2000" kern="0" dirty="0">
                <a:latin typeface="+mn-lt"/>
              </a:rPr>
              <a:t> </a:t>
            </a:r>
            <a:r>
              <a:rPr lang="sr-Latn-RS" sz="2000" kern="0" dirty="0">
                <a:latin typeface="+mn-lt"/>
              </a:rPr>
              <a:t>tako da se </a:t>
            </a:r>
            <a:r>
              <a:rPr lang="en-US" sz="2000" kern="0" dirty="0" err="1">
                <a:latin typeface="+mn-lt"/>
              </a:rPr>
              <a:t>pr</a:t>
            </a:r>
            <a:r>
              <a:rPr lang="sr-Latn-RS" sz="2000" kern="0" dirty="0">
                <a:latin typeface="+mn-lt"/>
              </a:rPr>
              <a:t>i</a:t>
            </a:r>
            <a:r>
              <a:rPr lang="en-US" sz="2000" kern="0" dirty="0">
                <a:latin typeface="+mn-lt"/>
              </a:rPr>
              <a:t> </a:t>
            </a:r>
            <a:r>
              <a:rPr lang="sr-Latn-ME" sz="2000" kern="0" dirty="0" smtClean="0">
                <a:latin typeface="+mn-lt"/>
              </a:rPr>
              <a:t>kreiranju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novog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lista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 smtClean="0">
                <a:latin typeface="+mn-lt"/>
              </a:rPr>
              <a:t>prikaz</a:t>
            </a:r>
            <a:r>
              <a:rPr lang="sr-Latn-RS" sz="2000" kern="0" dirty="0">
                <a:latin typeface="+mn-lt"/>
              </a:rPr>
              <a:t>uje</a:t>
            </a:r>
            <a:r>
              <a:rPr lang="en-US" sz="2000" kern="0" dirty="0">
                <a:latin typeface="+mn-lt"/>
              </a:rPr>
              <a:t> input box u </a:t>
            </a:r>
            <a:r>
              <a:rPr lang="en-US" sz="2000" kern="0" dirty="0" err="1">
                <a:latin typeface="+mn-lt"/>
              </a:rPr>
              <a:t>koji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korisnik</a:t>
            </a:r>
            <a:r>
              <a:rPr lang="en-US" sz="2000" kern="0" dirty="0">
                <a:latin typeface="+mn-lt"/>
              </a:rPr>
              <a:t> un</a:t>
            </a:r>
            <a:r>
              <a:rPr lang="sr-Latn-RS" sz="2000" kern="0" dirty="0">
                <a:latin typeface="+mn-lt"/>
              </a:rPr>
              <a:t>o</a:t>
            </a:r>
            <a:r>
              <a:rPr lang="en-US" sz="2000" kern="0" dirty="0">
                <a:latin typeface="+mn-lt"/>
              </a:rPr>
              <a:t>s</a:t>
            </a:r>
            <a:r>
              <a:rPr lang="sr-Latn-RS" sz="2000" kern="0" dirty="0">
                <a:latin typeface="+mn-lt"/>
              </a:rPr>
              <a:t>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ime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radnog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lista</a:t>
            </a:r>
            <a:r>
              <a:rPr lang="en-US" sz="2000" kern="0" dirty="0">
                <a:latin typeface="+mn-lt"/>
              </a:rPr>
              <a:t>. </a:t>
            </a:r>
            <a:r>
              <a:rPr lang="en-US" sz="2000" kern="0" dirty="0" err="1">
                <a:latin typeface="+mn-lt"/>
              </a:rPr>
              <a:t>Ukoliko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radni</a:t>
            </a:r>
            <a:r>
              <a:rPr lang="en-US" sz="2000" kern="0" dirty="0">
                <a:latin typeface="+mn-lt"/>
              </a:rPr>
              <a:t> list </a:t>
            </a:r>
            <a:r>
              <a:rPr lang="en-US" sz="2000" kern="0" dirty="0" err="1">
                <a:latin typeface="+mn-lt"/>
              </a:rPr>
              <a:t>sa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tim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imenom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već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postoji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prikazati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novi</a:t>
            </a:r>
            <a:r>
              <a:rPr lang="en-US" sz="2000" kern="0" dirty="0">
                <a:latin typeface="+mn-lt"/>
              </a:rPr>
              <a:t> input box, </a:t>
            </a:r>
            <a:r>
              <a:rPr lang="en-US" sz="2000" kern="0" dirty="0" err="1">
                <a:latin typeface="+mn-lt"/>
              </a:rPr>
              <a:t>sa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porukom</a:t>
            </a:r>
            <a:r>
              <a:rPr lang="en-US" sz="2000" kern="0" dirty="0">
                <a:latin typeface="+mn-lt"/>
              </a:rPr>
              <a:t> o </a:t>
            </a:r>
            <a:r>
              <a:rPr lang="en-US" sz="2000" kern="0" dirty="0" err="1">
                <a:latin typeface="+mn-lt"/>
              </a:rPr>
              <a:t>greški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prilikom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unosa</a:t>
            </a:r>
            <a:r>
              <a:rPr lang="en-US" sz="2000" kern="0" dirty="0">
                <a:latin typeface="+mn-lt"/>
              </a:rPr>
              <a:t>, u </a:t>
            </a:r>
            <a:r>
              <a:rPr lang="en-US" sz="2000" kern="0" dirty="0" err="1">
                <a:latin typeface="+mn-lt"/>
              </a:rPr>
              <a:t>koji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će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korisnik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uneti</a:t>
            </a:r>
            <a:r>
              <a:rPr lang="en-US" sz="2000" kern="0" dirty="0">
                <a:latin typeface="+mn-lt"/>
              </a:rPr>
              <a:t> novo </a:t>
            </a:r>
            <a:r>
              <a:rPr lang="en-US" sz="2000" kern="0" dirty="0" err="1">
                <a:latin typeface="+mn-lt"/>
              </a:rPr>
              <a:t>ime</a:t>
            </a:r>
            <a:r>
              <a:rPr lang="en-US" sz="2000" kern="0" dirty="0">
                <a:latin typeface="+mn-lt"/>
              </a:rPr>
              <a:t>. </a:t>
            </a:r>
            <a:r>
              <a:rPr lang="en-US" sz="2000" kern="0" dirty="0" err="1" smtClean="0">
                <a:latin typeface="+mn-lt"/>
              </a:rPr>
              <a:t>Une</a:t>
            </a:r>
            <a:r>
              <a:rPr lang="sr-Latn-ME" sz="2000" kern="0" dirty="0" smtClean="0">
                <a:latin typeface="+mn-lt"/>
              </a:rPr>
              <a:t>s</a:t>
            </a:r>
            <a:r>
              <a:rPr lang="en-US" sz="2000" kern="0" dirty="0" err="1" smtClean="0">
                <a:latin typeface="+mn-lt"/>
              </a:rPr>
              <a:t>eni</a:t>
            </a:r>
            <a:r>
              <a:rPr lang="en-US" sz="2000" kern="0" dirty="0" smtClean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radni</a:t>
            </a:r>
            <a:r>
              <a:rPr lang="en-US" sz="2000" kern="0" dirty="0">
                <a:latin typeface="+mn-lt"/>
              </a:rPr>
              <a:t> list se </a:t>
            </a:r>
            <a:r>
              <a:rPr lang="en-US" sz="2000" kern="0" dirty="0" err="1">
                <a:latin typeface="+mn-lt"/>
              </a:rPr>
              <a:t>smešta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nakon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svih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postojećih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listova</a:t>
            </a:r>
            <a:r>
              <a:rPr lang="en-US" sz="2000" kern="0" dirty="0">
                <a:latin typeface="+mn-lt"/>
              </a:rPr>
              <a:t>.</a:t>
            </a:r>
            <a:endParaRPr lang="vi-VN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079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Aktivni objekti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82725"/>
            <a:ext cx="8477250" cy="482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>
                <a:latin typeface="+mn-lt"/>
              </a:rPr>
              <a:t>U</a:t>
            </a:r>
            <a:r>
              <a:rPr lang="vi-VN" sz="2100" kern="0">
                <a:latin typeface="+mn-lt"/>
              </a:rPr>
              <a:t> Excel-</a:t>
            </a:r>
            <a:r>
              <a:rPr lang="en-US" sz="2100" kern="0">
                <a:latin typeface="+mn-lt"/>
              </a:rPr>
              <a:t>u</a:t>
            </a:r>
            <a:r>
              <a:rPr lang="vi-VN" sz="2100" kern="0">
                <a:latin typeface="+mn-lt"/>
              </a:rPr>
              <a:t>, samo jedna radna sveska može biti trenutno aktivna. Slično, kod aktivne sveske, samo jedan radni list može biti trenutno aktivan i samo jedna ćelija je aktivna ćelija, čak i kada se radi sa opsegom koji obuhvata više ćelija. Uzimajući ovo u obzir, VBA nam dopušta da aktivnim objektima pristupamo na jednostavniji način. 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>
                <a:latin typeface="+mn-lt"/>
              </a:rPr>
              <a:t>Aktivnim objektima pristupamo preko osobina objekta </a:t>
            </a:r>
            <a:r>
              <a:rPr lang="vi-VN" sz="2100" kern="0">
                <a:solidFill>
                  <a:srgbClr val="3333CC"/>
                </a:solidFill>
                <a:latin typeface="+mn-lt"/>
              </a:rPr>
              <a:t>Application</a:t>
            </a:r>
            <a:r>
              <a:rPr lang="vi-VN" sz="2100" kern="0">
                <a:latin typeface="+mn-lt"/>
              </a:rPr>
              <a:t>. Na primer, objekat </a:t>
            </a:r>
            <a:r>
              <a:rPr lang="vi-VN" sz="2100" kern="0">
                <a:solidFill>
                  <a:srgbClr val="3333CC"/>
                </a:solidFill>
                <a:latin typeface="+mn-lt"/>
              </a:rPr>
              <a:t>Application</a:t>
            </a:r>
            <a:r>
              <a:rPr lang="vi-VN" sz="2100" kern="0">
                <a:latin typeface="+mn-lt"/>
              </a:rPr>
              <a:t> ima osobinu </a:t>
            </a:r>
            <a:r>
              <a:rPr lang="vi-VN" sz="2100" kern="0">
                <a:solidFill>
                  <a:srgbClr val="3333CC"/>
                </a:solidFill>
                <a:latin typeface="+mn-lt"/>
              </a:rPr>
              <a:t>ActiveCell</a:t>
            </a:r>
            <a:r>
              <a:rPr lang="vi-VN" sz="2100" kern="0">
                <a:latin typeface="+mn-lt"/>
              </a:rPr>
              <a:t> koja vraća referencu na aktivnu ćeliju. Tako, na primer, ako želimo da u aktivnu ćeliju upišemo broj 32.1, dovoljno je napisati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defRPr/>
            </a:pPr>
            <a:r>
              <a:rPr lang="en-US" sz="2100" kern="0">
                <a:latin typeface="+mn-lt"/>
              </a:rPr>
              <a:t>   </a:t>
            </a:r>
            <a:r>
              <a:rPr lang="vi-VN" sz="2100" kern="0">
                <a:solidFill>
                  <a:srgbClr val="3333CC"/>
                </a:solidFill>
                <a:latin typeface="+mn-lt"/>
              </a:rPr>
              <a:t>ActiveCell.Value = 32.1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>
                <a:latin typeface="+mn-lt"/>
              </a:rPr>
              <a:t>O</a:t>
            </a:r>
            <a:r>
              <a:rPr lang="vi-VN" sz="2100" kern="0">
                <a:latin typeface="+mn-lt"/>
              </a:rPr>
              <a:t>bjekat </a:t>
            </a:r>
            <a:r>
              <a:rPr lang="vi-VN" sz="2100" kern="0">
                <a:solidFill>
                  <a:srgbClr val="3333CC"/>
                </a:solidFill>
                <a:latin typeface="+mn-lt"/>
              </a:rPr>
              <a:t>Application</a:t>
            </a:r>
            <a:r>
              <a:rPr lang="vi-VN" sz="2100" kern="0">
                <a:latin typeface="+mn-lt"/>
              </a:rPr>
              <a:t> </a:t>
            </a:r>
            <a:r>
              <a:rPr lang="en-US" sz="2100" kern="0">
                <a:latin typeface="+mn-lt"/>
              </a:rPr>
              <a:t>je </a:t>
            </a:r>
            <a:r>
              <a:rPr lang="vi-VN" sz="2100" kern="0"/>
              <a:t>izostavljen </a:t>
            </a:r>
            <a:r>
              <a:rPr lang="vi-VN" sz="2100" kern="0">
                <a:latin typeface="+mn-lt"/>
              </a:rPr>
              <a:t>jer se podrazumeva.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>
                <a:latin typeface="+mn-lt"/>
              </a:rPr>
              <a:t>Ukoliko je selektovan opseg unutar radnog lista, aktivna ćelija će biti jedna ćelija tog opsega.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5"/>
          <p:cNvSpPr>
            <a:spLocks noChangeArrowheads="1"/>
          </p:cNvSpPr>
          <p:nvPr/>
        </p:nvSpPr>
        <p:spPr bwMode="auto">
          <a:xfrm>
            <a:off x="357188" y="1428750"/>
            <a:ext cx="7239148" cy="4770537"/>
          </a:xfrm>
          <a:prstGeom prst="rect">
            <a:avLst/>
          </a:prstGeom>
          <a:solidFill>
            <a:srgbClr val="CCFFFF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Private Sub Workbook_NewSheet(</a:t>
            </a:r>
            <a:r>
              <a:rPr lang="sr-Latn-CS" sz="1900" dirty="0">
                <a:solidFill>
                  <a:srgbClr val="FF0000"/>
                </a:solidFill>
                <a:latin typeface="+mn-lt"/>
              </a:rPr>
              <a:t>ByVal Sh As Object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)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Dim Ime As String, ind As Boolean, L As Worksheet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Ime = </a:t>
            </a:r>
            <a:r>
              <a:rPr lang="sr-Latn-CS" sz="1900" dirty="0">
                <a:solidFill>
                  <a:srgbClr val="FF0000"/>
                </a:solidFill>
                <a:latin typeface="+mn-lt"/>
              </a:rPr>
              <a:t>InputBox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("Uneti ime: ", "Ime radnog lista")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Do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    ind = True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    For Each L In ThisWorkbook.Worksheets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        StrComp(L.Name, Ime, 1) = 0 </a:t>
            </a:r>
            <a:r>
              <a:rPr lang="en-US" sz="1900" dirty="0">
                <a:solidFill>
                  <a:srgbClr val="3333CC"/>
                </a:solidFill>
                <a:latin typeface="+mn-lt"/>
              </a:rPr>
              <a:t>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Then </a:t>
            </a:r>
            <a:r>
              <a:rPr lang="en-US" sz="1900" dirty="0">
                <a:solidFill>
                  <a:srgbClr val="3333CC"/>
                </a:solidFill>
                <a:latin typeface="+mn-lt"/>
              </a:rPr>
              <a:t>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ind = False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    Next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    If ind </a:t>
            </a:r>
            <a:r>
              <a:rPr lang="en-US" sz="1900" dirty="0">
                <a:solidFill>
                  <a:srgbClr val="3333CC"/>
                </a:solidFill>
                <a:latin typeface="+mn-lt"/>
              </a:rPr>
              <a:t>= True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Then Exit Do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    Ime = InputBox("Pogrešno ime! Uneti opet: ", _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        </a:t>
            </a:r>
            <a:r>
              <a:rPr lang="sr-Latn-CS" sz="1900" dirty="0">
                <a:solidFill>
                  <a:srgbClr val="3333CC"/>
                </a:solidFill>
              </a:rPr>
              <a:t>"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Ime radnog lista")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Loop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Sh.Name = Ime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Sh.Move </a:t>
            </a:r>
            <a:r>
              <a:rPr lang="en-US" sz="1900" dirty="0">
                <a:solidFill>
                  <a:srgbClr val="3333CC"/>
                </a:solidFill>
                <a:latin typeface="+mn-lt"/>
              </a:rPr>
              <a:t>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After:=ThisWorkbook.Worksheets( </a:t>
            </a:r>
            <a:r>
              <a:rPr lang="en-US" sz="1900" dirty="0">
                <a:solidFill>
                  <a:srgbClr val="3333CC"/>
                </a:solidFill>
                <a:latin typeface="+mn-lt"/>
              </a:rPr>
              <a:t> 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_</a:t>
            </a:r>
          </a:p>
          <a:p>
            <a:pPr lvl="1"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    ThisWorkbook.Worksheets.Count)</a:t>
            </a:r>
          </a:p>
          <a:p>
            <a:pPr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</a:rPr>
              <a:t>End Sub</a:t>
            </a:r>
          </a:p>
        </p:txBody>
      </p:sp>
      <p:sp>
        <p:nvSpPr>
          <p:cNvPr id="21507" name="Rectangle 5"/>
          <p:cNvSpPr>
            <a:spLocks noChangeArrowheads="1"/>
          </p:cNvSpPr>
          <p:nvPr/>
        </p:nvSpPr>
        <p:spPr bwMode="auto">
          <a:xfrm>
            <a:off x="6215063" y="571500"/>
            <a:ext cx="2643187" cy="646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dirty="0" err="1"/>
              <a:t>Kreirani</a:t>
            </a:r>
            <a:r>
              <a:rPr lang="en-US" dirty="0"/>
              <a:t> list je </a:t>
            </a:r>
            <a:r>
              <a:rPr lang="en-US" dirty="0" err="1"/>
              <a:t>prosleđen</a:t>
            </a:r>
            <a:r>
              <a:rPr lang="en-US" dirty="0"/>
              <a:t> </a:t>
            </a:r>
            <a:r>
              <a:rPr lang="en-US" dirty="0" err="1"/>
              <a:t>kao</a:t>
            </a:r>
            <a:r>
              <a:rPr lang="en-US" dirty="0"/>
              <a:t> </a:t>
            </a:r>
            <a:r>
              <a:rPr lang="en-US" dirty="0" smtClean="0"/>
              <a:t>argument</a:t>
            </a:r>
            <a:r>
              <a:rPr lang="sr-Latn-CS" dirty="0" smtClean="0"/>
              <a:t>!!!</a:t>
            </a:r>
            <a:endParaRPr lang="en-GB" dirty="0"/>
          </a:p>
        </p:txBody>
      </p:sp>
      <p:sp>
        <p:nvSpPr>
          <p:cNvPr id="21508" name="Line 6"/>
          <p:cNvSpPr>
            <a:spLocks noChangeShapeType="1"/>
          </p:cNvSpPr>
          <p:nvPr/>
        </p:nvSpPr>
        <p:spPr bwMode="auto">
          <a:xfrm flipH="1">
            <a:off x="5072063" y="903288"/>
            <a:ext cx="1143000" cy="571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7037387" y="1777008"/>
            <a:ext cx="2143125" cy="923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/>
              <a:t>Zašto se ne koristi </a:t>
            </a:r>
            <a:r>
              <a:rPr lang="en-US">
                <a:solidFill>
                  <a:srgbClr val="3333CC"/>
                </a:solidFill>
              </a:rPr>
              <a:t>Worksheet</a:t>
            </a:r>
            <a:r>
              <a:rPr lang="en-US"/>
              <a:t> objekat umesto </a:t>
            </a:r>
            <a:r>
              <a:rPr lang="en-US">
                <a:solidFill>
                  <a:srgbClr val="3333CC"/>
                </a:solidFill>
              </a:rPr>
              <a:t>Object</a:t>
            </a:r>
            <a:r>
              <a:rPr lang="en-US"/>
              <a:t>?</a:t>
            </a:r>
            <a:endParaRPr lang="en-GB"/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 flipH="1" flipV="1">
            <a:off x="6394450" y="1700808"/>
            <a:ext cx="642937" cy="571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50887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Događaj </a:t>
            </a:r>
            <a:r>
              <a:rPr lang="en-GB" sz="3600" smtClean="0"/>
              <a:t>BeforePrint</a:t>
            </a:r>
            <a:r>
              <a:rPr lang="en-US" sz="3600" smtClean="0"/>
              <a:t> (radna sveska)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265238"/>
            <a:ext cx="8548687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>
                <a:latin typeface="+mn-lt"/>
              </a:rPr>
              <a:t>D</a:t>
            </a:r>
            <a:r>
              <a:rPr lang="vi-VN" sz="2000" kern="0">
                <a:latin typeface="+mn-lt"/>
              </a:rPr>
              <a:t>ešava </a:t>
            </a:r>
            <a:r>
              <a:rPr lang="sr-Latn-RS" sz="2000" kern="0">
                <a:latin typeface="+mn-lt"/>
              </a:rPr>
              <a:t>se </a:t>
            </a:r>
            <a:r>
              <a:rPr lang="vi-VN" sz="2000" kern="0">
                <a:latin typeface="+mn-lt"/>
              </a:rPr>
              <a:t>neposredno pred štampu ili pregled pred štampu (</a:t>
            </a:r>
            <a:r>
              <a:rPr lang="sr-Latn-RS" sz="2000" kern="0">
                <a:latin typeface="+mn-lt"/>
              </a:rPr>
              <a:t>P</a:t>
            </a:r>
            <a:r>
              <a:rPr lang="vi-VN" sz="2000" kern="0">
                <a:latin typeface="+mn-lt"/>
              </a:rPr>
              <a:t>rint </a:t>
            </a:r>
            <a:r>
              <a:rPr lang="sr-Latn-RS" sz="2000" kern="0">
                <a:latin typeface="+mn-lt"/>
              </a:rPr>
              <a:t>P</a:t>
            </a:r>
            <a:r>
              <a:rPr lang="vi-VN" sz="2000" kern="0">
                <a:latin typeface="+mn-lt"/>
              </a:rPr>
              <a:t>review). Ne postoji način da se odredi o kom zahtev</a:t>
            </a:r>
            <a:r>
              <a:rPr lang="sr-Latn-RS" sz="2000" kern="0">
                <a:latin typeface="+mn-lt"/>
              </a:rPr>
              <a:t>u</a:t>
            </a:r>
            <a:r>
              <a:rPr lang="vi-VN" sz="2000" kern="0">
                <a:latin typeface="+mn-lt"/>
              </a:rPr>
              <a:t> se radi.</a:t>
            </a:r>
            <a:endParaRPr lang="sr-Latn-RS" sz="2000" ker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>
                <a:latin typeface="+mn-lt"/>
              </a:rPr>
              <a:t>Događaj koristi argument </a:t>
            </a:r>
            <a:r>
              <a:rPr lang="vi-VN" sz="2000" kern="0">
                <a:solidFill>
                  <a:srgbClr val="3333CC"/>
                </a:solidFill>
                <a:latin typeface="+mn-lt"/>
              </a:rPr>
              <a:t>Cancel</a:t>
            </a:r>
            <a:r>
              <a:rPr lang="vi-VN" sz="2000" kern="0">
                <a:latin typeface="+mn-lt"/>
              </a:rPr>
              <a:t>, kojim se može poništiti štampa radne sveske. To se postiže postavljanjem vrednosti </a:t>
            </a:r>
            <a:r>
              <a:rPr lang="vi-VN" sz="2000" kern="0">
                <a:solidFill>
                  <a:srgbClr val="3333CC"/>
                </a:solidFill>
                <a:latin typeface="+mn-lt"/>
              </a:rPr>
              <a:t>Cancel</a:t>
            </a:r>
            <a:r>
              <a:rPr lang="vi-VN" sz="2000" kern="0">
                <a:latin typeface="+mn-lt"/>
              </a:rPr>
              <a:t> na True.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>
                <a:latin typeface="+mn-lt"/>
              </a:rPr>
              <a:t>Ovaj događaj postoji samo na nivou radne sveske, tj. ne postoji na nivou radnog lista, pa se ne može odrediti šta da se štampa.</a:t>
            </a:r>
            <a:endParaRPr lang="sr-Latn-RS" sz="2000" ker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>
                <a:latin typeface="+mn-lt"/>
              </a:rPr>
              <a:t>Programirati događaj </a:t>
            </a:r>
            <a:r>
              <a:rPr lang="sr-Latn-RS" sz="2000" kern="0">
                <a:solidFill>
                  <a:srgbClr val="3333CC"/>
                </a:solidFill>
                <a:latin typeface="+mn-lt"/>
              </a:rPr>
              <a:t>BeforePrint</a:t>
            </a:r>
            <a:r>
              <a:rPr lang="sr-Latn-RS" sz="2000" kern="0">
                <a:latin typeface="+mn-lt"/>
              </a:rPr>
              <a:t> tako da se javlja poruka (potrošen toner) korisniku </a:t>
            </a:r>
            <a:r>
              <a:rPr lang="vi-VN" sz="2000" kern="0">
                <a:latin typeface="+mn-lt"/>
              </a:rPr>
              <a:t>pri svakom zahtevu za štampu date radne sveske.</a:t>
            </a:r>
          </a:p>
        </p:txBody>
      </p:sp>
      <p:sp>
        <p:nvSpPr>
          <p:cNvPr id="4" name="Rectangle 35"/>
          <p:cNvSpPr>
            <a:spLocks noChangeArrowheads="1"/>
          </p:cNvSpPr>
          <p:nvPr/>
        </p:nvSpPr>
        <p:spPr bwMode="auto">
          <a:xfrm>
            <a:off x="899592" y="4430713"/>
            <a:ext cx="7488832" cy="2139047"/>
          </a:xfrm>
          <a:prstGeom prst="rect">
            <a:avLst/>
          </a:prstGeom>
          <a:solidFill>
            <a:srgbClr val="CCFFFF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CS" sz="1900">
                <a:solidFill>
                  <a:srgbClr val="3333CC"/>
                </a:solidFill>
                <a:latin typeface="+mn-lt"/>
              </a:rPr>
              <a:t>Private Sub Workbook_BeforePrint(Cancel As Boolean)</a:t>
            </a:r>
          </a:p>
          <a:p>
            <a:pPr lvl="1">
              <a:defRPr/>
            </a:pPr>
            <a:r>
              <a:rPr lang="sr-Latn-CS" sz="1900">
                <a:solidFill>
                  <a:srgbClr val="3333CC"/>
                </a:solidFill>
                <a:latin typeface="+mn-lt"/>
              </a:rPr>
              <a:t>Dim Poruka As String, Odgovor As Integer</a:t>
            </a:r>
          </a:p>
          <a:p>
            <a:pPr lvl="1">
              <a:defRPr/>
            </a:pPr>
            <a:r>
              <a:rPr lang="sr-Latn-CS" sz="1900">
                <a:solidFill>
                  <a:srgbClr val="3333CC"/>
                </a:solidFill>
                <a:latin typeface="+mn-lt"/>
              </a:rPr>
              <a:t>Poruka = "Ponestalo je tonera!" &amp; vbCrLf &amp; _</a:t>
            </a:r>
          </a:p>
          <a:p>
            <a:pPr lvl="1">
              <a:defRPr/>
            </a:pPr>
            <a:r>
              <a:rPr lang="sr-Latn-CS" sz="1900">
                <a:solidFill>
                  <a:srgbClr val="3333CC"/>
                </a:solidFill>
                <a:latin typeface="+mn-lt"/>
              </a:rPr>
              <a:t>    "Želite li da nastavite sa štampom?"</a:t>
            </a:r>
          </a:p>
          <a:p>
            <a:pPr lvl="1">
              <a:defRPr/>
            </a:pPr>
            <a:r>
              <a:rPr lang="sr-Latn-CS" sz="1900">
                <a:solidFill>
                  <a:srgbClr val="3333CC"/>
                </a:solidFill>
                <a:latin typeface="+mn-lt"/>
              </a:rPr>
              <a:t>Odgovor = </a:t>
            </a:r>
            <a:r>
              <a:rPr lang="sr-Latn-CS" sz="1900">
                <a:solidFill>
                  <a:srgbClr val="FF0000"/>
                </a:solidFill>
                <a:latin typeface="+mn-lt"/>
              </a:rPr>
              <a:t>MsgBox</a:t>
            </a:r>
            <a:r>
              <a:rPr lang="sr-Latn-CS" sz="1900">
                <a:solidFill>
                  <a:srgbClr val="3333CC"/>
                </a:solidFill>
                <a:latin typeface="+mn-lt"/>
              </a:rPr>
              <a:t>(Poruka, vbYesNo, "Podsećanje na toner")</a:t>
            </a:r>
          </a:p>
          <a:p>
            <a:pPr lvl="1">
              <a:defRPr/>
            </a:pPr>
            <a:r>
              <a:rPr lang="sr-Latn-CS" sz="1900">
                <a:solidFill>
                  <a:srgbClr val="3333CC"/>
                </a:solidFill>
                <a:latin typeface="+mn-lt"/>
              </a:rPr>
              <a:t>If Odgovor = vbNo  Then  </a:t>
            </a:r>
            <a:r>
              <a:rPr lang="sr-Latn-CS" sz="1900">
                <a:solidFill>
                  <a:srgbClr val="FF0000"/>
                </a:solidFill>
                <a:latin typeface="+mn-lt"/>
              </a:rPr>
              <a:t>Cancel = True</a:t>
            </a:r>
          </a:p>
          <a:p>
            <a:pPr>
              <a:defRPr/>
            </a:pPr>
            <a:r>
              <a:rPr lang="sr-Latn-CS" sz="1900">
                <a:solidFill>
                  <a:srgbClr val="3333CC"/>
                </a:solidFill>
                <a:latin typeface="+mn-lt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508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</a:t>
            </a:r>
            <a:r>
              <a:rPr lang="pl-PL" sz="3600" smtClean="0"/>
              <a:t>ogađaji na nivou radnog lista</a:t>
            </a:r>
            <a:endParaRPr lang="en-US" sz="360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11213" y="1765300"/>
          <a:ext cx="7551737" cy="2432304"/>
        </p:xfrm>
        <a:graphic>
          <a:graphicData uri="http://schemas.openxmlformats.org/drawingml/2006/table">
            <a:tbl>
              <a:tblPr/>
              <a:tblGrid>
                <a:gridCol w="2189141"/>
                <a:gridCol w="5362596"/>
              </a:tblGrid>
              <a:tr h="3040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Događaj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Akcija koja okida događaj</a:t>
                      </a:r>
                      <a:endParaRPr kumimoji="0" lang="en-U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Activate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Radni list je aktiviran.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BeforeDoubleClick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Dvoklik na radnom listu.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BeforeRightClick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Desni klik na radnom listu.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Calculate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Radni list je proračunat ili nanovo proračunat.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Change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Ćelija radnog lista je promenjena.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Deactivate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Radni list je deaktiviran.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0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SelectionChange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kumimoji="0" lang="sr-Latn-CS" sz="1900" b="0" i="0" u="none" strike="noStrike" kern="1200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Times New Roman" pitchFamily="18" charset="0"/>
                        </a:rPr>
                        <a:t>Selekcija na radnom listu je promenjena.</a:t>
                      </a:r>
                      <a:endParaRPr kumimoji="0" lang="en-US" sz="1900" b="0" i="0" u="none" strike="noStrike" kern="1200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85750" y="4691063"/>
            <a:ext cx="8215313" cy="7381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/>
              <a:t>Procedure za upravljanje ovim događajima se smeštaju u kodni modul odgovarajućeg lista</a:t>
            </a:r>
            <a:r>
              <a:rPr lang="en-GB" sz="2100"/>
              <a:t>.</a:t>
            </a:r>
            <a:endParaRPr lang="en-US" sz="2100" ker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651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Događaj BeforeRightClick (radni list)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587500"/>
            <a:ext cx="8334375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>
                <a:latin typeface="+mn-lt"/>
              </a:rPr>
              <a:t>Ovaj događaj se dešava pri operaciji desni klik, i to neposredno pre podrazumevane radnje inicirane desnim klikom. Podrazumevana radnja inicirana desnim klikom je pojava padajućeg menija. </a:t>
            </a:r>
            <a:endParaRPr lang="sr-Latn-RS" sz="2000" ker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000" kern="0">
                <a:latin typeface="+mn-lt"/>
              </a:rPr>
              <a:t>Odgovarajuća procedura ima dva argumenta, </a:t>
            </a:r>
            <a:r>
              <a:rPr lang="vi-VN" sz="2000" kern="0">
                <a:solidFill>
                  <a:srgbClr val="3333CC"/>
                </a:solidFill>
                <a:latin typeface="+mn-lt"/>
              </a:rPr>
              <a:t>Target</a:t>
            </a:r>
            <a:r>
              <a:rPr lang="vi-VN" sz="2000" kern="0">
                <a:latin typeface="+mn-lt"/>
              </a:rPr>
              <a:t> i </a:t>
            </a:r>
            <a:r>
              <a:rPr lang="vi-VN" sz="2000" kern="0">
                <a:solidFill>
                  <a:srgbClr val="3333CC"/>
                </a:solidFill>
                <a:latin typeface="+mn-lt"/>
              </a:rPr>
              <a:t>Cancel</a:t>
            </a:r>
            <a:r>
              <a:rPr lang="vi-VN" sz="2000" kern="0">
                <a:latin typeface="+mn-lt"/>
              </a:rPr>
              <a:t>. </a:t>
            </a:r>
            <a:r>
              <a:rPr lang="vi-VN" sz="2000" kern="0">
                <a:solidFill>
                  <a:srgbClr val="3333CC"/>
                </a:solidFill>
                <a:latin typeface="+mn-lt"/>
              </a:rPr>
              <a:t>Target </a:t>
            </a:r>
            <a:r>
              <a:rPr lang="vi-VN" sz="2000" kern="0">
                <a:latin typeface="+mn-lt"/>
              </a:rPr>
              <a:t>označava tekuću selekciju na radnom listu ili, ako ništa nije selektovano, ćeliju na koju je korisnik kliknuo, a </a:t>
            </a:r>
            <a:r>
              <a:rPr lang="vi-VN" sz="2000" kern="0">
                <a:solidFill>
                  <a:srgbClr val="3333CC"/>
                </a:solidFill>
                <a:latin typeface="+mn-lt"/>
              </a:rPr>
              <a:t>Cancel</a:t>
            </a:r>
            <a:r>
              <a:rPr lang="vi-VN" sz="2000" kern="0">
                <a:latin typeface="+mn-lt"/>
              </a:rPr>
              <a:t> određuje da li će se izvršiti podrazumevana radnja. 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000" kern="0">
                <a:latin typeface="+mn-lt"/>
              </a:rPr>
              <a:t>P</a:t>
            </a:r>
            <a:r>
              <a:rPr lang="vi-VN" sz="2000" kern="0">
                <a:latin typeface="+mn-lt"/>
              </a:rPr>
              <a:t>rogramira</a:t>
            </a:r>
            <a:r>
              <a:rPr lang="sr-Latn-RS" sz="2000" kern="0">
                <a:latin typeface="+mn-lt"/>
              </a:rPr>
              <a:t>ti</a:t>
            </a:r>
            <a:r>
              <a:rPr lang="vi-VN" sz="2000" kern="0">
                <a:latin typeface="+mn-lt"/>
              </a:rPr>
              <a:t> događaj </a:t>
            </a:r>
            <a:r>
              <a:rPr lang="sr-Latn-RS" sz="2000" kern="0">
                <a:solidFill>
                  <a:srgbClr val="3333CC"/>
                </a:solidFill>
                <a:latin typeface="+mn-lt"/>
              </a:rPr>
              <a:t>BeforeRightClick</a:t>
            </a:r>
            <a:r>
              <a:rPr lang="sr-Latn-RS" sz="2000" kern="0">
                <a:latin typeface="+mn-lt"/>
              </a:rPr>
              <a:t> </a:t>
            </a:r>
            <a:r>
              <a:rPr lang="vi-VN" sz="2000" kern="0">
                <a:latin typeface="+mn-lt"/>
              </a:rPr>
              <a:t>tako </a:t>
            </a:r>
            <a:r>
              <a:rPr lang="sr-Latn-RS" sz="2000" kern="0">
                <a:latin typeface="+mn-lt"/>
              </a:rPr>
              <a:t>da se prikaže</a:t>
            </a:r>
            <a:r>
              <a:rPr lang="vi-VN" sz="2000" kern="0">
                <a:latin typeface="+mn-lt"/>
              </a:rPr>
              <a:t> message box sa porukom koliko </a:t>
            </a:r>
            <a:r>
              <a:rPr lang="sr-Latn-RS" sz="2000" kern="0">
                <a:latin typeface="+mn-lt"/>
              </a:rPr>
              <a:t>selektovani</a:t>
            </a:r>
            <a:r>
              <a:rPr lang="vi-VN" sz="2000" kern="0">
                <a:latin typeface="+mn-lt"/>
              </a:rPr>
              <a:t> opseg ima ćelija, koliko praznih ćelija, koliko pozitivnih i negativnih brojeva, i koliko nula.</a:t>
            </a:r>
            <a:r>
              <a:rPr lang="sr-Latn-RS" sz="2000" kern="0">
                <a:latin typeface="+mn-lt"/>
              </a:rPr>
              <a:t> Onemogućiti pojavu padajućeg menija.</a:t>
            </a:r>
            <a:endParaRPr lang="vi-VN" sz="2000" ker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5"/>
          <p:cNvSpPr>
            <a:spLocks noChangeArrowheads="1"/>
          </p:cNvSpPr>
          <p:nvPr/>
        </p:nvSpPr>
        <p:spPr bwMode="auto">
          <a:xfrm>
            <a:off x="827584" y="417513"/>
            <a:ext cx="6997204" cy="6440487"/>
          </a:xfrm>
          <a:prstGeom prst="rect">
            <a:avLst/>
          </a:prstGeom>
          <a:solidFill>
            <a:srgbClr val="CCFFFF">
              <a:alpha val="8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Private Sub Worksheet_BeforeRightClick(ByVal </a:t>
            </a:r>
            <a:r>
              <a:rPr lang="sr-Latn-CS" sz="1650">
                <a:solidFill>
                  <a:srgbClr val="FF0000"/>
                </a:solidFill>
                <a:latin typeface="+mn-lt"/>
              </a:rPr>
              <a:t>Target</a:t>
            </a:r>
            <a:r>
              <a:rPr lang="sr-Latn-CS" sz="1650">
                <a:solidFill>
                  <a:srgbClr val="3333CC"/>
                </a:solidFill>
                <a:latin typeface="+mn-lt"/>
              </a:rPr>
              <a:t> As Range,</a:t>
            </a:r>
            <a:r>
              <a:rPr lang="en-US" sz="1650">
                <a:solidFill>
                  <a:srgbClr val="3333CC"/>
                </a:solidFill>
                <a:latin typeface="+mn-lt"/>
              </a:rPr>
              <a:t> _</a:t>
            </a:r>
          </a:p>
          <a:p>
            <a:pPr>
              <a:defRPr/>
            </a:pPr>
            <a:r>
              <a:rPr lang="en-US" sz="1650">
                <a:solidFill>
                  <a:srgbClr val="3333CC"/>
                </a:solidFill>
                <a:latin typeface="+mn-lt"/>
              </a:rPr>
              <a:t>   </a:t>
            </a:r>
            <a:r>
              <a:rPr lang="sr-Latn-CS" sz="1650">
                <a:solidFill>
                  <a:srgbClr val="FF0000"/>
                </a:solidFill>
                <a:latin typeface="+mn-lt"/>
              </a:rPr>
              <a:t>Cancel</a:t>
            </a:r>
            <a:r>
              <a:rPr lang="sr-Latn-CS" sz="1650">
                <a:solidFill>
                  <a:srgbClr val="3333CC"/>
                </a:solidFill>
                <a:latin typeface="+mn-lt"/>
              </a:rPr>
              <a:t> As Boolean)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Dim Poz As Integer, Neg As Integer, Nule As Integer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Dim Prazne As Integer, S As String, Celija As Range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Prazne = 0: Poz = 0: Neg = 0: Nule = 0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For Each Celija In Target.Cells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    If Celija.Value = "" Then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        Prazne = Prazne + 1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    ElseIf </a:t>
            </a:r>
            <a:r>
              <a:rPr lang="sr-Latn-CS" sz="1650">
                <a:solidFill>
                  <a:srgbClr val="FF0000"/>
                </a:solidFill>
                <a:latin typeface="+mn-lt"/>
              </a:rPr>
              <a:t>IsNumeric</a:t>
            </a:r>
            <a:r>
              <a:rPr lang="sr-Latn-CS" sz="1650">
                <a:solidFill>
                  <a:srgbClr val="3333CC"/>
                </a:solidFill>
                <a:latin typeface="+mn-lt"/>
              </a:rPr>
              <a:t>(Celija.Value) Then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        If Celija.Value &gt; 0 Then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            Poz = Poz + 1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        ElseIf Celija.Value &lt; 0 Then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            Neg = Neg + 1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        Else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            Nule = Nule + 1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        End If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    End If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Next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S = "Ima " &amp; Target.Count &amp; " ćelija, od toga:" &amp; vbCrLf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S = S &amp; Prazne &amp; " praznih ćelija," &amp; vbCrLf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S = S &amp; Poz &amp; " pozitivnih brojeva," &amp; vbCrLf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S = S &amp; Neg &amp; " negativnih brojeva i " &amp; vbCrLf</a:t>
            </a:r>
            <a:r>
              <a:rPr lang="en-US" sz="1650">
                <a:solidFill>
                  <a:srgbClr val="3333CC"/>
                </a:solidFill>
                <a:latin typeface="+mn-lt"/>
              </a:rPr>
              <a:t> </a:t>
            </a:r>
            <a:r>
              <a:rPr lang="sr-Latn-CS" sz="1650">
                <a:solidFill>
                  <a:srgbClr val="3333CC"/>
                </a:solidFill>
              </a:rPr>
              <a:t>&amp; Nule &amp; " nula."</a:t>
            </a:r>
            <a:endParaRPr lang="sr-Latn-CS" sz="1650">
              <a:solidFill>
                <a:srgbClr val="3333CC"/>
              </a:solidFill>
              <a:latin typeface="+mn-lt"/>
            </a:endParaRP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MsgBox S</a:t>
            </a:r>
          </a:p>
          <a:p>
            <a:pPr lvl="1"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Cancel = True</a:t>
            </a:r>
          </a:p>
          <a:p>
            <a:pPr>
              <a:defRPr/>
            </a:pPr>
            <a:r>
              <a:rPr lang="sr-Latn-CS" sz="1650">
                <a:solidFill>
                  <a:srgbClr val="3333CC"/>
                </a:solidFill>
                <a:latin typeface="+mn-lt"/>
              </a:rPr>
              <a:t>End Sub</a:t>
            </a:r>
          </a:p>
        </p:txBody>
      </p:sp>
      <p:sp>
        <p:nvSpPr>
          <p:cNvPr id="25603" name="Rectangle 5"/>
          <p:cNvSpPr>
            <a:spLocks noChangeArrowheads="1"/>
          </p:cNvSpPr>
          <p:nvPr/>
        </p:nvSpPr>
        <p:spPr bwMode="auto">
          <a:xfrm>
            <a:off x="5740400" y="2247900"/>
            <a:ext cx="2063750" cy="1138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 sz="1700"/>
              <a:t>Funkcija </a:t>
            </a:r>
            <a:r>
              <a:rPr lang="en-US" sz="1700">
                <a:solidFill>
                  <a:srgbClr val="3333CC"/>
                </a:solidFill>
              </a:rPr>
              <a:t>IsNumeric</a:t>
            </a:r>
            <a:r>
              <a:rPr lang="en-US" sz="1700"/>
              <a:t> vraća True ako je sadr</a:t>
            </a:r>
            <a:r>
              <a:rPr lang="sr-Latn-RS" sz="1700"/>
              <a:t>žaj </a:t>
            </a:r>
            <a:r>
              <a:rPr lang="en-US" sz="1700"/>
              <a:t>ćelij</a:t>
            </a:r>
            <a:r>
              <a:rPr lang="sr-Latn-RS" sz="1700"/>
              <a:t>e</a:t>
            </a:r>
            <a:r>
              <a:rPr lang="en-US" sz="1700"/>
              <a:t> </a:t>
            </a:r>
            <a:r>
              <a:rPr lang="sr-Latn-RS" sz="1700"/>
              <a:t>broj</a:t>
            </a:r>
            <a:r>
              <a:rPr lang="en-US" sz="1700"/>
              <a:t> i False u suprotnom</a:t>
            </a:r>
            <a:r>
              <a:rPr lang="sr-Latn-RS" sz="1700"/>
              <a:t>.</a:t>
            </a:r>
            <a:endParaRPr lang="en-GB" sz="1700"/>
          </a:p>
        </p:txBody>
      </p:sp>
      <p:sp>
        <p:nvSpPr>
          <p:cNvPr id="25604" name="Line 6"/>
          <p:cNvSpPr>
            <a:spLocks noChangeShapeType="1"/>
          </p:cNvSpPr>
          <p:nvPr/>
        </p:nvSpPr>
        <p:spPr bwMode="auto">
          <a:xfrm flipH="1" flipV="1">
            <a:off x="2987675" y="2714625"/>
            <a:ext cx="2747963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651750" cy="739775"/>
          </a:xfrm>
        </p:spPr>
        <p:txBody>
          <a:bodyPr/>
          <a:lstStyle/>
          <a:p>
            <a:pPr eaLnBrk="1" hangingPunct="1"/>
            <a:r>
              <a:rPr lang="pl-PL" sz="3600" smtClean="0"/>
              <a:t>Događaji koji nisu pridruženi objektu</a:t>
            </a:r>
            <a:endParaRPr lang="en-US" sz="360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408113"/>
            <a:ext cx="8621713" cy="491648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RS" sz="2100" smtClean="0"/>
              <a:t>P</a:t>
            </a:r>
            <a:r>
              <a:rPr lang="vi-VN" sz="2100" smtClean="0"/>
              <a:t>ostoje i događaji koji nisu pridruženi objektima, kao što su </a:t>
            </a:r>
            <a:r>
              <a:rPr lang="vi-VN" sz="2100" smtClean="0">
                <a:solidFill>
                  <a:srgbClr val="3333CC"/>
                </a:solidFill>
              </a:rPr>
              <a:t>OnTime</a:t>
            </a:r>
            <a:r>
              <a:rPr lang="vi-VN" sz="2100" smtClean="0"/>
              <a:t> i </a:t>
            </a:r>
            <a:r>
              <a:rPr lang="vi-VN" sz="2100" smtClean="0">
                <a:solidFill>
                  <a:srgbClr val="3333CC"/>
                </a:solidFill>
              </a:rPr>
              <a:t>OnKey</a:t>
            </a:r>
            <a:r>
              <a:rPr lang="vi-VN" sz="2100" smtClean="0"/>
              <a:t>. Ovim se događajima pristupa koristeći istoimene metode objekta </a:t>
            </a:r>
            <a:r>
              <a:rPr lang="vi-VN" sz="2100" smtClean="0">
                <a:solidFill>
                  <a:srgbClr val="3333CC"/>
                </a:solidFill>
              </a:rPr>
              <a:t>Application</a:t>
            </a:r>
            <a:r>
              <a:rPr lang="vi-VN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Događaj </a:t>
            </a:r>
            <a:r>
              <a:rPr lang="vi-VN" sz="2100" smtClean="0">
                <a:solidFill>
                  <a:srgbClr val="3333CC"/>
                </a:solidFill>
              </a:rPr>
              <a:t>OnTime</a:t>
            </a:r>
            <a:r>
              <a:rPr lang="vi-VN" sz="2100" smtClean="0"/>
              <a:t> startuje određenu proceduru u tačno određeno vreme, pri čemu procedura i vreme izvršenja predstavljaju argumente metode. Na primer, pozivom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R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Application.OnTime </a:t>
            </a:r>
            <a:r>
              <a:rPr lang="sr-Latn-RS" sz="2100" smtClean="0">
                <a:solidFill>
                  <a:srgbClr val="3333CC"/>
                </a:solidFill>
              </a:rPr>
              <a:t> </a:t>
            </a:r>
            <a:r>
              <a:rPr lang="vi-VN" sz="2100" smtClean="0">
                <a:solidFill>
                  <a:srgbClr val="3333CC"/>
                </a:solidFill>
              </a:rPr>
              <a:t>Now + </a:t>
            </a:r>
            <a:r>
              <a:rPr lang="sr-Latn-RS" sz="2100" smtClean="0">
                <a:solidFill>
                  <a:srgbClr val="3333CC"/>
                </a:solidFill>
              </a:rPr>
              <a:t>TimeValue(</a:t>
            </a:r>
            <a:r>
              <a:rPr lang="vi-VN" sz="2100" smtClean="0">
                <a:solidFill>
                  <a:srgbClr val="3333CC"/>
                </a:solidFill>
              </a:rPr>
              <a:t>"00:00:</a:t>
            </a:r>
            <a:r>
              <a:rPr lang="en-US" sz="2100" smtClean="0">
                <a:solidFill>
                  <a:srgbClr val="3333CC"/>
                </a:solidFill>
              </a:rPr>
              <a:t>05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sr-Latn-RS" sz="2100" smtClean="0">
                <a:solidFill>
                  <a:srgbClr val="3333CC"/>
                </a:solidFill>
              </a:rPr>
              <a:t>)</a:t>
            </a:r>
            <a:r>
              <a:rPr lang="vi-VN" sz="2100" smtClean="0">
                <a:solidFill>
                  <a:srgbClr val="3333CC"/>
                </a:solidFill>
              </a:rPr>
              <a:t>, "UradiNesto"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RS" sz="2100" smtClean="0"/>
              <a:t>   </a:t>
            </a:r>
            <a:r>
              <a:rPr lang="vi-VN" sz="2100" smtClean="0"/>
              <a:t>postižemo da se naša procedura </a:t>
            </a:r>
            <a:r>
              <a:rPr lang="vi-VN" sz="2100" smtClean="0">
                <a:solidFill>
                  <a:srgbClr val="3333CC"/>
                </a:solidFill>
              </a:rPr>
              <a:t>UradiNesto</a:t>
            </a:r>
            <a:r>
              <a:rPr lang="vi-VN" sz="2100" smtClean="0"/>
              <a:t> izvrši tačno 10 sekundi nakon pozivanja metode </a:t>
            </a:r>
            <a:r>
              <a:rPr lang="vi-VN" sz="2100" smtClean="0">
                <a:solidFill>
                  <a:srgbClr val="3333CC"/>
                </a:solidFill>
              </a:rPr>
              <a:t>OnTime</a:t>
            </a:r>
            <a:r>
              <a:rPr lang="vi-VN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Ova </a:t>
            </a:r>
            <a:r>
              <a:rPr lang="sr-Latn-RS" sz="2100" smtClean="0"/>
              <a:t>naredba</a:t>
            </a:r>
            <a:r>
              <a:rPr lang="vi-VN" sz="2100" smtClean="0"/>
              <a:t> se može naći u bilo kojoj proceduri projekta, pa sami biramo gde ćemo je staviti. Procedura </a:t>
            </a:r>
            <a:r>
              <a:rPr lang="vi-VN" sz="2100" smtClean="0">
                <a:solidFill>
                  <a:srgbClr val="3333CC"/>
                </a:solidFill>
              </a:rPr>
              <a:t>UradiNesto</a:t>
            </a:r>
            <a:r>
              <a:rPr lang="vi-VN" sz="2100" smtClean="0"/>
              <a:t> se </a:t>
            </a:r>
            <a:r>
              <a:rPr lang="sr-Latn-RS" sz="2100" smtClean="0"/>
              <a:t>obično stavlja</a:t>
            </a:r>
            <a:r>
              <a:rPr lang="vi-VN" sz="2100" smtClean="0"/>
              <a:t> u standardn</a:t>
            </a:r>
            <a:r>
              <a:rPr lang="sr-Latn-RS" sz="2100" smtClean="0"/>
              <a:t>i</a:t>
            </a:r>
            <a:r>
              <a:rPr lang="vi-VN" sz="2100" smtClean="0"/>
              <a:t> </a:t>
            </a:r>
            <a:r>
              <a:rPr lang="sr-Latn-RS" sz="2100" smtClean="0"/>
              <a:t>kodni </a:t>
            </a:r>
            <a:r>
              <a:rPr lang="vi-VN" sz="2100" smtClean="0"/>
              <a:t>modul.</a:t>
            </a:r>
            <a:endParaRPr lang="sr-Latn-R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RS" sz="2100" smtClean="0"/>
              <a:t>Primer sa </a:t>
            </a:r>
            <a:r>
              <a:rPr lang="sr-Latn-RS" sz="2100" smtClean="0">
                <a:solidFill>
                  <a:srgbClr val="3333CC"/>
                </a:solidFill>
              </a:rPr>
              <a:t>OnTime</a:t>
            </a:r>
            <a:r>
              <a:rPr lang="sr-Latn-RS" sz="2100" smtClean="0"/>
              <a:t> u </a:t>
            </a:r>
            <a:r>
              <a:rPr lang="sr-Latn-RS" sz="2100" smtClean="0">
                <a:solidFill>
                  <a:srgbClr val="3333CC"/>
                </a:solidFill>
              </a:rPr>
              <a:t>Workbook_Open</a:t>
            </a:r>
            <a:r>
              <a:rPr lang="sr-Latn-RS" sz="2100" smtClean="0"/>
              <a:t> proceduri.</a:t>
            </a:r>
            <a:endParaRPr lang="vi-VN" sz="21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508375" cy="739775"/>
          </a:xfrm>
        </p:spPr>
        <p:txBody>
          <a:bodyPr/>
          <a:lstStyle/>
          <a:p>
            <a:pPr eaLnBrk="1" hangingPunct="1"/>
            <a:r>
              <a:rPr lang="pl-PL" sz="3600" smtClean="0"/>
              <a:t>Događaj OnKey</a:t>
            </a:r>
            <a:endParaRPr lang="en-US" sz="3600" smtClean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370013"/>
            <a:ext cx="8621713" cy="313055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Događaj </a:t>
            </a:r>
            <a:r>
              <a:rPr lang="vi-VN" sz="2100" dirty="0" smtClean="0">
                <a:solidFill>
                  <a:srgbClr val="3333CC"/>
                </a:solidFill>
              </a:rPr>
              <a:t>OnKey</a:t>
            </a:r>
            <a:r>
              <a:rPr lang="vi-VN" sz="2100" dirty="0" smtClean="0"/>
              <a:t> startuje određenu proceduru pritiskom određene kombinacije tastera, pri čemu procedura i kombinacija tastera predstavljaju argumente metode. Na primer, pozivom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RS" sz="2100" dirty="0" smtClean="0">
                <a:solidFill>
                  <a:srgbClr val="3333CC"/>
                </a:solidFill>
              </a:rPr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Application.OnKey “</a:t>
            </a:r>
            <a:r>
              <a:rPr lang="sr-Latn-RS" sz="2100" dirty="0" smtClean="0">
                <a:solidFill>
                  <a:srgbClr val="3333CC"/>
                </a:solidFill>
              </a:rPr>
              <a:t>+</a:t>
            </a:r>
            <a:r>
              <a:rPr lang="vi-VN" sz="2100" dirty="0" smtClean="0">
                <a:solidFill>
                  <a:srgbClr val="3333CC"/>
                </a:solidFill>
              </a:rPr>
              <a:t>{ESC}", "UradiNesto"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RS" sz="2100" dirty="0" smtClean="0"/>
              <a:t>   </a:t>
            </a:r>
            <a:r>
              <a:rPr lang="vi-VN" sz="2100" dirty="0" smtClean="0"/>
              <a:t>postižemo da se procedura </a:t>
            </a:r>
            <a:r>
              <a:rPr lang="vi-VN" sz="2100" dirty="0" smtClean="0">
                <a:solidFill>
                  <a:srgbClr val="3333CC"/>
                </a:solidFill>
              </a:rPr>
              <a:t>UradiNesto</a:t>
            </a:r>
            <a:r>
              <a:rPr lang="vi-VN" sz="2100" dirty="0" smtClean="0"/>
              <a:t> izvrši pritiskom kombinacije tastera </a:t>
            </a:r>
            <a:r>
              <a:rPr lang="sr-Latn-RS" sz="2100" dirty="0" smtClean="0">
                <a:solidFill>
                  <a:srgbClr val="FF3300"/>
                </a:solidFill>
              </a:rPr>
              <a:t>Shift</a:t>
            </a:r>
            <a:r>
              <a:rPr lang="vi-VN" sz="2100" dirty="0" smtClean="0">
                <a:solidFill>
                  <a:srgbClr val="FF3300"/>
                </a:solidFill>
              </a:rPr>
              <a:t> </a:t>
            </a:r>
            <a:r>
              <a:rPr lang="vi-VN" sz="2100" dirty="0" smtClean="0"/>
              <a:t>i </a:t>
            </a:r>
            <a:r>
              <a:rPr lang="vi-VN" sz="2100" dirty="0" smtClean="0">
                <a:solidFill>
                  <a:srgbClr val="FF3300"/>
                </a:solidFill>
              </a:rPr>
              <a:t>Esc</a:t>
            </a:r>
            <a:r>
              <a:rPr lang="vi-VN" sz="2100" dirty="0" smtClean="0"/>
              <a:t>.</a:t>
            </a:r>
            <a:r>
              <a:rPr lang="sr-Latn-RS" sz="2100" dirty="0" smtClean="0"/>
              <a:t> </a:t>
            </a:r>
            <a:r>
              <a:rPr lang="en-GB" sz="2100" dirty="0" err="1" smtClean="0"/>
              <a:t>Pogledati</a:t>
            </a:r>
            <a:r>
              <a:rPr lang="en-GB" sz="2100" dirty="0" smtClean="0"/>
              <a:t> Help </a:t>
            </a:r>
            <a:r>
              <a:rPr lang="en-GB" sz="2100" dirty="0" err="1" smtClean="0"/>
              <a:t>radi</a:t>
            </a:r>
            <a:r>
              <a:rPr lang="en-GB" sz="2100" dirty="0" smtClean="0"/>
              <a:t> </a:t>
            </a:r>
            <a:r>
              <a:rPr lang="en-GB" sz="2100" dirty="0" err="1" smtClean="0"/>
              <a:t>više</a:t>
            </a:r>
            <a:r>
              <a:rPr lang="en-GB" sz="2100" dirty="0" smtClean="0"/>
              <a:t> </a:t>
            </a:r>
            <a:r>
              <a:rPr lang="en-GB" sz="2100" dirty="0" err="1" smtClean="0"/>
              <a:t>informacija</a:t>
            </a:r>
            <a:r>
              <a:rPr lang="en-GB" sz="2100" dirty="0" smtClean="0"/>
              <a:t> o </a:t>
            </a:r>
            <a:r>
              <a:rPr lang="en-GB" sz="2100" dirty="0" err="1" smtClean="0"/>
              <a:t>načinu</a:t>
            </a:r>
            <a:r>
              <a:rPr lang="en-GB" sz="2100" dirty="0" smtClean="0"/>
              <a:t> </a:t>
            </a:r>
            <a:r>
              <a:rPr lang="en-GB" sz="2100" dirty="0" err="1" smtClean="0"/>
              <a:t>zadavanja</a:t>
            </a:r>
            <a:r>
              <a:rPr lang="en-GB" sz="2100" dirty="0" smtClean="0"/>
              <a:t> </a:t>
            </a:r>
            <a:r>
              <a:rPr lang="en-GB" sz="2100" dirty="0" err="1" smtClean="0"/>
              <a:t>kombinacije</a:t>
            </a:r>
            <a:r>
              <a:rPr lang="en-GB" sz="2100" dirty="0" smtClean="0"/>
              <a:t> </a:t>
            </a:r>
            <a:r>
              <a:rPr lang="en-GB" sz="2100" dirty="0" err="1" smtClean="0"/>
              <a:t>tastera</a:t>
            </a:r>
            <a:r>
              <a:rPr lang="en-GB" sz="2100" dirty="0" smtClean="0"/>
              <a:t>.</a:t>
            </a:r>
            <a:endParaRPr lang="sr-Latn-R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RS" sz="2100" dirty="0" smtClean="0"/>
              <a:t>Događaj i proceduru stavljamo u modul po želji</a:t>
            </a:r>
            <a:r>
              <a:rPr lang="vi-VN" sz="2100" dirty="0" smtClean="0"/>
              <a:t>.</a:t>
            </a:r>
            <a:endParaRPr lang="sr-Latn-RS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943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Aktivni objekti (nastavak)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57313"/>
            <a:ext cx="8548687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Drugi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aktivni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objekti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su</a:t>
            </a:r>
            <a:r>
              <a:rPr lang="en-US" sz="2100" kern="0" dirty="0">
                <a:latin typeface="+mn-lt"/>
              </a:rPr>
              <a:t>: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solidFill>
                  <a:srgbClr val="3333CC"/>
                </a:solidFill>
                <a:latin typeface="+mn-lt"/>
              </a:rPr>
              <a:t>Selection</a:t>
            </a:r>
            <a:r>
              <a:rPr lang="en-US" sz="2000" kern="0" dirty="0">
                <a:latin typeface="+mn-lt"/>
              </a:rPr>
              <a:t> (</a:t>
            </a:r>
            <a:r>
              <a:rPr lang="en-US" sz="2000" kern="0" dirty="0" err="1">
                <a:latin typeface="+mn-lt"/>
              </a:rPr>
              <a:t>selektovani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objekat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bila</a:t>
            </a:r>
            <a:r>
              <a:rPr lang="en-US" sz="2000" kern="0" dirty="0">
                <a:latin typeface="+mn-lt"/>
              </a:rPr>
              <a:t> to </a:t>
            </a:r>
            <a:r>
              <a:rPr lang="en-US" sz="2000" kern="0" dirty="0" err="1">
                <a:latin typeface="+mn-lt"/>
              </a:rPr>
              <a:t>jedna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ćelija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opseg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ćelija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dijagram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tekst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boks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ili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oblik</a:t>
            </a:r>
            <a:r>
              <a:rPr lang="en-US" sz="2000" kern="0" dirty="0">
                <a:latin typeface="+mn-lt"/>
              </a:rPr>
              <a:t>),</a:t>
            </a: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ActiveChart</a:t>
            </a:r>
            <a:r>
              <a:rPr lang="en-US" sz="2000" kern="0" dirty="0">
                <a:latin typeface="+mn-lt"/>
              </a:rPr>
              <a:t> (</a:t>
            </a:r>
            <a:r>
              <a:rPr lang="en-US" sz="2000" kern="0" dirty="0" err="1">
                <a:latin typeface="+mn-lt"/>
              </a:rPr>
              <a:t>aktivni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dijagram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ili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dijagram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na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radnom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listu</a:t>
            </a:r>
            <a:r>
              <a:rPr lang="en-US" sz="2000" kern="0" dirty="0">
                <a:latin typeface="+mn-lt"/>
              </a:rPr>
              <a:t>),</a:t>
            </a: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ActiveWindow</a:t>
            </a:r>
            <a:r>
              <a:rPr lang="en-US" sz="2000" kern="0" dirty="0">
                <a:latin typeface="+mn-lt"/>
              </a:rPr>
              <a:t> (</a:t>
            </a:r>
            <a:r>
              <a:rPr lang="en-US" sz="2000" kern="0" dirty="0" err="1">
                <a:latin typeface="+mn-lt"/>
              </a:rPr>
              <a:t>aktivni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prozor</a:t>
            </a:r>
            <a:r>
              <a:rPr lang="en-US" sz="2000" kern="0" dirty="0">
                <a:latin typeface="+mn-lt"/>
              </a:rPr>
              <a:t>), </a:t>
            </a: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ActiveWorkbook</a:t>
            </a:r>
            <a:r>
              <a:rPr lang="en-US" sz="2000" kern="0" dirty="0">
                <a:latin typeface="+mn-lt"/>
              </a:rPr>
              <a:t> (</a:t>
            </a:r>
            <a:r>
              <a:rPr lang="en-US" sz="2000" kern="0" dirty="0" err="1">
                <a:latin typeface="+mn-lt"/>
              </a:rPr>
              <a:t>aktivna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radna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sveska</a:t>
            </a:r>
            <a:r>
              <a:rPr lang="en-US" sz="2000" kern="0" dirty="0">
                <a:latin typeface="+mn-lt"/>
              </a:rPr>
              <a:t>), </a:t>
            </a:r>
          </a:p>
          <a:p>
            <a:pPr marL="696913" lvl="1" indent="-239713">
              <a:spcBef>
                <a:spcPts val="3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 err="1">
                <a:solidFill>
                  <a:srgbClr val="3333CC"/>
                </a:solidFill>
                <a:latin typeface="+mn-lt"/>
              </a:rPr>
              <a:t>ThisWorkbook</a:t>
            </a:r>
            <a:r>
              <a:rPr lang="en-US" sz="2000" kern="0" dirty="0">
                <a:latin typeface="+mn-lt"/>
              </a:rPr>
              <a:t> (</a:t>
            </a:r>
            <a:r>
              <a:rPr lang="en-US" sz="2000" kern="0" dirty="0" err="1">
                <a:latin typeface="+mn-lt"/>
              </a:rPr>
              <a:t>radna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sveska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koja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sadrži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proceduru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koja</a:t>
            </a:r>
            <a:r>
              <a:rPr lang="en-US" sz="2000" kern="0" dirty="0">
                <a:latin typeface="+mn-lt"/>
              </a:rPr>
              <a:t> se </a:t>
            </a:r>
            <a:r>
              <a:rPr lang="en-US" sz="2000" kern="0" dirty="0" err="1">
                <a:latin typeface="+mn-lt"/>
              </a:rPr>
              <a:t>trenutno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izvršava</a:t>
            </a:r>
            <a:r>
              <a:rPr lang="en-US" sz="2000" kern="0" dirty="0">
                <a:latin typeface="+mn-lt"/>
              </a:rPr>
              <a:t>).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Pogodnost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rada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ovim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osobinama</a:t>
            </a:r>
            <a:r>
              <a:rPr lang="en-US" sz="2100" kern="0" dirty="0">
                <a:latin typeface="+mn-lt"/>
              </a:rPr>
              <a:t> je da </a:t>
            </a:r>
            <a:r>
              <a:rPr lang="en-US" sz="2100" kern="0" dirty="0" err="1">
                <a:latin typeface="+mn-lt"/>
              </a:rPr>
              <a:t>nema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potrebe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znati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aktivnu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ćeliju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radni</a:t>
            </a:r>
            <a:r>
              <a:rPr lang="en-US" sz="2100" kern="0" dirty="0">
                <a:latin typeface="+mn-lt"/>
              </a:rPr>
              <a:t> list </a:t>
            </a:r>
            <a:r>
              <a:rPr lang="en-US" sz="2100" kern="0" dirty="0" err="1">
                <a:latin typeface="+mn-lt"/>
              </a:rPr>
              <a:t>ili</a:t>
            </a:r>
            <a:r>
              <a:rPr lang="en-US" sz="2100" kern="0" dirty="0">
                <a:latin typeface="+mn-lt"/>
              </a:rPr>
              <a:t> </a:t>
            </a:r>
            <a:r>
              <a:rPr lang="sr-Latn-ME" sz="2100" kern="0" dirty="0" smtClean="0">
                <a:latin typeface="+mn-lt"/>
              </a:rPr>
              <a:t>svesku</a:t>
            </a:r>
            <a:r>
              <a:rPr lang="en-US" sz="2100" kern="0" dirty="0" smtClean="0">
                <a:latin typeface="+mn-lt"/>
              </a:rPr>
              <a:t>, </a:t>
            </a:r>
            <a:r>
              <a:rPr lang="sr-Latn-RS" sz="2100" kern="0" dirty="0">
                <a:latin typeface="+mn-lt"/>
              </a:rPr>
              <a:t>š</a:t>
            </a:r>
            <a:r>
              <a:rPr lang="en-US" sz="2100" kern="0" dirty="0">
                <a:latin typeface="+mn-lt"/>
              </a:rPr>
              <a:t>to </a:t>
            </a:r>
            <a:r>
              <a:rPr lang="en-US" sz="2100" kern="0" dirty="0" err="1">
                <a:latin typeface="+mn-lt"/>
              </a:rPr>
              <a:t>omogućava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pisanje</a:t>
            </a:r>
            <a:r>
              <a:rPr lang="en-US" sz="2100" kern="0" dirty="0">
                <a:latin typeface="+mn-lt"/>
              </a:rPr>
              <a:t> VBA </a:t>
            </a:r>
            <a:r>
              <a:rPr lang="en-US" sz="2100" kern="0" dirty="0" err="1">
                <a:latin typeface="+mn-lt"/>
              </a:rPr>
              <a:t>kôda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koji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nije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vezan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za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jednu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posebnu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radnu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svesku</a:t>
            </a:r>
            <a:r>
              <a:rPr lang="en-US" sz="2100" kern="0" dirty="0">
                <a:latin typeface="+mn-lt"/>
              </a:rPr>
              <a:t>, list </a:t>
            </a:r>
            <a:r>
              <a:rPr lang="en-US" sz="2100" kern="0" dirty="0" err="1">
                <a:latin typeface="+mn-lt"/>
              </a:rPr>
              <a:t>ili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opseg</a:t>
            </a:r>
            <a:r>
              <a:rPr lang="en-US" sz="2100" kern="0" dirty="0"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7226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With konstrukcija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160463"/>
            <a:ext cx="8548687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Posmatrajmo sledeći niz operacija na jednom objektu (opseg A1:D5)</a:t>
            </a:r>
            <a:r>
              <a:rPr lang="en-US" sz="2100" kern="0" dirty="0">
                <a:latin typeface="+mn-lt"/>
              </a:rPr>
              <a:t>:</a:t>
            </a:r>
            <a:endParaRPr lang="sr-Latn-RS" sz="2100" kern="0" dirty="0"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Range("A1:D5").Interior.Color = RGB(59, 123, 19)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Range("A1:D5").WrapText = True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Range("A1:D5").Font.Name = "Courier New"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Range("A1:D5").Font.Bold = True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Range("A1:D5").Font.Size = 13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Range("A1:D5").Font.Underline = xlUnderlineStyleSingle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RS" sz="19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en-GB" sz="1900" kern="0" dirty="0">
                <a:solidFill>
                  <a:srgbClr val="3333CC"/>
                </a:solidFill>
                <a:latin typeface="+mn-lt"/>
              </a:rPr>
              <a:t>Range("A1:D5").</a:t>
            </a:r>
            <a:r>
              <a:rPr lang="en-GB" sz="1900" kern="0" dirty="0" err="1">
                <a:solidFill>
                  <a:srgbClr val="3333CC"/>
                </a:solidFill>
                <a:latin typeface="+mn-lt"/>
              </a:rPr>
              <a:t>Font.ColorIndex</a:t>
            </a:r>
            <a:r>
              <a:rPr lang="en-GB" sz="1900" kern="0" dirty="0">
                <a:solidFill>
                  <a:srgbClr val="3333CC"/>
                </a:solidFill>
                <a:latin typeface="+mn-lt"/>
              </a:rPr>
              <a:t> = 34</a:t>
            </a:r>
            <a:endParaRPr lang="sr-Latn-RS" sz="1900" kern="0" dirty="0">
              <a:solidFill>
                <a:srgbClr val="3333CC"/>
              </a:solidFill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Ove</a:t>
            </a:r>
            <a:r>
              <a:rPr lang="sr-Latn-RS" sz="2100" kern="0" dirty="0">
                <a:latin typeface="+mn-lt"/>
              </a:rPr>
              <a:t> naredbe se mogu grupisati na sledeći način:</a:t>
            </a: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With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Range("A1:D5")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Interior.Color = RGB(59, 123, 19)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WrapText = True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Font.Name = "Courier New"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Font.Bold = True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Font.Size = 13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Font.Underline = xlUnderlineStyleSingle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sr-Latn-CS" sz="1900" b="1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sr-Latn-CS" sz="1900" kern="0" dirty="0">
                <a:solidFill>
                  <a:srgbClr val="3333CC"/>
                </a:solidFill>
                <a:latin typeface="+mn-lt"/>
              </a:rPr>
              <a:t>Font.ColorIndex = 34</a:t>
            </a:r>
            <a:endParaRPr lang="en-US" sz="1900" kern="0" dirty="0">
              <a:solidFill>
                <a:srgbClr val="3333CC"/>
              </a:solidFill>
              <a:latin typeface="+mn-lt"/>
            </a:endParaRPr>
          </a:p>
          <a:p>
            <a:pPr>
              <a:defRPr/>
            </a:pPr>
            <a:r>
              <a:rPr lang="sr-Latn-RS" sz="19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en-GB" sz="1900" b="1" kern="0" dirty="0">
                <a:solidFill>
                  <a:srgbClr val="3333CC"/>
                </a:solidFill>
                <a:latin typeface="+mn-lt"/>
              </a:rPr>
              <a:t>End With</a:t>
            </a:r>
            <a:endParaRPr lang="sr-Latn-RS" sz="1900" b="1" kern="0" dirty="0">
              <a:solidFill>
                <a:srgbClr val="3333CC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9372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With konstrukcija (nastavak)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74775"/>
            <a:ext cx="8548687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Prvi</a:t>
            </a:r>
            <a:r>
              <a:rPr lang="en-US" sz="2100" kern="0" dirty="0">
                <a:latin typeface="+mn-lt"/>
              </a:rPr>
              <a:t> set </a:t>
            </a:r>
            <a:r>
              <a:rPr lang="en-US" sz="2100" kern="0" dirty="0" err="1">
                <a:latin typeface="+mn-lt"/>
              </a:rPr>
              <a:t>naredbi</a:t>
            </a:r>
            <a:r>
              <a:rPr lang="en-US" sz="2100" kern="0" dirty="0">
                <a:latin typeface="+mn-lt"/>
              </a:rPr>
              <a:t> je </a:t>
            </a:r>
            <a:r>
              <a:rPr lang="en-US" sz="2100" kern="0" dirty="0" err="1">
                <a:latin typeface="+mn-lt"/>
              </a:rPr>
              <a:t>jasniji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ali</a:t>
            </a:r>
            <a:r>
              <a:rPr lang="en-US" sz="2100" kern="0" dirty="0">
                <a:latin typeface="+mn-lt"/>
              </a:rPr>
              <a:t> se </a:t>
            </a:r>
            <a:r>
              <a:rPr lang="en-US" sz="2100" kern="0" dirty="0" err="1">
                <a:latin typeface="+mn-lt"/>
              </a:rPr>
              <a:t>drugi</a:t>
            </a:r>
            <a:r>
              <a:rPr lang="en-US" sz="2100" kern="0" dirty="0">
                <a:latin typeface="+mn-lt"/>
              </a:rPr>
              <a:t> set </a:t>
            </a:r>
            <a:r>
              <a:rPr lang="en-US" sz="2100" kern="0" dirty="0" err="1">
                <a:latin typeface="+mn-lt"/>
              </a:rPr>
              <a:t>naredbi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izvršava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dosta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brže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jer</a:t>
            </a:r>
            <a:r>
              <a:rPr lang="en-US" sz="2100" kern="0" dirty="0">
                <a:latin typeface="+mn-lt"/>
              </a:rPr>
              <a:t> se </a:t>
            </a:r>
            <a:r>
              <a:rPr lang="en-US" sz="2100" kern="0" dirty="0" err="1">
                <a:latin typeface="+mn-lt"/>
              </a:rPr>
              <a:t>objekat</a:t>
            </a:r>
            <a:r>
              <a:rPr lang="en-US" sz="2100" kern="0" dirty="0">
                <a:latin typeface="+mn-lt"/>
              </a:rPr>
              <a:t> ne </a:t>
            </a:r>
            <a:r>
              <a:rPr lang="en-US" sz="2100" kern="0" dirty="0" err="1">
                <a:latin typeface="+mn-lt"/>
              </a:rPr>
              <a:t>referencira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eksplicitno</a:t>
            </a:r>
            <a:r>
              <a:rPr lang="en-US" sz="2100" kern="0" dirty="0">
                <a:latin typeface="+mn-lt"/>
              </a:rPr>
              <a:t> u </a:t>
            </a:r>
            <a:r>
              <a:rPr lang="en-US" sz="2100" kern="0" dirty="0" err="1">
                <a:latin typeface="+mn-lt"/>
              </a:rPr>
              <a:t>svakoj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naredbi</a:t>
            </a:r>
            <a:r>
              <a:rPr lang="en-US" sz="2100" kern="0" dirty="0">
                <a:latin typeface="+mn-lt"/>
              </a:rPr>
              <a:t>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Pošto</a:t>
            </a:r>
            <a:r>
              <a:rPr lang="en-US" sz="2100" kern="0" dirty="0">
                <a:latin typeface="+mn-lt"/>
              </a:rPr>
              <a:t> se u </a:t>
            </a:r>
            <a:r>
              <a:rPr lang="en-US" sz="2100" kern="0" dirty="0" err="1">
                <a:latin typeface="+mn-lt"/>
              </a:rPr>
              <a:t>drugom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setu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naredbi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ponavlja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objekat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Font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može</a:t>
            </a:r>
            <a:r>
              <a:rPr lang="en-US" sz="2100" kern="0" dirty="0">
                <a:latin typeface="+mn-lt"/>
              </a:rPr>
              <a:t> se </a:t>
            </a:r>
            <a:r>
              <a:rPr lang="en-US" sz="2100" kern="0" dirty="0" err="1">
                <a:latin typeface="+mn-lt"/>
              </a:rPr>
              <a:t>ugnezditi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jedna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With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naredba</a:t>
            </a:r>
            <a:r>
              <a:rPr lang="en-US" sz="2100" kern="0" dirty="0">
                <a:latin typeface="+mn-lt"/>
              </a:rPr>
              <a:t> </a:t>
            </a:r>
            <a:r>
              <a:rPr lang="sr-Latn-RS" sz="2100" kern="0" dirty="0">
                <a:latin typeface="+mn-lt"/>
              </a:rPr>
              <a:t>radi </a:t>
            </a:r>
            <a:r>
              <a:rPr lang="en-US" sz="2100" kern="0" dirty="0" err="1">
                <a:latin typeface="+mn-lt"/>
              </a:rPr>
              <a:t>grupisa</a:t>
            </a:r>
            <a:r>
              <a:rPr lang="sr-Latn-RS" sz="2100" kern="0" dirty="0">
                <a:latin typeface="+mn-lt"/>
              </a:rPr>
              <a:t>nja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osobine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ovog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objekta</a:t>
            </a:r>
            <a:r>
              <a:rPr lang="en-US" sz="2100" kern="0" dirty="0">
                <a:latin typeface="+mn-lt"/>
              </a:rPr>
              <a:t>:</a:t>
            </a:r>
            <a:endParaRPr lang="sr-Latn-RS" sz="2100" kern="0" dirty="0">
              <a:latin typeface="+mn-lt"/>
            </a:endParaRPr>
          </a:p>
          <a:p>
            <a:pPr>
              <a:spcBef>
                <a:spcPts val="600"/>
              </a:spcBef>
              <a:defRPr/>
            </a:pPr>
            <a:r>
              <a:rPr lang="sr-Latn-CS" sz="21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With Range("A1:D5")</a:t>
            </a:r>
          </a:p>
          <a:p>
            <a:pPr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Interior.Color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= RGB(59, 123, 19)</a:t>
            </a:r>
          </a:p>
          <a:p>
            <a:pPr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.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WrapText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 = True</a:t>
            </a:r>
          </a:p>
          <a:p>
            <a:pPr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    </a:t>
            </a:r>
            <a:r>
              <a:rPr lang="en-US" sz="2100" b="1" kern="0" dirty="0">
                <a:solidFill>
                  <a:srgbClr val="339933"/>
                </a:solidFill>
                <a:latin typeface="+mn-lt"/>
              </a:rPr>
              <a:t>With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 .Font</a:t>
            </a: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    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.Name = "Courier New"</a:t>
            </a: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    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.Bold = True</a:t>
            </a: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    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.Size = 13</a:t>
            </a: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    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.Underline = </a:t>
            </a:r>
            <a:r>
              <a:rPr lang="en-US" sz="2100" kern="0" dirty="0" err="1">
                <a:solidFill>
                  <a:srgbClr val="339933"/>
                </a:solidFill>
                <a:latin typeface="+mn-lt"/>
              </a:rPr>
              <a:t>xlUnderlineStyleSingle</a:t>
            </a:r>
            <a:endParaRPr lang="en-US" sz="2100" kern="0" dirty="0">
              <a:solidFill>
                <a:srgbClr val="339933"/>
              </a:solidFill>
              <a:latin typeface="+mn-lt"/>
            </a:endParaRP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    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.</a:t>
            </a:r>
            <a:r>
              <a:rPr lang="en-US" sz="2100" kern="0" dirty="0" err="1">
                <a:solidFill>
                  <a:srgbClr val="339933"/>
                </a:solidFill>
                <a:latin typeface="+mn-lt"/>
              </a:rPr>
              <a:t>ColorIndex</a:t>
            </a:r>
            <a:r>
              <a:rPr lang="en-US" sz="2100" kern="0" dirty="0">
                <a:solidFill>
                  <a:srgbClr val="339933"/>
                </a:solidFill>
                <a:latin typeface="+mn-lt"/>
              </a:rPr>
              <a:t> = 34</a:t>
            </a:r>
          </a:p>
          <a:p>
            <a:pPr>
              <a:defRPr/>
            </a:pPr>
            <a:r>
              <a:rPr lang="sr-Latn-RS" sz="2100" kern="0" dirty="0">
                <a:solidFill>
                  <a:srgbClr val="339933"/>
                </a:solidFill>
                <a:latin typeface="+mn-lt"/>
              </a:rPr>
              <a:t>       </a:t>
            </a:r>
            <a:r>
              <a:rPr lang="en-US" sz="2100" b="1" kern="0" dirty="0">
                <a:solidFill>
                  <a:srgbClr val="339933"/>
                </a:solidFill>
                <a:latin typeface="+mn-lt"/>
              </a:rPr>
              <a:t>End With</a:t>
            </a:r>
          </a:p>
          <a:p>
            <a:pPr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End With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50837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Definisanje boje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82713"/>
            <a:ext cx="8548687" cy="476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U prethodnom primeru smo boju </a:t>
            </a:r>
            <a:r>
              <a:rPr lang="en-US" sz="2100" kern="0">
                <a:latin typeface="+mn-lt"/>
              </a:rPr>
              <a:t>fonta odredi</a:t>
            </a:r>
            <a:r>
              <a:rPr lang="sr-Latn-RS" sz="2100" kern="0">
                <a:latin typeface="+mn-lt"/>
              </a:rPr>
              <a:t>l</a:t>
            </a:r>
            <a:r>
              <a:rPr lang="en-US" sz="2100" kern="0">
                <a:latin typeface="+mn-lt"/>
              </a:rPr>
              <a:t>i pomoću funkcije </a:t>
            </a:r>
            <a:r>
              <a:rPr lang="en-US" sz="2100" b="1" kern="0">
                <a:solidFill>
                  <a:srgbClr val="3333CC"/>
                </a:solidFill>
                <a:latin typeface="+mn-lt"/>
              </a:rPr>
              <a:t>RGB</a:t>
            </a:r>
            <a:r>
              <a:rPr lang="en-US" sz="2100" kern="0">
                <a:latin typeface="+mn-lt"/>
              </a:rPr>
              <a:t>, koja se poziva na sledeći način: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>
                <a:latin typeface="+mn-lt"/>
              </a:rPr>
              <a:t>   </a:t>
            </a:r>
            <a:r>
              <a:rPr lang="en-US" sz="2100" kern="0">
                <a:solidFill>
                  <a:srgbClr val="3333CC"/>
                </a:solidFill>
                <a:latin typeface="+mn-lt"/>
              </a:rPr>
              <a:t>RGB(crvena,</a:t>
            </a:r>
            <a:r>
              <a:rPr lang="sr-Latn-RS" sz="2100" kern="0">
                <a:solidFill>
                  <a:srgbClr val="3333CC"/>
                </a:solidFill>
                <a:latin typeface="+mn-lt"/>
              </a:rPr>
              <a:t> </a:t>
            </a:r>
            <a:r>
              <a:rPr lang="en-US" sz="2100" kern="0">
                <a:solidFill>
                  <a:srgbClr val="3333CC"/>
                </a:solidFill>
                <a:latin typeface="+mn-lt"/>
              </a:rPr>
              <a:t>zelena,</a:t>
            </a:r>
            <a:r>
              <a:rPr lang="sr-Latn-RS" sz="2100" kern="0">
                <a:solidFill>
                  <a:srgbClr val="3333CC"/>
                </a:solidFill>
                <a:latin typeface="+mn-lt"/>
              </a:rPr>
              <a:t> </a:t>
            </a:r>
            <a:r>
              <a:rPr lang="en-US" sz="2100" kern="0">
                <a:solidFill>
                  <a:srgbClr val="3333CC"/>
                </a:solidFill>
                <a:latin typeface="+mn-lt"/>
              </a:rPr>
              <a:t>plava)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O</a:t>
            </a:r>
            <a:r>
              <a:rPr lang="en-US" sz="2100" kern="0">
                <a:latin typeface="+mn-lt"/>
              </a:rPr>
              <a:t>bavezn</a:t>
            </a:r>
            <a:r>
              <a:rPr lang="sr-Latn-RS" sz="2100" kern="0">
                <a:latin typeface="+mn-lt"/>
              </a:rPr>
              <a:t>i</a:t>
            </a:r>
            <a:r>
              <a:rPr lang="en-US" sz="2100" kern="0">
                <a:latin typeface="+mn-lt"/>
              </a:rPr>
              <a:t> argument</a:t>
            </a:r>
            <a:r>
              <a:rPr lang="sr-Latn-RS" sz="2100" kern="0">
                <a:latin typeface="+mn-lt"/>
              </a:rPr>
              <a:t>i, </a:t>
            </a:r>
            <a:r>
              <a:rPr lang="en-US" sz="2100" kern="0">
                <a:solidFill>
                  <a:srgbClr val="3333CC"/>
                </a:solidFill>
              </a:rPr>
              <a:t>crvena</a:t>
            </a:r>
            <a:r>
              <a:rPr lang="en-US" sz="2100" kern="0">
                <a:latin typeface="+mn-lt"/>
              </a:rPr>
              <a:t>,</a:t>
            </a:r>
            <a:r>
              <a:rPr lang="sr-Latn-RS" sz="2100" kern="0">
                <a:solidFill>
                  <a:srgbClr val="3333CC"/>
                </a:solidFill>
              </a:rPr>
              <a:t> </a:t>
            </a:r>
            <a:r>
              <a:rPr lang="en-US" sz="2100" kern="0">
                <a:solidFill>
                  <a:srgbClr val="3333CC"/>
                </a:solidFill>
              </a:rPr>
              <a:t>zelena</a:t>
            </a:r>
            <a:r>
              <a:rPr lang="sr-Latn-RS" sz="2100" kern="0">
                <a:solidFill>
                  <a:srgbClr val="3333CC"/>
                </a:solidFill>
              </a:rPr>
              <a:t> </a:t>
            </a:r>
            <a:r>
              <a:rPr lang="sr-Latn-RS" sz="2100" kern="0">
                <a:latin typeface="+mn-lt"/>
              </a:rPr>
              <a:t>i </a:t>
            </a:r>
            <a:r>
              <a:rPr lang="en-US" sz="2100" kern="0">
                <a:solidFill>
                  <a:srgbClr val="3333CC"/>
                </a:solidFill>
              </a:rPr>
              <a:t>plava</a:t>
            </a:r>
            <a:r>
              <a:rPr lang="sr-Latn-RS" sz="2100" kern="0">
                <a:solidFill>
                  <a:srgbClr val="3333CC"/>
                </a:solidFill>
              </a:rPr>
              <a:t> </a:t>
            </a:r>
            <a:r>
              <a:rPr lang="en-US" sz="2100" kern="0">
                <a:latin typeface="+mn-lt"/>
              </a:rPr>
              <a:t>su celi brojevi od 0 do 255. Na ovaj način se može definisati 256</a:t>
            </a:r>
            <a:r>
              <a:rPr lang="en-US" sz="2100" kern="0" baseline="30000">
                <a:latin typeface="+mn-lt"/>
              </a:rPr>
              <a:t>3</a:t>
            </a:r>
            <a:r>
              <a:rPr lang="en-US" sz="2100" kern="0">
                <a:latin typeface="+mn-lt"/>
              </a:rPr>
              <a:t> boja.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>
                <a:latin typeface="+mn-lt"/>
              </a:rPr>
              <a:t>Drugi način da se definiše boja u VBA je pomoću osobine </a:t>
            </a:r>
            <a:r>
              <a:rPr lang="en-US" sz="2100" kern="0">
                <a:solidFill>
                  <a:srgbClr val="3333CC"/>
                </a:solidFill>
              </a:rPr>
              <a:t>ColorIndex</a:t>
            </a:r>
            <a:r>
              <a:rPr lang="en-US" sz="2100" kern="0">
                <a:latin typeface="+mn-lt"/>
              </a:rPr>
              <a:t>, koja može uzeti vrednosti od 0 (bez boje) do 56.</a:t>
            </a:r>
            <a:endParaRPr lang="sr-Latn-RS" sz="2100" ker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J</a:t>
            </a:r>
            <a:r>
              <a:rPr lang="en-US" sz="2100" kern="0">
                <a:latin typeface="+mn-lt"/>
              </a:rPr>
              <a:t>edini način da se ukloni boja je pomoću osobine</a:t>
            </a:r>
            <a:r>
              <a:rPr lang="sr-Latn-RS" sz="2100" kern="0">
                <a:latin typeface="+mn-lt"/>
              </a:rPr>
              <a:t> </a:t>
            </a:r>
            <a:r>
              <a:rPr lang="sr-Latn-RS" sz="2100" kern="0">
                <a:solidFill>
                  <a:srgbClr val="3333CC"/>
                </a:solidFill>
              </a:rPr>
              <a:t>ColorIndex</a:t>
            </a:r>
            <a:r>
              <a:rPr lang="en-US" sz="2100" kern="0">
                <a:latin typeface="+mn-lt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4369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For Each petlja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11275"/>
            <a:ext cx="8334375" cy="522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For Each</a:t>
            </a:r>
            <a:r>
              <a:rPr lang="vi-VN" sz="2100" kern="0" dirty="0">
                <a:latin typeface="+mn-lt"/>
              </a:rPr>
              <a:t> petlja predstavlja varijaciju </a:t>
            </a:r>
            <a:r>
              <a:rPr lang="vi-VN" sz="2100" kern="0" dirty="0">
                <a:solidFill>
                  <a:srgbClr val="3333CC"/>
                </a:solidFill>
              </a:rPr>
              <a:t>For</a:t>
            </a:r>
            <a:r>
              <a:rPr lang="vi-VN" sz="2100" kern="0" dirty="0">
                <a:latin typeface="+mn-lt"/>
              </a:rPr>
              <a:t> petlje i namenjena je radu sa kolekcijama, tj. kada je potrebno izvršiti određenu operaciju nad svim objektima u datoj kolekciji. Sintaksa </a:t>
            </a:r>
            <a:r>
              <a:rPr lang="vi-VN" sz="2100" kern="0" dirty="0">
                <a:solidFill>
                  <a:srgbClr val="3333CC"/>
                </a:solidFill>
              </a:rPr>
              <a:t>For Each</a:t>
            </a:r>
            <a:r>
              <a:rPr lang="vi-VN" sz="2100" kern="0" dirty="0">
                <a:latin typeface="+mn-lt"/>
              </a:rPr>
              <a:t> petlje je:</a:t>
            </a: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vi-VN" sz="2100" kern="0" dirty="0">
                <a:solidFill>
                  <a:srgbClr val="3333CC"/>
                </a:solidFill>
              </a:rPr>
              <a:t>For Each Element in Grup</a:t>
            </a:r>
            <a:r>
              <a:rPr lang="en-US" sz="2100" kern="0" dirty="0">
                <a:solidFill>
                  <a:srgbClr val="3333CC"/>
                </a:solidFill>
              </a:rPr>
              <a:t>a</a:t>
            </a:r>
            <a:endParaRPr lang="vi-VN" sz="2100" kern="0" dirty="0">
              <a:solidFill>
                <a:srgbClr val="3333CC"/>
              </a:solidFill>
            </a:endParaRPr>
          </a:p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       Naredbe</a:t>
            </a:r>
            <a:endParaRPr lang="vi-VN" sz="2100" kern="0" dirty="0">
              <a:solidFill>
                <a:srgbClr val="3333CC"/>
              </a:solidFill>
            </a:endParaRPr>
          </a:p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   </a:t>
            </a:r>
            <a:r>
              <a:rPr lang="vi-VN" sz="2100" kern="0" dirty="0">
                <a:solidFill>
                  <a:srgbClr val="3333CC"/>
                </a:solidFill>
              </a:rPr>
              <a:t>Next Element</a:t>
            </a: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   </a:t>
            </a:r>
            <a:r>
              <a:rPr lang="vi-VN" sz="2100" kern="0" dirty="0">
                <a:solidFill>
                  <a:srgbClr val="3333CC"/>
                </a:solidFill>
              </a:rPr>
              <a:t>Grup</a:t>
            </a:r>
            <a:r>
              <a:rPr lang="en-US" sz="2100" kern="0" dirty="0">
                <a:solidFill>
                  <a:srgbClr val="3333CC"/>
                </a:solidFill>
              </a:rPr>
              <a:t>a</a:t>
            </a:r>
            <a:r>
              <a:rPr lang="vi-VN" sz="2100" kern="0" dirty="0">
                <a:latin typeface="+mn-lt"/>
              </a:rPr>
              <a:t> predstavlja ime kolekcije i to može biti i niz. 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Iz </a:t>
            </a:r>
            <a:r>
              <a:rPr lang="vi-VN" sz="2100" kern="0" dirty="0">
                <a:solidFill>
                  <a:srgbClr val="3333CC"/>
                </a:solidFill>
              </a:rPr>
              <a:t>For Each</a:t>
            </a:r>
            <a:r>
              <a:rPr lang="vi-VN" sz="2100" kern="0" dirty="0">
                <a:latin typeface="+mn-lt"/>
              </a:rPr>
              <a:t> petlje se takođe izlazi koristeći </a:t>
            </a:r>
            <a:r>
              <a:rPr lang="vi-VN" sz="2100" kern="0" dirty="0">
                <a:solidFill>
                  <a:srgbClr val="3333CC"/>
                </a:solidFill>
              </a:rPr>
              <a:t>Exit For</a:t>
            </a:r>
            <a:r>
              <a:rPr lang="vi-VN" sz="2100" kern="0" dirty="0">
                <a:latin typeface="+mn-lt"/>
              </a:rPr>
              <a:t>.</a:t>
            </a:r>
            <a:r>
              <a:rPr lang="sr-Latn-RS" sz="2100" kern="0" dirty="0">
                <a:latin typeface="+mn-lt"/>
              </a:rPr>
              <a:t> Umesto </a:t>
            </a:r>
            <a:r>
              <a:rPr lang="vi-VN" sz="2100" kern="0" dirty="0">
                <a:solidFill>
                  <a:srgbClr val="3333CC"/>
                </a:solidFill>
              </a:rPr>
              <a:t>Next Element</a:t>
            </a:r>
            <a:r>
              <a:rPr lang="sr-Latn-RS" sz="2100" kern="0" dirty="0">
                <a:latin typeface="+mn-lt"/>
              </a:rPr>
              <a:t> možemo koristiti samo </a:t>
            </a:r>
            <a:r>
              <a:rPr lang="sr-Latn-RS" sz="2100" kern="0" dirty="0">
                <a:solidFill>
                  <a:srgbClr val="3333CC"/>
                </a:solidFill>
              </a:rPr>
              <a:t>Next</a:t>
            </a:r>
            <a:r>
              <a:rPr lang="sr-Latn-RS" sz="2100" kern="0" dirty="0">
                <a:latin typeface="+mn-lt"/>
              </a:rPr>
              <a:t>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Štampanje elemenata niza </a:t>
            </a:r>
            <a:r>
              <a:rPr lang="sr-Latn-RS" sz="2100" kern="0" dirty="0">
                <a:solidFill>
                  <a:srgbClr val="3333CC"/>
                </a:solidFill>
              </a:rPr>
              <a:t>Niz</a:t>
            </a:r>
            <a:r>
              <a:rPr lang="sr-Latn-RS" sz="2100" kern="0" dirty="0">
                <a:latin typeface="+mn-lt"/>
              </a:rPr>
              <a:t> se može izvršiti na sledeći način:</a:t>
            </a:r>
          </a:p>
          <a:p>
            <a:pPr>
              <a:spcBef>
                <a:spcPts val="600"/>
              </a:spcBef>
              <a:defRPr/>
            </a:pPr>
            <a:r>
              <a:rPr lang="sr-Latn-CS" sz="2100" kern="0" dirty="0">
                <a:solidFill>
                  <a:srgbClr val="3333CC"/>
                </a:solidFill>
              </a:rPr>
              <a:t>   For Each n In Niz</a:t>
            </a:r>
            <a:endParaRPr lang="en-US" sz="2100" kern="0" dirty="0">
              <a:solidFill>
                <a:srgbClr val="3333CC"/>
              </a:solidFill>
            </a:endParaRPr>
          </a:p>
          <a:p>
            <a:pPr>
              <a:defRPr/>
            </a:pPr>
            <a:r>
              <a:rPr lang="sr-Latn-CS" sz="2100" kern="0" dirty="0">
                <a:solidFill>
                  <a:srgbClr val="3333CC"/>
                </a:solidFill>
              </a:rPr>
              <a:t>       Debug.Print  n</a:t>
            </a:r>
            <a:endParaRPr lang="en-US" sz="2100" kern="0" dirty="0">
              <a:solidFill>
                <a:srgbClr val="3333CC"/>
              </a:solidFill>
            </a:endParaRPr>
          </a:p>
          <a:p>
            <a:pPr>
              <a:defRPr/>
            </a:pPr>
            <a:r>
              <a:rPr lang="sr-Latn-RS" sz="2100" kern="0" dirty="0">
                <a:solidFill>
                  <a:srgbClr val="3333CC"/>
                </a:solidFill>
              </a:rPr>
              <a:t>   </a:t>
            </a:r>
            <a:r>
              <a:rPr lang="en-GB" sz="2100" kern="0" dirty="0">
                <a:solidFill>
                  <a:srgbClr val="3333CC"/>
                </a:solidFill>
              </a:rPr>
              <a:t>Next n</a:t>
            </a:r>
            <a:endParaRPr lang="sr-Latn-RS" sz="2100" kern="0" dirty="0">
              <a:solidFill>
                <a:srgbClr val="3333CC"/>
              </a:solidFill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Na ovaj način ne moramo znati broj elemenata niza.</a:t>
            </a:r>
            <a:endParaRPr lang="vi-VN" sz="21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9431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For Each petlja - Primeri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235075"/>
            <a:ext cx="8548687" cy="533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Prikazati imena svih radnih listova aktivne radne sveske.</a:t>
            </a:r>
            <a:endParaRPr lang="vi-VN" sz="2100" kern="0">
              <a:latin typeface="+mn-lt"/>
            </a:endParaRP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>
                <a:solidFill>
                  <a:srgbClr val="3333CC"/>
                </a:solidFill>
              </a:rPr>
              <a:t>   </a:t>
            </a:r>
            <a:r>
              <a:rPr lang="en-US" sz="2100" kern="0">
                <a:solidFill>
                  <a:srgbClr val="3333CC"/>
                </a:solidFill>
              </a:rPr>
              <a:t>Dim List As Worksheet</a:t>
            </a: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>
                <a:solidFill>
                  <a:srgbClr val="3333CC"/>
                </a:solidFill>
              </a:rPr>
              <a:t>   </a:t>
            </a:r>
            <a:r>
              <a:rPr lang="en-US" sz="2100" kern="0">
                <a:solidFill>
                  <a:srgbClr val="3333CC"/>
                </a:solidFill>
              </a:rPr>
              <a:t>For Each List In </a:t>
            </a:r>
            <a:r>
              <a:rPr lang="en-US" sz="2100" kern="0">
                <a:solidFill>
                  <a:srgbClr val="FF0000"/>
                </a:solidFill>
              </a:rPr>
              <a:t>ActiveWorkbook.Worksheets</a:t>
            </a: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>
                <a:solidFill>
                  <a:srgbClr val="3333CC"/>
                </a:solidFill>
              </a:rPr>
              <a:t>       </a:t>
            </a:r>
            <a:r>
              <a:rPr lang="en-US" sz="2100" kern="0">
                <a:solidFill>
                  <a:srgbClr val="3333CC"/>
                </a:solidFill>
              </a:rPr>
              <a:t>MsgBox </a:t>
            </a:r>
            <a:r>
              <a:rPr lang="sr-Latn-RS" sz="2100" kern="0">
                <a:solidFill>
                  <a:srgbClr val="3333CC"/>
                </a:solidFill>
              </a:rPr>
              <a:t> </a:t>
            </a:r>
            <a:r>
              <a:rPr lang="en-US" sz="2100" kern="0">
                <a:solidFill>
                  <a:srgbClr val="3333CC"/>
                </a:solidFill>
              </a:rPr>
              <a:t>List.</a:t>
            </a:r>
            <a:r>
              <a:rPr lang="en-US" sz="2100" kern="0">
                <a:solidFill>
                  <a:srgbClr val="FF0000"/>
                </a:solidFill>
              </a:rPr>
              <a:t>Name</a:t>
            </a:r>
          </a:p>
          <a:p>
            <a:pPr marL="239713" indent="-239713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>
                <a:solidFill>
                  <a:srgbClr val="3333CC"/>
                </a:solidFill>
              </a:rPr>
              <a:t>   </a:t>
            </a:r>
            <a:r>
              <a:rPr lang="en-US" sz="2100" kern="0">
                <a:solidFill>
                  <a:srgbClr val="3333CC"/>
                </a:solidFill>
              </a:rPr>
              <a:t>Next List</a:t>
            </a:r>
            <a:endParaRPr lang="sr-Latn-RS" sz="2100" ker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S</a:t>
            </a:r>
            <a:r>
              <a:rPr lang="vi-VN" sz="2100" kern="0">
                <a:latin typeface="+mn-lt"/>
              </a:rPr>
              <a:t>vakoj ćeliji selekcije dode</a:t>
            </a:r>
            <a:r>
              <a:rPr lang="sr-Latn-RS" sz="2100" kern="0">
                <a:latin typeface="+mn-lt"/>
              </a:rPr>
              <a:t>liti</a:t>
            </a:r>
            <a:r>
              <a:rPr lang="vi-VN" sz="2100" kern="0">
                <a:latin typeface="+mn-lt"/>
              </a:rPr>
              <a:t> slučajan ceo broj između 0 i 100.</a:t>
            </a:r>
            <a:endParaRPr lang="sr-Latn-RS" sz="2100" kern="0">
              <a:latin typeface="+mn-lt"/>
            </a:endParaRPr>
          </a:p>
          <a:p>
            <a:pPr marL="239713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defRPr/>
            </a:pPr>
            <a:r>
              <a:rPr lang="sr-Latn-CS" sz="2100" kern="0">
                <a:solidFill>
                  <a:srgbClr val="3333CC"/>
                </a:solidFill>
              </a:rPr>
              <a:t>   Dim Cell As Range</a:t>
            </a:r>
            <a:endParaRPr lang="en-US" sz="2100" kern="0">
              <a:solidFill>
                <a:srgbClr val="3333CC"/>
              </a:solidFill>
            </a:endParaRPr>
          </a:p>
          <a:p>
            <a:pPr>
              <a:defRPr/>
            </a:pPr>
            <a:r>
              <a:rPr lang="sr-Latn-CS" sz="2100" kern="0">
                <a:solidFill>
                  <a:srgbClr val="3333CC"/>
                </a:solidFill>
              </a:rPr>
              <a:t>   For Each Cell In Selection</a:t>
            </a:r>
            <a:endParaRPr lang="en-US" sz="2100" kern="0">
              <a:solidFill>
                <a:srgbClr val="3333CC"/>
              </a:solidFill>
            </a:endParaRPr>
          </a:p>
          <a:p>
            <a:pPr>
              <a:defRPr/>
            </a:pPr>
            <a:r>
              <a:rPr lang="sr-Latn-CS" sz="2100" kern="0">
                <a:solidFill>
                  <a:srgbClr val="3333CC"/>
                </a:solidFill>
              </a:rPr>
              <a:t>       Cell.Value = Fix(Rnd * 101)</a:t>
            </a:r>
            <a:endParaRPr lang="en-US" sz="2100" kern="0">
              <a:solidFill>
                <a:srgbClr val="3333CC"/>
              </a:solidFill>
            </a:endParaRPr>
          </a:p>
          <a:p>
            <a:pPr>
              <a:defRPr/>
            </a:pPr>
            <a:r>
              <a:rPr lang="sr-Latn-RS" sz="2100" kern="0">
                <a:solidFill>
                  <a:srgbClr val="3333CC"/>
                </a:solidFill>
              </a:rPr>
              <a:t>   </a:t>
            </a:r>
            <a:r>
              <a:rPr lang="en-GB" sz="2100" kern="0">
                <a:solidFill>
                  <a:srgbClr val="3333CC"/>
                </a:solidFill>
              </a:rPr>
              <a:t>Next</a:t>
            </a:r>
            <a:endParaRPr lang="sr-Latn-RS" sz="2100" kern="0">
              <a:solidFill>
                <a:srgbClr val="3333CC"/>
              </a:solidFill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Z</a:t>
            </a:r>
            <a:r>
              <a:rPr lang="en-GB" sz="2100" kern="0">
                <a:latin typeface="+mn-lt"/>
              </a:rPr>
              <a:t>atv</a:t>
            </a:r>
            <a:r>
              <a:rPr lang="sr-Latn-RS" sz="2100" kern="0">
                <a:latin typeface="+mn-lt"/>
              </a:rPr>
              <a:t>oriti</a:t>
            </a:r>
            <a:r>
              <a:rPr lang="en-GB" sz="2100" kern="0">
                <a:latin typeface="+mn-lt"/>
              </a:rPr>
              <a:t> sve radne sveske osim aktivne</a:t>
            </a:r>
            <a:r>
              <a:rPr lang="sr-Latn-RS" sz="2100" kern="0">
                <a:latin typeface="+mn-lt"/>
              </a:rPr>
              <a:t>.</a:t>
            </a:r>
          </a:p>
          <a:p>
            <a:pPr>
              <a:spcBef>
                <a:spcPts val="600"/>
              </a:spcBef>
              <a:defRPr/>
            </a:pPr>
            <a:r>
              <a:rPr lang="sr-Latn-CS" sz="2100" kern="0">
                <a:solidFill>
                  <a:srgbClr val="3333CC"/>
                </a:solidFill>
              </a:rPr>
              <a:t>   Dim Sveska as Workbook</a:t>
            </a:r>
          </a:p>
          <a:p>
            <a:pPr>
              <a:spcBef>
                <a:spcPts val="0"/>
              </a:spcBef>
              <a:defRPr/>
            </a:pPr>
            <a:r>
              <a:rPr lang="sr-Latn-CS" sz="2100" kern="0">
                <a:solidFill>
                  <a:srgbClr val="3333CC"/>
                </a:solidFill>
              </a:rPr>
              <a:t>   For Each Sveska In Workbooks</a:t>
            </a:r>
          </a:p>
          <a:p>
            <a:pPr>
              <a:spcBef>
                <a:spcPts val="0"/>
              </a:spcBef>
              <a:defRPr/>
            </a:pPr>
            <a:r>
              <a:rPr lang="sr-Latn-CS" sz="2100" kern="0">
                <a:solidFill>
                  <a:srgbClr val="3333CC"/>
                </a:solidFill>
              </a:rPr>
              <a:t>       If Sveska.Name &lt;&gt; ActiveWorkbook.Name  Then  Sveska.</a:t>
            </a:r>
            <a:r>
              <a:rPr lang="sr-Latn-CS" sz="2100" kern="0">
                <a:solidFill>
                  <a:srgbClr val="FF0000"/>
                </a:solidFill>
              </a:rPr>
              <a:t>Close</a:t>
            </a:r>
          </a:p>
          <a:p>
            <a:pPr>
              <a:spcBef>
                <a:spcPts val="0"/>
              </a:spcBef>
              <a:defRPr/>
            </a:pPr>
            <a:r>
              <a:rPr lang="sr-Latn-CS" sz="2100" kern="0">
                <a:solidFill>
                  <a:srgbClr val="3333CC"/>
                </a:solidFill>
              </a:rPr>
              <a:t>   Next Sveska</a:t>
            </a:r>
          </a:p>
          <a:p>
            <a:pPr>
              <a:defRPr/>
            </a:pPr>
            <a:endParaRPr lang="sr-Latn-RS" sz="2100" kern="0">
              <a:solidFill>
                <a:srgbClr val="3333CC"/>
              </a:solidFill>
            </a:endParaRP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6215063" y="2324100"/>
            <a:ext cx="2357437" cy="646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/>
              <a:t>Osobina </a:t>
            </a:r>
            <a:r>
              <a:rPr lang="sr-Latn-CS">
                <a:solidFill>
                  <a:srgbClr val="3333CC"/>
                </a:solidFill>
              </a:rPr>
              <a:t>Name</a:t>
            </a:r>
            <a:r>
              <a:rPr lang="sr-Latn-CS"/>
              <a:t> vraća ime radnog lista.</a:t>
            </a:r>
            <a:endParaRPr lang="en-GB"/>
          </a:p>
        </p:txBody>
      </p:sp>
      <p:sp>
        <p:nvSpPr>
          <p:cNvPr id="10245" name="Line 6"/>
          <p:cNvSpPr>
            <a:spLocks noChangeShapeType="1"/>
          </p:cNvSpPr>
          <p:nvPr/>
        </p:nvSpPr>
        <p:spPr bwMode="auto">
          <a:xfrm flipH="1" flipV="1">
            <a:off x="3265488" y="2513013"/>
            <a:ext cx="2949575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10246" name="Rectangle 5"/>
          <p:cNvSpPr>
            <a:spLocks noChangeArrowheads="1"/>
          </p:cNvSpPr>
          <p:nvPr/>
        </p:nvSpPr>
        <p:spPr bwMode="auto">
          <a:xfrm>
            <a:off x="6416675" y="4929188"/>
            <a:ext cx="2428875" cy="6461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/>
              <a:t>Metoda </a:t>
            </a:r>
            <a:r>
              <a:rPr lang="sr-Latn-CS">
                <a:solidFill>
                  <a:srgbClr val="3333CC"/>
                </a:solidFill>
              </a:rPr>
              <a:t>Close</a:t>
            </a:r>
            <a:r>
              <a:rPr lang="sr-Latn-CS"/>
              <a:t> zatvara radnu svesku.</a:t>
            </a:r>
            <a:endParaRPr lang="en-GB"/>
          </a:p>
        </p:txBody>
      </p:sp>
      <p:sp>
        <p:nvSpPr>
          <p:cNvPr id="10247" name="Line 6"/>
          <p:cNvSpPr>
            <a:spLocks noChangeShapeType="1"/>
          </p:cNvSpPr>
          <p:nvPr/>
        </p:nvSpPr>
        <p:spPr bwMode="auto">
          <a:xfrm>
            <a:off x="7820025" y="5567363"/>
            <a:ext cx="142875" cy="428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5801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Objekti Workbook / Workbooks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25463" y="1306513"/>
          <a:ext cx="8215312" cy="2176464"/>
        </p:xfrm>
        <a:graphic>
          <a:graphicData uri="http://schemas.openxmlformats.org/drawingml/2006/table">
            <a:tbl>
              <a:tblPr/>
              <a:tblGrid>
                <a:gridCol w="1428750"/>
                <a:gridCol w="6786562"/>
              </a:tblGrid>
              <a:tr h="2720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05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Objekat Workbook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FullName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ime radne sveske, uključujući i put do nje.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Name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ime radne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411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Path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put do radne sveske.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Kod novih, nesnimljenih, radnih sveski Path je prazan string.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058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Kolekcija Workbooks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20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Count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broj trenutno otvorenih radnih sveski.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25463" y="3833813"/>
          <a:ext cx="8215312" cy="2820985"/>
        </p:xfrm>
        <a:graphic>
          <a:graphicData uri="http://schemas.openxmlformats.org/drawingml/2006/table">
            <a:tbl>
              <a:tblPr/>
              <a:tblGrid>
                <a:gridCol w="1285875"/>
                <a:gridCol w="6929437"/>
              </a:tblGrid>
              <a:tr h="27210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Metoda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10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Objekat Workbook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21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Activate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Aktiviranje radne sveske. Ta sveska postaje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ActiveWorkbook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1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Close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Zatvaranje radne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1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PrintOut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Štampanje specificirane radne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10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Save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Snimanje radne sveske. </a:t>
                      </a:r>
                      <a:r>
                        <a:rPr kumimoji="0" lang="en-U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 slučaju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nove radne sveske, koristiti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SaveAs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41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SaveAs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Snimanje specificirane radne sveske pod drugim imenom. 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2107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Kolekcija Workbooks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096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Add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Kreiranje nove radne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7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Open</a:t>
                      </a:r>
                      <a:endParaRPr kumimoji="0" lang="en-US" sz="1700" b="1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Otvaranje postojeće radne sveske.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23790" marR="2379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117219</TotalTime>
  <Words>2935</Words>
  <Application>Microsoft Office PowerPoint</Application>
  <PresentationFormat>On-screen Show (4:3)</PresentationFormat>
  <Paragraphs>378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Arial Black</vt:lpstr>
      <vt:lpstr>Calibri</vt:lpstr>
      <vt:lpstr>Courier New</vt:lpstr>
      <vt:lpstr>Times New Roman</vt:lpstr>
      <vt:lpstr>Wingdings</vt:lpstr>
      <vt:lpstr>Pixel</vt:lpstr>
      <vt:lpstr>Programiranje kroz aplikacije</vt:lpstr>
      <vt:lpstr>Aktivni objekti</vt:lpstr>
      <vt:lpstr>Aktivni objekti (nastavak)</vt:lpstr>
      <vt:lpstr>With konstrukcija</vt:lpstr>
      <vt:lpstr>With konstrukcija (nastavak)</vt:lpstr>
      <vt:lpstr>Definisanje boje</vt:lpstr>
      <vt:lpstr>For Each petlja</vt:lpstr>
      <vt:lpstr>For Each petlja - Primeri</vt:lpstr>
      <vt:lpstr>Objekti Workbook / Workbooks</vt:lpstr>
      <vt:lpstr>Objekti Worksheet / Worksheets</vt:lpstr>
      <vt:lpstr>Range objekat</vt:lpstr>
      <vt:lpstr>Primer</vt:lpstr>
      <vt:lpstr>Programiranje događaja</vt:lpstr>
      <vt:lpstr>Događaji u Excel-u</vt:lpstr>
      <vt:lpstr>Događaji na nivou radne sveske</vt:lpstr>
      <vt:lpstr>Događaj Open (radna sveska)</vt:lpstr>
      <vt:lpstr>Primer – Evidencija otvaranja sveske</vt:lpstr>
      <vt:lpstr>PowerPoint Presentation</vt:lpstr>
      <vt:lpstr>Događaj NewSheet (radna sveska)</vt:lpstr>
      <vt:lpstr>PowerPoint Presentation</vt:lpstr>
      <vt:lpstr>Događaj BeforePrint (radna sveska)</vt:lpstr>
      <vt:lpstr>Događaji na nivou radnog lista</vt:lpstr>
      <vt:lpstr>Događaj BeforeRightClick (radni list)</vt:lpstr>
      <vt:lpstr>PowerPoint Presentation</vt:lpstr>
      <vt:lpstr>Događaji koji nisu pridruženi objektu</vt:lpstr>
      <vt:lpstr>Događaj OnKey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1169</cp:revision>
  <dcterms:created xsi:type="dcterms:W3CDTF">2004-08-23T07:37:27Z</dcterms:created>
  <dcterms:modified xsi:type="dcterms:W3CDTF">2016-11-01T10:48:01Z</dcterms:modified>
</cp:coreProperties>
</file>