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5" r:id="rId1"/>
  </p:sldMasterIdLst>
  <p:notesMasterIdLst>
    <p:notesMasterId r:id="rId30"/>
  </p:notesMasterIdLst>
  <p:handoutMasterIdLst>
    <p:handoutMasterId r:id="rId31"/>
  </p:handoutMasterIdLst>
  <p:sldIdLst>
    <p:sldId id="256" r:id="rId2"/>
    <p:sldId id="257" r:id="rId3"/>
    <p:sldId id="327" r:id="rId4"/>
    <p:sldId id="329" r:id="rId5"/>
    <p:sldId id="328" r:id="rId6"/>
    <p:sldId id="330" r:id="rId7"/>
    <p:sldId id="331" r:id="rId8"/>
    <p:sldId id="332" r:id="rId9"/>
    <p:sldId id="333" r:id="rId10"/>
    <p:sldId id="334" r:id="rId11"/>
    <p:sldId id="349" r:id="rId12"/>
    <p:sldId id="335" r:id="rId13"/>
    <p:sldId id="336" r:id="rId14"/>
    <p:sldId id="337" r:id="rId15"/>
    <p:sldId id="338" r:id="rId16"/>
    <p:sldId id="339" r:id="rId17"/>
    <p:sldId id="340" r:id="rId18"/>
    <p:sldId id="341" r:id="rId19"/>
    <p:sldId id="342" r:id="rId20"/>
    <p:sldId id="343" r:id="rId21"/>
    <p:sldId id="344" r:id="rId22"/>
    <p:sldId id="345" r:id="rId23"/>
    <p:sldId id="346" r:id="rId24"/>
    <p:sldId id="347" r:id="rId25"/>
    <p:sldId id="324" r:id="rId26"/>
    <p:sldId id="348" r:id="rId27"/>
    <p:sldId id="323" r:id="rId28"/>
    <p:sldId id="325" r:id="rId29"/>
  </p:sldIdLst>
  <p:sldSz cx="9144000" cy="6858000" type="screen4x3"/>
  <p:notesSz cx="7004050" cy="929005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00"/>
    <a:srgbClr val="339933"/>
    <a:srgbClr val="CCFFCC"/>
    <a:srgbClr val="3333CC"/>
    <a:srgbClr val="CC6600"/>
    <a:srgbClr val="006400"/>
    <a:srgbClr val="FF3300"/>
    <a:srgbClr val="33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32" autoAdjust="0"/>
    <p:restoredTop sz="94649" autoAdjust="0"/>
  </p:normalViewPr>
  <p:slideViewPr>
    <p:cSldViewPr showGuides="1">
      <p:cViewPr varScale="1">
        <p:scale>
          <a:sx n="129" d="100"/>
          <a:sy n="129" d="100"/>
        </p:scale>
        <p:origin x="1026" y="12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53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04" tIns="46552" rIns="93104" bIns="46552" numCol="1" anchor="t" anchorCtr="0" compatLnSpc="1">
            <a:prstTxWarp prst="textNoShape">
              <a:avLst/>
            </a:prstTxWarp>
          </a:bodyPr>
          <a:lstStyle>
            <a:lvl1pPr defTabSz="930275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68750" y="0"/>
            <a:ext cx="30353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04" tIns="46552" rIns="93104" bIns="46552" numCol="1" anchor="t" anchorCtr="0" compatLnSpc="1">
            <a:prstTxWarp prst="textNoShape">
              <a:avLst/>
            </a:prstTxWarp>
          </a:bodyPr>
          <a:lstStyle>
            <a:lvl1pPr algn="r" defTabSz="930275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018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24913"/>
            <a:ext cx="3035300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04" tIns="46552" rIns="93104" bIns="46552" numCol="1" anchor="b" anchorCtr="0" compatLnSpc="1">
            <a:prstTxWarp prst="textNoShape">
              <a:avLst/>
            </a:prstTxWarp>
          </a:bodyPr>
          <a:lstStyle>
            <a:lvl1pPr defTabSz="930275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018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68750" y="8824913"/>
            <a:ext cx="3035300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04" tIns="46552" rIns="93104" bIns="46552" numCol="1" anchor="b" anchorCtr="0" compatLnSpc="1">
            <a:prstTxWarp prst="textNoShape">
              <a:avLst/>
            </a:prstTxWarp>
          </a:bodyPr>
          <a:lstStyle>
            <a:lvl1pPr algn="r" defTabSz="930275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fld id="{AC16A8C2-81A0-4857-BFAA-C026A99A5D7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038315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5300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67163" y="0"/>
            <a:ext cx="3035300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88CCFD50-145A-4638-86D1-501D149E6F77}" type="datetimeFigureOut">
              <a:rPr lang="sr-Latn-CS"/>
              <a:pPr>
                <a:defRPr/>
              </a:pPr>
              <a:t>11.10.2016.</a:t>
            </a:fld>
            <a:endParaRPr lang="sr-Latn-C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79513" y="696913"/>
            <a:ext cx="4645025" cy="34829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sr-Latn-C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0088" y="4413250"/>
            <a:ext cx="5603875" cy="41798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sr-Latn-CS" noProof="0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3325"/>
            <a:ext cx="3035300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67163" y="8823325"/>
            <a:ext cx="3035300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FF55BAD4-D72C-4B18-B6C3-E4C288151291}" type="slidenum">
              <a:rPr lang="sr-Latn-CS"/>
              <a:pPr>
                <a:defRPr/>
              </a:pPr>
              <a:t>‹#›</a:t>
            </a:fld>
            <a:endParaRPr lang="sr-Latn-CS"/>
          </a:p>
        </p:txBody>
      </p:sp>
    </p:spTree>
    <p:extLst>
      <p:ext uri="{BB962C8B-B14F-4D97-AF65-F5344CB8AC3E}">
        <p14:creationId xmlns:p14="http://schemas.microsoft.com/office/powerpoint/2010/main" val="205466670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hidden">
            <a:xfrm>
              <a:off x="0" y="0"/>
              <a:ext cx="2208" cy="4320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n-GB" sz="2400">
                <a:latin typeface="Times New Roman" pitchFamily="18" charset="0"/>
              </a:endParaRPr>
            </a:p>
          </p:txBody>
        </p:sp>
        <p:sp>
          <p:nvSpPr>
            <p:cNvPr id="6" name="Rectangle 4"/>
            <p:cNvSpPr>
              <a:spLocks noChangeArrowheads="1"/>
            </p:cNvSpPr>
            <p:nvPr/>
          </p:nvSpPr>
          <p:spPr bwMode="hidden">
            <a:xfrm>
              <a:off x="1081" y="1065"/>
              <a:ext cx="4679" cy="1596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 sz="2400">
                <a:latin typeface="Times New Roman" pitchFamily="18" charset="0"/>
              </a:endParaRPr>
            </a:p>
          </p:txBody>
        </p:sp>
        <p:grpSp>
          <p:nvGrpSpPr>
            <p:cNvPr id="7" name="Group 5"/>
            <p:cNvGrpSpPr>
              <a:grpSpLocks/>
            </p:cNvGrpSpPr>
            <p:nvPr/>
          </p:nvGrpSpPr>
          <p:grpSpPr bwMode="auto">
            <a:xfrm>
              <a:off x="0" y="672"/>
              <a:ext cx="1806" cy="1989"/>
              <a:chOff x="0" y="672"/>
              <a:chExt cx="1806" cy="1989"/>
            </a:xfrm>
          </p:grpSpPr>
          <p:sp>
            <p:nvSpPr>
              <p:cNvPr id="8" name="Rectangle 6"/>
              <p:cNvSpPr>
                <a:spLocks noChangeArrowheads="1"/>
              </p:cNvSpPr>
              <p:nvPr userDrawn="1"/>
            </p:nvSpPr>
            <p:spPr bwMode="auto">
              <a:xfrm>
                <a:off x="361" y="2257"/>
                <a:ext cx="363" cy="404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2400">
                  <a:latin typeface="Times New Roman" pitchFamily="18" charset="0"/>
                </a:endParaRPr>
              </a:p>
            </p:txBody>
          </p:sp>
          <p:sp>
            <p:nvSpPr>
              <p:cNvPr id="9" name="Rectangle 7"/>
              <p:cNvSpPr>
                <a:spLocks noChangeArrowheads="1"/>
              </p:cNvSpPr>
              <p:nvPr userDrawn="1"/>
            </p:nvSpPr>
            <p:spPr bwMode="auto">
              <a:xfrm>
                <a:off x="1081" y="1065"/>
                <a:ext cx="362" cy="405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2400">
                  <a:latin typeface="Times New Roman" pitchFamily="18" charset="0"/>
                </a:endParaRPr>
              </a:p>
            </p:txBody>
          </p:sp>
          <p:sp>
            <p:nvSpPr>
              <p:cNvPr id="10" name="Rectangle 8"/>
              <p:cNvSpPr>
                <a:spLocks noChangeArrowheads="1"/>
              </p:cNvSpPr>
              <p:nvPr userDrawn="1"/>
            </p:nvSpPr>
            <p:spPr bwMode="auto">
              <a:xfrm>
                <a:off x="1437" y="672"/>
                <a:ext cx="369" cy="400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2400">
                  <a:latin typeface="Times New Roman" pitchFamily="18" charset="0"/>
                </a:endParaRPr>
              </a:p>
            </p:txBody>
          </p:sp>
          <p:sp>
            <p:nvSpPr>
              <p:cNvPr id="11" name="Rectangle 9"/>
              <p:cNvSpPr>
                <a:spLocks noChangeArrowheads="1"/>
              </p:cNvSpPr>
              <p:nvPr userDrawn="1"/>
            </p:nvSpPr>
            <p:spPr bwMode="auto">
              <a:xfrm>
                <a:off x="719" y="2257"/>
                <a:ext cx="368" cy="404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2400">
                  <a:latin typeface="Times New Roman" pitchFamily="18" charset="0"/>
                </a:endParaRPr>
              </a:p>
            </p:txBody>
          </p:sp>
          <p:sp>
            <p:nvSpPr>
              <p:cNvPr id="12" name="Rectangle 10"/>
              <p:cNvSpPr>
                <a:spLocks noChangeArrowheads="1"/>
              </p:cNvSpPr>
              <p:nvPr userDrawn="1"/>
            </p:nvSpPr>
            <p:spPr bwMode="auto">
              <a:xfrm>
                <a:off x="1437" y="1065"/>
                <a:ext cx="369" cy="405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2400">
                  <a:latin typeface="Times New Roman" pitchFamily="18" charset="0"/>
                </a:endParaRPr>
              </a:p>
            </p:txBody>
          </p:sp>
          <p:sp>
            <p:nvSpPr>
              <p:cNvPr id="13" name="Rectangle 11"/>
              <p:cNvSpPr>
                <a:spLocks noChangeArrowheads="1"/>
              </p:cNvSpPr>
              <p:nvPr userDrawn="1"/>
            </p:nvSpPr>
            <p:spPr bwMode="auto">
              <a:xfrm>
                <a:off x="719" y="1464"/>
                <a:ext cx="368" cy="399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2400">
                  <a:latin typeface="Times New Roman" pitchFamily="18" charset="0"/>
                </a:endParaRPr>
              </a:p>
            </p:txBody>
          </p:sp>
          <p:sp>
            <p:nvSpPr>
              <p:cNvPr id="14" name="Rectangle 12"/>
              <p:cNvSpPr>
                <a:spLocks noChangeArrowheads="1"/>
              </p:cNvSpPr>
              <p:nvPr userDrawn="1"/>
            </p:nvSpPr>
            <p:spPr bwMode="auto">
              <a:xfrm>
                <a:off x="0" y="1464"/>
                <a:ext cx="367" cy="399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2400">
                  <a:latin typeface="Times New Roman" pitchFamily="18" charset="0"/>
                </a:endParaRPr>
              </a:p>
            </p:txBody>
          </p:sp>
          <p:sp>
            <p:nvSpPr>
              <p:cNvPr id="15" name="Rectangle 13"/>
              <p:cNvSpPr>
                <a:spLocks noChangeArrowheads="1"/>
              </p:cNvSpPr>
              <p:nvPr userDrawn="1"/>
            </p:nvSpPr>
            <p:spPr bwMode="auto">
              <a:xfrm>
                <a:off x="1081" y="1464"/>
                <a:ext cx="362" cy="399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2400">
                  <a:latin typeface="Times New Roman" pitchFamily="18" charset="0"/>
                </a:endParaRPr>
              </a:p>
            </p:txBody>
          </p:sp>
          <p:sp>
            <p:nvSpPr>
              <p:cNvPr id="16" name="Rectangle 14"/>
              <p:cNvSpPr>
                <a:spLocks noChangeArrowheads="1"/>
              </p:cNvSpPr>
              <p:nvPr userDrawn="1"/>
            </p:nvSpPr>
            <p:spPr bwMode="auto">
              <a:xfrm>
                <a:off x="361" y="1857"/>
                <a:ext cx="363" cy="406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2400">
                  <a:latin typeface="Times New Roman" pitchFamily="18" charset="0"/>
                </a:endParaRPr>
              </a:p>
            </p:txBody>
          </p:sp>
          <p:sp>
            <p:nvSpPr>
              <p:cNvPr id="17" name="Rectangle 15"/>
              <p:cNvSpPr>
                <a:spLocks noChangeArrowheads="1"/>
              </p:cNvSpPr>
              <p:nvPr userDrawn="1"/>
            </p:nvSpPr>
            <p:spPr bwMode="auto">
              <a:xfrm>
                <a:off x="719" y="1857"/>
                <a:ext cx="368" cy="406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2400">
                  <a:latin typeface="Times New Roman" pitchFamily="18" charset="0"/>
                </a:endParaRPr>
              </a:p>
            </p:txBody>
          </p:sp>
        </p:grpSp>
      </p:grpSp>
      <p:sp>
        <p:nvSpPr>
          <p:cNvPr id="207891" name="Rectangle 19"/>
          <p:cNvSpPr>
            <a:spLocks noGrp="1" noChangeArrowheads="1"/>
          </p:cNvSpPr>
          <p:nvPr>
            <p:ph type="ctrTitle"/>
          </p:nvPr>
        </p:nvSpPr>
        <p:spPr>
          <a:xfrm>
            <a:off x="2971800" y="1828800"/>
            <a:ext cx="6019800" cy="2209800"/>
          </a:xfrm>
        </p:spPr>
        <p:txBody>
          <a:bodyPr/>
          <a:lstStyle>
            <a:lvl1pPr>
              <a:defRPr sz="5000">
                <a:solidFill>
                  <a:srgbClr val="FFFFFF"/>
                </a:solidFill>
              </a:defRPr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207892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2971800" y="4267200"/>
            <a:ext cx="6019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3400"/>
            </a:lvl1pPr>
          </a:lstStyle>
          <a:p>
            <a:r>
              <a:rPr lang="en-GB"/>
              <a:t>Click to edit Master subtitle style</a:t>
            </a:r>
          </a:p>
        </p:txBody>
      </p:sp>
      <p:sp>
        <p:nvSpPr>
          <p:cNvPr id="18" name="Rectangle 16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9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0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2498E9-26A5-494B-AACD-C95FCF76B7B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943000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Latn-C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C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082782-255B-456C-85DF-53F15587AF4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482245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457200"/>
            <a:ext cx="2057400" cy="5410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sr-Latn-C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457200"/>
            <a:ext cx="6019800" cy="5410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C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A75AC1-2347-4BB9-BBBF-BCF6D1A9B77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536624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Latn-C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C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7C7389-9AF0-4CBD-A4B8-C19DD67D201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822217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sr-Latn-C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E708B6-81AF-4E37-97E9-C69D98B77F2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722989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Latn-C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C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CS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10E136-3728-4627-BD6B-CFECEF3E26E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08432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sr-Latn-C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C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CS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CE5C74-4142-416D-A18C-BD8F1E82456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9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652677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Latn-CS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7DEEF9-47F9-4EA7-88C3-4FD66F5ED94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5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616550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97941B-0B62-4F59-B47C-0C8AA64090C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4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398532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sr-Latn-C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C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13A047-3AB6-4B7D-AFFF-508E0313E37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493263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sr-Latn-C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sr-Latn-C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50E539-6E49-4627-BFDB-0156B23A3DB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196250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850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06851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 Black" pitchFamily="34" charset="0"/>
              </a:defRPr>
            </a:lvl1pPr>
          </a:lstStyle>
          <a:p>
            <a:pPr>
              <a:defRPr/>
            </a:pPr>
            <a:fld id="{BE6A2AB4-CE71-4281-A233-5D4DFA5648C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grpSp>
        <p:nvGrpSpPr>
          <p:cNvPr id="1028" name="Group 4"/>
          <p:cNvGrpSpPr>
            <a:grpSpLocks/>
          </p:cNvGrpSpPr>
          <p:nvPr/>
        </p:nvGrpSpPr>
        <p:grpSpPr bwMode="auto">
          <a:xfrm>
            <a:off x="0" y="0"/>
            <a:ext cx="9144000" cy="546100"/>
            <a:chOff x="0" y="0"/>
            <a:chExt cx="5760" cy="344"/>
          </a:xfrm>
        </p:grpSpPr>
        <p:sp>
          <p:nvSpPr>
            <p:cNvPr id="1032" name="Rectangle 5"/>
            <p:cNvSpPr>
              <a:spLocks noChangeArrowheads="1"/>
            </p:cNvSpPr>
            <p:nvPr/>
          </p:nvSpPr>
          <p:spPr bwMode="auto">
            <a:xfrm>
              <a:off x="0" y="0"/>
              <a:ext cx="180" cy="336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n-GB" sz="2400">
                <a:latin typeface="Times New Roman" pitchFamily="18" charset="0"/>
              </a:endParaRPr>
            </a:p>
          </p:txBody>
        </p:sp>
        <p:sp>
          <p:nvSpPr>
            <p:cNvPr id="1033" name="Rectangle 6"/>
            <p:cNvSpPr>
              <a:spLocks noChangeArrowheads="1"/>
            </p:cNvSpPr>
            <p:nvPr/>
          </p:nvSpPr>
          <p:spPr bwMode="auto">
            <a:xfrm>
              <a:off x="260" y="85"/>
              <a:ext cx="5500" cy="17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 sz="2400">
                <a:latin typeface="Times New Roman" pitchFamily="18" charset="0"/>
              </a:endParaRPr>
            </a:p>
          </p:txBody>
        </p:sp>
        <p:sp>
          <p:nvSpPr>
            <p:cNvPr id="1034" name="Rectangle 7"/>
            <p:cNvSpPr>
              <a:spLocks noChangeArrowheads="1"/>
            </p:cNvSpPr>
            <p:nvPr/>
          </p:nvSpPr>
          <p:spPr bwMode="auto">
            <a:xfrm>
              <a:off x="258" y="85"/>
              <a:ext cx="87" cy="89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>
                <a:solidFill>
                  <a:schemeClr val="hlink"/>
                </a:solidFill>
              </a:endParaRPr>
            </a:p>
          </p:txBody>
        </p:sp>
        <p:sp>
          <p:nvSpPr>
            <p:cNvPr id="1035" name="Rectangle 8"/>
            <p:cNvSpPr>
              <a:spLocks noChangeArrowheads="1"/>
            </p:cNvSpPr>
            <p:nvPr/>
          </p:nvSpPr>
          <p:spPr bwMode="auto">
            <a:xfrm>
              <a:off x="345" y="0"/>
              <a:ext cx="88" cy="8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>
                <a:solidFill>
                  <a:schemeClr val="hlink"/>
                </a:solidFill>
              </a:endParaRPr>
            </a:p>
          </p:txBody>
        </p:sp>
        <p:sp>
          <p:nvSpPr>
            <p:cNvPr id="1036" name="Rectangle 9"/>
            <p:cNvSpPr>
              <a:spLocks noChangeArrowheads="1"/>
            </p:cNvSpPr>
            <p:nvPr/>
          </p:nvSpPr>
          <p:spPr bwMode="auto">
            <a:xfrm>
              <a:off x="345" y="85"/>
              <a:ext cx="88" cy="8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>
                <a:solidFill>
                  <a:schemeClr val="accent2"/>
                </a:solidFill>
              </a:endParaRPr>
            </a:p>
          </p:txBody>
        </p:sp>
        <p:sp>
          <p:nvSpPr>
            <p:cNvPr id="1037" name="Rectangle 10"/>
            <p:cNvSpPr>
              <a:spLocks noChangeArrowheads="1"/>
            </p:cNvSpPr>
            <p:nvPr/>
          </p:nvSpPr>
          <p:spPr bwMode="auto">
            <a:xfrm>
              <a:off x="173" y="173"/>
              <a:ext cx="86" cy="8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>
                <a:solidFill>
                  <a:schemeClr val="hlink"/>
                </a:solidFill>
              </a:endParaRPr>
            </a:p>
          </p:txBody>
        </p:sp>
        <p:sp>
          <p:nvSpPr>
            <p:cNvPr id="1038" name="Rectangle 11"/>
            <p:cNvSpPr>
              <a:spLocks noChangeArrowheads="1"/>
            </p:cNvSpPr>
            <p:nvPr/>
          </p:nvSpPr>
          <p:spPr bwMode="auto">
            <a:xfrm>
              <a:off x="83" y="86"/>
              <a:ext cx="89" cy="87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 sz="2400">
                <a:latin typeface="Times New Roman" pitchFamily="18" charset="0"/>
              </a:endParaRPr>
            </a:p>
          </p:txBody>
        </p:sp>
        <p:sp>
          <p:nvSpPr>
            <p:cNvPr id="1039" name="Rectangle 12"/>
            <p:cNvSpPr>
              <a:spLocks noChangeArrowheads="1"/>
            </p:cNvSpPr>
            <p:nvPr/>
          </p:nvSpPr>
          <p:spPr bwMode="auto">
            <a:xfrm>
              <a:off x="258" y="171"/>
              <a:ext cx="87" cy="87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>
                <a:solidFill>
                  <a:schemeClr val="accent2"/>
                </a:solidFill>
              </a:endParaRPr>
            </a:p>
          </p:txBody>
        </p:sp>
        <p:sp>
          <p:nvSpPr>
            <p:cNvPr id="1040" name="Rectangle 13"/>
            <p:cNvSpPr>
              <a:spLocks noChangeArrowheads="1"/>
            </p:cNvSpPr>
            <p:nvPr/>
          </p:nvSpPr>
          <p:spPr bwMode="auto">
            <a:xfrm>
              <a:off x="173" y="258"/>
              <a:ext cx="86" cy="8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>
                <a:solidFill>
                  <a:schemeClr val="accent2"/>
                </a:solidFill>
              </a:endParaRPr>
            </a:p>
          </p:txBody>
        </p:sp>
      </p:grpSp>
      <p:sp>
        <p:nvSpPr>
          <p:cNvPr id="1029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57200"/>
            <a:ext cx="8229600" cy="137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1030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388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206864" name="Rectangle 1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98" r:id="rId1"/>
    <p:sldLayoutId id="2147484088" r:id="rId2"/>
    <p:sldLayoutId id="2147484089" r:id="rId3"/>
    <p:sldLayoutId id="2147484090" r:id="rId4"/>
    <p:sldLayoutId id="2147484091" r:id="rId5"/>
    <p:sldLayoutId id="2147484092" r:id="rId6"/>
    <p:sldLayoutId id="2147484093" r:id="rId7"/>
    <p:sldLayoutId id="2147484094" r:id="rId8"/>
    <p:sldLayoutId id="2147484095" r:id="rId9"/>
    <p:sldLayoutId id="2147484096" r:id="rId10"/>
    <p:sldLayoutId id="2147484097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¨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¨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sr-Latn-C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944813" y="1828800"/>
            <a:ext cx="6019800" cy="2209800"/>
          </a:xfrm>
        </p:spPr>
        <p:txBody>
          <a:bodyPr/>
          <a:lstStyle/>
          <a:p>
            <a:pPr algn="ctr" eaLnBrk="1" hangingPunct="1"/>
            <a:r>
              <a:rPr lang="en-US" smtClean="0"/>
              <a:t>Programiranje kroz aplikacije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928688" y="4797425"/>
            <a:ext cx="7072312" cy="1285875"/>
          </a:xfrm>
        </p:spPr>
        <p:txBody>
          <a:bodyPr/>
          <a:lstStyle/>
          <a:p>
            <a:pPr eaLnBrk="1" hangingPunct="1">
              <a:spcBef>
                <a:spcPct val="0"/>
              </a:spcBef>
              <a:spcAft>
                <a:spcPts val="900"/>
              </a:spcAft>
            </a:pPr>
            <a:r>
              <a:rPr lang="en-US" sz="4000" smtClean="0"/>
              <a:t>Rad sa stringovima</a:t>
            </a:r>
          </a:p>
          <a:p>
            <a:pPr eaLnBrk="1" hangingPunct="1">
              <a:spcBef>
                <a:spcPct val="0"/>
              </a:spcBef>
              <a:spcAft>
                <a:spcPts val="900"/>
              </a:spcAft>
            </a:pPr>
            <a:r>
              <a:rPr lang="en-US" sz="4000" smtClean="0"/>
              <a:t>Rad sa vremenom i datumima</a:t>
            </a:r>
          </a:p>
          <a:p>
            <a:pPr eaLnBrk="1" hangingPunct="1">
              <a:spcBef>
                <a:spcPct val="0"/>
              </a:spcBef>
              <a:spcAft>
                <a:spcPts val="900"/>
              </a:spcAft>
            </a:pPr>
            <a:endParaRPr lang="en-US" sz="40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6080125" cy="741363"/>
          </a:xfrm>
        </p:spPr>
        <p:txBody>
          <a:bodyPr/>
          <a:lstStyle/>
          <a:p>
            <a:pPr eaLnBrk="1" hangingPunct="1"/>
            <a:r>
              <a:rPr lang="sr-Latn-CS" sz="3600" smtClean="0"/>
              <a:t>Funkcije </a:t>
            </a:r>
            <a:r>
              <a:rPr lang="en-US" sz="3600" smtClean="0"/>
              <a:t>LTrim</a:t>
            </a:r>
            <a:r>
              <a:rPr lang="sr-Latn-CS" sz="3600" smtClean="0"/>
              <a:t>, </a:t>
            </a:r>
            <a:r>
              <a:rPr lang="en-US" sz="3600" smtClean="0"/>
              <a:t>RTrim</a:t>
            </a:r>
            <a:r>
              <a:rPr lang="sr-Latn-CS" sz="3600" smtClean="0"/>
              <a:t> i </a:t>
            </a:r>
            <a:r>
              <a:rPr lang="en-US" sz="3600" smtClean="0"/>
              <a:t>Trim</a:t>
            </a:r>
          </a:p>
        </p:txBody>
      </p:sp>
      <p:sp>
        <p:nvSpPr>
          <p:cNvPr id="12291" name="Content Placeholder 3"/>
          <p:cNvSpPr>
            <a:spLocks noGrp="1"/>
          </p:cNvSpPr>
          <p:nvPr>
            <p:ph idx="1"/>
          </p:nvPr>
        </p:nvSpPr>
        <p:spPr>
          <a:xfrm>
            <a:off x="285750" y="1500188"/>
            <a:ext cx="8572500" cy="3929062"/>
          </a:xfrm>
        </p:spPr>
        <p:txBody>
          <a:bodyPr/>
          <a:lstStyle/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sr-Latn-CS" sz="2100" smtClean="0"/>
              <a:t>Funkcija </a:t>
            </a:r>
            <a:r>
              <a:rPr lang="en-US" sz="2100" b="1" smtClean="0">
                <a:solidFill>
                  <a:srgbClr val="3333CC"/>
                </a:solidFill>
              </a:rPr>
              <a:t>LTrim</a:t>
            </a:r>
            <a:r>
              <a:rPr lang="sr-Latn-CS" sz="2100" b="1" smtClean="0">
                <a:solidFill>
                  <a:srgbClr val="3333CC"/>
                </a:solidFill>
              </a:rPr>
              <a:t>(str)</a:t>
            </a:r>
            <a:r>
              <a:rPr lang="sr-Latn-CS" sz="2100" smtClean="0"/>
              <a:t> </a:t>
            </a:r>
            <a:r>
              <a:rPr lang="en-US" sz="2100" smtClean="0"/>
              <a:t>e</a:t>
            </a:r>
            <a:r>
              <a:rPr lang="sr-Latn-CS" sz="2100" smtClean="0"/>
              <a:t>liminiše spejsove kojima počinje string </a:t>
            </a:r>
            <a:r>
              <a:rPr lang="sr-Latn-CS" sz="2100" smtClean="0">
                <a:solidFill>
                  <a:srgbClr val="3333CC"/>
                </a:solidFill>
              </a:rPr>
              <a:t>str</a:t>
            </a:r>
            <a:r>
              <a:rPr lang="sr-Latn-CS" sz="2400" smtClean="0"/>
              <a:t>.</a:t>
            </a:r>
            <a:r>
              <a:rPr lang="sr-Latn-CS" sz="2100" smtClean="0"/>
              <a:t> Na primer:</a:t>
            </a:r>
          </a:p>
          <a:p>
            <a:pPr marL="239713" indent="-239713" eaLnBrk="1" hangingPunct="1">
              <a:spcBef>
                <a:spcPts val="600"/>
              </a:spcBef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</a:pPr>
            <a:r>
              <a:rPr lang="sr-Latn-CS" sz="2100" smtClean="0">
                <a:solidFill>
                  <a:srgbClr val="3333CC"/>
                </a:solidFill>
              </a:rPr>
              <a:t>   </a:t>
            </a:r>
            <a:r>
              <a:rPr lang="en-GB" sz="2100" smtClean="0">
                <a:solidFill>
                  <a:srgbClr val="3333CC"/>
                </a:solidFill>
              </a:rPr>
              <a:t>LTrim("   Makro")</a:t>
            </a:r>
            <a:r>
              <a:rPr lang="sr-Latn-CS" sz="2100" smtClean="0"/>
              <a:t>  vraća string </a:t>
            </a:r>
            <a:r>
              <a:rPr lang="en-GB" sz="2100" smtClean="0">
                <a:solidFill>
                  <a:srgbClr val="3333CC"/>
                </a:solidFill>
              </a:rPr>
              <a:t>"</a:t>
            </a:r>
            <a:r>
              <a:rPr lang="en-US" sz="2100" smtClean="0">
                <a:solidFill>
                  <a:srgbClr val="3333CC"/>
                </a:solidFill>
              </a:rPr>
              <a:t>Makro</a:t>
            </a:r>
            <a:r>
              <a:rPr lang="en-GB" sz="2100" smtClean="0">
                <a:solidFill>
                  <a:srgbClr val="3333CC"/>
                </a:solidFill>
              </a:rPr>
              <a:t>"</a:t>
            </a:r>
            <a:endParaRPr lang="en-US" sz="2100" smtClean="0"/>
          </a:p>
          <a:p>
            <a:pPr marL="239713" indent="-239713" eaLnBrk="1" hangingPunct="1">
              <a:spcBef>
                <a:spcPts val="24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sr-Latn-CS" sz="2100" smtClean="0"/>
              <a:t>Funkcija </a:t>
            </a:r>
            <a:r>
              <a:rPr lang="en-US" sz="2100" b="1" smtClean="0">
                <a:solidFill>
                  <a:srgbClr val="3333CC"/>
                </a:solidFill>
              </a:rPr>
              <a:t>RTrim</a:t>
            </a:r>
            <a:r>
              <a:rPr lang="sr-Latn-CS" sz="2100" b="1" smtClean="0">
                <a:solidFill>
                  <a:srgbClr val="3333CC"/>
                </a:solidFill>
              </a:rPr>
              <a:t>(str)</a:t>
            </a:r>
            <a:r>
              <a:rPr lang="sr-Latn-CS" sz="2100" smtClean="0"/>
              <a:t> </a:t>
            </a:r>
            <a:r>
              <a:rPr lang="en-US" sz="2100" smtClean="0"/>
              <a:t>e</a:t>
            </a:r>
            <a:r>
              <a:rPr lang="sr-Latn-CS" sz="2100" smtClean="0"/>
              <a:t>liminiše spejsove kojima </a:t>
            </a:r>
            <a:r>
              <a:rPr lang="en-US" sz="2100" smtClean="0"/>
              <a:t>se zavr</a:t>
            </a:r>
            <a:r>
              <a:rPr lang="sr-Latn-CS" sz="2100" smtClean="0"/>
              <a:t>š</a:t>
            </a:r>
            <a:r>
              <a:rPr lang="en-US" sz="2100" smtClean="0"/>
              <a:t>av</a:t>
            </a:r>
            <a:r>
              <a:rPr lang="sr-Latn-CS" sz="2100" smtClean="0"/>
              <a:t>a string </a:t>
            </a:r>
            <a:r>
              <a:rPr lang="sr-Latn-CS" sz="2100" smtClean="0">
                <a:solidFill>
                  <a:srgbClr val="3333CC"/>
                </a:solidFill>
              </a:rPr>
              <a:t>str</a:t>
            </a:r>
            <a:r>
              <a:rPr lang="sr-Latn-CS" sz="2400" smtClean="0"/>
              <a:t>.</a:t>
            </a:r>
            <a:r>
              <a:rPr lang="sr-Latn-CS" sz="2100" smtClean="0"/>
              <a:t> Na primer:</a:t>
            </a:r>
          </a:p>
          <a:p>
            <a:pPr marL="239713" indent="-239713" eaLnBrk="1" hangingPunct="1">
              <a:spcBef>
                <a:spcPts val="600"/>
              </a:spcBef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</a:pPr>
            <a:r>
              <a:rPr lang="sr-Latn-CS" sz="2100" smtClean="0">
                <a:solidFill>
                  <a:srgbClr val="3333CC"/>
                </a:solidFill>
              </a:rPr>
              <a:t>   R</a:t>
            </a:r>
            <a:r>
              <a:rPr lang="en-GB" sz="2100" smtClean="0">
                <a:solidFill>
                  <a:srgbClr val="3333CC"/>
                </a:solidFill>
              </a:rPr>
              <a:t>Trim("Makro   ")</a:t>
            </a:r>
            <a:r>
              <a:rPr lang="sr-Latn-CS" sz="2100" smtClean="0"/>
              <a:t>  vraća string </a:t>
            </a:r>
            <a:r>
              <a:rPr lang="en-GB" sz="2100" smtClean="0">
                <a:solidFill>
                  <a:srgbClr val="3333CC"/>
                </a:solidFill>
              </a:rPr>
              <a:t>"</a:t>
            </a:r>
            <a:r>
              <a:rPr lang="en-US" sz="2100" smtClean="0">
                <a:solidFill>
                  <a:srgbClr val="3333CC"/>
                </a:solidFill>
              </a:rPr>
              <a:t>Makro</a:t>
            </a:r>
            <a:r>
              <a:rPr lang="en-GB" sz="2100" smtClean="0">
                <a:solidFill>
                  <a:srgbClr val="3333CC"/>
                </a:solidFill>
              </a:rPr>
              <a:t>"</a:t>
            </a:r>
            <a:endParaRPr lang="en-US" sz="2100" smtClean="0"/>
          </a:p>
          <a:p>
            <a:pPr marL="239713" indent="-239713" eaLnBrk="1" hangingPunct="1">
              <a:spcBef>
                <a:spcPts val="24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sr-Latn-CS" sz="2100" smtClean="0"/>
              <a:t>Funkcija </a:t>
            </a:r>
            <a:r>
              <a:rPr lang="en-US" sz="2100" b="1" smtClean="0">
                <a:solidFill>
                  <a:srgbClr val="3333CC"/>
                </a:solidFill>
              </a:rPr>
              <a:t>Trim</a:t>
            </a:r>
            <a:r>
              <a:rPr lang="sr-Latn-CS" sz="2100" b="1" smtClean="0">
                <a:solidFill>
                  <a:srgbClr val="3333CC"/>
                </a:solidFill>
              </a:rPr>
              <a:t>(str)</a:t>
            </a:r>
            <a:r>
              <a:rPr lang="sr-Latn-CS" sz="2100" smtClean="0"/>
              <a:t> </a:t>
            </a:r>
            <a:r>
              <a:rPr lang="en-US" sz="2100" smtClean="0"/>
              <a:t>e</a:t>
            </a:r>
            <a:r>
              <a:rPr lang="sr-Latn-CS" sz="2100" smtClean="0"/>
              <a:t>liminiše spejsove kojima počinje i </a:t>
            </a:r>
            <a:r>
              <a:rPr lang="en-US" sz="2100" smtClean="0"/>
              <a:t>zavr</a:t>
            </a:r>
            <a:r>
              <a:rPr lang="sr-Latn-CS" sz="2100" smtClean="0"/>
              <a:t>š</a:t>
            </a:r>
            <a:r>
              <a:rPr lang="en-US" sz="2100" smtClean="0"/>
              <a:t>av</a:t>
            </a:r>
            <a:r>
              <a:rPr lang="sr-Latn-CS" sz="2100" smtClean="0"/>
              <a:t>a se string </a:t>
            </a:r>
            <a:r>
              <a:rPr lang="sr-Latn-CS" sz="2100" smtClean="0">
                <a:solidFill>
                  <a:srgbClr val="3333CC"/>
                </a:solidFill>
              </a:rPr>
              <a:t>str</a:t>
            </a:r>
            <a:r>
              <a:rPr lang="sr-Latn-CS" sz="2400" smtClean="0"/>
              <a:t>.</a:t>
            </a:r>
            <a:r>
              <a:rPr lang="sr-Latn-CS" sz="2100" smtClean="0"/>
              <a:t> Na primer:</a:t>
            </a:r>
          </a:p>
          <a:p>
            <a:pPr marL="239713" indent="-239713" eaLnBrk="1" hangingPunct="1">
              <a:spcBef>
                <a:spcPts val="600"/>
              </a:spcBef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</a:pPr>
            <a:r>
              <a:rPr lang="sr-Latn-CS" sz="2100" smtClean="0">
                <a:solidFill>
                  <a:srgbClr val="3333CC"/>
                </a:solidFill>
              </a:rPr>
              <a:t>   </a:t>
            </a:r>
            <a:r>
              <a:rPr lang="en-GB" sz="2100" smtClean="0">
                <a:solidFill>
                  <a:srgbClr val="3333CC"/>
                </a:solidFill>
              </a:rPr>
              <a:t>Trim("</a:t>
            </a:r>
            <a:r>
              <a:rPr lang="sr-Latn-CS" sz="2100" smtClean="0">
                <a:solidFill>
                  <a:srgbClr val="3333CC"/>
                </a:solidFill>
              </a:rPr>
              <a:t>   </a:t>
            </a:r>
            <a:r>
              <a:rPr lang="en-GB" sz="2100" smtClean="0">
                <a:solidFill>
                  <a:srgbClr val="3333CC"/>
                </a:solidFill>
              </a:rPr>
              <a:t>Makro   ")</a:t>
            </a:r>
            <a:r>
              <a:rPr lang="sr-Latn-CS" sz="2100" smtClean="0"/>
              <a:t>  vraća string </a:t>
            </a:r>
            <a:r>
              <a:rPr lang="en-GB" sz="2100" smtClean="0">
                <a:solidFill>
                  <a:srgbClr val="3333CC"/>
                </a:solidFill>
              </a:rPr>
              <a:t>"</a:t>
            </a:r>
            <a:r>
              <a:rPr lang="en-US" sz="2100" smtClean="0">
                <a:solidFill>
                  <a:srgbClr val="3333CC"/>
                </a:solidFill>
              </a:rPr>
              <a:t>Makro</a:t>
            </a:r>
            <a:r>
              <a:rPr lang="en-GB" sz="2100" smtClean="0">
                <a:solidFill>
                  <a:srgbClr val="3333CC"/>
                </a:solidFill>
              </a:rPr>
              <a:t>"</a:t>
            </a:r>
            <a:endParaRPr lang="sr-Latn-CS" sz="2100" smtClean="0">
              <a:solidFill>
                <a:srgbClr val="3333C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6080125" cy="741363"/>
          </a:xfrm>
        </p:spPr>
        <p:txBody>
          <a:bodyPr/>
          <a:lstStyle/>
          <a:p>
            <a:pPr eaLnBrk="1" hangingPunct="1"/>
            <a:r>
              <a:rPr lang="sr-Latn-CS" sz="3600" smtClean="0"/>
              <a:t>Funkcije </a:t>
            </a:r>
            <a:r>
              <a:rPr lang="en-US" sz="3600" smtClean="0"/>
              <a:t>Split i Join</a:t>
            </a:r>
          </a:p>
        </p:txBody>
      </p:sp>
      <p:sp>
        <p:nvSpPr>
          <p:cNvPr id="13315" name="Content Placeholder 3"/>
          <p:cNvSpPr>
            <a:spLocks noGrp="1"/>
          </p:cNvSpPr>
          <p:nvPr>
            <p:ph idx="1"/>
          </p:nvPr>
        </p:nvSpPr>
        <p:spPr>
          <a:xfrm>
            <a:off x="285750" y="1281113"/>
            <a:ext cx="8678863" cy="2076450"/>
          </a:xfrm>
        </p:spPr>
        <p:txBody>
          <a:bodyPr/>
          <a:lstStyle/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sr-Latn-CS" sz="2100" smtClean="0"/>
              <a:t>Funkcija </a:t>
            </a:r>
            <a:r>
              <a:rPr lang="en-US" sz="2100" b="1" smtClean="0">
                <a:solidFill>
                  <a:srgbClr val="3333CC"/>
                </a:solidFill>
              </a:rPr>
              <a:t>Split</a:t>
            </a:r>
            <a:r>
              <a:rPr lang="sr-Latn-CS" sz="2100" b="1" smtClean="0">
                <a:solidFill>
                  <a:srgbClr val="3333CC"/>
                </a:solidFill>
              </a:rPr>
              <a:t>(str</a:t>
            </a:r>
            <a:r>
              <a:rPr lang="en-US" sz="2100" b="1" smtClean="0">
                <a:solidFill>
                  <a:srgbClr val="3333CC"/>
                </a:solidFill>
              </a:rPr>
              <a:t>,</a:t>
            </a:r>
            <a:r>
              <a:rPr lang="sr-Latn-RS" sz="2100" b="1" smtClean="0">
                <a:solidFill>
                  <a:srgbClr val="3333CC"/>
                </a:solidFill>
              </a:rPr>
              <a:t> </a:t>
            </a:r>
            <a:r>
              <a:rPr lang="en-US" sz="2100" b="1" smtClean="0">
                <a:solidFill>
                  <a:srgbClr val="3333CC"/>
                </a:solidFill>
              </a:rPr>
              <a:t>kar</a:t>
            </a:r>
            <a:r>
              <a:rPr lang="sr-Latn-CS" sz="2100" b="1" smtClean="0">
                <a:solidFill>
                  <a:srgbClr val="3333CC"/>
                </a:solidFill>
              </a:rPr>
              <a:t>)</a:t>
            </a:r>
            <a:r>
              <a:rPr lang="sr-Latn-CS" sz="2100" smtClean="0"/>
              <a:t> </a:t>
            </a:r>
            <a:r>
              <a:rPr lang="sr-Latn-RS" sz="2100" smtClean="0"/>
              <a:t>deli</a:t>
            </a:r>
            <a:r>
              <a:rPr lang="en-US" sz="2100" smtClean="0"/>
              <a:t> string </a:t>
            </a:r>
            <a:r>
              <a:rPr lang="sr-Latn-CS" sz="2100" smtClean="0">
                <a:solidFill>
                  <a:srgbClr val="3333CC"/>
                </a:solidFill>
              </a:rPr>
              <a:t>str</a:t>
            </a:r>
            <a:r>
              <a:rPr lang="en-US" sz="2100" smtClean="0"/>
              <a:t> na niz stringova, pri </a:t>
            </a:r>
            <a:r>
              <a:rPr lang="sr-Latn-RS" sz="2100" smtClean="0"/>
              <a:t>čemu se deljenje vrši</a:t>
            </a:r>
            <a:r>
              <a:rPr lang="sr-Latn-CS" sz="2100" smtClean="0"/>
              <a:t> na karakteru </a:t>
            </a:r>
            <a:r>
              <a:rPr lang="sr-Latn-CS" sz="2100" smtClean="0">
                <a:solidFill>
                  <a:srgbClr val="3333CC"/>
                </a:solidFill>
              </a:rPr>
              <a:t>kar</a:t>
            </a:r>
            <a:r>
              <a:rPr lang="sr-Latn-CS" sz="2100" smtClean="0"/>
              <a:t>. </a:t>
            </a:r>
            <a:r>
              <a:rPr lang="sr-Latn-CS" sz="2100" smtClean="0">
                <a:solidFill>
                  <a:srgbClr val="FF0000"/>
                </a:solidFill>
              </a:rPr>
              <a:t>Funkcija vraća niz stringova</a:t>
            </a:r>
            <a:r>
              <a:rPr lang="sr-Latn-CS" sz="2100" smtClean="0"/>
              <a:t>.</a:t>
            </a:r>
          </a:p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sr-Latn-CS" sz="2100" smtClean="0"/>
              <a:t>Funkcija </a:t>
            </a:r>
            <a:r>
              <a:rPr lang="sr-Latn-RS" sz="2100" b="1" smtClean="0">
                <a:solidFill>
                  <a:srgbClr val="3333CC"/>
                </a:solidFill>
              </a:rPr>
              <a:t>Join</a:t>
            </a:r>
            <a:r>
              <a:rPr lang="sr-Latn-CS" sz="2100" b="1" smtClean="0">
                <a:solidFill>
                  <a:srgbClr val="3333CC"/>
                </a:solidFill>
              </a:rPr>
              <a:t>(niz, kar)</a:t>
            </a:r>
            <a:r>
              <a:rPr lang="sr-Latn-CS" sz="2100" smtClean="0"/>
              <a:t> </a:t>
            </a:r>
            <a:r>
              <a:rPr lang="sr-Latn-RS" sz="2100" smtClean="0"/>
              <a:t>vraća string dobijenih spajanjem svih stringova iz niza </a:t>
            </a:r>
            <a:r>
              <a:rPr lang="sr-Latn-RS" sz="2100" b="1" smtClean="0">
                <a:solidFill>
                  <a:srgbClr val="3333CC"/>
                </a:solidFill>
              </a:rPr>
              <a:t>niz</a:t>
            </a:r>
            <a:r>
              <a:rPr lang="sr-Latn-RS" sz="2100" smtClean="0"/>
              <a:t>, pri čemu se stringovi razdvajaju karakterom </a:t>
            </a:r>
            <a:r>
              <a:rPr lang="sr-Latn-RS" sz="2100" smtClean="0">
                <a:solidFill>
                  <a:srgbClr val="3333CC"/>
                </a:solidFill>
              </a:rPr>
              <a:t>kar</a:t>
            </a:r>
            <a:r>
              <a:rPr lang="sr-Latn-RS" sz="2100" smtClean="0"/>
              <a:t>.</a:t>
            </a:r>
            <a:endParaRPr lang="sr-Latn-CS" sz="2100" smtClean="0"/>
          </a:p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sr-Latn-CS" sz="2100" smtClean="0"/>
              <a:t>U obe funkcije, ako se </a:t>
            </a:r>
            <a:r>
              <a:rPr lang="sr-Latn-CS" sz="2100" smtClean="0">
                <a:solidFill>
                  <a:srgbClr val="3333CC"/>
                </a:solidFill>
              </a:rPr>
              <a:t>kar</a:t>
            </a:r>
            <a:r>
              <a:rPr lang="sr-Latn-CS" sz="2100" smtClean="0"/>
              <a:t> izostavi, </a:t>
            </a:r>
            <a:r>
              <a:rPr lang="sr-Latn-RS" sz="2100" smtClean="0"/>
              <a:t>podrazumeva se da je spejs.</a:t>
            </a:r>
            <a:endParaRPr lang="sr-Latn-CS" sz="2100" smtClean="0">
              <a:solidFill>
                <a:srgbClr val="3333CC"/>
              </a:solidFill>
            </a:endParaRPr>
          </a:p>
        </p:txBody>
      </p:sp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250824" y="3500815"/>
            <a:ext cx="5185271" cy="3139321"/>
          </a:xfrm>
          <a:prstGeom prst="rect">
            <a:avLst/>
          </a:prstGeom>
          <a:solidFill>
            <a:srgbClr val="CCFFCC"/>
          </a:solidFill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Sub </a:t>
            </a:r>
            <a:r>
              <a:rPr lang="sr-Latn-RS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SplitJoin</a:t>
            </a:r>
            <a:r>
              <a:rPr lang="en-US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(S As String, K As String)</a:t>
            </a:r>
          </a:p>
          <a:p>
            <a:pPr marL="268288"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Dim </a:t>
            </a:r>
            <a:r>
              <a:rPr lang="en-US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Niz</a:t>
            </a:r>
            <a:r>
              <a:rPr lang="en-US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() As String, I As Integer, </a:t>
            </a:r>
            <a:r>
              <a:rPr lang="en-US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novi</a:t>
            </a:r>
            <a:r>
              <a:rPr lang="en-US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As String</a:t>
            </a:r>
          </a:p>
          <a:p>
            <a:pPr marL="268288"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Niz</a:t>
            </a:r>
            <a:r>
              <a:rPr lang="en-US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= </a:t>
            </a:r>
            <a:r>
              <a:rPr lang="en-US" b="1" dirty="0">
                <a:solidFill>
                  <a:srgbClr val="FF0000"/>
                </a:solidFill>
                <a:latin typeface="+mn-lt"/>
                <a:ea typeface="Times New Roman" pitchFamily="18" charset="0"/>
                <a:cs typeface="Courier New" pitchFamily="49" charset="0"/>
              </a:rPr>
              <a:t>Split(S, K)</a:t>
            </a:r>
          </a:p>
          <a:p>
            <a:pPr marL="268288"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Debug.Print</a:t>
            </a:r>
            <a:r>
              <a:rPr lang="en-US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"</a:t>
            </a:r>
            <a:r>
              <a:rPr lang="en-US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Nakon</a:t>
            </a:r>
            <a:r>
              <a:rPr lang="en-US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</a:t>
            </a:r>
            <a:r>
              <a:rPr lang="en-US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funkcije</a:t>
            </a:r>
            <a:r>
              <a:rPr lang="en-US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Split"</a:t>
            </a:r>
          </a:p>
          <a:p>
            <a:pPr marL="268288"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For I = </a:t>
            </a:r>
            <a:r>
              <a:rPr lang="en-US" dirty="0" err="1" smtClean="0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LBound</a:t>
            </a:r>
            <a:r>
              <a:rPr lang="en-US" dirty="0" smtClean="0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(</a:t>
            </a:r>
            <a:r>
              <a:rPr lang="en-US" dirty="0" err="1" smtClean="0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Niz</a:t>
            </a:r>
            <a:r>
              <a:rPr lang="en-US" dirty="0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)</a:t>
            </a:r>
            <a:r>
              <a:rPr lang="en-US" dirty="0" smtClean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</a:t>
            </a:r>
            <a:r>
              <a:rPr lang="en-US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To </a:t>
            </a:r>
            <a:r>
              <a:rPr lang="en-US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UBound</a:t>
            </a:r>
            <a:r>
              <a:rPr lang="en-US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(</a:t>
            </a:r>
            <a:r>
              <a:rPr lang="en-US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Niz</a:t>
            </a:r>
            <a:r>
              <a:rPr lang="en-US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)</a:t>
            </a:r>
          </a:p>
          <a:p>
            <a:pPr marL="268288"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   </a:t>
            </a:r>
            <a:r>
              <a:rPr lang="en-US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Debug.Print</a:t>
            </a:r>
            <a:r>
              <a:rPr lang="en-US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</a:t>
            </a:r>
            <a:r>
              <a:rPr lang="en-US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Niz</a:t>
            </a:r>
            <a:r>
              <a:rPr lang="en-US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(I)</a:t>
            </a:r>
          </a:p>
          <a:p>
            <a:pPr marL="268288"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Next</a:t>
            </a:r>
          </a:p>
          <a:p>
            <a:pPr marL="268288"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Debug.Print</a:t>
            </a:r>
            <a:r>
              <a:rPr lang="en-US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"</a:t>
            </a:r>
            <a:r>
              <a:rPr lang="en-US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Nakon</a:t>
            </a:r>
            <a:r>
              <a:rPr lang="en-US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</a:t>
            </a:r>
            <a:r>
              <a:rPr lang="en-US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funkcije</a:t>
            </a:r>
            <a:r>
              <a:rPr lang="en-US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J</a:t>
            </a:r>
            <a:r>
              <a:rPr lang="sr-Latn-RS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o</a:t>
            </a:r>
            <a:r>
              <a:rPr lang="en-US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in"</a:t>
            </a:r>
          </a:p>
          <a:p>
            <a:pPr marL="268288"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novi</a:t>
            </a:r>
            <a:r>
              <a:rPr lang="en-US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= </a:t>
            </a:r>
            <a:r>
              <a:rPr lang="en-US" b="1" dirty="0">
                <a:solidFill>
                  <a:srgbClr val="FF0000"/>
                </a:solidFill>
                <a:latin typeface="+mn-lt"/>
                <a:ea typeface="Times New Roman" pitchFamily="18" charset="0"/>
                <a:cs typeface="Courier New" pitchFamily="49" charset="0"/>
              </a:rPr>
              <a:t>Join(</a:t>
            </a:r>
            <a:r>
              <a:rPr lang="en-US" b="1" dirty="0" err="1">
                <a:solidFill>
                  <a:srgbClr val="FF0000"/>
                </a:solidFill>
                <a:latin typeface="+mn-lt"/>
                <a:ea typeface="Times New Roman" pitchFamily="18" charset="0"/>
                <a:cs typeface="Courier New" pitchFamily="49" charset="0"/>
              </a:rPr>
              <a:t>Niz</a:t>
            </a:r>
            <a:r>
              <a:rPr lang="en-US" b="1" dirty="0">
                <a:solidFill>
                  <a:srgbClr val="FF0000"/>
                </a:solidFill>
                <a:latin typeface="+mn-lt"/>
                <a:ea typeface="Times New Roman" pitchFamily="18" charset="0"/>
                <a:cs typeface="Courier New" pitchFamily="49" charset="0"/>
              </a:rPr>
              <a:t>, "%")</a:t>
            </a:r>
          </a:p>
          <a:p>
            <a:pPr marL="268288"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Debug.Print</a:t>
            </a:r>
            <a:r>
              <a:rPr lang="en-US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</a:t>
            </a:r>
            <a:r>
              <a:rPr lang="en-US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novi</a:t>
            </a:r>
            <a:endParaRPr lang="en-US" dirty="0">
              <a:solidFill>
                <a:srgbClr val="3333CC"/>
              </a:solidFill>
              <a:latin typeface="+mn-lt"/>
              <a:ea typeface="Times New Roman" pitchFamily="18" charset="0"/>
              <a:cs typeface="Courier New" pitchFamily="49" charset="0"/>
            </a:endParaRP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End Sub</a:t>
            </a: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6147817" y="4240213"/>
            <a:ext cx="2439987" cy="203041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Nakon funkcije Split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>
                <a:solidFill>
                  <a:srgbClr val="339933"/>
                </a:solidFill>
                <a:latin typeface="+mn-lt"/>
                <a:ea typeface="Times New Roman" pitchFamily="18" charset="0"/>
                <a:cs typeface="Courier New" pitchFamily="49" charset="0"/>
              </a:rPr>
              <a:t>Danas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>
                <a:solidFill>
                  <a:srgbClr val="339933"/>
                </a:solidFill>
                <a:latin typeface="+mn-lt"/>
                <a:ea typeface="Times New Roman" pitchFamily="18" charset="0"/>
                <a:cs typeface="Courier New" pitchFamily="49" charset="0"/>
              </a:rPr>
              <a:t>je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>
                <a:solidFill>
                  <a:srgbClr val="339933"/>
                </a:solidFill>
                <a:latin typeface="+mn-lt"/>
                <a:ea typeface="Times New Roman" pitchFamily="18" charset="0"/>
                <a:cs typeface="Courier New" pitchFamily="49" charset="0"/>
              </a:rPr>
              <a:t>fin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>
                <a:solidFill>
                  <a:srgbClr val="339933"/>
                </a:solidFill>
                <a:latin typeface="+mn-lt"/>
                <a:ea typeface="Times New Roman" pitchFamily="18" charset="0"/>
                <a:cs typeface="Courier New" pitchFamily="49" charset="0"/>
              </a:rPr>
              <a:t>dan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Nakon funkcije J</a:t>
            </a:r>
            <a:r>
              <a:rPr lang="sr-Latn-RS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o</a:t>
            </a:r>
            <a:r>
              <a:rPr lang="en-US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in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>
                <a:solidFill>
                  <a:srgbClr val="339933"/>
                </a:solidFill>
                <a:latin typeface="+mn-lt"/>
                <a:ea typeface="Times New Roman" pitchFamily="18" charset="0"/>
                <a:cs typeface="Courier New" pitchFamily="49" charset="0"/>
              </a:rPr>
              <a:t>Danas%je%fin%dan</a:t>
            </a:r>
            <a:endParaRPr lang="en-US" dirty="0">
              <a:solidFill>
                <a:srgbClr val="339933"/>
              </a:solidFill>
              <a:latin typeface="+mn-lt"/>
              <a:ea typeface="Times New Roman" pitchFamily="18" charset="0"/>
              <a:cs typeface="Courier New" pitchFamily="49" charset="0"/>
            </a:endParaRPr>
          </a:p>
        </p:txBody>
      </p:sp>
      <p:sp>
        <p:nvSpPr>
          <p:cNvPr id="13318" name="Rectangle 1"/>
          <p:cNvSpPr>
            <a:spLocks noChangeArrowheads="1"/>
          </p:cNvSpPr>
          <p:nvPr/>
        </p:nvSpPr>
        <p:spPr bwMode="auto">
          <a:xfrm>
            <a:off x="5693792" y="3549650"/>
            <a:ext cx="3414712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s-ES">
                <a:solidFill>
                  <a:srgbClr val="0070C0"/>
                </a:solidFill>
              </a:rPr>
              <a:t>SplitJoin "Danas je fin dan", " "</a:t>
            </a:r>
            <a:endParaRPr lang="en-GB">
              <a:solidFill>
                <a:srgbClr val="0070C0"/>
              </a:solidFill>
            </a:endParaRPr>
          </a:p>
        </p:txBody>
      </p:sp>
      <p:sp>
        <p:nvSpPr>
          <p:cNvPr id="13319" name="Down Arrow 2"/>
          <p:cNvSpPr>
            <a:spLocks noChangeArrowheads="1"/>
          </p:cNvSpPr>
          <p:nvPr/>
        </p:nvSpPr>
        <p:spPr bwMode="auto">
          <a:xfrm>
            <a:off x="7308279" y="3886200"/>
            <a:ext cx="92075" cy="344488"/>
          </a:xfrm>
          <a:prstGeom prst="downArrow">
            <a:avLst>
              <a:gd name="adj1" fmla="val 50000"/>
              <a:gd name="adj2" fmla="val 50041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5865812" cy="741363"/>
          </a:xfrm>
        </p:spPr>
        <p:txBody>
          <a:bodyPr/>
          <a:lstStyle/>
          <a:p>
            <a:pPr eaLnBrk="1" hangingPunct="1"/>
            <a:r>
              <a:rPr lang="sr-Latn-CS" sz="3600" smtClean="0"/>
              <a:t>Rad sa kodovima karaktera</a:t>
            </a:r>
            <a:endParaRPr lang="en-US" sz="3600" smtClean="0"/>
          </a:p>
        </p:txBody>
      </p:sp>
      <p:sp>
        <p:nvSpPr>
          <p:cNvPr id="14339" name="Content Placeholder 3"/>
          <p:cNvSpPr>
            <a:spLocks noGrp="1"/>
          </p:cNvSpPr>
          <p:nvPr>
            <p:ph idx="1"/>
          </p:nvPr>
        </p:nvSpPr>
        <p:spPr>
          <a:xfrm>
            <a:off x="285750" y="1411288"/>
            <a:ext cx="8572500" cy="5089525"/>
          </a:xfrm>
        </p:spPr>
        <p:txBody>
          <a:bodyPr/>
          <a:lstStyle/>
          <a:p>
            <a:pPr marL="239713" indent="-239713" eaLnBrk="1" hangingPunct="1">
              <a:spcBef>
                <a:spcPts val="15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sr-Latn-CS" sz="2100" smtClean="0"/>
              <a:t>Funkcija </a:t>
            </a:r>
            <a:r>
              <a:rPr lang="en-US" sz="2100" b="1" smtClean="0">
                <a:solidFill>
                  <a:srgbClr val="3333CC"/>
                </a:solidFill>
              </a:rPr>
              <a:t>Asc(str)</a:t>
            </a:r>
            <a:r>
              <a:rPr lang="sr-Latn-CS" sz="2100" smtClean="0"/>
              <a:t> v</a:t>
            </a:r>
            <a:r>
              <a:rPr lang="en-US" sz="2100" smtClean="0"/>
              <a:t>raća ANSI kôd prvog karaktera u stringu</a:t>
            </a:r>
            <a:r>
              <a:rPr lang="sr-Latn-CS" sz="2100" smtClean="0"/>
              <a:t> </a:t>
            </a:r>
            <a:r>
              <a:rPr lang="sr-Latn-CS" sz="2100" smtClean="0">
                <a:solidFill>
                  <a:srgbClr val="3333CC"/>
                </a:solidFill>
              </a:rPr>
              <a:t>str</a:t>
            </a:r>
            <a:r>
              <a:rPr lang="sr-Latn-CS" sz="2400" smtClean="0"/>
              <a:t>.</a:t>
            </a:r>
            <a:r>
              <a:rPr lang="sr-Latn-CS" sz="2100" smtClean="0"/>
              <a:t> Na primer:</a:t>
            </a:r>
          </a:p>
          <a:p>
            <a:pPr marL="239713" indent="-239713" eaLnBrk="1" hangingPunct="1">
              <a:spcBef>
                <a:spcPts val="600"/>
              </a:spcBef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</a:pPr>
            <a:r>
              <a:rPr lang="sr-Latn-CS" sz="2100" smtClean="0">
                <a:solidFill>
                  <a:srgbClr val="3333CC"/>
                </a:solidFill>
              </a:rPr>
              <a:t>   </a:t>
            </a:r>
            <a:r>
              <a:rPr lang="en-GB" sz="2100" smtClean="0">
                <a:solidFill>
                  <a:srgbClr val="3333CC"/>
                </a:solidFill>
              </a:rPr>
              <a:t>	Asc("A")</a:t>
            </a:r>
            <a:r>
              <a:rPr lang="sr-Latn-CS" sz="2100" smtClean="0"/>
              <a:t>  vraća broj </a:t>
            </a:r>
            <a:r>
              <a:rPr lang="sr-Latn-CS" sz="2100" smtClean="0">
                <a:solidFill>
                  <a:srgbClr val="3333CC"/>
                </a:solidFill>
              </a:rPr>
              <a:t>65</a:t>
            </a:r>
            <a:endParaRPr lang="en-US" sz="2100" smtClean="0"/>
          </a:p>
          <a:p>
            <a:pPr marL="239713" indent="-239713" eaLnBrk="1" hangingPunct="1">
              <a:spcBef>
                <a:spcPts val="15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sr-Latn-CS" sz="2100" smtClean="0"/>
              <a:t>Funkcija </a:t>
            </a:r>
            <a:r>
              <a:rPr lang="en-US" sz="2100" b="1" smtClean="0">
                <a:solidFill>
                  <a:srgbClr val="3333CC"/>
                </a:solidFill>
              </a:rPr>
              <a:t>Asc</a:t>
            </a:r>
            <a:r>
              <a:rPr lang="sr-Latn-CS" sz="2100" b="1" smtClean="0">
                <a:solidFill>
                  <a:srgbClr val="3333CC"/>
                </a:solidFill>
              </a:rPr>
              <a:t>W</a:t>
            </a:r>
            <a:r>
              <a:rPr lang="en-US" sz="2100" b="1" smtClean="0">
                <a:solidFill>
                  <a:srgbClr val="3333CC"/>
                </a:solidFill>
              </a:rPr>
              <a:t>(str)</a:t>
            </a:r>
            <a:r>
              <a:rPr lang="sr-Latn-CS" sz="2100" smtClean="0"/>
              <a:t> v</a:t>
            </a:r>
            <a:r>
              <a:rPr lang="en-US" sz="2100" smtClean="0"/>
              <a:t>raća </a:t>
            </a:r>
            <a:r>
              <a:rPr lang="sr-Latn-CS" sz="2100" smtClean="0"/>
              <a:t>Unicode</a:t>
            </a:r>
            <a:r>
              <a:rPr lang="en-US" sz="2100" smtClean="0"/>
              <a:t> kôd prvog karaktera u stringu</a:t>
            </a:r>
            <a:r>
              <a:rPr lang="sr-Latn-CS" sz="2100" smtClean="0"/>
              <a:t> </a:t>
            </a:r>
            <a:r>
              <a:rPr lang="sr-Latn-CS" sz="2100" smtClean="0">
                <a:solidFill>
                  <a:srgbClr val="3333CC"/>
                </a:solidFill>
              </a:rPr>
              <a:t>str</a:t>
            </a:r>
            <a:r>
              <a:rPr lang="sr-Latn-CS" sz="2400" smtClean="0"/>
              <a:t>.</a:t>
            </a:r>
            <a:r>
              <a:rPr lang="sr-Latn-CS" sz="2100" smtClean="0"/>
              <a:t> Na primer:</a:t>
            </a:r>
          </a:p>
          <a:p>
            <a:pPr marL="239713" indent="-239713" eaLnBrk="1" hangingPunct="1">
              <a:spcBef>
                <a:spcPts val="600"/>
              </a:spcBef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</a:pPr>
            <a:r>
              <a:rPr lang="sr-Latn-CS" sz="2100" smtClean="0">
                <a:solidFill>
                  <a:srgbClr val="3333CC"/>
                </a:solidFill>
              </a:rPr>
              <a:t>   </a:t>
            </a:r>
            <a:r>
              <a:rPr lang="en-GB" sz="2100" smtClean="0">
                <a:solidFill>
                  <a:srgbClr val="3333CC"/>
                </a:solidFill>
              </a:rPr>
              <a:t>	Asc</a:t>
            </a:r>
            <a:r>
              <a:rPr lang="sr-Latn-CS" sz="2100" smtClean="0">
                <a:solidFill>
                  <a:srgbClr val="3333CC"/>
                </a:solidFill>
              </a:rPr>
              <a:t>W</a:t>
            </a:r>
            <a:r>
              <a:rPr lang="en-GB" sz="2100" smtClean="0">
                <a:solidFill>
                  <a:srgbClr val="3333CC"/>
                </a:solidFill>
              </a:rPr>
              <a:t>("Žarko")</a:t>
            </a:r>
            <a:r>
              <a:rPr lang="sr-Latn-CS" sz="2100" smtClean="0"/>
              <a:t>  vraća broj </a:t>
            </a:r>
            <a:r>
              <a:rPr lang="sr-Latn-CS" sz="2100" smtClean="0">
                <a:solidFill>
                  <a:srgbClr val="3333CC"/>
                </a:solidFill>
              </a:rPr>
              <a:t>381</a:t>
            </a:r>
            <a:endParaRPr lang="en-US" sz="2100" smtClean="0"/>
          </a:p>
          <a:p>
            <a:pPr marL="239713" indent="-239713" eaLnBrk="1" hangingPunct="1">
              <a:spcBef>
                <a:spcPts val="15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sr-Latn-CS" sz="2100" smtClean="0"/>
              <a:t>Funkcija </a:t>
            </a:r>
            <a:r>
              <a:rPr lang="en-US" sz="2100" b="1" smtClean="0">
                <a:solidFill>
                  <a:srgbClr val="3333CC"/>
                </a:solidFill>
              </a:rPr>
              <a:t>Chr(kodkar)</a:t>
            </a:r>
            <a:r>
              <a:rPr lang="sr-Latn-CS" sz="2100" smtClean="0"/>
              <a:t> v</a:t>
            </a:r>
            <a:r>
              <a:rPr lang="en-US" sz="2100" smtClean="0"/>
              <a:t>raća karakter koji odgovara ANSI kôdu </a:t>
            </a:r>
            <a:r>
              <a:rPr lang="en-US" sz="2100" smtClean="0">
                <a:solidFill>
                  <a:srgbClr val="3333CC"/>
                </a:solidFill>
              </a:rPr>
              <a:t>kodkar</a:t>
            </a:r>
            <a:r>
              <a:rPr lang="sr-Latn-CS" sz="2400" smtClean="0"/>
              <a:t>.</a:t>
            </a:r>
            <a:r>
              <a:rPr lang="sr-Latn-CS" sz="2100" smtClean="0"/>
              <a:t> Na primer:</a:t>
            </a:r>
          </a:p>
          <a:p>
            <a:pPr marL="239713" indent="-239713" eaLnBrk="1" hangingPunct="1">
              <a:spcBef>
                <a:spcPts val="600"/>
              </a:spcBef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</a:pPr>
            <a:r>
              <a:rPr lang="sr-Latn-CS" sz="2100" smtClean="0">
                <a:solidFill>
                  <a:srgbClr val="3333CC"/>
                </a:solidFill>
              </a:rPr>
              <a:t>   </a:t>
            </a:r>
            <a:r>
              <a:rPr lang="en-GB" sz="2100" smtClean="0">
                <a:solidFill>
                  <a:srgbClr val="3333CC"/>
                </a:solidFill>
              </a:rPr>
              <a:t>Chr(65)</a:t>
            </a:r>
            <a:r>
              <a:rPr lang="en-GB" sz="2100" smtClean="0"/>
              <a:t> vraća karakter </a:t>
            </a:r>
            <a:r>
              <a:rPr lang="en-GB" sz="2100" smtClean="0">
                <a:solidFill>
                  <a:srgbClr val="3333CC"/>
                </a:solidFill>
              </a:rPr>
              <a:t>"A"</a:t>
            </a:r>
            <a:endParaRPr lang="sr-Latn-CS" sz="2100" smtClean="0">
              <a:solidFill>
                <a:srgbClr val="3333CC"/>
              </a:solidFill>
            </a:endParaRPr>
          </a:p>
          <a:p>
            <a:pPr marL="239713" indent="-239713" eaLnBrk="1" hangingPunct="1">
              <a:spcBef>
                <a:spcPts val="15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sr-Latn-CS" sz="2100" smtClean="0"/>
              <a:t>Funkcija </a:t>
            </a:r>
            <a:r>
              <a:rPr lang="en-US" sz="2100" b="1" smtClean="0">
                <a:solidFill>
                  <a:srgbClr val="3333CC"/>
                </a:solidFill>
              </a:rPr>
              <a:t>Chr</a:t>
            </a:r>
            <a:r>
              <a:rPr lang="sr-Latn-CS" sz="2100" b="1" smtClean="0">
                <a:solidFill>
                  <a:srgbClr val="3333CC"/>
                </a:solidFill>
              </a:rPr>
              <a:t>W</a:t>
            </a:r>
            <a:r>
              <a:rPr lang="en-US" sz="2100" b="1" smtClean="0">
                <a:solidFill>
                  <a:srgbClr val="3333CC"/>
                </a:solidFill>
              </a:rPr>
              <a:t>(kodkar)</a:t>
            </a:r>
            <a:r>
              <a:rPr lang="sr-Latn-CS" sz="2100" smtClean="0"/>
              <a:t> v</a:t>
            </a:r>
            <a:r>
              <a:rPr lang="en-US" sz="2100" smtClean="0"/>
              <a:t>raća karakter koji odgovara </a:t>
            </a:r>
            <a:r>
              <a:rPr lang="sr-Latn-CS" sz="2100" smtClean="0"/>
              <a:t>Unicode</a:t>
            </a:r>
            <a:r>
              <a:rPr lang="en-US" sz="2100" smtClean="0"/>
              <a:t> kôdu </a:t>
            </a:r>
            <a:r>
              <a:rPr lang="en-US" sz="2100" smtClean="0">
                <a:solidFill>
                  <a:srgbClr val="3333CC"/>
                </a:solidFill>
              </a:rPr>
              <a:t>kodkar</a:t>
            </a:r>
            <a:r>
              <a:rPr lang="sr-Latn-CS" sz="2400" smtClean="0"/>
              <a:t>.</a:t>
            </a:r>
            <a:r>
              <a:rPr lang="sr-Latn-CS" sz="2100" smtClean="0"/>
              <a:t> Na primer:</a:t>
            </a:r>
          </a:p>
          <a:p>
            <a:pPr marL="239713" indent="-239713" eaLnBrk="1" hangingPunct="1">
              <a:spcBef>
                <a:spcPts val="600"/>
              </a:spcBef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</a:pPr>
            <a:r>
              <a:rPr lang="sr-Latn-CS" sz="2100" smtClean="0">
                <a:solidFill>
                  <a:srgbClr val="3333CC"/>
                </a:solidFill>
              </a:rPr>
              <a:t>   </a:t>
            </a:r>
            <a:r>
              <a:rPr lang="en-GB" sz="2100" smtClean="0">
                <a:solidFill>
                  <a:srgbClr val="3333CC"/>
                </a:solidFill>
              </a:rPr>
              <a:t>Chr</a:t>
            </a:r>
            <a:r>
              <a:rPr lang="sr-Latn-CS" sz="2100" smtClean="0">
                <a:solidFill>
                  <a:srgbClr val="3333CC"/>
                </a:solidFill>
              </a:rPr>
              <a:t>W</a:t>
            </a:r>
            <a:r>
              <a:rPr lang="en-GB" sz="2100" smtClean="0">
                <a:solidFill>
                  <a:srgbClr val="3333CC"/>
                </a:solidFill>
              </a:rPr>
              <a:t>(</a:t>
            </a:r>
            <a:r>
              <a:rPr lang="sr-Latn-CS" sz="2100" smtClean="0">
                <a:solidFill>
                  <a:srgbClr val="3333CC"/>
                </a:solidFill>
              </a:rPr>
              <a:t>382</a:t>
            </a:r>
            <a:r>
              <a:rPr lang="en-GB" sz="2100" smtClean="0">
                <a:solidFill>
                  <a:srgbClr val="3333CC"/>
                </a:solidFill>
              </a:rPr>
              <a:t>)</a:t>
            </a:r>
            <a:r>
              <a:rPr lang="en-GB" sz="2100" smtClean="0"/>
              <a:t> vraća karakter </a:t>
            </a:r>
            <a:r>
              <a:rPr lang="en-GB" sz="2100" smtClean="0">
                <a:solidFill>
                  <a:srgbClr val="3333CC"/>
                </a:solidFill>
              </a:rPr>
              <a:t>"ž"</a:t>
            </a:r>
            <a:endParaRPr lang="sr-Latn-CS" sz="2100" smtClean="0">
              <a:solidFill>
                <a:srgbClr val="3333C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5865812" cy="741363"/>
          </a:xfrm>
        </p:spPr>
        <p:txBody>
          <a:bodyPr/>
          <a:lstStyle/>
          <a:p>
            <a:pPr eaLnBrk="1" hangingPunct="1"/>
            <a:r>
              <a:rPr lang="vi-VN" sz="3600" smtClean="0"/>
              <a:t>Rad sa slovima š, đ, č, ć i ž</a:t>
            </a:r>
            <a:endParaRPr lang="en-US" sz="3600" smtClean="0"/>
          </a:p>
        </p:txBody>
      </p:sp>
      <p:sp>
        <p:nvSpPr>
          <p:cNvPr id="15363" name="Content Placeholder 3"/>
          <p:cNvSpPr>
            <a:spLocks noGrp="1"/>
          </p:cNvSpPr>
          <p:nvPr>
            <p:ph idx="1"/>
          </p:nvPr>
        </p:nvSpPr>
        <p:spPr>
          <a:xfrm>
            <a:off x="285750" y="1247775"/>
            <a:ext cx="8643938" cy="5467350"/>
          </a:xfrm>
        </p:spPr>
        <p:txBody>
          <a:bodyPr/>
          <a:lstStyle/>
          <a:p>
            <a:pPr marL="239713" indent="-239713" eaLnBrk="1" hangingPunct="1">
              <a:spcBef>
                <a:spcPts val="15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sr-Latn-CS" sz="2100" dirty="0" smtClean="0"/>
              <a:t>Za rad sa našim slovima koristimo funkciju </a:t>
            </a:r>
            <a:r>
              <a:rPr lang="sr-Latn-CS" sz="2100" dirty="0" smtClean="0">
                <a:solidFill>
                  <a:srgbClr val="3333CC"/>
                </a:solidFill>
              </a:rPr>
              <a:t>ChrW</a:t>
            </a:r>
            <a:r>
              <a:rPr lang="sr-Latn-CS" sz="2100" dirty="0" smtClean="0"/>
              <a:t>. Jedino što treba da znamo su Unicode kodovi naših slova (tabela ispod).</a:t>
            </a:r>
          </a:p>
          <a:p>
            <a:pPr marL="239713" indent="-239713" eaLnBrk="1" hangingPunct="1">
              <a:spcBef>
                <a:spcPts val="1500"/>
              </a:spcBef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</a:pPr>
            <a:endParaRPr lang="sr-Latn-CS" sz="2100" dirty="0" smtClean="0"/>
          </a:p>
          <a:p>
            <a:pPr marL="239713" indent="-239713" eaLnBrk="1" hangingPunct="1">
              <a:spcBef>
                <a:spcPts val="1500"/>
              </a:spcBef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</a:pPr>
            <a:endParaRPr lang="sr-Latn-CS" sz="2100" dirty="0" smtClean="0"/>
          </a:p>
          <a:p>
            <a:pPr marL="239713" indent="-239713" eaLnBrk="1" hangingPunct="1">
              <a:spcBef>
                <a:spcPct val="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sr-Latn-CS" sz="2100" dirty="0" smtClean="0"/>
              <a:t>Na primer, string </a:t>
            </a:r>
            <a:r>
              <a:rPr lang="sr-Latn-CS" sz="2100" dirty="0" smtClean="0">
                <a:solidFill>
                  <a:srgbClr val="3333CC"/>
                </a:solidFill>
              </a:rPr>
              <a:t>"Šećer"</a:t>
            </a:r>
            <a:r>
              <a:rPr lang="sr-Latn-CS" sz="2100" dirty="0" smtClean="0"/>
              <a:t> bi se definisao na sledeći način:</a:t>
            </a:r>
          </a:p>
          <a:p>
            <a:pPr marL="239713" indent="-239713" eaLnBrk="1" hangingPunct="1">
              <a:spcBef>
                <a:spcPts val="600"/>
              </a:spcBef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</a:pPr>
            <a:r>
              <a:rPr lang="sr-Latn-CS" sz="2100" dirty="0" smtClean="0">
                <a:solidFill>
                  <a:srgbClr val="3333CC"/>
                </a:solidFill>
              </a:rPr>
              <a:t>   </a:t>
            </a:r>
            <a:r>
              <a:rPr lang="nl-NL" sz="2100" dirty="0" smtClean="0">
                <a:solidFill>
                  <a:srgbClr val="3333CC"/>
                </a:solidFill>
              </a:rPr>
              <a:t>S = ChrW(352) + "e" + ChrW(263) + "er"</a:t>
            </a:r>
            <a:endParaRPr lang="sr-Latn-CS" sz="2100" dirty="0" smtClean="0">
              <a:solidFill>
                <a:srgbClr val="3333CC"/>
              </a:solidFill>
            </a:endParaRPr>
          </a:p>
          <a:p>
            <a:pPr marL="239713" indent="-239713" eaLnBrk="1" hangingPunct="1">
              <a:spcBef>
                <a:spcPts val="15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sr-Latn-CS" sz="2100" dirty="0" smtClean="0"/>
              <a:t>Na ovaj način ne možemo prikazati ova slova u korisničkim formama. Da bi to uradili, sistemski moramo podesiti opciju </a:t>
            </a:r>
            <a:r>
              <a:rPr lang="sr-Latn-CS" sz="2100" b="1" dirty="0" smtClean="0"/>
              <a:t>Language for non-Unicode programs</a:t>
            </a:r>
            <a:r>
              <a:rPr lang="sr-Latn-CS" sz="2100" dirty="0" smtClean="0"/>
              <a:t> na Serbian (Latin). Ova opcija se nalazi na tabu </a:t>
            </a:r>
            <a:r>
              <a:rPr lang="sr-Latn-CS" sz="2100" dirty="0" smtClean="0">
                <a:solidFill>
                  <a:srgbClr val="3333CC"/>
                </a:solidFill>
              </a:rPr>
              <a:t>Advanced </a:t>
            </a:r>
            <a:r>
              <a:rPr lang="sr-Latn-CS" sz="2100" dirty="0" smtClean="0"/>
              <a:t>prozora </a:t>
            </a:r>
            <a:r>
              <a:rPr lang="sr-Latn-CS" sz="2100" dirty="0" smtClean="0">
                <a:solidFill>
                  <a:srgbClr val="3333CC"/>
                </a:solidFill>
              </a:rPr>
              <a:t>Regional and Language Options</a:t>
            </a:r>
            <a:r>
              <a:rPr lang="sr-Latn-CS" sz="2100" dirty="0" smtClean="0"/>
              <a:t> kod </a:t>
            </a:r>
            <a:r>
              <a:rPr lang="sr-Latn-CS" sz="2100" dirty="0" smtClean="0">
                <a:solidFill>
                  <a:srgbClr val="3333CC"/>
                </a:solidFill>
              </a:rPr>
              <a:t>Windows XP</a:t>
            </a:r>
            <a:r>
              <a:rPr lang="sr-Latn-CS" sz="2100" dirty="0" smtClean="0"/>
              <a:t>, na tabu </a:t>
            </a:r>
            <a:r>
              <a:rPr lang="sr-Latn-CS" sz="2100" dirty="0" smtClean="0">
                <a:solidFill>
                  <a:srgbClr val="339933"/>
                </a:solidFill>
              </a:rPr>
              <a:t>Administrative</a:t>
            </a:r>
            <a:r>
              <a:rPr lang="sr-Latn-CS" sz="2100" dirty="0" smtClean="0"/>
              <a:t> prozora </a:t>
            </a:r>
            <a:r>
              <a:rPr lang="sr-Latn-CS" sz="2100" dirty="0" smtClean="0">
                <a:solidFill>
                  <a:srgbClr val="339933"/>
                </a:solidFill>
              </a:rPr>
              <a:t>Regional and Language Options</a:t>
            </a:r>
            <a:r>
              <a:rPr lang="sr-Latn-CS" sz="2100" dirty="0" smtClean="0"/>
              <a:t> kod </a:t>
            </a:r>
            <a:r>
              <a:rPr lang="sr-Latn-CS" sz="2100" dirty="0" smtClean="0">
                <a:solidFill>
                  <a:srgbClr val="339933"/>
                </a:solidFill>
              </a:rPr>
              <a:t>Windows Vista</a:t>
            </a:r>
            <a:r>
              <a:rPr lang="sr-Latn-CS" sz="2100" dirty="0" smtClean="0"/>
              <a:t>, </a:t>
            </a:r>
            <a:r>
              <a:rPr lang="sr-Latn-CS" sz="2100" dirty="0" smtClean="0"/>
              <a:t>na </a:t>
            </a:r>
            <a:r>
              <a:rPr lang="sr-Latn-CS" sz="2100" dirty="0" smtClean="0"/>
              <a:t>tabu </a:t>
            </a:r>
            <a:r>
              <a:rPr lang="sr-Latn-CS" sz="2100" dirty="0" smtClean="0">
                <a:solidFill>
                  <a:srgbClr val="FF0000"/>
                </a:solidFill>
              </a:rPr>
              <a:t>Administrative</a:t>
            </a:r>
            <a:r>
              <a:rPr lang="sr-Latn-CS" sz="2100" dirty="0" smtClean="0"/>
              <a:t> prozora </a:t>
            </a:r>
            <a:r>
              <a:rPr lang="sr-Latn-CS" sz="2100" dirty="0" smtClean="0">
                <a:solidFill>
                  <a:srgbClr val="FF0000"/>
                </a:solidFill>
              </a:rPr>
              <a:t>Region and Language</a:t>
            </a:r>
            <a:r>
              <a:rPr lang="sr-Latn-CS" sz="2100" dirty="0" smtClean="0"/>
              <a:t> kod </a:t>
            </a:r>
            <a:r>
              <a:rPr lang="sr-Latn-CS" sz="2100" dirty="0" smtClean="0">
                <a:solidFill>
                  <a:srgbClr val="FF0000"/>
                </a:solidFill>
              </a:rPr>
              <a:t>Windows </a:t>
            </a:r>
            <a:r>
              <a:rPr lang="sr-Latn-CS" sz="2100" dirty="0" smtClean="0">
                <a:solidFill>
                  <a:srgbClr val="FF0000"/>
                </a:solidFill>
              </a:rPr>
              <a:t>7</a:t>
            </a:r>
            <a:r>
              <a:rPr lang="sr-Latn-CS" sz="2100" dirty="0" smtClean="0"/>
              <a:t>, odnosno prozora </a:t>
            </a:r>
            <a:r>
              <a:rPr lang="sr-Latn-CS" sz="2100" dirty="0" smtClean="0">
                <a:solidFill>
                  <a:srgbClr val="FF9900"/>
                </a:solidFill>
              </a:rPr>
              <a:t>Region</a:t>
            </a:r>
            <a:r>
              <a:rPr lang="sr-Latn-CS" sz="2100" dirty="0" smtClean="0"/>
              <a:t> kod </a:t>
            </a:r>
            <a:r>
              <a:rPr lang="sr-Latn-CS" sz="2100" dirty="0" smtClean="0">
                <a:solidFill>
                  <a:srgbClr val="FF9900"/>
                </a:solidFill>
              </a:rPr>
              <a:t>Windows 8</a:t>
            </a:r>
            <a:r>
              <a:rPr lang="sr-Latn-CS" sz="2100" dirty="0" smtClean="0"/>
              <a:t>.</a:t>
            </a:r>
            <a:endParaRPr lang="sr-Latn-CS" sz="2100" dirty="0" smtClean="0"/>
          </a:p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sr-Latn-CS" sz="2100" dirty="0" smtClean="0"/>
              <a:t>Sa ovom opcijom omogućavamo unos naših slova u VBE prozor.</a:t>
            </a:r>
            <a:endParaRPr lang="sr-Latn-CS" sz="2100" dirty="0" smtClean="0">
              <a:solidFill>
                <a:srgbClr val="3333CC"/>
              </a:solidFill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842963" y="2078038"/>
          <a:ext cx="7437437" cy="640080"/>
        </p:xfrm>
        <a:graphic>
          <a:graphicData uri="http://schemas.openxmlformats.org/drawingml/2006/table">
            <a:tbl>
              <a:tblPr/>
              <a:tblGrid>
                <a:gridCol w="876300"/>
                <a:gridCol w="655637"/>
                <a:gridCol w="654050"/>
                <a:gridCol w="654050"/>
                <a:gridCol w="655638"/>
                <a:gridCol w="654050"/>
                <a:gridCol w="655637"/>
                <a:gridCol w="654050"/>
                <a:gridCol w="654050"/>
                <a:gridCol w="655638"/>
                <a:gridCol w="668337"/>
              </a:tblGrid>
              <a:tr h="31988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539750" algn="l"/>
                        </a:tabLst>
                      </a:pP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Slovo</a:t>
                      </a: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539750" algn="l"/>
                        </a:tabLst>
                      </a:pPr>
                      <a:r>
                        <a:rPr kumimoji="0" lang="sr-Latn-C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Š</a:t>
                      </a:r>
                      <a:endParaRPr kumimoji="0" lang="sr-Latn-C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539750" algn="l"/>
                        </a:tabLst>
                      </a:pPr>
                      <a:r>
                        <a:rPr kumimoji="0" lang="sr-Latn-C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Đ</a:t>
                      </a:r>
                      <a:endParaRPr kumimoji="0" lang="sr-Latn-C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539750" algn="l"/>
                        </a:tabLst>
                      </a:pPr>
                      <a:r>
                        <a:rPr kumimoji="0" lang="sr-Latn-C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Č</a:t>
                      </a:r>
                      <a:endParaRPr kumimoji="0" lang="sr-Latn-C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539750" algn="l"/>
                        </a:tabLst>
                      </a:pPr>
                      <a:r>
                        <a:rPr kumimoji="0" lang="sr-Latn-C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Ć</a:t>
                      </a:r>
                      <a:endParaRPr kumimoji="0" lang="sr-Latn-C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539750" algn="l"/>
                        </a:tabLst>
                      </a:pPr>
                      <a:r>
                        <a:rPr kumimoji="0" lang="sr-Latn-C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Ž</a:t>
                      </a:r>
                      <a:endParaRPr kumimoji="0" lang="sr-Latn-C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539750" algn="l"/>
                        </a:tabLst>
                      </a:pPr>
                      <a:r>
                        <a:rPr kumimoji="0" lang="sr-Latn-C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š</a:t>
                      </a:r>
                      <a:endParaRPr kumimoji="0" lang="sr-Latn-C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539750" algn="l"/>
                        </a:tabLst>
                      </a:pPr>
                      <a:r>
                        <a:rPr kumimoji="0" lang="sr-Latn-C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đ</a:t>
                      </a:r>
                      <a:endParaRPr kumimoji="0" lang="sr-Latn-C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539750" algn="l"/>
                        </a:tabLst>
                      </a:pPr>
                      <a:r>
                        <a:rPr kumimoji="0" lang="sr-Latn-C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č</a:t>
                      </a:r>
                      <a:endParaRPr kumimoji="0" lang="sr-Latn-C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539750" algn="l"/>
                        </a:tabLst>
                      </a:pPr>
                      <a:r>
                        <a:rPr kumimoji="0" lang="sr-Latn-C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ć</a:t>
                      </a:r>
                      <a:endParaRPr kumimoji="0" lang="sr-Latn-C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539750" algn="l"/>
                        </a:tabLst>
                      </a:pPr>
                      <a:r>
                        <a:rPr kumimoji="0" lang="sr-Latn-C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ž</a:t>
                      </a:r>
                      <a:endParaRPr kumimoji="0" lang="sr-Latn-C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988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Kôd</a:t>
                      </a: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352</a:t>
                      </a:r>
                      <a:endParaRPr kumimoji="0" lang="sr-Latn-C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272</a:t>
                      </a:r>
                      <a:endParaRPr kumimoji="0" lang="sr-Latn-C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268</a:t>
                      </a:r>
                      <a:endParaRPr kumimoji="0" lang="sr-Latn-C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262</a:t>
                      </a:r>
                      <a:endParaRPr kumimoji="0" lang="sr-Latn-C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381</a:t>
                      </a:r>
                      <a:endParaRPr kumimoji="0" lang="sr-Latn-C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353</a:t>
                      </a:r>
                      <a:endParaRPr kumimoji="0" lang="sr-Latn-C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273</a:t>
                      </a:r>
                      <a:endParaRPr kumimoji="0" lang="sr-Latn-C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269</a:t>
                      </a:r>
                      <a:endParaRPr kumimoji="0" lang="sr-Latn-C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263</a:t>
                      </a:r>
                      <a:endParaRPr kumimoji="0" lang="sr-Latn-C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382</a:t>
                      </a:r>
                      <a:endParaRPr kumimoji="0" lang="sr-Latn-C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2865437" cy="741363"/>
          </a:xfrm>
        </p:spPr>
        <p:txBody>
          <a:bodyPr/>
          <a:lstStyle/>
          <a:p>
            <a:pPr eaLnBrk="1" hangingPunct="1"/>
            <a:r>
              <a:rPr lang="en-US" sz="3600" smtClean="0"/>
              <a:t>Like operator</a:t>
            </a:r>
          </a:p>
        </p:txBody>
      </p:sp>
      <p:sp>
        <p:nvSpPr>
          <p:cNvPr id="16387" name="Content Placeholder 3"/>
          <p:cNvSpPr>
            <a:spLocks noGrp="1"/>
          </p:cNvSpPr>
          <p:nvPr>
            <p:ph idx="1"/>
          </p:nvPr>
        </p:nvSpPr>
        <p:spPr>
          <a:xfrm>
            <a:off x="285750" y="1341438"/>
            <a:ext cx="8286750" cy="5016500"/>
          </a:xfrm>
        </p:spPr>
        <p:txBody>
          <a:bodyPr/>
          <a:lstStyle/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en-US" sz="2100" dirty="0" smtClean="0">
                <a:solidFill>
                  <a:srgbClr val="3333CC"/>
                </a:solidFill>
              </a:rPr>
              <a:t>Like</a:t>
            </a:r>
            <a:r>
              <a:rPr lang="vi-VN" sz="2100" dirty="0" smtClean="0"/>
              <a:t> operator </a:t>
            </a:r>
            <a:r>
              <a:rPr lang="en-US" sz="2100" dirty="0" err="1" smtClean="0"/>
              <a:t>omogu</a:t>
            </a:r>
            <a:r>
              <a:rPr lang="sr-Latn-CS" sz="2100" dirty="0" smtClean="0"/>
              <a:t>ć</a:t>
            </a:r>
            <a:r>
              <a:rPr lang="en-US" sz="2100" dirty="0" smtClean="0"/>
              <a:t>ava</a:t>
            </a:r>
            <a:r>
              <a:rPr lang="vi-VN" sz="2100" dirty="0" smtClean="0"/>
              <a:t> moćno i elegantno poređenje stringova. Primenjuje se u sledećem obliku:</a:t>
            </a:r>
            <a:endParaRPr lang="en-US" sz="2100" dirty="0" smtClean="0"/>
          </a:p>
          <a:p>
            <a:pPr marL="239713" indent="-239713" eaLnBrk="1" hangingPunct="1">
              <a:spcBef>
                <a:spcPts val="600"/>
              </a:spcBef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</a:pPr>
            <a:r>
              <a:rPr lang="en-US" sz="2100" dirty="0" smtClean="0"/>
              <a:t>   </a:t>
            </a:r>
            <a:r>
              <a:rPr lang="en-GB" sz="2100" dirty="0" smtClean="0">
                <a:solidFill>
                  <a:srgbClr val="3333CC"/>
                </a:solidFill>
              </a:rPr>
              <a:t>string Like </a:t>
            </a:r>
            <a:r>
              <a:rPr lang="en-GB" sz="2100" dirty="0" err="1" smtClean="0">
                <a:solidFill>
                  <a:srgbClr val="3333CC"/>
                </a:solidFill>
              </a:rPr>
              <a:t>obrazac</a:t>
            </a:r>
            <a:endParaRPr lang="en-GB" sz="2100" dirty="0" smtClean="0">
              <a:solidFill>
                <a:srgbClr val="3333CC"/>
              </a:solidFill>
            </a:endParaRPr>
          </a:p>
          <a:p>
            <a:pPr marL="239713" indent="-239713" eaLnBrk="1" hangingPunct="1">
              <a:spcBef>
                <a:spcPts val="600"/>
              </a:spcBef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</a:pPr>
            <a:r>
              <a:rPr lang="en-GB" sz="2100" dirty="0" smtClean="0"/>
              <a:t>   </a:t>
            </a:r>
            <a:r>
              <a:rPr lang="en-GB" sz="2100" dirty="0" err="1" smtClean="0"/>
              <a:t>gde</a:t>
            </a:r>
            <a:r>
              <a:rPr lang="en-GB" sz="2100" dirty="0" smtClean="0"/>
              <a:t> </a:t>
            </a:r>
            <a:r>
              <a:rPr lang="en-GB" sz="2100" dirty="0" err="1" smtClean="0">
                <a:solidFill>
                  <a:srgbClr val="3333CC"/>
                </a:solidFill>
              </a:rPr>
              <a:t>obrazac</a:t>
            </a:r>
            <a:r>
              <a:rPr lang="en-GB" sz="2100" dirty="0" smtClean="0"/>
              <a:t> </a:t>
            </a:r>
            <a:r>
              <a:rPr lang="en-GB" sz="2100" dirty="0" err="1" smtClean="0"/>
              <a:t>predstavlja</a:t>
            </a:r>
            <a:r>
              <a:rPr lang="en-GB" sz="2100" dirty="0" smtClean="0"/>
              <a:t> string </a:t>
            </a:r>
            <a:r>
              <a:rPr lang="en-GB" sz="2100" dirty="0" err="1" smtClean="0"/>
              <a:t>koji</a:t>
            </a:r>
            <a:r>
              <a:rPr lang="en-GB" sz="2100" dirty="0" smtClean="0"/>
              <a:t> </a:t>
            </a:r>
            <a:r>
              <a:rPr lang="en-GB" sz="2100" dirty="0" err="1" smtClean="0"/>
              <a:t>može</a:t>
            </a:r>
            <a:r>
              <a:rPr lang="en-GB" sz="2100" dirty="0" smtClean="0"/>
              <a:t> </a:t>
            </a:r>
            <a:r>
              <a:rPr lang="en-GB" sz="2100" dirty="0" err="1" smtClean="0"/>
              <a:t>sadržati</a:t>
            </a:r>
            <a:r>
              <a:rPr lang="en-GB" sz="2100" dirty="0" smtClean="0"/>
              <a:t> tri </a:t>
            </a:r>
            <a:r>
              <a:rPr lang="en-GB" sz="2100" dirty="0" err="1" smtClean="0"/>
              <a:t>džoker</a:t>
            </a:r>
            <a:r>
              <a:rPr lang="en-GB" sz="2100" dirty="0" smtClean="0"/>
              <a:t> </a:t>
            </a:r>
            <a:r>
              <a:rPr lang="en-GB" sz="2100" dirty="0" err="1" smtClean="0"/>
              <a:t>znaka</a:t>
            </a:r>
            <a:r>
              <a:rPr lang="en-GB" sz="2100" dirty="0" smtClean="0"/>
              <a:t>:</a:t>
            </a:r>
          </a:p>
          <a:p>
            <a:pPr marL="400050" lvl="1" indent="0" eaLnBrk="1" hangingPunct="1">
              <a:spcBef>
                <a:spcPts val="600"/>
              </a:spcBef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</a:pPr>
            <a:r>
              <a:rPr lang="en-GB" sz="1900" b="1" dirty="0" smtClean="0">
                <a:solidFill>
                  <a:srgbClr val="3333CC"/>
                </a:solidFill>
              </a:rPr>
              <a:t>?</a:t>
            </a:r>
            <a:r>
              <a:rPr lang="en-GB" sz="1900" dirty="0" smtClean="0"/>
              <a:t>	</a:t>
            </a:r>
            <a:r>
              <a:rPr lang="en-GB" sz="1900" dirty="0" err="1" smtClean="0"/>
              <a:t>menja</a:t>
            </a:r>
            <a:r>
              <a:rPr lang="en-GB" sz="1900" dirty="0" smtClean="0"/>
              <a:t> </a:t>
            </a:r>
            <a:r>
              <a:rPr lang="en-GB" sz="1900" dirty="0" err="1" smtClean="0"/>
              <a:t>bilo</a:t>
            </a:r>
            <a:r>
              <a:rPr lang="en-GB" sz="1900" dirty="0" smtClean="0"/>
              <a:t> </a:t>
            </a:r>
            <a:r>
              <a:rPr lang="en-GB" sz="1900" dirty="0" err="1" smtClean="0"/>
              <a:t>koji</a:t>
            </a:r>
            <a:r>
              <a:rPr lang="en-GB" sz="1900" dirty="0" smtClean="0"/>
              <a:t> </a:t>
            </a:r>
            <a:r>
              <a:rPr lang="en-GB" sz="1900" dirty="0" err="1" smtClean="0"/>
              <a:t>karakter</a:t>
            </a:r>
            <a:r>
              <a:rPr lang="en-GB" sz="1900" dirty="0" smtClean="0"/>
              <a:t>,</a:t>
            </a:r>
          </a:p>
          <a:p>
            <a:pPr marL="400050" lvl="1" indent="0" eaLnBrk="1" hangingPunct="1">
              <a:spcBef>
                <a:spcPts val="600"/>
              </a:spcBef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</a:pPr>
            <a:r>
              <a:rPr lang="en-GB" sz="1900" b="1" dirty="0" smtClean="0">
                <a:solidFill>
                  <a:srgbClr val="3333CC"/>
                </a:solidFill>
              </a:rPr>
              <a:t>*</a:t>
            </a:r>
            <a:r>
              <a:rPr lang="en-GB" sz="1900" dirty="0" smtClean="0"/>
              <a:t>	</a:t>
            </a:r>
            <a:r>
              <a:rPr lang="en-GB" sz="1900" dirty="0" err="1" smtClean="0"/>
              <a:t>menja</a:t>
            </a:r>
            <a:r>
              <a:rPr lang="en-GB" sz="1900" dirty="0" smtClean="0"/>
              <a:t> </a:t>
            </a:r>
            <a:r>
              <a:rPr lang="en-GB" sz="1900" dirty="0" err="1" smtClean="0"/>
              <a:t>proizvoljan</a:t>
            </a:r>
            <a:r>
              <a:rPr lang="en-GB" sz="1900" dirty="0" smtClean="0"/>
              <a:t> </a:t>
            </a:r>
            <a:r>
              <a:rPr lang="en-GB" sz="1900" dirty="0" err="1" smtClean="0"/>
              <a:t>broj</a:t>
            </a:r>
            <a:r>
              <a:rPr lang="en-GB" sz="1900" dirty="0" smtClean="0"/>
              <a:t> </a:t>
            </a:r>
            <a:r>
              <a:rPr lang="en-GB" sz="1900" dirty="0" err="1" smtClean="0"/>
              <a:t>karaktera</a:t>
            </a:r>
            <a:r>
              <a:rPr lang="en-GB" sz="1900" dirty="0" smtClean="0"/>
              <a:t>, </a:t>
            </a:r>
            <a:r>
              <a:rPr lang="en-GB" sz="1900" dirty="0" err="1" smtClean="0"/>
              <a:t>i</a:t>
            </a:r>
            <a:endParaRPr lang="en-GB" sz="1900" dirty="0" smtClean="0"/>
          </a:p>
          <a:p>
            <a:pPr marL="400050" lvl="1" indent="0" eaLnBrk="1" hangingPunct="1">
              <a:spcBef>
                <a:spcPts val="600"/>
              </a:spcBef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</a:pPr>
            <a:r>
              <a:rPr lang="en-GB" sz="1900" b="1" dirty="0" smtClean="0">
                <a:solidFill>
                  <a:srgbClr val="3333CC"/>
                </a:solidFill>
              </a:rPr>
              <a:t>#</a:t>
            </a:r>
            <a:r>
              <a:rPr lang="en-GB" sz="1900" dirty="0" smtClean="0"/>
              <a:t>	</a:t>
            </a:r>
            <a:r>
              <a:rPr lang="en-GB" sz="1900" dirty="0" err="1" smtClean="0"/>
              <a:t>menja</a:t>
            </a:r>
            <a:r>
              <a:rPr lang="en-GB" sz="1900" dirty="0" smtClean="0"/>
              <a:t> </a:t>
            </a:r>
            <a:r>
              <a:rPr lang="en-GB" sz="1900" dirty="0" err="1" smtClean="0"/>
              <a:t>bilo</a:t>
            </a:r>
            <a:r>
              <a:rPr lang="en-GB" sz="1900" dirty="0" smtClean="0"/>
              <a:t> </a:t>
            </a:r>
            <a:r>
              <a:rPr lang="en-GB" sz="1900" dirty="0" err="1" smtClean="0"/>
              <a:t>koju</a:t>
            </a:r>
            <a:r>
              <a:rPr lang="en-GB" sz="1900" dirty="0" smtClean="0"/>
              <a:t> </a:t>
            </a:r>
            <a:r>
              <a:rPr lang="en-GB" sz="1900" dirty="0" err="1" smtClean="0"/>
              <a:t>cifru</a:t>
            </a:r>
            <a:r>
              <a:rPr lang="en-GB" sz="1900" dirty="0" smtClean="0"/>
              <a:t>.</a:t>
            </a:r>
            <a:endParaRPr lang="sr-Latn-CS" sz="1900" dirty="0" smtClean="0"/>
          </a:p>
          <a:p>
            <a:pPr marL="239713" indent="-239713" eaLnBrk="1" hangingPunct="1">
              <a:spcBef>
                <a:spcPts val="18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en-US" sz="2100" dirty="0" err="1" smtClean="0"/>
              <a:t>Nekoliko</a:t>
            </a:r>
            <a:r>
              <a:rPr lang="en-US" sz="2100" dirty="0" smtClean="0"/>
              <a:t> </a:t>
            </a:r>
            <a:r>
              <a:rPr lang="en-US" sz="2100" dirty="0" err="1" smtClean="0"/>
              <a:t>primera</a:t>
            </a:r>
            <a:r>
              <a:rPr lang="sr-Latn-CS" sz="2100" dirty="0" smtClean="0"/>
              <a:t>:</a:t>
            </a:r>
          </a:p>
          <a:p>
            <a:pPr marL="239713" indent="-239713" eaLnBrk="1" hangingPunct="1">
              <a:spcBef>
                <a:spcPts val="600"/>
              </a:spcBef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</a:pPr>
            <a:r>
              <a:rPr lang="en-US" sz="2100" dirty="0" smtClean="0">
                <a:solidFill>
                  <a:srgbClr val="3333CC"/>
                </a:solidFill>
              </a:rPr>
              <a:t>   </a:t>
            </a:r>
            <a:r>
              <a:rPr lang="sr-Latn-CS" sz="2100" dirty="0" smtClean="0">
                <a:solidFill>
                  <a:srgbClr val="3333CC"/>
                </a:solidFill>
              </a:rPr>
              <a:t>“</a:t>
            </a:r>
            <a:r>
              <a:rPr lang="en-US" sz="2100" dirty="0" err="1" smtClean="0">
                <a:solidFill>
                  <a:srgbClr val="3333CC"/>
                </a:solidFill>
              </a:rPr>
              <a:t>Konik</a:t>
            </a:r>
            <a:r>
              <a:rPr lang="sr-Latn-CS" sz="2100" dirty="0" smtClean="0">
                <a:solidFill>
                  <a:srgbClr val="3333CC"/>
                </a:solidFill>
              </a:rPr>
              <a:t>" Like "K</a:t>
            </a:r>
            <a:r>
              <a:rPr lang="en-US" sz="2100" dirty="0" smtClean="0">
                <a:solidFill>
                  <a:srgbClr val="3333CC"/>
                </a:solidFill>
              </a:rPr>
              <a:t>on</a:t>
            </a:r>
            <a:r>
              <a:rPr lang="sr-Latn-CS" sz="2100" dirty="0" smtClean="0">
                <a:solidFill>
                  <a:srgbClr val="3333CC"/>
                </a:solidFill>
              </a:rPr>
              <a:t>?</a:t>
            </a:r>
            <a:r>
              <a:rPr lang="en-US" sz="2100" dirty="0" smtClean="0">
                <a:solidFill>
                  <a:srgbClr val="3333CC"/>
                </a:solidFill>
              </a:rPr>
              <a:t>k</a:t>
            </a:r>
            <a:r>
              <a:rPr lang="sr-Latn-CS" sz="2100" dirty="0" smtClean="0">
                <a:solidFill>
                  <a:srgbClr val="3333CC"/>
                </a:solidFill>
              </a:rPr>
              <a:t>"		</a:t>
            </a:r>
            <a:r>
              <a:rPr lang="sr-Latn-CS" sz="2100" dirty="0" smtClean="0"/>
              <a:t>vraća </a:t>
            </a:r>
            <a:r>
              <a:rPr lang="sr-Latn-CS" sz="2100" dirty="0" smtClean="0">
                <a:solidFill>
                  <a:srgbClr val="3333CC"/>
                </a:solidFill>
              </a:rPr>
              <a:t>True</a:t>
            </a:r>
          </a:p>
          <a:p>
            <a:pPr marL="239713" indent="-239713" eaLnBrk="1" hangingPunct="1">
              <a:spcBef>
                <a:spcPts val="300"/>
              </a:spcBef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</a:pPr>
            <a:r>
              <a:rPr lang="en-US" sz="2100" dirty="0" smtClean="0">
                <a:solidFill>
                  <a:srgbClr val="3333CC"/>
                </a:solidFill>
              </a:rPr>
              <a:t>   </a:t>
            </a:r>
            <a:r>
              <a:rPr lang="sr-Latn-CS" sz="2100" dirty="0" smtClean="0">
                <a:solidFill>
                  <a:srgbClr val="3333CC"/>
                </a:solidFill>
              </a:rPr>
              <a:t>"Ko</a:t>
            </a:r>
            <a:r>
              <a:rPr lang="en-US" sz="2100" dirty="0" err="1" smtClean="0">
                <a:solidFill>
                  <a:srgbClr val="3333CC"/>
                </a:solidFill>
              </a:rPr>
              <a:t>nik</a:t>
            </a:r>
            <a:r>
              <a:rPr lang="sr-Latn-CS" sz="2100" dirty="0" smtClean="0">
                <a:solidFill>
                  <a:srgbClr val="3333CC"/>
                </a:solidFill>
              </a:rPr>
              <a:t>" Like "Ko?</a:t>
            </a:r>
            <a:r>
              <a:rPr lang="en-US" sz="2100" dirty="0" smtClean="0">
                <a:solidFill>
                  <a:srgbClr val="3333CC"/>
                </a:solidFill>
              </a:rPr>
              <a:t>k</a:t>
            </a:r>
            <a:r>
              <a:rPr lang="sr-Latn-CS" sz="2100" dirty="0" smtClean="0">
                <a:solidFill>
                  <a:srgbClr val="3333CC"/>
                </a:solidFill>
              </a:rPr>
              <a:t>"		</a:t>
            </a:r>
            <a:r>
              <a:rPr lang="sr-Latn-CS" sz="2100" dirty="0" smtClean="0"/>
              <a:t>vraća </a:t>
            </a:r>
            <a:r>
              <a:rPr lang="sr-Latn-CS" sz="2100" dirty="0" smtClean="0">
                <a:solidFill>
                  <a:srgbClr val="3333CC"/>
                </a:solidFill>
              </a:rPr>
              <a:t>False</a:t>
            </a:r>
          </a:p>
          <a:p>
            <a:pPr marL="239713" indent="-239713" eaLnBrk="1" hangingPunct="1">
              <a:spcBef>
                <a:spcPts val="300"/>
              </a:spcBef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</a:pPr>
            <a:r>
              <a:rPr lang="en-US" sz="2100" dirty="0" smtClean="0">
                <a:solidFill>
                  <a:srgbClr val="3333CC"/>
                </a:solidFill>
              </a:rPr>
              <a:t>   </a:t>
            </a:r>
            <a:r>
              <a:rPr lang="sr-Latn-CS" sz="2100" dirty="0" smtClean="0">
                <a:solidFill>
                  <a:srgbClr val="3333CC"/>
                </a:solidFill>
              </a:rPr>
              <a:t>"Ko</a:t>
            </a:r>
            <a:r>
              <a:rPr lang="en-US" sz="2100" dirty="0" err="1" smtClean="0">
                <a:solidFill>
                  <a:srgbClr val="3333CC"/>
                </a:solidFill>
              </a:rPr>
              <a:t>nik</a:t>
            </a:r>
            <a:r>
              <a:rPr lang="sr-Latn-CS" sz="2100" dirty="0" smtClean="0">
                <a:solidFill>
                  <a:srgbClr val="3333CC"/>
                </a:solidFill>
              </a:rPr>
              <a:t>" Like "K*"		</a:t>
            </a:r>
            <a:r>
              <a:rPr lang="sr-Latn-CS" sz="2100" dirty="0" smtClean="0"/>
              <a:t>vraća </a:t>
            </a:r>
            <a:r>
              <a:rPr lang="sr-Latn-CS" sz="2100" dirty="0" smtClean="0">
                <a:solidFill>
                  <a:srgbClr val="3333CC"/>
                </a:solidFill>
              </a:rPr>
              <a:t>True</a:t>
            </a:r>
          </a:p>
          <a:p>
            <a:pPr marL="239713" indent="-239713" eaLnBrk="1" hangingPunct="1">
              <a:spcBef>
                <a:spcPts val="300"/>
              </a:spcBef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</a:pPr>
            <a:r>
              <a:rPr lang="en-US" sz="2100" dirty="0" smtClean="0">
                <a:solidFill>
                  <a:srgbClr val="3333CC"/>
                </a:solidFill>
              </a:rPr>
              <a:t>   </a:t>
            </a:r>
            <a:r>
              <a:rPr lang="sr-Latn-CS" sz="2100" dirty="0" smtClean="0">
                <a:solidFill>
                  <a:srgbClr val="3333CC"/>
                </a:solidFill>
              </a:rPr>
              <a:t>"20</a:t>
            </a:r>
            <a:r>
              <a:rPr lang="en-US" sz="2100" dirty="0" smtClean="0">
                <a:solidFill>
                  <a:srgbClr val="3333CC"/>
                </a:solidFill>
              </a:rPr>
              <a:t>1</a:t>
            </a:r>
            <a:r>
              <a:rPr lang="sr-Latn-ME" sz="2100" dirty="0" smtClean="0">
                <a:solidFill>
                  <a:srgbClr val="3333CC"/>
                </a:solidFill>
              </a:rPr>
              <a:t>6</a:t>
            </a:r>
            <a:r>
              <a:rPr lang="sr-Latn-CS" sz="2100" dirty="0" smtClean="0">
                <a:solidFill>
                  <a:srgbClr val="3333CC"/>
                </a:solidFill>
              </a:rPr>
              <a:t>" </a:t>
            </a:r>
            <a:r>
              <a:rPr lang="sr-Latn-CS" sz="2100" dirty="0" smtClean="0">
                <a:solidFill>
                  <a:srgbClr val="3333CC"/>
                </a:solidFill>
              </a:rPr>
              <a:t>Like "####"		</a:t>
            </a:r>
            <a:r>
              <a:rPr lang="sr-Latn-CS" sz="2100" dirty="0" smtClean="0"/>
              <a:t>vraća </a:t>
            </a:r>
            <a:r>
              <a:rPr lang="sr-Latn-CS" sz="2100" dirty="0" smtClean="0">
                <a:solidFill>
                  <a:srgbClr val="3333CC"/>
                </a:solidFill>
              </a:rPr>
              <a:t>True</a:t>
            </a:r>
          </a:p>
          <a:p>
            <a:pPr marL="239713" indent="-239713" eaLnBrk="1" hangingPunct="1">
              <a:spcBef>
                <a:spcPts val="300"/>
              </a:spcBef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</a:pPr>
            <a:r>
              <a:rPr lang="en-US" sz="2100" dirty="0" smtClean="0">
                <a:solidFill>
                  <a:srgbClr val="3333CC"/>
                </a:solidFill>
              </a:rPr>
              <a:t>   </a:t>
            </a:r>
            <a:r>
              <a:rPr lang="sr-Latn-CS" sz="2100" dirty="0" smtClean="0">
                <a:solidFill>
                  <a:srgbClr val="3333CC"/>
                </a:solidFill>
              </a:rPr>
              <a:t>"Kon</a:t>
            </a:r>
            <a:r>
              <a:rPr lang="en-US" sz="2100" dirty="0" err="1" smtClean="0">
                <a:solidFill>
                  <a:srgbClr val="3333CC"/>
                </a:solidFill>
              </a:rPr>
              <a:t>ik</a:t>
            </a:r>
            <a:r>
              <a:rPr lang="en-US" sz="2100" dirty="0" smtClean="0">
                <a:solidFill>
                  <a:srgbClr val="3333CC"/>
                </a:solidFill>
              </a:rPr>
              <a:t> </a:t>
            </a:r>
            <a:r>
              <a:rPr lang="sr-Latn-CS" sz="2100" dirty="0" smtClean="0">
                <a:solidFill>
                  <a:srgbClr val="3333CC"/>
                </a:solidFill>
              </a:rPr>
              <a:t>20</a:t>
            </a:r>
            <a:r>
              <a:rPr lang="en-US" sz="2100" dirty="0" smtClean="0">
                <a:solidFill>
                  <a:srgbClr val="3333CC"/>
                </a:solidFill>
              </a:rPr>
              <a:t>1</a:t>
            </a:r>
            <a:r>
              <a:rPr lang="sr-Latn-ME" sz="2100" dirty="0" smtClean="0">
                <a:solidFill>
                  <a:srgbClr val="3333CC"/>
                </a:solidFill>
              </a:rPr>
              <a:t>6</a:t>
            </a:r>
            <a:r>
              <a:rPr lang="sr-Latn-CS" sz="2100" dirty="0" smtClean="0">
                <a:solidFill>
                  <a:srgbClr val="3333CC"/>
                </a:solidFill>
              </a:rPr>
              <a:t>" </a:t>
            </a:r>
            <a:r>
              <a:rPr lang="sr-Latn-CS" sz="2100" dirty="0" smtClean="0">
                <a:solidFill>
                  <a:srgbClr val="3333CC"/>
                </a:solidFill>
              </a:rPr>
              <a:t>Like "K*##</a:t>
            </a:r>
            <a:r>
              <a:rPr lang="en-US" sz="2100" dirty="0" smtClean="0">
                <a:solidFill>
                  <a:srgbClr val="3333CC"/>
                </a:solidFill>
              </a:rPr>
              <a:t>1</a:t>
            </a:r>
            <a:r>
              <a:rPr lang="sr-Latn-ME" sz="2100" dirty="0" smtClean="0">
                <a:solidFill>
                  <a:srgbClr val="3333CC"/>
                </a:solidFill>
              </a:rPr>
              <a:t>6</a:t>
            </a:r>
            <a:r>
              <a:rPr lang="sr-Latn-CS" sz="2100" dirty="0" smtClean="0">
                <a:solidFill>
                  <a:srgbClr val="3333CC"/>
                </a:solidFill>
              </a:rPr>
              <a:t>"</a:t>
            </a:r>
            <a:r>
              <a:rPr lang="sr-Latn-CS" sz="2100" dirty="0" smtClean="0">
                <a:solidFill>
                  <a:srgbClr val="3333CC"/>
                </a:solidFill>
              </a:rPr>
              <a:t>	</a:t>
            </a:r>
            <a:r>
              <a:rPr lang="sr-Latn-CS" sz="2100" dirty="0" smtClean="0"/>
              <a:t>vraća </a:t>
            </a:r>
            <a:r>
              <a:rPr lang="sr-Latn-CS" sz="2100" dirty="0" smtClean="0">
                <a:solidFill>
                  <a:srgbClr val="3333CC"/>
                </a:solidFill>
              </a:rPr>
              <a:t>True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5222875" cy="741363"/>
          </a:xfrm>
        </p:spPr>
        <p:txBody>
          <a:bodyPr/>
          <a:lstStyle/>
          <a:p>
            <a:pPr eaLnBrk="1" hangingPunct="1"/>
            <a:r>
              <a:rPr lang="en-US" sz="3600" smtClean="0"/>
              <a:t>Like operator</a:t>
            </a:r>
            <a:r>
              <a:rPr lang="sr-Latn-CS" sz="3600" smtClean="0"/>
              <a:t> (nastavak)</a:t>
            </a:r>
            <a:endParaRPr lang="en-US" sz="3600" smtClean="0"/>
          </a:p>
        </p:txBody>
      </p:sp>
      <p:sp>
        <p:nvSpPr>
          <p:cNvPr id="17411" name="Content Placeholder 3"/>
          <p:cNvSpPr>
            <a:spLocks noGrp="1"/>
          </p:cNvSpPr>
          <p:nvPr>
            <p:ph idx="1"/>
          </p:nvPr>
        </p:nvSpPr>
        <p:spPr>
          <a:xfrm>
            <a:off x="179388" y="1296988"/>
            <a:ext cx="8785225" cy="5275262"/>
          </a:xfrm>
        </p:spPr>
        <p:txBody>
          <a:bodyPr/>
          <a:lstStyle/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vi-VN" sz="2100" smtClean="0">
                <a:solidFill>
                  <a:srgbClr val="3333CC"/>
                </a:solidFill>
              </a:rPr>
              <a:t>Like</a:t>
            </a:r>
            <a:r>
              <a:rPr lang="vi-VN" sz="2100" smtClean="0"/>
              <a:t> dozvoljava i pretragu samo određenih karaktera, koji se navode u srednjim zagradama </a:t>
            </a:r>
            <a:r>
              <a:rPr lang="vi-VN" sz="2100" smtClean="0">
                <a:solidFill>
                  <a:srgbClr val="3333CC"/>
                </a:solidFill>
              </a:rPr>
              <a:t>[</a:t>
            </a:r>
            <a:r>
              <a:rPr lang="sr-Latn-CS" sz="2100" smtClean="0">
                <a:solidFill>
                  <a:srgbClr val="3333CC"/>
                </a:solidFill>
              </a:rPr>
              <a:t> </a:t>
            </a:r>
            <a:r>
              <a:rPr lang="vi-VN" sz="2100" smtClean="0">
                <a:solidFill>
                  <a:srgbClr val="3333CC"/>
                </a:solidFill>
              </a:rPr>
              <a:t>]</a:t>
            </a:r>
            <a:r>
              <a:rPr lang="vi-VN" sz="2100" smtClean="0"/>
              <a:t>.</a:t>
            </a:r>
            <a:r>
              <a:rPr lang="sr-Latn-CS" sz="2100" smtClean="0"/>
              <a:t> Na primer, izraz</a:t>
            </a:r>
            <a:endParaRPr lang="en-US" sz="2100" smtClean="0"/>
          </a:p>
          <a:p>
            <a:pPr marL="239713" indent="-239713" eaLnBrk="1" hangingPunct="1">
              <a:spcBef>
                <a:spcPts val="600"/>
              </a:spcBef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</a:pPr>
            <a:r>
              <a:rPr lang="en-US" sz="2100" smtClean="0"/>
              <a:t>   </a:t>
            </a:r>
            <a:r>
              <a:rPr lang="en-GB" sz="2100" smtClean="0">
                <a:solidFill>
                  <a:srgbClr val="3333CC"/>
                </a:solidFill>
              </a:rPr>
              <a:t>"Konik" Like "Kon[aei]k"</a:t>
            </a:r>
          </a:p>
          <a:p>
            <a:pPr marL="239713" indent="-239713" eaLnBrk="1" hangingPunct="1">
              <a:spcBef>
                <a:spcPts val="600"/>
              </a:spcBef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</a:pPr>
            <a:r>
              <a:rPr lang="en-GB" sz="2100" smtClean="0"/>
              <a:t>   vra</a:t>
            </a:r>
            <a:r>
              <a:rPr lang="sr-Latn-CS" sz="2100" smtClean="0"/>
              <a:t>ća</a:t>
            </a:r>
            <a:r>
              <a:rPr lang="en-GB" sz="2100" smtClean="0"/>
              <a:t> </a:t>
            </a:r>
            <a:r>
              <a:rPr lang="en-GB" sz="2100" smtClean="0">
                <a:solidFill>
                  <a:srgbClr val="3333CC"/>
                </a:solidFill>
              </a:rPr>
              <a:t>True</a:t>
            </a:r>
            <a:r>
              <a:rPr lang="en-GB" sz="2100" smtClean="0"/>
              <a:t>, jer </a:t>
            </a:r>
            <a:r>
              <a:rPr lang="sr-Latn-CS" sz="2100" smtClean="0"/>
              <a:t>s</a:t>
            </a:r>
            <a:r>
              <a:rPr lang="en-GB" sz="2100" smtClean="0"/>
              <a:t>e na četvrtoj poziciji traž</a:t>
            </a:r>
            <a:r>
              <a:rPr lang="sr-Latn-CS" sz="2100" smtClean="0"/>
              <a:t>e</a:t>
            </a:r>
            <a:r>
              <a:rPr lang="en-GB" sz="2100" smtClean="0"/>
              <a:t> samo karakter</a:t>
            </a:r>
            <a:r>
              <a:rPr lang="sr-Latn-CS" sz="2100" smtClean="0"/>
              <a:t>i</a:t>
            </a:r>
            <a:r>
              <a:rPr lang="en-GB" sz="2100" smtClean="0"/>
              <a:t> </a:t>
            </a:r>
            <a:r>
              <a:rPr lang="en-GB" sz="2100" smtClean="0">
                <a:solidFill>
                  <a:srgbClr val="3333CC"/>
                </a:solidFill>
              </a:rPr>
              <a:t>a</a:t>
            </a:r>
            <a:r>
              <a:rPr lang="en-GB" sz="2100" smtClean="0"/>
              <a:t>, </a:t>
            </a:r>
            <a:r>
              <a:rPr lang="en-GB" sz="2100" smtClean="0">
                <a:solidFill>
                  <a:srgbClr val="3333CC"/>
                </a:solidFill>
              </a:rPr>
              <a:t>e</a:t>
            </a:r>
            <a:r>
              <a:rPr lang="en-GB" sz="1900" smtClean="0"/>
              <a:t>,</a:t>
            </a:r>
            <a:r>
              <a:rPr lang="en-GB" sz="2100" smtClean="0"/>
              <a:t> </a:t>
            </a:r>
            <a:r>
              <a:rPr lang="en-GB" sz="2100" smtClean="0">
                <a:solidFill>
                  <a:srgbClr val="3333CC"/>
                </a:solidFill>
              </a:rPr>
              <a:t>i</a:t>
            </a:r>
            <a:r>
              <a:rPr lang="en-GB" sz="2100" smtClean="0"/>
              <a:t>.</a:t>
            </a:r>
            <a:endParaRPr lang="sr-Latn-CS" sz="1900" smtClean="0"/>
          </a:p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sr-Latn-CS" sz="2100" smtClean="0"/>
              <a:t>O</a:t>
            </a:r>
            <a:r>
              <a:rPr lang="en-US" sz="2100" smtClean="0"/>
              <a:t>pseg karaktera</a:t>
            </a:r>
            <a:r>
              <a:rPr lang="sr-Latn-CS" sz="2100" smtClean="0"/>
              <a:t> se takođe navodi u </a:t>
            </a:r>
            <a:r>
              <a:rPr lang="vi-VN" sz="2100" smtClean="0">
                <a:solidFill>
                  <a:srgbClr val="3333CC"/>
                </a:solidFill>
              </a:rPr>
              <a:t>[</a:t>
            </a:r>
            <a:r>
              <a:rPr lang="sr-Latn-CS" sz="2100" smtClean="0">
                <a:solidFill>
                  <a:srgbClr val="3333CC"/>
                </a:solidFill>
              </a:rPr>
              <a:t> </a:t>
            </a:r>
            <a:r>
              <a:rPr lang="vi-VN" sz="2100" smtClean="0">
                <a:solidFill>
                  <a:srgbClr val="3333CC"/>
                </a:solidFill>
              </a:rPr>
              <a:t>]</a:t>
            </a:r>
            <a:r>
              <a:rPr lang="en-US" sz="2100" smtClean="0"/>
              <a:t>, koristeći karakter </a:t>
            </a:r>
            <a:r>
              <a:rPr lang="en-US" sz="2100" smtClean="0">
                <a:solidFill>
                  <a:srgbClr val="FF0000"/>
                </a:solidFill>
              </a:rPr>
              <a:t>-</a:t>
            </a:r>
            <a:r>
              <a:rPr lang="en-US" sz="2100" smtClean="0"/>
              <a:t>. </a:t>
            </a:r>
            <a:r>
              <a:rPr lang="sr-Latn-CS" sz="2100" smtClean="0"/>
              <a:t>N</a:t>
            </a:r>
            <a:r>
              <a:rPr lang="en-US" sz="2100" smtClean="0"/>
              <a:t>a primer</a:t>
            </a:r>
            <a:r>
              <a:rPr lang="sr-Latn-CS" sz="2100" smtClean="0"/>
              <a:t>:</a:t>
            </a:r>
          </a:p>
          <a:p>
            <a:pPr marL="639763" lvl="1" indent="-239713" eaLnBrk="1" hangingPunct="1">
              <a:spcBef>
                <a:spcPts val="600"/>
              </a:spcBef>
              <a:spcAft>
                <a:spcPts val="300"/>
              </a:spcAft>
              <a:buClr>
                <a:schemeClr val="tx1"/>
              </a:buClr>
              <a:buFont typeface="Wingdings" pitchFamily="2" charset="2"/>
              <a:buChar char="Ø"/>
              <a:tabLst>
                <a:tab pos="1306513" algn="l"/>
              </a:tabLst>
            </a:pPr>
            <a:r>
              <a:rPr lang="en-US" sz="1900" smtClean="0">
                <a:solidFill>
                  <a:srgbClr val="3333CC"/>
                </a:solidFill>
              </a:rPr>
              <a:t>[a-z]</a:t>
            </a:r>
            <a:r>
              <a:rPr lang="en-US" sz="1900" smtClean="0"/>
              <a:t> menja bilo koje malo slovo,</a:t>
            </a:r>
            <a:endParaRPr lang="sr-Latn-CS" sz="1900" smtClean="0"/>
          </a:p>
          <a:p>
            <a:pPr marL="639763" lvl="1" indent="-239713" eaLnBrk="1" hangingPunct="1">
              <a:spcBef>
                <a:spcPts val="300"/>
              </a:spcBef>
              <a:spcAft>
                <a:spcPts val="300"/>
              </a:spcAft>
              <a:buClr>
                <a:schemeClr val="tx1"/>
              </a:buClr>
              <a:buFont typeface="Wingdings" pitchFamily="2" charset="2"/>
              <a:buChar char="Ø"/>
              <a:tabLst>
                <a:tab pos="1306513" algn="l"/>
              </a:tabLst>
            </a:pPr>
            <a:r>
              <a:rPr lang="en-US" sz="1900" smtClean="0">
                <a:solidFill>
                  <a:srgbClr val="3333CC"/>
                </a:solidFill>
              </a:rPr>
              <a:t>[A-Z]</a:t>
            </a:r>
            <a:r>
              <a:rPr lang="en-US" sz="1900" smtClean="0"/>
              <a:t> menja bilo koje veliko slovo,</a:t>
            </a:r>
            <a:endParaRPr lang="sr-Latn-CS" sz="1900" smtClean="0"/>
          </a:p>
          <a:p>
            <a:pPr marL="639763" lvl="1" indent="-239713" eaLnBrk="1" hangingPunct="1">
              <a:spcBef>
                <a:spcPts val="300"/>
              </a:spcBef>
              <a:spcAft>
                <a:spcPts val="300"/>
              </a:spcAft>
              <a:buClr>
                <a:schemeClr val="tx1"/>
              </a:buClr>
              <a:buFont typeface="Wingdings" pitchFamily="2" charset="2"/>
              <a:buChar char="Ø"/>
              <a:tabLst>
                <a:tab pos="1306513" algn="l"/>
              </a:tabLst>
            </a:pPr>
            <a:r>
              <a:rPr lang="en-US" sz="1900" smtClean="0">
                <a:solidFill>
                  <a:srgbClr val="3333CC"/>
                </a:solidFill>
              </a:rPr>
              <a:t>[A-D]</a:t>
            </a:r>
            <a:r>
              <a:rPr lang="en-US" sz="1900" smtClean="0"/>
              <a:t> menja velika slova </a:t>
            </a:r>
            <a:r>
              <a:rPr lang="en-US" sz="1900" smtClean="0">
                <a:solidFill>
                  <a:srgbClr val="3333CC"/>
                </a:solidFill>
              </a:rPr>
              <a:t>A</a:t>
            </a:r>
            <a:r>
              <a:rPr lang="en-US" sz="1900" smtClean="0"/>
              <a:t>, </a:t>
            </a:r>
            <a:r>
              <a:rPr lang="en-US" sz="1900" smtClean="0">
                <a:solidFill>
                  <a:srgbClr val="3333CC"/>
                </a:solidFill>
              </a:rPr>
              <a:t>B</a:t>
            </a:r>
            <a:r>
              <a:rPr lang="en-US" sz="1900" smtClean="0"/>
              <a:t>, </a:t>
            </a:r>
            <a:r>
              <a:rPr lang="en-US" sz="1900" smtClean="0">
                <a:solidFill>
                  <a:srgbClr val="3333CC"/>
                </a:solidFill>
              </a:rPr>
              <a:t>C</a:t>
            </a:r>
            <a:r>
              <a:rPr lang="en-US" sz="1900" smtClean="0"/>
              <a:t> i </a:t>
            </a:r>
            <a:r>
              <a:rPr lang="en-US" sz="1900" smtClean="0">
                <a:solidFill>
                  <a:srgbClr val="3333CC"/>
                </a:solidFill>
              </a:rPr>
              <a:t>D</a:t>
            </a:r>
            <a:r>
              <a:rPr lang="en-US" sz="1900" smtClean="0"/>
              <a:t>. </a:t>
            </a:r>
            <a:endParaRPr lang="sr-Latn-CS" sz="1900" smtClean="0"/>
          </a:p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sr-Latn-CS" sz="2100" smtClean="0"/>
              <a:t>P</a:t>
            </a:r>
            <a:r>
              <a:rPr lang="en-US" sz="2100" smtClean="0"/>
              <a:t>rilikom korišćenja opsega, opseg mora navesti u rastućem redosledu. Na primer, zapis </a:t>
            </a:r>
            <a:r>
              <a:rPr lang="en-US" sz="2100" smtClean="0">
                <a:solidFill>
                  <a:srgbClr val="3333CC"/>
                </a:solidFill>
              </a:rPr>
              <a:t>[Z-A]</a:t>
            </a:r>
            <a:r>
              <a:rPr lang="en-US" sz="2100" smtClean="0"/>
              <a:t> bi doveo do greške u izvršavanju</a:t>
            </a:r>
            <a:r>
              <a:rPr lang="sr-Latn-CS" sz="2100" smtClean="0"/>
              <a:t>.</a:t>
            </a:r>
          </a:p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sr-Latn-CS" sz="2100" smtClean="0"/>
              <a:t>Ako ispred opsega stavimo znak uzvika, onda proveravamo da li karakter ne pripada datom opsegu. Na primer, sa </a:t>
            </a:r>
            <a:r>
              <a:rPr lang="sr-Latn-CS" sz="2100" smtClean="0">
                <a:solidFill>
                  <a:srgbClr val="3333CC"/>
                </a:solidFill>
              </a:rPr>
              <a:t>[!a-z]</a:t>
            </a:r>
            <a:r>
              <a:rPr lang="sr-Latn-CS" sz="2100" smtClean="0"/>
              <a:t> ispitujemo da li dati karakter nije malo slovo.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5222875" cy="741363"/>
          </a:xfrm>
        </p:spPr>
        <p:txBody>
          <a:bodyPr/>
          <a:lstStyle/>
          <a:p>
            <a:pPr eaLnBrk="1" hangingPunct="1"/>
            <a:r>
              <a:rPr lang="en-US" sz="3600" smtClean="0"/>
              <a:t>Like operator</a:t>
            </a:r>
            <a:r>
              <a:rPr lang="sr-Latn-CS" sz="3600" smtClean="0"/>
              <a:t> (nastavak)</a:t>
            </a:r>
            <a:endParaRPr lang="en-US" sz="3600" smtClean="0"/>
          </a:p>
        </p:txBody>
      </p:sp>
      <p:sp>
        <p:nvSpPr>
          <p:cNvPr id="17411" name="Content Placeholder 3"/>
          <p:cNvSpPr>
            <a:spLocks noGrp="1"/>
          </p:cNvSpPr>
          <p:nvPr>
            <p:ph idx="1"/>
          </p:nvPr>
        </p:nvSpPr>
        <p:spPr>
          <a:xfrm>
            <a:off x="274638" y="1439863"/>
            <a:ext cx="8583612" cy="4870450"/>
          </a:xfrm>
        </p:spPr>
        <p:txBody>
          <a:bodyPr/>
          <a:lstStyle/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  <a:defRPr/>
            </a:pPr>
            <a:r>
              <a:rPr lang="sr-Latn-CS" sz="2100" dirty="0" smtClean="0"/>
              <a:t>Nekoliko primera:</a:t>
            </a:r>
          </a:p>
          <a:p>
            <a:pPr marL="239713" indent="-239713" eaLnBrk="1" hangingPunct="1">
              <a:spcBef>
                <a:spcPts val="600"/>
              </a:spcBef>
              <a:buClr>
                <a:schemeClr val="tx1"/>
              </a:buClr>
              <a:buFont typeface="Wingdings" pitchFamily="2" charset="2"/>
              <a:buNone/>
              <a:tabLst>
                <a:tab pos="3233738" algn="l"/>
              </a:tabLst>
              <a:defRPr/>
            </a:pPr>
            <a:r>
              <a:rPr lang="sr-Latn-CS" sz="2100" dirty="0" smtClean="0">
                <a:solidFill>
                  <a:srgbClr val="3333CC"/>
                </a:solidFill>
              </a:rPr>
              <a:t>   </a:t>
            </a:r>
            <a:r>
              <a:rPr lang="pt-BR" sz="2100" dirty="0" smtClean="0">
                <a:solidFill>
                  <a:srgbClr val="3333CC"/>
                </a:solidFill>
              </a:rPr>
              <a:t>"H" Like "[A-Z]"	</a:t>
            </a:r>
            <a:r>
              <a:rPr lang="pt-BR" sz="2100" dirty="0" smtClean="0"/>
              <a:t>vraća </a:t>
            </a:r>
            <a:r>
              <a:rPr lang="pt-BR" sz="2100" dirty="0" smtClean="0">
                <a:solidFill>
                  <a:srgbClr val="3333CC"/>
                </a:solidFill>
              </a:rPr>
              <a:t>True</a:t>
            </a:r>
            <a:endParaRPr lang="sr-Latn-CS" sz="2100" dirty="0" smtClean="0">
              <a:solidFill>
                <a:srgbClr val="3333CC"/>
              </a:solidFill>
            </a:endParaRPr>
          </a:p>
          <a:p>
            <a:pPr>
              <a:spcBef>
                <a:spcPts val="600"/>
              </a:spcBef>
              <a:buFont typeface="Wingdings" pitchFamily="2" charset="2"/>
              <a:buNone/>
              <a:tabLst>
                <a:tab pos="3233738" algn="l"/>
              </a:tabLst>
              <a:defRPr/>
            </a:pPr>
            <a:r>
              <a:rPr lang="sr-Latn-CS" sz="2100" dirty="0" smtClean="0">
                <a:solidFill>
                  <a:srgbClr val="3333CC"/>
                </a:solidFill>
              </a:rPr>
              <a:t>   </a:t>
            </a:r>
            <a:r>
              <a:rPr lang="pt-BR" sz="2100" dirty="0" smtClean="0">
                <a:solidFill>
                  <a:srgbClr val="3333CC"/>
                </a:solidFill>
              </a:rPr>
              <a:t>"H" Like "[!A-Z]"	</a:t>
            </a:r>
            <a:r>
              <a:rPr lang="pt-BR" sz="2100" dirty="0" smtClean="0"/>
              <a:t>vraća </a:t>
            </a:r>
            <a:r>
              <a:rPr lang="pt-BR" sz="2100" dirty="0" smtClean="0">
                <a:solidFill>
                  <a:srgbClr val="3333CC"/>
                </a:solidFill>
              </a:rPr>
              <a:t>False</a:t>
            </a:r>
            <a:endParaRPr lang="sr-Latn-CS" sz="2100" dirty="0" smtClean="0">
              <a:solidFill>
                <a:srgbClr val="3333CC"/>
              </a:solidFill>
            </a:endParaRPr>
          </a:p>
          <a:p>
            <a:pPr>
              <a:spcBef>
                <a:spcPts val="600"/>
              </a:spcBef>
              <a:buFont typeface="Wingdings" pitchFamily="2" charset="2"/>
              <a:buNone/>
              <a:tabLst>
                <a:tab pos="3233738" algn="l"/>
              </a:tabLst>
              <a:defRPr/>
            </a:pPr>
            <a:r>
              <a:rPr lang="sr-Latn-CS" sz="2100" dirty="0" smtClean="0">
                <a:solidFill>
                  <a:srgbClr val="3333CC"/>
                </a:solidFill>
              </a:rPr>
              <a:t>   </a:t>
            </a:r>
            <a:r>
              <a:rPr lang="pt-BR" sz="2100" dirty="0" smtClean="0">
                <a:solidFill>
                  <a:srgbClr val="3333CC"/>
                </a:solidFill>
              </a:rPr>
              <a:t>"H5N1" Like "H#[!C-E]#"	</a:t>
            </a:r>
            <a:r>
              <a:rPr lang="pt-BR" sz="2100" dirty="0" smtClean="0"/>
              <a:t>vraća </a:t>
            </a:r>
            <a:r>
              <a:rPr lang="pt-BR" sz="2100" dirty="0" smtClean="0">
                <a:solidFill>
                  <a:srgbClr val="3333CC"/>
                </a:solidFill>
              </a:rPr>
              <a:t>True</a:t>
            </a:r>
            <a:endParaRPr lang="sr-Latn-CS" sz="2100" dirty="0" smtClean="0">
              <a:solidFill>
                <a:srgbClr val="3333CC"/>
              </a:solidFill>
            </a:endParaRPr>
          </a:p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  <a:defRPr/>
            </a:pPr>
            <a:r>
              <a:rPr lang="vi-VN" sz="2100" dirty="0" smtClean="0"/>
              <a:t>Ako </a:t>
            </a:r>
            <a:r>
              <a:rPr lang="en-US" sz="2100" dirty="0" err="1" smtClean="0"/>
              <a:t>na</a:t>
            </a:r>
            <a:r>
              <a:rPr lang="en-US" sz="2100" dirty="0" smtClean="0"/>
              <a:t> </a:t>
            </a:r>
            <a:r>
              <a:rPr lang="en-US" sz="2100" dirty="0" err="1" smtClean="0"/>
              <a:t>vrhu</a:t>
            </a:r>
            <a:r>
              <a:rPr lang="en-US" sz="2100" dirty="0" smtClean="0"/>
              <a:t> </a:t>
            </a:r>
            <a:r>
              <a:rPr lang="en-US" sz="2100" dirty="0" err="1" smtClean="0"/>
              <a:t>modula</a:t>
            </a:r>
            <a:r>
              <a:rPr lang="en-US" sz="2100" dirty="0" smtClean="0"/>
              <a:t> </a:t>
            </a:r>
            <a:r>
              <a:rPr lang="en-US" sz="2100" dirty="0" err="1" smtClean="0"/>
              <a:t>stoji</a:t>
            </a:r>
            <a:r>
              <a:rPr lang="vi-VN" sz="2100" dirty="0" smtClean="0"/>
              <a:t> </a:t>
            </a:r>
            <a:r>
              <a:rPr lang="vi-VN" sz="2100" dirty="0" smtClean="0">
                <a:solidFill>
                  <a:srgbClr val="3333CC"/>
                </a:solidFill>
              </a:rPr>
              <a:t>Option Compare Text</a:t>
            </a:r>
            <a:r>
              <a:rPr lang="vi-VN" sz="2100" dirty="0" smtClean="0"/>
              <a:t>, poređenje sa </a:t>
            </a:r>
            <a:r>
              <a:rPr lang="vi-VN" sz="2100" dirty="0" smtClean="0">
                <a:solidFill>
                  <a:srgbClr val="3333CC"/>
                </a:solidFill>
              </a:rPr>
              <a:t>[A-Z]</a:t>
            </a:r>
            <a:r>
              <a:rPr lang="vi-VN" sz="2100" dirty="0" smtClean="0"/>
              <a:t> i </a:t>
            </a:r>
            <a:r>
              <a:rPr lang="vi-VN" sz="2100" dirty="0" smtClean="0">
                <a:solidFill>
                  <a:srgbClr val="3333CC"/>
                </a:solidFill>
              </a:rPr>
              <a:t>[a-z]</a:t>
            </a:r>
            <a:r>
              <a:rPr lang="vi-VN" sz="2100" dirty="0" smtClean="0"/>
              <a:t> daje isti rezultat.</a:t>
            </a:r>
            <a:endParaRPr lang="sr-Latn-CS" sz="2100" dirty="0" smtClean="0"/>
          </a:p>
          <a:p>
            <a:pPr marL="239713" indent="-239713" eaLnBrk="1" hangingPunct="1">
              <a:spcBef>
                <a:spcPts val="1800"/>
              </a:spcBef>
              <a:buClr>
                <a:schemeClr val="tx1"/>
              </a:buClr>
              <a:tabLst>
                <a:tab pos="1306513" algn="l"/>
              </a:tabLst>
              <a:defRPr/>
            </a:pPr>
            <a:r>
              <a:rPr lang="en-US" sz="2100" dirty="0" smtClean="0"/>
              <a:t>P</a:t>
            </a:r>
            <a:r>
              <a:rPr lang="sr-Latn-CS" sz="2100" dirty="0" smtClean="0"/>
              <a:t>rover</a:t>
            </a:r>
            <a:r>
              <a:rPr lang="en-US" sz="2100" dirty="0" smtClean="0"/>
              <a:t>a</a:t>
            </a:r>
            <a:r>
              <a:rPr lang="sr-Latn-CS" sz="2100" dirty="0" smtClean="0"/>
              <a:t> da li tekući karakter pripada jednom od više opsega</a:t>
            </a:r>
            <a:r>
              <a:rPr lang="en-US" sz="2100" dirty="0" smtClean="0"/>
              <a:t> se </a:t>
            </a:r>
            <a:r>
              <a:rPr lang="en-US" sz="2100" dirty="0" err="1" smtClean="0"/>
              <a:t>vr</a:t>
            </a:r>
            <a:r>
              <a:rPr lang="sr-Latn-RS" sz="2100" dirty="0" smtClean="0"/>
              <a:t>ši nadovezivanjem opsega u </a:t>
            </a:r>
            <a:r>
              <a:rPr lang="vi-VN" sz="2100" dirty="0" smtClean="0">
                <a:solidFill>
                  <a:srgbClr val="3333CC"/>
                </a:solidFill>
              </a:rPr>
              <a:t>[</a:t>
            </a:r>
            <a:r>
              <a:rPr lang="sr-Latn-CS" sz="2100" dirty="0" smtClean="0">
                <a:solidFill>
                  <a:srgbClr val="3333CC"/>
                </a:solidFill>
              </a:rPr>
              <a:t> </a:t>
            </a:r>
            <a:r>
              <a:rPr lang="vi-VN" sz="2100" dirty="0" smtClean="0">
                <a:solidFill>
                  <a:srgbClr val="3333CC"/>
                </a:solidFill>
              </a:rPr>
              <a:t>]</a:t>
            </a:r>
            <a:r>
              <a:rPr lang="sr-Latn-CS" sz="2100" dirty="0" smtClean="0"/>
              <a:t>. Na primer, provera da li je karakter slovo, veliko ili malo, se može vršiti na sledeći način:</a:t>
            </a:r>
          </a:p>
          <a:p>
            <a:pPr marL="239713" indent="-239713" eaLnBrk="1" hangingPunct="1">
              <a:spcBef>
                <a:spcPts val="600"/>
              </a:spcBef>
              <a:buClr>
                <a:schemeClr val="tx1"/>
              </a:buClr>
              <a:buFont typeface="Wingdings" pitchFamily="2" charset="2"/>
              <a:buNone/>
              <a:tabLst>
                <a:tab pos="3233738" algn="l"/>
              </a:tabLst>
              <a:defRPr/>
            </a:pPr>
            <a:r>
              <a:rPr lang="sr-Latn-CS" sz="2100" dirty="0" smtClean="0"/>
              <a:t>   </a:t>
            </a:r>
            <a:r>
              <a:rPr lang="sr-Latn-CS" sz="2100" dirty="0" smtClean="0">
                <a:solidFill>
                  <a:srgbClr val="3333CC"/>
                </a:solidFill>
              </a:rPr>
              <a:t>"H" Like "[a-zA-Z]"</a:t>
            </a:r>
            <a:r>
              <a:rPr lang="sr-Latn-CS" sz="2100" dirty="0" smtClean="0"/>
              <a:t>	vraća </a:t>
            </a:r>
            <a:r>
              <a:rPr lang="sr-Latn-CS" sz="2100" dirty="0" smtClean="0">
                <a:solidFill>
                  <a:srgbClr val="3333CC"/>
                </a:solidFill>
              </a:rPr>
              <a:t>True</a:t>
            </a:r>
          </a:p>
          <a:p>
            <a:pPr marL="239713" indent="-239713" eaLnBrk="1" hangingPunct="1">
              <a:spcBef>
                <a:spcPts val="1800"/>
              </a:spcBef>
              <a:buClr>
                <a:schemeClr val="tx1"/>
              </a:buClr>
              <a:tabLst>
                <a:tab pos="1306513" algn="l"/>
              </a:tabLst>
              <a:defRPr/>
            </a:pPr>
            <a:r>
              <a:rPr lang="sr-Latn-CS" sz="2100" dirty="0" smtClean="0"/>
              <a:t>Iako na prvi pogled deluje logično da se opsezi razdvoje zarezima, to ne treba raditi jer bi se onda i zarez uzimao u obzir prilikom pretrage.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6294437" cy="741363"/>
          </a:xfrm>
        </p:spPr>
        <p:txBody>
          <a:bodyPr/>
          <a:lstStyle/>
          <a:p>
            <a:pPr eaLnBrk="1" hangingPunct="1"/>
            <a:r>
              <a:rPr lang="en-US" sz="3600" smtClean="0"/>
              <a:t>Rad sa vremenom i datumima</a:t>
            </a:r>
          </a:p>
        </p:txBody>
      </p:sp>
      <p:sp>
        <p:nvSpPr>
          <p:cNvPr id="17411" name="Content Placeholder 3"/>
          <p:cNvSpPr>
            <a:spLocks noGrp="1"/>
          </p:cNvSpPr>
          <p:nvPr>
            <p:ph idx="1"/>
          </p:nvPr>
        </p:nvSpPr>
        <p:spPr>
          <a:xfrm>
            <a:off x="274638" y="1393825"/>
            <a:ext cx="8583612" cy="5214938"/>
          </a:xfrm>
        </p:spPr>
        <p:txBody>
          <a:bodyPr/>
          <a:lstStyle/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  <a:defRPr/>
            </a:pPr>
            <a:r>
              <a:rPr lang="sr-Latn-RS" sz="2100" dirty="0" smtClean="0"/>
              <a:t>VBA poseduje tip podataka </a:t>
            </a:r>
            <a:r>
              <a:rPr lang="sr-Latn-RS" sz="2100" dirty="0" smtClean="0">
                <a:solidFill>
                  <a:srgbClr val="3333CC"/>
                </a:solidFill>
              </a:rPr>
              <a:t>Date</a:t>
            </a:r>
            <a:r>
              <a:rPr lang="sr-Latn-RS" sz="2100" dirty="0" smtClean="0"/>
              <a:t> koji radi sa vremenom i datumima. </a:t>
            </a:r>
            <a:r>
              <a:rPr lang="en-US" sz="2100" dirty="0" smtClean="0"/>
              <a:t>VBA </a:t>
            </a:r>
            <a:r>
              <a:rPr lang="en-US" sz="2100" dirty="0" err="1" smtClean="0"/>
              <a:t>može</a:t>
            </a:r>
            <a:r>
              <a:rPr lang="en-US" sz="2100" dirty="0" smtClean="0"/>
              <a:t> </a:t>
            </a:r>
            <a:r>
              <a:rPr lang="en-US" sz="2100" dirty="0" err="1" smtClean="0"/>
              <a:t>da</a:t>
            </a:r>
            <a:r>
              <a:rPr lang="en-US" sz="2100" dirty="0" smtClean="0"/>
              <a:t> </a:t>
            </a:r>
            <a:r>
              <a:rPr lang="en-US" sz="2100" dirty="0" err="1" smtClean="0"/>
              <a:t>radi</a:t>
            </a:r>
            <a:r>
              <a:rPr lang="en-US" sz="2100" dirty="0" smtClean="0"/>
              <a:t> </a:t>
            </a:r>
            <a:r>
              <a:rPr lang="en-US" sz="2100" dirty="0" err="1" smtClean="0"/>
              <a:t>sa</a:t>
            </a:r>
            <a:r>
              <a:rPr lang="en-US" sz="2100" dirty="0" smtClean="0"/>
              <a:t> </a:t>
            </a:r>
            <a:r>
              <a:rPr lang="en-US" sz="2100" dirty="0" err="1" smtClean="0"/>
              <a:t>datumima</a:t>
            </a:r>
            <a:r>
              <a:rPr lang="en-US" sz="2100" dirty="0" smtClean="0"/>
              <a:t> </a:t>
            </a:r>
            <a:r>
              <a:rPr lang="en-US" sz="2100" dirty="0" err="1" smtClean="0"/>
              <a:t>iz</a:t>
            </a:r>
            <a:r>
              <a:rPr lang="en-US" sz="2100" dirty="0" smtClean="0"/>
              <a:t> </a:t>
            </a:r>
            <a:r>
              <a:rPr lang="en-US" sz="2100" dirty="0" err="1" smtClean="0"/>
              <a:t>opsega</a:t>
            </a:r>
            <a:r>
              <a:rPr lang="en-US" sz="2100" dirty="0" smtClean="0"/>
              <a:t> 1.1.100–31.12.9999. </a:t>
            </a:r>
            <a:r>
              <a:rPr lang="en-US" sz="2100" dirty="0" err="1" smtClean="0"/>
              <a:t>i</a:t>
            </a:r>
            <a:r>
              <a:rPr lang="en-US" sz="2100" dirty="0" smtClean="0"/>
              <a:t> </a:t>
            </a:r>
            <a:r>
              <a:rPr lang="en-US" sz="2100" dirty="0" err="1" smtClean="0"/>
              <a:t>vremenom</a:t>
            </a:r>
            <a:r>
              <a:rPr lang="en-US" sz="2100" dirty="0" smtClean="0"/>
              <a:t> </a:t>
            </a:r>
            <a:r>
              <a:rPr lang="en-US" sz="2100" dirty="0" err="1" smtClean="0"/>
              <a:t>od</a:t>
            </a:r>
            <a:r>
              <a:rPr lang="en-US" sz="2100" dirty="0" smtClean="0"/>
              <a:t> 0:00:00 do 23:59:59. </a:t>
            </a:r>
            <a:endParaRPr lang="sr-Latn-RS" sz="2100" dirty="0" smtClean="0"/>
          </a:p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  <a:defRPr/>
            </a:pPr>
            <a:r>
              <a:rPr lang="en-US" sz="2100" dirty="0" err="1" smtClean="0"/>
              <a:t>Dodeljivanje</a:t>
            </a:r>
            <a:r>
              <a:rPr lang="en-US" sz="2100" dirty="0" smtClean="0"/>
              <a:t> </a:t>
            </a:r>
            <a:r>
              <a:rPr lang="en-US" sz="2100" dirty="0" err="1" smtClean="0"/>
              <a:t>vrednosti</a:t>
            </a:r>
            <a:r>
              <a:rPr lang="en-US" sz="2100" dirty="0" smtClean="0"/>
              <a:t> </a:t>
            </a:r>
            <a:r>
              <a:rPr lang="en-US" sz="2100" dirty="0" smtClean="0">
                <a:solidFill>
                  <a:srgbClr val="3333CC"/>
                </a:solidFill>
              </a:rPr>
              <a:t>Date</a:t>
            </a:r>
            <a:r>
              <a:rPr lang="en-US" sz="2100" dirty="0" smtClean="0"/>
              <a:t> </a:t>
            </a:r>
            <a:r>
              <a:rPr lang="en-US" sz="2100" dirty="0" err="1" smtClean="0"/>
              <a:t>promenljivoj</a:t>
            </a:r>
            <a:r>
              <a:rPr lang="en-US" sz="2100" dirty="0" smtClean="0"/>
              <a:t> se </a:t>
            </a:r>
            <a:r>
              <a:rPr lang="en-US" sz="2100" dirty="0" err="1" smtClean="0"/>
              <a:t>vrši</a:t>
            </a:r>
            <a:r>
              <a:rPr lang="en-US" sz="2100" dirty="0" smtClean="0"/>
              <a:t> </a:t>
            </a:r>
            <a:r>
              <a:rPr lang="en-US" sz="2100" dirty="0" err="1" smtClean="0"/>
              <a:t>pomoću</a:t>
            </a:r>
            <a:r>
              <a:rPr lang="en-US" sz="2100" dirty="0" smtClean="0"/>
              <a:t> </a:t>
            </a:r>
            <a:r>
              <a:rPr lang="en-US" sz="2100" dirty="0" err="1" smtClean="0"/>
              <a:t>karaktera</a:t>
            </a:r>
            <a:r>
              <a:rPr lang="en-US" sz="2100" dirty="0" smtClean="0"/>
              <a:t> </a:t>
            </a:r>
            <a:r>
              <a:rPr lang="en-US" sz="2100" dirty="0" err="1" smtClean="0"/>
              <a:t>taraba</a:t>
            </a:r>
            <a:r>
              <a:rPr lang="en-US" sz="2100" dirty="0" smtClean="0"/>
              <a:t> (</a:t>
            </a:r>
            <a:r>
              <a:rPr lang="en-US" sz="2100" dirty="0" smtClean="0">
                <a:solidFill>
                  <a:srgbClr val="3333CC"/>
                </a:solidFill>
              </a:rPr>
              <a:t>#</a:t>
            </a:r>
            <a:r>
              <a:rPr lang="en-US" sz="2100" dirty="0" smtClean="0"/>
              <a:t>)</a:t>
            </a:r>
            <a:r>
              <a:rPr lang="sr-Latn-RS" sz="2100" dirty="0" smtClean="0"/>
              <a:t> </a:t>
            </a:r>
            <a:r>
              <a:rPr lang="en-US" sz="2100" dirty="0" err="1" smtClean="0"/>
              <a:t>kojim</a:t>
            </a:r>
            <a:r>
              <a:rPr lang="en-US" sz="2100" dirty="0" smtClean="0"/>
              <a:t> </a:t>
            </a:r>
            <a:r>
              <a:rPr lang="en-US" sz="2100" dirty="0" err="1" smtClean="0"/>
              <a:t>počinje</a:t>
            </a:r>
            <a:r>
              <a:rPr lang="en-US" sz="2100" dirty="0" smtClean="0"/>
              <a:t> </a:t>
            </a:r>
            <a:r>
              <a:rPr lang="en-US" sz="2100" dirty="0" err="1" smtClean="0"/>
              <a:t>i</a:t>
            </a:r>
            <a:r>
              <a:rPr lang="en-US" sz="2100" dirty="0" smtClean="0"/>
              <a:t> </a:t>
            </a:r>
            <a:r>
              <a:rPr lang="en-US" sz="2100" dirty="0" err="1" smtClean="0"/>
              <a:t>završava</a:t>
            </a:r>
            <a:r>
              <a:rPr lang="en-US" sz="2100" dirty="0" smtClean="0"/>
              <a:t> se </a:t>
            </a:r>
            <a:r>
              <a:rPr lang="en-US" sz="2100" dirty="0" err="1" smtClean="0"/>
              <a:t>vrednost</a:t>
            </a:r>
            <a:r>
              <a:rPr lang="en-US" sz="2100" dirty="0" smtClean="0"/>
              <a:t>. Na primer, datum </a:t>
            </a:r>
            <a:r>
              <a:rPr lang="sr-Latn-ME" sz="2100" dirty="0" smtClean="0"/>
              <a:t>11</a:t>
            </a:r>
            <a:r>
              <a:rPr lang="en-US" sz="2100" dirty="0" smtClean="0"/>
              <a:t>.10.20</a:t>
            </a:r>
            <a:r>
              <a:rPr lang="sr-Latn-RS" sz="2100" dirty="0" smtClean="0"/>
              <a:t>1</a:t>
            </a:r>
            <a:r>
              <a:rPr lang="sr-Latn-ME" sz="2100" dirty="0" smtClean="0"/>
              <a:t>6</a:t>
            </a:r>
            <a:r>
              <a:rPr lang="en-US" sz="2100" dirty="0" smtClean="0"/>
              <a:t>. </a:t>
            </a:r>
            <a:r>
              <a:rPr lang="en-US" sz="2100" dirty="0" smtClean="0"/>
              <a:t>bi se u </a:t>
            </a:r>
            <a:r>
              <a:rPr lang="en-US" sz="2100" dirty="0" smtClean="0">
                <a:solidFill>
                  <a:srgbClr val="3333CC"/>
                </a:solidFill>
              </a:rPr>
              <a:t>Date</a:t>
            </a:r>
            <a:r>
              <a:rPr lang="en-US" sz="2100" dirty="0" smtClean="0"/>
              <a:t> </a:t>
            </a:r>
            <a:r>
              <a:rPr lang="en-US" sz="2100" dirty="0" err="1" smtClean="0"/>
              <a:t>promenljivu</a:t>
            </a:r>
            <a:r>
              <a:rPr lang="en-US" sz="2100" dirty="0" smtClean="0"/>
              <a:t> </a:t>
            </a:r>
            <a:r>
              <a:rPr lang="en-US" sz="2100" dirty="0" err="1" smtClean="0">
                <a:solidFill>
                  <a:srgbClr val="3333CC"/>
                </a:solidFill>
              </a:rPr>
              <a:t>Da</a:t>
            </a:r>
            <a:r>
              <a:rPr lang="sr-Latn-RS" sz="2100" dirty="0" smtClean="0">
                <a:solidFill>
                  <a:srgbClr val="3333CC"/>
                </a:solidFill>
              </a:rPr>
              <a:t>tum</a:t>
            </a:r>
            <a:r>
              <a:rPr lang="en-US" sz="2100" dirty="0" smtClean="0"/>
              <a:t> </a:t>
            </a:r>
            <a:r>
              <a:rPr lang="en-US" sz="2100" dirty="0" err="1" smtClean="0"/>
              <a:t>uneo</a:t>
            </a:r>
            <a:r>
              <a:rPr lang="en-US" sz="2100" dirty="0" smtClean="0"/>
              <a:t> </a:t>
            </a:r>
            <a:r>
              <a:rPr lang="en-US" sz="2100" dirty="0" err="1" smtClean="0"/>
              <a:t>na</a:t>
            </a:r>
            <a:r>
              <a:rPr lang="en-US" sz="2100" dirty="0" smtClean="0"/>
              <a:t> </a:t>
            </a:r>
            <a:r>
              <a:rPr lang="en-US" sz="2100" dirty="0" err="1" smtClean="0"/>
              <a:t>bilo</a:t>
            </a:r>
            <a:r>
              <a:rPr lang="en-US" sz="2100" dirty="0" smtClean="0"/>
              <a:t> </a:t>
            </a:r>
            <a:r>
              <a:rPr lang="en-US" sz="2100" dirty="0" err="1" smtClean="0"/>
              <a:t>koji</a:t>
            </a:r>
            <a:r>
              <a:rPr lang="en-US" sz="2100" dirty="0" smtClean="0"/>
              <a:t> </a:t>
            </a:r>
            <a:r>
              <a:rPr lang="en-US" sz="2100" dirty="0" err="1" smtClean="0"/>
              <a:t>od</a:t>
            </a:r>
            <a:r>
              <a:rPr lang="en-US" sz="2100" dirty="0" smtClean="0"/>
              <a:t> </a:t>
            </a:r>
            <a:r>
              <a:rPr lang="en-US" sz="2100" dirty="0" err="1" smtClean="0"/>
              <a:t>sledećih</a:t>
            </a:r>
            <a:r>
              <a:rPr lang="en-US" sz="2100" dirty="0" smtClean="0"/>
              <a:t> </a:t>
            </a:r>
            <a:r>
              <a:rPr lang="en-US" sz="2100" dirty="0" err="1" smtClean="0"/>
              <a:t>načina</a:t>
            </a:r>
            <a:r>
              <a:rPr lang="en-US" sz="2100" dirty="0" smtClean="0"/>
              <a:t>:</a:t>
            </a:r>
            <a:endParaRPr lang="sr-Latn-RS" sz="2100" dirty="0" smtClean="0"/>
          </a:p>
          <a:p>
            <a:pPr>
              <a:spcBef>
                <a:spcPts val="600"/>
              </a:spcBef>
              <a:buFont typeface="Wingdings" pitchFamily="2" charset="2"/>
              <a:buNone/>
              <a:defRPr/>
            </a:pPr>
            <a:r>
              <a:rPr lang="sr-Latn-RS" sz="2100" dirty="0" smtClean="0"/>
              <a:t>   </a:t>
            </a:r>
            <a:r>
              <a:rPr lang="sr-Latn-CS" sz="2100" dirty="0" smtClean="0">
                <a:solidFill>
                  <a:srgbClr val="3333CC"/>
                </a:solidFill>
              </a:rPr>
              <a:t>Datum = #</a:t>
            </a:r>
            <a:r>
              <a:rPr lang="en-US" sz="2100" dirty="0" smtClean="0">
                <a:solidFill>
                  <a:srgbClr val="3333CC"/>
                </a:solidFill>
              </a:rPr>
              <a:t>October</a:t>
            </a:r>
            <a:r>
              <a:rPr lang="sr-Latn-CS" sz="2100" dirty="0" smtClean="0">
                <a:solidFill>
                  <a:srgbClr val="3333CC"/>
                </a:solidFill>
              </a:rPr>
              <a:t> </a:t>
            </a:r>
            <a:r>
              <a:rPr lang="sr-Latn-ME" sz="2100" dirty="0" smtClean="0">
                <a:solidFill>
                  <a:srgbClr val="3333CC"/>
                </a:solidFill>
              </a:rPr>
              <a:t>11</a:t>
            </a:r>
            <a:r>
              <a:rPr lang="sr-Latn-CS" sz="2100" dirty="0" smtClean="0">
                <a:solidFill>
                  <a:srgbClr val="3333CC"/>
                </a:solidFill>
              </a:rPr>
              <a:t>, 201</a:t>
            </a:r>
            <a:r>
              <a:rPr lang="sr-Latn-ME" sz="2100" dirty="0" smtClean="0">
                <a:solidFill>
                  <a:srgbClr val="3333CC"/>
                </a:solidFill>
              </a:rPr>
              <a:t>6</a:t>
            </a:r>
            <a:r>
              <a:rPr lang="sr-Latn-CS" sz="2100" dirty="0" smtClean="0">
                <a:solidFill>
                  <a:srgbClr val="3333CC"/>
                </a:solidFill>
              </a:rPr>
              <a:t>#</a:t>
            </a:r>
            <a:endParaRPr lang="en-US" sz="2100" dirty="0" smtClean="0">
              <a:solidFill>
                <a:srgbClr val="3333CC"/>
              </a:solidFill>
            </a:endParaRPr>
          </a:p>
          <a:p>
            <a:pPr>
              <a:spcBef>
                <a:spcPts val="600"/>
              </a:spcBef>
              <a:buFont typeface="Wingdings" pitchFamily="2" charset="2"/>
              <a:buNone/>
              <a:defRPr/>
            </a:pPr>
            <a:r>
              <a:rPr lang="sr-Latn-RS" sz="2100" dirty="0" smtClean="0">
                <a:solidFill>
                  <a:srgbClr val="3333CC"/>
                </a:solidFill>
              </a:rPr>
              <a:t>   </a:t>
            </a:r>
            <a:r>
              <a:rPr lang="en-GB" sz="2100" dirty="0" err="1" smtClean="0">
                <a:solidFill>
                  <a:srgbClr val="3333CC"/>
                </a:solidFill>
              </a:rPr>
              <a:t>Da</a:t>
            </a:r>
            <a:r>
              <a:rPr lang="sr-Latn-RS" sz="2100" dirty="0" smtClean="0">
                <a:solidFill>
                  <a:srgbClr val="3333CC"/>
                </a:solidFill>
              </a:rPr>
              <a:t>tum</a:t>
            </a:r>
            <a:r>
              <a:rPr lang="en-GB" sz="2100" dirty="0" smtClean="0">
                <a:solidFill>
                  <a:srgbClr val="3333CC"/>
                </a:solidFill>
              </a:rPr>
              <a:t> = </a:t>
            </a:r>
            <a:r>
              <a:rPr lang="en-GB" sz="2100" dirty="0" smtClean="0">
                <a:solidFill>
                  <a:srgbClr val="3333CC"/>
                </a:solidFill>
              </a:rPr>
              <a:t>#</a:t>
            </a:r>
            <a:r>
              <a:rPr lang="sr-Latn-ME" sz="2100" dirty="0" smtClean="0">
                <a:solidFill>
                  <a:srgbClr val="3333CC"/>
                </a:solidFill>
              </a:rPr>
              <a:t>11</a:t>
            </a:r>
            <a:r>
              <a:rPr lang="en-GB" sz="2100" dirty="0" smtClean="0">
                <a:solidFill>
                  <a:srgbClr val="3333CC"/>
                </a:solidFill>
              </a:rPr>
              <a:t>/10/20</a:t>
            </a:r>
            <a:r>
              <a:rPr lang="sr-Latn-RS" sz="2100" dirty="0" smtClean="0">
                <a:solidFill>
                  <a:srgbClr val="3333CC"/>
                </a:solidFill>
              </a:rPr>
              <a:t>1</a:t>
            </a:r>
            <a:r>
              <a:rPr lang="sr-Latn-ME" sz="2100" dirty="0" smtClean="0">
                <a:solidFill>
                  <a:srgbClr val="3333CC"/>
                </a:solidFill>
              </a:rPr>
              <a:t>6</a:t>
            </a:r>
            <a:r>
              <a:rPr lang="en-GB" sz="2100" dirty="0" smtClean="0">
                <a:solidFill>
                  <a:srgbClr val="3333CC"/>
                </a:solidFill>
              </a:rPr>
              <a:t>#</a:t>
            </a:r>
            <a:endParaRPr lang="sr-Latn-RS" sz="2100" dirty="0" smtClean="0">
              <a:solidFill>
                <a:srgbClr val="3333CC"/>
              </a:solidFill>
            </a:endParaRPr>
          </a:p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  <a:defRPr/>
            </a:pPr>
            <a:r>
              <a:rPr lang="en-US" sz="2100" dirty="0" err="1" smtClean="0"/>
              <a:t>Vreme</a:t>
            </a:r>
            <a:r>
              <a:rPr lang="en-US" sz="2100" dirty="0" smtClean="0"/>
              <a:t> se </a:t>
            </a:r>
            <a:r>
              <a:rPr lang="sr-Latn-RS" sz="2100" dirty="0" smtClean="0"/>
              <a:t>takođe unosi</a:t>
            </a:r>
            <a:r>
              <a:rPr lang="en-US" sz="2100" dirty="0" smtClean="0"/>
              <a:t> </a:t>
            </a:r>
            <a:r>
              <a:rPr lang="en-US" sz="2100" dirty="0" err="1" smtClean="0"/>
              <a:t>pomoću</a:t>
            </a:r>
            <a:r>
              <a:rPr lang="en-US" sz="2100" dirty="0" smtClean="0"/>
              <a:t> </a:t>
            </a:r>
            <a:r>
              <a:rPr lang="en-US" sz="2100" dirty="0" err="1" smtClean="0"/>
              <a:t>karaktera</a:t>
            </a:r>
            <a:r>
              <a:rPr lang="en-US" sz="2100" dirty="0" smtClean="0"/>
              <a:t> </a:t>
            </a:r>
            <a:r>
              <a:rPr lang="en-US" sz="2100" dirty="0" smtClean="0">
                <a:solidFill>
                  <a:srgbClr val="3333CC"/>
                </a:solidFill>
              </a:rPr>
              <a:t>#</a:t>
            </a:r>
            <a:r>
              <a:rPr lang="en-US" sz="2100" dirty="0" smtClean="0"/>
              <a:t>. Na primer, </a:t>
            </a:r>
            <a:r>
              <a:rPr lang="en-US" sz="2100" dirty="0" smtClean="0">
                <a:solidFill>
                  <a:srgbClr val="3333CC"/>
                </a:solidFill>
              </a:rPr>
              <a:t>Date</a:t>
            </a:r>
            <a:r>
              <a:rPr lang="en-US" sz="2100" dirty="0" smtClean="0"/>
              <a:t> </a:t>
            </a:r>
            <a:r>
              <a:rPr lang="en-US" sz="2100" dirty="0" err="1" smtClean="0"/>
              <a:t>promenljivoj</a:t>
            </a:r>
            <a:r>
              <a:rPr lang="en-US" sz="2100" dirty="0" smtClean="0"/>
              <a:t> </a:t>
            </a:r>
            <a:r>
              <a:rPr lang="sr-Latn-RS" sz="2100" dirty="0" smtClean="0">
                <a:solidFill>
                  <a:srgbClr val="3333CC"/>
                </a:solidFill>
              </a:rPr>
              <a:t>Vreme</a:t>
            </a:r>
            <a:r>
              <a:rPr lang="en-US" sz="2100" dirty="0" smtClean="0"/>
              <a:t> se </a:t>
            </a:r>
            <a:r>
              <a:rPr lang="en-US" sz="2100" dirty="0" err="1" smtClean="0"/>
              <a:t>dodela</a:t>
            </a:r>
            <a:r>
              <a:rPr lang="en-US" sz="2100" dirty="0" smtClean="0"/>
              <a:t> </a:t>
            </a:r>
            <a:r>
              <a:rPr lang="en-US" sz="2100" dirty="0" err="1" smtClean="0"/>
              <a:t>vrši</a:t>
            </a:r>
            <a:r>
              <a:rPr lang="en-US" sz="2100" dirty="0" smtClean="0"/>
              <a:t> </a:t>
            </a:r>
            <a:r>
              <a:rPr lang="en-US" sz="2100" dirty="0" err="1" smtClean="0"/>
              <a:t>na</a:t>
            </a:r>
            <a:r>
              <a:rPr lang="en-US" sz="2100" dirty="0" smtClean="0"/>
              <a:t> </a:t>
            </a:r>
            <a:r>
              <a:rPr lang="en-US" sz="2100" dirty="0" err="1" smtClean="0"/>
              <a:t>sledeći</a:t>
            </a:r>
            <a:r>
              <a:rPr lang="en-US" sz="2100" dirty="0" smtClean="0"/>
              <a:t> </a:t>
            </a:r>
            <a:r>
              <a:rPr lang="en-US" sz="2100" dirty="0" err="1" smtClean="0"/>
              <a:t>način</a:t>
            </a:r>
            <a:r>
              <a:rPr lang="en-US" sz="2100" dirty="0" smtClean="0"/>
              <a:t>:</a:t>
            </a:r>
            <a:endParaRPr lang="sr-Latn-RS" sz="2100" dirty="0" smtClean="0"/>
          </a:p>
          <a:p>
            <a:pPr marL="239713" indent="-239713" eaLnBrk="1" hangingPunct="1">
              <a:spcBef>
                <a:spcPts val="600"/>
              </a:spcBef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  <a:defRPr/>
            </a:pPr>
            <a:r>
              <a:rPr lang="sr-Latn-RS" sz="2100" dirty="0" smtClean="0"/>
              <a:t>   </a:t>
            </a:r>
            <a:r>
              <a:rPr lang="sr-Latn-RS" sz="2100" dirty="0" smtClean="0">
                <a:solidFill>
                  <a:srgbClr val="3333CC"/>
                </a:solidFill>
              </a:rPr>
              <a:t>Vreme</a:t>
            </a:r>
            <a:r>
              <a:rPr lang="en-US" sz="2100" dirty="0" smtClean="0">
                <a:solidFill>
                  <a:srgbClr val="3333CC"/>
                </a:solidFill>
              </a:rPr>
              <a:t> = #</a:t>
            </a:r>
            <a:r>
              <a:rPr lang="en-US" sz="2100" dirty="0" smtClean="0">
                <a:solidFill>
                  <a:srgbClr val="3333CC"/>
                </a:solidFill>
              </a:rPr>
              <a:t>1</a:t>
            </a:r>
            <a:r>
              <a:rPr lang="sr-Latn-ME" sz="2100" dirty="0" smtClean="0">
                <a:solidFill>
                  <a:srgbClr val="3333CC"/>
                </a:solidFill>
              </a:rPr>
              <a:t>8</a:t>
            </a:r>
            <a:r>
              <a:rPr lang="en-US" sz="2100" dirty="0" smtClean="0">
                <a:solidFill>
                  <a:srgbClr val="3333CC"/>
                </a:solidFill>
              </a:rPr>
              <a:t>:15</a:t>
            </a:r>
            <a:r>
              <a:rPr lang="sr-Latn-RS" sz="2100" dirty="0" smtClean="0">
                <a:solidFill>
                  <a:srgbClr val="3333CC"/>
                </a:solidFill>
              </a:rPr>
              <a:t>:22</a:t>
            </a:r>
            <a:r>
              <a:rPr lang="en-US" sz="2100" dirty="0" smtClean="0">
                <a:solidFill>
                  <a:srgbClr val="3333CC"/>
                </a:solidFill>
              </a:rPr>
              <a:t>#</a:t>
            </a:r>
          </a:p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  <a:defRPr/>
            </a:pPr>
            <a:r>
              <a:rPr lang="en-US" sz="2100" dirty="0" smtClean="0"/>
              <a:t>U Code </a:t>
            </a:r>
            <a:r>
              <a:rPr lang="en-US" sz="2100" dirty="0" err="1" smtClean="0"/>
              <a:t>prozoru</a:t>
            </a:r>
            <a:r>
              <a:rPr lang="en-US" sz="2100" dirty="0" smtClean="0"/>
              <a:t>, VBA </a:t>
            </a:r>
            <a:r>
              <a:rPr lang="en-US" sz="2100" dirty="0" err="1" smtClean="0"/>
              <a:t>konvertuje</a:t>
            </a:r>
            <a:r>
              <a:rPr lang="en-US" sz="2100" dirty="0" smtClean="0"/>
              <a:t> </a:t>
            </a:r>
            <a:r>
              <a:rPr lang="en-US" sz="2100" dirty="0" err="1" smtClean="0"/>
              <a:t>unešeni</a:t>
            </a:r>
            <a:r>
              <a:rPr lang="en-US" sz="2100" dirty="0" smtClean="0"/>
              <a:t> </a:t>
            </a:r>
            <a:r>
              <a:rPr lang="en-US" sz="2100" dirty="0" err="1" smtClean="0"/>
              <a:t>podatak</a:t>
            </a:r>
            <a:r>
              <a:rPr lang="en-US" sz="2100" dirty="0" smtClean="0"/>
              <a:t> u format </a:t>
            </a:r>
            <a:r>
              <a:rPr lang="en-US" sz="2100" dirty="0" err="1" smtClean="0"/>
              <a:t>koji</a:t>
            </a:r>
            <a:r>
              <a:rPr lang="en-US" sz="2100" dirty="0" smtClean="0"/>
              <a:t> je </a:t>
            </a:r>
            <a:r>
              <a:rPr lang="en-US" sz="2100" dirty="0" err="1" smtClean="0"/>
              <a:t>sistemski</a:t>
            </a:r>
            <a:r>
              <a:rPr lang="en-US" sz="2100" dirty="0" smtClean="0"/>
              <a:t> </a:t>
            </a:r>
            <a:r>
              <a:rPr lang="en-US" sz="2100" dirty="0" err="1" smtClean="0"/>
              <a:t>podešen</a:t>
            </a:r>
            <a:r>
              <a:rPr lang="en-US" sz="2100" dirty="0" smtClean="0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5651500" cy="741363"/>
          </a:xfrm>
        </p:spPr>
        <p:txBody>
          <a:bodyPr/>
          <a:lstStyle/>
          <a:p>
            <a:pPr eaLnBrk="1" hangingPunct="1"/>
            <a:r>
              <a:rPr lang="en-US" sz="3600" smtClean="0"/>
              <a:t>Funkcije Date, Time i Now</a:t>
            </a:r>
          </a:p>
        </p:txBody>
      </p:sp>
      <p:sp>
        <p:nvSpPr>
          <p:cNvPr id="20483" name="Content Placeholder 3"/>
          <p:cNvSpPr>
            <a:spLocks noGrp="1"/>
          </p:cNvSpPr>
          <p:nvPr>
            <p:ph idx="1"/>
          </p:nvPr>
        </p:nvSpPr>
        <p:spPr>
          <a:xfrm>
            <a:off x="274638" y="1536700"/>
            <a:ext cx="8583612" cy="4249738"/>
          </a:xfrm>
        </p:spPr>
        <p:txBody>
          <a:bodyPr/>
          <a:lstStyle/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en-US" sz="2100" dirty="0" err="1" smtClean="0"/>
              <a:t>Funkcija</a:t>
            </a:r>
            <a:r>
              <a:rPr lang="en-US" sz="2100" dirty="0" smtClean="0"/>
              <a:t> </a:t>
            </a:r>
            <a:r>
              <a:rPr lang="en-US" sz="2100" b="1" dirty="0" smtClean="0">
                <a:solidFill>
                  <a:srgbClr val="3333CC"/>
                </a:solidFill>
              </a:rPr>
              <a:t>Date</a:t>
            </a:r>
            <a:r>
              <a:rPr lang="en-US" sz="2100" dirty="0" smtClean="0"/>
              <a:t> </a:t>
            </a:r>
            <a:r>
              <a:rPr lang="en-US" sz="2100" dirty="0" err="1" smtClean="0"/>
              <a:t>vraća</a:t>
            </a:r>
            <a:r>
              <a:rPr lang="en-US" sz="2100" dirty="0" smtClean="0"/>
              <a:t> </a:t>
            </a:r>
            <a:r>
              <a:rPr lang="en-US" sz="2100" dirty="0" err="1" smtClean="0"/>
              <a:t>tekući</a:t>
            </a:r>
            <a:r>
              <a:rPr lang="en-US" sz="2100" dirty="0" smtClean="0"/>
              <a:t> datum.</a:t>
            </a:r>
          </a:p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en-US" sz="2100" dirty="0" err="1" smtClean="0"/>
              <a:t>Smislene</a:t>
            </a:r>
            <a:r>
              <a:rPr lang="en-US" sz="2100" dirty="0" smtClean="0"/>
              <a:t> </a:t>
            </a:r>
            <a:r>
              <a:rPr lang="en-US" sz="2100" dirty="0" err="1" smtClean="0"/>
              <a:t>su</a:t>
            </a:r>
            <a:r>
              <a:rPr lang="en-US" sz="2100" dirty="0" smtClean="0"/>
              <a:t> </a:t>
            </a:r>
            <a:r>
              <a:rPr lang="en-US" sz="2100" dirty="0" err="1" smtClean="0"/>
              <a:t>operacije</a:t>
            </a:r>
            <a:r>
              <a:rPr lang="en-US" sz="2100" dirty="0" smtClean="0"/>
              <a:t> </a:t>
            </a:r>
            <a:r>
              <a:rPr lang="en-US" sz="2100" dirty="0" err="1" smtClean="0"/>
              <a:t>sabiranja</a:t>
            </a:r>
            <a:r>
              <a:rPr lang="en-US" sz="2100" dirty="0" smtClean="0"/>
              <a:t> </a:t>
            </a:r>
            <a:r>
              <a:rPr lang="en-US" sz="2100" dirty="0" err="1" smtClean="0"/>
              <a:t>i</a:t>
            </a:r>
            <a:r>
              <a:rPr lang="en-US" sz="2100" dirty="0" smtClean="0"/>
              <a:t> </a:t>
            </a:r>
            <a:r>
              <a:rPr lang="en-US" sz="2100" dirty="0" err="1" smtClean="0"/>
              <a:t>oduzimanja</a:t>
            </a:r>
            <a:r>
              <a:rPr lang="en-US" sz="2100" dirty="0" smtClean="0"/>
              <a:t> </a:t>
            </a:r>
            <a:r>
              <a:rPr lang="en-US" sz="2100" dirty="0" err="1" smtClean="0"/>
              <a:t>sa</a:t>
            </a:r>
            <a:r>
              <a:rPr lang="en-US" sz="2100" dirty="0" smtClean="0"/>
              <a:t> </a:t>
            </a:r>
            <a:r>
              <a:rPr lang="en-US" sz="2100" dirty="0" err="1" smtClean="0"/>
              <a:t>datumima</a:t>
            </a:r>
            <a:r>
              <a:rPr lang="en-US" sz="2100" dirty="0" smtClean="0"/>
              <a:t>. Na primer, datum </a:t>
            </a:r>
            <a:r>
              <a:rPr lang="en-US" sz="2100" dirty="0" err="1" smtClean="0"/>
              <a:t>koji</a:t>
            </a:r>
            <a:r>
              <a:rPr lang="en-US" sz="2100" dirty="0" smtClean="0"/>
              <a:t> je </a:t>
            </a:r>
            <a:r>
              <a:rPr lang="en-US" sz="2100" dirty="0" err="1" smtClean="0"/>
              <a:t>za</a:t>
            </a:r>
            <a:r>
              <a:rPr lang="en-US" sz="2100" dirty="0" smtClean="0"/>
              <a:t> 123 </a:t>
            </a:r>
            <a:r>
              <a:rPr lang="en-US" sz="2100" dirty="0" err="1" smtClean="0"/>
              <a:t>dana</a:t>
            </a:r>
            <a:r>
              <a:rPr lang="en-US" sz="2100" dirty="0" smtClean="0"/>
              <a:t> </a:t>
            </a:r>
            <a:r>
              <a:rPr lang="en-US" sz="2100" dirty="0" err="1" smtClean="0"/>
              <a:t>ispred</a:t>
            </a:r>
            <a:r>
              <a:rPr lang="en-US" sz="2100" dirty="0" smtClean="0"/>
              <a:t> </a:t>
            </a:r>
            <a:r>
              <a:rPr lang="en-US" sz="2100" dirty="0" err="1" smtClean="0"/>
              <a:t>današnjeg</a:t>
            </a:r>
            <a:r>
              <a:rPr lang="en-US" sz="2100" dirty="0" smtClean="0"/>
              <a:t> se </a:t>
            </a:r>
            <a:r>
              <a:rPr lang="en-US" sz="2100" dirty="0" err="1" smtClean="0"/>
              <a:t>dobija</a:t>
            </a:r>
            <a:r>
              <a:rPr lang="en-US" sz="2100" dirty="0" smtClean="0"/>
              <a:t> </a:t>
            </a:r>
            <a:r>
              <a:rPr lang="en-US" sz="2100" dirty="0" err="1" smtClean="0"/>
              <a:t>sa</a:t>
            </a:r>
            <a:endParaRPr lang="en-US" sz="2100" dirty="0" smtClean="0"/>
          </a:p>
          <a:p>
            <a:pPr marL="239713" indent="-239713" eaLnBrk="1" hangingPunct="1">
              <a:spcBef>
                <a:spcPts val="600"/>
              </a:spcBef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</a:pPr>
            <a:r>
              <a:rPr lang="en-US" sz="2100" dirty="0" smtClean="0"/>
              <a:t>   </a:t>
            </a:r>
            <a:r>
              <a:rPr lang="en-US" sz="2100" dirty="0" smtClean="0">
                <a:solidFill>
                  <a:srgbClr val="3333CC"/>
                </a:solidFill>
              </a:rPr>
              <a:t>Date + 123</a:t>
            </a:r>
          </a:p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en-US" sz="2100" dirty="0" err="1" smtClean="0"/>
              <a:t>Funkcija</a:t>
            </a:r>
            <a:r>
              <a:rPr lang="en-US" sz="2100" dirty="0" smtClean="0"/>
              <a:t> </a:t>
            </a:r>
            <a:r>
              <a:rPr lang="en-US" sz="2100" b="1" dirty="0" smtClean="0">
                <a:solidFill>
                  <a:srgbClr val="3333CC"/>
                </a:solidFill>
              </a:rPr>
              <a:t>Time</a:t>
            </a:r>
            <a:r>
              <a:rPr lang="en-US" sz="2100" dirty="0" smtClean="0"/>
              <a:t> </a:t>
            </a:r>
            <a:r>
              <a:rPr lang="en-US" sz="2100" dirty="0" err="1" smtClean="0"/>
              <a:t>vraća</a:t>
            </a:r>
            <a:r>
              <a:rPr lang="en-US" sz="2100" dirty="0" smtClean="0"/>
              <a:t> </a:t>
            </a:r>
            <a:r>
              <a:rPr lang="en-US" sz="2100" dirty="0" err="1" smtClean="0"/>
              <a:t>tekuće</a:t>
            </a:r>
            <a:r>
              <a:rPr lang="en-US" sz="2100" dirty="0" smtClean="0"/>
              <a:t> </a:t>
            </a:r>
            <a:r>
              <a:rPr lang="en-US" sz="2100" dirty="0" err="1" smtClean="0"/>
              <a:t>vreme</a:t>
            </a:r>
            <a:r>
              <a:rPr lang="en-US" sz="2100" dirty="0" smtClean="0"/>
              <a:t>.</a:t>
            </a:r>
          </a:p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en-US" sz="2100" dirty="0" err="1" smtClean="0"/>
              <a:t>Funkcija</a:t>
            </a:r>
            <a:r>
              <a:rPr lang="en-US" sz="2100" dirty="0" smtClean="0"/>
              <a:t> </a:t>
            </a:r>
            <a:r>
              <a:rPr lang="en-US" sz="2100" b="1" dirty="0" smtClean="0">
                <a:solidFill>
                  <a:srgbClr val="3333CC"/>
                </a:solidFill>
              </a:rPr>
              <a:t>Now</a:t>
            </a:r>
            <a:r>
              <a:rPr lang="en-US" sz="2100" dirty="0" smtClean="0"/>
              <a:t> </a:t>
            </a:r>
            <a:r>
              <a:rPr lang="en-US" sz="2100" dirty="0" err="1" smtClean="0"/>
              <a:t>vraća</a:t>
            </a:r>
            <a:r>
              <a:rPr lang="en-US" sz="2100" dirty="0" smtClean="0"/>
              <a:t> </a:t>
            </a:r>
            <a:r>
              <a:rPr lang="en-US" sz="2100" dirty="0" err="1" smtClean="0"/>
              <a:t>tekući</a:t>
            </a:r>
            <a:r>
              <a:rPr lang="en-US" sz="2100" dirty="0" smtClean="0"/>
              <a:t> datum </a:t>
            </a:r>
            <a:r>
              <a:rPr lang="en-US" sz="2100" dirty="0" err="1" smtClean="0"/>
              <a:t>i</a:t>
            </a:r>
            <a:r>
              <a:rPr lang="en-US" sz="2100" dirty="0" smtClean="0"/>
              <a:t> </a:t>
            </a:r>
            <a:r>
              <a:rPr lang="en-US" sz="2100" dirty="0" err="1" smtClean="0"/>
              <a:t>vreme</a:t>
            </a:r>
            <a:r>
              <a:rPr lang="en-US" sz="2100" dirty="0" smtClean="0"/>
              <a:t>.</a:t>
            </a:r>
            <a:endParaRPr lang="en-US" sz="2100" dirty="0" smtClean="0">
              <a:solidFill>
                <a:srgbClr val="3333CC"/>
              </a:solidFill>
            </a:endParaRPr>
          </a:p>
          <a:p>
            <a:pPr marL="239713" indent="-239713" eaLnBrk="1" hangingPunct="1">
              <a:spcBef>
                <a:spcPts val="18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en-US" sz="2100" dirty="0" err="1" smtClean="0"/>
              <a:t>Pomoću</a:t>
            </a:r>
            <a:r>
              <a:rPr lang="en-US" sz="2100" dirty="0" smtClean="0"/>
              <a:t> </a:t>
            </a:r>
            <a:r>
              <a:rPr lang="en-US" sz="2100" dirty="0" smtClean="0">
                <a:solidFill>
                  <a:srgbClr val="3333CC"/>
                </a:solidFill>
              </a:rPr>
              <a:t>Date</a:t>
            </a:r>
            <a:r>
              <a:rPr lang="en-US" sz="2100" dirty="0" smtClean="0"/>
              <a:t> </a:t>
            </a:r>
            <a:r>
              <a:rPr lang="en-US" sz="2100" dirty="0" err="1" smtClean="0"/>
              <a:t>i</a:t>
            </a:r>
            <a:r>
              <a:rPr lang="en-US" sz="2100" dirty="0" smtClean="0"/>
              <a:t> </a:t>
            </a:r>
            <a:r>
              <a:rPr lang="en-US" sz="2100" dirty="0" smtClean="0">
                <a:solidFill>
                  <a:srgbClr val="3333CC"/>
                </a:solidFill>
              </a:rPr>
              <a:t>Time</a:t>
            </a:r>
            <a:r>
              <a:rPr lang="en-US" sz="2100" dirty="0" smtClean="0"/>
              <a:t> </a:t>
            </a:r>
            <a:r>
              <a:rPr lang="en-US" sz="2100" dirty="0" err="1" smtClean="0"/>
              <a:t>naredbi</a:t>
            </a:r>
            <a:r>
              <a:rPr lang="en-US" sz="2100" dirty="0" smtClean="0"/>
              <a:t> se </a:t>
            </a:r>
            <a:r>
              <a:rPr lang="en-US" sz="2100" dirty="0" err="1" smtClean="0"/>
              <a:t>mogu</a:t>
            </a:r>
            <a:r>
              <a:rPr lang="en-US" sz="2100" dirty="0" smtClean="0"/>
              <a:t> </a:t>
            </a:r>
            <a:r>
              <a:rPr lang="en-US" sz="2100" dirty="0" err="1" smtClean="0"/>
              <a:t>menjati</a:t>
            </a:r>
            <a:r>
              <a:rPr lang="en-US" sz="2100" dirty="0" smtClean="0"/>
              <a:t> </a:t>
            </a:r>
            <a:r>
              <a:rPr lang="en-US" sz="2100" dirty="0" err="1" smtClean="0"/>
              <a:t>sistemski</a:t>
            </a:r>
            <a:r>
              <a:rPr lang="en-US" sz="2100" dirty="0" smtClean="0"/>
              <a:t> datum </a:t>
            </a:r>
            <a:r>
              <a:rPr lang="en-US" sz="2100" dirty="0" err="1" smtClean="0"/>
              <a:t>i</a:t>
            </a:r>
            <a:r>
              <a:rPr lang="en-US" sz="2100" dirty="0" smtClean="0"/>
              <a:t> </a:t>
            </a:r>
            <a:r>
              <a:rPr lang="en-US" sz="2100" dirty="0" err="1" smtClean="0"/>
              <a:t>vreme</a:t>
            </a:r>
            <a:r>
              <a:rPr lang="sr-Latn-ME" sz="2100" dirty="0" smtClean="0"/>
              <a:t> (</a:t>
            </a:r>
            <a:r>
              <a:rPr lang="sr-Latn-ME" sz="2100" dirty="0" smtClean="0">
                <a:solidFill>
                  <a:srgbClr val="FF0000"/>
                </a:solidFill>
              </a:rPr>
              <a:t>nije dozvoljeno u Windows 8</a:t>
            </a:r>
            <a:r>
              <a:rPr lang="sr-Latn-ME" sz="2100" dirty="0" smtClean="0"/>
              <a:t>)</a:t>
            </a:r>
            <a:r>
              <a:rPr lang="en-US" sz="2100" dirty="0" smtClean="0"/>
              <a:t> </a:t>
            </a:r>
            <a:r>
              <a:rPr lang="en-US" sz="2100" dirty="0" err="1" smtClean="0"/>
              <a:t>i</a:t>
            </a:r>
            <a:r>
              <a:rPr lang="en-US" sz="2100" dirty="0" smtClean="0"/>
              <a:t> to </a:t>
            </a:r>
            <a:r>
              <a:rPr lang="en-US" sz="2100" dirty="0" err="1" smtClean="0"/>
              <a:t>na</a:t>
            </a:r>
            <a:r>
              <a:rPr lang="en-US" sz="2100" dirty="0" smtClean="0"/>
              <a:t> </a:t>
            </a:r>
            <a:r>
              <a:rPr lang="en-US" sz="2100" dirty="0" err="1" smtClean="0"/>
              <a:t>sledeći</a:t>
            </a:r>
            <a:r>
              <a:rPr lang="en-US" sz="2100" dirty="0" smtClean="0"/>
              <a:t> </a:t>
            </a:r>
            <a:r>
              <a:rPr lang="en-US" sz="2100" dirty="0" err="1" smtClean="0"/>
              <a:t>način</a:t>
            </a:r>
            <a:r>
              <a:rPr lang="en-US" sz="2100" dirty="0" smtClean="0"/>
              <a:t>:</a:t>
            </a:r>
          </a:p>
          <a:p>
            <a:pPr marL="239713" indent="-239713" eaLnBrk="1" hangingPunct="1">
              <a:spcBef>
                <a:spcPts val="600"/>
              </a:spcBef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</a:pPr>
            <a:r>
              <a:rPr lang="en-US" sz="2100" dirty="0" smtClean="0"/>
              <a:t>   </a:t>
            </a:r>
            <a:r>
              <a:rPr lang="en-US" sz="2100" dirty="0" smtClean="0">
                <a:solidFill>
                  <a:srgbClr val="3333CC"/>
                </a:solidFill>
              </a:rPr>
              <a:t>Date = #</a:t>
            </a:r>
            <a:r>
              <a:rPr lang="en-US" sz="2100" dirty="0" smtClean="0">
                <a:solidFill>
                  <a:srgbClr val="3333CC"/>
                </a:solidFill>
              </a:rPr>
              <a:t>1</a:t>
            </a:r>
            <a:r>
              <a:rPr lang="sr-Latn-ME" sz="2100" dirty="0" smtClean="0">
                <a:solidFill>
                  <a:srgbClr val="3333CC"/>
                </a:solidFill>
              </a:rPr>
              <a:t>1</a:t>
            </a:r>
            <a:r>
              <a:rPr lang="en-US" sz="2100" dirty="0" smtClean="0">
                <a:solidFill>
                  <a:srgbClr val="3333CC"/>
                </a:solidFill>
              </a:rPr>
              <a:t> </a:t>
            </a:r>
            <a:r>
              <a:rPr lang="en-US" sz="2100" dirty="0" smtClean="0">
                <a:solidFill>
                  <a:srgbClr val="3333CC"/>
                </a:solidFill>
              </a:rPr>
              <a:t>October </a:t>
            </a:r>
            <a:r>
              <a:rPr lang="en-US" sz="2100" dirty="0" smtClean="0">
                <a:solidFill>
                  <a:srgbClr val="3333CC"/>
                </a:solidFill>
              </a:rPr>
              <a:t>201</a:t>
            </a:r>
            <a:r>
              <a:rPr lang="sr-Latn-ME" sz="2100" dirty="0" smtClean="0">
                <a:solidFill>
                  <a:srgbClr val="3333CC"/>
                </a:solidFill>
              </a:rPr>
              <a:t>6</a:t>
            </a:r>
            <a:r>
              <a:rPr lang="en-US" sz="2100" dirty="0" smtClean="0">
                <a:solidFill>
                  <a:srgbClr val="3333CC"/>
                </a:solidFill>
              </a:rPr>
              <a:t>#</a:t>
            </a:r>
            <a:endParaRPr lang="en-US" sz="2100" dirty="0" smtClean="0">
              <a:solidFill>
                <a:srgbClr val="3333CC"/>
              </a:solidFill>
            </a:endParaRPr>
          </a:p>
          <a:p>
            <a:pPr marL="239713" indent="-239713" eaLnBrk="1" hangingPunct="1">
              <a:spcBef>
                <a:spcPts val="600"/>
              </a:spcBef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</a:pPr>
            <a:r>
              <a:rPr lang="en-US" sz="2100" dirty="0" smtClean="0">
                <a:solidFill>
                  <a:srgbClr val="3333CC"/>
                </a:solidFill>
              </a:rPr>
              <a:t>   Time = #12:23:34#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3794125" cy="741363"/>
          </a:xfrm>
        </p:spPr>
        <p:txBody>
          <a:bodyPr/>
          <a:lstStyle/>
          <a:p>
            <a:pPr eaLnBrk="1" hangingPunct="1"/>
            <a:r>
              <a:rPr lang="en-US" sz="3600" smtClean="0"/>
              <a:t>Funkcija DateDiff</a:t>
            </a:r>
          </a:p>
        </p:txBody>
      </p:sp>
      <p:sp>
        <p:nvSpPr>
          <p:cNvPr id="21507" name="Content Placeholder 3"/>
          <p:cNvSpPr>
            <a:spLocks noGrp="1"/>
          </p:cNvSpPr>
          <p:nvPr>
            <p:ph idx="1"/>
          </p:nvPr>
        </p:nvSpPr>
        <p:spPr>
          <a:xfrm>
            <a:off x="274638" y="1608138"/>
            <a:ext cx="8583612" cy="3678237"/>
          </a:xfrm>
        </p:spPr>
        <p:txBody>
          <a:bodyPr/>
          <a:lstStyle/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en-US" sz="2100" dirty="0" err="1" smtClean="0"/>
              <a:t>Funkcija</a:t>
            </a:r>
            <a:r>
              <a:rPr lang="en-US" sz="2100" dirty="0" smtClean="0"/>
              <a:t> </a:t>
            </a:r>
            <a:r>
              <a:rPr lang="en-US" sz="2100" b="1" dirty="0" err="1" smtClean="0">
                <a:solidFill>
                  <a:srgbClr val="3333CC"/>
                </a:solidFill>
              </a:rPr>
              <a:t>DateDiff</a:t>
            </a:r>
            <a:r>
              <a:rPr lang="en-US" sz="2100" dirty="0" smtClean="0"/>
              <a:t> </a:t>
            </a:r>
            <a:r>
              <a:rPr lang="en-US" sz="2100" dirty="0" err="1" smtClean="0"/>
              <a:t>vraća</a:t>
            </a:r>
            <a:r>
              <a:rPr lang="en-US" sz="2100" dirty="0" smtClean="0"/>
              <a:t> </a:t>
            </a:r>
            <a:r>
              <a:rPr lang="en-US" sz="2100" dirty="0" err="1" smtClean="0"/>
              <a:t>broj</a:t>
            </a:r>
            <a:r>
              <a:rPr lang="en-US" sz="2100" dirty="0" smtClean="0"/>
              <a:t> </a:t>
            </a:r>
            <a:r>
              <a:rPr lang="en-US" sz="2100" dirty="0" err="1" smtClean="0"/>
              <a:t>proteklih</a:t>
            </a:r>
            <a:r>
              <a:rPr lang="en-US" sz="2100" dirty="0" smtClean="0"/>
              <a:t> </a:t>
            </a:r>
            <a:r>
              <a:rPr lang="en-US" sz="2100" dirty="0" err="1" smtClean="0"/>
              <a:t>vremenskih</a:t>
            </a:r>
            <a:r>
              <a:rPr lang="en-US" sz="2100" dirty="0" smtClean="0"/>
              <a:t> </a:t>
            </a:r>
            <a:r>
              <a:rPr lang="en-US" sz="2100" dirty="0" err="1" smtClean="0"/>
              <a:t>jedinica</a:t>
            </a:r>
            <a:r>
              <a:rPr lang="en-US" sz="2100" dirty="0" smtClean="0"/>
              <a:t> </a:t>
            </a:r>
            <a:r>
              <a:rPr lang="en-US" sz="2100" dirty="0" err="1" smtClean="0"/>
              <a:t>između</a:t>
            </a:r>
            <a:r>
              <a:rPr lang="en-US" sz="2100" dirty="0" smtClean="0"/>
              <a:t> </a:t>
            </a:r>
            <a:r>
              <a:rPr lang="en-US" sz="2100" dirty="0" err="1" smtClean="0"/>
              <a:t>dva</a:t>
            </a:r>
            <a:r>
              <a:rPr lang="en-US" sz="2100" dirty="0" smtClean="0"/>
              <a:t> </a:t>
            </a:r>
            <a:r>
              <a:rPr lang="en-US" sz="2100" dirty="0" err="1" smtClean="0"/>
              <a:t>datuma</a:t>
            </a:r>
            <a:r>
              <a:rPr lang="en-US" sz="2100" dirty="0" smtClean="0"/>
              <a:t>. </a:t>
            </a:r>
            <a:r>
              <a:rPr lang="en-US" sz="2100" dirty="0" err="1" smtClean="0"/>
              <a:t>Sintaksa</a:t>
            </a:r>
            <a:r>
              <a:rPr lang="en-US" sz="2100" dirty="0" smtClean="0"/>
              <a:t> je:</a:t>
            </a:r>
          </a:p>
          <a:p>
            <a:pPr marL="239713" indent="-239713" eaLnBrk="1" hangingPunct="1">
              <a:spcBef>
                <a:spcPts val="600"/>
              </a:spcBef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</a:pPr>
            <a:r>
              <a:rPr lang="en-US" sz="2100" dirty="0" smtClean="0">
                <a:solidFill>
                  <a:srgbClr val="3333CC"/>
                </a:solidFill>
              </a:rPr>
              <a:t>   </a:t>
            </a:r>
            <a:r>
              <a:rPr lang="en-US" sz="2100" dirty="0" err="1" smtClean="0">
                <a:solidFill>
                  <a:srgbClr val="3333CC"/>
                </a:solidFill>
              </a:rPr>
              <a:t>DateDiff</a:t>
            </a:r>
            <a:r>
              <a:rPr lang="en-US" sz="2100" dirty="0" smtClean="0">
                <a:solidFill>
                  <a:srgbClr val="3333CC"/>
                </a:solidFill>
              </a:rPr>
              <a:t>(</a:t>
            </a:r>
            <a:r>
              <a:rPr lang="en-US" sz="2100" dirty="0" err="1" smtClean="0">
                <a:solidFill>
                  <a:srgbClr val="3333CC"/>
                </a:solidFill>
              </a:rPr>
              <a:t>VremJed</a:t>
            </a:r>
            <a:r>
              <a:rPr lang="en-US" sz="2100" dirty="0" smtClean="0">
                <a:solidFill>
                  <a:srgbClr val="3333CC"/>
                </a:solidFill>
              </a:rPr>
              <a:t>, Datum1, Datum2)</a:t>
            </a:r>
          </a:p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</a:pPr>
            <a:r>
              <a:rPr lang="en-US" sz="2100" dirty="0" smtClean="0"/>
              <a:t>   </a:t>
            </a:r>
            <a:r>
              <a:rPr lang="en-US" sz="2100" dirty="0" err="1" smtClean="0"/>
              <a:t>gde</a:t>
            </a:r>
            <a:r>
              <a:rPr lang="en-US" sz="2100" dirty="0" smtClean="0"/>
              <a:t> argument </a:t>
            </a:r>
            <a:r>
              <a:rPr lang="en-US" sz="2100" dirty="0" err="1" smtClean="0">
                <a:solidFill>
                  <a:srgbClr val="3333CC"/>
                </a:solidFill>
              </a:rPr>
              <a:t>VremJed</a:t>
            </a:r>
            <a:r>
              <a:rPr lang="en-US" sz="2100" dirty="0" smtClean="0"/>
              <a:t> </a:t>
            </a:r>
            <a:r>
              <a:rPr lang="en-US" sz="2100" dirty="0" err="1" smtClean="0"/>
              <a:t>predstavlja</a:t>
            </a:r>
            <a:r>
              <a:rPr lang="en-US" sz="2100" dirty="0" smtClean="0"/>
              <a:t> </a:t>
            </a:r>
            <a:r>
              <a:rPr lang="en-US" sz="2100" dirty="0" err="1" smtClean="0"/>
              <a:t>vremensku</a:t>
            </a:r>
            <a:r>
              <a:rPr lang="en-US" sz="2100" dirty="0" smtClean="0"/>
              <a:t> </a:t>
            </a:r>
            <a:r>
              <a:rPr lang="en-US" sz="2100" dirty="0" err="1" smtClean="0"/>
              <a:t>jedinicu</a:t>
            </a:r>
            <a:r>
              <a:rPr lang="en-US" sz="2100" dirty="0" smtClean="0"/>
              <a:t> u </a:t>
            </a:r>
            <a:r>
              <a:rPr lang="en-US" sz="2100" dirty="0" err="1" smtClean="0"/>
              <a:t>kojoj</a:t>
            </a:r>
            <a:r>
              <a:rPr lang="en-US" sz="2100" dirty="0" smtClean="0"/>
              <a:t> </a:t>
            </a:r>
            <a:r>
              <a:rPr lang="en-US" sz="2100" dirty="0" err="1" smtClean="0"/>
              <a:t>merimo</a:t>
            </a:r>
            <a:r>
              <a:rPr lang="en-US" sz="2100" dirty="0" smtClean="0"/>
              <a:t> </a:t>
            </a:r>
            <a:r>
              <a:rPr lang="en-US" sz="2100" dirty="0" err="1" smtClean="0"/>
              <a:t>razliku</a:t>
            </a:r>
            <a:r>
              <a:rPr lang="en-US" sz="2100" dirty="0" smtClean="0"/>
              <a:t> (</a:t>
            </a:r>
            <a:r>
              <a:rPr lang="en-GB" sz="2100" dirty="0" smtClean="0">
                <a:solidFill>
                  <a:srgbClr val="3333CC"/>
                </a:solidFill>
              </a:rPr>
              <a:t>"</a:t>
            </a:r>
            <a:r>
              <a:rPr lang="en-US" sz="2100" dirty="0" err="1" smtClean="0">
                <a:solidFill>
                  <a:srgbClr val="3333CC"/>
                </a:solidFill>
              </a:rPr>
              <a:t>yyyy</a:t>
            </a:r>
            <a:r>
              <a:rPr lang="en-GB" sz="2100" dirty="0" smtClean="0">
                <a:solidFill>
                  <a:srgbClr val="3333CC"/>
                </a:solidFill>
              </a:rPr>
              <a:t>"</a:t>
            </a:r>
            <a:r>
              <a:rPr lang="en-GB" sz="2100" dirty="0" smtClean="0"/>
              <a:t> </a:t>
            </a:r>
            <a:r>
              <a:rPr lang="en-US" sz="2100" dirty="0" smtClean="0"/>
              <a:t>- </a:t>
            </a:r>
            <a:r>
              <a:rPr lang="en-US" sz="2100" dirty="0" err="1" smtClean="0"/>
              <a:t>godine</a:t>
            </a:r>
            <a:r>
              <a:rPr lang="en-US" sz="2100" dirty="0" smtClean="0"/>
              <a:t>,</a:t>
            </a:r>
            <a:r>
              <a:rPr lang="en-US" sz="2100" dirty="0" smtClean="0">
                <a:solidFill>
                  <a:srgbClr val="3333CC"/>
                </a:solidFill>
              </a:rPr>
              <a:t> </a:t>
            </a:r>
            <a:r>
              <a:rPr lang="en-GB" sz="2100" dirty="0" smtClean="0">
                <a:solidFill>
                  <a:srgbClr val="3333CC"/>
                </a:solidFill>
              </a:rPr>
              <a:t>"</a:t>
            </a:r>
            <a:r>
              <a:rPr lang="en-US" sz="2100" dirty="0" smtClean="0">
                <a:solidFill>
                  <a:srgbClr val="3333CC"/>
                </a:solidFill>
              </a:rPr>
              <a:t>m</a:t>
            </a:r>
            <a:r>
              <a:rPr lang="en-GB" sz="2100" dirty="0" smtClean="0">
                <a:solidFill>
                  <a:srgbClr val="3333CC"/>
                </a:solidFill>
              </a:rPr>
              <a:t>"</a:t>
            </a:r>
            <a:r>
              <a:rPr lang="en-GB" sz="2100" dirty="0" smtClean="0"/>
              <a:t> </a:t>
            </a:r>
            <a:r>
              <a:rPr lang="en-US" sz="2100" dirty="0" smtClean="0"/>
              <a:t>- </a:t>
            </a:r>
            <a:r>
              <a:rPr lang="en-US" sz="2100" dirty="0" err="1" smtClean="0"/>
              <a:t>meseci</a:t>
            </a:r>
            <a:r>
              <a:rPr lang="en-US" sz="2100" dirty="0" smtClean="0"/>
              <a:t>,</a:t>
            </a:r>
            <a:r>
              <a:rPr lang="en-GB" sz="2100" dirty="0" smtClean="0">
                <a:solidFill>
                  <a:srgbClr val="3333CC"/>
                </a:solidFill>
              </a:rPr>
              <a:t> "</a:t>
            </a:r>
            <a:r>
              <a:rPr lang="en-US" sz="2100" dirty="0" smtClean="0">
                <a:solidFill>
                  <a:srgbClr val="3333CC"/>
                </a:solidFill>
              </a:rPr>
              <a:t>w</a:t>
            </a:r>
            <a:r>
              <a:rPr lang="en-GB" sz="2100" dirty="0" smtClean="0">
                <a:solidFill>
                  <a:srgbClr val="3333CC"/>
                </a:solidFill>
              </a:rPr>
              <a:t>"</a:t>
            </a:r>
            <a:r>
              <a:rPr lang="en-GB" sz="2100" dirty="0" smtClean="0"/>
              <a:t> </a:t>
            </a:r>
            <a:r>
              <a:rPr lang="en-US" sz="2100" dirty="0" smtClean="0"/>
              <a:t>- </a:t>
            </a:r>
            <a:r>
              <a:rPr lang="en-US" sz="2100" dirty="0" err="1" smtClean="0"/>
              <a:t>nedelje</a:t>
            </a:r>
            <a:r>
              <a:rPr lang="en-US" sz="2100" dirty="0" smtClean="0"/>
              <a:t>,</a:t>
            </a:r>
            <a:r>
              <a:rPr lang="en-GB" sz="2100" dirty="0" smtClean="0">
                <a:solidFill>
                  <a:srgbClr val="3333CC"/>
                </a:solidFill>
              </a:rPr>
              <a:t> "</a:t>
            </a:r>
            <a:r>
              <a:rPr lang="en-US" sz="2100" dirty="0" smtClean="0">
                <a:solidFill>
                  <a:srgbClr val="3333CC"/>
                </a:solidFill>
              </a:rPr>
              <a:t>d</a:t>
            </a:r>
            <a:r>
              <a:rPr lang="en-GB" sz="2100" dirty="0" smtClean="0">
                <a:solidFill>
                  <a:srgbClr val="3333CC"/>
                </a:solidFill>
              </a:rPr>
              <a:t>"</a:t>
            </a:r>
            <a:r>
              <a:rPr lang="en-GB" sz="2100" dirty="0" smtClean="0"/>
              <a:t> </a:t>
            </a:r>
            <a:r>
              <a:rPr lang="en-US" sz="2100" dirty="0" smtClean="0"/>
              <a:t>- </a:t>
            </a:r>
            <a:r>
              <a:rPr lang="en-US" sz="2100" dirty="0" err="1" smtClean="0"/>
              <a:t>dani</a:t>
            </a:r>
            <a:r>
              <a:rPr lang="en-US" sz="2100" dirty="0" smtClean="0"/>
              <a:t>,</a:t>
            </a:r>
            <a:r>
              <a:rPr lang="en-GB" sz="2100" dirty="0" smtClean="0">
                <a:solidFill>
                  <a:srgbClr val="3333CC"/>
                </a:solidFill>
              </a:rPr>
              <a:t> "</a:t>
            </a:r>
            <a:r>
              <a:rPr lang="en-US" sz="2100" dirty="0" smtClean="0">
                <a:solidFill>
                  <a:srgbClr val="3333CC"/>
                </a:solidFill>
              </a:rPr>
              <a:t>h</a:t>
            </a:r>
            <a:r>
              <a:rPr lang="en-GB" sz="2100" dirty="0" smtClean="0">
                <a:solidFill>
                  <a:srgbClr val="3333CC"/>
                </a:solidFill>
              </a:rPr>
              <a:t>"</a:t>
            </a:r>
            <a:r>
              <a:rPr lang="en-GB" sz="2100" dirty="0" smtClean="0"/>
              <a:t> </a:t>
            </a:r>
            <a:r>
              <a:rPr lang="en-US" sz="2100" dirty="0" smtClean="0"/>
              <a:t>- sati,</a:t>
            </a:r>
            <a:r>
              <a:rPr lang="en-GB" sz="2100" dirty="0" smtClean="0">
                <a:solidFill>
                  <a:srgbClr val="3333CC"/>
                </a:solidFill>
              </a:rPr>
              <a:t> "</a:t>
            </a:r>
            <a:r>
              <a:rPr lang="en-US" sz="2100" dirty="0" smtClean="0">
                <a:solidFill>
                  <a:srgbClr val="3333CC"/>
                </a:solidFill>
              </a:rPr>
              <a:t>n</a:t>
            </a:r>
            <a:r>
              <a:rPr lang="en-GB" sz="2100" dirty="0" smtClean="0">
                <a:solidFill>
                  <a:srgbClr val="3333CC"/>
                </a:solidFill>
              </a:rPr>
              <a:t>"</a:t>
            </a:r>
            <a:r>
              <a:rPr lang="en-GB" sz="2100" dirty="0" smtClean="0"/>
              <a:t> </a:t>
            </a:r>
            <a:r>
              <a:rPr lang="en-US" sz="2100" dirty="0" smtClean="0"/>
              <a:t>- </a:t>
            </a:r>
            <a:r>
              <a:rPr lang="en-US" sz="2100" dirty="0" err="1" smtClean="0"/>
              <a:t>minuti</a:t>
            </a:r>
            <a:r>
              <a:rPr lang="en-US" sz="2100" dirty="0" smtClean="0"/>
              <a:t>,</a:t>
            </a:r>
            <a:r>
              <a:rPr lang="en-GB" sz="2100" dirty="0" smtClean="0">
                <a:solidFill>
                  <a:srgbClr val="3333CC"/>
                </a:solidFill>
              </a:rPr>
              <a:t> "</a:t>
            </a:r>
            <a:r>
              <a:rPr lang="en-US" sz="2100" dirty="0" smtClean="0">
                <a:solidFill>
                  <a:srgbClr val="3333CC"/>
                </a:solidFill>
              </a:rPr>
              <a:t>s</a:t>
            </a:r>
            <a:r>
              <a:rPr lang="en-GB" sz="2100" dirty="0" smtClean="0">
                <a:solidFill>
                  <a:srgbClr val="3333CC"/>
                </a:solidFill>
              </a:rPr>
              <a:t>"</a:t>
            </a:r>
            <a:r>
              <a:rPr lang="en-GB" sz="2100" dirty="0" smtClean="0"/>
              <a:t> </a:t>
            </a:r>
            <a:r>
              <a:rPr lang="en-US" sz="2100" dirty="0" smtClean="0"/>
              <a:t>- </a:t>
            </a:r>
            <a:r>
              <a:rPr lang="en-US" sz="2100" dirty="0" err="1" smtClean="0"/>
              <a:t>sekunde</a:t>
            </a:r>
            <a:r>
              <a:rPr lang="en-US" sz="2100" dirty="0" smtClean="0"/>
              <a:t>), </a:t>
            </a:r>
            <a:r>
              <a:rPr lang="en-US" sz="2100" dirty="0" err="1" smtClean="0"/>
              <a:t>dok</a:t>
            </a:r>
            <a:r>
              <a:rPr lang="en-US" sz="2100" dirty="0" smtClean="0"/>
              <a:t> </a:t>
            </a:r>
            <a:r>
              <a:rPr lang="en-US" sz="2100" dirty="0" err="1" smtClean="0"/>
              <a:t>su</a:t>
            </a:r>
            <a:r>
              <a:rPr lang="en-US" sz="2100" dirty="0" smtClean="0"/>
              <a:t> </a:t>
            </a:r>
            <a:r>
              <a:rPr lang="en-US" sz="2100" dirty="0" smtClean="0">
                <a:solidFill>
                  <a:srgbClr val="3333CC"/>
                </a:solidFill>
              </a:rPr>
              <a:t>Datum1</a:t>
            </a:r>
            <a:r>
              <a:rPr lang="en-US" sz="2100" dirty="0" smtClean="0"/>
              <a:t> </a:t>
            </a:r>
            <a:r>
              <a:rPr lang="en-US" sz="2100" dirty="0" err="1" smtClean="0"/>
              <a:t>i</a:t>
            </a:r>
            <a:r>
              <a:rPr lang="en-US" sz="2100" dirty="0" smtClean="0"/>
              <a:t> </a:t>
            </a:r>
            <a:r>
              <a:rPr lang="en-US" sz="2100" dirty="0" smtClean="0">
                <a:solidFill>
                  <a:srgbClr val="3333CC"/>
                </a:solidFill>
              </a:rPr>
              <a:t>Datum2</a:t>
            </a:r>
            <a:r>
              <a:rPr lang="en-US" sz="2100" dirty="0" smtClean="0"/>
              <a:t> </a:t>
            </a:r>
            <a:r>
              <a:rPr lang="en-US" sz="2100" dirty="0" err="1" smtClean="0"/>
              <a:t>datumi</a:t>
            </a:r>
            <a:r>
              <a:rPr lang="en-US" sz="2100" dirty="0" smtClean="0"/>
              <a:t> </a:t>
            </a:r>
            <a:r>
              <a:rPr lang="en-US" sz="2100" dirty="0" err="1" smtClean="0"/>
              <a:t>između</a:t>
            </a:r>
            <a:r>
              <a:rPr lang="en-US" sz="2100" dirty="0" smtClean="0"/>
              <a:t> </a:t>
            </a:r>
            <a:r>
              <a:rPr lang="en-US" sz="2100" dirty="0" err="1" smtClean="0"/>
              <a:t>kojih</a:t>
            </a:r>
            <a:r>
              <a:rPr lang="en-US" sz="2100" dirty="0" smtClean="0"/>
              <a:t> se </a:t>
            </a:r>
            <a:r>
              <a:rPr lang="en-US" sz="2100" dirty="0" err="1" smtClean="0"/>
              <a:t>meri</a:t>
            </a:r>
            <a:r>
              <a:rPr lang="en-US" sz="2100" dirty="0" smtClean="0"/>
              <a:t> </a:t>
            </a:r>
            <a:r>
              <a:rPr lang="en-US" sz="2100" dirty="0" err="1" smtClean="0"/>
              <a:t>razlika</a:t>
            </a:r>
            <a:r>
              <a:rPr lang="en-US" sz="2100" dirty="0" smtClean="0"/>
              <a:t>.</a:t>
            </a:r>
          </a:p>
          <a:p>
            <a:pPr marL="239713" indent="-239713" eaLnBrk="1" hangingPunct="1">
              <a:spcBef>
                <a:spcPts val="18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en-US" sz="2100" dirty="0" smtClean="0"/>
              <a:t>Na primer, </a:t>
            </a:r>
            <a:r>
              <a:rPr lang="en-US" sz="2100" dirty="0" err="1" smtClean="0"/>
              <a:t>broj</a:t>
            </a:r>
            <a:r>
              <a:rPr lang="en-US" sz="2100" dirty="0" smtClean="0"/>
              <a:t> </a:t>
            </a:r>
            <a:r>
              <a:rPr lang="en-US" sz="2100" dirty="0" err="1" smtClean="0"/>
              <a:t>proteklih</a:t>
            </a:r>
            <a:r>
              <a:rPr lang="en-US" sz="2100" dirty="0" smtClean="0"/>
              <a:t> </a:t>
            </a:r>
            <a:r>
              <a:rPr lang="en-US" sz="2100" dirty="0" err="1" smtClean="0"/>
              <a:t>dana</a:t>
            </a:r>
            <a:r>
              <a:rPr lang="en-US" sz="2100" dirty="0" smtClean="0"/>
              <a:t> </a:t>
            </a:r>
            <a:r>
              <a:rPr lang="en-US" sz="2100" dirty="0" err="1" smtClean="0"/>
              <a:t>između</a:t>
            </a:r>
            <a:r>
              <a:rPr lang="en-US" sz="2100" dirty="0" smtClean="0"/>
              <a:t> 1. </a:t>
            </a:r>
            <a:r>
              <a:rPr lang="en-US" sz="2100" dirty="0" err="1" smtClean="0"/>
              <a:t>septembra</a:t>
            </a:r>
            <a:r>
              <a:rPr lang="en-US" sz="2100" dirty="0" smtClean="0"/>
              <a:t> 1939. </a:t>
            </a:r>
            <a:r>
              <a:rPr lang="en-US" sz="2100" dirty="0" err="1" smtClean="0"/>
              <a:t>i</a:t>
            </a:r>
            <a:r>
              <a:rPr lang="en-US" sz="2100" dirty="0" smtClean="0"/>
              <a:t> </a:t>
            </a:r>
            <a:r>
              <a:rPr lang="en-US" sz="2100" dirty="0" err="1" smtClean="0"/>
              <a:t>danas</a:t>
            </a:r>
            <a:r>
              <a:rPr lang="en-US" sz="2100" dirty="0" smtClean="0"/>
              <a:t> je</a:t>
            </a:r>
            <a:endParaRPr lang="en-US" sz="2100" dirty="0" smtClean="0">
              <a:solidFill>
                <a:srgbClr val="3333CC"/>
              </a:solidFill>
            </a:endParaRPr>
          </a:p>
          <a:p>
            <a:pPr marL="239713" indent="-239713" eaLnBrk="1" hangingPunct="1">
              <a:spcBef>
                <a:spcPts val="600"/>
              </a:spcBef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</a:pPr>
            <a:r>
              <a:rPr lang="en-US" sz="2100" dirty="0" smtClean="0">
                <a:solidFill>
                  <a:srgbClr val="3333CC"/>
                </a:solidFill>
              </a:rPr>
              <a:t>   </a:t>
            </a:r>
            <a:r>
              <a:rPr lang="en-US" sz="2100" dirty="0" err="1" smtClean="0">
                <a:solidFill>
                  <a:srgbClr val="3333CC"/>
                </a:solidFill>
              </a:rPr>
              <a:t>DateDiff</a:t>
            </a:r>
            <a:r>
              <a:rPr lang="en-US" sz="2100" dirty="0" smtClean="0">
                <a:solidFill>
                  <a:srgbClr val="3333CC"/>
                </a:solidFill>
              </a:rPr>
              <a:t>(</a:t>
            </a:r>
            <a:r>
              <a:rPr lang="en-GB" sz="2100" dirty="0" smtClean="0">
                <a:solidFill>
                  <a:srgbClr val="3333CC"/>
                </a:solidFill>
              </a:rPr>
              <a:t>"</a:t>
            </a:r>
            <a:r>
              <a:rPr lang="en-US" sz="2100" dirty="0" smtClean="0">
                <a:solidFill>
                  <a:srgbClr val="3333CC"/>
                </a:solidFill>
              </a:rPr>
              <a:t>d</a:t>
            </a:r>
            <a:r>
              <a:rPr lang="en-GB" sz="2100" dirty="0" smtClean="0">
                <a:solidFill>
                  <a:srgbClr val="3333CC"/>
                </a:solidFill>
              </a:rPr>
              <a:t>"</a:t>
            </a:r>
            <a:r>
              <a:rPr lang="en-US" sz="2100" dirty="0" smtClean="0">
                <a:solidFill>
                  <a:srgbClr val="3333CC"/>
                </a:solidFill>
              </a:rPr>
              <a:t>, #1 September 1939#, Date)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4937125" cy="739775"/>
          </a:xfrm>
        </p:spPr>
        <p:txBody>
          <a:bodyPr/>
          <a:lstStyle/>
          <a:p>
            <a:pPr eaLnBrk="1" hangingPunct="1"/>
            <a:r>
              <a:rPr lang="en-US" sz="3600" smtClean="0"/>
              <a:t>Osnovno o stringovima</a:t>
            </a:r>
          </a:p>
        </p:txBody>
      </p:sp>
      <p:sp>
        <p:nvSpPr>
          <p:cNvPr id="4099" name="Content Placeholder 3"/>
          <p:cNvSpPr>
            <a:spLocks noGrp="1"/>
          </p:cNvSpPr>
          <p:nvPr>
            <p:ph idx="1"/>
          </p:nvPr>
        </p:nvSpPr>
        <p:spPr>
          <a:xfrm>
            <a:off x="285750" y="1428750"/>
            <a:ext cx="8429625" cy="5143500"/>
          </a:xfrm>
        </p:spPr>
        <p:txBody>
          <a:bodyPr/>
          <a:lstStyle/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sr-Latn-CS" sz="2100" smtClean="0"/>
              <a:t>String</a:t>
            </a:r>
            <a:r>
              <a:rPr lang="en-US" sz="2100" smtClean="0"/>
              <a:t> kao</a:t>
            </a:r>
            <a:r>
              <a:rPr lang="sr-Latn-CS" sz="2100" smtClean="0"/>
              <a:t> tip podataka služi za smeštanje teksta.</a:t>
            </a:r>
            <a:endParaRPr lang="en-US" sz="2100" smtClean="0"/>
          </a:p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sr-Latn-CS" sz="2100" smtClean="0"/>
              <a:t>Postoje stringovi promenljive i fiksne dužine.</a:t>
            </a:r>
            <a:endParaRPr lang="en-US" sz="2100" smtClean="0"/>
          </a:p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sr-Latn-CS" sz="2100" smtClean="0"/>
              <a:t>Stringovi promenljive dužine mogu sadržati i do dve milijarde (tačnije, 2</a:t>
            </a:r>
            <a:r>
              <a:rPr lang="sr-Latn-CS" sz="2100" baseline="30000" smtClean="0"/>
              <a:t>31</a:t>
            </a:r>
            <a:r>
              <a:rPr lang="sr-Latn-CS" sz="2100" smtClean="0"/>
              <a:t>) karaktera; zauzimaju 10 bajtova plus memoriju koja je potrebna za smeštanje stringa.</a:t>
            </a:r>
            <a:r>
              <a:rPr lang="en-US" sz="2100" smtClean="0"/>
              <a:t> Deklari</a:t>
            </a:r>
            <a:r>
              <a:rPr lang="sr-Latn-CS" sz="2100" smtClean="0"/>
              <a:t>šu se na sledeći način:</a:t>
            </a:r>
          </a:p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</a:pPr>
            <a:r>
              <a:rPr lang="sr-Latn-CS" sz="2100" smtClean="0"/>
              <a:t>   </a:t>
            </a:r>
            <a:r>
              <a:rPr lang="en-GB" sz="2100" smtClean="0">
                <a:solidFill>
                  <a:srgbClr val="3333CC"/>
                </a:solidFill>
              </a:rPr>
              <a:t>Dim S as String</a:t>
            </a:r>
            <a:endParaRPr lang="sr-Latn-CS" sz="2100" smtClean="0">
              <a:solidFill>
                <a:srgbClr val="3333CC"/>
              </a:solidFill>
            </a:endParaRPr>
          </a:p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sr-Latn-CS" sz="2100" smtClean="0"/>
              <a:t>Stringovi fiksne dužine mogu sadržati od 1 do 64 000 karaktera (tačnije, 2</a:t>
            </a:r>
            <a:r>
              <a:rPr lang="sr-Latn-CS" sz="2100" baseline="30000" smtClean="0"/>
              <a:t>16</a:t>
            </a:r>
            <a:r>
              <a:rPr lang="sr-Latn-CS" sz="2100" smtClean="0"/>
              <a:t>) i oni zauzimaju samo memoriju potrebnu za smeštanje stringa. Ne deklarišu se kao nizovi, već na sledeći način:</a:t>
            </a:r>
          </a:p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</a:pPr>
            <a:r>
              <a:rPr lang="sr-Latn-CS" sz="2100" smtClean="0"/>
              <a:t>   </a:t>
            </a:r>
            <a:r>
              <a:rPr lang="en-GB" sz="2100" smtClean="0">
                <a:solidFill>
                  <a:srgbClr val="3333CC"/>
                </a:solidFill>
              </a:rPr>
              <a:t>Dim S as String</a:t>
            </a:r>
            <a:r>
              <a:rPr lang="sr-Latn-CS" sz="2100" smtClean="0">
                <a:solidFill>
                  <a:srgbClr val="3333CC"/>
                </a:solidFill>
              </a:rPr>
              <a:t> * 50</a:t>
            </a:r>
          </a:p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sr-Latn-CS" sz="2100" smtClean="0"/>
              <a:t>Dodela vrednosti </a:t>
            </a:r>
            <a:r>
              <a:rPr lang="sr-Latn-CS" sz="2100" smtClean="0">
                <a:solidFill>
                  <a:srgbClr val="3333CC"/>
                </a:solidFill>
              </a:rPr>
              <a:t>String</a:t>
            </a:r>
            <a:r>
              <a:rPr lang="sr-Latn-CS" sz="2100" smtClean="0"/>
              <a:t> promenljivoj se vrši sa:</a:t>
            </a:r>
          </a:p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</a:pPr>
            <a:r>
              <a:rPr lang="sr-Latn-CS" sz="2100" smtClean="0"/>
              <a:t>   </a:t>
            </a:r>
            <a:r>
              <a:rPr lang="sr-Latn-CS" sz="2100" smtClean="0">
                <a:solidFill>
                  <a:srgbClr val="3333CC"/>
                </a:solidFill>
              </a:rPr>
              <a:t>S = "Divan dan 12.9.2011"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3579812" cy="741363"/>
          </a:xfrm>
        </p:spPr>
        <p:txBody>
          <a:bodyPr/>
          <a:lstStyle/>
          <a:p>
            <a:pPr eaLnBrk="1" hangingPunct="1"/>
            <a:r>
              <a:rPr lang="en-US" sz="3600" smtClean="0"/>
              <a:t>Funkcija Format</a:t>
            </a:r>
          </a:p>
        </p:txBody>
      </p:sp>
      <p:sp>
        <p:nvSpPr>
          <p:cNvPr id="22531" name="Content Placeholder 3"/>
          <p:cNvSpPr>
            <a:spLocks noGrp="1"/>
          </p:cNvSpPr>
          <p:nvPr>
            <p:ph idx="1"/>
          </p:nvPr>
        </p:nvSpPr>
        <p:spPr>
          <a:xfrm>
            <a:off x="274638" y="1571625"/>
            <a:ext cx="8583612" cy="3357563"/>
          </a:xfrm>
        </p:spPr>
        <p:txBody>
          <a:bodyPr/>
          <a:lstStyle/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en-US" sz="2100" smtClean="0"/>
              <a:t>Funkcija </a:t>
            </a:r>
            <a:r>
              <a:rPr lang="en-US" sz="2100" smtClean="0">
                <a:solidFill>
                  <a:srgbClr val="3333CC"/>
                </a:solidFill>
              </a:rPr>
              <a:t>Format</a:t>
            </a:r>
            <a:r>
              <a:rPr lang="en-US" sz="2100" smtClean="0"/>
              <a:t> je vrlo pogodan alat pri formatiranju numeričkih vrednosti, vremena i datuma. Mi ćemo koristiti njen skraćeni oblik:</a:t>
            </a:r>
          </a:p>
          <a:p>
            <a:pPr marL="239713" indent="-239713" eaLnBrk="1" hangingPunct="1">
              <a:spcBef>
                <a:spcPts val="600"/>
              </a:spcBef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</a:pPr>
            <a:r>
              <a:rPr lang="en-US" sz="2100" smtClean="0">
                <a:solidFill>
                  <a:srgbClr val="3333CC"/>
                </a:solidFill>
              </a:rPr>
              <a:t>   Format(izraz, format)</a:t>
            </a:r>
          </a:p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</a:pPr>
            <a:r>
              <a:rPr lang="en-US" sz="2100" smtClean="0"/>
              <a:t>   gde se </a:t>
            </a:r>
            <a:r>
              <a:rPr lang="en-US" sz="2100" smtClean="0">
                <a:solidFill>
                  <a:srgbClr val="3333CC"/>
                </a:solidFill>
              </a:rPr>
              <a:t>izraz</a:t>
            </a:r>
            <a:r>
              <a:rPr lang="en-US" sz="2100" smtClean="0"/>
              <a:t> formatira u skladu sa formatom </a:t>
            </a:r>
            <a:r>
              <a:rPr lang="en-US" sz="2100" smtClean="0">
                <a:solidFill>
                  <a:srgbClr val="3333CC"/>
                </a:solidFill>
              </a:rPr>
              <a:t>format</a:t>
            </a:r>
            <a:r>
              <a:rPr lang="en-US" sz="2100" smtClean="0"/>
              <a:t>.</a:t>
            </a:r>
          </a:p>
          <a:p>
            <a:pPr marL="239713" indent="-239713" eaLnBrk="1" hangingPunct="1">
              <a:spcBef>
                <a:spcPts val="18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en-US" sz="2100" smtClean="0"/>
              <a:t>Funkcija vraća string koji predstavlja formatirani izraz.</a:t>
            </a:r>
          </a:p>
          <a:p>
            <a:pPr marL="239713" indent="-239713" eaLnBrk="1" hangingPunct="1">
              <a:spcBef>
                <a:spcPts val="18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en-US" sz="2100" smtClean="0"/>
              <a:t>Pri formatiranju izraza, možemo koristiti </a:t>
            </a:r>
            <a:r>
              <a:rPr lang="en-US" sz="2100" i="1" smtClean="0"/>
              <a:t>predefinisane</a:t>
            </a:r>
            <a:r>
              <a:rPr lang="en-US" sz="2100" smtClean="0"/>
              <a:t> i </a:t>
            </a:r>
            <a:r>
              <a:rPr lang="en-US" sz="2100" i="1" smtClean="0"/>
              <a:t>korisničke</a:t>
            </a:r>
            <a:r>
              <a:rPr lang="en-US" sz="2100" smtClean="0"/>
              <a:t> formate. Podrazumevani format zavisi od sistemskih podešavanja (Control Panel/Regional Options).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6580187" cy="741363"/>
          </a:xfrm>
        </p:spPr>
        <p:txBody>
          <a:bodyPr/>
          <a:lstStyle/>
          <a:p>
            <a:pPr eaLnBrk="1" hangingPunct="1"/>
            <a:r>
              <a:rPr lang="en-US" sz="3600" smtClean="0"/>
              <a:t>Predefinisani numerički formati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463550" y="1354138"/>
          <a:ext cx="8215313" cy="5321299"/>
        </p:xfrm>
        <a:graphic>
          <a:graphicData uri="http://schemas.openxmlformats.org/drawingml/2006/table">
            <a:tbl>
              <a:tblPr/>
              <a:tblGrid>
                <a:gridCol w="1857375"/>
                <a:gridCol w="6357938"/>
              </a:tblGrid>
              <a:tr h="27204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Format</a:t>
                      </a:r>
                      <a:endParaRPr kumimoji="0" lang="en-US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52259" marR="52259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Opis</a:t>
                      </a:r>
                      <a:endParaRPr kumimoji="0" lang="en-US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52259" marR="52259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69495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General Number</a:t>
                      </a:r>
                      <a:endParaRPr kumimoji="0" lang="en-US" sz="17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52259" marR="52259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Podrazumevani format.</a:t>
                      </a:r>
                      <a:endParaRPr kumimoji="0" lang="en-US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Primer:</a:t>
                      </a:r>
                      <a:r>
                        <a:rPr kumimoji="0" lang="sr-Latn-C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 	</a:t>
                      </a:r>
                      <a:r>
                        <a:rPr kumimoji="0" lang="sr-Latn-C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Format(12345,"General Number")</a:t>
                      </a:r>
                      <a:r>
                        <a:rPr kumimoji="0" lang="sr-Latn-C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 vraća </a:t>
                      </a:r>
                      <a:r>
                        <a:rPr kumimoji="0" lang="sr-Latn-C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"12345"</a:t>
                      </a:r>
                      <a:r>
                        <a:rPr kumimoji="0" lang="sr-Latn-C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.</a:t>
                      </a:r>
                      <a:endParaRPr kumimoji="0" lang="en-US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52259" marR="52259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41542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Currency</a:t>
                      </a:r>
                      <a:endParaRPr kumimoji="0" lang="en-US" sz="17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52259" marR="52259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Prikazuje se separator hiljada, oznaka valute i dva decimalna mesta. Oznaka valute zavisi od sistemskog podešavanja.</a:t>
                      </a:r>
                      <a:endParaRPr kumimoji="0" lang="en-US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Primer:</a:t>
                      </a:r>
                      <a:r>
                        <a:rPr kumimoji="0" lang="sr-Latn-C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 	</a:t>
                      </a:r>
                      <a:r>
                        <a:rPr kumimoji="0" lang="sr-Latn-C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Format(12345,"Currency")</a:t>
                      </a:r>
                      <a:r>
                        <a:rPr kumimoji="0" lang="sr-Latn-C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 vraća </a:t>
                      </a:r>
                      <a:r>
                        <a:rPr kumimoji="0" lang="sr-Latn-C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"12.345,00 €"</a:t>
                      </a:r>
                      <a:r>
                        <a:rPr kumimoji="0" lang="sr-Latn-C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.</a:t>
                      </a:r>
                      <a:endParaRPr kumimoji="0" lang="en-US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52259" marR="52259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41542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Fixed</a:t>
                      </a:r>
                      <a:endParaRPr kumimoji="0" lang="en-US" sz="17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52259" marR="52259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Prikazuje se najmanje jedna cifra levo od decimalnog zareza i najmanje dve cifre desno od decimalnog zareza.</a:t>
                      </a:r>
                      <a:endParaRPr kumimoji="0" lang="en-US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Primer:</a:t>
                      </a:r>
                      <a:r>
                        <a:rPr kumimoji="0" lang="sr-Latn-C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 	</a:t>
                      </a:r>
                      <a:r>
                        <a:rPr kumimoji="0" lang="sr-Latn-C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Format(1222.345,"Fixed")</a:t>
                      </a:r>
                      <a:r>
                        <a:rPr kumimoji="0" lang="sr-Latn-C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 vraća </a:t>
                      </a:r>
                      <a:r>
                        <a:rPr kumimoji="0" lang="sr-Latn-C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"1222,35"</a:t>
                      </a:r>
                      <a:r>
                        <a:rPr kumimoji="0" lang="sr-Latn-C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.</a:t>
                      </a:r>
                      <a:endParaRPr kumimoji="0" lang="en-US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52259" marR="52259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41542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Standard</a:t>
                      </a:r>
                      <a:endParaRPr kumimoji="0" lang="en-US" sz="17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52259" marR="52259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Prikazuje se separator hiljada, najmanje jedna cifra levo od decimalnog zareza i najmanje dve cifre desno od zareza.</a:t>
                      </a:r>
                      <a:endParaRPr kumimoji="0" lang="en-US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Primer:</a:t>
                      </a:r>
                      <a:r>
                        <a:rPr kumimoji="0" lang="sr-Latn-C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 	</a:t>
                      </a:r>
                      <a:r>
                        <a:rPr kumimoji="0" lang="sr-Latn-C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Format(1222.345,"Standard")</a:t>
                      </a:r>
                      <a:r>
                        <a:rPr kumimoji="0" lang="sr-Latn-C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 vraća </a:t>
                      </a:r>
                      <a:r>
                        <a:rPr kumimoji="0" lang="sr-Latn-C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"1.222,35"</a:t>
                      </a:r>
                      <a:r>
                        <a:rPr kumimoji="0" lang="sr-Latn-C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.</a:t>
                      </a:r>
                      <a:endParaRPr kumimoji="0" lang="en-US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52259" marR="52259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41542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Percent</a:t>
                      </a:r>
                      <a:endParaRPr kumimoji="0" lang="en-US" sz="17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52259" marR="52259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563563" algn="l"/>
                        </a:tabLst>
                      </a:pPr>
                      <a:r>
                        <a:rPr kumimoji="0" lang="sr-Latn-C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Prikazuje se broj pomnožen sa 100, dve cifre desno od decimalnog zareza i karakter procenat desno od zareza.</a:t>
                      </a:r>
                      <a:endParaRPr kumimoji="0" lang="en-US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563563" algn="l"/>
                        </a:tabLst>
                      </a:pPr>
                      <a:r>
                        <a:rPr kumimoji="0" lang="sr-Latn-CS" sz="1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Primer:</a:t>
                      </a:r>
                      <a:r>
                        <a:rPr kumimoji="0" lang="sr-Latn-C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 	</a:t>
                      </a:r>
                      <a:r>
                        <a:rPr kumimoji="0" lang="sr-Latn-C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Format(0.12345,"Percent")</a:t>
                      </a:r>
                      <a:r>
                        <a:rPr kumimoji="0" lang="sr-Latn-C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 vraća </a:t>
                      </a:r>
                      <a:r>
                        <a:rPr kumimoji="0" lang="sr-Latn-C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"12,35%"</a:t>
                      </a:r>
                      <a:r>
                        <a:rPr kumimoji="0" lang="sr-Latn-C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.</a:t>
                      </a:r>
                      <a:endParaRPr kumimoji="0" lang="en-US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52259" marR="52259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13589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Scientific</a:t>
                      </a:r>
                      <a:endParaRPr kumimoji="0" lang="en-US" sz="17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52259" marR="52259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Standardni scientific zapis. Cifra najveće težine je prikazana levo od decimalnog zareza, i prikazuje se 2 do 30 decimalnih mesta praćeno sa </a:t>
                      </a:r>
                      <a:r>
                        <a:rPr kumimoji="0" lang="sr-Latn-C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Courier New" pitchFamily="49" charset="0"/>
                        </a:rPr>
                        <a:t>"E"</a:t>
                      </a:r>
                      <a:r>
                        <a:rPr kumimoji="0" lang="sr-Latn-C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 i eksponentom.</a:t>
                      </a:r>
                      <a:endParaRPr kumimoji="0" lang="en-US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Primer:</a:t>
                      </a:r>
                      <a:r>
                        <a:rPr kumimoji="0" lang="sr-Latn-C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 	</a:t>
                      </a:r>
                      <a:r>
                        <a:rPr kumimoji="0" lang="sr-Latn-C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Format(12300,"Scientific")</a:t>
                      </a:r>
                      <a:r>
                        <a:rPr kumimoji="0" lang="sr-Latn-C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 vraća </a:t>
                      </a:r>
                      <a:r>
                        <a:rPr kumimoji="0" lang="sr-Latn-C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"1,23E+04"</a:t>
                      </a:r>
                      <a:r>
                        <a:rPr kumimoji="0" lang="sr-Latn-C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.</a:t>
                      </a:r>
                      <a:endParaRPr kumimoji="0" lang="en-US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52259" marR="52259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8080375" cy="741363"/>
          </a:xfrm>
        </p:spPr>
        <p:txBody>
          <a:bodyPr/>
          <a:lstStyle/>
          <a:p>
            <a:pPr eaLnBrk="1" hangingPunct="1"/>
            <a:r>
              <a:rPr lang="it-IT" sz="3600" smtClean="0"/>
              <a:t>Predefinisani formati za datum i vreme</a:t>
            </a:r>
            <a:endParaRPr lang="en-US" sz="3600" smtClean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24795479"/>
              </p:ext>
            </p:extLst>
          </p:nvPr>
        </p:nvGraphicFramePr>
        <p:xfrm>
          <a:off x="612775" y="1744663"/>
          <a:ext cx="8001000" cy="4480287"/>
        </p:xfrm>
        <a:graphic>
          <a:graphicData uri="http://schemas.openxmlformats.org/drawingml/2006/table">
            <a:tbl>
              <a:tblPr/>
              <a:tblGrid>
                <a:gridCol w="1703889"/>
                <a:gridCol w="6297111"/>
              </a:tblGrid>
              <a:tr h="31999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sr-Latn-CS" sz="2000" b="1" dirty="0">
                          <a:latin typeface="+mn-lt"/>
                          <a:ea typeface="Times New Roman"/>
                        </a:rPr>
                        <a:t>Format</a:t>
                      </a:r>
                      <a:endParaRPr lang="en-US" sz="2000" dirty="0"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sr-Latn-CS" sz="2000" b="1">
                          <a:latin typeface="+mn-lt"/>
                          <a:ea typeface="Times New Roman"/>
                        </a:rPr>
                        <a:t>Opis</a:t>
                      </a:r>
                      <a:endParaRPr lang="en-US" sz="2000"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9995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tabLst>
                          <a:tab pos="360045" algn="l"/>
                          <a:tab pos="720090" algn="l"/>
                          <a:tab pos="1080135" algn="l"/>
                          <a:tab pos="1440180" algn="l"/>
                        </a:tabLst>
                      </a:pPr>
                      <a:r>
                        <a:rPr lang="sr-Latn-CS" sz="2000" dirty="0">
                          <a:solidFill>
                            <a:srgbClr val="3333CC"/>
                          </a:solidFill>
                          <a:latin typeface="+mn-lt"/>
                          <a:ea typeface="Times New Roman"/>
                        </a:rPr>
                        <a:t>General Date</a:t>
                      </a:r>
                      <a:endParaRPr lang="en-US" sz="2000" dirty="0">
                        <a:solidFill>
                          <a:srgbClr val="3333CC"/>
                        </a:solidFill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sr-Latn-CS" sz="2000">
                          <a:latin typeface="+mn-lt"/>
                          <a:ea typeface="Times New Roman"/>
                        </a:rPr>
                        <a:t>Podrazumevani format.</a:t>
                      </a:r>
                      <a:endParaRPr lang="en-US" sz="2000"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39989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tabLst>
                          <a:tab pos="360045" algn="l"/>
                          <a:tab pos="720090" algn="l"/>
                          <a:tab pos="1080135" algn="l"/>
                          <a:tab pos="1440180" algn="l"/>
                        </a:tabLst>
                      </a:pPr>
                      <a:r>
                        <a:rPr lang="sr-Latn-CS" sz="2000" dirty="0">
                          <a:solidFill>
                            <a:srgbClr val="3333CC"/>
                          </a:solidFill>
                          <a:latin typeface="+mn-lt"/>
                          <a:ea typeface="Times New Roman"/>
                        </a:rPr>
                        <a:t>Long Date</a:t>
                      </a:r>
                      <a:endParaRPr lang="en-US" sz="2000" dirty="0">
                        <a:solidFill>
                          <a:srgbClr val="3333CC"/>
                        </a:solidFill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tabLst>
                          <a:tab pos="564515" algn="l"/>
                        </a:tabLst>
                      </a:pPr>
                      <a:r>
                        <a:rPr lang="sr-Latn-CS" sz="2000" dirty="0">
                          <a:latin typeface="+mn-lt"/>
                          <a:ea typeface="Times New Roman"/>
                        </a:rPr>
                        <a:t>Prikazuje se datum u skladu sa sistemski definisanim long date formatom (na primer, </a:t>
                      </a:r>
                      <a:r>
                        <a:rPr lang="sr-Latn-CS" sz="2000" kern="1200" dirty="0">
                          <a:solidFill>
                            <a:srgbClr val="3333CC"/>
                          </a:solidFill>
                          <a:latin typeface="+mn-lt"/>
                          <a:ea typeface="Times New Roman"/>
                          <a:cs typeface="+mn-cs"/>
                        </a:rPr>
                        <a:t>3. decembar </a:t>
                      </a:r>
                      <a:r>
                        <a:rPr lang="sr-Latn-CS" sz="2000" kern="1200" dirty="0" smtClean="0">
                          <a:solidFill>
                            <a:srgbClr val="3333CC"/>
                          </a:solidFill>
                          <a:latin typeface="+mn-lt"/>
                          <a:ea typeface="Times New Roman"/>
                          <a:cs typeface="+mn-cs"/>
                        </a:rPr>
                        <a:t>2016</a:t>
                      </a:r>
                      <a:r>
                        <a:rPr lang="sr-Latn-CS" sz="2000" dirty="0" smtClean="0">
                          <a:latin typeface="+mn-lt"/>
                          <a:ea typeface="Times New Roman"/>
                        </a:rPr>
                        <a:t>).</a:t>
                      </a:r>
                      <a:endParaRPr lang="en-US" sz="2000" dirty="0"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39989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tabLst>
                          <a:tab pos="360045" algn="l"/>
                          <a:tab pos="720090" algn="l"/>
                          <a:tab pos="1080135" algn="l"/>
                          <a:tab pos="1440180" algn="l"/>
                        </a:tabLst>
                      </a:pPr>
                      <a:r>
                        <a:rPr lang="sr-Latn-CS" sz="2000" dirty="0">
                          <a:solidFill>
                            <a:srgbClr val="3333CC"/>
                          </a:solidFill>
                          <a:latin typeface="+mn-lt"/>
                          <a:ea typeface="Times New Roman"/>
                        </a:rPr>
                        <a:t>Medium Date</a:t>
                      </a:r>
                      <a:endParaRPr lang="en-US" sz="2000" dirty="0">
                        <a:solidFill>
                          <a:srgbClr val="3333CC"/>
                        </a:solidFill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tabLst>
                          <a:tab pos="564515" algn="l"/>
                        </a:tabLst>
                      </a:pPr>
                      <a:r>
                        <a:rPr lang="sr-Latn-CS" sz="2000" dirty="0">
                          <a:latin typeface="+mn-lt"/>
                          <a:ea typeface="Times New Roman"/>
                        </a:rPr>
                        <a:t>Prikazuje se datum u skladu sa sistemski definisanim medium date formatom (na primer, </a:t>
                      </a:r>
                      <a:r>
                        <a:rPr lang="sr-Latn-CS" sz="2000" kern="1200" dirty="0" smtClean="0">
                          <a:solidFill>
                            <a:srgbClr val="3333CC"/>
                          </a:solidFill>
                          <a:latin typeface="+mn-lt"/>
                          <a:ea typeface="Times New Roman"/>
                          <a:cs typeface="+mn-cs"/>
                        </a:rPr>
                        <a:t>03-dec-16</a:t>
                      </a:r>
                      <a:r>
                        <a:rPr lang="sr-Latn-CS" sz="2000" dirty="0" smtClean="0">
                          <a:latin typeface="+mn-lt"/>
                          <a:ea typeface="Times New Roman"/>
                        </a:rPr>
                        <a:t>).</a:t>
                      </a:r>
                      <a:endParaRPr lang="en-US" sz="2000" dirty="0"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39989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tabLst>
                          <a:tab pos="360045" algn="l"/>
                          <a:tab pos="720090" algn="l"/>
                          <a:tab pos="1080135" algn="l"/>
                          <a:tab pos="1440180" algn="l"/>
                        </a:tabLst>
                      </a:pPr>
                      <a:r>
                        <a:rPr lang="sr-Latn-CS" sz="2000">
                          <a:solidFill>
                            <a:srgbClr val="3333CC"/>
                          </a:solidFill>
                          <a:latin typeface="+mn-lt"/>
                          <a:ea typeface="Times New Roman"/>
                        </a:rPr>
                        <a:t>Short Date</a:t>
                      </a:r>
                      <a:endParaRPr lang="en-US" sz="2000">
                        <a:solidFill>
                          <a:srgbClr val="3333CC"/>
                        </a:solidFill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tabLst>
                          <a:tab pos="564515" algn="l"/>
                        </a:tabLst>
                      </a:pPr>
                      <a:r>
                        <a:rPr lang="sr-Latn-CS" sz="2000" dirty="0">
                          <a:latin typeface="+mn-lt"/>
                          <a:ea typeface="Times New Roman"/>
                        </a:rPr>
                        <a:t>Prikazuje se datum u skladu sa sistemski definisanim short date formatom (na primer, </a:t>
                      </a:r>
                      <a:r>
                        <a:rPr lang="sr-Latn-CS" sz="2000" kern="1200" dirty="0" smtClean="0">
                          <a:solidFill>
                            <a:srgbClr val="3333CC"/>
                          </a:solidFill>
                          <a:latin typeface="+mn-lt"/>
                          <a:ea typeface="Times New Roman"/>
                          <a:cs typeface="+mn-cs"/>
                        </a:rPr>
                        <a:t>3.12.2016</a:t>
                      </a:r>
                      <a:r>
                        <a:rPr lang="sr-Latn-CS" sz="2000" dirty="0" smtClean="0">
                          <a:latin typeface="+mn-lt"/>
                          <a:ea typeface="Times New Roman"/>
                        </a:rPr>
                        <a:t>).</a:t>
                      </a:r>
                      <a:endParaRPr lang="en-US" sz="2000" dirty="0"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39989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tabLst>
                          <a:tab pos="360045" algn="l"/>
                          <a:tab pos="720090" algn="l"/>
                          <a:tab pos="1080135" algn="l"/>
                          <a:tab pos="1440180" algn="l"/>
                        </a:tabLst>
                      </a:pPr>
                      <a:r>
                        <a:rPr lang="sr-Latn-CS" sz="2000" dirty="0">
                          <a:solidFill>
                            <a:srgbClr val="3333CC"/>
                          </a:solidFill>
                          <a:latin typeface="+mn-lt"/>
                          <a:ea typeface="Times New Roman"/>
                        </a:rPr>
                        <a:t>Long Time</a:t>
                      </a:r>
                      <a:endParaRPr lang="en-US" sz="2000" dirty="0">
                        <a:solidFill>
                          <a:srgbClr val="3333CC"/>
                        </a:solidFill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tabLst>
                          <a:tab pos="564515" algn="l"/>
                        </a:tabLst>
                      </a:pPr>
                      <a:r>
                        <a:rPr lang="sr-Latn-CS" sz="2000" dirty="0">
                          <a:latin typeface="+mn-lt"/>
                          <a:ea typeface="Times New Roman"/>
                        </a:rPr>
                        <a:t>Prikazuje se vreme u skladu sa sistemski definisanim long time formatom (na primer, </a:t>
                      </a:r>
                      <a:r>
                        <a:rPr lang="sr-Latn-CS" sz="2000" kern="1200" dirty="0">
                          <a:solidFill>
                            <a:srgbClr val="3333CC"/>
                          </a:solidFill>
                          <a:latin typeface="+mn-lt"/>
                          <a:ea typeface="Times New Roman"/>
                          <a:cs typeface="+mn-cs"/>
                        </a:rPr>
                        <a:t>12:32:45</a:t>
                      </a:r>
                      <a:r>
                        <a:rPr lang="sr-Latn-CS" sz="2000" dirty="0">
                          <a:latin typeface="+mn-lt"/>
                          <a:ea typeface="Times New Roman"/>
                        </a:rPr>
                        <a:t>).</a:t>
                      </a:r>
                      <a:endParaRPr lang="en-US" sz="2000" dirty="0"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39989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tabLst>
                          <a:tab pos="360045" algn="l"/>
                          <a:tab pos="720090" algn="l"/>
                          <a:tab pos="1080135" algn="l"/>
                          <a:tab pos="1440180" algn="l"/>
                        </a:tabLst>
                      </a:pPr>
                      <a:r>
                        <a:rPr lang="sr-Latn-CS" sz="2000" dirty="0">
                          <a:solidFill>
                            <a:srgbClr val="3333CC"/>
                          </a:solidFill>
                          <a:latin typeface="+mn-lt"/>
                          <a:ea typeface="Times New Roman"/>
                        </a:rPr>
                        <a:t>Medium Time</a:t>
                      </a:r>
                      <a:endParaRPr lang="en-US" sz="2000" dirty="0">
                        <a:solidFill>
                          <a:srgbClr val="3333CC"/>
                        </a:solidFill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tabLst>
                          <a:tab pos="564515" algn="l"/>
                        </a:tabLst>
                      </a:pPr>
                      <a:r>
                        <a:rPr lang="sr-Latn-CS" sz="2000" dirty="0">
                          <a:latin typeface="+mn-lt"/>
                          <a:ea typeface="Times New Roman"/>
                        </a:rPr>
                        <a:t>Prikazuje se vreme u skladu sa sistemski definisanim medium time formatom (na primer, </a:t>
                      </a:r>
                      <a:r>
                        <a:rPr lang="sr-Latn-CS" sz="2000" kern="1200" dirty="0">
                          <a:solidFill>
                            <a:srgbClr val="3333CC"/>
                          </a:solidFill>
                          <a:latin typeface="+mn-lt"/>
                          <a:ea typeface="Times New Roman"/>
                          <a:cs typeface="+mn-cs"/>
                        </a:rPr>
                        <a:t>12:32</a:t>
                      </a:r>
                      <a:r>
                        <a:rPr lang="sr-Latn-CS" sz="2000" dirty="0">
                          <a:latin typeface="+mn-lt"/>
                          <a:ea typeface="Times New Roman"/>
                        </a:rPr>
                        <a:t>).</a:t>
                      </a:r>
                      <a:endParaRPr lang="en-US" sz="2000" dirty="0"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39989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tabLst>
                          <a:tab pos="360045" algn="l"/>
                          <a:tab pos="720090" algn="l"/>
                          <a:tab pos="1080135" algn="l"/>
                          <a:tab pos="1440180" algn="l"/>
                        </a:tabLst>
                      </a:pPr>
                      <a:r>
                        <a:rPr lang="sr-Latn-CS" sz="2000" dirty="0">
                          <a:solidFill>
                            <a:srgbClr val="3333CC"/>
                          </a:solidFill>
                          <a:latin typeface="+mn-lt"/>
                          <a:ea typeface="Times New Roman"/>
                        </a:rPr>
                        <a:t>Short Time</a:t>
                      </a:r>
                      <a:endParaRPr lang="en-US" sz="2000" dirty="0">
                        <a:solidFill>
                          <a:srgbClr val="3333CC"/>
                        </a:solidFill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tabLst>
                          <a:tab pos="564515" algn="l"/>
                        </a:tabLst>
                      </a:pPr>
                      <a:r>
                        <a:rPr lang="sr-Latn-CS" sz="2000" dirty="0">
                          <a:latin typeface="+mn-lt"/>
                          <a:ea typeface="Times New Roman"/>
                        </a:rPr>
                        <a:t>Prikazuje se vreme u skladu sa sistemski definisanim short time formatom (na primer, </a:t>
                      </a:r>
                      <a:r>
                        <a:rPr lang="sr-Latn-CS" sz="2000" kern="1200" dirty="0">
                          <a:solidFill>
                            <a:srgbClr val="3333CC"/>
                          </a:solidFill>
                          <a:latin typeface="+mn-lt"/>
                          <a:ea typeface="Times New Roman"/>
                          <a:cs typeface="+mn-cs"/>
                        </a:rPr>
                        <a:t>12:32</a:t>
                      </a:r>
                      <a:r>
                        <a:rPr lang="sr-Latn-CS" sz="2000" dirty="0">
                          <a:latin typeface="+mn-lt"/>
                          <a:ea typeface="Times New Roman"/>
                        </a:rPr>
                        <a:t>).</a:t>
                      </a:r>
                      <a:endParaRPr lang="en-US" sz="2000" dirty="0"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5865812" cy="741363"/>
          </a:xfrm>
        </p:spPr>
        <p:txBody>
          <a:bodyPr/>
          <a:lstStyle/>
          <a:p>
            <a:pPr eaLnBrk="1" hangingPunct="1"/>
            <a:r>
              <a:rPr lang="it-IT" sz="3600" smtClean="0"/>
              <a:t>Korisni</a:t>
            </a:r>
            <a:r>
              <a:rPr lang="en-US" sz="3600" smtClean="0"/>
              <a:t>čki numerički formati</a:t>
            </a:r>
          </a:p>
        </p:txBody>
      </p:sp>
      <p:sp>
        <p:nvSpPr>
          <p:cNvPr id="3" name="Rectangle 2"/>
          <p:cNvSpPr/>
          <p:nvPr/>
        </p:nvSpPr>
        <p:spPr>
          <a:xfrm>
            <a:off x="357188" y="1357313"/>
            <a:ext cx="8572500" cy="738187"/>
          </a:xfrm>
          <a:prstGeom prst="rect">
            <a:avLst/>
          </a:prstGeom>
        </p:spPr>
        <p:txBody>
          <a:bodyPr>
            <a:spAutoFit/>
          </a:bodyPr>
          <a:lstStyle/>
          <a:p>
            <a:pPr marL="239713" indent="-239713">
              <a:spcBef>
                <a:spcPts val="1200"/>
              </a:spcBef>
              <a:buClr>
                <a:schemeClr val="tx1"/>
              </a:buClr>
              <a:buSzPct val="75000"/>
              <a:buFont typeface="Wingdings" pitchFamily="2" charset="2"/>
              <a:buChar char="n"/>
              <a:tabLst>
                <a:tab pos="1306513" algn="l"/>
              </a:tabLst>
              <a:defRPr/>
            </a:pPr>
            <a:r>
              <a:rPr lang="en-GB" sz="2100" dirty="0" err="1">
                <a:latin typeface="+mn-lt"/>
              </a:rPr>
              <a:t>Specijalni</a:t>
            </a:r>
            <a:r>
              <a:rPr lang="en-GB" sz="2100" dirty="0">
                <a:latin typeface="+mn-lt"/>
              </a:rPr>
              <a:t> </a:t>
            </a:r>
            <a:r>
              <a:rPr lang="en-GB" sz="2100" dirty="0" err="1">
                <a:latin typeface="+mn-lt"/>
              </a:rPr>
              <a:t>simboli</a:t>
            </a:r>
            <a:r>
              <a:rPr lang="en-GB" sz="2100" dirty="0">
                <a:latin typeface="+mn-lt"/>
              </a:rPr>
              <a:t> </a:t>
            </a:r>
            <a:r>
              <a:rPr lang="en-GB" sz="2100" dirty="0" err="1">
                <a:latin typeface="+mn-lt"/>
              </a:rPr>
              <a:t>koji</a:t>
            </a:r>
            <a:r>
              <a:rPr lang="en-GB" sz="2100" dirty="0">
                <a:latin typeface="+mn-lt"/>
              </a:rPr>
              <a:t> se </a:t>
            </a:r>
            <a:r>
              <a:rPr lang="en-GB" sz="2100" dirty="0" err="1">
                <a:latin typeface="+mn-lt"/>
              </a:rPr>
              <a:t>koriste</a:t>
            </a:r>
            <a:r>
              <a:rPr lang="en-GB" sz="2100" dirty="0">
                <a:latin typeface="+mn-lt"/>
              </a:rPr>
              <a:t> </a:t>
            </a:r>
            <a:r>
              <a:rPr lang="en-GB" sz="2100" dirty="0" err="1">
                <a:latin typeface="+mn-lt"/>
              </a:rPr>
              <a:t>pri</a:t>
            </a:r>
            <a:r>
              <a:rPr lang="en-GB" sz="2100" dirty="0">
                <a:latin typeface="+mn-lt"/>
              </a:rPr>
              <a:t> </a:t>
            </a:r>
            <a:r>
              <a:rPr lang="en-GB" sz="2100" dirty="0" err="1">
                <a:latin typeface="+mn-lt"/>
              </a:rPr>
              <a:t>definisanju</a:t>
            </a:r>
            <a:r>
              <a:rPr lang="en-GB" sz="2100" dirty="0">
                <a:latin typeface="+mn-lt"/>
              </a:rPr>
              <a:t> </a:t>
            </a:r>
            <a:r>
              <a:rPr lang="en-GB" sz="2100" dirty="0" err="1">
                <a:latin typeface="+mn-lt"/>
              </a:rPr>
              <a:t>korisni</a:t>
            </a:r>
            <a:r>
              <a:rPr lang="sr-Latn-RS" sz="2100" dirty="0">
                <a:latin typeface="+mn-lt"/>
              </a:rPr>
              <a:t>čkih numeričkih</a:t>
            </a:r>
            <a:r>
              <a:rPr lang="en-GB" sz="2100" dirty="0">
                <a:latin typeface="+mn-lt"/>
              </a:rPr>
              <a:t> </a:t>
            </a:r>
            <a:r>
              <a:rPr lang="en-GB" sz="2100" dirty="0" err="1">
                <a:latin typeface="+mn-lt"/>
              </a:rPr>
              <a:t>formata</a:t>
            </a:r>
            <a:r>
              <a:rPr lang="sr-Latn-RS" sz="2100" dirty="0">
                <a:latin typeface="+mn-lt"/>
              </a:rPr>
              <a:t> su dati u tabeli ispod</a:t>
            </a:r>
            <a:r>
              <a:rPr lang="en-GB" sz="2100" dirty="0">
                <a:latin typeface="+mn-lt"/>
              </a:rPr>
              <a:t>.</a:t>
            </a:r>
            <a:endParaRPr lang="en-US" sz="2100" dirty="0">
              <a:latin typeface="+mn-lt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474663" y="2365375"/>
          <a:ext cx="8215312" cy="4160835"/>
        </p:xfrm>
        <a:graphic>
          <a:graphicData uri="http://schemas.openxmlformats.org/drawingml/2006/table">
            <a:tbl>
              <a:tblPr/>
              <a:tblGrid>
                <a:gridCol w="1500187"/>
                <a:gridCol w="6715125"/>
              </a:tblGrid>
              <a:tr h="32006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Simbol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Opis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006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#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Jedna cifra. Ništa se ne prikazuje ako nema unosa.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006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0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563563" algn="l"/>
                        </a:tabLst>
                      </a:pP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Jedna cifra. Prikazuje nulu ako nema unosa.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006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.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563563" algn="l"/>
                        </a:tabLst>
                      </a:pP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Pozicija decimalne tačke.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012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,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563563" algn="l"/>
                        </a:tabLst>
                      </a:pP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Pozicija separatora hiljada. Označava poziciju samo prve hiljade.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006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%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563563" algn="l"/>
                        </a:tabLst>
                      </a:pP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Množi broj sa 100 (samo za prikaz) i dodaje karakter %.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012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E+ e+ E- e-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563563" algn="l"/>
                        </a:tabLst>
                      </a:pP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Prikaz brojeva u scientific formatu. </a:t>
                      </a: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 pitchFamily="18" charset="0"/>
                          <a:cs typeface="Courier New" pitchFamily="49" charset="0"/>
                        </a:rPr>
                        <a:t>E–</a:t>
                      </a: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 i e– smeštaju znak - u eksponent; E+ i e+ smeštaju znak + u eksponent.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012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$ ( ) – + &lt;space&gt;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563563" algn="l"/>
                        </a:tabLst>
                      </a:pP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Prikazuje date karaktere.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006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\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563563" algn="l"/>
                        </a:tabLst>
                      </a:pP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Umetanje karaktera koji dolazi posle </a:t>
                      </a: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 pitchFamily="18" charset="0"/>
                          <a:cs typeface="Courier New" pitchFamily="49" charset="0"/>
                        </a:rPr>
                        <a:t>\</a:t>
                      </a: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.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006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358775" algn="l"/>
                          <a:tab pos="719138" algn="l"/>
                          <a:tab pos="1079500" algn="l"/>
                          <a:tab pos="1439863" algn="l"/>
                        </a:tabLst>
                      </a:pPr>
                      <a:r>
                        <a:rPr kumimoji="0" lang="sr-Latn-C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"text"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buClrTx/>
                        <a:buSzTx/>
                        <a:buFontTx/>
                        <a:buNone/>
                        <a:tabLst>
                          <a:tab pos="563563" algn="l"/>
                        </a:tabLst>
                      </a:pPr>
                      <a:r>
                        <a:rPr kumimoji="0" lang="sr-Latn-C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Umetanje teksta pod znacima navoda.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7723187" cy="741363"/>
          </a:xfrm>
        </p:spPr>
        <p:txBody>
          <a:bodyPr/>
          <a:lstStyle/>
          <a:p>
            <a:pPr eaLnBrk="1" hangingPunct="1"/>
            <a:r>
              <a:rPr lang="it-IT" sz="3600" smtClean="0"/>
              <a:t>Korisni</a:t>
            </a:r>
            <a:r>
              <a:rPr lang="en-US" sz="3600" smtClean="0"/>
              <a:t>čki numerički formati (primeri)</a:t>
            </a:r>
          </a:p>
        </p:txBody>
      </p:sp>
      <p:sp>
        <p:nvSpPr>
          <p:cNvPr id="26627" name="Rectangle 2"/>
          <p:cNvSpPr>
            <a:spLocks noChangeArrowheads="1"/>
          </p:cNvSpPr>
          <p:nvPr/>
        </p:nvSpPr>
        <p:spPr bwMode="auto">
          <a:xfrm>
            <a:off x="500063" y="1485900"/>
            <a:ext cx="6500812" cy="280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spcAft>
                <a:spcPts val="1200"/>
              </a:spcAft>
            </a:pPr>
            <a:r>
              <a:rPr lang="sr-Latn-CS" sz="2100">
                <a:solidFill>
                  <a:srgbClr val="3333CC"/>
                </a:solidFill>
                <a:cs typeface="Times New Roman" pitchFamily="18" charset="0"/>
              </a:rPr>
              <a:t>Format(6353.4, "##,##0.00")</a:t>
            </a:r>
            <a:r>
              <a:rPr lang="sr-Latn-CS" sz="2100">
                <a:cs typeface="Times New Roman" pitchFamily="18" charset="0"/>
              </a:rPr>
              <a:t> vraća </a:t>
            </a:r>
            <a:r>
              <a:rPr lang="sr-Latn-CS" sz="2100">
                <a:solidFill>
                  <a:srgbClr val="3333CC"/>
                </a:solidFill>
                <a:cs typeface="Times New Roman" pitchFamily="18" charset="0"/>
              </a:rPr>
              <a:t>"6,353.40"</a:t>
            </a:r>
            <a:endParaRPr lang="en-US" sz="2100">
              <a:solidFill>
                <a:srgbClr val="3333CC"/>
              </a:solidFill>
              <a:cs typeface="Times New Roman" pitchFamily="18" charset="0"/>
            </a:endParaRPr>
          </a:p>
          <a:p>
            <a:pPr>
              <a:spcAft>
                <a:spcPts val="1200"/>
              </a:spcAft>
            </a:pPr>
            <a:r>
              <a:rPr lang="sr-Latn-CS" sz="2100">
                <a:solidFill>
                  <a:srgbClr val="3333CC"/>
                </a:solidFill>
                <a:cs typeface="Times New Roman" pitchFamily="18" charset="0"/>
              </a:rPr>
              <a:t>Format(334.9, "###0.00 kg")</a:t>
            </a:r>
            <a:r>
              <a:rPr lang="sr-Latn-CS" sz="2100">
                <a:cs typeface="Times New Roman" pitchFamily="18" charset="0"/>
              </a:rPr>
              <a:t> vraća </a:t>
            </a:r>
            <a:r>
              <a:rPr lang="sr-Latn-CS" sz="2100">
                <a:solidFill>
                  <a:srgbClr val="3333CC"/>
                </a:solidFill>
                <a:cs typeface="Times New Roman" pitchFamily="18" charset="0"/>
              </a:rPr>
              <a:t>"334.90 kg"</a:t>
            </a:r>
            <a:endParaRPr lang="en-US" sz="2100">
              <a:solidFill>
                <a:srgbClr val="3333CC"/>
              </a:solidFill>
              <a:cs typeface="Times New Roman" pitchFamily="18" charset="0"/>
            </a:endParaRPr>
          </a:p>
          <a:p>
            <a:pPr>
              <a:spcAft>
                <a:spcPts val="1200"/>
              </a:spcAft>
            </a:pPr>
            <a:r>
              <a:rPr lang="sr-Latn-CS" sz="2100">
                <a:solidFill>
                  <a:srgbClr val="3333CC"/>
                </a:solidFill>
                <a:cs typeface="Times New Roman" pitchFamily="18" charset="0"/>
              </a:rPr>
              <a:t>Format(4, "0.00%")</a:t>
            </a:r>
            <a:r>
              <a:rPr lang="sr-Latn-CS" sz="2100">
                <a:cs typeface="Times New Roman" pitchFamily="18" charset="0"/>
              </a:rPr>
              <a:t> vraća </a:t>
            </a:r>
            <a:r>
              <a:rPr lang="sr-Latn-CS" sz="2100">
                <a:solidFill>
                  <a:srgbClr val="3333CC"/>
                </a:solidFill>
                <a:cs typeface="Times New Roman" pitchFamily="18" charset="0"/>
              </a:rPr>
              <a:t>"400.00%"</a:t>
            </a:r>
            <a:endParaRPr lang="en-US" sz="2100">
              <a:solidFill>
                <a:srgbClr val="3333CC"/>
              </a:solidFill>
              <a:cs typeface="Times New Roman" pitchFamily="18" charset="0"/>
            </a:endParaRPr>
          </a:p>
          <a:p>
            <a:pPr>
              <a:spcAft>
                <a:spcPts val="1200"/>
              </a:spcAft>
            </a:pPr>
            <a:r>
              <a:rPr lang="sr-Latn-CS" sz="2100">
                <a:solidFill>
                  <a:srgbClr val="3333CC"/>
                </a:solidFill>
                <a:cs typeface="Times New Roman" pitchFamily="18" charset="0"/>
              </a:rPr>
              <a:t>Format(6353.4, "00.00000E+")</a:t>
            </a:r>
            <a:r>
              <a:rPr lang="sr-Latn-CS" sz="2100">
                <a:cs typeface="Times New Roman" pitchFamily="18" charset="0"/>
              </a:rPr>
              <a:t> vraća </a:t>
            </a:r>
            <a:r>
              <a:rPr lang="sr-Latn-CS" sz="2100">
                <a:solidFill>
                  <a:srgbClr val="3333CC"/>
                </a:solidFill>
                <a:cs typeface="Times New Roman" pitchFamily="18" charset="0"/>
              </a:rPr>
              <a:t>"63.53400E+2"</a:t>
            </a:r>
            <a:endParaRPr lang="en-US" sz="2100">
              <a:solidFill>
                <a:srgbClr val="3333CC"/>
              </a:solidFill>
              <a:cs typeface="Times New Roman" pitchFamily="18" charset="0"/>
            </a:endParaRPr>
          </a:p>
          <a:p>
            <a:pPr>
              <a:spcAft>
                <a:spcPts val="1200"/>
              </a:spcAft>
            </a:pPr>
            <a:r>
              <a:rPr lang="sr-Latn-CS" sz="2100">
                <a:solidFill>
                  <a:srgbClr val="3333CC"/>
                </a:solidFill>
                <a:cs typeface="Times New Roman" pitchFamily="18" charset="0"/>
              </a:rPr>
              <a:t>Format(6353.4, "#.#E+")</a:t>
            </a:r>
            <a:r>
              <a:rPr lang="sr-Latn-CS" sz="2100">
                <a:cs typeface="Times New Roman" pitchFamily="18" charset="0"/>
              </a:rPr>
              <a:t> vraća </a:t>
            </a:r>
            <a:r>
              <a:rPr lang="sr-Latn-CS" sz="2100">
                <a:solidFill>
                  <a:srgbClr val="3333CC"/>
                </a:solidFill>
                <a:cs typeface="Times New Roman" pitchFamily="18" charset="0"/>
              </a:rPr>
              <a:t>"6.4E+3"</a:t>
            </a:r>
            <a:endParaRPr lang="en-US" sz="2100">
              <a:solidFill>
                <a:srgbClr val="3333CC"/>
              </a:solidFill>
              <a:cs typeface="Times New Roman" pitchFamily="18" charset="0"/>
            </a:endParaRPr>
          </a:p>
          <a:p>
            <a:pPr>
              <a:spcAft>
                <a:spcPts val="1200"/>
              </a:spcAft>
            </a:pPr>
            <a:r>
              <a:rPr lang="en-GB" sz="2100">
                <a:solidFill>
                  <a:srgbClr val="3333CC"/>
                </a:solidFill>
                <a:cs typeface="Times New Roman" pitchFamily="18" charset="0"/>
              </a:rPr>
              <a:t>Format(1234567, "00-00-000")</a:t>
            </a:r>
            <a:r>
              <a:rPr lang="en-GB" sz="2100">
                <a:cs typeface="Times New Roman" pitchFamily="18" charset="0"/>
              </a:rPr>
              <a:t> vraća </a:t>
            </a:r>
            <a:r>
              <a:rPr lang="en-GB" sz="2100">
                <a:solidFill>
                  <a:srgbClr val="3333CC"/>
                </a:solidFill>
                <a:cs typeface="Times New Roman" pitchFamily="18" charset="0"/>
              </a:rPr>
              <a:t>"12-34-567"</a:t>
            </a:r>
            <a:endParaRPr lang="en-US" sz="2100">
              <a:solidFill>
                <a:srgbClr val="3333CC"/>
              </a:solidFill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1936750" cy="739775"/>
          </a:xfrm>
        </p:spPr>
        <p:txBody>
          <a:bodyPr/>
          <a:lstStyle/>
          <a:p>
            <a:pPr eaLnBrk="1" hangingPunct="1"/>
            <a:r>
              <a:rPr lang="sr-Latn-CS" sz="3600" smtClean="0"/>
              <a:t>Primer </a:t>
            </a:r>
            <a:r>
              <a:rPr lang="en-US" sz="3600" smtClean="0"/>
              <a:t>1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85750" y="1296988"/>
            <a:ext cx="8621713" cy="774700"/>
          </a:xfrm>
        </p:spPr>
        <p:txBody>
          <a:bodyPr lIns="54000" rIns="54000"/>
          <a:lstStyle/>
          <a:p>
            <a:pPr marL="239713" indent="-239713" eaLnBrk="1" hangingPunct="1">
              <a:spcBef>
                <a:spcPts val="600"/>
              </a:spcBef>
              <a:buClr>
                <a:schemeClr val="tx1"/>
              </a:buClr>
              <a:tabLst>
                <a:tab pos="1306513" algn="l"/>
              </a:tabLst>
              <a:defRPr/>
            </a:pPr>
            <a:r>
              <a:rPr lang="vi-VN" sz="2100" dirty="0" smtClean="0"/>
              <a:t>Napisati funkciju </a:t>
            </a:r>
            <a:r>
              <a:rPr lang="vi-VN" sz="2100" kern="1200" dirty="0" smtClean="0">
                <a:solidFill>
                  <a:srgbClr val="3333CC"/>
                </a:solidFill>
                <a:ea typeface="Times New Roman"/>
              </a:rPr>
              <a:t>Obrnut</a:t>
            </a:r>
            <a:r>
              <a:rPr lang="vi-VN" sz="2100" dirty="0" smtClean="0"/>
              <a:t> koja za argument ima string </a:t>
            </a:r>
            <a:r>
              <a:rPr lang="vi-VN" sz="2100" kern="1200" dirty="0" smtClean="0">
                <a:solidFill>
                  <a:srgbClr val="3333CC"/>
                </a:solidFill>
                <a:ea typeface="Times New Roman"/>
              </a:rPr>
              <a:t>S</a:t>
            </a:r>
            <a:r>
              <a:rPr lang="vi-VN" sz="2100" dirty="0" smtClean="0"/>
              <a:t> i vraća string koji ima obrnut redosled karaktera u odnosu na </a:t>
            </a:r>
            <a:r>
              <a:rPr lang="vi-VN" sz="2100" kern="1200" dirty="0" smtClean="0">
                <a:solidFill>
                  <a:srgbClr val="3333CC"/>
                </a:solidFill>
                <a:ea typeface="Times New Roman"/>
              </a:rPr>
              <a:t>S</a:t>
            </a:r>
            <a:r>
              <a:rPr lang="vi-VN" sz="2100" dirty="0" smtClean="0"/>
              <a:t>.</a:t>
            </a:r>
          </a:p>
        </p:txBody>
      </p:sp>
      <p:sp>
        <p:nvSpPr>
          <p:cNvPr id="20484" name="Rectangle 4"/>
          <p:cNvSpPr>
            <a:spLocks noChangeArrowheads="1"/>
          </p:cNvSpPr>
          <p:nvPr/>
        </p:nvSpPr>
        <p:spPr bwMode="auto">
          <a:xfrm>
            <a:off x="2000250" y="2506663"/>
            <a:ext cx="4918075" cy="2354262"/>
          </a:xfrm>
          <a:prstGeom prst="rect">
            <a:avLst/>
          </a:prstGeom>
          <a:solidFill>
            <a:srgbClr val="CCFFCC"/>
          </a:solidFill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Function </a:t>
            </a:r>
            <a:r>
              <a:rPr lang="en-US" sz="2100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Obrnut</a:t>
            </a:r>
            <a:r>
              <a:rPr lang="en-U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(S As String) As String</a:t>
            </a: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Dim I As Integer</a:t>
            </a: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2100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Obrnut</a:t>
            </a:r>
            <a:r>
              <a:rPr lang="en-U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= "</a:t>
            </a:r>
            <a:r>
              <a:rPr lang="en-US" sz="2100" dirty="0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"</a:t>
            </a:r>
            <a:endParaRPr lang="en-US" sz="2100" dirty="0">
              <a:solidFill>
                <a:srgbClr val="3333CC"/>
              </a:solidFill>
              <a:latin typeface="+mn-lt"/>
              <a:ea typeface="Times New Roman" pitchFamily="18" charset="0"/>
              <a:cs typeface="Courier New" pitchFamily="49" charset="0"/>
            </a:endParaRP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For I = 1 To Len(S)</a:t>
            </a: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sr-Latn-R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   </a:t>
            </a:r>
            <a:r>
              <a:rPr lang="en-US" sz="2100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Obrnut</a:t>
            </a:r>
            <a:r>
              <a:rPr lang="en-U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= Mid(S, I, 1) &amp; </a:t>
            </a:r>
            <a:r>
              <a:rPr lang="en-US" sz="2100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Obrnut</a:t>
            </a:r>
            <a:endParaRPr lang="en-US" sz="2100" dirty="0">
              <a:solidFill>
                <a:srgbClr val="3333CC"/>
              </a:solidFill>
              <a:latin typeface="+mn-lt"/>
              <a:ea typeface="Times New Roman" pitchFamily="18" charset="0"/>
              <a:cs typeface="Courier New" pitchFamily="49" charset="0"/>
            </a:endParaRP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Next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End Function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1936750" cy="739775"/>
          </a:xfrm>
        </p:spPr>
        <p:txBody>
          <a:bodyPr/>
          <a:lstStyle/>
          <a:p>
            <a:pPr eaLnBrk="1" hangingPunct="1"/>
            <a:r>
              <a:rPr lang="sr-Latn-CS" sz="3600" smtClean="0"/>
              <a:t>Primer </a:t>
            </a:r>
            <a:r>
              <a:rPr lang="en-US" sz="3600" smtClean="0"/>
              <a:t>2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85750" y="1296988"/>
            <a:ext cx="8621713" cy="774700"/>
          </a:xfrm>
        </p:spPr>
        <p:txBody>
          <a:bodyPr lIns="54000" rIns="54000"/>
          <a:lstStyle/>
          <a:p>
            <a:pPr marL="239713" indent="-239713" eaLnBrk="1" hangingPunct="1">
              <a:spcBef>
                <a:spcPts val="600"/>
              </a:spcBef>
              <a:buClr>
                <a:schemeClr val="tx1"/>
              </a:buClr>
              <a:tabLst>
                <a:tab pos="1306513" algn="l"/>
              </a:tabLst>
              <a:defRPr/>
            </a:pPr>
            <a:r>
              <a:rPr lang="vi-VN" sz="2100" dirty="0" smtClean="0"/>
              <a:t>Napisati funkciju </a:t>
            </a:r>
            <a:r>
              <a:rPr lang="sr-Latn-RS" sz="2100" kern="1200" dirty="0" smtClean="0">
                <a:solidFill>
                  <a:srgbClr val="3333CC"/>
                </a:solidFill>
                <a:ea typeface="Times New Roman"/>
              </a:rPr>
              <a:t>BezSlova</a:t>
            </a:r>
            <a:r>
              <a:rPr lang="vi-VN" sz="2100" dirty="0" smtClean="0"/>
              <a:t> koja za argument ima string</a:t>
            </a:r>
            <a:r>
              <a:rPr lang="sr-Latn-RS" sz="2100" dirty="0" smtClean="0"/>
              <a:t> </a:t>
            </a:r>
            <a:r>
              <a:rPr lang="sr-Latn-RS" sz="2100" kern="1200" dirty="0" smtClean="0">
                <a:solidFill>
                  <a:srgbClr val="3333CC"/>
                </a:solidFill>
                <a:ea typeface="Times New Roman"/>
              </a:rPr>
              <a:t>S</a:t>
            </a:r>
            <a:r>
              <a:rPr lang="vi-VN" sz="2100" dirty="0" smtClean="0"/>
              <a:t> i koja</a:t>
            </a:r>
            <a:r>
              <a:rPr lang="sr-Latn-RS" sz="2100" dirty="0" smtClean="0"/>
              <a:t> vraća string koji se dobija kada se</a:t>
            </a:r>
            <a:r>
              <a:rPr lang="vi-VN" sz="2100" dirty="0" smtClean="0"/>
              <a:t> iz ulaznog stringa izba</a:t>
            </a:r>
            <a:r>
              <a:rPr lang="sr-Latn-RS" sz="2100" dirty="0" smtClean="0"/>
              <a:t>c</a:t>
            </a:r>
            <a:r>
              <a:rPr lang="vi-VN" sz="2100" dirty="0" smtClean="0"/>
              <a:t>e slova.</a:t>
            </a:r>
          </a:p>
        </p:txBody>
      </p:sp>
      <p:sp>
        <p:nvSpPr>
          <p:cNvPr id="20484" name="Rectangle 4"/>
          <p:cNvSpPr>
            <a:spLocks noChangeArrowheads="1"/>
          </p:cNvSpPr>
          <p:nvPr/>
        </p:nvSpPr>
        <p:spPr bwMode="auto">
          <a:xfrm>
            <a:off x="1704784" y="2506440"/>
            <a:ext cx="5740102" cy="3000821"/>
          </a:xfrm>
          <a:prstGeom prst="rect">
            <a:avLst/>
          </a:prstGeom>
          <a:solidFill>
            <a:srgbClr val="CCFFCC"/>
          </a:solidFill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Function </a:t>
            </a:r>
            <a:r>
              <a:rPr lang="en-US" sz="2100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BezSlova</a:t>
            </a:r>
            <a:r>
              <a:rPr lang="en-U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(S As String) As String</a:t>
            </a: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Dim I As Integer</a:t>
            </a: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2100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BezSlova</a:t>
            </a:r>
            <a:r>
              <a:rPr lang="en-U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= ""</a:t>
            </a: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For I = 1 To Len(S)</a:t>
            </a: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   If </a:t>
            </a:r>
            <a:r>
              <a:rPr lang="en-US" sz="2100" dirty="0">
                <a:solidFill>
                  <a:srgbClr val="FF0000"/>
                </a:solidFill>
                <a:latin typeface="+mn-lt"/>
                <a:ea typeface="Times New Roman" pitchFamily="18" charset="0"/>
                <a:cs typeface="Courier New" pitchFamily="49" charset="0"/>
              </a:rPr>
              <a:t>Mid(S, I, 1) Like "[!A-</a:t>
            </a:r>
            <a:r>
              <a:rPr lang="en-US" sz="2100" dirty="0" err="1">
                <a:solidFill>
                  <a:srgbClr val="FF0000"/>
                </a:solidFill>
                <a:latin typeface="+mn-lt"/>
                <a:ea typeface="Times New Roman" pitchFamily="18" charset="0"/>
                <a:cs typeface="Courier New" pitchFamily="49" charset="0"/>
              </a:rPr>
              <a:t>Za</a:t>
            </a:r>
            <a:r>
              <a:rPr lang="en-US" sz="2100" dirty="0">
                <a:solidFill>
                  <a:srgbClr val="FF0000"/>
                </a:solidFill>
                <a:latin typeface="+mn-lt"/>
                <a:ea typeface="Times New Roman" pitchFamily="18" charset="0"/>
                <a:cs typeface="Courier New" pitchFamily="49" charset="0"/>
              </a:rPr>
              <a:t>-z]"</a:t>
            </a:r>
            <a:r>
              <a:rPr lang="en-U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Then</a:t>
            </a: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       </a:t>
            </a:r>
            <a:r>
              <a:rPr lang="en-US" sz="2100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BezSlova</a:t>
            </a:r>
            <a:r>
              <a:rPr lang="en-U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= </a:t>
            </a:r>
            <a:r>
              <a:rPr lang="en-US" sz="2100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BezSlova</a:t>
            </a:r>
            <a:r>
              <a:rPr lang="en-U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&amp; Mid(S, I, 1)</a:t>
            </a: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   End If</a:t>
            </a: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Next I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End Function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1936750" cy="739775"/>
          </a:xfrm>
        </p:spPr>
        <p:txBody>
          <a:bodyPr/>
          <a:lstStyle/>
          <a:p>
            <a:pPr eaLnBrk="1" hangingPunct="1"/>
            <a:r>
              <a:rPr lang="sr-Latn-CS" sz="3600" smtClean="0"/>
              <a:t>Primer </a:t>
            </a:r>
            <a:r>
              <a:rPr lang="en-US" sz="3600" smtClean="0"/>
              <a:t>3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85750" y="1296988"/>
            <a:ext cx="8572500" cy="1060450"/>
          </a:xfrm>
        </p:spPr>
        <p:txBody>
          <a:bodyPr lIns="54000" rIns="54000"/>
          <a:lstStyle/>
          <a:p>
            <a:pPr marL="239713" indent="-239713" eaLnBrk="1" hangingPunct="1">
              <a:spcBef>
                <a:spcPts val="600"/>
              </a:spcBef>
              <a:buClr>
                <a:schemeClr val="tx1"/>
              </a:buClr>
              <a:tabLst>
                <a:tab pos="1306513" algn="l"/>
              </a:tabLst>
              <a:defRPr/>
            </a:pPr>
            <a:r>
              <a:rPr lang="sr-Latn-RS" sz="2100" dirty="0" smtClean="0"/>
              <a:t>Napisati funkciju </a:t>
            </a:r>
            <a:r>
              <a:rPr lang="sr-Latn-CS" sz="2100" kern="1200" dirty="0" smtClean="0">
                <a:solidFill>
                  <a:srgbClr val="3333CC"/>
                </a:solidFill>
                <a:ea typeface="Times New Roman"/>
              </a:rPr>
              <a:t>ObrniImePrez</a:t>
            </a:r>
            <a:r>
              <a:rPr lang="sr-Latn-CS" sz="2400" dirty="0" smtClean="0"/>
              <a:t> </a:t>
            </a:r>
            <a:r>
              <a:rPr lang="sr-Latn-RS" sz="2100" dirty="0" smtClean="0"/>
              <a:t>koja za a</a:t>
            </a:r>
            <a:r>
              <a:rPr lang="vi-VN" sz="2100" dirty="0" smtClean="0"/>
              <a:t>rgument ima string koji predstavlja ime i prezime studenta, razdvojeni spejsom, i koja treba da obrne redosled imena i prezimena (prvo prezime, pa ime).</a:t>
            </a:r>
          </a:p>
        </p:txBody>
      </p:sp>
      <p:sp>
        <p:nvSpPr>
          <p:cNvPr id="20484" name="Rectangle 4"/>
          <p:cNvSpPr>
            <a:spLocks noChangeArrowheads="1"/>
          </p:cNvSpPr>
          <p:nvPr/>
        </p:nvSpPr>
        <p:spPr bwMode="auto">
          <a:xfrm>
            <a:off x="1547664" y="2940050"/>
            <a:ext cx="6336704" cy="2030413"/>
          </a:xfrm>
          <a:prstGeom prst="rect">
            <a:avLst/>
          </a:prstGeom>
          <a:solidFill>
            <a:srgbClr val="CCFFCC"/>
          </a:solidFill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Function </a:t>
            </a:r>
            <a:r>
              <a:rPr lang="en-US" sz="2100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ObrniImePrez</a:t>
            </a:r>
            <a:r>
              <a:rPr lang="en-U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(S As String) As String</a:t>
            </a: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Dim K As Integer</a:t>
            </a: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K = </a:t>
            </a:r>
            <a:r>
              <a:rPr lang="en-US" sz="2100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InStr</a:t>
            </a:r>
            <a:r>
              <a:rPr lang="en-U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(S, " ")</a:t>
            </a: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2100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ObrniImePrez</a:t>
            </a:r>
            <a:r>
              <a:rPr lang="en-U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= Mid(S, K + 1, Len(S) - K) &amp; _</a:t>
            </a: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              </a:t>
            </a:r>
            <a:r>
              <a:rPr lang="sr-Latn-R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          </a:t>
            </a:r>
            <a:r>
              <a:rPr lang="en-U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" " &amp; Mid(S, 1, K - 1)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End Function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1936750" cy="739775"/>
          </a:xfrm>
        </p:spPr>
        <p:txBody>
          <a:bodyPr/>
          <a:lstStyle/>
          <a:p>
            <a:pPr eaLnBrk="1" hangingPunct="1"/>
            <a:r>
              <a:rPr lang="sr-Latn-CS" sz="3600" smtClean="0"/>
              <a:t>Primer </a:t>
            </a:r>
            <a:r>
              <a:rPr lang="en-US" sz="3600" smtClean="0"/>
              <a:t>4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85750" y="1296988"/>
            <a:ext cx="8621713" cy="846137"/>
          </a:xfrm>
        </p:spPr>
        <p:txBody>
          <a:bodyPr lIns="54000" rIns="54000"/>
          <a:lstStyle/>
          <a:p>
            <a:pPr marL="239713" indent="-239713" eaLnBrk="1" hangingPunct="1">
              <a:spcBef>
                <a:spcPts val="600"/>
              </a:spcBef>
              <a:buClr>
                <a:schemeClr val="tx1"/>
              </a:buClr>
              <a:tabLst>
                <a:tab pos="1306513" algn="l"/>
              </a:tabLst>
              <a:defRPr/>
            </a:pPr>
            <a:r>
              <a:rPr lang="vi-VN" sz="2100" dirty="0" smtClean="0"/>
              <a:t>Napisati funkciju </a:t>
            </a:r>
            <a:r>
              <a:rPr lang="vi-VN" sz="2100" kern="1200" dirty="0" smtClean="0">
                <a:solidFill>
                  <a:srgbClr val="3333CC"/>
                </a:solidFill>
                <a:ea typeface="Times New Roman"/>
              </a:rPr>
              <a:t>DecUBin</a:t>
            </a:r>
            <a:r>
              <a:rPr lang="vi-VN" sz="2100" dirty="0" smtClean="0"/>
              <a:t> koja za argument ima prirodan broj </a:t>
            </a:r>
            <a:r>
              <a:rPr lang="vi-VN" sz="2100" kern="1200" dirty="0" smtClean="0">
                <a:solidFill>
                  <a:srgbClr val="3333CC"/>
                </a:solidFill>
                <a:ea typeface="Times New Roman"/>
              </a:rPr>
              <a:t>N</a:t>
            </a:r>
            <a:r>
              <a:rPr lang="vi-VN" sz="2100" dirty="0" smtClean="0"/>
              <a:t> i koja vraća string koji predstavlja binarni zapis broja </a:t>
            </a:r>
            <a:r>
              <a:rPr lang="vi-VN" sz="2100" kern="1200" dirty="0" smtClean="0">
                <a:solidFill>
                  <a:srgbClr val="3333CC"/>
                </a:solidFill>
                <a:ea typeface="Times New Roman"/>
              </a:rPr>
              <a:t>N</a:t>
            </a:r>
            <a:r>
              <a:rPr lang="vi-VN" sz="2100" dirty="0" smtClean="0"/>
              <a:t>.</a:t>
            </a:r>
          </a:p>
        </p:txBody>
      </p:sp>
      <p:sp>
        <p:nvSpPr>
          <p:cNvPr id="20484" name="Rectangle 4"/>
          <p:cNvSpPr>
            <a:spLocks noChangeArrowheads="1"/>
          </p:cNvSpPr>
          <p:nvPr/>
        </p:nvSpPr>
        <p:spPr bwMode="auto">
          <a:xfrm>
            <a:off x="2000250" y="2471738"/>
            <a:ext cx="5214938" cy="3000375"/>
          </a:xfrm>
          <a:prstGeom prst="rect">
            <a:avLst/>
          </a:prstGeom>
          <a:solidFill>
            <a:srgbClr val="CCFFCC"/>
          </a:solidFill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Function </a:t>
            </a:r>
            <a:r>
              <a:rPr lang="en-US" sz="2100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DecUBin</a:t>
            </a:r>
            <a:r>
              <a:rPr lang="en-U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(N As Integer) As String</a:t>
            </a: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Dim </a:t>
            </a:r>
            <a:r>
              <a:rPr lang="en-US" sz="2100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Cifra</a:t>
            </a:r>
            <a:r>
              <a:rPr lang="en-U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as Integer</a:t>
            </a: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2100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DecUBin</a:t>
            </a:r>
            <a:r>
              <a:rPr lang="en-U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= "</a:t>
            </a:r>
            <a:r>
              <a:rPr lang="en-US" sz="2100" dirty="0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"</a:t>
            </a:r>
            <a:endParaRPr lang="en-US" sz="2100" dirty="0">
              <a:solidFill>
                <a:srgbClr val="3333CC"/>
              </a:solidFill>
              <a:latin typeface="+mn-lt"/>
              <a:ea typeface="Times New Roman" pitchFamily="18" charset="0"/>
              <a:cs typeface="Courier New" pitchFamily="49" charset="0"/>
            </a:endParaRP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Do Until N = 0</a:t>
            </a: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sr-Latn-R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   </a:t>
            </a:r>
            <a:r>
              <a:rPr lang="en-US" sz="2100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Cifra</a:t>
            </a:r>
            <a:r>
              <a:rPr lang="en-U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= N Mod 2</a:t>
            </a: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sr-Latn-R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   </a:t>
            </a:r>
            <a:r>
              <a:rPr lang="en-US" sz="2100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DecUBin</a:t>
            </a:r>
            <a:r>
              <a:rPr lang="en-U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= </a:t>
            </a:r>
            <a:r>
              <a:rPr lang="en-US" sz="2100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Cifra</a:t>
            </a:r>
            <a:r>
              <a:rPr lang="en-U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&amp; </a:t>
            </a:r>
            <a:r>
              <a:rPr lang="en-US" sz="2100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DecUBin</a:t>
            </a:r>
            <a:endParaRPr lang="en-US" sz="2100" dirty="0">
              <a:solidFill>
                <a:srgbClr val="3333CC"/>
              </a:solidFill>
              <a:latin typeface="+mn-lt"/>
              <a:ea typeface="Times New Roman" pitchFamily="18" charset="0"/>
              <a:cs typeface="Courier New" pitchFamily="49" charset="0"/>
            </a:endParaRP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sr-Latn-R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   </a:t>
            </a:r>
            <a:r>
              <a:rPr lang="en-U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N = N \ 2</a:t>
            </a: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Loop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21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End Function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8437562" cy="741363"/>
          </a:xfrm>
        </p:spPr>
        <p:txBody>
          <a:bodyPr/>
          <a:lstStyle/>
          <a:p>
            <a:pPr eaLnBrk="1" hangingPunct="1"/>
            <a:r>
              <a:rPr lang="sr-Latn-CS" sz="3600" smtClean="0"/>
              <a:t>Nadovezivanje stringova. vbCrLf i vbTab</a:t>
            </a:r>
            <a:endParaRPr lang="en-US" sz="3600" smtClean="0"/>
          </a:p>
        </p:txBody>
      </p:sp>
      <p:sp>
        <p:nvSpPr>
          <p:cNvPr id="5123" name="Content Placeholder 3"/>
          <p:cNvSpPr>
            <a:spLocks noGrp="1"/>
          </p:cNvSpPr>
          <p:nvPr>
            <p:ph idx="1"/>
          </p:nvPr>
        </p:nvSpPr>
        <p:spPr>
          <a:xfrm>
            <a:off x="285750" y="1390650"/>
            <a:ext cx="8429625" cy="5072063"/>
          </a:xfrm>
        </p:spPr>
        <p:txBody>
          <a:bodyPr/>
          <a:lstStyle/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sr-Latn-CS" sz="2100" smtClean="0"/>
              <a:t>Za nadovezivanje stringova se mogu koristiti karakteri </a:t>
            </a:r>
            <a:r>
              <a:rPr lang="sr-Latn-CS" sz="2100" smtClean="0">
                <a:solidFill>
                  <a:srgbClr val="3333CC"/>
                </a:solidFill>
              </a:rPr>
              <a:t>+</a:t>
            </a:r>
            <a:r>
              <a:rPr lang="sr-Latn-CS" sz="2100" smtClean="0"/>
              <a:t> i </a:t>
            </a:r>
            <a:r>
              <a:rPr lang="sr-Latn-CS" sz="2100" smtClean="0">
                <a:solidFill>
                  <a:srgbClr val="3333CC"/>
                </a:solidFill>
              </a:rPr>
              <a:t>&amp;</a:t>
            </a:r>
            <a:r>
              <a:rPr lang="sr-Latn-CS" sz="2100" smtClean="0"/>
              <a:t>.</a:t>
            </a:r>
            <a:endParaRPr lang="en-US" sz="2100" smtClean="0"/>
          </a:p>
          <a:p>
            <a:pPr marL="239713" indent="-239713" eaLnBrk="1" hangingPunct="1">
              <a:spcBef>
                <a:spcPts val="600"/>
              </a:spcBef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</a:pPr>
            <a:r>
              <a:rPr lang="sr-Latn-CS" sz="2100" smtClean="0"/>
              <a:t>   </a:t>
            </a:r>
            <a:r>
              <a:rPr lang="sr-Latn-CS" sz="2100" smtClean="0">
                <a:solidFill>
                  <a:srgbClr val="3333CC"/>
                </a:solidFill>
              </a:rPr>
              <a:t>S = "Divan " + "dan "</a:t>
            </a:r>
          </a:p>
          <a:p>
            <a:pPr marL="239713" indent="-239713" eaLnBrk="1" hangingPunct="1">
              <a:spcBef>
                <a:spcPct val="0"/>
              </a:spcBef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</a:pPr>
            <a:r>
              <a:rPr lang="sr-Latn-CS" sz="2100" smtClean="0">
                <a:solidFill>
                  <a:srgbClr val="3333CC"/>
                </a:solidFill>
              </a:rPr>
              <a:t>   S = S &amp; "12.9.2011"</a:t>
            </a:r>
            <a:endParaRPr lang="en-US" sz="2100" smtClean="0"/>
          </a:p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sr-Latn-CS" sz="2100" smtClean="0"/>
              <a:t>Preporučuje se korišćenje </a:t>
            </a:r>
            <a:r>
              <a:rPr lang="sr-Latn-CS" sz="2100" smtClean="0">
                <a:solidFill>
                  <a:srgbClr val="3333CC"/>
                </a:solidFill>
              </a:rPr>
              <a:t>&amp;</a:t>
            </a:r>
            <a:r>
              <a:rPr lang="sr-Latn-CS" sz="2100" smtClean="0"/>
              <a:t> umesto </a:t>
            </a:r>
            <a:r>
              <a:rPr lang="sr-Latn-CS" sz="2100" smtClean="0">
                <a:solidFill>
                  <a:srgbClr val="3333CC"/>
                </a:solidFill>
              </a:rPr>
              <a:t>+</a:t>
            </a:r>
            <a:r>
              <a:rPr lang="en-US" sz="2100" smtClean="0"/>
              <a:t>,</a:t>
            </a:r>
            <a:r>
              <a:rPr lang="sr-Latn-CS" sz="2100" smtClean="0"/>
              <a:t> jer je </a:t>
            </a:r>
            <a:r>
              <a:rPr lang="sr-Latn-CS" sz="2100" smtClean="0">
                <a:solidFill>
                  <a:srgbClr val="3333CC"/>
                </a:solidFill>
              </a:rPr>
              <a:t>+</a:t>
            </a:r>
            <a:r>
              <a:rPr lang="sr-Latn-CS" sz="2100" smtClean="0"/>
              <a:t> i operator sabiranja.</a:t>
            </a:r>
          </a:p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sr-Latn-CS" sz="2100" smtClean="0"/>
              <a:t>Pri formiranju/nadovezivanju stringova mogu se koristiti specijalni karakteri </a:t>
            </a:r>
            <a:r>
              <a:rPr lang="sr-Latn-CS" sz="2100" b="1" smtClean="0">
                <a:solidFill>
                  <a:srgbClr val="3333CC"/>
                </a:solidFill>
              </a:rPr>
              <a:t>vbCrLf</a:t>
            </a:r>
            <a:r>
              <a:rPr lang="sr-Latn-CS" sz="2100" smtClean="0"/>
              <a:t> (prelazak u novi red) i </a:t>
            </a:r>
            <a:r>
              <a:rPr lang="sr-Latn-CS" sz="2100" b="1" smtClean="0">
                <a:solidFill>
                  <a:srgbClr val="3333CC"/>
                </a:solidFill>
              </a:rPr>
              <a:t>vbTab</a:t>
            </a:r>
            <a:r>
              <a:rPr lang="sr-Latn-CS" sz="2100" smtClean="0"/>
              <a:t> (tab karakter).</a:t>
            </a:r>
            <a:endParaRPr lang="en-US" sz="2100" smtClean="0"/>
          </a:p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en-US" sz="2100" smtClean="0"/>
              <a:t>Na primer:</a:t>
            </a:r>
          </a:p>
          <a:p>
            <a:pPr marL="239713" indent="-239713" eaLnBrk="1" hangingPunct="1">
              <a:spcBef>
                <a:spcPts val="600"/>
              </a:spcBef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</a:pPr>
            <a:r>
              <a:rPr lang="en-US" sz="2100" smtClean="0">
                <a:solidFill>
                  <a:srgbClr val="3333CC"/>
                </a:solidFill>
              </a:rPr>
              <a:t>   </a:t>
            </a:r>
            <a:r>
              <a:rPr lang="sr-Latn-CS" sz="2100" smtClean="0">
                <a:solidFill>
                  <a:srgbClr val="3333CC"/>
                </a:solidFill>
              </a:rPr>
              <a:t>S = "aaa" </a:t>
            </a:r>
            <a:r>
              <a:rPr lang="sr-Latn-CS" sz="2100" smtClean="0">
                <a:solidFill>
                  <a:srgbClr val="FF0000"/>
                </a:solidFill>
              </a:rPr>
              <a:t>&amp;</a:t>
            </a:r>
            <a:r>
              <a:rPr lang="sr-Latn-CS" sz="2100" smtClean="0">
                <a:solidFill>
                  <a:srgbClr val="3333CC"/>
                </a:solidFill>
              </a:rPr>
              <a:t> </a:t>
            </a:r>
            <a:r>
              <a:rPr lang="sr-Latn-CS" sz="2100" smtClean="0">
                <a:solidFill>
                  <a:srgbClr val="339933"/>
                </a:solidFill>
              </a:rPr>
              <a:t>vbTab</a:t>
            </a:r>
            <a:r>
              <a:rPr lang="sr-Latn-CS" sz="2100" smtClean="0">
                <a:solidFill>
                  <a:srgbClr val="3333CC"/>
                </a:solidFill>
              </a:rPr>
              <a:t> </a:t>
            </a:r>
            <a:r>
              <a:rPr lang="sr-Latn-CS" sz="2100" smtClean="0">
                <a:solidFill>
                  <a:srgbClr val="FF0000"/>
                </a:solidFill>
              </a:rPr>
              <a:t>&amp;</a:t>
            </a:r>
            <a:r>
              <a:rPr lang="sr-Latn-CS" sz="2100" smtClean="0">
                <a:solidFill>
                  <a:srgbClr val="3333CC"/>
                </a:solidFill>
              </a:rPr>
              <a:t> "a" </a:t>
            </a:r>
            <a:r>
              <a:rPr lang="sr-Latn-CS" sz="2100" smtClean="0">
                <a:solidFill>
                  <a:srgbClr val="FF0000"/>
                </a:solidFill>
              </a:rPr>
              <a:t>&amp;</a:t>
            </a:r>
            <a:r>
              <a:rPr lang="sr-Latn-CS" sz="2100" smtClean="0">
                <a:solidFill>
                  <a:srgbClr val="3333CC"/>
                </a:solidFill>
              </a:rPr>
              <a:t> </a:t>
            </a:r>
            <a:r>
              <a:rPr lang="sr-Latn-CS" sz="2100" smtClean="0">
                <a:solidFill>
                  <a:srgbClr val="339933"/>
                </a:solidFill>
              </a:rPr>
              <a:t>vbCrLf</a:t>
            </a:r>
            <a:endParaRPr lang="en-US" sz="2100" smtClean="0">
              <a:solidFill>
                <a:srgbClr val="339933"/>
              </a:solidFill>
            </a:endParaRPr>
          </a:p>
          <a:p>
            <a:pPr marL="239713" indent="-239713" eaLnBrk="1" hangingPunct="1">
              <a:spcBef>
                <a:spcPct val="0"/>
              </a:spcBef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</a:pPr>
            <a:r>
              <a:rPr lang="en-US" sz="2100" smtClean="0">
                <a:solidFill>
                  <a:srgbClr val="3333CC"/>
                </a:solidFill>
              </a:rPr>
              <a:t>   S = S </a:t>
            </a:r>
            <a:r>
              <a:rPr lang="sr-Latn-CS" sz="2100" smtClean="0">
                <a:solidFill>
                  <a:srgbClr val="FF0000"/>
                </a:solidFill>
              </a:rPr>
              <a:t>&amp;</a:t>
            </a:r>
            <a:r>
              <a:rPr lang="sr-Latn-CS" sz="2100" smtClean="0">
                <a:solidFill>
                  <a:srgbClr val="3333CC"/>
                </a:solidFill>
              </a:rPr>
              <a:t> "bb" </a:t>
            </a:r>
            <a:r>
              <a:rPr lang="sr-Latn-CS" sz="2100" smtClean="0">
                <a:solidFill>
                  <a:srgbClr val="FF0000"/>
                </a:solidFill>
              </a:rPr>
              <a:t>&amp;</a:t>
            </a:r>
            <a:r>
              <a:rPr lang="sr-Latn-CS" sz="2100" smtClean="0">
                <a:solidFill>
                  <a:srgbClr val="3333CC"/>
                </a:solidFill>
              </a:rPr>
              <a:t> </a:t>
            </a:r>
            <a:r>
              <a:rPr lang="sr-Latn-CS" sz="2100" smtClean="0">
                <a:solidFill>
                  <a:srgbClr val="339933"/>
                </a:solidFill>
              </a:rPr>
              <a:t>vbTab</a:t>
            </a:r>
            <a:r>
              <a:rPr lang="sr-Latn-CS" sz="2100" smtClean="0">
                <a:solidFill>
                  <a:srgbClr val="3333CC"/>
                </a:solidFill>
              </a:rPr>
              <a:t> </a:t>
            </a:r>
            <a:r>
              <a:rPr lang="sr-Latn-CS" sz="2100" smtClean="0">
                <a:solidFill>
                  <a:srgbClr val="FF0000"/>
                </a:solidFill>
              </a:rPr>
              <a:t>&amp;</a:t>
            </a:r>
            <a:r>
              <a:rPr lang="sr-Latn-CS" sz="2100" smtClean="0">
                <a:solidFill>
                  <a:srgbClr val="3333CC"/>
                </a:solidFill>
              </a:rPr>
              <a:t> "b" </a:t>
            </a:r>
            <a:r>
              <a:rPr lang="sr-Latn-CS" sz="2100" smtClean="0">
                <a:solidFill>
                  <a:srgbClr val="FF0000"/>
                </a:solidFill>
              </a:rPr>
              <a:t>&amp;</a:t>
            </a:r>
            <a:r>
              <a:rPr lang="sr-Latn-CS" sz="2100" smtClean="0">
                <a:solidFill>
                  <a:srgbClr val="3333CC"/>
                </a:solidFill>
              </a:rPr>
              <a:t> </a:t>
            </a:r>
            <a:r>
              <a:rPr lang="sr-Latn-CS" sz="2100" smtClean="0">
                <a:solidFill>
                  <a:srgbClr val="339933"/>
                </a:solidFill>
              </a:rPr>
              <a:t>vbCrLf</a:t>
            </a:r>
            <a:endParaRPr lang="en-US" sz="2100" smtClean="0">
              <a:solidFill>
                <a:srgbClr val="339933"/>
              </a:solidFill>
            </a:endParaRPr>
          </a:p>
          <a:p>
            <a:pPr marL="239713" indent="-239713" eaLnBrk="1" hangingPunct="1">
              <a:spcBef>
                <a:spcPct val="0"/>
              </a:spcBef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</a:pPr>
            <a:r>
              <a:rPr lang="en-US" sz="2100" smtClean="0">
                <a:solidFill>
                  <a:srgbClr val="3333CC"/>
                </a:solidFill>
              </a:rPr>
              <a:t>   S = S </a:t>
            </a:r>
            <a:r>
              <a:rPr lang="sr-Latn-CS" sz="2100" smtClean="0">
                <a:solidFill>
                  <a:srgbClr val="FF0000"/>
                </a:solidFill>
              </a:rPr>
              <a:t>&amp;</a:t>
            </a:r>
            <a:r>
              <a:rPr lang="sr-Latn-CS" sz="2100" smtClean="0">
                <a:solidFill>
                  <a:srgbClr val="3333CC"/>
                </a:solidFill>
              </a:rPr>
              <a:t> "</a:t>
            </a:r>
            <a:r>
              <a:rPr lang="en-US" sz="2100" smtClean="0">
                <a:solidFill>
                  <a:srgbClr val="3333CC"/>
                </a:solidFill>
              </a:rPr>
              <a:t>c</a:t>
            </a:r>
            <a:r>
              <a:rPr lang="sr-Latn-CS" sz="2100" smtClean="0">
                <a:solidFill>
                  <a:srgbClr val="3333CC"/>
                </a:solidFill>
              </a:rPr>
              <a:t>" </a:t>
            </a:r>
            <a:r>
              <a:rPr lang="sr-Latn-CS" sz="2100" smtClean="0">
                <a:solidFill>
                  <a:srgbClr val="FF0000"/>
                </a:solidFill>
              </a:rPr>
              <a:t>&amp;</a:t>
            </a:r>
            <a:r>
              <a:rPr lang="sr-Latn-CS" sz="2100" smtClean="0">
                <a:solidFill>
                  <a:srgbClr val="3333CC"/>
                </a:solidFill>
              </a:rPr>
              <a:t> </a:t>
            </a:r>
            <a:r>
              <a:rPr lang="sr-Latn-CS" sz="2100" smtClean="0">
                <a:solidFill>
                  <a:srgbClr val="339933"/>
                </a:solidFill>
              </a:rPr>
              <a:t>vbTab</a:t>
            </a:r>
            <a:r>
              <a:rPr lang="sr-Latn-CS" sz="2100" smtClean="0">
                <a:solidFill>
                  <a:srgbClr val="3333CC"/>
                </a:solidFill>
              </a:rPr>
              <a:t> </a:t>
            </a:r>
            <a:r>
              <a:rPr lang="sr-Latn-CS" sz="2100" smtClean="0">
                <a:solidFill>
                  <a:srgbClr val="FF0000"/>
                </a:solidFill>
              </a:rPr>
              <a:t>&amp;</a:t>
            </a:r>
            <a:r>
              <a:rPr lang="sr-Latn-CS" sz="2100" smtClean="0">
                <a:solidFill>
                  <a:srgbClr val="3333CC"/>
                </a:solidFill>
              </a:rPr>
              <a:t> "</a:t>
            </a:r>
            <a:r>
              <a:rPr lang="en-US" sz="2100" smtClean="0">
                <a:solidFill>
                  <a:srgbClr val="3333CC"/>
                </a:solidFill>
              </a:rPr>
              <a:t>c</a:t>
            </a:r>
            <a:r>
              <a:rPr lang="sr-Latn-CS" sz="2100" smtClean="0">
                <a:solidFill>
                  <a:srgbClr val="3333CC"/>
                </a:solidFill>
              </a:rPr>
              <a:t>"</a:t>
            </a:r>
            <a:endParaRPr lang="en-US" sz="2100" smtClean="0">
              <a:solidFill>
                <a:srgbClr val="3333CC"/>
              </a:solidFill>
            </a:endParaRPr>
          </a:p>
          <a:p>
            <a:pPr marL="239713" indent="-239713" eaLnBrk="1" hangingPunct="1">
              <a:spcBef>
                <a:spcPts val="24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en-US" sz="2100" smtClean="0"/>
              <a:t>Broj spejsova koji odgovara jednom tabu se pode</a:t>
            </a:r>
            <a:r>
              <a:rPr lang="sr-Latn-CS" sz="2100" smtClean="0"/>
              <a:t>šava opcijom </a:t>
            </a:r>
            <a:r>
              <a:rPr lang="sr-Latn-CS" sz="2100" smtClean="0">
                <a:solidFill>
                  <a:srgbClr val="FF0000"/>
                </a:solidFill>
              </a:rPr>
              <a:t>Tab Width</a:t>
            </a:r>
            <a:r>
              <a:rPr lang="en-GB" sz="2100" smtClean="0"/>
              <a:t> </a:t>
            </a:r>
            <a:r>
              <a:rPr lang="sr-Latn-CS" sz="2100" smtClean="0"/>
              <a:t>na </a:t>
            </a:r>
            <a:r>
              <a:rPr lang="en-GB" sz="2100" smtClean="0"/>
              <a:t>tabu </a:t>
            </a:r>
            <a:r>
              <a:rPr lang="en-GB" sz="2100" smtClean="0">
                <a:solidFill>
                  <a:srgbClr val="FF0000"/>
                </a:solidFill>
              </a:rPr>
              <a:t>Editor</a:t>
            </a:r>
            <a:r>
              <a:rPr lang="en-GB" sz="2100" smtClean="0"/>
              <a:t> prozora </a:t>
            </a:r>
            <a:r>
              <a:rPr lang="en-GB" sz="2100" smtClean="0">
                <a:solidFill>
                  <a:srgbClr val="FF0000"/>
                </a:solidFill>
              </a:rPr>
              <a:t>Tools</a:t>
            </a:r>
            <a:r>
              <a:rPr lang="en-GB" sz="2100" smtClean="0">
                <a:solidFill>
                  <a:srgbClr val="FF0000"/>
                </a:solidFill>
                <a:sym typeface="Mathematica1" pitchFamily="2" charset="2"/>
              </a:rPr>
              <a:t> / </a:t>
            </a:r>
            <a:r>
              <a:rPr lang="en-GB" sz="2100" smtClean="0">
                <a:solidFill>
                  <a:srgbClr val="FF0000"/>
                </a:solidFill>
              </a:rPr>
              <a:t>Options</a:t>
            </a:r>
            <a:r>
              <a:rPr lang="en-GB" sz="2100" smtClean="0"/>
              <a:t> u VBE</a:t>
            </a:r>
            <a:r>
              <a:rPr lang="sr-Latn-CS" sz="2100" smtClean="0"/>
              <a:t>.</a:t>
            </a:r>
            <a:endParaRPr lang="en-US" sz="2100" smtClean="0"/>
          </a:p>
        </p:txBody>
      </p:sp>
      <p:sp>
        <p:nvSpPr>
          <p:cNvPr id="4" name="AutoShape 6"/>
          <p:cNvSpPr>
            <a:spLocks/>
          </p:cNvSpPr>
          <p:nvPr/>
        </p:nvSpPr>
        <p:spPr bwMode="auto">
          <a:xfrm>
            <a:off x="4854575" y="4176713"/>
            <a:ext cx="503238" cy="1143000"/>
          </a:xfrm>
          <a:prstGeom prst="rightBrace">
            <a:avLst>
              <a:gd name="adj1" fmla="val 33297"/>
              <a:gd name="adj2" fmla="val 50000"/>
            </a:avLst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sr-Latn-CS" dirty="0">
              <a:solidFill>
                <a:schemeClr val="bg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5" name="Content Placeholder 3"/>
          <p:cNvSpPr txBox="1">
            <a:spLocks/>
          </p:cNvSpPr>
          <p:nvPr/>
        </p:nvSpPr>
        <p:spPr bwMode="auto">
          <a:xfrm>
            <a:off x="6400800" y="4197350"/>
            <a:ext cx="1100138" cy="111125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marL="239713" indent="-239713">
              <a:spcBef>
                <a:spcPts val="0"/>
              </a:spcBef>
              <a:buClr>
                <a:schemeClr val="tx1"/>
              </a:buClr>
              <a:buSzPct val="75000"/>
              <a:tabLst>
                <a:tab pos="719138" algn="l"/>
              </a:tabLst>
              <a:defRPr/>
            </a:pPr>
            <a:r>
              <a:rPr lang="en-US" sz="2100" kern="0" dirty="0" err="1">
                <a:solidFill>
                  <a:srgbClr val="3333CC"/>
                </a:solidFill>
                <a:latin typeface="+mn-lt"/>
              </a:rPr>
              <a:t>aaa</a:t>
            </a:r>
            <a:r>
              <a:rPr lang="en-US" sz="2100" kern="0" dirty="0">
                <a:solidFill>
                  <a:srgbClr val="3333CC"/>
                </a:solidFill>
                <a:latin typeface="+mn-lt"/>
              </a:rPr>
              <a:t>	a</a:t>
            </a:r>
          </a:p>
          <a:p>
            <a:pPr marL="239713" indent="-239713">
              <a:spcBef>
                <a:spcPts val="0"/>
              </a:spcBef>
              <a:buClr>
                <a:schemeClr val="tx1"/>
              </a:buClr>
              <a:buSzPct val="75000"/>
              <a:tabLst>
                <a:tab pos="719138" algn="l"/>
              </a:tabLst>
              <a:defRPr/>
            </a:pPr>
            <a:r>
              <a:rPr lang="en-US" sz="2100" kern="0" dirty="0">
                <a:solidFill>
                  <a:srgbClr val="3333CC"/>
                </a:solidFill>
                <a:latin typeface="+mn-lt"/>
              </a:rPr>
              <a:t>bb	b</a:t>
            </a:r>
          </a:p>
          <a:p>
            <a:pPr marL="239713" indent="-239713">
              <a:spcBef>
                <a:spcPts val="0"/>
              </a:spcBef>
              <a:buClr>
                <a:schemeClr val="tx1"/>
              </a:buClr>
              <a:buSzPct val="75000"/>
              <a:tabLst>
                <a:tab pos="719138" algn="l"/>
              </a:tabLst>
              <a:defRPr/>
            </a:pPr>
            <a:r>
              <a:rPr lang="en-US" sz="2100" kern="0" dirty="0">
                <a:solidFill>
                  <a:srgbClr val="3333CC"/>
                </a:solidFill>
                <a:latin typeface="+mn-lt"/>
              </a:rPr>
              <a:t>c		</a:t>
            </a:r>
            <a:r>
              <a:rPr lang="en-US" sz="2100" kern="0" dirty="0" err="1">
                <a:solidFill>
                  <a:srgbClr val="3333CC"/>
                </a:solidFill>
                <a:latin typeface="+mn-lt"/>
              </a:rPr>
              <a:t>c</a:t>
            </a:r>
            <a:endParaRPr lang="en-US" sz="2100" kern="0" dirty="0">
              <a:solidFill>
                <a:srgbClr val="3333CC"/>
              </a:solidFill>
              <a:latin typeface="+mn-lt"/>
            </a:endParaRPr>
          </a:p>
        </p:txBody>
      </p:sp>
      <p:sp>
        <p:nvSpPr>
          <p:cNvPr id="5126" name="Line 6"/>
          <p:cNvSpPr>
            <a:spLocks noChangeShapeType="1"/>
          </p:cNvSpPr>
          <p:nvPr/>
        </p:nvSpPr>
        <p:spPr bwMode="auto">
          <a:xfrm>
            <a:off x="5440363" y="4752975"/>
            <a:ext cx="9366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7" name="Content Placeholder 3"/>
          <p:cNvSpPr txBox="1">
            <a:spLocks/>
          </p:cNvSpPr>
          <p:nvPr/>
        </p:nvSpPr>
        <p:spPr bwMode="auto">
          <a:xfrm>
            <a:off x="6401997" y="3801229"/>
            <a:ext cx="1100138" cy="40806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/>
          <a:lstStyle/>
          <a:p>
            <a:pPr marL="239713" indent="-239713">
              <a:spcBef>
                <a:spcPts val="0"/>
              </a:spcBef>
              <a:buClr>
                <a:schemeClr val="tx1"/>
              </a:buClr>
              <a:buSzPct val="75000"/>
              <a:tabLst>
                <a:tab pos="719138" algn="l"/>
              </a:tabLst>
              <a:defRPr/>
            </a:pPr>
            <a:r>
              <a:rPr lang="sr-Latn-ME" sz="2100" kern="0" dirty="0" smtClean="0">
                <a:latin typeface="+mn-lt"/>
              </a:rPr>
              <a:t>string </a:t>
            </a:r>
            <a:r>
              <a:rPr lang="sr-Latn-ME" sz="2100" kern="0" dirty="0" smtClean="0">
                <a:solidFill>
                  <a:srgbClr val="3333CC"/>
                </a:solidFill>
                <a:latin typeface="+mn-lt"/>
              </a:rPr>
              <a:t>S</a:t>
            </a:r>
            <a:endParaRPr lang="en-US" sz="2100" kern="0" dirty="0">
              <a:solidFill>
                <a:srgbClr val="3333CC"/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2794000" cy="741363"/>
          </a:xfrm>
        </p:spPr>
        <p:txBody>
          <a:bodyPr/>
          <a:lstStyle/>
          <a:p>
            <a:pPr eaLnBrk="1" hangingPunct="1"/>
            <a:r>
              <a:rPr lang="sr-Latn-CS" sz="3600" smtClean="0"/>
              <a:t>Funkcija Mid</a:t>
            </a:r>
            <a:endParaRPr lang="en-US" sz="3600" smtClean="0"/>
          </a:p>
        </p:txBody>
      </p:sp>
      <p:sp>
        <p:nvSpPr>
          <p:cNvPr id="6147" name="Content Placeholder 3"/>
          <p:cNvSpPr>
            <a:spLocks noGrp="1"/>
          </p:cNvSpPr>
          <p:nvPr>
            <p:ph idx="1"/>
          </p:nvPr>
        </p:nvSpPr>
        <p:spPr>
          <a:xfrm>
            <a:off x="285750" y="1500188"/>
            <a:ext cx="8572500" cy="4786312"/>
          </a:xfrm>
        </p:spPr>
        <p:txBody>
          <a:bodyPr/>
          <a:lstStyle/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sr-Latn-CS" sz="2100" smtClean="0"/>
              <a:t>Karakterima stringa se ne pristupa kao članovima niza (C, MATLAB).</a:t>
            </a:r>
          </a:p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sr-Latn-CS" sz="2100" smtClean="0"/>
              <a:t>Za pristupanje pojedinim karakterima i podstringovima stringa, koristi se funkcija </a:t>
            </a:r>
            <a:r>
              <a:rPr lang="sr-Latn-CS" sz="2100" smtClean="0">
                <a:solidFill>
                  <a:srgbClr val="3333CC"/>
                </a:solidFill>
              </a:rPr>
              <a:t>Mid</a:t>
            </a:r>
            <a:r>
              <a:rPr lang="sr-Latn-CS" sz="2100" smtClean="0"/>
              <a:t>.</a:t>
            </a:r>
          </a:p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en-GB" sz="2100" b="1" smtClean="0">
                <a:solidFill>
                  <a:srgbClr val="3333CC"/>
                </a:solidFill>
              </a:rPr>
              <a:t>Mid(</a:t>
            </a:r>
            <a:r>
              <a:rPr lang="sr-Latn-CS" sz="2100" b="1" smtClean="0">
                <a:solidFill>
                  <a:srgbClr val="3333CC"/>
                </a:solidFill>
              </a:rPr>
              <a:t>S</a:t>
            </a:r>
            <a:r>
              <a:rPr lang="en-GB" sz="2100" b="1" smtClean="0">
                <a:solidFill>
                  <a:srgbClr val="3333CC"/>
                </a:solidFill>
              </a:rPr>
              <a:t>,</a:t>
            </a:r>
            <a:r>
              <a:rPr lang="sr-Latn-CS" sz="2100" b="1" smtClean="0">
                <a:solidFill>
                  <a:srgbClr val="3333CC"/>
                </a:solidFill>
              </a:rPr>
              <a:t> </a:t>
            </a:r>
            <a:r>
              <a:rPr lang="en-GB" sz="2100" b="1" smtClean="0">
                <a:solidFill>
                  <a:srgbClr val="3333CC"/>
                </a:solidFill>
              </a:rPr>
              <a:t>start,</a:t>
            </a:r>
            <a:r>
              <a:rPr lang="sr-Latn-CS" sz="2100" b="1" smtClean="0">
                <a:solidFill>
                  <a:srgbClr val="3333CC"/>
                </a:solidFill>
              </a:rPr>
              <a:t> </a:t>
            </a:r>
            <a:r>
              <a:rPr lang="en-GB" sz="2100" b="1" smtClean="0">
                <a:solidFill>
                  <a:srgbClr val="3333CC"/>
                </a:solidFill>
              </a:rPr>
              <a:t>N)</a:t>
            </a:r>
            <a:r>
              <a:rPr lang="sr-Latn-CS" sz="2100" smtClean="0"/>
              <a:t> vraća string koji se sastoji od </a:t>
            </a:r>
            <a:r>
              <a:rPr lang="sr-Latn-CS" sz="2100" smtClean="0">
                <a:solidFill>
                  <a:srgbClr val="3333CC"/>
                </a:solidFill>
              </a:rPr>
              <a:t>N</a:t>
            </a:r>
            <a:r>
              <a:rPr lang="sr-Latn-CS" sz="2100" smtClean="0"/>
              <a:t> karaktera stringa </a:t>
            </a:r>
            <a:r>
              <a:rPr lang="sr-Latn-CS" sz="2100" smtClean="0">
                <a:solidFill>
                  <a:srgbClr val="3333CC"/>
                </a:solidFill>
              </a:rPr>
              <a:t>S</a:t>
            </a:r>
            <a:r>
              <a:rPr lang="sr-Latn-CS" sz="2100" smtClean="0"/>
              <a:t> počev od karaktera čija je pozicija </a:t>
            </a:r>
            <a:r>
              <a:rPr lang="sr-Latn-CS" sz="2100" smtClean="0">
                <a:solidFill>
                  <a:srgbClr val="3333CC"/>
                </a:solidFill>
              </a:rPr>
              <a:t>start</a:t>
            </a:r>
            <a:r>
              <a:rPr lang="sr-Latn-CS" sz="2100" smtClean="0"/>
              <a:t>. Argument </a:t>
            </a:r>
            <a:r>
              <a:rPr lang="sr-Latn-CS" sz="2100" smtClean="0">
                <a:solidFill>
                  <a:srgbClr val="3333CC"/>
                </a:solidFill>
              </a:rPr>
              <a:t>N</a:t>
            </a:r>
            <a:r>
              <a:rPr lang="sr-Latn-CS" sz="2100" smtClean="0"/>
              <a:t> je opcion i ako se ne navede ide se do kraja stringa. Na primer:</a:t>
            </a:r>
            <a:endParaRPr lang="en-US" sz="2100" smtClean="0"/>
          </a:p>
          <a:p>
            <a:pPr marL="239713" indent="-239713">
              <a:spcBef>
                <a:spcPts val="600"/>
              </a:spcBef>
              <a:buFont typeface="Wingdings" pitchFamily="2" charset="2"/>
              <a:buNone/>
              <a:tabLst>
                <a:tab pos="1306513" algn="l"/>
              </a:tabLst>
            </a:pPr>
            <a:r>
              <a:rPr lang="sr-Latn-CS" sz="2100" smtClean="0"/>
              <a:t>   </a:t>
            </a:r>
            <a:r>
              <a:rPr lang="en-GB" sz="2100" smtClean="0">
                <a:solidFill>
                  <a:srgbClr val="3333CC"/>
                </a:solidFill>
              </a:rPr>
              <a:t>Mid("Program",</a:t>
            </a:r>
            <a:r>
              <a:rPr lang="sr-Latn-CS" sz="2100" smtClean="0">
                <a:solidFill>
                  <a:srgbClr val="3333CC"/>
                </a:solidFill>
              </a:rPr>
              <a:t> </a:t>
            </a:r>
            <a:r>
              <a:rPr lang="en-GB" sz="2100" smtClean="0">
                <a:solidFill>
                  <a:srgbClr val="3333CC"/>
                </a:solidFill>
              </a:rPr>
              <a:t>2,</a:t>
            </a:r>
            <a:r>
              <a:rPr lang="sr-Latn-CS" sz="2100" smtClean="0">
                <a:solidFill>
                  <a:srgbClr val="3333CC"/>
                </a:solidFill>
              </a:rPr>
              <a:t> </a:t>
            </a:r>
            <a:r>
              <a:rPr lang="en-GB" sz="2100" smtClean="0">
                <a:solidFill>
                  <a:srgbClr val="3333CC"/>
                </a:solidFill>
              </a:rPr>
              <a:t>4)</a:t>
            </a:r>
            <a:r>
              <a:rPr lang="en-GB" sz="2100" smtClean="0"/>
              <a:t> </a:t>
            </a:r>
            <a:r>
              <a:rPr lang="sr-Latn-CS" sz="2100" smtClean="0"/>
              <a:t> </a:t>
            </a:r>
            <a:r>
              <a:rPr lang="en-GB" sz="2100" smtClean="0"/>
              <a:t>vraća </a:t>
            </a:r>
            <a:r>
              <a:rPr lang="sr-Latn-CS" sz="2100" smtClean="0"/>
              <a:t> </a:t>
            </a:r>
            <a:r>
              <a:rPr lang="en-GB" sz="2100" smtClean="0">
                <a:solidFill>
                  <a:srgbClr val="3333CC"/>
                </a:solidFill>
              </a:rPr>
              <a:t>"rogr"</a:t>
            </a:r>
            <a:endParaRPr lang="sr-Latn-CS" sz="2100" smtClean="0">
              <a:solidFill>
                <a:srgbClr val="3333CC"/>
              </a:solidFill>
            </a:endParaRPr>
          </a:p>
          <a:p>
            <a:pPr marL="239713" indent="-239713">
              <a:spcBef>
                <a:spcPts val="600"/>
              </a:spcBef>
              <a:buFont typeface="Wingdings" pitchFamily="2" charset="2"/>
              <a:buNone/>
              <a:tabLst>
                <a:tab pos="1306513" algn="l"/>
              </a:tabLst>
            </a:pPr>
            <a:r>
              <a:rPr lang="sr-Latn-CS" sz="2100" smtClean="0"/>
              <a:t>   </a:t>
            </a:r>
            <a:r>
              <a:rPr lang="en-GB" sz="2100" smtClean="0">
                <a:solidFill>
                  <a:srgbClr val="3333CC"/>
                </a:solidFill>
              </a:rPr>
              <a:t>Mid("Program",</a:t>
            </a:r>
            <a:r>
              <a:rPr lang="sr-Latn-CS" sz="2100" smtClean="0">
                <a:solidFill>
                  <a:srgbClr val="3333CC"/>
                </a:solidFill>
              </a:rPr>
              <a:t> </a:t>
            </a:r>
            <a:r>
              <a:rPr lang="en-GB" sz="2100" smtClean="0">
                <a:solidFill>
                  <a:srgbClr val="3333CC"/>
                </a:solidFill>
              </a:rPr>
              <a:t>2)</a:t>
            </a:r>
            <a:r>
              <a:rPr lang="en-GB" sz="2100" smtClean="0"/>
              <a:t> </a:t>
            </a:r>
            <a:r>
              <a:rPr lang="sr-Latn-CS" sz="2100" smtClean="0"/>
              <a:t> </a:t>
            </a:r>
            <a:r>
              <a:rPr lang="en-GB" sz="2100" smtClean="0"/>
              <a:t>vraća </a:t>
            </a:r>
            <a:r>
              <a:rPr lang="sr-Latn-CS" sz="2100" smtClean="0"/>
              <a:t> </a:t>
            </a:r>
            <a:r>
              <a:rPr lang="en-GB" sz="2100" smtClean="0">
                <a:solidFill>
                  <a:srgbClr val="3333CC"/>
                </a:solidFill>
              </a:rPr>
              <a:t>"rogram"</a:t>
            </a:r>
            <a:endParaRPr lang="sr-Latn-CS" sz="2100" smtClean="0"/>
          </a:p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sr-Latn-CS" sz="2100" smtClean="0"/>
              <a:t>Izmena podstringova datog stringa se takođe vrši pomoću </a:t>
            </a:r>
            <a:r>
              <a:rPr lang="sr-Latn-CS" sz="2100" smtClean="0">
                <a:solidFill>
                  <a:srgbClr val="3333CC"/>
                </a:solidFill>
              </a:rPr>
              <a:t>Mid</a:t>
            </a:r>
            <a:r>
              <a:rPr lang="sr-Latn-CS" sz="2100" smtClean="0"/>
              <a:t>. Na primer:</a:t>
            </a:r>
          </a:p>
          <a:p>
            <a:pPr marL="239713" indent="-239713">
              <a:spcBef>
                <a:spcPts val="600"/>
              </a:spcBef>
              <a:buFont typeface="Wingdings" pitchFamily="2" charset="2"/>
              <a:buNone/>
              <a:tabLst>
                <a:tab pos="1306513" algn="l"/>
              </a:tabLst>
            </a:pPr>
            <a:r>
              <a:rPr lang="sr-Latn-CS" sz="2100" smtClean="0">
                <a:solidFill>
                  <a:srgbClr val="3333CC"/>
                </a:solidFill>
              </a:rPr>
              <a:t>   </a:t>
            </a:r>
            <a:r>
              <a:rPr lang="en-GB" sz="2100" smtClean="0">
                <a:solidFill>
                  <a:srgbClr val="3333CC"/>
                </a:solidFill>
              </a:rPr>
              <a:t>Mid(S,</a:t>
            </a:r>
            <a:r>
              <a:rPr lang="sr-Latn-CS" sz="2100" smtClean="0">
                <a:solidFill>
                  <a:srgbClr val="3333CC"/>
                </a:solidFill>
              </a:rPr>
              <a:t> </a:t>
            </a:r>
            <a:r>
              <a:rPr lang="en-GB" sz="2100" smtClean="0">
                <a:solidFill>
                  <a:srgbClr val="3333CC"/>
                </a:solidFill>
              </a:rPr>
              <a:t>1,</a:t>
            </a:r>
            <a:r>
              <a:rPr lang="sr-Latn-CS" sz="2100" smtClean="0">
                <a:solidFill>
                  <a:srgbClr val="3333CC"/>
                </a:solidFill>
              </a:rPr>
              <a:t> </a:t>
            </a:r>
            <a:r>
              <a:rPr lang="en-GB" sz="2100" smtClean="0">
                <a:solidFill>
                  <a:srgbClr val="3333CC"/>
                </a:solidFill>
              </a:rPr>
              <a:t>3) = "123"</a:t>
            </a:r>
          </a:p>
          <a:p>
            <a:pPr marL="239713" indent="-239713">
              <a:spcBef>
                <a:spcPts val="600"/>
              </a:spcBef>
              <a:buFont typeface="Wingdings" pitchFamily="2" charset="2"/>
              <a:buNone/>
              <a:tabLst>
                <a:tab pos="1306513" algn="l"/>
              </a:tabLst>
            </a:pPr>
            <a:r>
              <a:rPr lang="en-US" sz="2100" smtClean="0">
                <a:solidFill>
                  <a:srgbClr val="3333CC"/>
                </a:solidFill>
              </a:rPr>
              <a:t>   </a:t>
            </a:r>
            <a:r>
              <a:rPr lang="en-US" sz="2100" smtClean="0"/>
              <a:t>menja</a:t>
            </a:r>
            <a:r>
              <a:rPr lang="sr-Latn-CS" sz="2100" smtClean="0"/>
              <a:t> prva tri karaktera stringa </a:t>
            </a:r>
            <a:r>
              <a:rPr lang="sr-Latn-CS" sz="2100" smtClean="0">
                <a:solidFill>
                  <a:srgbClr val="3333CC"/>
                </a:solidFill>
              </a:rPr>
              <a:t>S</a:t>
            </a:r>
            <a:r>
              <a:rPr lang="sr-Latn-CS" sz="2100" smtClean="0"/>
              <a:t> podstringom </a:t>
            </a:r>
            <a:r>
              <a:rPr lang="en-GB" sz="2100" smtClean="0">
                <a:solidFill>
                  <a:srgbClr val="3333CC"/>
                </a:solidFill>
              </a:rPr>
              <a:t>"</a:t>
            </a:r>
            <a:r>
              <a:rPr lang="sr-Latn-CS" sz="2100" smtClean="0">
                <a:solidFill>
                  <a:srgbClr val="3333CC"/>
                </a:solidFill>
              </a:rPr>
              <a:t>123</a:t>
            </a:r>
            <a:r>
              <a:rPr lang="en-GB" sz="2100" smtClean="0">
                <a:solidFill>
                  <a:srgbClr val="3333CC"/>
                </a:solidFill>
              </a:rPr>
              <a:t>".</a:t>
            </a:r>
            <a:endParaRPr lang="en-US" sz="2100" smtClean="0">
              <a:solidFill>
                <a:srgbClr val="3333C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4508500" cy="741363"/>
          </a:xfrm>
        </p:spPr>
        <p:txBody>
          <a:bodyPr/>
          <a:lstStyle/>
          <a:p>
            <a:pPr eaLnBrk="1" hangingPunct="1"/>
            <a:r>
              <a:rPr lang="en-US" sz="3600" smtClean="0"/>
              <a:t>Pore</a:t>
            </a:r>
            <a:r>
              <a:rPr lang="sr-Latn-CS" sz="3600" smtClean="0"/>
              <a:t>đenje stringova</a:t>
            </a:r>
            <a:endParaRPr lang="en-US" sz="3600" smtClean="0"/>
          </a:p>
        </p:txBody>
      </p:sp>
      <p:sp>
        <p:nvSpPr>
          <p:cNvPr id="7171" name="Content Placeholder 3"/>
          <p:cNvSpPr>
            <a:spLocks noGrp="1"/>
          </p:cNvSpPr>
          <p:nvPr>
            <p:ph idx="1"/>
          </p:nvPr>
        </p:nvSpPr>
        <p:spPr>
          <a:xfrm>
            <a:off x="285750" y="1268413"/>
            <a:ext cx="8572500" cy="5429250"/>
          </a:xfrm>
        </p:spPr>
        <p:txBody>
          <a:bodyPr/>
          <a:lstStyle/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sr-Latn-CS" sz="2100" smtClean="0"/>
              <a:t>Za poređenje stringova može poslužiti funkcija </a:t>
            </a:r>
            <a:r>
              <a:rPr lang="sr-Latn-CS" sz="2100" smtClean="0">
                <a:solidFill>
                  <a:srgbClr val="3333CC"/>
                </a:solidFill>
              </a:rPr>
              <a:t>StrComp</a:t>
            </a:r>
            <a:r>
              <a:rPr lang="sr-Latn-CS" sz="2100" smtClean="0"/>
              <a:t>.</a:t>
            </a:r>
          </a:p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en-GB" sz="2100" b="1" smtClean="0">
                <a:solidFill>
                  <a:srgbClr val="3333CC"/>
                </a:solidFill>
              </a:rPr>
              <a:t>StrComp(s1,</a:t>
            </a:r>
            <a:r>
              <a:rPr lang="sr-Latn-CS" sz="2100" b="1" smtClean="0">
                <a:solidFill>
                  <a:srgbClr val="3333CC"/>
                </a:solidFill>
              </a:rPr>
              <a:t> </a:t>
            </a:r>
            <a:r>
              <a:rPr lang="en-GB" sz="2100" b="1" smtClean="0">
                <a:solidFill>
                  <a:srgbClr val="3333CC"/>
                </a:solidFill>
              </a:rPr>
              <a:t>s2,</a:t>
            </a:r>
            <a:r>
              <a:rPr lang="sr-Latn-CS" sz="2100" b="1" smtClean="0">
                <a:solidFill>
                  <a:srgbClr val="3333CC"/>
                </a:solidFill>
              </a:rPr>
              <a:t> </a:t>
            </a:r>
            <a:r>
              <a:rPr lang="en-GB" sz="2100" b="1" smtClean="0">
                <a:solidFill>
                  <a:srgbClr val="3333CC"/>
                </a:solidFill>
              </a:rPr>
              <a:t>nacin)</a:t>
            </a:r>
            <a:r>
              <a:rPr lang="sr-Latn-CS" sz="2100" smtClean="0"/>
              <a:t> p</a:t>
            </a:r>
            <a:r>
              <a:rPr lang="vi-VN" sz="2100" smtClean="0"/>
              <a:t>oredi stringove </a:t>
            </a:r>
            <a:r>
              <a:rPr lang="vi-VN" sz="2100" smtClean="0">
                <a:solidFill>
                  <a:srgbClr val="3333CC"/>
                </a:solidFill>
              </a:rPr>
              <a:t>s1</a:t>
            </a:r>
            <a:r>
              <a:rPr lang="vi-VN" sz="2100" smtClean="0"/>
              <a:t> i </a:t>
            </a:r>
            <a:r>
              <a:rPr lang="vi-VN" sz="2100" smtClean="0">
                <a:solidFill>
                  <a:srgbClr val="3333CC"/>
                </a:solidFill>
              </a:rPr>
              <a:t>s2</a:t>
            </a:r>
            <a:r>
              <a:rPr lang="vi-VN" sz="2100" smtClean="0"/>
              <a:t> i vraća </a:t>
            </a:r>
            <a:r>
              <a:rPr lang="vi-VN" sz="2100" b="1" smtClean="0"/>
              <a:t>0</a:t>
            </a:r>
            <a:r>
              <a:rPr lang="vi-VN" sz="2100" smtClean="0"/>
              <a:t> ako su jednaki, </a:t>
            </a:r>
            <a:r>
              <a:rPr lang="vi-VN" sz="2100" b="1" smtClean="0"/>
              <a:t>-1</a:t>
            </a:r>
            <a:r>
              <a:rPr lang="vi-VN" sz="2100" smtClean="0"/>
              <a:t> ako je </a:t>
            </a:r>
            <a:r>
              <a:rPr lang="vi-VN" sz="2100" smtClean="0">
                <a:solidFill>
                  <a:srgbClr val="3333CC"/>
                </a:solidFill>
              </a:rPr>
              <a:t>s1</a:t>
            </a:r>
            <a:r>
              <a:rPr lang="en-US" sz="2100" smtClean="0">
                <a:solidFill>
                  <a:srgbClr val="3333CC"/>
                </a:solidFill>
              </a:rPr>
              <a:t>&lt;</a:t>
            </a:r>
            <a:r>
              <a:rPr lang="vi-VN" sz="2100" smtClean="0">
                <a:solidFill>
                  <a:srgbClr val="3333CC"/>
                </a:solidFill>
              </a:rPr>
              <a:t>s2</a:t>
            </a:r>
            <a:r>
              <a:rPr lang="vi-VN" sz="2100" smtClean="0"/>
              <a:t>, i </a:t>
            </a:r>
            <a:r>
              <a:rPr lang="vi-VN" sz="2100" b="1" smtClean="0"/>
              <a:t>1</a:t>
            </a:r>
            <a:r>
              <a:rPr lang="vi-VN" sz="2100" smtClean="0"/>
              <a:t> ako je </a:t>
            </a:r>
            <a:r>
              <a:rPr lang="vi-VN" sz="2100" smtClean="0">
                <a:solidFill>
                  <a:srgbClr val="3333CC"/>
                </a:solidFill>
              </a:rPr>
              <a:t>s2</a:t>
            </a:r>
            <a:r>
              <a:rPr lang="en-US" sz="2100" smtClean="0">
                <a:solidFill>
                  <a:srgbClr val="3333CC"/>
                </a:solidFill>
              </a:rPr>
              <a:t>&lt;</a:t>
            </a:r>
            <a:r>
              <a:rPr lang="vi-VN" sz="2100" smtClean="0">
                <a:solidFill>
                  <a:srgbClr val="3333CC"/>
                </a:solidFill>
              </a:rPr>
              <a:t>s1</a:t>
            </a:r>
            <a:r>
              <a:rPr lang="vi-VN" sz="2100" smtClean="0"/>
              <a:t>.</a:t>
            </a:r>
            <a:endParaRPr lang="en-US" sz="2100" smtClean="0"/>
          </a:p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vi-VN" sz="2100" smtClean="0"/>
              <a:t>Argument </a:t>
            </a:r>
            <a:r>
              <a:rPr lang="en-GB" sz="2100" smtClean="0">
                <a:solidFill>
                  <a:srgbClr val="3333CC"/>
                </a:solidFill>
              </a:rPr>
              <a:t>nacin</a:t>
            </a:r>
            <a:r>
              <a:rPr lang="vi-VN" sz="2100" smtClean="0"/>
              <a:t> predstavlja </a:t>
            </a:r>
            <a:r>
              <a:rPr lang="en-US" sz="2100" smtClean="0"/>
              <a:t>na</a:t>
            </a:r>
            <a:r>
              <a:rPr lang="sr-Latn-CS" sz="2100" smtClean="0"/>
              <a:t>čin</a:t>
            </a:r>
            <a:r>
              <a:rPr lang="vi-VN" sz="2100" smtClean="0"/>
              <a:t> poređenja stringova i može biti </a:t>
            </a:r>
            <a:r>
              <a:rPr lang="vi-VN" sz="2100" i="1" smtClean="0"/>
              <a:t>binaran</a:t>
            </a:r>
            <a:r>
              <a:rPr lang="vi-VN" sz="2100" smtClean="0"/>
              <a:t> (</a:t>
            </a:r>
            <a:r>
              <a:rPr lang="sr-Latn-CS" sz="2100" smtClean="0">
                <a:solidFill>
                  <a:srgbClr val="3333CC"/>
                </a:solidFill>
              </a:rPr>
              <a:t>nacin</a:t>
            </a:r>
            <a:r>
              <a:rPr lang="vi-VN" sz="2100" smtClean="0">
                <a:solidFill>
                  <a:srgbClr val="3333CC"/>
                </a:solidFill>
              </a:rPr>
              <a:t> = 0</a:t>
            </a:r>
            <a:r>
              <a:rPr lang="vi-VN" sz="2100" smtClean="0"/>
              <a:t>), kad se pravi razlika između velikih i malih slova, i </a:t>
            </a:r>
            <a:r>
              <a:rPr lang="vi-VN" sz="2100" i="1" smtClean="0"/>
              <a:t>tekstualan</a:t>
            </a:r>
            <a:r>
              <a:rPr lang="vi-VN" sz="2100" smtClean="0"/>
              <a:t> (</a:t>
            </a:r>
            <a:r>
              <a:rPr lang="sr-Latn-CS" sz="2100" smtClean="0">
                <a:solidFill>
                  <a:srgbClr val="3333CC"/>
                </a:solidFill>
              </a:rPr>
              <a:t>nacin</a:t>
            </a:r>
            <a:r>
              <a:rPr lang="vi-VN" sz="2100" smtClean="0">
                <a:solidFill>
                  <a:srgbClr val="3333CC"/>
                </a:solidFill>
              </a:rPr>
              <a:t> = 1</a:t>
            </a:r>
            <a:r>
              <a:rPr lang="vi-VN" sz="2100" smtClean="0"/>
              <a:t>), kad se ne pravi razlika. Ako se </a:t>
            </a:r>
            <a:r>
              <a:rPr lang="sr-Latn-CS" sz="2100" smtClean="0">
                <a:solidFill>
                  <a:srgbClr val="3333CC"/>
                </a:solidFill>
              </a:rPr>
              <a:t>nacin</a:t>
            </a:r>
            <a:r>
              <a:rPr lang="vi-VN" sz="2100" smtClean="0"/>
              <a:t> ne navede, podrazumevano je binarno poređenje.</a:t>
            </a:r>
            <a:r>
              <a:rPr lang="sr-Latn-CS" sz="2100" smtClean="0"/>
              <a:t> Na primer:</a:t>
            </a:r>
            <a:endParaRPr lang="en-US" sz="2100" smtClean="0"/>
          </a:p>
          <a:p>
            <a:pPr marL="239713" indent="-239713">
              <a:spcBef>
                <a:spcPts val="600"/>
              </a:spcBef>
              <a:buFont typeface="Wingdings" pitchFamily="2" charset="2"/>
              <a:buNone/>
              <a:tabLst>
                <a:tab pos="1306513" algn="l"/>
              </a:tabLst>
            </a:pPr>
            <a:r>
              <a:rPr lang="sr-Latn-CS" sz="2100" smtClean="0"/>
              <a:t>   </a:t>
            </a:r>
            <a:r>
              <a:rPr lang="en-GB" sz="2100" smtClean="0">
                <a:solidFill>
                  <a:srgbClr val="3333CC"/>
                </a:solidFill>
              </a:rPr>
              <a:t>StrComp("VBA","vba",0)</a:t>
            </a:r>
            <a:r>
              <a:rPr lang="en-GB" sz="2100" smtClean="0"/>
              <a:t> </a:t>
            </a:r>
            <a:r>
              <a:rPr lang="sr-Latn-CS" sz="2100" smtClean="0"/>
              <a:t> </a:t>
            </a:r>
            <a:r>
              <a:rPr lang="en-GB" sz="2100" smtClean="0"/>
              <a:t>vraća </a:t>
            </a:r>
            <a:r>
              <a:rPr lang="sr-Latn-CS" sz="2100" smtClean="0"/>
              <a:t> </a:t>
            </a:r>
            <a:r>
              <a:rPr lang="sr-Latn-CS" sz="2100" smtClean="0">
                <a:solidFill>
                  <a:srgbClr val="3333CC"/>
                </a:solidFill>
              </a:rPr>
              <a:t>-1</a:t>
            </a:r>
          </a:p>
          <a:p>
            <a:pPr marL="239713" indent="-239713">
              <a:spcBef>
                <a:spcPts val="600"/>
              </a:spcBef>
              <a:buFont typeface="Wingdings" pitchFamily="2" charset="2"/>
              <a:buNone/>
              <a:tabLst>
                <a:tab pos="1306513" algn="l"/>
              </a:tabLst>
            </a:pPr>
            <a:r>
              <a:rPr lang="sr-Latn-CS" sz="2100" smtClean="0"/>
              <a:t>   </a:t>
            </a:r>
            <a:r>
              <a:rPr lang="en-GB" sz="2100" smtClean="0">
                <a:solidFill>
                  <a:srgbClr val="3333CC"/>
                </a:solidFill>
              </a:rPr>
              <a:t>StrComp("VBA","vba",1)</a:t>
            </a:r>
            <a:r>
              <a:rPr lang="en-GB" sz="2100" smtClean="0"/>
              <a:t> </a:t>
            </a:r>
            <a:r>
              <a:rPr lang="sr-Latn-CS" sz="2100" smtClean="0"/>
              <a:t> </a:t>
            </a:r>
            <a:r>
              <a:rPr lang="en-GB" sz="2100" smtClean="0"/>
              <a:t>vraća </a:t>
            </a:r>
            <a:r>
              <a:rPr lang="sr-Latn-CS" sz="2100" smtClean="0"/>
              <a:t> </a:t>
            </a:r>
            <a:r>
              <a:rPr lang="sr-Latn-CS" sz="2100" smtClean="0">
                <a:solidFill>
                  <a:srgbClr val="3333CC"/>
                </a:solidFill>
              </a:rPr>
              <a:t>0</a:t>
            </a:r>
          </a:p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sr-Latn-CS" sz="2100" smtClean="0"/>
              <a:t>S</a:t>
            </a:r>
            <a:r>
              <a:rPr lang="vi-VN" sz="2100" smtClean="0"/>
              <a:t>tringovi se mogu porediti i operatorom ispitivanja jednakosti </a:t>
            </a:r>
            <a:r>
              <a:rPr lang="vi-VN" sz="2100" smtClean="0">
                <a:solidFill>
                  <a:srgbClr val="3333CC"/>
                </a:solidFill>
              </a:rPr>
              <a:t>=</a:t>
            </a:r>
            <a:r>
              <a:rPr lang="sr-Latn-CS" sz="2100" smtClean="0"/>
              <a:t>,</a:t>
            </a:r>
            <a:r>
              <a:rPr lang="vi-VN" sz="2100" smtClean="0"/>
              <a:t> </a:t>
            </a:r>
            <a:r>
              <a:rPr lang="sr-Latn-CS" sz="2100" smtClean="0"/>
              <a:t>koji</a:t>
            </a:r>
            <a:r>
              <a:rPr lang="vi-VN" sz="2100" smtClean="0"/>
              <a:t> vrši binarno poređenje</a:t>
            </a:r>
            <a:r>
              <a:rPr lang="sr-Latn-CS" sz="2100" smtClean="0"/>
              <a:t> (</a:t>
            </a:r>
            <a:r>
              <a:rPr lang="vi-VN" sz="2100" smtClean="0"/>
              <a:t>podrazumevani način poređenja</a:t>
            </a:r>
            <a:r>
              <a:rPr lang="sr-Latn-CS" sz="2100" smtClean="0"/>
              <a:t>)</a:t>
            </a:r>
            <a:r>
              <a:rPr lang="vi-VN" sz="2100" smtClean="0"/>
              <a:t>.</a:t>
            </a:r>
            <a:endParaRPr lang="sr-Latn-CS" sz="2100" smtClean="0"/>
          </a:p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vi-VN" sz="2100" smtClean="0"/>
              <a:t>Podrazumevani način poređenja se </a:t>
            </a:r>
            <a:r>
              <a:rPr lang="sr-Latn-CS" sz="2100" smtClean="0"/>
              <a:t>definiše navođenjem</a:t>
            </a:r>
          </a:p>
          <a:p>
            <a:pPr marL="239713" indent="-239713" eaLnBrk="1" hangingPunct="1">
              <a:spcBef>
                <a:spcPts val="600"/>
              </a:spcBef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</a:pPr>
            <a:r>
              <a:rPr lang="sr-Latn-CS" sz="2100" smtClean="0"/>
              <a:t>   </a:t>
            </a:r>
            <a:r>
              <a:rPr lang="en-GB" sz="2100" smtClean="0">
                <a:solidFill>
                  <a:srgbClr val="3333CC"/>
                </a:solidFill>
              </a:rPr>
              <a:t>Option Compare Text</a:t>
            </a:r>
            <a:r>
              <a:rPr lang="sr-Latn-CS" sz="2100" smtClean="0"/>
              <a:t>  ili  </a:t>
            </a:r>
            <a:r>
              <a:rPr lang="sr-Latn-CS" sz="2100" smtClean="0">
                <a:solidFill>
                  <a:srgbClr val="3333CC"/>
                </a:solidFill>
              </a:rPr>
              <a:t>Option Compare Binary</a:t>
            </a:r>
          </a:p>
          <a:p>
            <a:pPr marL="239713" indent="-239713" eaLnBrk="1" hangingPunct="1">
              <a:spcBef>
                <a:spcPts val="600"/>
              </a:spcBef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</a:pPr>
            <a:r>
              <a:rPr lang="sr-Latn-CS" sz="2100" smtClean="0">
                <a:solidFill>
                  <a:srgbClr val="3333CC"/>
                </a:solidFill>
              </a:rPr>
              <a:t>   </a:t>
            </a:r>
            <a:r>
              <a:rPr lang="vi-VN" sz="2100" smtClean="0"/>
              <a:t>na vrhu modula</a:t>
            </a:r>
            <a:r>
              <a:rPr lang="sr-Latn-CS" sz="2100" smtClean="0"/>
              <a:t>.</a:t>
            </a:r>
            <a:endParaRPr lang="sr-Latn-CS" sz="2100" smtClean="0">
              <a:solidFill>
                <a:srgbClr val="3333C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4865687" cy="741363"/>
          </a:xfrm>
        </p:spPr>
        <p:txBody>
          <a:bodyPr/>
          <a:lstStyle/>
          <a:p>
            <a:pPr eaLnBrk="1" hangingPunct="1"/>
            <a:r>
              <a:rPr lang="sr-Latn-CS" sz="3600" smtClean="0"/>
              <a:t>Funkcije Len, Str i Val</a:t>
            </a:r>
            <a:endParaRPr lang="en-US" sz="3600" smtClean="0"/>
          </a:p>
        </p:txBody>
      </p:sp>
      <p:sp>
        <p:nvSpPr>
          <p:cNvPr id="6147" name="Content Placeholder 3"/>
          <p:cNvSpPr>
            <a:spLocks noGrp="1"/>
          </p:cNvSpPr>
          <p:nvPr>
            <p:ph idx="1"/>
          </p:nvPr>
        </p:nvSpPr>
        <p:spPr>
          <a:xfrm>
            <a:off x="285750" y="1582738"/>
            <a:ext cx="8572500" cy="4732337"/>
          </a:xfrm>
        </p:spPr>
        <p:txBody>
          <a:bodyPr/>
          <a:lstStyle/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  <a:defRPr/>
            </a:pPr>
            <a:r>
              <a:rPr lang="sr-Latn-CS" sz="2100" dirty="0" smtClean="0"/>
              <a:t>Dužina stringa se dobija pomoću funkcije </a:t>
            </a:r>
            <a:r>
              <a:rPr lang="sr-Latn-CS" sz="2100" b="1" dirty="0" smtClean="0">
                <a:solidFill>
                  <a:srgbClr val="3333CC"/>
                </a:solidFill>
              </a:rPr>
              <a:t>Len</a:t>
            </a:r>
            <a:r>
              <a:rPr lang="sr-Latn-CS" sz="2100" dirty="0" smtClean="0"/>
              <a:t>, tj. </a:t>
            </a:r>
            <a:r>
              <a:rPr lang="sr-Latn-CS" sz="2100" dirty="0" smtClean="0">
                <a:solidFill>
                  <a:srgbClr val="3333CC"/>
                </a:solidFill>
              </a:rPr>
              <a:t>Len(S)</a:t>
            </a:r>
            <a:r>
              <a:rPr lang="sr-Latn-CS" sz="2100" dirty="0" smtClean="0"/>
              <a:t> vraća dužinu (broj karaktera) stringa </a:t>
            </a:r>
            <a:r>
              <a:rPr lang="sr-Latn-CS" sz="2100" dirty="0" smtClean="0">
                <a:solidFill>
                  <a:srgbClr val="3333CC"/>
                </a:solidFill>
              </a:rPr>
              <a:t>S</a:t>
            </a:r>
            <a:r>
              <a:rPr lang="sr-Latn-CS" sz="2100" dirty="0" smtClean="0"/>
              <a:t>.</a:t>
            </a:r>
          </a:p>
          <a:p>
            <a:pPr marL="239713" indent="-239713" eaLnBrk="1" hangingPunct="1">
              <a:spcBef>
                <a:spcPts val="1800"/>
              </a:spcBef>
              <a:buClr>
                <a:schemeClr val="tx1"/>
              </a:buClr>
              <a:tabLst>
                <a:tab pos="1306513" algn="l"/>
              </a:tabLst>
              <a:defRPr/>
            </a:pPr>
            <a:r>
              <a:rPr lang="sr-Latn-CS" sz="2100" dirty="0" smtClean="0"/>
              <a:t>Funkcija </a:t>
            </a:r>
            <a:r>
              <a:rPr lang="sr-Latn-CS" sz="2100" b="1" dirty="0" smtClean="0">
                <a:solidFill>
                  <a:srgbClr val="3333CC"/>
                </a:solidFill>
              </a:rPr>
              <a:t>Str</a:t>
            </a:r>
            <a:r>
              <a:rPr lang="sr-Latn-CS" sz="2100" dirty="0" smtClean="0"/>
              <a:t> konvertuje broj </a:t>
            </a:r>
            <a:r>
              <a:rPr lang="sr-Latn-CS" sz="2100" dirty="0" smtClean="0">
                <a:solidFill>
                  <a:srgbClr val="3333CC"/>
                </a:solidFill>
              </a:rPr>
              <a:t>X</a:t>
            </a:r>
            <a:r>
              <a:rPr lang="sr-Latn-CS" sz="2100" dirty="0" smtClean="0"/>
              <a:t>, argument funkcije, u odgovarajući string. Na primer:</a:t>
            </a:r>
          </a:p>
          <a:p>
            <a:pPr marL="239713" indent="-239713" eaLnBrk="1" hangingPunct="1">
              <a:spcBef>
                <a:spcPts val="600"/>
              </a:spcBef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  <a:defRPr/>
            </a:pPr>
            <a:r>
              <a:rPr lang="sr-Latn-CS" sz="2100" dirty="0" smtClean="0">
                <a:solidFill>
                  <a:srgbClr val="3333CC"/>
                </a:solidFill>
              </a:rPr>
              <a:t>   </a:t>
            </a:r>
            <a:r>
              <a:rPr lang="en-GB" sz="2100" dirty="0" err="1" smtClean="0">
                <a:solidFill>
                  <a:srgbClr val="3333CC"/>
                </a:solidFill>
              </a:rPr>
              <a:t>Str</a:t>
            </a:r>
            <a:r>
              <a:rPr lang="en-GB" sz="2100" dirty="0" smtClean="0">
                <a:solidFill>
                  <a:srgbClr val="3333CC"/>
                </a:solidFill>
              </a:rPr>
              <a:t>(</a:t>
            </a:r>
            <a:r>
              <a:rPr lang="sr-Latn-CS" sz="2100" dirty="0" smtClean="0">
                <a:solidFill>
                  <a:srgbClr val="3333CC"/>
                </a:solidFill>
              </a:rPr>
              <a:t>-</a:t>
            </a:r>
            <a:r>
              <a:rPr lang="en-GB" sz="2100" dirty="0" smtClean="0">
                <a:solidFill>
                  <a:srgbClr val="3333CC"/>
                </a:solidFill>
              </a:rPr>
              <a:t>412.</a:t>
            </a:r>
            <a:r>
              <a:rPr lang="sr-Latn-CS" sz="2100" dirty="0" smtClean="0">
                <a:solidFill>
                  <a:srgbClr val="3333CC"/>
                </a:solidFill>
              </a:rPr>
              <a:t>56</a:t>
            </a:r>
            <a:r>
              <a:rPr lang="en-GB" sz="2100" dirty="0" smtClean="0">
                <a:solidFill>
                  <a:srgbClr val="3333CC"/>
                </a:solidFill>
              </a:rPr>
              <a:t>)</a:t>
            </a:r>
            <a:r>
              <a:rPr lang="sr-Latn-CS" sz="2100" dirty="0" smtClean="0"/>
              <a:t>  vraća string </a:t>
            </a:r>
            <a:r>
              <a:rPr lang="en-GB" sz="2100" dirty="0" smtClean="0">
                <a:solidFill>
                  <a:srgbClr val="3333CC"/>
                </a:solidFill>
              </a:rPr>
              <a:t>"</a:t>
            </a:r>
            <a:r>
              <a:rPr lang="sr-Latn-CS" sz="2100" dirty="0" smtClean="0">
                <a:solidFill>
                  <a:srgbClr val="3333CC"/>
                </a:solidFill>
              </a:rPr>
              <a:t>-</a:t>
            </a:r>
            <a:r>
              <a:rPr lang="en-GB" sz="2100" dirty="0" smtClean="0">
                <a:solidFill>
                  <a:srgbClr val="3333CC"/>
                </a:solidFill>
              </a:rPr>
              <a:t>412.</a:t>
            </a:r>
            <a:r>
              <a:rPr lang="sr-Latn-CS" sz="2100" dirty="0" smtClean="0">
                <a:solidFill>
                  <a:srgbClr val="3333CC"/>
                </a:solidFill>
              </a:rPr>
              <a:t>56</a:t>
            </a:r>
            <a:r>
              <a:rPr lang="en-GB" sz="2100" dirty="0" smtClean="0">
                <a:solidFill>
                  <a:srgbClr val="3333CC"/>
                </a:solidFill>
              </a:rPr>
              <a:t>"</a:t>
            </a:r>
            <a:endParaRPr lang="en-US" sz="2100" dirty="0" smtClean="0"/>
          </a:p>
          <a:p>
            <a:pPr marL="239713" indent="-239713" eaLnBrk="1" hangingPunct="1">
              <a:spcBef>
                <a:spcPts val="1800"/>
              </a:spcBef>
              <a:buClr>
                <a:schemeClr val="tx1"/>
              </a:buClr>
              <a:tabLst>
                <a:tab pos="1306513" algn="l"/>
              </a:tabLst>
              <a:defRPr/>
            </a:pPr>
            <a:r>
              <a:rPr lang="sr-Latn-CS" sz="2100" dirty="0" smtClean="0"/>
              <a:t>Funkcija </a:t>
            </a:r>
            <a:r>
              <a:rPr lang="sr-Latn-CS" sz="2100" b="1" dirty="0" smtClean="0">
                <a:solidFill>
                  <a:srgbClr val="3333CC"/>
                </a:solidFill>
              </a:rPr>
              <a:t>Val</a:t>
            </a:r>
            <a:r>
              <a:rPr lang="sr-Latn-CS" sz="2100" dirty="0" smtClean="0"/>
              <a:t> v</a:t>
            </a:r>
            <a:r>
              <a:rPr lang="vi-VN" sz="2100" dirty="0" smtClean="0"/>
              <a:t>raća broj sadržan u stringu </a:t>
            </a:r>
            <a:r>
              <a:rPr lang="sr-Latn-CS" sz="2100" dirty="0" smtClean="0">
                <a:solidFill>
                  <a:srgbClr val="3333CC"/>
                </a:solidFill>
              </a:rPr>
              <a:t>S</a:t>
            </a:r>
            <a:r>
              <a:rPr lang="sr-Latn-CS" sz="2100" dirty="0" smtClean="0"/>
              <a:t>, argumentu funkcije</a:t>
            </a:r>
            <a:r>
              <a:rPr lang="vi-VN" sz="2100" dirty="0" smtClean="0"/>
              <a:t>. Čitanje broja započinje s leva i završava se kad se naiđe na prvi nenumerički karakter. </a:t>
            </a:r>
            <a:r>
              <a:rPr lang="vi-VN" sz="2100" dirty="0" smtClean="0">
                <a:solidFill>
                  <a:srgbClr val="3333CC"/>
                </a:solidFill>
              </a:rPr>
              <a:t>Val</a:t>
            </a:r>
            <a:r>
              <a:rPr lang="vi-VN" sz="2100" dirty="0" smtClean="0"/>
              <a:t> prepoznaje tačku kao decimalni separator, ali ne i zarez, ignoriše tabove i blanko znake.</a:t>
            </a:r>
            <a:r>
              <a:rPr lang="sr-Latn-CS" sz="2100" dirty="0" smtClean="0"/>
              <a:t> Na primer:</a:t>
            </a:r>
            <a:endParaRPr lang="en-US" sz="2100" dirty="0" smtClean="0"/>
          </a:p>
          <a:p>
            <a:pPr>
              <a:spcBef>
                <a:spcPts val="600"/>
              </a:spcBef>
              <a:buFont typeface="Wingdings" pitchFamily="2" charset="2"/>
              <a:buNone/>
              <a:defRPr/>
            </a:pPr>
            <a:r>
              <a:rPr lang="sr-Latn-CS" sz="2100" dirty="0" smtClean="0"/>
              <a:t>   </a:t>
            </a:r>
            <a:r>
              <a:rPr lang="en-GB" sz="2100" dirty="0" smtClean="0">
                <a:solidFill>
                  <a:srgbClr val="3333CC"/>
                </a:solidFill>
              </a:rPr>
              <a:t>Val("301*44") </a:t>
            </a:r>
            <a:r>
              <a:rPr lang="sr-Latn-CS" sz="2100" dirty="0" smtClean="0">
                <a:solidFill>
                  <a:srgbClr val="3333CC"/>
                </a:solidFill>
              </a:rPr>
              <a:t> </a:t>
            </a:r>
            <a:r>
              <a:rPr lang="en-GB" sz="2100" dirty="0" err="1" smtClean="0"/>
              <a:t>vraća</a:t>
            </a:r>
            <a:r>
              <a:rPr lang="en-GB" sz="2100" dirty="0" smtClean="0"/>
              <a:t> </a:t>
            </a:r>
            <a:r>
              <a:rPr lang="en-GB" sz="2100" dirty="0" err="1" smtClean="0"/>
              <a:t>broj</a:t>
            </a:r>
            <a:r>
              <a:rPr lang="en-GB" sz="2100" dirty="0" smtClean="0">
                <a:solidFill>
                  <a:srgbClr val="3333CC"/>
                </a:solidFill>
              </a:rPr>
              <a:t> </a:t>
            </a:r>
            <a:r>
              <a:rPr lang="sr-Latn-CS" sz="2100" dirty="0" smtClean="0">
                <a:solidFill>
                  <a:srgbClr val="3333CC"/>
                </a:solidFill>
              </a:rPr>
              <a:t> </a:t>
            </a:r>
            <a:r>
              <a:rPr lang="en-GB" sz="2100" dirty="0" smtClean="0">
                <a:solidFill>
                  <a:srgbClr val="3333CC"/>
                </a:solidFill>
              </a:rPr>
              <a:t>301</a:t>
            </a:r>
            <a:endParaRPr lang="sr-Latn-CS" sz="2100" dirty="0" smtClean="0">
              <a:solidFill>
                <a:srgbClr val="3333CC"/>
              </a:solidFill>
            </a:endParaRPr>
          </a:p>
          <a:p>
            <a:pPr>
              <a:spcBef>
                <a:spcPts val="600"/>
              </a:spcBef>
              <a:buFont typeface="Wingdings" pitchFamily="2" charset="2"/>
              <a:buNone/>
              <a:defRPr/>
            </a:pPr>
            <a:r>
              <a:rPr lang="sr-Latn-CS" sz="2100" dirty="0" smtClean="0">
                <a:solidFill>
                  <a:srgbClr val="3333CC"/>
                </a:solidFill>
              </a:rPr>
              <a:t>   </a:t>
            </a:r>
            <a:r>
              <a:rPr lang="en-GB" sz="2100" dirty="0" smtClean="0">
                <a:solidFill>
                  <a:srgbClr val="3333CC"/>
                </a:solidFill>
              </a:rPr>
              <a:t>Val("301.1*44") </a:t>
            </a:r>
            <a:r>
              <a:rPr lang="sr-Latn-CS" sz="2100" dirty="0" smtClean="0">
                <a:solidFill>
                  <a:srgbClr val="3333CC"/>
                </a:solidFill>
              </a:rPr>
              <a:t> </a:t>
            </a:r>
            <a:r>
              <a:rPr lang="en-GB" sz="2100" dirty="0" err="1" smtClean="0"/>
              <a:t>vraća</a:t>
            </a:r>
            <a:r>
              <a:rPr lang="en-GB" sz="2100" dirty="0" smtClean="0"/>
              <a:t> </a:t>
            </a:r>
            <a:r>
              <a:rPr lang="en-GB" sz="2100" dirty="0" err="1" smtClean="0"/>
              <a:t>broj</a:t>
            </a:r>
            <a:r>
              <a:rPr lang="en-GB" sz="2100" dirty="0" smtClean="0"/>
              <a:t> </a:t>
            </a:r>
            <a:r>
              <a:rPr lang="sr-Latn-CS" sz="2100" dirty="0" smtClean="0"/>
              <a:t> </a:t>
            </a:r>
            <a:r>
              <a:rPr lang="en-GB" sz="2100" dirty="0" smtClean="0">
                <a:solidFill>
                  <a:srgbClr val="3333CC"/>
                </a:solidFill>
              </a:rPr>
              <a:t>301.1</a:t>
            </a:r>
            <a:endParaRPr lang="sr-Latn-CS" sz="2100" dirty="0" smtClean="0">
              <a:solidFill>
                <a:srgbClr val="3333CC"/>
              </a:solidFill>
            </a:endParaRPr>
          </a:p>
          <a:p>
            <a:pPr>
              <a:spcBef>
                <a:spcPts val="600"/>
              </a:spcBef>
              <a:buFont typeface="Wingdings" pitchFamily="2" charset="2"/>
              <a:buNone/>
              <a:defRPr/>
            </a:pPr>
            <a:r>
              <a:rPr lang="sr-Latn-CS" sz="2100" dirty="0" smtClean="0">
                <a:solidFill>
                  <a:srgbClr val="3333CC"/>
                </a:solidFill>
              </a:rPr>
              <a:t>   </a:t>
            </a:r>
            <a:r>
              <a:rPr lang="en-GB" sz="2100" dirty="0" smtClean="0">
                <a:solidFill>
                  <a:srgbClr val="3333CC"/>
                </a:solidFill>
              </a:rPr>
              <a:t>Val("301..1*44") </a:t>
            </a:r>
            <a:r>
              <a:rPr lang="sr-Latn-CS" sz="2100" dirty="0" smtClean="0">
                <a:solidFill>
                  <a:srgbClr val="3333CC"/>
                </a:solidFill>
              </a:rPr>
              <a:t> </a:t>
            </a:r>
            <a:r>
              <a:rPr lang="en-GB" sz="2100" dirty="0" err="1" smtClean="0"/>
              <a:t>vraća</a:t>
            </a:r>
            <a:r>
              <a:rPr lang="en-GB" sz="2100" dirty="0" smtClean="0"/>
              <a:t> </a:t>
            </a:r>
            <a:r>
              <a:rPr lang="en-GB" sz="2100" dirty="0" err="1" smtClean="0"/>
              <a:t>broj</a:t>
            </a:r>
            <a:r>
              <a:rPr lang="en-GB" sz="2100" dirty="0" smtClean="0"/>
              <a:t> </a:t>
            </a:r>
            <a:r>
              <a:rPr lang="sr-Latn-CS" sz="2100" dirty="0" smtClean="0"/>
              <a:t> </a:t>
            </a:r>
            <a:r>
              <a:rPr lang="en-GB" sz="2100" dirty="0" smtClean="0">
                <a:solidFill>
                  <a:srgbClr val="3333CC"/>
                </a:solidFill>
              </a:rPr>
              <a:t>301</a:t>
            </a:r>
            <a:endParaRPr lang="sr-Latn-CS" sz="2100" dirty="0" smtClean="0">
              <a:solidFill>
                <a:srgbClr val="3333C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4294187" cy="741363"/>
          </a:xfrm>
        </p:spPr>
        <p:txBody>
          <a:bodyPr/>
          <a:lstStyle/>
          <a:p>
            <a:pPr eaLnBrk="1" hangingPunct="1"/>
            <a:r>
              <a:rPr lang="sr-Latn-CS" sz="3600" smtClean="0"/>
              <a:t>Funkcije Left i Right</a:t>
            </a:r>
            <a:endParaRPr lang="en-US" sz="3600" smtClean="0"/>
          </a:p>
        </p:txBody>
      </p:sp>
      <p:sp>
        <p:nvSpPr>
          <p:cNvPr id="9219" name="Content Placeholder 3"/>
          <p:cNvSpPr>
            <a:spLocks noGrp="1"/>
          </p:cNvSpPr>
          <p:nvPr>
            <p:ph idx="1"/>
          </p:nvPr>
        </p:nvSpPr>
        <p:spPr>
          <a:xfrm>
            <a:off x="285750" y="1665288"/>
            <a:ext cx="8572500" cy="3632200"/>
          </a:xfrm>
        </p:spPr>
        <p:txBody>
          <a:bodyPr/>
          <a:lstStyle/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sr-Latn-CS" sz="2100" smtClean="0"/>
              <a:t>Funkcija </a:t>
            </a:r>
            <a:r>
              <a:rPr lang="sr-Latn-CS" sz="2100" b="1" smtClean="0">
                <a:solidFill>
                  <a:srgbClr val="3333CC"/>
                </a:solidFill>
              </a:rPr>
              <a:t>Left(S, N)</a:t>
            </a:r>
            <a:r>
              <a:rPr lang="sr-Latn-CS" sz="2100" smtClean="0"/>
              <a:t> vraća string koji se sastoji od prvih </a:t>
            </a:r>
            <a:r>
              <a:rPr lang="sr-Latn-CS" sz="2100" smtClean="0">
                <a:solidFill>
                  <a:srgbClr val="3333CC"/>
                </a:solidFill>
              </a:rPr>
              <a:t>N</a:t>
            </a:r>
            <a:r>
              <a:rPr lang="sr-Latn-CS" sz="2100" smtClean="0"/>
              <a:t> karaktera stringa </a:t>
            </a:r>
            <a:r>
              <a:rPr lang="sr-Latn-CS" sz="2100" smtClean="0">
                <a:solidFill>
                  <a:srgbClr val="3333CC"/>
                </a:solidFill>
              </a:rPr>
              <a:t>S</a:t>
            </a:r>
            <a:r>
              <a:rPr lang="sr-Latn-CS" sz="2100" smtClean="0"/>
              <a:t>. Na primer:</a:t>
            </a:r>
          </a:p>
          <a:p>
            <a:pPr marL="239713" indent="-239713" eaLnBrk="1" hangingPunct="1">
              <a:spcBef>
                <a:spcPts val="600"/>
              </a:spcBef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</a:pPr>
            <a:r>
              <a:rPr lang="sr-Latn-CS" sz="2100" smtClean="0">
                <a:solidFill>
                  <a:srgbClr val="3333CC"/>
                </a:solidFill>
              </a:rPr>
              <a:t>   </a:t>
            </a:r>
            <a:r>
              <a:rPr lang="en-GB" sz="2100" smtClean="0">
                <a:solidFill>
                  <a:srgbClr val="3333CC"/>
                </a:solidFill>
              </a:rPr>
              <a:t>Left("Dobar dan",4)</a:t>
            </a:r>
            <a:r>
              <a:rPr lang="sr-Latn-CS" sz="2100" smtClean="0"/>
              <a:t>  vraća string </a:t>
            </a:r>
            <a:r>
              <a:rPr lang="en-GB" sz="2100" smtClean="0">
                <a:solidFill>
                  <a:srgbClr val="3333CC"/>
                </a:solidFill>
              </a:rPr>
              <a:t>"</a:t>
            </a:r>
            <a:r>
              <a:rPr lang="sr-Latn-CS" sz="2100" smtClean="0">
                <a:solidFill>
                  <a:srgbClr val="3333CC"/>
                </a:solidFill>
              </a:rPr>
              <a:t>Doba</a:t>
            </a:r>
            <a:r>
              <a:rPr lang="en-GB" sz="2100" smtClean="0">
                <a:solidFill>
                  <a:srgbClr val="3333CC"/>
                </a:solidFill>
              </a:rPr>
              <a:t>"</a:t>
            </a:r>
            <a:endParaRPr lang="en-US" sz="2100" smtClean="0"/>
          </a:p>
          <a:p>
            <a:pPr marL="239713" indent="-239713" eaLnBrk="1" hangingPunct="1">
              <a:spcBef>
                <a:spcPts val="18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sr-Latn-CS" sz="2100" smtClean="0">
                <a:solidFill>
                  <a:srgbClr val="3333CC"/>
                </a:solidFill>
              </a:rPr>
              <a:t>Left(S, N)</a:t>
            </a:r>
            <a:r>
              <a:rPr lang="sr-Latn-CS" sz="2100" smtClean="0"/>
              <a:t> vraća isto što i </a:t>
            </a:r>
            <a:r>
              <a:rPr lang="sr-Latn-CS" sz="2100" smtClean="0">
                <a:solidFill>
                  <a:srgbClr val="3333CC"/>
                </a:solidFill>
              </a:rPr>
              <a:t>Mid(S, 1, N)</a:t>
            </a:r>
            <a:r>
              <a:rPr lang="sr-Latn-CS" sz="2100" smtClean="0"/>
              <a:t>.</a:t>
            </a:r>
          </a:p>
          <a:p>
            <a:pPr marL="239713" indent="-239713" eaLnBrk="1" hangingPunct="1">
              <a:spcBef>
                <a:spcPts val="18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sr-Latn-CS" sz="2100" smtClean="0"/>
              <a:t>Funkcija </a:t>
            </a:r>
            <a:r>
              <a:rPr lang="sr-Latn-CS" sz="2100" b="1" smtClean="0">
                <a:solidFill>
                  <a:srgbClr val="3333CC"/>
                </a:solidFill>
              </a:rPr>
              <a:t>Right(S, N)</a:t>
            </a:r>
            <a:r>
              <a:rPr lang="sr-Latn-CS" sz="2100" smtClean="0"/>
              <a:t> vraća string koji se sastoji od poslednjih </a:t>
            </a:r>
            <a:r>
              <a:rPr lang="sr-Latn-CS" sz="2100" smtClean="0">
                <a:solidFill>
                  <a:srgbClr val="3333CC"/>
                </a:solidFill>
              </a:rPr>
              <a:t>N</a:t>
            </a:r>
            <a:r>
              <a:rPr lang="sr-Latn-CS" sz="2100" smtClean="0"/>
              <a:t> karaktera stringa </a:t>
            </a:r>
            <a:r>
              <a:rPr lang="sr-Latn-CS" sz="2100" smtClean="0">
                <a:solidFill>
                  <a:srgbClr val="3333CC"/>
                </a:solidFill>
              </a:rPr>
              <a:t>S</a:t>
            </a:r>
            <a:r>
              <a:rPr lang="sr-Latn-CS" sz="2100" smtClean="0"/>
              <a:t>. Na primer:</a:t>
            </a:r>
          </a:p>
          <a:p>
            <a:pPr marL="239713" indent="-239713" eaLnBrk="1" hangingPunct="1">
              <a:spcBef>
                <a:spcPts val="600"/>
              </a:spcBef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</a:pPr>
            <a:r>
              <a:rPr lang="sr-Latn-CS" sz="2100" smtClean="0">
                <a:solidFill>
                  <a:srgbClr val="3333CC"/>
                </a:solidFill>
              </a:rPr>
              <a:t>   Right</a:t>
            </a:r>
            <a:r>
              <a:rPr lang="en-GB" sz="2100" smtClean="0">
                <a:solidFill>
                  <a:srgbClr val="3333CC"/>
                </a:solidFill>
              </a:rPr>
              <a:t>("Dobar dan",</a:t>
            </a:r>
            <a:r>
              <a:rPr lang="sr-Latn-CS" sz="2100" smtClean="0">
                <a:solidFill>
                  <a:srgbClr val="3333CC"/>
                </a:solidFill>
              </a:rPr>
              <a:t>3</a:t>
            </a:r>
            <a:r>
              <a:rPr lang="en-GB" sz="2100" smtClean="0">
                <a:solidFill>
                  <a:srgbClr val="3333CC"/>
                </a:solidFill>
              </a:rPr>
              <a:t>)</a:t>
            </a:r>
            <a:r>
              <a:rPr lang="sr-Latn-CS" sz="2100" smtClean="0"/>
              <a:t>  vraća string </a:t>
            </a:r>
            <a:r>
              <a:rPr lang="en-GB" sz="2100" smtClean="0">
                <a:solidFill>
                  <a:srgbClr val="3333CC"/>
                </a:solidFill>
              </a:rPr>
              <a:t>"</a:t>
            </a:r>
            <a:r>
              <a:rPr lang="sr-Latn-CS" sz="2100" smtClean="0">
                <a:solidFill>
                  <a:srgbClr val="3333CC"/>
                </a:solidFill>
              </a:rPr>
              <a:t>dan</a:t>
            </a:r>
            <a:r>
              <a:rPr lang="en-GB" sz="2100" smtClean="0">
                <a:solidFill>
                  <a:srgbClr val="3333CC"/>
                </a:solidFill>
              </a:rPr>
              <a:t>"</a:t>
            </a:r>
            <a:endParaRPr lang="en-US" sz="2100" smtClean="0"/>
          </a:p>
          <a:p>
            <a:pPr marL="239713" indent="-239713" eaLnBrk="1" hangingPunct="1">
              <a:spcBef>
                <a:spcPts val="18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sr-Latn-CS" sz="2100" smtClean="0">
                <a:solidFill>
                  <a:srgbClr val="3333CC"/>
                </a:solidFill>
              </a:rPr>
              <a:t>Right(S, N)</a:t>
            </a:r>
            <a:r>
              <a:rPr lang="sr-Latn-CS" sz="2100" smtClean="0"/>
              <a:t> vraća isto što i </a:t>
            </a:r>
            <a:r>
              <a:rPr lang="sr-Latn-CS" sz="2100" smtClean="0">
                <a:solidFill>
                  <a:srgbClr val="3333CC"/>
                </a:solidFill>
              </a:rPr>
              <a:t>Mid(S, Len(S)-N+1)</a:t>
            </a:r>
            <a:r>
              <a:rPr lang="sr-Latn-CS" sz="2100" smtClean="0"/>
              <a:t>.</a:t>
            </a:r>
            <a:endParaRPr lang="sr-Latn-CS" sz="2100" smtClean="0">
              <a:solidFill>
                <a:srgbClr val="3333C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7080250" cy="741363"/>
          </a:xfrm>
        </p:spPr>
        <p:txBody>
          <a:bodyPr/>
          <a:lstStyle/>
          <a:p>
            <a:pPr eaLnBrk="1" hangingPunct="1"/>
            <a:r>
              <a:rPr lang="sr-Latn-CS" sz="3600" smtClean="0"/>
              <a:t>Funkcije Replace, InStr i InStrRev</a:t>
            </a:r>
            <a:endParaRPr lang="en-US" sz="3600" smtClean="0"/>
          </a:p>
        </p:txBody>
      </p:sp>
      <p:sp>
        <p:nvSpPr>
          <p:cNvPr id="10243" name="Content Placeholder 3"/>
          <p:cNvSpPr>
            <a:spLocks noGrp="1"/>
          </p:cNvSpPr>
          <p:nvPr>
            <p:ph idx="1"/>
          </p:nvPr>
        </p:nvSpPr>
        <p:spPr>
          <a:xfrm>
            <a:off x="285750" y="1500188"/>
            <a:ext cx="8572500" cy="4929187"/>
          </a:xfrm>
        </p:spPr>
        <p:txBody>
          <a:bodyPr/>
          <a:lstStyle/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sr-Latn-CS" sz="2100" dirty="0" smtClean="0"/>
              <a:t>Funkcija </a:t>
            </a:r>
            <a:r>
              <a:rPr lang="sr-Latn-CS" sz="2100" b="1" dirty="0" smtClean="0">
                <a:solidFill>
                  <a:srgbClr val="3333CC"/>
                </a:solidFill>
              </a:rPr>
              <a:t>Replace(str, s1, s2)</a:t>
            </a:r>
            <a:r>
              <a:rPr lang="sr-Latn-CS" sz="2100" dirty="0" smtClean="0"/>
              <a:t> vraća string </a:t>
            </a:r>
            <a:r>
              <a:rPr lang="en-GB" sz="2100" dirty="0" err="1" smtClean="0">
                <a:solidFill>
                  <a:srgbClr val="3333CC"/>
                </a:solidFill>
              </a:rPr>
              <a:t>str</a:t>
            </a:r>
            <a:r>
              <a:rPr lang="sr-Latn-CS" sz="2100" dirty="0" smtClean="0"/>
              <a:t> kod koga je svaki podstring </a:t>
            </a:r>
            <a:r>
              <a:rPr lang="en-GB" sz="2100" dirty="0" smtClean="0">
                <a:solidFill>
                  <a:srgbClr val="3333CC"/>
                </a:solidFill>
              </a:rPr>
              <a:t>s1</a:t>
            </a:r>
            <a:r>
              <a:rPr lang="sr-Latn-CS" sz="2100" dirty="0" smtClean="0"/>
              <a:t> zamenjen podstringom </a:t>
            </a:r>
            <a:r>
              <a:rPr lang="en-GB" sz="2100" dirty="0" smtClean="0">
                <a:solidFill>
                  <a:srgbClr val="3333CC"/>
                </a:solidFill>
              </a:rPr>
              <a:t>s2</a:t>
            </a:r>
            <a:r>
              <a:rPr lang="sr-Latn-CS" sz="2400" dirty="0" smtClean="0"/>
              <a:t>.</a:t>
            </a:r>
            <a:r>
              <a:rPr lang="sr-Latn-CS" sz="2100" dirty="0" smtClean="0"/>
              <a:t> Na primer:</a:t>
            </a:r>
          </a:p>
          <a:p>
            <a:pPr marL="239713" indent="-239713" eaLnBrk="1" hangingPunct="1">
              <a:spcBef>
                <a:spcPts val="600"/>
              </a:spcBef>
              <a:buClr>
                <a:schemeClr val="tx1"/>
              </a:buClr>
              <a:buNone/>
              <a:tabLst>
                <a:tab pos="1306513" algn="l"/>
              </a:tabLst>
            </a:pPr>
            <a:r>
              <a:rPr lang="sr-Latn-CS" sz="2100" dirty="0" smtClean="0">
                <a:solidFill>
                  <a:srgbClr val="3333CC"/>
                </a:solidFill>
              </a:rPr>
              <a:t>   </a:t>
            </a:r>
            <a:r>
              <a:rPr lang="en-GB" sz="2100" dirty="0" smtClean="0">
                <a:solidFill>
                  <a:srgbClr val="3333CC"/>
                </a:solidFill>
              </a:rPr>
              <a:t>Replace</a:t>
            </a:r>
            <a:r>
              <a:rPr lang="en-GB" sz="2100" dirty="0" smtClean="0">
                <a:solidFill>
                  <a:srgbClr val="3333CC"/>
                </a:solidFill>
              </a:rPr>
              <a:t>("</a:t>
            </a:r>
            <a:r>
              <a:rPr lang="sr-Latn-CS" sz="2100" dirty="0" smtClean="0">
                <a:solidFill>
                  <a:srgbClr val="3333CC"/>
                </a:solidFill>
              </a:rPr>
              <a:t>B</a:t>
            </a:r>
            <a:r>
              <a:rPr lang="en-GB" sz="2100" dirty="0" err="1" smtClean="0">
                <a:solidFill>
                  <a:srgbClr val="3333CC"/>
                </a:solidFill>
              </a:rPr>
              <a:t>anana</a:t>
            </a:r>
            <a:r>
              <a:rPr lang="en-GB" sz="2100" dirty="0" smtClean="0">
                <a:solidFill>
                  <a:srgbClr val="3333CC"/>
                </a:solidFill>
              </a:rPr>
              <a:t>",</a:t>
            </a:r>
            <a:r>
              <a:rPr lang="sr-Latn-CS" sz="2100" dirty="0" smtClean="0">
                <a:solidFill>
                  <a:srgbClr val="3333CC"/>
                </a:solidFill>
              </a:rPr>
              <a:t> </a:t>
            </a:r>
            <a:r>
              <a:rPr lang="en-GB" sz="2100" dirty="0" smtClean="0">
                <a:solidFill>
                  <a:srgbClr val="3333CC"/>
                </a:solidFill>
              </a:rPr>
              <a:t>"an",</a:t>
            </a:r>
            <a:r>
              <a:rPr lang="sr-Latn-CS" sz="2100" dirty="0" smtClean="0">
                <a:solidFill>
                  <a:srgbClr val="3333CC"/>
                </a:solidFill>
              </a:rPr>
              <a:t> </a:t>
            </a:r>
            <a:r>
              <a:rPr lang="en-GB" sz="2100" dirty="0" smtClean="0">
                <a:solidFill>
                  <a:srgbClr val="3333CC"/>
                </a:solidFill>
              </a:rPr>
              <a:t>"</a:t>
            </a:r>
            <a:r>
              <a:rPr lang="en-US" sz="2100" dirty="0" err="1" smtClean="0">
                <a:solidFill>
                  <a:srgbClr val="3333CC"/>
                </a:solidFill>
              </a:rPr>
              <a:t>ib</a:t>
            </a:r>
            <a:r>
              <a:rPr lang="en-GB" sz="2100" dirty="0" smtClean="0">
                <a:solidFill>
                  <a:srgbClr val="3333CC"/>
                </a:solidFill>
              </a:rPr>
              <a:t>")</a:t>
            </a:r>
            <a:r>
              <a:rPr lang="sr-Latn-CS" sz="2100" dirty="0" smtClean="0"/>
              <a:t>  </a:t>
            </a:r>
            <a:r>
              <a:rPr lang="sr-Latn-CS" sz="2100" dirty="0" smtClean="0"/>
              <a:t>vraća string </a:t>
            </a:r>
            <a:r>
              <a:rPr lang="en-GB" sz="2100" dirty="0" smtClean="0">
                <a:solidFill>
                  <a:srgbClr val="3333CC"/>
                </a:solidFill>
              </a:rPr>
              <a:t>"</a:t>
            </a:r>
            <a:r>
              <a:rPr lang="sr-Latn-CS" sz="2100" dirty="0" smtClean="0">
                <a:solidFill>
                  <a:srgbClr val="3333CC"/>
                </a:solidFill>
              </a:rPr>
              <a:t>B</a:t>
            </a:r>
            <a:r>
              <a:rPr lang="en-US" sz="2100" dirty="0" err="1" smtClean="0">
                <a:solidFill>
                  <a:srgbClr val="3333CC"/>
                </a:solidFill>
              </a:rPr>
              <a:t>ibib</a:t>
            </a:r>
            <a:r>
              <a:rPr lang="sr-Latn-CS" sz="2100" dirty="0" smtClean="0">
                <a:solidFill>
                  <a:srgbClr val="3333CC"/>
                </a:solidFill>
              </a:rPr>
              <a:t>a</a:t>
            </a:r>
            <a:r>
              <a:rPr lang="en-GB" sz="2100" dirty="0" smtClean="0">
                <a:solidFill>
                  <a:srgbClr val="3333CC"/>
                </a:solidFill>
              </a:rPr>
              <a:t>"</a:t>
            </a:r>
            <a:endParaRPr lang="en-US" sz="2100" dirty="0" smtClean="0"/>
          </a:p>
          <a:p>
            <a:pPr marL="239713" indent="-239713" eaLnBrk="1" hangingPunct="1">
              <a:spcBef>
                <a:spcPts val="18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sr-Latn-CS" sz="2100" dirty="0" smtClean="0"/>
              <a:t>Funkcija </a:t>
            </a:r>
            <a:r>
              <a:rPr lang="sr-Latn-CS" sz="2100" dirty="0" smtClean="0">
                <a:solidFill>
                  <a:srgbClr val="3333CC"/>
                </a:solidFill>
              </a:rPr>
              <a:t>Replace</a:t>
            </a:r>
            <a:r>
              <a:rPr lang="sr-Latn-CS" sz="2100" dirty="0" smtClean="0"/>
              <a:t> ima dodatne opcione argumente koji definišu poziciju u stringu </a:t>
            </a:r>
            <a:r>
              <a:rPr lang="sr-Latn-CS" sz="2100" dirty="0" smtClean="0">
                <a:solidFill>
                  <a:srgbClr val="3333CC"/>
                </a:solidFill>
              </a:rPr>
              <a:t>str</a:t>
            </a:r>
            <a:r>
              <a:rPr lang="sr-Latn-CS" sz="2100" dirty="0" smtClean="0"/>
              <a:t> od koje se vrši pretraga, broj zamena koje treba izvršiti i način poređenja stringova. Pogledati Help.</a:t>
            </a:r>
          </a:p>
          <a:p>
            <a:pPr marL="239713" indent="-239713" eaLnBrk="1" hangingPunct="1">
              <a:spcBef>
                <a:spcPts val="18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sr-Latn-CS" sz="2100" dirty="0" smtClean="0"/>
              <a:t>Funkcija </a:t>
            </a:r>
            <a:r>
              <a:rPr lang="sr-Latn-CS" sz="2100" b="1" dirty="0" smtClean="0">
                <a:solidFill>
                  <a:srgbClr val="3333CC"/>
                </a:solidFill>
              </a:rPr>
              <a:t>InStr(s1, s2)</a:t>
            </a:r>
            <a:r>
              <a:rPr lang="sr-Latn-CS" sz="2100" dirty="0" smtClean="0"/>
              <a:t> vraća poziciju </a:t>
            </a:r>
            <a:r>
              <a:rPr lang="sr-Latn-CS" sz="2100" u="sng" dirty="0" smtClean="0"/>
              <a:t>prve pojave</a:t>
            </a:r>
            <a:r>
              <a:rPr lang="sr-Latn-CS" sz="2100" dirty="0" smtClean="0"/>
              <a:t> stringa </a:t>
            </a:r>
            <a:r>
              <a:rPr lang="sr-Latn-CS" sz="2100" dirty="0" smtClean="0">
                <a:solidFill>
                  <a:srgbClr val="3333CC"/>
                </a:solidFill>
              </a:rPr>
              <a:t>s2</a:t>
            </a:r>
            <a:r>
              <a:rPr lang="sr-Latn-CS" sz="2100" dirty="0" smtClean="0"/>
              <a:t> u stringu </a:t>
            </a:r>
            <a:r>
              <a:rPr lang="sr-Latn-CS" sz="2100" dirty="0" smtClean="0">
                <a:solidFill>
                  <a:srgbClr val="3333CC"/>
                </a:solidFill>
              </a:rPr>
              <a:t>s1</a:t>
            </a:r>
            <a:r>
              <a:rPr lang="sr-Latn-CS" sz="2100" dirty="0" smtClean="0"/>
              <a:t>. Ukoliko ga nema, funkcija vraća </a:t>
            </a:r>
            <a:r>
              <a:rPr lang="sr-Latn-CS" sz="2100" b="1" dirty="0" smtClean="0"/>
              <a:t>0</a:t>
            </a:r>
            <a:r>
              <a:rPr lang="sr-Latn-CS" sz="2100" dirty="0" smtClean="0"/>
              <a:t>. Na primer:</a:t>
            </a:r>
          </a:p>
          <a:p>
            <a:pPr marL="239713" indent="-239713" eaLnBrk="1" hangingPunct="1">
              <a:spcBef>
                <a:spcPts val="600"/>
              </a:spcBef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</a:pPr>
            <a:r>
              <a:rPr lang="sr-Latn-CS" sz="2100" dirty="0" smtClean="0">
                <a:solidFill>
                  <a:srgbClr val="3333CC"/>
                </a:solidFill>
              </a:rPr>
              <a:t>   InStr("Banana", "ana")</a:t>
            </a:r>
            <a:r>
              <a:rPr lang="sr-Latn-CS" sz="2100" dirty="0" smtClean="0"/>
              <a:t>  vraća broj </a:t>
            </a:r>
            <a:r>
              <a:rPr lang="sr-Latn-CS" sz="2100" dirty="0" smtClean="0">
                <a:solidFill>
                  <a:srgbClr val="3333CC"/>
                </a:solidFill>
              </a:rPr>
              <a:t>2</a:t>
            </a:r>
            <a:endParaRPr lang="en-US" sz="2100" dirty="0" smtClean="0"/>
          </a:p>
          <a:p>
            <a:pPr marL="239713" indent="-239713" eaLnBrk="1" hangingPunct="1">
              <a:spcBef>
                <a:spcPts val="18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sr-Latn-CS" sz="2100" dirty="0" smtClean="0"/>
              <a:t>Funkcija </a:t>
            </a:r>
            <a:r>
              <a:rPr lang="sr-Latn-CS" sz="2100" b="1" dirty="0" smtClean="0">
                <a:solidFill>
                  <a:srgbClr val="3333CC"/>
                </a:solidFill>
              </a:rPr>
              <a:t>InStrRev(s1, s2)</a:t>
            </a:r>
            <a:r>
              <a:rPr lang="sr-Latn-CS" sz="2100" dirty="0" smtClean="0"/>
              <a:t> vraća poziciju </a:t>
            </a:r>
            <a:r>
              <a:rPr lang="sr-Latn-CS" sz="2100" u="sng" dirty="0" smtClean="0"/>
              <a:t>poslednje pojave</a:t>
            </a:r>
            <a:r>
              <a:rPr lang="sr-Latn-CS" sz="2100" dirty="0" smtClean="0"/>
              <a:t> stringa </a:t>
            </a:r>
            <a:r>
              <a:rPr lang="sr-Latn-CS" sz="2100" dirty="0" smtClean="0">
                <a:solidFill>
                  <a:srgbClr val="3333CC"/>
                </a:solidFill>
              </a:rPr>
              <a:t>s2</a:t>
            </a:r>
            <a:r>
              <a:rPr lang="sr-Latn-CS" sz="2100" dirty="0" smtClean="0"/>
              <a:t> u stringu </a:t>
            </a:r>
            <a:r>
              <a:rPr lang="sr-Latn-CS" sz="2100" dirty="0" smtClean="0">
                <a:solidFill>
                  <a:srgbClr val="3333CC"/>
                </a:solidFill>
              </a:rPr>
              <a:t>s1</a:t>
            </a:r>
            <a:r>
              <a:rPr lang="sr-Latn-CS" sz="2100" dirty="0" smtClean="0"/>
              <a:t>. Ukoliko ga nema, funkcija vraća </a:t>
            </a:r>
            <a:r>
              <a:rPr lang="sr-Latn-CS" sz="2100" b="1" dirty="0" smtClean="0"/>
              <a:t>0</a:t>
            </a:r>
            <a:r>
              <a:rPr lang="sr-Latn-CS" sz="2100" dirty="0" smtClean="0"/>
              <a:t>. Na primer:</a:t>
            </a:r>
          </a:p>
          <a:p>
            <a:pPr marL="239713" indent="-239713" eaLnBrk="1" hangingPunct="1">
              <a:spcBef>
                <a:spcPts val="600"/>
              </a:spcBef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</a:pPr>
            <a:r>
              <a:rPr lang="sr-Latn-CS" sz="2100" dirty="0" smtClean="0">
                <a:solidFill>
                  <a:srgbClr val="3333CC"/>
                </a:solidFill>
              </a:rPr>
              <a:t>   InStrRev("Banana", "ana")</a:t>
            </a:r>
            <a:r>
              <a:rPr lang="sr-Latn-CS" sz="2100" dirty="0" smtClean="0"/>
              <a:t>  vraća broj </a:t>
            </a:r>
            <a:r>
              <a:rPr lang="sr-Latn-CS" sz="2100" dirty="0" smtClean="0">
                <a:solidFill>
                  <a:srgbClr val="3333CC"/>
                </a:solidFill>
              </a:rPr>
              <a:t>4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5151437" cy="741363"/>
          </a:xfrm>
        </p:spPr>
        <p:txBody>
          <a:bodyPr/>
          <a:lstStyle/>
          <a:p>
            <a:pPr eaLnBrk="1" hangingPunct="1"/>
            <a:r>
              <a:rPr lang="sr-Latn-CS" sz="3600" smtClean="0"/>
              <a:t>Funkcije </a:t>
            </a:r>
            <a:r>
              <a:rPr lang="en-US" sz="3600" smtClean="0"/>
              <a:t>LCase i UCase</a:t>
            </a:r>
          </a:p>
        </p:txBody>
      </p:sp>
      <p:sp>
        <p:nvSpPr>
          <p:cNvPr id="11267" name="Content Placeholder 3"/>
          <p:cNvSpPr>
            <a:spLocks noGrp="1"/>
          </p:cNvSpPr>
          <p:nvPr>
            <p:ph idx="1"/>
          </p:nvPr>
        </p:nvSpPr>
        <p:spPr>
          <a:xfrm>
            <a:off x="285750" y="1714500"/>
            <a:ext cx="8572500" cy="2571750"/>
          </a:xfrm>
        </p:spPr>
        <p:txBody>
          <a:bodyPr/>
          <a:lstStyle/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sr-Latn-CS" sz="2100" smtClean="0"/>
              <a:t>Funkcija </a:t>
            </a:r>
            <a:r>
              <a:rPr lang="en-US" sz="2100" b="1" smtClean="0">
                <a:solidFill>
                  <a:srgbClr val="3333CC"/>
                </a:solidFill>
              </a:rPr>
              <a:t>LCase</a:t>
            </a:r>
            <a:r>
              <a:rPr lang="sr-Latn-CS" sz="2100" b="1" smtClean="0">
                <a:solidFill>
                  <a:srgbClr val="3333CC"/>
                </a:solidFill>
              </a:rPr>
              <a:t>(str)</a:t>
            </a:r>
            <a:r>
              <a:rPr lang="sr-Latn-CS" sz="2100" smtClean="0"/>
              <a:t> </a:t>
            </a:r>
            <a:r>
              <a:rPr lang="sv-SE" sz="2100" smtClean="0"/>
              <a:t>vraća string kod koga su velika slova konvertovana u mala, a ostali karakteri su neizmenjeni.</a:t>
            </a:r>
            <a:r>
              <a:rPr lang="sr-Latn-CS" sz="2100" smtClean="0"/>
              <a:t> Na primer:</a:t>
            </a:r>
          </a:p>
          <a:p>
            <a:pPr marL="239713" indent="-239713" eaLnBrk="1" hangingPunct="1">
              <a:spcBef>
                <a:spcPts val="600"/>
              </a:spcBef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</a:pPr>
            <a:r>
              <a:rPr lang="sr-Latn-CS" sz="2100" smtClean="0">
                <a:solidFill>
                  <a:srgbClr val="3333CC"/>
                </a:solidFill>
              </a:rPr>
              <a:t>   </a:t>
            </a:r>
            <a:r>
              <a:rPr lang="en-GB" sz="2100" smtClean="0">
                <a:solidFill>
                  <a:srgbClr val="3333CC"/>
                </a:solidFill>
              </a:rPr>
              <a:t>LCase("#A1G2")</a:t>
            </a:r>
            <a:r>
              <a:rPr lang="sr-Latn-CS" sz="2100" smtClean="0"/>
              <a:t>  vraća string </a:t>
            </a:r>
            <a:r>
              <a:rPr lang="en-GB" sz="2100" smtClean="0">
                <a:solidFill>
                  <a:srgbClr val="3333CC"/>
                </a:solidFill>
              </a:rPr>
              <a:t>"</a:t>
            </a:r>
            <a:r>
              <a:rPr lang="sr-Latn-CS" sz="2100" smtClean="0">
                <a:solidFill>
                  <a:srgbClr val="3333CC"/>
                </a:solidFill>
              </a:rPr>
              <a:t>#a1g2</a:t>
            </a:r>
            <a:r>
              <a:rPr lang="en-GB" sz="2100" smtClean="0">
                <a:solidFill>
                  <a:srgbClr val="3333CC"/>
                </a:solidFill>
              </a:rPr>
              <a:t>" </a:t>
            </a:r>
            <a:endParaRPr lang="en-US" sz="2100" smtClean="0"/>
          </a:p>
          <a:p>
            <a:pPr marL="239713" indent="-239713" eaLnBrk="1" hangingPunct="1">
              <a:spcBef>
                <a:spcPts val="24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sr-Latn-CS" sz="2100" smtClean="0"/>
              <a:t>Funkcija </a:t>
            </a:r>
            <a:r>
              <a:rPr lang="en-US" sz="2100" b="1" smtClean="0">
                <a:solidFill>
                  <a:srgbClr val="3333CC"/>
                </a:solidFill>
              </a:rPr>
              <a:t>UCase</a:t>
            </a:r>
            <a:r>
              <a:rPr lang="sr-Latn-CS" sz="2100" b="1" smtClean="0">
                <a:solidFill>
                  <a:srgbClr val="3333CC"/>
                </a:solidFill>
              </a:rPr>
              <a:t>(str)</a:t>
            </a:r>
            <a:r>
              <a:rPr lang="sr-Latn-CS" sz="2100" smtClean="0"/>
              <a:t> </a:t>
            </a:r>
            <a:r>
              <a:rPr lang="sv-SE" sz="2100" smtClean="0"/>
              <a:t>vraća string kod koga su mala slova konvertovana u velika, a ostali karakteri su neizmenjeni.</a:t>
            </a:r>
            <a:r>
              <a:rPr lang="sr-Latn-CS" sz="2100" smtClean="0"/>
              <a:t> Na primer:</a:t>
            </a:r>
          </a:p>
          <a:p>
            <a:pPr marL="239713" indent="-239713" eaLnBrk="1" hangingPunct="1">
              <a:spcBef>
                <a:spcPts val="600"/>
              </a:spcBef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</a:pPr>
            <a:r>
              <a:rPr lang="sr-Latn-CS" sz="2100" smtClean="0">
                <a:solidFill>
                  <a:srgbClr val="3333CC"/>
                </a:solidFill>
              </a:rPr>
              <a:t>   </a:t>
            </a:r>
            <a:r>
              <a:rPr lang="en-GB" sz="2100" smtClean="0">
                <a:solidFill>
                  <a:srgbClr val="3333CC"/>
                </a:solidFill>
              </a:rPr>
              <a:t>UCase("?b1c2")</a:t>
            </a:r>
            <a:r>
              <a:rPr lang="sr-Latn-CS" sz="2100" smtClean="0"/>
              <a:t>  vraća string </a:t>
            </a:r>
            <a:r>
              <a:rPr lang="en-GB" sz="2100" smtClean="0">
                <a:solidFill>
                  <a:srgbClr val="3333CC"/>
                </a:solidFill>
              </a:rPr>
              <a:t>"</a:t>
            </a:r>
            <a:r>
              <a:rPr lang="en-US" sz="2100" smtClean="0">
                <a:solidFill>
                  <a:srgbClr val="3333CC"/>
                </a:solidFill>
              </a:rPr>
              <a:t>?B</a:t>
            </a:r>
            <a:r>
              <a:rPr lang="sr-Latn-CS" sz="2100" smtClean="0">
                <a:solidFill>
                  <a:srgbClr val="3333CC"/>
                </a:solidFill>
              </a:rPr>
              <a:t>1</a:t>
            </a:r>
            <a:r>
              <a:rPr lang="en-US" sz="2100" smtClean="0">
                <a:solidFill>
                  <a:srgbClr val="3333CC"/>
                </a:solidFill>
              </a:rPr>
              <a:t>C</a:t>
            </a:r>
            <a:r>
              <a:rPr lang="sr-Latn-CS" sz="2100" smtClean="0">
                <a:solidFill>
                  <a:srgbClr val="3333CC"/>
                </a:solidFill>
              </a:rPr>
              <a:t>2</a:t>
            </a:r>
            <a:r>
              <a:rPr lang="en-GB" sz="2100" smtClean="0">
                <a:solidFill>
                  <a:srgbClr val="3333CC"/>
                </a:solidFill>
              </a:rPr>
              <a:t>"</a:t>
            </a:r>
            <a:endParaRPr lang="sr-Latn-CS" sz="2100" smtClean="0">
              <a:solidFill>
                <a:srgbClr val="3333C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ixel">
  <a:themeElements>
    <a:clrScheme name="Pixel 12">
      <a:dk1>
        <a:srgbClr val="000000"/>
      </a:dk1>
      <a:lt1>
        <a:srgbClr val="FFFFFF"/>
      </a:lt1>
      <a:dk2>
        <a:srgbClr val="000000"/>
      </a:dk2>
      <a:lt2>
        <a:srgbClr val="00007D"/>
      </a:lt2>
      <a:accent1>
        <a:srgbClr val="9999FF"/>
      </a:accent1>
      <a:accent2>
        <a:srgbClr val="9999CC"/>
      </a:accent2>
      <a:accent3>
        <a:srgbClr val="FFFFFF"/>
      </a:accent3>
      <a:accent4>
        <a:srgbClr val="000000"/>
      </a:accent4>
      <a:accent5>
        <a:srgbClr val="CACAFF"/>
      </a:accent5>
      <a:accent6>
        <a:srgbClr val="8A8AB9"/>
      </a:accent6>
      <a:hlink>
        <a:srgbClr val="666699"/>
      </a:hlink>
      <a:folHlink>
        <a:srgbClr val="CCCCE6"/>
      </a:folHlink>
    </a:clrScheme>
    <a:fontScheme name="Pixe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Pixel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Pixel</Template>
  <TotalTime>115779</TotalTime>
  <Words>2853</Words>
  <Application>Microsoft Office PowerPoint</Application>
  <PresentationFormat>On-screen Show (4:3)</PresentationFormat>
  <Paragraphs>310</Paragraphs>
  <Slides>28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6" baseType="lpstr">
      <vt:lpstr>Arial</vt:lpstr>
      <vt:lpstr>Arial Black</vt:lpstr>
      <vt:lpstr>Calibri</vt:lpstr>
      <vt:lpstr>Courier New</vt:lpstr>
      <vt:lpstr>Mathematica1</vt:lpstr>
      <vt:lpstr>Times New Roman</vt:lpstr>
      <vt:lpstr>Wingdings</vt:lpstr>
      <vt:lpstr>Pixel</vt:lpstr>
      <vt:lpstr>Programiranje kroz aplikacije</vt:lpstr>
      <vt:lpstr>Osnovno o stringovima</vt:lpstr>
      <vt:lpstr>Nadovezivanje stringova. vbCrLf i vbTab</vt:lpstr>
      <vt:lpstr>Funkcija Mid</vt:lpstr>
      <vt:lpstr>Poređenje stringova</vt:lpstr>
      <vt:lpstr>Funkcije Len, Str i Val</vt:lpstr>
      <vt:lpstr>Funkcije Left i Right</vt:lpstr>
      <vt:lpstr>Funkcije Replace, InStr i InStrRev</vt:lpstr>
      <vt:lpstr>Funkcije LCase i UCase</vt:lpstr>
      <vt:lpstr>Funkcije LTrim, RTrim i Trim</vt:lpstr>
      <vt:lpstr>Funkcije Split i Join</vt:lpstr>
      <vt:lpstr>Rad sa kodovima karaktera</vt:lpstr>
      <vt:lpstr>Rad sa slovima š, đ, č, ć i ž</vt:lpstr>
      <vt:lpstr>Like operator</vt:lpstr>
      <vt:lpstr>Like operator (nastavak)</vt:lpstr>
      <vt:lpstr>Like operator (nastavak)</vt:lpstr>
      <vt:lpstr>Rad sa vremenom i datumima</vt:lpstr>
      <vt:lpstr>Funkcije Date, Time i Now</vt:lpstr>
      <vt:lpstr>Funkcija DateDiff</vt:lpstr>
      <vt:lpstr>Funkcija Format</vt:lpstr>
      <vt:lpstr>Predefinisani numerički formati</vt:lpstr>
      <vt:lpstr>Predefinisani formati za datum i vreme</vt:lpstr>
      <vt:lpstr>Korisnički numerički formati</vt:lpstr>
      <vt:lpstr>Korisnički numerički formati (primeri)</vt:lpstr>
      <vt:lpstr>Primer 1</vt:lpstr>
      <vt:lpstr>Primer 2</vt:lpstr>
      <vt:lpstr>Primer 3</vt:lpstr>
      <vt:lpstr>Primer 4</vt:lpstr>
    </vt:vector>
  </TitlesOfParts>
  <Company>ETF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Programiranje kroz aplikacije</dc:title>
  <dc:creator>Slobodan Djukanović</dc:creator>
  <cp:lastModifiedBy>Slobodan</cp:lastModifiedBy>
  <cp:revision>985</cp:revision>
  <dcterms:created xsi:type="dcterms:W3CDTF">2004-08-23T07:37:27Z</dcterms:created>
  <dcterms:modified xsi:type="dcterms:W3CDTF">2016-10-11T10:53:28Z</dcterms:modified>
</cp:coreProperties>
</file>