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7"/>
  </p:notesMasterIdLst>
  <p:handoutMasterIdLst>
    <p:handoutMasterId r:id="rId38"/>
  </p:handoutMasterIdLst>
  <p:sldIdLst>
    <p:sldId id="256" r:id="rId2"/>
    <p:sldId id="257" r:id="rId3"/>
    <p:sldId id="393" r:id="rId4"/>
    <p:sldId id="377" r:id="rId5"/>
    <p:sldId id="394" r:id="rId6"/>
    <p:sldId id="396" r:id="rId7"/>
    <p:sldId id="395" r:id="rId8"/>
    <p:sldId id="378" r:id="rId9"/>
    <p:sldId id="397" r:id="rId10"/>
    <p:sldId id="398" r:id="rId11"/>
    <p:sldId id="399" r:id="rId12"/>
    <p:sldId id="400" r:id="rId13"/>
    <p:sldId id="401" r:id="rId14"/>
    <p:sldId id="402" r:id="rId15"/>
    <p:sldId id="403" r:id="rId16"/>
    <p:sldId id="404" r:id="rId17"/>
    <p:sldId id="405" r:id="rId18"/>
    <p:sldId id="406" r:id="rId19"/>
    <p:sldId id="423" r:id="rId20"/>
    <p:sldId id="407" r:id="rId21"/>
    <p:sldId id="408" r:id="rId22"/>
    <p:sldId id="409" r:id="rId23"/>
    <p:sldId id="419" r:id="rId24"/>
    <p:sldId id="420" r:id="rId25"/>
    <p:sldId id="421" r:id="rId26"/>
    <p:sldId id="422" r:id="rId27"/>
    <p:sldId id="410" r:id="rId28"/>
    <p:sldId id="411" r:id="rId29"/>
    <p:sldId id="412" r:id="rId30"/>
    <p:sldId id="413" r:id="rId31"/>
    <p:sldId id="414" r:id="rId32"/>
    <p:sldId id="415" r:id="rId33"/>
    <p:sldId id="416" r:id="rId34"/>
    <p:sldId id="417" r:id="rId35"/>
    <p:sldId id="418" r:id="rId3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FFCC"/>
    <a:srgbClr val="CC6600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5D14F777-6DEC-4CB2-A52D-03F665C0CA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8257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73AC4C70-C906-4091-AEBF-071DABE646BF}" type="datetimeFigureOut">
              <a:rPr lang="sr-Latn-CS"/>
              <a:pPr>
                <a:defRPr/>
              </a:pPr>
              <a:t>8.11.2016.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3784BA2-CB21-4BEE-94C8-3366E099976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55114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8502F-1E12-4D10-8EAD-56CF402E97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812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4F705C-8DBC-4E7B-999D-D1DB6242B2A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592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6868DC-0C9A-4745-A3A3-C12365AB7B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5786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E3CA79-F94A-4A92-847F-C815871364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678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F946-4098-4618-8E92-3868BE6292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331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A484-B4A8-4A34-988C-7EC9A51086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53354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D90DF-22AB-49C2-8F96-A243C36AC80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296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650D-0335-4AE6-BD17-5D502119C9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277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634A46-F5B2-4BDE-96D3-C434F93E10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2833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7F850-7028-4BF7-921E-6FF8D09618D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71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52708E-D2DB-4EBB-BB2C-5BB233310ED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006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9142802-4D71-439A-B6C9-9FAC20AE7B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46" r:id="rId1"/>
    <p:sldLayoutId id="2147484436" r:id="rId2"/>
    <p:sldLayoutId id="2147484437" r:id="rId3"/>
    <p:sldLayoutId id="2147484438" r:id="rId4"/>
    <p:sldLayoutId id="2147484439" r:id="rId5"/>
    <p:sldLayoutId id="2147484440" r:id="rId6"/>
    <p:sldLayoutId id="2147484441" r:id="rId7"/>
    <p:sldLayoutId id="2147484442" r:id="rId8"/>
    <p:sldLayoutId id="2147484443" r:id="rId9"/>
    <p:sldLayoutId id="2147484444" r:id="rId10"/>
    <p:sldLayoutId id="21474844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48213"/>
            <a:ext cx="5214937" cy="1466850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Korisničke forme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RS" sz="4000" smtClean="0"/>
              <a:t>Upravljanje</a:t>
            </a:r>
            <a:r>
              <a:rPr lang="en-US" sz="4000" smtClean="0"/>
              <a:t> greška</a:t>
            </a:r>
            <a:r>
              <a:rPr lang="sr-Latn-RS" sz="4000" smtClean="0"/>
              <a:t>ma</a:t>
            </a: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55725"/>
            <a:ext cx="8572500" cy="51403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List boks (ListBox)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List boks daje listu stavki sa koje korisnik može izabrati jednu ili više stavki. Ova kontrola je vrlo slična kombo boksu, s tim što kombo daje padajući meni za odabir jedne stavke. Druga razlika je da kod kombo boksa korisnik može uneti stavku koja se ne nalazi na listi. Nabrojane osobine i metode kombo boksa važe i za list boks.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Ček boks (CheckBox)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Ček boks se upotrebljava kada želimo da definišemo neki binaran izbor, npr. da ili ne, istinito ili neistinito, uključeno ili isključeno. </a:t>
            </a:r>
            <a:r>
              <a:rPr lang="sr-Latn-RS" sz="1900" dirty="0" smtClean="0"/>
              <a:t>K</a:t>
            </a:r>
            <a:r>
              <a:rPr lang="vi-VN" sz="1900" dirty="0" smtClean="0"/>
              <a:t>ontrola ima dve moguće vrednosti, </a:t>
            </a:r>
            <a:r>
              <a:rPr lang="vi-VN" sz="1900" dirty="0" smtClean="0">
                <a:solidFill>
                  <a:srgbClr val="3333CC"/>
                </a:solidFill>
              </a:rPr>
              <a:t>True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čekirana</a:t>
            </a:r>
            <a:r>
              <a:rPr lang="sr-Latn-RS" sz="1900" dirty="0" smtClean="0"/>
              <a:t>)</a:t>
            </a:r>
            <a:r>
              <a:rPr lang="vi-VN" sz="1900" dirty="0" smtClean="0"/>
              <a:t> ili </a:t>
            </a:r>
            <a:r>
              <a:rPr lang="vi-VN" sz="1900" dirty="0" smtClean="0">
                <a:solidFill>
                  <a:srgbClr val="3333CC"/>
                </a:solidFill>
              </a:rPr>
              <a:t>False</a:t>
            </a:r>
            <a:r>
              <a:rPr lang="sr-Latn-RS" sz="1900" dirty="0" smtClean="0"/>
              <a:t> (</a:t>
            </a:r>
            <a:r>
              <a:rPr lang="vi-VN" sz="1900" dirty="0" smtClean="0"/>
              <a:t>kontrola </a:t>
            </a:r>
            <a:r>
              <a:rPr lang="sr-Latn-RS" sz="1900" dirty="0" smtClean="0"/>
              <a:t>nije </a:t>
            </a:r>
            <a:r>
              <a:rPr lang="vi-VN" sz="1900" dirty="0" smtClean="0"/>
              <a:t>čekirana</a:t>
            </a:r>
            <a:r>
              <a:rPr lang="sr-Latn-RS" sz="1900" dirty="0" smtClean="0"/>
              <a:t>)</a:t>
            </a:r>
            <a:r>
              <a:rPr lang="vi-VN" sz="1900" dirty="0" smtClean="0"/>
              <a:t>. Promena vrednosti ček boksa se vrši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Opciono dugme (OptionButton)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Opciona dugmad </a:t>
            </a:r>
            <a:r>
              <a:rPr lang="sr-Latn-RS" sz="1900" dirty="0" smtClean="0"/>
              <a:t>(</a:t>
            </a:r>
            <a:r>
              <a:rPr lang="vi-VN" sz="1900" dirty="0" smtClean="0"/>
              <a:t>radio dugmad) se koriste </a:t>
            </a:r>
            <a:r>
              <a:rPr lang="sr-Latn-RS" sz="1900" dirty="0" smtClean="0"/>
              <a:t>za </a:t>
            </a:r>
            <a:r>
              <a:rPr lang="vi-VN" sz="1900" dirty="0" smtClean="0"/>
              <a:t>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nekoliko opcija. </a:t>
            </a:r>
            <a:r>
              <a:rPr lang="sr-Latn-RS" sz="1900" dirty="0" smtClean="0"/>
              <a:t>N</a:t>
            </a:r>
            <a:r>
              <a:rPr lang="vi-VN" sz="1900" dirty="0" smtClean="0"/>
              <a:t>alaze </a:t>
            </a:r>
            <a:r>
              <a:rPr lang="sr-Latn-RS" sz="1900" dirty="0" smtClean="0"/>
              <a:t>se </a:t>
            </a:r>
            <a:r>
              <a:rPr lang="vi-VN" sz="1900" dirty="0" smtClean="0"/>
              <a:t>u grupama od po minimum dva dugmeta. Kada se jedno dugme u grupi aktivira ostala se deaktiviraju. Pomoću osobine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 se dobija ili menja stanje dugmeta.</a:t>
            </a:r>
            <a:endParaRPr lang="sr-Latn-C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28750"/>
            <a:ext cx="8572500" cy="521493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Toggle dugme (ToggleButton)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ček boks i opciona dugmad, ovo dugme ima dva moguća stanja, uključeno i isključeno. Vrednost dugmeta je </a:t>
            </a:r>
            <a:r>
              <a:rPr lang="sr-Latn-CS" sz="1900" dirty="0" smtClean="0">
                <a:solidFill>
                  <a:srgbClr val="3333CC"/>
                </a:solidFill>
              </a:rPr>
              <a:t>True</a:t>
            </a:r>
            <a:r>
              <a:rPr lang="sr-Latn-CS" sz="1900" dirty="0" smtClean="0"/>
              <a:t> (pritisnuto) ili </a:t>
            </a:r>
            <a:r>
              <a:rPr lang="sr-Latn-CS" sz="1900" dirty="0" smtClean="0">
                <a:solidFill>
                  <a:srgbClr val="3333CC"/>
                </a:solidFill>
              </a:rPr>
              <a:t>False</a:t>
            </a:r>
            <a:r>
              <a:rPr lang="sr-Latn-CS" sz="1900" dirty="0" smtClean="0"/>
              <a:t> (nije pritisnuto). Pomoću osobine </a:t>
            </a:r>
            <a:r>
              <a:rPr lang="sr-Latn-CS" sz="1900" dirty="0" smtClean="0">
                <a:solidFill>
                  <a:srgbClr val="3333CC"/>
                </a:solidFill>
              </a:rPr>
              <a:t>Value</a:t>
            </a:r>
            <a:r>
              <a:rPr lang="sr-Latn-CS" sz="1900" dirty="0" smtClean="0"/>
              <a:t> se dobija ili menja stanje dugmeta.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Okvir (Frame)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</a:t>
            </a:r>
            <a:r>
              <a:rPr lang="vi-VN" sz="1900" dirty="0" smtClean="0"/>
              <a:t>Okvir služi da obuhvati druge kontrole, bilo iz estetskih razloga, bilo zbog grupisanja kontrola na logičan način. </a:t>
            </a:r>
            <a:r>
              <a:rPr lang="sr-Latn-RS" sz="1900" dirty="0" smtClean="0"/>
              <a:t>Okvir</a:t>
            </a:r>
            <a:r>
              <a:rPr lang="vi-VN" sz="1900" dirty="0" smtClean="0"/>
              <a:t> </a:t>
            </a:r>
            <a:r>
              <a:rPr lang="en-US" sz="1900" dirty="0" smtClean="0"/>
              <a:t>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vi-VN" sz="1900" dirty="0" smtClean="0"/>
              <a:t>grupisanj</a:t>
            </a:r>
            <a:r>
              <a:rPr lang="sr-Latn-RS" sz="1900" dirty="0" smtClean="0"/>
              <a:t>e</a:t>
            </a:r>
            <a:r>
              <a:rPr lang="vi-VN" sz="1900" dirty="0" smtClean="0"/>
              <a:t> opcionih dugmadi kada forma ima više od jedne grupe ovih dugmadi. U jednom okviru, sva opciona dugmad su međusobno isključiva.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Komandno dugme (CommandButton)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Ovo dugme služi da izvrši određenu radnju koju programiramo u okviru događaja </a:t>
            </a:r>
            <a:r>
              <a:rPr lang="vi-VN" sz="1900" dirty="0" smtClean="0">
                <a:solidFill>
                  <a:srgbClr val="3333CC"/>
                </a:solidFill>
              </a:rPr>
              <a:t>Click</a:t>
            </a:r>
            <a:r>
              <a:rPr lang="vi-VN" sz="1900" dirty="0" smtClean="0"/>
              <a:t> ovog dugmeta. Ova kontrola se najviše koristi i svaka forma koju kreiramo će imati bar jedno komandno dugme.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Tab strip (TabStrip)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Ova kontrola služi za kreiranje formi sa više tabova (stranica).</a:t>
            </a:r>
            <a:endParaRPr lang="sr-Latn-C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 (nastavak)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77950"/>
            <a:ext cx="8572500" cy="49799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Multi page (MultiPage)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Slično kao tab strip, multi page kontrola kreira forme sa više stranica.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Klizač (ScrollBar)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dirty="0" smtClean="0"/>
              <a:t>   Kod </a:t>
            </a:r>
            <a:r>
              <a:rPr lang="sr-Latn-RS" sz="1900" dirty="0" smtClean="0"/>
              <a:t>k</a:t>
            </a:r>
            <a:r>
              <a:rPr lang="vi-VN" sz="1900" dirty="0" smtClean="0"/>
              <a:t>lizač</a:t>
            </a:r>
            <a:r>
              <a:rPr lang="sr-Latn-RS" sz="1900" dirty="0" smtClean="0"/>
              <a:t>a,</a:t>
            </a:r>
            <a:r>
              <a:rPr lang="vi-VN" sz="1900" dirty="0" smtClean="0"/>
              <a:t> odab</a:t>
            </a:r>
            <a:r>
              <a:rPr lang="sr-Latn-RS" sz="1900" dirty="0" smtClean="0"/>
              <a:t>i</a:t>
            </a:r>
            <a:r>
              <a:rPr lang="vi-VN" sz="1900" dirty="0" smtClean="0"/>
              <a:t>r jedn</a:t>
            </a:r>
            <a:r>
              <a:rPr lang="sr-Latn-RS" sz="1900" dirty="0" smtClean="0"/>
              <a:t>e</a:t>
            </a:r>
            <a:r>
              <a:rPr lang="vi-VN" sz="1900" dirty="0" smtClean="0"/>
              <a:t> od vrednosti iz određenog opsega vrši</a:t>
            </a:r>
            <a:r>
              <a:rPr lang="sr-Latn-RS" sz="1900" dirty="0" smtClean="0"/>
              <a:t>mo</a:t>
            </a:r>
            <a:r>
              <a:rPr lang="vi-VN" sz="1900" dirty="0" smtClean="0"/>
              <a:t> prevlačenjem klizača. Minimalna, maksimalna i trenutna vrednost klizača se dobijaju i menjaju pomoću osobina </a:t>
            </a:r>
            <a:r>
              <a:rPr lang="vi-VN" sz="1900" dirty="0" smtClean="0">
                <a:solidFill>
                  <a:srgbClr val="3333CC"/>
                </a:solidFill>
              </a:rPr>
              <a:t>Min</a:t>
            </a:r>
            <a:r>
              <a:rPr lang="vi-VN" sz="1900" dirty="0" smtClean="0"/>
              <a:t>, </a:t>
            </a:r>
            <a:r>
              <a:rPr lang="vi-VN" sz="1900" dirty="0" smtClean="0">
                <a:solidFill>
                  <a:srgbClr val="3333CC"/>
                </a:solidFill>
              </a:rPr>
              <a:t>Max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Value</a:t>
            </a:r>
            <a:r>
              <a:rPr lang="vi-VN" sz="1900" dirty="0" smtClean="0"/>
              <a:t>. Osobine </a:t>
            </a:r>
            <a:r>
              <a:rPr lang="vi-VN" sz="1900" dirty="0" smtClean="0">
                <a:solidFill>
                  <a:srgbClr val="3333CC"/>
                </a:solidFill>
              </a:rPr>
              <a:t>SmallChange</a:t>
            </a:r>
            <a:r>
              <a:rPr lang="vi-VN" sz="1900" dirty="0" smtClean="0"/>
              <a:t> i </a:t>
            </a:r>
            <a:r>
              <a:rPr lang="vi-VN" sz="1900" dirty="0" smtClean="0">
                <a:solidFill>
                  <a:srgbClr val="3333CC"/>
                </a:solidFill>
              </a:rPr>
              <a:t>LargeChange</a:t>
            </a:r>
            <a:r>
              <a:rPr lang="vi-VN" sz="1900" dirty="0" smtClean="0"/>
              <a:t> definišu korak promene vrednosti klizača.</a:t>
            </a:r>
            <a:endParaRPr lang="sr-Latn-C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Spin dugme (Spin Button)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vi-VN" sz="1900" dirty="0" smtClean="0"/>
              <a:t>Spin dugme omogućava odabir vrednosti kontrole klikanjem jedne od dve strelice, pri čemu jedna strelica povećava, a druga smanjuje vrednost.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Image kontrola (Image control)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Image</a:t>
            </a:r>
            <a:r>
              <a:rPr lang="vi-VN" sz="1900" dirty="0" smtClean="0"/>
              <a:t> kontrola se koristi za prikaz slike koja je u formi zasebnog fajla.</a:t>
            </a:r>
            <a:endParaRPr lang="sr-Latn-RS" sz="19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dirty="0" smtClean="0">
                <a:solidFill>
                  <a:srgbClr val="3333CC"/>
                </a:solidFill>
              </a:rPr>
              <a:t>RefEdit kontrola (RefEdit)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1900" dirty="0" smtClean="0"/>
              <a:t>   </a:t>
            </a:r>
            <a:r>
              <a:rPr lang="en-US" sz="1900" dirty="0" err="1" smtClean="0"/>
              <a:t>RefEdit</a:t>
            </a:r>
            <a:r>
              <a:rPr lang="en-US" sz="1900" dirty="0" smtClean="0"/>
              <a:t> </a:t>
            </a:r>
            <a:r>
              <a:rPr lang="en-US" sz="1900" dirty="0" err="1" smtClean="0"/>
              <a:t>kontrola</a:t>
            </a:r>
            <a:r>
              <a:rPr lang="en-US" sz="1900" dirty="0" smtClean="0"/>
              <a:t> se </a:t>
            </a:r>
            <a:r>
              <a:rPr lang="en-US" sz="1900" dirty="0" err="1" smtClean="0"/>
              <a:t>koristi</a:t>
            </a:r>
            <a:r>
              <a:rPr lang="en-US" sz="1900" dirty="0" smtClean="0"/>
              <a:t> </a:t>
            </a:r>
            <a:r>
              <a:rPr lang="en-US" sz="1900" dirty="0" err="1" smtClean="0"/>
              <a:t>za</a:t>
            </a:r>
            <a:r>
              <a:rPr lang="en-US" sz="1900" dirty="0" smtClean="0"/>
              <a:t> </a:t>
            </a:r>
            <a:r>
              <a:rPr lang="en-US" sz="1900" dirty="0" err="1" smtClean="0"/>
              <a:t>odabir</a:t>
            </a:r>
            <a:r>
              <a:rPr lang="en-US" sz="1900" dirty="0" smtClean="0"/>
              <a:t> </a:t>
            </a:r>
            <a:r>
              <a:rPr lang="en-US" sz="1900" dirty="0" err="1" smtClean="0"/>
              <a:t>opsega</a:t>
            </a:r>
            <a:r>
              <a:rPr lang="en-US" sz="1900" dirty="0" smtClean="0"/>
              <a:t> u </a:t>
            </a:r>
            <a:r>
              <a:rPr lang="en-US" sz="1900" dirty="0" err="1" smtClean="0"/>
              <a:t>radnom</a:t>
            </a:r>
            <a:r>
              <a:rPr lang="en-US" sz="1900" dirty="0" smtClean="0"/>
              <a:t> </a:t>
            </a:r>
            <a:r>
              <a:rPr lang="en-US" sz="1900" dirty="0" err="1" smtClean="0"/>
              <a:t>listu</a:t>
            </a:r>
            <a:r>
              <a:rPr lang="en-US" sz="1900" dirty="0" smtClean="0"/>
              <a:t>.</a:t>
            </a:r>
            <a:endParaRPr lang="sr-Latn-CS" sz="19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Prikaz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95413"/>
            <a:ext cx="8572500" cy="49625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Forma se prikazuje pomoću metode </a:t>
            </a:r>
            <a:r>
              <a:rPr lang="sr-Latn-CS" sz="2100" b="1" kern="1200" smtClean="0">
                <a:solidFill>
                  <a:srgbClr val="3333CC"/>
                </a:solidFill>
              </a:rPr>
              <a:t>Show</a:t>
            </a:r>
            <a:r>
              <a:rPr lang="sr-Latn-CS" sz="2100" kern="1200" smtClean="0"/>
              <a:t> objekta </a:t>
            </a:r>
            <a:r>
              <a:rPr lang="sr-Latn-CS" sz="2100" kern="1200" smtClean="0">
                <a:solidFill>
                  <a:srgbClr val="3333CC"/>
                </a:solidFill>
              </a:rPr>
              <a:t>UserForm</a:t>
            </a:r>
            <a:r>
              <a:rPr lang="sr-Latn-CS" sz="2100" kern="12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Počev sa Office-om 2000, korisničke forme mogu biti nemodalne (eng. </a:t>
            </a:r>
            <a:r>
              <a:rPr lang="sr-Latn-CS" sz="2100" i="1" smtClean="0"/>
              <a:t>modeless</a:t>
            </a:r>
            <a:r>
              <a:rPr lang="sr-Latn-CS" sz="2100" smtClean="0"/>
              <a:t>), što znači da korisnik može pristupiti radnoj svesci, ili aplikaciji, bez zatvaranja forme. Nemodalnost se postiže sa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UserForm.Show  </a:t>
            </a:r>
            <a:r>
              <a:rPr lang="sr-Latn-CS" sz="2100" b="1" smtClean="0">
                <a:solidFill>
                  <a:srgbClr val="3333CC"/>
                </a:solidFill>
              </a:rPr>
              <a:t>vbModeless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Podrazumevani način prikaza korisničke forme je modalan.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VBA poseduje i naredbu </a:t>
            </a:r>
            <a:r>
              <a:rPr lang="sr-Latn-CS" sz="2100" kern="1200" smtClean="0">
                <a:solidFill>
                  <a:srgbClr val="3333CC"/>
                </a:solidFill>
              </a:rPr>
              <a:t>Load</a:t>
            </a:r>
            <a:r>
              <a:rPr lang="sr-Latn-CS" sz="2100" smtClean="0"/>
              <a:t> pomoću koje se vrši učitavanje forme u memoriju, na sledeći način: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/>
              <a:t>   </a:t>
            </a:r>
            <a:r>
              <a:rPr lang="sr-Latn-CS" sz="2100" b="1" smtClean="0">
                <a:solidFill>
                  <a:srgbClr val="3333CC"/>
                </a:solidFill>
              </a:rPr>
              <a:t>Load</a:t>
            </a:r>
            <a:r>
              <a:rPr lang="sr-Latn-CS" sz="2100" smtClean="0">
                <a:solidFill>
                  <a:srgbClr val="3333CC"/>
                </a:solidFill>
              </a:rPr>
              <a:t> UserForm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Ipak, ovako učitana forma nije vidljiva dok se ne pozove </a:t>
            </a:r>
            <a:r>
              <a:rPr lang="sr-Latn-CS" sz="2100" kern="1200" smtClean="0">
                <a:solidFill>
                  <a:srgbClr val="3333CC"/>
                </a:solidFill>
              </a:rPr>
              <a:t>Show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>
                <a:solidFill>
                  <a:srgbClr val="3333CC"/>
                </a:solidFill>
              </a:rPr>
              <a:t>Load</a:t>
            </a:r>
            <a:r>
              <a:rPr lang="sr-Latn-CS" sz="2100" smtClean="0"/>
              <a:t> se obično koristi kod složenih formi koje se učitaju u memoriju pre upotrebe kako bi se skratilo vreme prikaza forme metodom </a:t>
            </a:r>
            <a:r>
              <a:rPr lang="sr-Latn-CS" sz="2100" kern="1200" smtClean="0">
                <a:solidFill>
                  <a:srgbClr val="3333CC"/>
                </a:solidFill>
              </a:rPr>
              <a:t>Show</a:t>
            </a:r>
            <a:r>
              <a:rPr lang="sr-Latn-C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Zatvaranje forme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306513"/>
            <a:ext cx="8656638" cy="52657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zatvaranje forme se može koristiti </a:t>
            </a:r>
            <a:r>
              <a:rPr lang="en-US" sz="2100" kern="1200" smtClean="0"/>
              <a:t>metodom</a:t>
            </a:r>
            <a:r>
              <a:rPr lang="sr-Latn-CS" sz="2100" kern="1200" smtClean="0"/>
              <a:t> </a:t>
            </a:r>
            <a:r>
              <a:rPr lang="sr-Latn-CS" sz="2100" b="1">
                <a:solidFill>
                  <a:srgbClr val="3333CC"/>
                </a:solidFill>
              </a:rPr>
              <a:t>Unload</a:t>
            </a:r>
            <a:r>
              <a:rPr lang="sr-Latn-CS" sz="2100" kern="1200" smtClean="0"/>
              <a:t>. Na primer, forma </a:t>
            </a:r>
            <a:r>
              <a:rPr lang="sr-Latn-CS" sz="2100" smtClean="0">
                <a:solidFill>
                  <a:srgbClr val="3333CC"/>
                </a:solidFill>
              </a:rPr>
              <a:t>UserForm</a:t>
            </a:r>
            <a:r>
              <a:rPr lang="sr-Latn-CS" sz="2100" kern="1200" smtClean="0"/>
              <a:t> se može zatvoriti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Unload  UserForm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Unload  </a:t>
            </a:r>
            <a:r>
              <a:rPr lang="sr-Latn-CS" sz="2100" b="1" smtClean="0">
                <a:solidFill>
                  <a:srgbClr val="3333CC"/>
                </a:solidFill>
              </a:rPr>
              <a:t>Me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 je ključna reč VBA pomoću koje forma referencira samu sebe. Koristi se radi skraćenja zapisa referenciranja forme i odnosi se na onu formu u kojoj se nalazi procedura koja sadrži reč </a:t>
            </a: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. Korišćenje reči </a:t>
            </a:r>
            <a:r>
              <a:rPr lang="vi-VN" sz="2100" smtClean="0">
                <a:solidFill>
                  <a:srgbClr val="3333CC"/>
                </a:solidFill>
              </a:rPr>
              <a:t>Me</a:t>
            </a:r>
            <a:r>
              <a:rPr lang="vi-VN" sz="2100" smtClean="0"/>
              <a:t> umesto imena forme eliminiše potrebu menjanja kôda prilikom promene imena forme.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smtClean="0"/>
              <a:t>Forma se može zatvoriti metodom </a:t>
            </a:r>
            <a:r>
              <a:rPr lang="sr-Latn-CS" sz="2100" b="1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. Pozivom </a:t>
            </a:r>
            <a:r>
              <a:rPr lang="sr-Latn-CS" sz="2100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, forma nestaje sa ekrana, ali ostaje u memoriji, tako da naš kôd i dalje može pristupiti kontrolama. </a:t>
            </a:r>
            <a:r>
              <a:rPr lang="sr-Latn-CS" sz="2100" smtClean="0">
                <a:solidFill>
                  <a:srgbClr val="3333CC"/>
                </a:solidFill>
              </a:rPr>
              <a:t>Hide</a:t>
            </a:r>
            <a:r>
              <a:rPr lang="sr-Latn-CS" sz="2100" smtClean="0"/>
              <a:t> se poziva na bilo koji od sledeća dva načina: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UserForm.Hide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Me.Hide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forme sa palete alatki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6226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Korisni</a:t>
            </a:r>
            <a:r>
              <a:rPr lang="sr-Latn-RS" sz="2100" kern="1200" smtClean="0"/>
              <a:t>čke</a:t>
            </a:r>
            <a:r>
              <a:rPr lang="sr-Latn-CS" sz="2100" kern="1200" smtClean="0"/>
              <a:t> forme se mogu prikazati pomoću odgovarajućeg dugmeta sa palete alatki.</a:t>
            </a:r>
            <a:endParaRPr lang="en-US" sz="2100" kern="12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Možemo kreirati sopstvenu paletu alatki i sa nje pozvati formu, ili koristiti neku od postojećih paleta.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Za oba načina je zajedničko da se dodavanje dugmeta koje prikazuje formu najčešće vrši pri otvaranju radne sveske, tj. u okviru procedure </a:t>
            </a:r>
            <a:r>
              <a:rPr lang="sr-Latn-CS" sz="2100" kern="1200" smtClean="0">
                <a:solidFill>
                  <a:srgbClr val="3333CC"/>
                </a:solidFill>
              </a:rPr>
              <a:t>Workbook_Open</a:t>
            </a:r>
            <a:r>
              <a:rPr lang="sr-Latn-CS" sz="2100" kern="12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sr-Latn-CS" sz="2100" kern="1200" smtClean="0"/>
              <a:t>Prikaz forme predstavlja poziv procedure koja u sebi sadrži naredbu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kern="12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UserForm.Show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Dodavanje dugmeta postojećoj paleti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449388"/>
            <a:ext cx="8656638" cy="39798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Dugme koje se dodaje paleti</a:t>
            </a:r>
            <a:r>
              <a:rPr lang="sr-Latn-RS" sz="2100" kern="1200" smtClean="0"/>
              <a:t> alatki</a:t>
            </a:r>
            <a:r>
              <a:rPr lang="en-US" sz="2100" kern="1200" smtClean="0"/>
              <a:t> je VBA objekat tipa </a:t>
            </a:r>
            <a:r>
              <a:rPr lang="en-US" sz="2100" kern="1200" smtClean="0">
                <a:solidFill>
                  <a:srgbClr val="3333CC"/>
                </a:solidFill>
              </a:rPr>
              <a:t>CommandBarButton</a:t>
            </a:r>
            <a:r>
              <a:rPr lang="en-US" sz="2100" kern="1200" smtClean="0"/>
              <a:t>.</a:t>
            </a:r>
            <a:endParaRPr lang="sr-Latn-RS" sz="2100" kern="120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Deklaracija dugmeta i dodavanje istog paleti se vrši na sledeći način: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Dim Dugme As CommandBarButton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Set Dugme = Application.CommandBars("</a:t>
            </a:r>
            <a:r>
              <a:rPr lang="sr-Latn-CS" sz="2100" smtClean="0">
                <a:solidFill>
                  <a:srgbClr val="FF0000"/>
                </a:solidFill>
              </a:rPr>
              <a:t>Standard</a:t>
            </a:r>
            <a:r>
              <a:rPr lang="sr-Latn-CS" sz="2100" smtClean="0">
                <a:solidFill>
                  <a:srgbClr val="3333CC"/>
                </a:solidFill>
              </a:rPr>
              <a:t>").Controls.Add(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	    Type:=msoControlButton, Temporary:=True)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Dodavanje kontrole se vrši metodom </a:t>
            </a:r>
            <a:r>
              <a:rPr lang="vi-VN" sz="2100" kern="1200" smtClean="0">
                <a:solidFill>
                  <a:srgbClr val="3333CC"/>
                </a:solidFill>
              </a:rPr>
              <a:t>Add</a:t>
            </a:r>
            <a:r>
              <a:rPr lang="vi-VN" sz="2100" kern="1200" smtClean="0"/>
              <a:t> kolekcije </a:t>
            </a:r>
            <a:r>
              <a:rPr lang="vi-VN" sz="2100" kern="1200" smtClean="0">
                <a:solidFill>
                  <a:srgbClr val="3333CC"/>
                </a:solidFill>
              </a:rPr>
              <a:t>Controls</a:t>
            </a:r>
            <a:r>
              <a:rPr lang="vi-VN" sz="2100" kern="1200" smtClean="0"/>
              <a:t>. Argument </a:t>
            </a:r>
            <a:r>
              <a:rPr lang="vi-VN" sz="2100" kern="1200" smtClean="0">
                <a:solidFill>
                  <a:srgbClr val="3333CC"/>
                </a:solidFill>
              </a:rPr>
              <a:t>Type</a:t>
            </a:r>
            <a:r>
              <a:rPr lang="vi-VN" sz="2100" kern="1200" smtClean="0"/>
              <a:t> određuje tip kontrole, dok </a:t>
            </a:r>
            <a:r>
              <a:rPr lang="vi-VN" sz="2100" kern="1200" smtClean="0">
                <a:solidFill>
                  <a:srgbClr val="3333CC"/>
                </a:solidFill>
              </a:rPr>
              <a:t>Temporary</a:t>
            </a:r>
            <a:r>
              <a:rPr lang="vi-VN" sz="2100" kern="1200" smtClean="0"/>
              <a:t> određuje da li se kontrola automatski briše nakon zatvaranja aplikacije (</a:t>
            </a:r>
            <a:r>
              <a:rPr lang="vi-VN" sz="2100" kern="1200" smtClean="0">
                <a:solidFill>
                  <a:srgbClr val="3333CC"/>
                </a:solidFill>
              </a:rPr>
              <a:t>True</a:t>
            </a:r>
            <a:r>
              <a:rPr lang="vi-VN" sz="2100" kern="1200" smtClean="0"/>
              <a:t>) ili ne (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). Podrazumevan</a:t>
            </a:r>
            <a:r>
              <a:rPr lang="sr-Latn-RS" sz="2100" kern="1200" smtClean="0"/>
              <a:t>o</a:t>
            </a:r>
            <a:r>
              <a:rPr lang="vi-VN" sz="2100" kern="1200" smtClean="0"/>
              <a:t> je 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.</a:t>
            </a:r>
            <a:endParaRPr lang="sr-Latn-CS" sz="2100" kern="1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Osobine dugmeta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147763"/>
            <a:ext cx="8656638" cy="55721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Nakon dodavanja dugmeta paleti, definišemo </a:t>
            </a:r>
            <a:r>
              <a:rPr lang="sr-Latn-RS" sz="2100" kern="1200" smtClean="0"/>
              <a:t>mu </a:t>
            </a:r>
            <a:r>
              <a:rPr lang="en-US" sz="2100" kern="1200" smtClean="0"/>
              <a:t>osobine. Na primer</a:t>
            </a:r>
            <a:r>
              <a:rPr lang="sr-Latn-RS" sz="2100" kern="1200" smtClean="0"/>
              <a:t>:</a:t>
            </a:r>
            <a:endParaRPr lang="en-US" sz="2100" kern="120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/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With Dugme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</a:t>
            </a:r>
            <a:r>
              <a:rPr lang="en-US" sz="2100" kern="1200" smtClean="0">
                <a:solidFill>
                  <a:srgbClr val="3333CC"/>
                </a:solidFill>
              </a:rPr>
              <a:t>.Style = msoButtonCaption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</a:t>
            </a:r>
            <a:r>
              <a:rPr lang="en-US" sz="2100" kern="1200" smtClean="0">
                <a:solidFill>
                  <a:srgbClr val="3333CC"/>
                </a:solidFill>
              </a:rPr>
              <a:t>.Caption = "Dugme"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</a:t>
            </a:r>
            <a:r>
              <a:rPr lang="en-US" sz="2100" kern="1200" smtClean="0">
                <a:solidFill>
                  <a:srgbClr val="3333CC"/>
                </a:solidFill>
              </a:rPr>
              <a:t>.OnAction = "Procedura"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End With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/>
              <a:t>   </a:t>
            </a:r>
            <a:r>
              <a:rPr lang="en-US" sz="2100" kern="1200" smtClean="0"/>
              <a:t>definiše dugme samo sa tekstom (osobina </a:t>
            </a:r>
            <a:r>
              <a:rPr lang="en-US" sz="2100" kern="1200" smtClean="0">
                <a:solidFill>
                  <a:srgbClr val="3333CC"/>
                </a:solidFill>
              </a:rPr>
              <a:t>Style</a:t>
            </a:r>
            <a:r>
              <a:rPr lang="en-US" sz="2100" kern="1200" smtClean="0"/>
              <a:t>), tekst koji će biti ispisan na dugmetu (osobina </a:t>
            </a:r>
            <a:r>
              <a:rPr lang="en-US" sz="2100" kern="1200" smtClean="0">
                <a:solidFill>
                  <a:srgbClr val="3333CC"/>
                </a:solidFill>
              </a:rPr>
              <a:t>Caption</a:t>
            </a:r>
            <a:r>
              <a:rPr lang="en-US" sz="2100" kern="1200" smtClean="0"/>
              <a:t>), kao i proceduru koja se poziva pritiskom na dugme (osobina </a:t>
            </a:r>
            <a:r>
              <a:rPr lang="en-US" sz="2100" kern="1200" smtClean="0">
                <a:solidFill>
                  <a:srgbClr val="3333CC"/>
                </a:solidFill>
              </a:rPr>
              <a:t>OnAction</a:t>
            </a:r>
            <a:r>
              <a:rPr lang="en-US" sz="2100" kern="1200" smtClean="0"/>
              <a:t>).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Ako želimo da, umesto teksta, definišemo ikonicu koja će biti prikazana na dugmetu, imali bi konstrukciju sličnu sledećoj: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With Dugme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 </a:t>
            </a:r>
            <a:r>
              <a:rPr lang="en-US" sz="2100" kern="1200" smtClean="0">
                <a:solidFill>
                  <a:srgbClr val="3333CC"/>
                </a:solidFill>
              </a:rPr>
              <a:t>.Style = msoButtonIcon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 </a:t>
            </a:r>
            <a:r>
              <a:rPr lang="en-US" sz="2100" kern="1200" smtClean="0">
                <a:solidFill>
                  <a:srgbClr val="3333CC"/>
                </a:solidFill>
              </a:rPr>
              <a:t>.Picture = </a:t>
            </a:r>
            <a:r>
              <a:rPr lang="en-US" sz="2100" kern="1200" smtClean="0">
                <a:solidFill>
                  <a:srgbClr val="FF0000"/>
                </a:solidFill>
              </a:rPr>
              <a:t>LoadPicture</a:t>
            </a:r>
            <a:r>
              <a:rPr lang="en-US" sz="2100" kern="1200" smtClean="0">
                <a:solidFill>
                  <a:srgbClr val="3333CC"/>
                </a:solidFill>
              </a:rPr>
              <a:t>("C:\Slika.bmp")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    </a:t>
            </a:r>
            <a:r>
              <a:rPr lang="en-US" sz="2100" kern="1200" smtClean="0">
                <a:solidFill>
                  <a:srgbClr val="3333CC"/>
                </a:solidFill>
              </a:rPr>
              <a:t>.OnAction = "Procedura"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RS" sz="2100" kern="1200" smtClean="0">
                <a:solidFill>
                  <a:srgbClr val="3333CC"/>
                </a:solidFill>
              </a:rPr>
              <a:t>   </a:t>
            </a:r>
            <a:r>
              <a:rPr lang="en-US" sz="2100" kern="1200" smtClean="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19460" name="Rectangle 5"/>
          <p:cNvSpPr>
            <a:spLocks noChangeArrowheads="1"/>
          </p:cNvSpPr>
          <p:nvPr/>
        </p:nvSpPr>
        <p:spPr bwMode="auto">
          <a:xfrm>
            <a:off x="5794375" y="5286375"/>
            <a:ext cx="300037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Dozvoljena je i kombinacija teksta i ikonice, kada je stil </a:t>
            </a:r>
            <a:r>
              <a:rPr lang="sr-Latn-CS">
                <a:solidFill>
                  <a:srgbClr val="3333CC"/>
                </a:solidFill>
              </a:rPr>
              <a:t>msoButtonIconAndCaption</a:t>
            </a:r>
            <a:endParaRPr lang="en-GB">
              <a:solidFill>
                <a:srgbClr val="3333CC"/>
              </a:solidFill>
            </a:endParaRPr>
          </a:p>
        </p:txBody>
      </p:sp>
      <p:sp>
        <p:nvSpPr>
          <p:cNvPr id="19461" name="Line 6"/>
          <p:cNvSpPr>
            <a:spLocks noChangeShapeType="1"/>
          </p:cNvSpPr>
          <p:nvPr/>
        </p:nvSpPr>
        <p:spPr bwMode="auto">
          <a:xfrm flipH="1" flipV="1">
            <a:off x="3714750" y="5597525"/>
            <a:ext cx="2071688" cy="104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 flipV="1">
            <a:off x="3760788" y="2214563"/>
            <a:ext cx="2025650" cy="3248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Kreiranje nove palete alatki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3050" y="1227138"/>
            <a:ext cx="8656638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Paleta koja se dodaje je VBA objekat tipa </a:t>
            </a:r>
            <a:r>
              <a:rPr lang="en-US" sz="2100" kern="1200" smtClean="0">
                <a:solidFill>
                  <a:srgbClr val="3333CC"/>
                </a:solidFill>
              </a:rPr>
              <a:t>CommandBar</a:t>
            </a:r>
            <a:r>
              <a:rPr lang="en-US" sz="2100" kern="1200" smtClean="0"/>
              <a:t>.</a:t>
            </a:r>
            <a:endParaRPr lang="sr-Latn-RS" sz="2100" kern="1200" smtClean="0"/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100" kern="1200" smtClean="0"/>
              <a:t>Dodavanje palete se vrši metodom Add kolekcije </a:t>
            </a:r>
            <a:r>
              <a:rPr lang="en-US" sz="2100" kern="1200" smtClean="0">
                <a:solidFill>
                  <a:srgbClr val="3333CC"/>
                </a:solidFill>
              </a:rPr>
              <a:t>CommandBars</a:t>
            </a:r>
            <a:r>
              <a:rPr lang="en-US" sz="2100" kern="1200" smtClean="0"/>
              <a:t>.</a:t>
            </a:r>
            <a:endParaRPr lang="sr-Latn-RS" sz="2100" kern="120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Dim Paleta As CommandBar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Set Paleta = Application.CommandBars.Add(Name:="NasaPaleta", _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	    Position:=msoBarTop, Temporary:=True)</a:t>
            </a:r>
          </a:p>
          <a:p>
            <a:pPr marL="239713" indent="-239713" eaLnBrk="1" hangingPunct="1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Paleta.Visible = True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Argument </a:t>
            </a:r>
            <a:r>
              <a:rPr lang="vi-VN" sz="2100" kern="1200" smtClean="0">
                <a:solidFill>
                  <a:srgbClr val="3333CC"/>
                </a:solidFill>
              </a:rPr>
              <a:t>Name</a:t>
            </a:r>
            <a:r>
              <a:rPr lang="vi-VN" sz="2100" kern="1200" smtClean="0"/>
              <a:t> definiše ime palete. Argument </a:t>
            </a:r>
            <a:r>
              <a:rPr lang="vi-VN" sz="2100" kern="1200" smtClean="0">
                <a:solidFill>
                  <a:srgbClr val="3333CC"/>
                </a:solidFill>
              </a:rPr>
              <a:t>Position</a:t>
            </a:r>
            <a:r>
              <a:rPr lang="vi-VN" sz="2100" kern="1200" smtClean="0"/>
              <a:t> definiše poziciju palete u odnosu na prozor aplikacije. Konstantom </a:t>
            </a:r>
            <a:r>
              <a:rPr lang="vi-VN" sz="2100" kern="1200" smtClean="0">
                <a:solidFill>
                  <a:srgbClr val="3333CC"/>
                </a:solidFill>
              </a:rPr>
              <a:t>msoBarTop</a:t>
            </a:r>
            <a:r>
              <a:rPr lang="vi-VN" sz="2100" kern="1200" smtClean="0"/>
              <a:t> se paleta smešta na vrh prozora. Argument </a:t>
            </a:r>
            <a:r>
              <a:rPr lang="vi-VN" sz="2100" kern="1200" smtClean="0">
                <a:solidFill>
                  <a:srgbClr val="3333CC"/>
                </a:solidFill>
              </a:rPr>
              <a:t>Temporary</a:t>
            </a:r>
            <a:r>
              <a:rPr lang="vi-VN" sz="2100" kern="1200" smtClean="0"/>
              <a:t> određuje da li se paleta automatski briše nakon zatvaranja aplikacije (</a:t>
            </a:r>
            <a:r>
              <a:rPr lang="vi-VN" sz="2100" kern="1200" smtClean="0">
                <a:solidFill>
                  <a:srgbClr val="3333CC"/>
                </a:solidFill>
              </a:rPr>
              <a:t>True</a:t>
            </a:r>
            <a:r>
              <a:rPr lang="vi-VN" sz="2100" kern="1200" smtClean="0"/>
              <a:t>) ili ne (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). Podrazumevan</a:t>
            </a:r>
            <a:r>
              <a:rPr lang="sr-Latn-RS" sz="2100" kern="1200" smtClean="0"/>
              <a:t>o</a:t>
            </a:r>
            <a:r>
              <a:rPr lang="vi-VN" sz="2100" kern="1200" smtClean="0"/>
              <a:t> je </a:t>
            </a:r>
            <a:r>
              <a:rPr lang="vi-VN" sz="2100" kern="1200" smtClean="0">
                <a:solidFill>
                  <a:srgbClr val="3333CC"/>
                </a:solidFill>
              </a:rPr>
              <a:t>False</a:t>
            </a:r>
            <a:r>
              <a:rPr lang="vi-VN" sz="2100" kern="1200" smtClean="0"/>
              <a:t>.</a:t>
            </a:r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Kreirana paleta podrazumevano nije vidljiva. Da bi je učinili vidljivom, potrebno je podesiti njenu osobinu </a:t>
            </a:r>
            <a:r>
              <a:rPr lang="vi-VN" sz="2100" kern="1200" smtClean="0">
                <a:solidFill>
                  <a:srgbClr val="3333CC"/>
                </a:solidFill>
              </a:rPr>
              <a:t>Visible</a:t>
            </a:r>
            <a:r>
              <a:rPr lang="vi-VN" sz="2100" kern="1200" smtClean="0"/>
              <a:t> na </a:t>
            </a:r>
            <a:r>
              <a:rPr lang="vi-VN" sz="2100" kern="1200" smtClean="0">
                <a:solidFill>
                  <a:srgbClr val="3333CC"/>
                </a:solidFill>
              </a:rPr>
              <a:t>True</a:t>
            </a:r>
            <a:r>
              <a:rPr lang="vi-VN" sz="2100" kern="1200" smtClean="0"/>
              <a:t>.</a:t>
            </a:r>
          </a:p>
          <a:p>
            <a:pPr marL="239713" indent="-239713" eaLnBrk="1" hangingPunct="1">
              <a:spcBef>
                <a:spcPts val="9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vi-VN" sz="2100" kern="1200" smtClean="0"/>
              <a:t>Dodavanje dugmeta na paletu </a:t>
            </a:r>
            <a:r>
              <a:rPr lang="vi-VN" sz="2100" kern="1200" smtClean="0">
                <a:solidFill>
                  <a:srgbClr val="3333CC"/>
                </a:solidFill>
              </a:rPr>
              <a:t>NasaPaleta</a:t>
            </a:r>
            <a:r>
              <a:rPr lang="vi-VN" sz="2100" kern="1200" smtClean="0"/>
              <a:t> se vrši na </a:t>
            </a:r>
            <a:r>
              <a:rPr lang="en-US" sz="2100" kern="1200" smtClean="0"/>
              <a:t>ranije opisan </a:t>
            </a:r>
            <a:r>
              <a:rPr lang="vi-VN" sz="2100" kern="1200" smtClean="0"/>
              <a:t>način, s tim što se paleta referencira sa </a:t>
            </a:r>
            <a:r>
              <a:rPr lang="vi-VN" sz="2100" kern="1200" smtClean="0">
                <a:solidFill>
                  <a:srgbClr val="3333CC"/>
                </a:solidFill>
              </a:rPr>
              <a:t>CommandBars("NasaPaleta")</a:t>
            </a:r>
            <a:r>
              <a:rPr lang="vi-VN" sz="2100" kern="12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332656"/>
            <a:ext cx="5722937" cy="739775"/>
          </a:xfrm>
        </p:spPr>
        <p:txBody>
          <a:bodyPr/>
          <a:lstStyle/>
          <a:p>
            <a:pPr eaLnBrk="1" hangingPunct="1"/>
            <a:r>
              <a:rPr lang="fi-FI" sz="3600" smtClean="0"/>
              <a:t>Office 2007+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43680" y="5619626"/>
            <a:ext cx="8792815" cy="76170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smtClean="0"/>
              <a:t>Od </a:t>
            </a:r>
            <a:r>
              <a:rPr lang="en-US" sz="1900" kern="1200"/>
              <a:t>Office-a 2007, </a:t>
            </a:r>
            <a:r>
              <a:rPr lang="en-US" sz="1900" kern="1200" smtClean="0"/>
              <a:t>aplikacija koriste traku (ribbon) </a:t>
            </a:r>
            <a:r>
              <a:rPr lang="en-US" sz="1900" kern="1200"/>
              <a:t>umesto menija i paleta </a:t>
            </a:r>
            <a:r>
              <a:rPr lang="en-US" sz="1900" kern="1200" smtClean="0"/>
              <a:t>alatki.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smtClean="0"/>
              <a:t>Sve korisničke palete</a:t>
            </a:r>
            <a:r>
              <a:rPr lang="en-US" sz="1900" kern="1200"/>
              <a:t>, meniji i dugmad se smeštaju </a:t>
            </a:r>
            <a:r>
              <a:rPr lang="en-US" sz="1900" kern="1200" smtClean="0"/>
              <a:t>na </a:t>
            </a:r>
            <a:r>
              <a:rPr lang="en-US" sz="1900" i="1" kern="1200" smtClean="0"/>
              <a:t>Add-Ins</a:t>
            </a:r>
            <a:r>
              <a:rPr lang="en-US" sz="1900" kern="1200" smtClean="0"/>
              <a:t> </a:t>
            </a:r>
            <a:r>
              <a:rPr lang="en-US" sz="1900" kern="1200"/>
              <a:t>tab</a:t>
            </a:r>
            <a:r>
              <a:rPr lang="en-US" sz="1900" kern="1200" smtClean="0"/>
              <a:t>.</a:t>
            </a: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r>
              <a:rPr lang="en-US" sz="1900" kern="1200" smtClean="0"/>
              <a:t>Dobra </a:t>
            </a:r>
            <a:r>
              <a:rPr lang="en-US" sz="1900" kern="1200"/>
              <a:t>vest je da se VBA kod ne </a:t>
            </a:r>
            <a:r>
              <a:rPr lang="en-US" sz="1900" kern="1200" smtClean="0"/>
              <a:t>menja.</a:t>
            </a:r>
            <a:endParaRPr lang="en-US" sz="1900" kern="1200"/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defRPr/>
            </a:pPr>
            <a:endParaRPr lang="en-US" sz="1900" kern="12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402" y="1052736"/>
            <a:ext cx="6739974" cy="3234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323528" y="4538663"/>
            <a:ext cx="2880320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N</a:t>
            </a:r>
            <a:r>
              <a:rPr lang="sr-Latn-CS" sz="1500" smtClean="0">
                <a:solidFill>
                  <a:srgbClr val="339933"/>
                </a:solidFill>
              </a:rPr>
              <a:t>ovokreirani </a:t>
            </a:r>
            <a:r>
              <a:rPr lang="sr-Latn-CS" sz="1500">
                <a:solidFill>
                  <a:srgbClr val="339933"/>
                </a:solidFill>
              </a:rPr>
              <a:t>meniji i podmeniji</a:t>
            </a:r>
          </a:p>
          <a:p>
            <a:r>
              <a:rPr lang="sr-Latn-CS" sz="1500">
                <a:solidFill>
                  <a:srgbClr val="339933"/>
                </a:solidFill>
              </a:rPr>
              <a:t>postojećih menija </a:t>
            </a:r>
            <a:r>
              <a:rPr lang="en-US" sz="1500" smtClean="0">
                <a:solidFill>
                  <a:srgbClr val="339933"/>
                </a:solidFill>
              </a:rPr>
              <a:t>se </a:t>
            </a:r>
            <a:r>
              <a:rPr lang="sr-Latn-CS" sz="1500" smtClean="0">
                <a:solidFill>
                  <a:srgbClr val="339933"/>
                </a:solidFill>
              </a:rPr>
              <a:t>smešt</a:t>
            </a:r>
            <a:r>
              <a:rPr lang="en-US" sz="1500" smtClean="0">
                <a:solidFill>
                  <a:srgbClr val="339933"/>
                </a:solidFill>
              </a:rPr>
              <a:t>aju</a:t>
            </a:r>
            <a:r>
              <a:rPr lang="sr-Latn-CS" sz="1500" smtClean="0">
                <a:solidFill>
                  <a:srgbClr val="339933"/>
                </a:solidFill>
              </a:rPr>
              <a:t> </a:t>
            </a:r>
            <a:r>
              <a:rPr lang="sr-Latn-CS" sz="1500">
                <a:solidFill>
                  <a:srgbClr val="339933"/>
                </a:solidFill>
              </a:rPr>
              <a:t>u grupu Menu </a:t>
            </a:r>
            <a:r>
              <a:rPr lang="sr-Latn-CS" sz="1500" smtClean="0">
                <a:solidFill>
                  <a:srgbClr val="339933"/>
                </a:solidFill>
              </a:rPr>
              <a:t>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1705877" y="2564903"/>
            <a:ext cx="0" cy="19737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3347864" y="4542219"/>
            <a:ext cx="2376264" cy="784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Dugme </a:t>
            </a:r>
            <a:r>
              <a:rPr lang="en-US" sz="1500">
                <a:solidFill>
                  <a:srgbClr val="339933"/>
                </a:solidFill>
              </a:rPr>
              <a:t>dodato postojećoj paleti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Toolbar Commands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 flipH="1" flipV="1">
            <a:off x="2987824" y="2617495"/>
            <a:ext cx="864096" cy="19211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876528" y="4538662"/>
            <a:ext cx="2376264" cy="5539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en-US" sz="1500" smtClean="0">
                <a:solidFill>
                  <a:srgbClr val="339933"/>
                </a:solidFill>
              </a:rPr>
              <a:t>Paleta </a:t>
            </a:r>
            <a:r>
              <a:rPr lang="en-US" sz="1500">
                <a:solidFill>
                  <a:srgbClr val="339933"/>
                </a:solidFill>
              </a:rPr>
              <a:t>alatki </a:t>
            </a:r>
            <a:r>
              <a:rPr lang="en-US" sz="1500" smtClean="0">
                <a:solidFill>
                  <a:srgbClr val="339933"/>
                </a:solidFill>
              </a:rPr>
              <a:t>se smešta </a:t>
            </a:r>
            <a:r>
              <a:rPr lang="en-US" sz="1500">
                <a:solidFill>
                  <a:srgbClr val="339933"/>
                </a:solidFill>
              </a:rPr>
              <a:t>u grupu </a:t>
            </a:r>
            <a:r>
              <a:rPr lang="en-US" sz="1500" smtClean="0">
                <a:solidFill>
                  <a:srgbClr val="339933"/>
                </a:solidFill>
              </a:rPr>
              <a:t>Custom Toolbars</a:t>
            </a:r>
            <a:endParaRPr lang="en-GB" sz="1500">
              <a:solidFill>
                <a:srgbClr val="339933"/>
              </a:solidFill>
            </a:endParaRP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 flipH="1" flipV="1">
            <a:off x="4154340" y="2604035"/>
            <a:ext cx="2361875" cy="193818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798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08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Message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95413"/>
            <a:ext cx="847725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VBA funkcija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MsgBox</a:t>
            </a:r>
            <a:r>
              <a:rPr lang="vi-VN" sz="2100" kern="0" dirty="0">
                <a:latin typeface="+mn-lt"/>
              </a:rPr>
              <a:t> prikazuje poruku </a:t>
            </a:r>
            <a:r>
              <a:rPr lang="sr-Latn-RS" sz="2100" kern="0" dirty="0">
                <a:latin typeface="+mn-lt"/>
              </a:rPr>
              <a:t>korisniku i </a:t>
            </a:r>
            <a:r>
              <a:rPr lang="vi-VN" sz="2100" kern="0" dirty="0">
                <a:latin typeface="+mn-lt"/>
              </a:rPr>
              <a:t>od korisnika se može dobiti povratna </a:t>
            </a:r>
            <a:r>
              <a:rPr lang="vi-VN" sz="2100" kern="0" dirty="0" smtClean="0">
                <a:latin typeface="+mn-lt"/>
              </a:rPr>
              <a:t>informacij</a:t>
            </a:r>
            <a:r>
              <a:rPr lang="sr-Latn-ME" sz="2100" kern="0" dirty="0" smtClean="0">
                <a:latin typeface="+mn-lt"/>
              </a:rPr>
              <a:t>a</a:t>
            </a:r>
            <a:r>
              <a:rPr lang="vi-VN" sz="2100" kern="0" dirty="0" smtClean="0">
                <a:latin typeface="+mn-lt"/>
              </a:rPr>
              <a:t>. </a:t>
            </a:r>
            <a:r>
              <a:rPr lang="vi-VN" sz="2100" kern="0" dirty="0">
                <a:latin typeface="+mn-lt"/>
              </a:rPr>
              <a:t>Sintaksa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Odgovor = MsgBox(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itle]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[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,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[C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ontext])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1900" kern="0" dirty="0">
                <a:latin typeface="+mn-lt"/>
              </a:rPr>
              <a:t> – numerički izraz koji određuje </a:t>
            </a:r>
            <a:r>
              <a:rPr lang="vi-VN" sz="1900" kern="0" dirty="0" smtClean="0">
                <a:latin typeface="+mn-lt"/>
              </a:rPr>
              <a:t>dugmad </a:t>
            </a:r>
            <a:r>
              <a:rPr lang="vi-VN" sz="1900" kern="0" dirty="0">
                <a:latin typeface="+mn-lt"/>
              </a:rPr>
              <a:t>i ikonice </a:t>
            </a:r>
            <a:r>
              <a:rPr lang="sr-Latn-ME" sz="1900" kern="0" dirty="0" smtClean="0">
                <a:latin typeface="+mn-lt"/>
              </a:rPr>
              <a:t>koje </a:t>
            </a:r>
            <a:r>
              <a:rPr lang="vi-VN" sz="1900" kern="0" smtClean="0">
                <a:latin typeface="+mn-lt"/>
              </a:rPr>
              <a:t>će </a:t>
            </a:r>
            <a:r>
              <a:rPr lang="vi-VN" sz="1900" kern="0" dirty="0">
                <a:latin typeface="+mn-lt"/>
              </a:rPr>
              <a:t>biti prikazane;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itle</a:t>
            </a:r>
            <a:r>
              <a:rPr lang="vi-VN" sz="1900" kern="0" dirty="0">
                <a:latin typeface="+mn-lt"/>
              </a:rPr>
              <a:t> – naslov prozora message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a;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Argument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B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uttons</a:t>
            </a:r>
            <a:r>
              <a:rPr lang="vi-VN" sz="2100" kern="0" dirty="0">
                <a:latin typeface="+mn-lt"/>
              </a:rPr>
              <a:t> određuje dugmad i ikonice koj</a:t>
            </a:r>
            <a:r>
              <a:rPr lang="en-US" sz="2100" kern="0" dirty="0">
                <a:latin typeface="+mn-lt"/>
              </a:rPr>
              <a:t>i</a:t>
            </a:r>
            <a:r>
              <a:rPr lang="vi-VN" sz="2100" kern="0" dirty="0">
                <a:latin typeface="+mn-lt"/>
              </a:rPr>
              <a:t> će se naći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u, kao i koje dugme je podrazumevano.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Konstante koje određuju dugmad na message bo</a:t>
            </a:r>
            <a:r>
              <a:rPr lang="en-US" sz="2100" kern="0" dirty="0">
                <a:latin typeface="+mn-lt"/>
              </a:rPr>
              <a:t>x-</a:t>
            </a:r>
            <a:r>
              <a:rPr lang="vi-VN" sz="2100" kern="0" dirty="0">
                <a:latin typeface="+mn-lt"/>
              </a:rPr>
              <a:t>u su date u tabeli </a:t>
            </a:r>
            <a:r>
              <a:rPr lang="sr-Latn-RS" sz="2100" kern="0" dirty="0">
                <a:latin typeface="+mn-lt"/>
              </a:rPr>
              <a:t>na sledećem slajdu</a:t>
            </a:r>
            <a:r>
              <a:rPr lang="vi-VN" sz="2100" kern="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85875"/>
            <a:ext cx="8286750" cy="16430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Napraviti formu koja ima jedan tekst boks i dva dugmeta (Izmeni i Izađi. U tekst boks se unosi string i pritiskom na dugme Izmeni se menja ime prvog radnog lista unešenim stringom. Dugme Izađi zatvara formu. Prikaz forme se vrši desnim klikom miša na bilo koji radni list.</a:t>
            </a:r>
          </a:p>
        </p:txBody>
      </p:sp>
      <p:pic>
        <p:nvPicPr>
          <p:cNvPr id="215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5663" y="3571875"/>
            <a:ext cx="4876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(nastavak)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17500" y="144938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47738" y="2030413"/>
            <a:ext cx="7175500" cy="3270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CommandIzmeni_Click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&lt;&gt; ""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(1).Name = </a:t>
            </a:r>
            <a:r>
              <a:rPr lang="en-US" sz="19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Me.TextBoxIme.Text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Niste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uneli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ime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lista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	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07425" cy="239712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smtClean="0"/>
              <a:t>Napraviti formu koja ima grupu od 3 opciona dugmeta kojima se podešava boja ćelija selekcije na crvenu, zelenu ili plavu, jedan ček boks za postavljanje i uklanjanje okvira selekcije, kao i klizač kojim se menja veličina teksta selekcije od 7 pt do 17 pt sa korakom od 0.5 pt. </a:t>
            </a:r>
            <a:r>
              <a:rPr lang="en-US" sz="2000" smtClean="0"/>
              <a:t>Ako</a:t>
            </a:r>
            <a:r>
              <a:rPr lang="vi-VN" sz="2000" smtClean="0"/>
              <a:t> je, pri startovanju forme, veličina fonta selekcije van opsega 7-17 pt ili selekcija sadrži više od jedne veličine fonta, podesiti veličinu fonta selekcije na 9 pt. </a:t>
            </a:r>
            <a:r>
              <a:rPr lang="en-US" sz="2000" smtClean="0"/>
              <a:t>F</a:t>
            </a:r>
            <a:r>
              <a:rPr lang="vi-VN" sz="2000" smtClean="0"/>
              <a:t>orma sadrži i dugme za zatvaranje forme. Prikaz forme se vrši pomoću dugmeta sa standardne palete alatki.</a:t>
            </a:r>
          </a:p>
        </p:txBody>
      </p:sp>
      <p:pic>
        <p:nvPicPr>
          <p:cNvPr id="2355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350" y="3668713"/>
            <a:ext cx="4537075" cy="2979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1204913" y="1701800"/>
            <a:ext cx="6462712" cy="50355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CheckBoxOkvir_Click()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Me.CheckBoxOkvir.Value = True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xlContinuous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Selection.Borders.Weight = xlThick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Selection.Borders.LineStyle = xlNone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CommandIzadji_Click()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ScrollBarVelicinaFonta_Change()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Selection.Font.Size = Me.ScrollBarVelicinaFonta.Value /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Me.LabelVelicinaFonta.Caption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09675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dalje imamo:</a:t>
            </a:r>
            <a:endParaRPr lang="vi-VN" sz="2100" smtClean="0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2062163" y="1825625"/>
            <a:ext cx="5000625" cy="4760913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OptionButtonCrvena_Click()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Me.OptionButtonCrvena.Value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RGB(255, 0,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OptionButtonZelena_Click()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Me.OptionButtonZelena.Value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255, 0)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endParaRPr lang="en-US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OptionButtonPlava_Click()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Me.OptionButtonPlava.Value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Selection.Interior.Color = RGB(0, 0, 255)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623888" y="1884363"/>
            <a:ext cx="7877175" cy="30162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Set Dugme = Application.CommandBars("Standard").Controls.Add(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.Style = msoButtonCaption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.Caption = "Selekcija"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.OnAction = "RadSaSelekcijom"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 (nastavak)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5750" y="14557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standardnog kodnog modula imamo:</a:t>
            </a:r>
            <a:endParaRPr lang="vi-VN" sz="2100" smtClean="0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995363" y="2076450"/>
            <a:ext cx="7127875" cy="41846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RadSaSelekcijom()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Dim VF As Variant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VF = Selection.Font.Size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FormSelekcija.Show modeless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If VF &lt; 7 Or VF &gt; 17 Or IsNull(VF)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Selection.Font.Size = 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18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9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FormSelekcija.ScrollBarVelicinaFonta = 2 * VF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FormSelekcija.LabelVelicinaFonta = "Veličina fonta je "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        VF &amp; " pt"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190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7775"/>
            <a:ext cx="8643938" cy="196691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000" smtClean="0"/>
              <a:t>Napraviti formu koja ima kombo boks i četiri dugmeta sa natpisima: Upiši, Briši sve, Briši zadnji i Izađi. Pritiskom na dugme Upiši, imena radnih listova se unose u kombo boks (po principu jedno ime–jedna stavka). Dugme Briši sve briše sve stavke kombo boksa, dugme Briši zadnji briše samo zadnju stavku kombo boksa i dugme Izađi zatvara formu. Prikaz forme se vrši pomoću dugmeta sa novokreirane palete alatki.</a:t>
            </a:r>
          </a:p>
        </p:txBody>
      </p:sp>
      <p:pic>
        <p:nvPicPr>
          <p:cNvPr id="2867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3594100"/>
            <a:ext cx="4643437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071563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okviru modula forme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441450"/>
            <a:ext cx="7643813" cy="53578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CommandBrisiSve_Click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Me.ComboBoxImena.Clear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CommandBrisiZadnji_Click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Me.ComboBoxImena.RemoveItem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Me.ComboBoxImena.ListCount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- 1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CommandIzadji_Click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Unload 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endParaRPr lang="en-US" sz="12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CommandUpisi_Click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ThisWorkbook.Worksheets.Count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Me.ComboBoxImena.AddItem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ThisWorkbook.Worksheets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(I).Name, I-1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 (nastavak)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65238"/>
            <a:ext cx="8286750" cy="4286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U okviru procedure </a:t>
            </a:r>
            <a:r>
              <a:rPr lang="nl-NL" sz="2100" smtClean="0">
                <a:solidFill>
                  <a:srgbClr val="3333CC"/>
                </a:solidFill>
              </a:rPr>
              <a:t>Workbook_Open</a:t>
            </a:r>
            <a:r>
              <a:rPr lang="nl-NL" sz="2100" smtClean="0"/>
              <a:t> imamo:</a:t>
            </a:r>
            <a:endParaRPr lang="vi-VN" sz="21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27075" y="1857375"/>
            <a:ext cx="7643813" cy="41862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Sub Workbook_Open()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Paleta As CommandBar, Dugme As CommandBarButton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Paleta = Application.CommandBars.Add(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Name:="Paleta", Position:=msoBarTop,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Paleta.Visible = True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Dugme = Application.CommandBars("Paleta").Controls.Add(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Type:=msoControlButton, temporary:=True)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With Dugme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.Style = msoIcon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.Picture = LoadPicture("C:\VBA.gif")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.Width = 30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.OnAction = "ImenaListova"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With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94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dugmadi na message box-u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17525" y="1330325"/>
          <a:ext cx="8148638" cy="4560885"/>
        </p:xfrm>
        <a:graphic>
          <a:graphicData uri="http://schemas.openxmlformats.org/drawingml/2006/table">
            <a:tbl>
              <a:tblPr/>
              <a:tblGrid>
                <a:gridCol w="2554288"/>
                <a:gridCol w="1376362"/>
                <a:gridCol w="4217988"/>
              </a:tblGrid>
              <a:tr h="30405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Konstanta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Vrednost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vbOKOnly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Samo OK dugme.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vbOKCancel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OK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vbAbortRetryIgnore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Abort, Retry i Ignore.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Yes, No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vbYesNo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Yes i 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vbRetryCancel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Dugmad Retry i Cancel.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vbCritical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16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Critical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vbQuestion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Query.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vbExclamation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48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Warning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vbInformation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64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Ikonica Information Message.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vbDefaultButton1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0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Prvo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256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Drugo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vbDefaultButton3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512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Treće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5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vbDefaultButton4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768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Četvrto dugme je podrazumevano.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8644" marR="5864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87" name="Rectangle 5"/>
          <p:cNvSpPr>
            <a:spLocks noChangeArrowheads="1"/>
          </p:cNvSpPr>
          <p:nvPr/>
        </p:nvSpPr>
        <p:spPr bwMode="auto">
          <a:xfrm>
            <a:off x="2030413" y="6057900"/>
            <a:ext cx="6643687" cy="677863"/>
          </a:xfrm>
          <a:prstGeom prst="rect">
            <a:avLst/>
          </a:prstGeom>
          <a:solidFill>
            <a:srgbClr val="CCFFC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900"/>
              <a:t>Ove k</a:t>
            </a:r>
            <a:r>
              <a:rPr lang="en-GB" sz="1900"/>
              <a:t>onstante su deo specifikacije VBA i mogu se koristiti bilo gde u kodu umesto odgovarajućih numeričkih vrednosti. </a:t>
            </a:r>
            <a:endParaRPr lang="en-US" sz="1900"/>
          </a:p>
        </p:txBody>
      </p:sp>
      <p:sp>
        <p:nvSpPr>
          <p:cNvPr id="5188" name="Line 6"/>
          <p:cNvSpPr>
            <a:spLocks noChangeShapeType="1"/>
          </p:cNvSpPr>
          <p:nvPr/>
        </p:nvSpPr>
        <p:spPr bwMode="auto">
          <a:xfrm flipH="1" flipV="1">
            <a:off x="1416050" y="5916613"/>
            <a:ext cx="617538" cy="500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Upravljanje greškama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0525" y="1425575"/>
            <a:ext cx="8429625" cy="4664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Greške </a:t>
            </a:r>
            <a:r>
              <a:rPr lang="en-US" sz="2100" smtClean="0"/>
              <a:t>se dele</a:t>
            </a:r>
            <a:r>
              <a:rPr lang="nl-NL" sz="2100" smtClean="0"/>
              <a:t> na </a:t>
            </a:r>
            <a:r>
              <a:rPr lang="nl-NL" sz="2100" smtClean="0">
                <a:solidFill>
                  <a:srgbClr val="FF0000"/>
                </a:solidFill>
              </a:rPr>
              <a:t>sintaksne greške </a:t>
            </a:r>
            <a:r>
              <a:rPr lang="nl-NL" sz="2100" smtClean="0"/>
              <a:t>(greške u pisanju kôda) i </a:t>
            </a:r>
            <a:r>
              <a:rPr lang="nl-NL" sz="2100" smtClean="0">
                <a:solidFill>
                  <a:srgbClr val="FF0000"/>
                </a:solidFill>
              </a:rPr>
              <a:t>greške prilikom izvršavanja</a:t>
            </a:r>
            <a:r>
              <a:rPr lang="nl-NL" sz="2100" smtClean="0"/>
              <a:t> (eng. run-time errors). Od interesa za nas su greške prilikom izvršavanja.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Grešk</a:t>
            </a:r>
            <a:r>
              <a:rPr lang="en-US" sz="2100" smtClean="0"/>
              <a:t>e</a:t>
            </a:r>
            <a:r>
              <a:rPr lang="vi-VN" sz="2100" smtClean="0"/>
              <a:t> prilikom izvršavanja uzrokuj</a:t>
            </a:r>
            <a:r>
              <a:rPr lang="en-US" sz="2100" smtClean="0"/>
              <a:t>u</a:t>
            </a:r>
            <a:r>
              <a:rPr lang="vi-VN" sz="2100" smtClean="0"/>
              <a:t> prekid rada procedure uz pojavljivanje dijalog prozora koji prikazuje broj greške i njen opis</a:t>
            </a:r>
            <a:r>
              <a:rPr lang="en-US" sz="2100" smtClean="0"/>
              <a:t>. Na primer, ako se u proceduri nađe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A = B / 0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pojaviće se prozor greške deljenja sa nulom.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Dobro napisana procedura treba da vodi računa o pojavi grešaka prilikom izvršavanja, tj. treba da ih hvata i obrađuje</a:t>
            </a:r>
            <a:r>
              <a:rPr lang="en-US" sz="2100" smtClean="0"/>
              <a:t>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Obrada</a:t>
            </a:r>
            <a:r>
              <a:rPr lang="vi-VN" sz="2100" smtClean="0"/>
              <a:t> </a:t>
            </a:r>
            <a:r>
              <a:rPr lang="en-US" sz="2100" smtClean="0"/>
              <a:t>grešaka podrazumeva </a:t>
            </a:r>
            <a:r>
              <a:rPr lang="vi-VN" sz="2100" smtClean="0"/>
              <a:t>preduz</a:t>
            </a:r>
            <a:r>
              <a:rPr lang="en-US" sz="2100" smtClean="0"/>
              <a:t>imanje</a:t>
            </a:r>
            <a:r>
              <a:rPr lang="vi-VN" sz="2100" smtClean="0"/>
              <a:t> korak</a:t>
            </a:r>
            <a:r>
              <a:rPr lang="en-US" sz="2100" smtClean="0"/>
              <a:t>a</a:t>
            </a:r>
            <a:r>
              <a:rPr lang="vi-VN" sz="2100" smtClean="0"/>
              <a:t> kako bi se izvršavanje procedure neometano nastavilo.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Naredba On Error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601788"/>
            <a:ext cx="8534400" cy="40592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nl-NL" sz="2100" smtClean="0"/>
              <a:t>Naredba </a:t>
            </a:r>
            <a:r>
              <a:rPr lang="nl-NL" sz="2100" b="1" smtClean="0">
                <a:solidFill>
                  <a:srgbClr val="3333CC"/>
                </a:solidFill>
              </a:rPr>
              <a:t>On Error </a:t>
            </a:r>
            <a:r>
              <a:rPr lang="nl-NL" sz="2100" smtClean="0"/>
              <a:t>omogućava hvatanje (detekciju) grešaka i koristi se u dva osnovna oblika: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smtClean="0">
                <a:solidFill>
                  <a:srgbClr val="3333CC"/>
                </a:solidFill>
              </a:rPr>
              <a:t>   On Error GoTo linija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nl-NL" sz="2100" smtClean="0">
                <a:solidFill>
                  <a:srgbClr val="3333CC"/>
                </a:solidFill>
              </a:rPr>
              <a:t>   On Error Resume Next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prvom obliku, </a:t>
            </a:r>
            <a:r>
              <a:rPr lang="vi-VN" sz="2100" smtClean="0">
                <a:solidFill>
                  <a:srgbClr val="3333CC"/>
                </a:solidFill>
              </a:rPr>
              <a:t>linija</a:t>
            </a:r>
            <a:r>
              <a:rPr lang="vi-VN" sz="2100" smtClean="0"/>
              <a:t> predstavlja labelu ili broj programske linije na koju će “skočiti” kontrola toka u slučaju grešk</a:t>
            </a:r>
            <a:r>
              <a:rPr lang="en-US" sz="2100" smtClean="0"/>
              <a:t>e, tj.</a:t>
            </a:r>
            <a:r>
              <a:rPr lang="vi-VN" sz="2100" smtClean="0"/>
              <a:t> prvu liniju kôda za obradu greške. Ova linija se mora naći u istoj proceduri gde se nalazi naredba </a:t>
            </a:r>
            <a:r>
              <a:rPr lang="vi-VN" sz="2100" smtClean="0">
                <a:solidFill>
                  <a:srgbClr val="3333CC"/>
                </a:solidFill>
              </a:rPr>
              <a:t>On Error</a:t>
            </a:r>
            <a:r>
              <a:rPr lang="vi-VN" sz="2100" smtClean="0"/>
              <a:t>, tj. kôd za obradu grešaka je ograničen na proceduru </a:t>
            </a:r>
            <a:r>
              <a:rPr lang="en-US" sz="2100" smtClean="0"/>
              <a:t>gde</a:t>
            </a:r>
            <a:r>
              <a:rPr lang="vi-VN" sz="2100" smtClean="0"/>
              <a:t> se greška pojavljuje.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Naredba </a:t>
            </a:r>
            <a:r>
              <a:rPr lang="en-US" sz="2100" smtClean="0">
                <a:solidFill>
                  <a:srgbClr val="3333CC"/>
                </a:solidFill>
              </a:rPr>
              <a:t>On Error</a:t>
            </a:r>
            <a:r>
              <a:rPr lang="en-US" sz="2100" smtClean="0"/>
              <a:t> se stavlja ispred dela k</a:t>
            </a:r>
            <a:r>
              <a:rPr lang="vi-VN" sz="2100" smtClean="0"/>
              <a:t>ô</a:t>
            </a:r>
            <a:r>
              <a:rPr lang="en-US" sz="2100" smtClean="0"/>
              <a:t>da gde </a:t>
            </a:r>
            <a:r>
              <a:rPr lang="sr-Latn-RS" sz="2100" smtClean="0"/>
              <a:t>očekuje</a:t>
            </a:r>
            <a:r>
              <a:rPr lang="en-US" sz="2100" smtClean="0"/>
              <a:t>mo</a:t>
            </a:r>
            <a:r>
              <a:rPr lang="sr-Latn-RS" sz="2100" smtClean="0"/>
              <a:t> grešk</a:t>
            </a:r>
            <a:r>
              <a:rPr lang="en-US" sz="2100" smtClean="0"/>
              <a:t>u</a:t>
            </a:r>
            <a:r>
              <a:rPr lang="sr-Latn-RS" sz="2100" smtClean="0"/>
              <a:t>.</a:t>
            </a: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943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– Deljenje sa nulom</a:t>
            </a:r>
            <a:endParaRPr lang="en-US" sz="3600" smtClean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84213" y="1404938"/>
            <a:ext cx="7775575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ObradaDeljenjaSaNulom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A As Integer, B As Integer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endParaRPr lang="en-US" sz="19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15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A = B /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 = A ^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ObradiGresku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: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R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Greška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&amp; ":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Pokušaj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deljenja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nulom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7188" y="4673600"/>
            <a:ext cx="8501062" cy="203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Svaka greška u VBA ima pridružen jedinstven kôd </a:t>
            </a:r>
            <a:r>
              <a:rPr lang="sr-Latn-RS" sz="2100" kern="0" dirty="0">
                <a:latin typeface="+mn-lt"/>
              </a:rPr>
              <a:t>(</a:t>
            </a:r>
            <a:r>
              <a:rPr lang="vi-VN" sz="2100" kern="0" dirty="0">
                <a:latin typeface="+mn-lt"/>
              </a:rPr>
              <a:t>ceo broj</a:t>
            </a:r>
            <a:r>
              <a:rPr lang="sr-Latn-RS" sz="2100" kern="0" dirty="0">
                <a:latin typeface="+mn-lt"/>
              </a:rPr>
              <a:t>)</a:t>
            </a:r>
            <a:r>
              <a:rPr lang="vi-VN" sz="2100" kern="0" dirty="0">
                <a:latin typeface="+mn-lt"/>
              </a:rPr>
              <a:t>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Kôd greške se dobija pomoću osobine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objekta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Objekat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Err</a:t>
            </a:r>
            <a:r>
              <a:rPr lang="vi-VN" sz="2100" kern="0" dirty="0">
                <a:latin typeface="+mn-lt"/>
              </a:rPr>
              <a:t> sadrži informacije o greškama prilikom izvršavanja i njegova podrazumevana osobina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Ukoliko nije došlo do greške, osobina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Number</a:t>
            </a:r>
            <a:r>
              <a:rPr lang="vi-VN" sz="2100" kern="0" dirty="0">
                <a:latin typeface="+mn-lt"/>
              </a:rPr>
              <a:t> ima vrednost 0.</a:t>
            </a:r>
            <a:endParaRPr lang="en-US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Resume Next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277938"/>
            <a:ext cx="8501062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Kod</a:t>
            </a:r>
            <a:r>
              <a:rPr lang="vi-VN" sz="2100" kern="0">
                <a:latin typeface="+mn-lt"/>
              </a:rPr>
              <a:t>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On Error Resume Next</a:t>
            </a:r>
            <a:r>
              <a:rPr lang="vi-VN" sz="2100" kern="0">
                <a:latin typeface="+mn-lt"/>
              </a:rPr>
              <a:t>, kontrola se prebacuje na prvu naredbu nakon naredbe koja je uzrokovala grešku</a:t>
            </a:r>
            <a:r>
              <a:rPr lang="sr-Latn-RS" sz="2100" kern="0">
                <a:latin typeface="+mn-lt"/>
              </a:rPr>
              <a:t>, tj.</a:t>
            </a:r>
            <a:r>
              <a:rPr lang="vi-VN" sz="2100" kern="0">
                <a:latin typeface="+mn-lt"/>
              </a:rPr>
              <a:t> </a:t>
            </a:r>
            <a:r>
              <a:rPr lang="vi-VN" sz="2100" i="1" kern="0">
                <a:latin typeface="+mn-lt"/>
              </a:rPr>
              <a:t>greška </a:t>
            </a:r>
            <a:r>
              <a:rPr lang="sr-Latn-RS" sz="2100" i="1" kern="0">
                <a:latin typeface="+mn-lt"/>
              </a:rPr>
              <a:t>se </a:t>
            </a:r>
            <a:r>
              <a:rPr lang="vi-VN" sz="2100" i="1" kern="0">
                <a:latin typeface="+mn-lt"/>
              </a:rPr>
              <a:t>ignoriše</a:t>
            </a:r>
            <a:r>
              <a:rPr lang="vi-VN" sz="2100" kern="0">
                <a:latin typeface="+mn-lt"/>
              </a:rPr>
              <a:t>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Jedan broj </a:t>
            </a:r>
            <a:r>
              <a:rPr lang="vi-VN" sz="2100" kern="0">
                <a:latin typeface="+mn-lt"/>
              </a:rPr>
              <a:t>greš</a:t>
            </a:r>
            <a:r>
              <a:rPr lang="sr-Latn-RS" sz="2100" kern="0">
                <a:latin typeface="+mn-lt"/>
              </a:rPr>
              <a:t>a</a:t>
            </a:r>
            <a:r>
              <a:rPr lang="vi-VN" sz="2100" kern="0">
                <a:latin typeface="+mn-lt"/>
              </a:rPr>
              <a:t>k</a:t>
            </a:r>
            <a:r>
              <a:rPr lang="sr-Latn-RS" sz="2100" kern="0">
                <a:latin typeface="+mn-lt"/>
              </a:rPr>
              <a:t>a</a:t>
            </a:r>
            <a:r>
              <a:rPr lang="vi-VN" sz="2100" kern="0">
                <a:latin typeface="+mn-lt"/>
              </a:rPr>
              <a:t> se mo</a:t>
            </a:r>
            <a:r>
              <a:rPr lang="sr-Latn-RS" sz="2100" kern="0">
                <a:latin typeface="+mn-lt"/>
              </a:rPr>
              <a:t>že</a:t>
            </a:r>
            <a:r>
              <a:rPr lang="vi-VN" sz="2100" kern="0">
                <a:latin typeface="+mn-lt"/>
              </a:rPr>
              <a:t> ignorisati. Na primer, </a:t>
            </a:r>
            <a:r>
              <a:rPr lang="sr-Latn-RS" sz="2100" kern="0">
                <a:latin typeface="+mn-lt"/>
              </a:rPr>
              <a:t>ako</a:t>
            </a:r>
            <a:r>
              <a:rPr lang="vi-VN" sz="2100" kern="0">
                <a:latin typeface="+mn-lt"/>
              </a:rPr>
              <a:t> ćelija ne sadrži komentar, doći će </a:t>
            </a:r>
            <a:r>
              <a:rPr lang="sr-Latn-RS" sz="2100" kern="0">
                <a:latin typeface="+mn-lt"/>
              </a:rPr>
              <a:t>do </a:t>
            </a:r>
            <a:r>
              <a:rPr lang="vi-VN" sz="2100" kern="0">
                <a:latin typeface="+mn-lt"/>
              </a:rPr>
              <a:t>greške</a:t>
            </a:r>
            <a:r>
              <a:rPr lang="sr-Latn-RS" sz="2100" kern="0">
                <a:latin typeface="+mn-lt"/>
              </a:rPr>
              <a:t> </a:t>
            </a:r>
            <a:r>
              <a:rPr lang="sr-Latn-RS" sz="2100" kern="0"/>
              <a:t>pri</a:t>
            </a:r>
            <a:r>
              <a:rPr lang="vi-VN" sz="2100" kern="0"/>
              <a:t> pokuša</a:t>
            </a:r>
            <a:r>
              <a:rPr lang="sr-Latn-RS" sz="2100" kern="0"/>
              <a:t>ju</a:t>
            </a:r>
            <a:r>
              <a:rPr lang="vi-VN" sz="2100" kern="0"/>
              <a:t> </a:t>
            </a:r>
            <a:r>
              <a:rPr lang="sr-Latn-RS" sz="2100" kern="0"/>
              <a:t>čitanja komentara</a:t>
            </a:r>
            <a:r>
              <a:rPr lang="vi-VN" sz="2100" kern="0">
                <a:latin typeface="+mn-lt"/>
              </a:rPr>
              <a:t>. U nastavku je dat primer procedure koja ispisuje komentare svih ćelija datog opsega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R</a:t>
            </a:r>
            <a:r>
              <a:rPr lang="vi-VN" sz="2100" kern="0">
                <a:latin typeface="+mn-lt"/>
              </a:rPr>
              <a:t>.</a:t>
            </a:r>
            <a:endParaRPr lang="en-US" sz="2100" kern="0"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857375" y="3600450"/>
            <a:ext cx="5500688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Komentari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Range,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Range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Worksheets(1).Range("A1:C10")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On Error Resume Next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Each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In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Ćelija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celija.Address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vbCrLf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_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"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Komentar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: " &amp;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celija.Comment.Text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On Error </a:t>
            </a:r>
            <a:r>
              <a:rPr lang="en-US" sz="1900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GoTo</a:t>
            </a:r>
            <a:r>
              <a:rPr lang="en-US" sz="1900" dirty="0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 0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On Error GoTo 0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450975"/>
            <a:ext cx="8586787" cy="514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 dirty="0">
                <a:latin typeface="+mn-lt"/>
              </a:rPr>
              <a:t>N</a:t>
            </a:r>
            <a:r>
              <a:rPr lang="en-US" sz="2100" kern="0" dirty="0" err="1">
                <a:latin typeface="+mn-lt"/>
              </a:rPr>
              <a:t>aredb</a:t>
            </a:r>
            <a:r>
              <a:rPr lang="sr-Latn-RS" sz="2100" kern="0" dirty="0">
                <a:latin typeface="+mn-lt"/>
              </a:rPr>
              <a:t>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GoTo 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tekućoj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proceduri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Iako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ovaj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protumačiti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oblik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gde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predstavlja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počinje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kôd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obradu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greške</a:t>
            </a:r>
            <a:r>
              <a:rPr lang="en-US" sz="2100" kern="0" dirty="0">
                <a:latin typeface="+mn-lt"/>
              </a:rPr>
              <a:t>, to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slučaj</a:t>
            </a:r>
            <a:r>
              <a:rPr lang="en-US" sz="2100" kern="0" dirty="0">
                <a:latin typeface="+mn-lt"/>
              </a:rPr>
              <a:t>. </a:t>
            </a:r>
            <a:r>
              <a:rPr lang="en-US" sz="2100" kern="0" dirty="0" err="1">
                <a:latin typeface="+mn-lt"/>
              </a:rPr>
              <a:t>Čak</a:t>
            </a:r>
            <a:r>
              <a:rPr lang="en-US" sz="2100" kern="0" dirty="0">
                <a:latin typeface="+mn-lt"/>
              </a:rPr>
              <a:t> i da </a:t>
            </a:r>
            <a:r>
              <a:rPr lang="en-US" sz="2100" kern="0" dirty="0" err="1">
                <a:latin typeface="+mn-lt"/>
              </a:rPr>
              <a:t>postoji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linija</a:t>
            </a:r>
            <a:r>
              <a:rPr lang="en-US" sz="2100" kern="0" dirty="0">
                <a:latin typeface="+mn-lt"/>
              </a:rPr>
              <a:t> procedure </a:t>
            </a:r>
            <a:r>
              <a:rPr lang="en-US" sz="2100" kern="0" dirty="0" err="1">
                <a:latin typeface="+mn-lt"/>
              </a:rPr>
              <a:t>označena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0</a:t>
            </a:r>
            <a:r>
              <a:rPr lang="en-US" sz="2100" kern="0" dirty="0">
                <a:latin typeface="+mn-lt"/>
              </a:rPr>
              <a:t>, ova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onemogućava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procedura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sadrži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liniju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On Error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GoTo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0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onemogućavanje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hvatanja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grešaka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postiže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automatski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izlaskom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</a:t>
            </a:r>
            <a:r>
              <a:rPr lang="en-US" sz="2100" kern="0" dirty="0">
                <a:latin typeface="+mn-lt"/>
              </a:rPr>
              <a:t> procedure.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30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kern="0" dirty="0">
                <a:latin typeface="+mn-lt"/>
              </a:rPr>
              <a:t>Hvatanje grešaka je ponekad jednostavnije koristiti nego da sa mnoštvom uslova predviđamo svaku moguću grešku koja se može desiti u proceduri</a:t>
            </a:r>
            <a:r>
              <a:rPr lang="vi-VN" sz="2100" kern="0">
                <a:latin typeface="+mn-lt"/>
              </a:rPr>
              <a:t>. </a:t>
            </a:r>
          </a:p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vi-VN" sz="2100" u="sng" kern="0">
                <a:latin typeface="+mn-lt"/>
              </a:rPr>
              <a:t>Primer</a:t>
            </a:r>
            <a:r>
              <a:rPr lang="en-US" sz="2100" u="sng" kern="0">
                <a:latin typeface="+mn-lt"/>
              </a:rPr>
              <a:t>:</a:t>
            </a:r>
            <a:r>
              <a:rPr lang="vi-VN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P</a:t>
            </a:r>
            <a:r>
              <a:rPr lang="vi-VN" sz="2100" kern="0">
                <a:latin typeface="+mn-lt"/>
              </a:rPr>
              <a:t>rover</a:t>
            </a:r>
            <a:r>
              <a:rPr lang="en-US" sz="2100" kern="0">
                <a:latin typeface="+mn-lt"/>
              </a:rPr>
              <a:t>iti</a:t>
            </a:r>
            <a:r>
              <a:rPr lang="vi-VN" sz="2100" kern="0">
                <a:latin typeface="+mn-lt"/>
              </a:rPr>
              <a:t> da li postoji određen</a:t>
            </a:r>
            <a:r>
              <a:rPr lang="en-US" sz="2100" kern="0">
                <a:latin typeface="+mn-lt"/>
              </a:rPr>
              <a:t>a radna sveska</a:t>
            </a:r>
            <a:r>
              <a:rPr lang="vi-VN" sz="2100" kern="0">
                <a:latin typeface="+mn-lt"/>
              </a:rPr>
              <a:t>. Umesto da proveravamo postojanje </a:t>
            </a:r>
            <a:r>
              <a:rPr lang="en-US" sz="2100" kern="0">
                <a:latin typeface="+mn-lt"/>
              </a:rPr>
              <a:t>sveske</a:t>
            </a:r>
            <a:r>
              <a:rPr lang="vi-VN" sz="2100" kern="0">
                <a:latin typeface="+mn-lt"/>
              </a:rPr>
              <a:t> pre njegovog otvaranja, možemo uhvatiti grešku koja se pojavljuje u pokušaju da </a:t>
            </a:r>
            <a:r>
              <a:rPr lang="en-US" sz="2100" kern="0">
                <a:latin typeface="+mn-lt"/>
              </a:rPr>
              <a:t>je</a:t>
            </a:r>
            <a:r>
              <a:rPr lang="vi-VN" sz="2100" kern="0">
                <a:latin typeface="+mn-lt"/>
              </a:rPr>
              <a:t> otvorimo.</a:t>
            </a:r>
            <a:endParaRPr lang="en-US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2306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Primer sa korišćenjem grešaka</a:t>
            </a:r>
            <a:endParaRPr lang="en-US" sz="3600" smtClean="0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06388" y="1411288"/>
            <a:ext cx="8501062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sr-Latn-RS" sz="2100" kern="0">
                <a:latin typeface="+mn-lt"/>
              </a:rPr>
              <a:t>Napisati</a:t>
            </a:r>
            <a:r>
              <a:rPr lang="vi-VN" sz="2100" kern="0">
                <a:latin typeface="+mn-lt"/>
              </a:rPr>
              <a:t> procedur</a:t>
            </a:r>
            <a:r>
              <a:rPr lang="sr-Latn-R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koja utvrđuje da li aktivna radna sveska sadrži list Spisak i korisniku javlja odgovarajuću poruku.</a:t>
            </a:r>
            <a:r>
              <a:rPr lang="en-US" sz="2100" kern="0">
                <a:latin typeface="+mn-lt"/>
              </a:rPr>
              <a:t> </a:t>
            </a:r>
            <a:endParaRPr lang="sr-Latn-RS" sz="2100" kern="0">
              <a:latin typeface="+mn-lt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789113" y="2424113"/>
            <a:ext cx="5576887" cy="2862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TrazenjeLista()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On Error Resume 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ActiveWorkbook.Worksheets("Spisak").Activate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</a:t>
            </a:r>
            <a:r>
              <a:rPr lang="en-US" sz="200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Err.Number = 0</a:t>
            </a: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MsgBox "Postoji list Spisak"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MsgBox "Ne postoji list Spisak"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00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message box-a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Kombinovanjem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konstanti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ikonice</a:t>
            </a:r>
            <a:r>
              <a:rPr lang="en-US" sz="2100" kern="0" dirty="0">
                <a:latin typeface="+mn-lt"/>
              </a:rPr>
              <a:t> i </a:t>
            </a:r>
            <a:r>
              <a:rPr lang="en-US" sz="2100" kern="0" dirty="0" err="1">
                <a:latin typeface="+mn-lt"/>
              </a:rPr>
              <a:t>podrazumevanu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dugmad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ostvarujemo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željeni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izgled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prozora</a:t>
            </a:r>
            <a:r>
              <a:rPr lang="en-US" sz="2100" kern="0" dirty="0">
                <a:latin typeface="+mn-lt"/>
              </a:rPr>
              <a:t>. Na primer, </a:t>
            </a:r>
            <a:r>
              <a:rPr lang="en-US" sz="2100" kern="0" dirty="0" err="1">
                <a:latin typeface="+mn-lt"/>
              </a:rPr>
              <a:t>pozivom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MsgBox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("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Želite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li da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zatvorite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fajl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?", _</a:t>
            </a:r>
          </a:p>
          <a:p>
            <a:pPr marL="239713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	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    </a:t>
            </a:r>
            <a:r>
              <a:rPr lang="en-US" sz="2100" kern="0" dirty="0" err="1">
                <a:solidFill>
                  <a:srgbClr val="FF0000"/>
                </a:solidFill>
                <a:latin typeface="+mn-lt"/>
              </a:rPr>
              <a:t>vbYesNoCancel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 + </a:t>
            </a:r>
            <a:r>
              <a:rPr lang="en-US" sz="2100" kern="0" dirty="0" err="1">
                <a:solidFill>
                  <a:srgbClr val="FF0000"/>
                </a:solidFill>
                <a:latin typeface="+mn-lt"/>
              </a:rPr>
              <a:t>vbQuestion</a:t>
            </a:r>
            <a:r>
              <a:rPr lang="en-US" sz="2100" kern="0" dirty="0">
                <a:solidFill>
                  <a:srgbClr val="FF0000"/>
                </a:solidFill>
                <a:latin typeface="+mn-lt"/>
              </a:rPr>
              <a:t> + vbDefaultButton2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,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_</a:t>
            </a:r>
          </a:p>
          <a:p>
            <a:pPr marL="239713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Zatvaranje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fajla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"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>
                <a:latin typeface="+mn-lt"/>
              </a:rPr>
              <a:t>se </a:t>
            </a:r>
            <a:r>
              <a:rPr lang="en-US" sz="2100" kern="0" dirty="0" err="1">
                <a:latin typeface="+mn-lt"/>
              </a:rPr>
              <a:t>pojavljuje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prozor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prikazan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slici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ispod</a:t>
            </a:r>
            <a:r>
              <a:rPr lang="en-US" sz="2100" kern="0" dirty="0">
                <a:latin typeface="+mn-lt"/>
              </a:rPr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3463" y="3933825"/>
            <a:ext cx="4500562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Vraćene vrednosti message box-a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Odgovor korisnika na message box se dobija preko vrednosti koju vraća funkcija MsgBox. U zavisnosti od </a:t>
            </a:r>
            <a:r>
              <a:rPr lang="sr-Latn-RS" sz="2100" kern="0">
                <a:latin typeface="+mn-lt"/>
              </a:rPr>
              <a:t>pritisnutog </a:t>
            </a:r>
            <a:r>
              <a:rPr lang="en-US" sz="2100" kern="0">
                <a:latin typeface="+mn-lt"/>
              </a:rPr>
              <a:t>dugmet</a:t>
            </a:r>
            <a:r>
              <a:rPr lang="sr-Latn-RS" sz="2100" kern="0">
                <a:latin typeface="+mn-lt"/>
              </a:rPr>
              <a:t>a</a:t>
            </a:r>
            <a:r>
              <a:rPr lang="en-US" sz="2100" kern="0">
                <a:latin typeface="+mn-lt"/>
              </a:rPr>
              <a:t>, funkcija vraća jednu od celobrojnih vrednosti datih u tabeli </a:t>
            </a:r>
            <a:r>
              <a:rPr lang="sr-Latn-RS" sz="2100" kern="0">
                <a:latin typeface="+mn-lt"/>
              </a:rPr>
              <a:t>ispod</a:t>
            </a:r>
            <a:r>
              <a:rPr lang="en-US" sz="2100" kern="0">
                <a:latin typeface="+mn-lt"/>
              </a:rPr>
              <a:t>.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033588" y="2898775"/>
          <a:ext cx="5038725" cy="2438400"/>
        </p:xfrm>
        <a:graphic>
          <a:graphicData uri="http://schemas.openxmlformats.org/drawingml/2006/table">
            <a:tbl>
              <a:tblPr/>
              <a:tblGrid>
                <a:gridCol w="1449858"/>
                <a:gridCol w="1294555"/>
                <a:gridCol w="2294312"/>
              </a:tblGrid>
              <a:tr h="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Konstanta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Vrednost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Pritisnuto dugme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vbOK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1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OK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vbCancel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2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Cancel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vbAbort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3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Abort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vbRetry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4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Retry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vbIgnore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5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Ignore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vbYes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6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Yes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vbNo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7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No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72" marR="6857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Input box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27138"/>
            <a:ext cx="8477250" cy="551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predstavlja jednostavnu korisničku formu koja korisniku omogućava da unese podatak. Vraćeni podatak je tipa </a:t>
            </a:r>
            <a:r>
              <a:rPr lang="en-U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tring.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Input box se aktivira pomoću VBA funkcije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InputBox</a:t>
            </a:r>
            <a:r>
              <a:rPr lang="vi-VN" sz="2100" kern="0" dirty="0">
                <a:latin typeface="+mn-lt"/>
              </a:rPr>
              <a:t>, čija je sintaksa: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Podatak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InputBox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(Prompt, [Title], [Default],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</a:t>
            </a:r>
            <a:br>
              <a:rPr lang="en-US" sz="2100" kern="0" dirty="0">
                <a:solidFill>
                  <a:srgbClr val="3333CC"/>
                </a:solidFill>
                <a:latin typeface="+mn-lt"/>
              </a:rPr>
            </a:br>
            <a:r>
              <a:rPr lang="en-US" sz="2100" kern="0" dirty="0">
                <a:solidFill>
                  <a:srgbClr val="3333CC"/>
                </a:solidFill>
                <a:latin typeface="+mn-lt"/>
              </a:rPr>
              <a:t>                                [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Helpfile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], [Context])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P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rompt</a:t>
            </a:r>
            <a:r>
              <a:rPr lang="vi-VN" sz="1900" kern="0" dirty="0">
                <a:latin typeface="+mn-lt"/>
              </a:rPr>
              <a:t> – tekst koji se prikazuje u bo</a:t>
            </a:r>
            <a:r>
              <a:rPr lang="en-US" sz="1900" kern="0" dirty="0">
                <a:latin typeface="+mn-lt"/>
              </a:rPr>
              <a:t>x-</a:t>
            </a:r>
            <a:r>
              <a:rPr lang="vi-VN" sz="1900" kern="0" dirty="0">
                <a:latin typeface="+mn-lt"/>
              </a:rPr>
              <a:t>u;</a:t>
            </a:r>
            <a:endParaRPr lang="en-US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Title</a:t>
            </a:r>
            <a:r>
              <a:rPr lang="en-US" sz="1900" kern="0" dirty="0">
                <a:latin typeface="+mn-lt"/>
              </a:rPr>
              <a:t> – </a:t>
            </a:r>
            <a:r>
              <a:rPr lang="en-US" sz="1900" kern="0" dirty="0" err="1">
                <a:latin typeface="+mn-lt"/>
              </a:rPr>
              <a:t>naslov</a:t>
            </a:r>
            <a:r>
              <a:rPr lang="en-US" sz="1900" kern="0" dirty="0">
                <a:latin typeface="+mn-lt"/>
              </a:rPr>
              <a:t> </a:t>
            </a:r>
            <a:r>
              <a:rPr lang="en-US" sz="1900" kern="0" dirty="0" err="1">
                <a:latin typeface="+mn-lt"/>
              </a:rPr>
              <a:t>prozora</a:t>
            </a:r>
            <a:r>
              <a:rPr lang="en-US" sz="1900" kern="0" dirty="0">
                <a:latin typeface="+mn-lt"/>
              </a:rPr>
              <a:t> input box-a;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</a:rPr>
              <a:t>Default</a:t>
            </a:r>
            <a:r>
              <a:rPr lang="en-US" sz="1900" kern="0" dirty="0"/>
              <a:t> – p</a:t>
            </a:r>
            <a:r>
              <a:rPr lang="pl-PL" sz="1900" kern="0" dirty="0"/>
              <a:t>odrazumevana vrednost prikazana u input box-u</a:t>
            </a:r>
            <a:r>
              <a:rPr lang="en-US" sz="1900" kern="0" dirty="0"/>
              <a:t>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XPos</a:t>
            </a:r>
            <a:r>
              <a:rPr lang="en-GB" sz="1900" kern="0" dirty="0">
                <a:latin typeface="+mn-lt"/>
              </a:rPr>
              <a:t>, </a:t>
            </a:r>
            <a:r>
              <a:rPr lang="en-US" sz="1900" kern="0" dirty="0" err="1">
                <a:solidFill>
                  <a:srgbClr val="3333CC"/>
                </a:solidFill>
                <a:latin typeface="+mn-lt"/>
              </a:rPr>
              <a:t>YPos</a:t>
            </a:r>
            <a:r>
              <a:rPr lang="sr-Latn-CS" sz="1900" kern="0" dirty="0">
                <a:latin typeface="+mn-lt"/>
              </a:rPr>
              <a:t> </a:t>
            </a:r>
            <a:r>
              <a:rPr lang="vi-VN" sz="1900" kern="0" dirty="0">
                <a:latin typeface="+mn-lt"/>
              </a:rPr>
              <a:t>– </a:t>
            </a:r>
            <a:r>
              <a:rPr lang="en-US" sz="1900" kern="0" dirty="0">
                <a:latin typeface="+mn-lt"/>
              </a:rPr>
              <a:t>e</a:t>
            </a:r>
            <a:r>
              <a:rPr lang="en-GB" sz="1900" kern="0" dirty="0" err="1">
                <a:latin typeface="+mn-lt"/>
              </a:rPr>
              <a:t>kranske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koordinate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gornjeg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levog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ugla</a:t>
            </a:r>
            <a:r>
              <a:rPr lang="en-GB" sz="1900" kern="0" dirty="0">
                <a:latin typeface="+mn-lt"/>
              </a:rPr>
              <a:t> </a:t>
            </a:r>
            <a:r>
              <a:rPr lang="en-GB" sz="1900" kern="0" dirty="0" err="1">
                <a:latin typeface="+mn-lt"/>
              </a:rPr>
              <a:t>prozora</a:t>
            </a:r>
            <a:r>
              <a:rPr lang="en-GB" sz="1900" kern="0" dirty="0">
                <a:latin typeface="+mn-lt"/>
              </a:rPr>
              <a:t> box-a;</a:t>
            </a:r>
            <a:endParaRPr lang="vi-VN" sz="1900" kern="0" dirty="0">
              <a:latin typeface="+mn-lt"/>
            </a:endParaRP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1900" kern="0" dirty="0">
                <a:solidFill>
                  <a:srgbClr val="3333CC"/>
                </a:solidFill>
                <a:latin typeface="+mn-lt"/>
              </a:rPr>
              <a:t>H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elpFile</a:t>
            </a:r>
            <a:r>
              <a:rPr lang="vi-VN" sz="1900" kern="0" dirty="0">
                <a:latin typeface="+mn-lt"/>
              </a:rPr>
              <a:t>, </a:t>
            </a:r>
            <a:r>
              <a:rPr lang="en-US" sz="1900" kern="0" dirty="0">
                <a:solidFill>
                  <a:srgbClr val="3333CC"/>
                </a:solidFill>
                <a:latin typeface="+mn-lt"/>
              </a:rPr>
              <a:t>C</a:t>
            </a:r>
            <a:r>
              <a:rPr lang="vi-VN" sz="1900" kern="0" dirty="0">
                <a:solidFill>
                  <a:srgbClr val="3333CC"/>
                </a:solidFill>
                <a:latin typeface="+mn-lt"/>
              </a:rPr>
              <a:t>ontext</a:t>
            </a:r>
            <a:r>
              <a:rPr lang="vi-VN" sz="1900" kern="0" dirty="0">
                <a:latin typeface="+mn-lt"/>
              </a:rPr>
              <a:t> – određuju help fajl i stavku help-a. Zadaju se u paru.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J</a:t>
            </a:r>
            <a:r>
              <a:rPr lang="vi-VN" sz="2100" kern="0" dirty="0">
                <a:latin typeface="+mn-lt"/>
              </a:rPr>
              <a:t>edino je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prompt</a:t>
            </a:r>
            <a:r>
              <a:rPr lang="vi-VN" sz="2100" kern="0" dirty="0">
                <a:latin typeface="+mn-lt"/>
              </a:rPr>
              <a:t> obavezan argument. Maksimalna dužina prompt</a:t>
            </a:r>
            <a:r>
              <a:rPr lang="en-US" sz="2100" kern="0" dirty="0">
                <a:latin typeface="+mn-lt"/>
              </a:rPr>
              <a:t>-a</a:t>
            </a:r>
            <a:r>
              <a:rPr lang="vi-VN" sz="2100" kern="0" dirty="0">
                <a:latin typeface="+mn-lt"/>
              </a:rPr>
              <a:t> je približno 1024 karaktera, zavisno od širine korišćenih karaktera.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slučaju kad je unešeni podatak broj, </a:t>
            </a:r>
            <a:r>
              <a:rPr lang="sr-Latn-RS" sz="2100" dirty="0">
                <a:solidFill>
                  <a:srgbClr val="3333CC"/>
                </a:solidFill>
              </a:rPr>
              <a:t>InputBox</a:t>
            </a:r>
            <a:r>
              <a:rPr lang="sr-Latn-RS" sz="2100" kern="0" dirty="0">
                <a:latin typeface="+mn-lt"/>
              </a:rPr>
              <a:t> treba kombinovati sa funkcijom </a:t>
            </a:r>
            <a:r>
              <a:rPr lang="sr-Latn-RS" sz="2100" dirty="0">
                <a:solidFill>
                  <a:srgbClr val="3333CC"/>
                </a:solidFill>
              </a:rPr>
              <a:t>Val</a:t>
            </a:r>
            <a:r>
              <a:rPr lang="sr-Latn-RS" sz="2100" kern="0" dirty="0">
                <a:latin typeface="+mn-lt"/>
              </a:rPr>
              <a:t>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Broj = Val(InputBox(</a:t>
            </a:r>
            <a:r>
              <a:rPr lang="sr-Latn-CS" sz="2100" dirty="0">
                <a:solidFill>
                  <a:srgbClr val="3333CC"/>
                </a:solidFill>
              </a:rPr>
              <a:t>"Uneti broj: "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))</a:t>
            </a:r>
            <a:endParaRPr lang="vi-VN" sz="2100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input box-a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14438"/>
            <a:ext cx="8548687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Poziv</a:t>
            </a:r>
          </a:p>
          <a:p>
            <a:pPr>
              <a:spcBef>
                <a:spcPts val="600"/>
              </a:spcBef>
              <a:defRPr/>
            </a:pPr>
            <a:r>
              <a:rPr lang="en-US" sz="2100"/>
              <a:t>   </a:t>
            </a:r>
            <a:r>
              <a:rPr lang="sr-Latn-CS" sz="2100">
                <a:solidFill>
                  <a:srgbClr val="3333CC"/>
                </a:solidFill>
              </a:rPr>
              <a:t>Ime = InputBox("Uneti ime: ", "Unos imena studenta")</a:t>
            </a:r>
            <a:endParaRPr lang="en-US" sz="2100">
              <a:solidFill>
                <a:srgbClr val="3333CC"/>
              </a:solidFill>
            </a:endParaRPr>
          </a:p>
          <a:p>
            <a:pPr marL="228600">
              <a:spcBef>
                <a:spcPts val="600"/>
              </a:spcBef>
              <a:defRPr/>
            </a:pPr>
            <a:r>
              <a:rPr lang="en-GB" sz="2100"/>
              <a:t>će dati input box prikazan na slici ispod.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GB" sz="2100"/>
              <a:t>Une</a:t>
            </a:r>
            <a:r>
              <a:rPr lang="sr-Latn-RS" sz="2100"/>
              <a:t>š</a:t>
            </a:r>
            <a:r>
              <a:rPr lang="en-GB" sz="2100"/>
              <a:t>e</a:t>
            </a:r>
            <a:r>
              <a:rPr lang="sr-Latn-RS" sz="2100"/>
              <a:t>no i</a:t>
            </a:r>
            <a:r>
              <a:rPr lang="en-GB" sz="2100"/>
              <a:t>me će biti dodeljeno promenljivoj </a:t>
            </a:r>
            <a:r>
              <a:rPr lang="sr-Latn-CS" sz="2100">
                <a:solidFill>
                  <a:srgbClr val="3333CC"/>
                </a:solidFill>
              </a:rPr>
              <a:t>Ime</a:t>
            </a:r>
            <a:r>
              <a:rPr lang="en-GB" sz="2100"/>
              <a:t> nakon klika na dugme OK.</a:t>
            </a:r>
            <a:endParaRPr lang="vi-VN" sz="2100" kern="0">
              <a:latin typeface="+mn-lt"/>
            </a:endParaRPr>
          </a:p>
        </p:txBody>
      </p:sp>
      <p:pic>
        <p:nvPicPr>
          <p:cNvPr id="92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8013" y="3857625"/>
            <a:ext cx="5391150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365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Korisnički kreirane forme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Korisnička forma,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UserForm</a:t>
            </a:r>
            <a:r>
              <a:rPr lang="sr-Latn-R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>
                <a:latin typeface="+mn-lt"/>
              </a:rPr>
              <a:t>se u projekt unosi </a:t>
            </a:r>
            <a:r>
              <a:rPr lang="sr-Latn-RS" sz="2100" kern="0">
                <a:latin typeface="+mn-lt"/>
              </a:rPr>
              <a:t>sa</a:t>
            </a:r>
            <a:r>
              <a:rPr lang="vi-VN" sz="2100" kern="0">
                <a:latin typeface="+mn-lt"/>
              </a:rPr>
              <a:t>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Insert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vi-VN" sz="2100" kern="0">
                <a:solidFill>
                  <a:srgbClr val="FF0000"/>
                </a:solidFill>
                <a:latin typeface="+mn-lt"/>
              </a:rPr>
              <a:t>UserForm</a:t>
            </a:r>
            <a:r>
              <a:rPr lang="vi-VN" sz="2100" kern="0">
                <a:latin typeface="+mn-lt"/>
              </a:rPr>
              <a:t>. Nakon toga se na formu dodaju kontrole, podese se njihove osobine i napišu procedure za upravljanje događajima vezanim za te kontrole.</a:t>
            </a:r>
            <a:r>
              <a:rPr lang="sr-Latn-RS" sz="2100" kern="0">
                <a:latin typeface="+mn-lt"/>
              </a:rPr>
              <a:t> </a:t>
            </a:r>
            <a:r>
              <a:rPr lang="vi-VN" sz="2100" kern="0">
                <a:latin typeface="+mn-lt"/>
              </a:rPr>
              <a:t>Ove procedure se nalaze u kodnom prozoru same forme.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Kontrol</a:t>
            </a:r>
            <a:r>
              <a:rPr lang="sr-Latn-RS" sz="2100" kern="0">
                <a:latin typeface="+mn-lt"/>
              </a:rPr>
              <a:t>e</a:t>
            </a:r>
            <a:r>
              <a:rPr lang="en-US" sz="2100" kern="0">
                <a:latin typeface="+mn-lt"/>
              </a:rPr>
              <a:t> se na formu dodaju koristeći Toolbox, koji se</a:t>
            </a:r>
            <a:r>
              <a:rPr lang="sr-Latn-RS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aktivira opcijom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View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 / </a:t>
            </a:r>
            <a:r>
              <a:rPr lang="en-US" sz="2100" kern="0">
                <a:solidFill>
                  <a:srgbClr val="FF0000"/>
                </a:solidFill>
                <a:latin typeface="+mn-lt"/>
              </a:rPr>
              <a:t>Toolbox</a:t>
            </a:r>
            <a:r>
              <a:rPr lang="en-US" sz="2100" kern="0">
                <a:latin typeface="+mn-lt"/>
              </a:rPr>
              <a:t>.</a:t>
            </a:r>
            <a:r>
              <a:rPr lang="sr-Latn-RS" sz="2100" kern="0">
                <a:latin typeface="+mn-lt"/>
              </a:rPr>
              <a:t> Toolbox je dat na slici ispod.</a:t>
            </a:r>
          </a:p>
        </p:txBody>
      </p:sp>
      <p:pic>
        <p:nvPicPr>
          <p:cNvPr id="10244" name="Picture 4" descr="Toolbo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1525" y="3714750"/>
            <a:ext cx="2571750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Kontrole formi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43013"/>
            <a:ext cx="8501063" cy="5400675"/>
          </a:xfrm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smtClean="0">
                <a:solidFill>
                  <a:srgbClr val="3333CC"/>
                </a:solidFill>
              </a:rPr>
              <a:t>Labela (Label)</a:t>
            </a:r>
            <a:endParaRPr lang="sr-Latn-CS" sz="1900" b="1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</a:t>
            </a:r>
            <a:r>
              <a:rPr lang="sr-Latn-CS" sz="1900" dirty="0" smtClean="0"/>
              <a:t>Labela služi za prikaz teksta na formi. Tekst labele se dobija ili menja pomoću osobine </a:t>
            </a:r>
            <a:r>
              <a:rPr lang="sr-Latn-CS" sz="1900" kern="1200" smtClean="0">
                <a:solidFill>
                  <a:srgbClr val="3333CC"/>
                </a:solidFill>
              </a:rPr>
              <a:t>Caption</a:t>
            </a:r>
            <a:r>
              <a:rPr lang="sr-Latn-CS" sz="1900" dirty="0" smtClean="0"/>
              <a:t>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smtClean="0">
                <a:solidFill>
                  <a:srgbClr val="3333CC"/>
                </a:solidFill>
              </a:rPr>
              <a:t>Tekst boks (TextBox)</a:t>
            </a:r>
            <a:endParaRPr lang="sr-Latn-CS" sz="1900" b="1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Ova kontrola dozvoljava korisniku da unese tekst. Tekst kontrole se dobija ili menja pomoću osobine </a:t>
            </a:r>
            <a:r>
              <a:rPr lang="sr-Latn-CS" sz="1900" kern="1200" smtClean="0">
                <a:solidFill>
                  <a:srgbClr val="3333CC"/>
                </a:solidFill>
              </a:rPr>
              <a:t>Text</a:t>
            </a:r>
            <a:r>
              <a:rPr lang="sr-Latn-CS" sz="1900" smtClean="0"/>
              <a:t>.</a:t>
            </a:r>
            <a:endParaRPr lang="sr-Latn-CS" sz="1900" dirty="0" smtClean="0"/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defRPr/>
            </a:pPr>
            <a:r>
              <a:rPr lang="sr-Latn-CS" sz="1900" b="1" kern="1200" smtClean="0">
                <a:solidFill>
                  <a:srgbClr val="3333CC"/>
                </a:solidFill>
              </a:rPr>
              <a:t>Kombo boks (ComboBox)</a:t>
            </a:r>
            <a:endParaRPr lang="sr-Latn-CS" sz="1900" b="1" kern="12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Ova kontrola daje padajući meni sa kojeg biramo jednu opciju ili nam dopušta da sami unesemo podatak.</a:t>
            </a:r>
          </a:p>
          <a:p>
            <a:pPr marL="239713" indent="-239713" eaLnBrk="1" hangingPunct="1">
              <a:lnSpc>
                <a:spcPct val="90000"/>
              </a:lnSpc>
              <a:spcBef>
                <a:spcPts val="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Korisne metode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AddItem</a:t>
            </a:r>
            <a:r>
              <a:rPr lang="sr-Latn-CS" sz="1800" smtClean="0"/>
              <a:t> (dodavanje nove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RemoveItem</a:t>
            </a:r>
            <a:r>
              <a:rPr lang="sr-Latn-CS" sz="1800" smtClean="0"/>
              <a:t> (brisanje postojeće stavke menija)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Clear</a:t>
            </a:r>
            <a:r>
              <a:rPr lang="sr-Latn-CS" sz="1800" smtClean="0"/>
              <a:t> (brisanje svih stavki menija).</a:t>
            </a:r>
          </a:p>
          <a:p>
            <a:pPr marL="239713" indent="-239713" eaLnBrk="1" hangingPunct="1">
              <a:spcBef>
                <a:spcPts val="400"/>
              </a:spcBef>
              <a:spcAft>
                <a:spcPts val="400"/>
              </a:spcAft>
              <a:buClr>
                <a:schemeClr val="tx1"/>
              </a:buClr>
              <a:buFont typeface="Wingdings" pitchFamily="2" charset="2"/>
              <a:buNone/>
              <a:defRPr/>
            </a:pPr>
            <a:r>
              <a:rPr lang="sr-Latn-CS" sz="1900" smtClean="0"/>
              <a:t>   Korisne osobine ove kontrole su: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ListCount</a:t>
            </a:r>
            <a:r>
              <a:rPr lang="sr-Latn-CS" sz="1800" smtClean="0"/>
              <a:t> (vraća broj stavki u meniju kontrole)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ListIndex</a:t>
            </a:r>
            <a:r>
              <a:rPr lang="sr-Latn-CS" sz="1800" smtClean="0"/>
              <a:t> (vraća broj trenutno odabrane stavke menija), </a:t>
            </a:r>
          </a:p>
          <a:p>
            <a:pPr marL="684213" indent="-239713" eaLnBrk="1" hangingPunct="1"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defRPr/>
            </a:pPr>
            <a:r>
              <a:rPr lang="sr-Latn-CS" sz="1800" smtClean="0">
                <a:solidFill>
                  <a:srgbClr val="3333CC"/>
                </a:solidFill>
              </a:rPr>
              <a:t>List</a:t>
            </a:r>
            <a:r>
              <a:rPr lang="sr-Latn-CS" sz="1800" smtClean="0"/>
              <a:t> (pristupanje pojedinim stavkama menija </a:t>
            </a:r>
            <a:r>
              <a:rPr lang="sr-Latn-CS" sz="1800" smtClean="0">
                <a:solidFill>
                  <a:srgbClr val="3333CC"/>
                </a:solidFill>
              </a:rPr>
              <a:t>List(0)</a:t>
            </a:r>
            <a:r>
              <a:rPr lang="sr-Latn-CS" sz="1800" smtClean="0"/>
              <a:t>, </a:t>
            </a:r>
            <a:r>
              <a:rPr lang="sr-Latn-CS" sz="1800" smtClean="0">
                <a:solidFill>
                  <a:srgbClr val="3333CC"/>
                </a:solidFill>
              </a:rPr>
              <a:t>List(1)</a:t>
            </a:r>
            <a:r>
              <a:rPr lang="sr-Latn-CS" sz="1800" smtClean="0"/>
              <a:t> ...).</a:t>
            </a:r>
            <a:endParaRPr lang="sr-Latn-CS" sz="1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118414</TotalTime>
  <Words>3197</Words>
  <Application>Microsoft Office PowerPoint</Application>
  <PresentationFormat>On-screen Show (4:3)</PresentationFormat>
  <Paragraphs>396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Message box</vt:lpstr>
      <vt:lpstr>Definisanje dugmadi na message box-u</vt:lpstr>
      <vt:lpstr>Primer message box-a</vt:lpstr>
      <vt:lpstr>Vraćene vrednosti message box-a</vt:lpstr>
      <vt:lpstr>Input box</vt:lpstr>
      <vt:lpstr>Primer input box-a</vt:lpstr>
      <vt:lpstr>Korisnički kreirane forme</vt:lpstr>
      <vt:lpstr>Kontrole formi</vt:lpstr>
      <vt:lpstr>Kontrole formi (nastavak)</vt:lpstr>
      <vt:lpstr>Kontrole formi (nastavak)</vt:lpstr>
      <vt:lpstr>Kontrole formi (nastavak)</vt:lpstr>
      <vt:lpstr>Prikaz forme</vt:lpstr>
      <vt:lpstr>Zatvaranje forme</vt:lpstr>
      <vt:lpstr>Pozivanje forme sa palete alatki</vt:lpstr>
      <vt:lpstr>Dodavanje dugmeta postojećoj paleti</vt:lpstr>
      <vt:lpstr>Osobine dugmeta</vt:lpstr>
      <vt:lpstr>Kreiranje nove palete alatki</vt:lpstr>
      <vt:lpstr>Office 2007+</vt:lpstr>
      <vt:lpstr>Primer 1</vt:lpstr>
      <vt:lpstr>Primer 1 (nastavak)</vt:lpstr>
      <vt:lpstr>Primer 2</vt:lpstr>
      <vt:lpstr>Primer 2 (nastavak)</vt:lpstr>
      <vt:lpstr>Primer 2 (nastavak)</vt:lpstr>
      <vt:lpstr>Primer 2 (nastavak)</vt:lpstr>
      <vt:lpstr>Primer 2 (nastavak)</vt:lpstr>
      <vt:lpstr>Primer 3</vt:lpstr>
      <vt:lpstr>Primer 3 (nastavak)</vt:lpstr>
      <vt:lpstr>Primer 3 (nastavak)</vt:lpstr>
      <vt:lpstr>Upravljanje greškama</vt:lpstr>
      <vt:lpstr>Naredba On Error</vt:lpstr>
      <vt:lpstr>Primer – Deljenje sa nulom</vt:lpstr>
      <vt:lpstr>On Error Resume Next</vt:lpstr>
      <vt:lpstr>On Error GoTo 0</vt:lpstr>
      <vt:lpstr>Primer sa korišćenjem grešaka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1257</cp:revision>
  <dcterms:created xsi:type="dcterms:W3CDTF">2004-08-23T07:37:27Z</dcterms:created>
  <dcterms:modified xsi:type="dcterms:W3CDTF">2016-11-08T14:52:39Z</dcterms:modified>
</cp:coreProperties>
</file>