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handoutMasterIdLst>
    <p:handoutMasterId r:id="rId26"/>
  </p:handoutMasterIdLst>
  <p:sldIdLst>
    <p:sldId id="256" r:id="rId2"/>
    <p:sldId id="295" r:id="rId3"/>
    <p:sldId id="296" r:id="rId4"/>
    <p:sldId id="297" r:id="rId5"/>
    <p:sldId id="283" r:id="rId6"/>
    <p:sldId id="298" r:id="rId7"/>
    <p:sldId id="299" r:id="rId8"/>
    <p:sldId id="300" r:id="rId9"/>
    <p:sldId id="301" r:id="rId10"/>
    <p:sldId id="302" r:id="rId11"/>
    <p:sldId id="303" r:id="rId12"/>
    <p:sldId id="304" r:id="rId13"/>
    <p:sldId id="306" r:id="rId14"/>
    <p:sldId id="307" r:id="rId15"/>
    <p:sldId id="308" r:id="rId16"/>
    <p:sldId id="317" r:id="rId17"/>
    <p:sldId id="309" r:id="rId18"/>
    <p:sldId id="310" r:id="rId19"/>
    <p:sldId id="311" r:id="rId20"/>
    <p:sldId id="312" r:id="rId21"/>
    <p:sldId id="313" r:id="rId22"/>
    <p:sldId id="314" r:id="rId23"/>
    <p:sldId id="315" r:id="rId24"/>
    <p:sldId id="316" r:id="rId25"/>
  </p:sldIdLst>
  <p:sldSz cx="9144000" cy="6858000" type="screen4x3"/>
  <p:notesSz cx="7004050" cy="92900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CFEBE"/>
    <a:srgbClr val="3399FF"/>
    <a:srgbClr val="FF3300"/>
    <a:srgbClr val="CCFFCC"/>
    <a:srgbClr val="CC6600"/>
    <a:srgbClr val="FF9900"/>
    <a:srgbClr val="339933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2" autoAdjust="0"/>
    <p:restoredTop sz="99715" autoAdjust="0"/>
  </p:normalViewPr>
  <p:slideViewPr>
    <p:cSldViewPr showGuides="1">
      <p:cViewPr varScale="1">
        <p:scale>
          <a:sx n="129" d="100"/>
          <a:sy n="129" d="100"/>
        </p:scale>
        <p:origin x="1026" y="120"/>
      </p:cViewPr>
      <p:guideLst>
        <p:guide orient="horz" pos="2205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8750" y="0"/>
            <a:ext cx="3035300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8750" y="8824913"/>
            <a:ext cx="3035300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104" tIns="46552" rIns="93104" bIns="46552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243BBD98-F6BC-4852-B1C6-69FC3D8A7E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5082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 sz="2400">
                  <a:latin typeface="Times New Roman" pitchFamily="18" charset="0"/>
                </a:endParaRPr>
              </a:p>
            </p:txBody>
          </p:sp>
        </p:grpSp>
      </p:grpSp>
      <p:sp>
        <p:nvSpPr>
          <p:cNvPr id="207891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 lvl="0"/>
            <a:r>
              <a:rPr lang="en-GB" noProof="0" smtClean="0"/>
              <a:t>Click to edit Master title style</a:t>
            </a:r>
          </a:p>
        </p:txBody>
      </p:sp>
      <p:sp>
        <p:nvSpPr>
          <p:cNvPr id="207892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3400"/>
            </a:lvl1pPr>
          </a:lstStyle>
          <a:p>
            <a:pPr lvl="0"/>
            <a:r>
              <a:rPr lang="en-GB" noProof="0" smtClean="0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68BF6-EC9D-457F-BD23-350832E43B8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8583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D6F98F-FFD7-4B3D-86DB-558E3F423CE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07037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57200"/>
            <a:ext cx="20574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57200"/>
            <a:ext cx="60198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274036-CFFB-497C-97BA-3DBB74D033F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8522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981200"/>
            <a:ext cx="8229600" cy="3886200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8D1048-0E7B-4FF6-9B70-70E3D9D346D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7413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C3EC06-182B-47EB-8ADB-E86DE9011D7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8708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49FD3B-9734-401D-8D69-823BEBA937E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0997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1BE5F1-F60A-44AE-B5CD-B5072BD4E8D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960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ADD8FA-674A-48E4-9B93-D0D5BE2A011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464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9C494F-9436-4E20-820B-7FAED1AED3D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03886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E0669B-6B2F-497F-B0D3-A2C3D78E471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5953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32B38C-10A8-4173-9E65-24C05B9B38E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030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37F85B-6A89-458F-848B-4F79861BDD7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7626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685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EA29F10F-77F9-4295-9528-CFABDEAEFF0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grpSp>
        <p:nvGrpSpPr>
          <p:cNvPr id="1028" name="Group 4"/>
          <p:cNvGrpSpPr>
            <a:grpSpLocks/>
          </p:cNvGrpSpPr>
          <p:nvPr/>
        </p:nvGrpSpPr>
        <p:grpSpPr bwMode="auto">
          <a:xfrm>
            <a:off x="0" y="0"/>
            <a:ext cx="9144000" cy="546100"/>
            <a:chOff x="0" y="0"/>
            <a:chExt cx="5760" cy="344"/>
          </a:xfrm>
        </p:grpSpPr>
        <p:sp>
          <p:nvSpPr>
            <p:cNvPr id="1032" name="Rectangle 5"/>
            <p:cNvSpPr>
              <a:spLocks noChangeArrowheads="1"/>
            </p:cNvSpPr>
            <p:nvPr/>
          </p:nvSpPr>
          <p:spPr bwMode="auto">
            <a:xfrm>
              <a:off x="0" y="0"/>
              <a:ext cx="180" cy="336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3" name="Rectangle 6"/>
            <p:cNvSpPr>
              <a:spLocks noChangeArrowheads="1"/>
            </p:cNvSpPr>
            <p:nvPr/>
          </p:nvSpPr>
          <p:spPr bwMode="auto">
            <a:xfrm>
              <a:off x="260" y="85"/>
              <a:ext cx="5500" cy="173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4" name="Rectangle 7"/>
            <p:cNvSpPr>
              <a:spLocks noChangeArrowheads="1"/>
            </p:cNvSpPr>
            <p:nvPr/>
          </p:nvSpPr>
          <p:spPr bwMode="auto">
            <a:xfrm>
              <a:off x="258" y="85"/>
              <a:ext cx="87" cy="8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5" name="Rectangle 8"/>
            <p:cNvSpPr>
              <a:spLocks noChangeArrowheads="1"/>
            </p:cNvSpPr>
            <p:nvPr/>
          </p:nvSpPr>
          <p:spPr bwMode="auto">
            <a:xfrm>
              <a:off x="345" y="0"/>
              <a:ext cx="88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6" name="Rectangle 9"/>
            <p:cNvSpPr>
              <a:spLocks noChangeArrowheads="1"/>
            </p:cNvSpPr>
            <p:nvPr/>
          </p:nvSpPr>
          <p:spPr bwMode="auto">
            <a:xfrm>
              <a:off x="345" y="85"/>
              <a:ext cx="88" cy="8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37" name="Rectangle 10"/>
            <p:cNvSpPr>
              <a:spLocks noChangeArrowheads="1"/>
            </p:cNvSpPr>
            <p:nvPr/>
          </p:nvSpPr>
          <p:spPr bwMode="auto">
            <a:xfrm>
              <a:off x="173" y="173"/>
              <a:ext cx="86" cy="87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hlink"/>
                </a:solidFill>
              </a:endParaRPr>
            </a:p>
          </p:txBody>
        </p:sp>
        <p:sp>
          <p:nvSpPr>
            <p:cNvPr id="1038" name="Rectangle 11"/>
            <p:cNvSpPr>
              <a:spLocks noChangeArrowheads="1"/>
            </p:cNvSpPr>
            <p:nvPr/>
          </p:nvSpPr>
          <p:spPr bwMode="auto">
            <a:xfrm>
              <a:off x="83" y="86"/>
              <a:ext cx="89" cy="87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 sz="2400">
                <a:latin typeface="Times New Roman" pitchFamily="18" charset="0"/>
              </a:endParaRPr>
            </a:p>
          </p:txBody>
        </p:sp>
        <p:sp>
          <p:nvSpPr>
            <p:cNvPr id="1039" name="Rectangle 12"/>
            <p:cNvSpPr>
              <a:spLocks noChangeArrowheads="1"/>
            </p:cNvSpPr>
            <p:nvPr/>
          </p:nvSpPr>
          <p:spPr bwMode="auto">
            <a:xfrm>
              <a:off x="258" y="171"/>
              <a:ext cx="87" cy="8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  <p:sp>
          <p:nvSpPr>
            <p:cNvPr id="1040" name="Rectangle 13"/>
            <p:cNvSpPr>
              <a:spLocks noChangeArrowheads="1"/>
            </p:cNvSpPr>
            <p:nvPr/>
          </p:nvSpPr>
          <p:spPr bwMode="auto">
            <a:xfrm>
              <a:off x="173" y="258"/>
              <a:ext cx="86" cy="8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>
                <a:solidFill>
                  <a:schemeClr val="accent2"/>
                </a:solidFill>
              </a:endParaRPr>
            </a:p>
          </p:txBody>
        </p:sp>
      </p:grpSp>
      <p:sp>
        <p:nvSpPr>
          <p:cNvPr id="1029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30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388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0686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44813" y="1828800"/>
            <a:ext cx="6019800" cy="2209800"/>
          </a:xfrm>
        </p:spPr>
        <p:txBody>
          <a:bodyPr/>
          <a:lstStyle/>
          <a:p>
            <a:pPr algn="ctr" eaLnBrk="1" hangingPunct="1"/>
            <a:r>
              <a:rPr lang="en-US" smtClean="0"/>
              <a:t>Programiranje kroz aplikacije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8313" y="4797425"/>
            <a:ext cx="8496300" cy="1511300"/>
          </a:xfrm>
        </p:spPr>
        <p:txBody>
          <a:bodyPr/>
          <a:lstStyle/>
          <a:p>
            <a:pPr eaLnBrk="1" hangingPunct="1"/>
            <a:r>
              <a:rPr lang="en-US" sz="3800" smtClean="0"/>
              <a:t>Rad sa pasusima i tabelama u Word-u</a:t>
            </a:r>
          </a:p>
          <a:p>
            <a:pPr eaLnBrk="1" hangingPunct="1"/>
            <a:r>
              <a:rPr lang="en-US" sz="3800" smtClean="0"/>
              <a:t>Word i Excel kroz primere</a:t>
            </a:r>
            <a:endParaRPr lang="sr-Latn-CS" sz="3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953125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Rad sa tabelama</a:t>
            </a:r>
            <a:r>
              <a:rPr lang="en-US" sz="3600" smtClean="0"/>
              <a:t> – Primer 1</a:t>
            </a: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273050" y="1262063"/>
            <a:ext cx="8713788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/>
              <a:t>U folderu C:\Temp\</a:t>
            </a:r>
            <a:r>
              <a:rPr lang="sr-Latn-CS" sz="2000"/>
              <a:t>VBA</a:t>
            </a:r>
            <a:r>
              <a:rPr lang="en-US" sz="2000"/>
              <a:t> se nalazi određeni broj Word dokumenata. Napisati </a:t>
            </a:r>
            <a:r>
              <a:rPr lang="sr-Latn-CS" sz="2000"/>
              <a:t>proceduru</a:t>
            </a:r>
            <a:r>
              <a:rPr lang="en-US" sz="2000"/>
              <a:t> koja kopira sve tabele iz svih dokumenata u datom folderu u dokument gde se nalazi makro.</a:t>
            </a:r>
            <a:endParaRPr lang="sr-Latn-CS" sz="2000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395288" y="2243138"/>
            <a:ext cx="8497192" cy="4524315"/>
          </a:xfrm>
          <a:prstGeom prst="rect">
            <a:avLst/>
          </a:prstGeom>
          <a:solidFill>
            <a:srgbClr val="CCFFFF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sr-Latn-CS" dirty="0">
                <a:solidFill>
                  <a:srgbClr val="3333CC"/>
                </a:solidFill>
              </a:rPr>
              <a:t>Sub KopTab()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Dim S As String, Fold As String, T1 As Table, TekDok As Document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Fold = "C:\Temp\VBA\"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S = Dir(Fold &amp; "*.</a:t>
            </a:r>
            <a:r>
              <a:rPr lang="sr-Latn-CS" dirty="0" smtClean="0">
                <a:solidFill>
                  <a:srgbClr val="3333CC"/>
                </a:solidFill>
              </a:rPr>
              <a:t>docx")</a:t>
            </a:r>
            <a:endParaRPr lang="sr-Latn-CS" dirty="0">
              <a:solidFill>
                <a:srgbClr val="3333CC"/>
              </a:solidFill>
            </a:endParaRP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Do </a:t>
            </a:r>
            <a:r>
              <a:rPr lang="en-US" dirty="0">
                <a:solidFill>
                  <a:srgbClr val="3333CC"/>
                </a:solidFill>
              </a:rPr>
              <a:t>While</a:t>
            </a:r>
            <a:r>
              <a:rPr lang="sr-Latn-CS" dirty="0">
                <a:solidFill>
                  <a:srgbClr val="3333CC"/>
                </a:solidFill>
              </a:rPr>
              <a:t> S </a:t>
            </a:r>
            <a:r>
              <a:rPr lang="en-US" dirty="0">
                <a:solidFill>
                  <a:srgbClr val="3333CC"/>
                </a:solidFill>
              </a:rPr>
              <a:t>&lt;&gt;</a:t>
            </a:r>
            <a:r>
              <a:rPr lang="sr-Latn-CS" dirty="0">
                <a:solidFill>
                  <a:srgbClr val="3333CC"/>
                </a:solidFill>
              </a:rPr>
              <a:t> ""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    Set TekDok = Documents.Open(FileName:=Fold &amp; S, Visible:=False)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    For Each T1 In TekDok.Tables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        T1.Range.Copy</a:t>
            </a:r>
          </a:p>
          <a:p>
            <a:pPr lvl="1"/>
            <a:r>
              <a:rPr lang="sr-Latn-CS" dirty="0">
                <a:solidFill>
                  <a:srgbClr val="FF0000"/>
                </a:solidFill>
              </a:rPr>
              <a:t>        ThisDocument.Activate</a:t>
            </a:r>
          </a:p>
          <a:p>
            <a:pPr lvl="1"/>
            <a:r>
              <a:rPr lang="sr-Latn-CS" dirty="0">
                <a:solidFill>
                  <a:srgbClr val="FF0000"/>
                </a:solidFill>
              </a:rPr>
              <a:t>        Selection.Paste</a:t>
            </a:r>
          </a:p>
          <a:p>
            <a:pPr lvl="1"/>
            <a:r>
              <a:rPr lang="sr-Latn-CS" dirty="0">
                <a:solidFill>
                  <a:srgbClr val="FF0000"/>
                </a:solidFill>
              </a:rPr>
              <a:t>        Selection.TypeParagraph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    Next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    TekDok.Close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    S = Dir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Loop</a:t>
            </a:r>
          </a:p>
          <a:p>
            <a:r>
              <a:rPr lang="sr-Latn-CS" dirty="0">
                <a:solidFill>
                  <a:srgbClr val="3333CC"/>
                </a:solidFill>
              </a:rPr>
              <a:t>End Sub</a:t>
            </a:r>
          </a:p>
        </p:txBody>
      </p:sp>
      <p:sp>
        <p:nvSpPr>
          <p:cNvPr id="12293" name="Rectangle 8"/>
          <p:cNvSpPr>
            <a:spLocks noChangeArrowheads="1"/>
          </p:cNvSpPr>
          <p:nvPr/>
        </p:nvSpPr>
        <p:spPr bwMode="auto">
          <a:xfrm>
            <a:off x="4391050" y="4586288"/>
            <a:ext cx="2989262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r-Latn-CS" sz="1700">
                <a:solidFill>
                  <a:srgbClr val="FF0000"/>
                </a:solidFill>
              </a:rPr>
              <a:t>Smeštanje kopirane tabele u </a:t>
            </a:r>
          </a:p>
          <a:p>
            <a:r>
              <a:rPr lang="sr-Latn-CS" sz="1700">
                <a:solidFill>
                  <a:srgbClr val="FF0000"/>
                </a:solidFill>
              </a:rPr>
              <a:t>ThisDocument</a:t>
            </a:r>
            <a:endParaRPr lang="en-GB" sz="1700">
              <a:solidFill>
                <a:srgbClr val="FF0000"/>
              </a:solidFill>
            </a:endParaRPr>
          </a:p>
        </p:txBody>
      </p:sp>
      <p:sp>
        <p:nvSpPr>
          <p:cNvPr id="12294" name="AutoShape 10"/>
          <p:cNvSpPr>
            <a:spLocks/>
          </p:cNvSpPr>
          <p:nvPr/>
        </p:nvSpPr>
        <p:spPr bwMode="auto">
          <a:xfrm>
            <a:off x="4054500" y="4484688"/>
            <a:ext cx="360362" cy="863600"/>
          </a:xfrm>
          <a:prstGeom prst="rightBrace">
            <a:avLst>
              <a:gd name="adj1" fmla="val 19971"/>
              <a:gd name="adj2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953125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Rad sa tabelama</a:t>
            </a:r>
            <a:r>
              <a:rPr lang="en-US" sz="3600" smtClean="0"/>
              <a:t> – Primer 2</a:t>
            </a: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273050" y="1268413"/>
            <a:ext cx="8713788" cy="201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/>
              <a:t>Folder C:\Temp\VBA sadr</a:t>
            </a:r>
            <a:r>
              <a:rPr lang="sr-Latn-CS" sz="2000"/>
              <a:t>ži</a:t>
            </a:r>
            <a:r>
              <a:rPr lang="en-US" sz="2000"/>
              <a:t> određeni broj Word dokumenata, pri čemu u </a:t>
            </a:r>
            <a:r>
              <a:rPr lang="sr-Latn-CS" sz="2000"/>
              <a:t>svakom dokumentu </a:t>
            </a:r>
            <a:r>
              <a:rPr lang="en-US" sz="2000"/>
              <a:t>prvi pasus sadrži ime i prezime studenta, drugi </a:t>
            </a:r>
            <a:r>
              <a:rPr lang="en-US" sz="2000" smtClean="0"/>
              <a:t>sadrži </a:t>
            </a:r>
            <a:r>
              <a:rPr lang="en-US" sz="2000"/>
              <a:t>jedinstveni kod student</a:t>
            </a:r>
            <a:r>
              <a:rPr lang="sr-Latn-CS" sz="2000"/>
              <a:t>a</a:t>
            </a:r>
            <a:r>
              <a:rPr lang="en-US" sz="2000"/>
              <a:t> i treći </a:t>
            </a:r>
            <a:r>
              <a:rPr lang="en-US" sz="2000" smtClean="0"/>
              <a:t>sadrži </a:t>
            </a:r>
            <a:r>
              <a:rPr lang="en-US" sz="2000"/>
              <a:t>naslov diplomskog rada. Napisati proceduru koja </a:t>
            </a:r>
            <a:r>
              <a:rPr lang="sr-Latn-RS" sz="2000" smtClean="0"/>
              <a:t>čita </a:t>
            </a:r>
            <a:r>
              <a:rPr lang="sr-Latn-CS" sz="2000" smtClean="0"/>
              <a:t>ove</a:t>
            </a:r>
            <a:r>
              <a:rPr lang="en-US" sz="2000" smtClean="0"/>
              <a:t> </a:t>
            </a:r>
            <a:r>
              <a:rPr lang="en-US" sz="2000"/>
              <a:t>podatke iz svih dokumenata i smešta ih u tabelu u dokumentu gde se nalazi makro. Tabela sadrži tri kolone</a:t>
            </a:r>
            <a:r>
              <a:rPr lang="sr-Latn-CS" sz="2000"/>
              <a:t> -</a:t>
            </a:r>
            <a:r>
              <a:rPr lang="en-US" sz="2000"/>
              <a:t> prva odgovara imenu i prezimenu studenta, druga jedinstvenom kodu i treća naslovu diplomskog rada. Tabela treba da se nađe na kraju dokumenta.</a:t>
            </a:r>
            <a:endParaRPr lang="sr-Latn-CS" sz="2000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395288" y="3500438"/>
            <a:ext cx="7129040" cy="3113087"/>
          </a:xfrm>
          <a:prstGeom prst="rect">
            <a:avLst/>
          </a:prstGeom>
          <a:solidFill>
            <a:srgbClr val="CCFFFF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sr-Latn-CS" dirty="0">
                <a:solidFill>
                  <a:srgbClr val="3333CC"/>
                </a:solidFill>
              </a:rPr>
              <a:t>Sub Diplomski()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Dim Dok As Document, R As Range, Tab1 As Table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Dim I As Integer, S As String, Tekst As String, Putanja As String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Set R = ThisDocument.Content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R.Collapse  wdCollapseEnd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Set Tab1 = ThisDocument.Tables.Add(R, 1, 3)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With Tab1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    .AutoFitBehavior wdAutoFitContent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    .Borders.InsideLineStyle = wdLineStyleSingle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    .Borders.OutsideLineStyle = wdLineStyleDouble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End With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8185150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Rad sa tabelama</a:t>
            </a:r>
            <a:r>
              <a:rPr lang="en-US" sz="3600" smtClean="0"/>
              <a:t> – Primer 2</a:t>
            </a:r>
            <a:r>
              <a:rPr lang="sr-Latn-CS" sz="3600" smtClean="0"/>
              <a:t> (nastavak)</a:t>
            </a:r>
            <a:endParaRPr lang="en-US" sz="3600" smtClean="0"/>
          </a:p>
        </p:txBody>
      </p:sp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250825" y="1330325"/>
            <a:ext cx="7993063" cy="5324475"/>
          </a:xfrm>
          <a:prstGeom prst="rect">
            <a:avLst/>
          </a:prstGeom>
          <a:solidFill>
            <a:srgbClr val="CCFFFF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lvl="1"/>
            <a:r>
              <a:rPr lang="sr-Latn-CS" sz="1700" dirty="0">
                <a:solidFill>
                  <a:srgbClr val="3333CC"/>
                </a:solidFill>
              </a:rPr>
              <a:t>Tab1.Cell(1, 1).Range.Text = "Ime i prezime"</a:t>
            </a:r>
          </a:p>
          <a:p>
            <a:pPr lvl="1"/>
            <a:r>
              <a:rPr lang="sr-Latn-CS" sz="1700" dirty="0">
                <a:solidFill>
                  <a:srgbClr val="3333CC"/>
                </a:solidFill>
              </a:rPr>
              <a:t>Tab1.Cell(1, 2).Range.Text = "Jedinstveni kod"</a:t>
            </a:r>
          </a:p>
          <a:p>
            <a:pPr lvl="1"/>
            <a:r>
              <a:rPr lang="sr-Latn-CS" sz="1700" dirty="0">
                <a:solidFill>
                  <a:srgbClr val="3333CC"/>
                </a:solidFill>
              </a:rPr>
              <a:t>Tab1.Cell(1, 3).Range.Text = "Naslov diplomskog rada"</a:t>
            </a:r>
          </a:p>
          <a:p>
            <a:pPr lvl="1"/>
            <a:r>
              <a:rPr lang="sr-Latn-CS" sz="1700" dirty="0">
                <a:solidFill>
                  <a:srgbClr val="3333CC"/>
                </a:solidFill>
              </a:rPr>
              <a:t>Putanja = "C:\Temp\VBA"</a:t>
            </a:r>
          </a:p>
          <a:p>
            <a:pPr lvl="1"/>
            <a:r>
              <a:rPr lang="sr-Latn-CS" sz="1700" dirty="0">
                <a:solidFill>
                  <a:srgbClr val="3333CC"/>
                </a:solidFill>
              </a:rPr>
              <a:t>S = Dir(Putanja &amp; "\*.</a:t>
            </a:r>
            <a:r>
              <a:rPr lang="sr-Latn-CS" sz="1700" dirty="0" smtClean="0">
                <a:solidFill>
                  <a:srgbClr val="3333CC"/>
                </a:solidFill>
              </a:rPr>
              <a:t>docx")</a:t>
            </a:r>
            <a:endParaRPr lang="sr-Latn-CS" sz="1700" dirty="0">
              <a:solidFill>
                <a:srgbClr val="3333CC"/>
              </a:solidFill>
            </a:endParaRPr>
          </a:p>
          <a:p>
            <a:pPr lvl="1"/>
            <a:r>
              <a:rPr lang="sr-Latn-CS" sz="1700" dirty="0">
                <a:solidFill>
                  <a:srgbClr val="3333CC"/>
                </a:solidFill>
              </a:rPr>
              <a:t>I = 1</a:t>
            </a:r>
          </a:p>
          <a:p>
            <a:pPr lvl="1"/>
            <a:r>
              <a:rPr lang="sr-Latn-CS" sz="1700" dirty="0">
                <a:solidFill>
                  <a:srgbClr val="3333CC"/>
                </a:solidFill>
              </a:rPr>
              <a:t>Do While S &lt;&gt; ""</a:t>
            </a:r>
          </a:p>
          <a:p>
            <a:pPr lvl="1"/>
            <a:r>
              <a:rPr lang="sr-Latn-CS" sz="1700" dirty="0">
                <a:solidFill>
                  <a:srgbClr val="3333CC"/>
                </a:solidFill>
              </a:rPr>
              <a:t>    Tab1.Rows.Add</a:t>
            </a:r>
          </a:p>
          <a:p>
            <a:pPr lvl="1"/>
            <a:r>
              <a:rPr lang="sr-Latn-CS" sz="1700" dirty="0">
                <a:solidFill>
                  <a:srgbClr val="3333CC"/>
                </a:solidFill>
              </a:rPr>
              <a:t>    I = I + 1</a:t>
            </a:r>
          </a:p>
          <a:p>
            <a:pPr lvl="1"/>
            <a:r>
              <a:rPr lang="sr-Latn-CS" sz="1700" dirty="0">
                <a:solidFill>
                  <a:srgbClr val="3333CC"/>
                </a:solidFill>
              </a:rPr>
              <a:t>    Set Dok = Documents.Open(FileName:=Putanja &amp; "\" &amp; S, Visible:=False)</a:t>
            </a:r>
          </a:p>
          <a:p>
            <a:pPr lvl="1"/>
            <a:r>
              <a:rPr lang="sr-Latn-CS" sz="1700" dirty="0">
                <a:solidFill>
                  <a:srgbClr val="3333CC"/>
                </a:solidFill>
              </a:rPr>
              <a:t>    Tekst = Dok.Paragraphs(1).Range.Text</a:t>
            </a:r>
          </a:p>
          <a:p>
            <a:pPr lvl="1"/>
            <a:r>
              <a:rPr lang="sr-Latn-CS" sz="1700" dirty="0">
                <a:solidFill>
                  <a:srgbClr val="3333CC"/>
                </a:solidFill>
              </a:rPr>
              <a:t>    Tab1.Cell(</a:t>
            </a:r>
            <a:r>
              <a:rPr lang="en-US" sz="1700" dirty="0">
                <a:solidFill>
                  <a:srgbClr val="3333CC"/>
                </a:solidFill>
              </a:rPr>
              <a:t>I,</a:t>
            </a:r>
            <a:r>
              <a:rPr lang="sr-Latn-CS" sz="1700" dirty="0">
                <a:solidFill>
                  <a:srgbClr val="3333CC"/>
                </a:solidFill>
              </a:rPr>
              <a:t>1).Range.Text = </a:t>
            </a:r>
            <a:r>
              <a:rPr lang="en-US" sz="1700" dirty="0">
                <a:solidFill>
                  <a:srgbClr val="3333CC"/>
                </a:solidFill>
              </a:rPr>
              <a:t>Left</a:t>
            </a:r>
            <a:r>
              <a:rPr lang="sr-Latn-CS" sz="1700" dirty="0">
                <a:solidFill>
                  <a:srgbClr val="3333CC"/>
                </a:solidFill>
              </a:rPr>
              <a:t>(Tekst, Len(Tekst) - </a:t>
            </a:r>
            <a:r>
              <a:rPr lang="sr-Latn-RS" sz="1700" dirty="0" smtClean="0">
                <a:solidFill>
                  <a:srgbClr val="3333CC"/>
                </a:solidFill>
              </a:rPr>
              <a:t>1</a:t>
            </a:r>
            <a:r>
              <a:rPr lang="sr-Latn-CS" sz="1700" dirty="0" smtClean="0">
                <a:solidFill>
                  <a:srgbClr val="3333CC"/>
                </a:solidFill>
              </a:rPr>
              <a:t>)</a:t>
            </a:r>
            <a:endParaRPr lang="sr-Latn-CS" sz="1700" dirty="0">
              <a:solidFill>
                <a:srgbClr val="3333CC"/>
              </a:solidFill>
            </a:endParaRPr>
          </a:p>
          <a:p>
            <a:pPr lvl="1"/>
            <a:r>
              <a:rPr lang="sr-Latn-CS" sz="1700" dirty="0">
                <a:solidFill>
                  <a:srgbClr val="3333CC"/>
                </a:solidFill>
              </a:rPr>
              <a:t>    Tekst = Dok.Paragraphs(2).Range.Text</a:t>
            </a:r>
          </a:p>
          <a:p>
            <a:pPr lvl="1"/>
            <a:r>
              <a:rPr lang="sr-Latn-CS" sz="1700" dirty="0">
                <a:solidFill>
                  <a:srgbClr val="3333CC"/>
                </a:solidFill>
              </a:rPr>
              <a:t>    Tab1.Cell(</a:t>
            </a:r>
            <a:r>
              <a:rPr lang="en-US" sz="1700" dirty="0">
                <a:solidFill>
                  <a:srgbClr val="3333CC"/>
                </a:solidFill>
              </a:rPr>
              <a:t>I,</a:t>
            </a:r>
            <a:r>
              <a:rPr lang="sr-Latn-CS" sz="1700" dirty="0">
                <a:solidFill>
                  <a:srgbClr val="3333CC"/>
                </a:solidFill>
              </a:rPr>
              <a:t>2).Range.Text = </a:t>
            </a:r>
            <a:r>
              <a:rPr lang="en-US" sz="1700" dirty="0">
                <a:solidFill>
                  <a:srgbClr val="3333CC"/>
                </a:solidFill>
              </a:rPr>
              <a:t>Left</a:t>
            </a:r>
            <a:r>
              <a:rPr lang="sr-Latn-CS" sz="1700" dirty="0">
                <a:solidFill>
                  <a:srgbClr val="3333CC"/>
                </a:solidFill>
              </a:rPr>
              <a:t>(Tekst, Len(Tekst) - </a:t>
            </a:r>
            <a:r>
              <a:rPr lang="sr-Latn-RS" sz="1700" dirty="0" smtClean="0">
                <a:solidFill>
                  <a:srgbClr val="3333CC"/>
                </a:solidFill>
              </a:rPr>
              <a:t>1</a:t>
            </a:r>
            <a:r>
              <a:rPr lang="sr-Latn-CS" sz="1700" dirty="0" smtClean="0">
                <a:solidFill>
                  <a:srgbClr val="3333CC"/>
                </a:solidFill>
              </a:rPr>
              <a:t>)</a:t>
            </a:r>
            <a:endParaRPr lang="sr-Latn-CS" sz="1700" dirty="0">
              <a:solidFill>
                <a:srgbClr val="3333CC"/>
              </a:solidFill>
            </a:endParaRPr>
          </a:p>
          <a:p>
            <a:pPr lvl="1"/>
            <a:r>
              <a:rPr lang="sr-Latn-CS" sz="1700" dirty="0">
                <a:solidFill>
                  <a:srgbClr val="3333CC"/>
                </a:solidFill>
              </a:rPr>
              <a:t>    Tekst = Dok.Paragraphs(3).Range.Text</a:t>
            </a:r>
          </a:p>
          <a:p>
            <a:pPr lvl="1"/>
            <a:r>
              <a:rPr lang="sr-Latn-CS" sz="1700" dirty="0">
                <a:solidFill>
                  <a:srgbClr val="3333CC"/>
                </a:solidFill>
              </a:rPr>
              <a:t>    Tab1.Cell(</a:t>
            </a:r>
            <a:r>
              <a:rPr lang="en-US" sz="1700" dirty="0">
                <a:solidFill>
                  <a:srgbClr val="3333CC"/>
                </a:solidFill>
              </a:rPr>
              <a:t>I,</a:t>
            </a:r>
            <a:r>
              <a:rPr lang="sr-Latn-CS" sz="1700" dirty="0">
                <a:solidFill>
                  <a:srgbClr val="3333CC"/>
                </a:solidFill>
              </a:rPr>
              <a:t>3).Range.Text = </a:t>
            </a:r>
            <a:r>
              <a:rPr lang="en-US" sz="1700" dirty="0">
                <a:solidFill>
                  <a:srgbClr val="3333CC"/>
                </a:solidFill>
              </a:rPr>
              <a:t>Left</a:t>
            </a:r>
            <a:r>
              <a:rPr lang="sr-Latn-CS" sz="1700" dirty="0">
                <a:solidFill>
                  <a:srgbClr val="3333CC"/>
                </a:solidFill>
              </a:rPr>
              <a:t>(Tekst, Len(Tekst) - </a:t>
            </a:r>
            <a:r>
              <a:rPr lang="sr-Latn-RS" sz="1700" dirty="0" smtClean="0">
                <a:solidFill>
                  <a:srgbClr val="3333CC"/>
                </a:solidFill>
              </a:rPr>
              <a:t>1</a:t>
            </a:r>
            <a:r>
              <a:rPr lang="sr-Latn-CS" sz="1700" dirty="0" smtClean="0">
                <a:solidFill>
                  <a:srgbClr val="3333CC"/>
                </a:solidFill>
              </a:rPr>
              <a:t>)</a:t>
            </a:r>
            <a:endParaRPr lang="sr-Latn-CS" sz="1700" dirty="0">
              <a:solidFill>
                <a:srgbClr val="3333CC"/>
              </a:solidFill>
            </a:endParaRPr>
          </a:p>
          <a:p>
            <a:pPr lvl="1"/>
            <a:r>
              <a:rPr lang="sr-Latn-CS" sz="1700" dirty="0">
                <a:solidFill>
                  <a:srgbClr val="3333CC"/>
                </a:solidFill>
              </a:rPr>
              <a:t>    Dok.Close</a:t>
            </a:r>
          </a:p>
          <a:p>
            <a:pPr lvl="1"/>
            <a:r>
              <a:rPr lang="sr-Latn-CS" sz="1700" dirty="0">
                <a:solidFill>
                  <a:srgbClr val="3333CC"/>
                </a:solidFill>
              </a:rPr>
              <a:t>    S = Dir</a:t>
            </a:r>
          </a:p>
          <a:p>
            <a:pPr lvl="1"/>
            <a:r>
              <a:rPr lang="sr-Latn-CS" sz="1700" dirty="0">
                <a:solidFill>
                  <a:srgbClr val="3333CC"/>
                </a:solidFill>
              </a:rPr>
              <a:t>Loop</a:t>
            </a:r>
          </a:p>
          <a:p>
            <a:r>
              <a:rPr lang="sr-Latn-CS" sz="1700" dirty="0">
                <a:solidFill>
                  <a:srgbClr val="3333CC"/>
                </a:solidFill>
              </a:rPr>
              <a:t>End Sub</a:t>
            </a:r>
          </a:p>
        </p:txBody>
      </p:sp>
      <p:sp>
        <p:nvSpPr>
          <p:cNvPr id="14340" name="Rectangle 5"/>
          <p:cNvSpPr>
            <a:spLocks noChangeArrowheads="1"/>
          </p:cNvSpPr>
          <p:nvPr/>
        </p:nvSpPr>
        <p:spPr bwMode="auto">
          <a:xfrm>
            <a:off x="6543525" y="4541639"/>
            <a:ext cx="2589981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1700">
                <a:solidFill>
                  <a:srgbClr val="FF0000"/>
                </a:solidFill>
              </a:rPr>
              <a:t>Eliminisanje karaktera </a:t>
            </a:r>
            <a:r>
              <a:rPr lang="sr-Latn-RS" sz="1700" smtClean="0">
                <a:solidFill>
                  <a:srgbClr val="FF0000"/>
                </a:solidFill>
              </a:rPr>
              <a:t>za prelazak u novi pasus</a:t>
            </a:r>
            <a:r>
              <a:rPr lang="sr-Latn-CS" sz="1700" smtClean="0">
                <a:solidFill>
                  <a:srgbClr val="FF0000"/>
                </a:solidFill>
              </a:rPr>
              <a:t>.</a:t>
            </a:r>
            <a:endParaRPr lang="en-GB" sz="1700">
              <a:solidFill>
                <a:srgbClr val="FF0000"/>
              </a:solidFill>
            </a:endParaRPr>
          </a:p>
        </p:txBody>
      </p:sp>
      <p:sp>
        <p:nvSpPr>
          <p:cNvPr id="14341" name="AutoShape 6"/>
          <p:cNvSpPr>
            <a:spLocks/>
          </p:cNvSpPr>
          <p:nvPr/>
        </p:nvSpPr>
        <p:spPr bwMode="auto">
          <a:xfrm>
            <a:off x="6156176" y="4173538"/>
            <a:ext cx="360363" cy="1439862"/>
          </a:xfrm>
          <a:prstGeom prst="rightBrace">
            <a:avLst>
              <a:gd name="adj1" fmla="val 33297"/>
              <a:gd name="adj2" fmla="val 50000"/>
            </a:avLst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75335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Simultani rad sa Word-om i Excel-om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412875"/>
            <a:ext cx="8583613" cy="4248150"/>
          </a:xfrm>
          <a:noFill/>
        </p:spPr>
        <p:txBody>
          <a:bodyPr lIns="54000" rIns="54000"/>
          <a:lstStyle/>
          <a:p>
            <a:pPr marL="239713" indent="-239713" eaLnBrk="1" hangingPunct="1">
              <a:spcAft>
                <a:spcPct val="50000"/>
              </a:spcAft>
              <a:buClr>
                <a:schemeClr val="tx1"/>
              </a:buClr>
            </a:pPr>
            <a:r>
              <a:rPr lang="sr-Latn-CS" sz="2100" dirty="0" smtClean="0"/>
              <a:t>Iz jednog Word dokumenta možemo kreirati, modifikovati, zatvoriti ili brisati Excel radne sveske i obrnuto.</a:t>
            </a:r>
            <a:endParaRPr lang="en-US" sz="2100" dirty="0" smtClean="0"/>
          </a:p>
          <a:p>
            <a:pPr marL="239713" indent="-239713" eaLnBrk="1" hangingPunct="1">
              <a:spcAft>
                <a:spcPct val="50000"/>
              </a:spcAft>
              <a:buClr>
                <a:schemeClr val="tx1"/>
              </a:buClr>
            </a:pPr>
            <a:r>
              <a:rPr lang="sr-Latn-CS" sz="2100" dirty="0" smtClean="0"/>
              <a:t>Povezivanje ove dve aplikacije ćemo ilustrovati kroz četiri primera. </a:t>
            </a:r>
          </a:p>
          <a:p>
            <a:pPr marL="239713" indent="-239713" eaLnBrk="1" hangingPunct="1">
              <a:spcAft>
                <a:spcPct val="50000"/>
              </a:spcAft>
              <a:buClr>
                <a:schemeClr val="tx1"/>
              </a:buClr>
            </a:pPr>
            <a:r>
              <a:rPr lang="sr-Latn-CS" sz="2100" dirty="0" smtClean="0"/>
              <a:t>Da bi iz Word dokumenta mogli raditi sa Excel radnim sveskama, potrebno je u VBE </a:t>
            </a:r>
            <a:r>
              <a:rPr lang="sr-Latn-CS" sz="2100" dirty="0" smtClean="0">
                <a:solidFill>
                  <a:srgbClr val="FF0000"/>
                </a:solidFill>
              </a:rPr>
              <a:t>podesiti referencu na objektnu biblioteku Excel-a</a:t>
            </a:r>
            <a:r>
              <a:rPr lang="sr-Latn-CS" sz="2100" dirty="0" smtClean="0"/>
              <a:t>. Ovo se radi pomoću opcije </a:t>
            </a:r>
            <a:r>
              <a:rPr lang="sr-Latn-CS" sz="2100" b="1" dirty="0" smtClean="0"/>
              <a:t>Tools</a:t>
            </a:r>
            <a:r>
              <a:rPr lang="en-US" sz="2100" b="1" dirty="0" smtClean="0"/>
              <a:t>/</a:t>
            </a:r>
            <a:r>
              <a:rPr lang="sr-Latn-CS" sz="2100" b="1" dirty="0" smtClean="0"/>
              <a:t>References</a:t>
            </a:r>
            <a:r>
              <a:rPr lang="sr-Latn-CS" sz="2100" dirty="0" smtClean="0"/>
              <a:t>, čijim se odabirom dobija dijalog boks sličan onom</a:t>
            </a:r>
            <a:r>
              <a:rPr lang="en-US" sz="2100" dirty="0" smtClean="0"/>
              <a:t> </a:t>
            </a:r>
            <a:r>
              <a:rPr lang="en-US" sz="2100" dirty="0" err="1" smtClean="0"/>
              <a:t>sa</a:t>
            </a:r>
            <a:r>
              <a:rPr lang="sr-Latn-CS" sz="2100" dirty="0" smtClean="0"/>
              <a:t> </a:t>
            </a:r>
            <a:r>
              <a:rPr lang="en-US" sz="2100" dirty="0" err="1" smtClean="0"/>
              <a:t>narednog</a:t>
            </a:r>
            <a:r>
              <a:rPr lang="en-US" sz="2100" dirty="0" smtClean="0"/>
              <a:t> </a:t>
            </a:r>
            <a:r>
              <a:rPr lang="en-US" sz="2100" dirty="0" err="1" smtClean="0"/>
              <a:t>slajda</a:t>
            </a:r>
            <a:r>
              <a:rPr lang="sr-Latn-CS" sz="2100" dirty="0" smtClean="0"/>
              <a:t>. Referenca se traži u polju </a:t>
            </a:r>
            <a:r>
              <a:rPr lang="sr-Latn-CS" sz="2100" b="1" dirty="0" smtClean="0"/>
              <a:t>Available References</a:t>
            </a:r>
            <a:r>
              <a:rPr lang="sr-Latn-CS" sz="2100" dirty="0" smtClean="0"/>
              <a:t>. </a:t>
            </a:r>
            <a:endParaRPr lang="en-US" sz="2100" dirty="0" smtClean="0"/>
          </a:p>
          <a:p>
            <a:pPr marL="239713" indent="-239713" eaLnBrk="1" hangingPunct="1">
              <a:spcAft>
                <a:spcPct val="50000"/>
              </a:spcAft>
              <a:buClr>
                <a:schemeClr val="tx1"/>
              </a:buClr>
            </a:pPr>
            <a:r>
              <a:rPr lang="sr-Latn-CS" sz="2100" dirty="0" smtClean="0"/>
              <a:t>U slučaju Office-a 2003, referenca je </a:t>
            </a:r>
            <a:r>
              <a:rPr lang="sr-Latn-CS" sz="2100" b="1" dirty="0" smtClean="0"/>
              <a:t>Microsoft Excel 11.0 Object Library</a:t>
            </a:r>
            <a:r>
              <a:rPr lang="sr-Latn-CS" sz="2100" dirty="0" smtClean="0"/>
              <a:t>. U slučaju Office-a 2000</a:t>
            </a:r>
            <a:r>
              <a:rPr lang="en-US" sz="2100" dirty="0" smtClean="0"/>
              <a:t>, 2007</a:t>
            </a:r>
            <a:r>
              <a:rPr lang="sr-Latn-ME" sz="2100" dirty="0" smtClean="0"/>
              <a:t>,</a:t>
            </a:r>
            <a:r>
              <a:rPr lang="en-US" sz="2100" dirty="0" smtClean="0"/>
              <a:t> 2010</a:t>
            </a:r>
            <a:r>
              <a:rPr lang="sr-Latn-ME" sz="2100" dirty="0" smtClean="0"/>
              <a:t>, 2013</a:t>
            </a:r>
            <a:r>
              <a:rPr lang="sr-Latn-CS" sz="2100" dirty="0" smtClean="0"/>
              <a:t>, verzij</a:t>
            </a:r>
            <a:r>
              <a:rPr lang="en-US" sz="2100" dirty="0" smtClean="0"/>
              <a:t>e</a:t>
            </a:r>
            <a:r>
              <a:rPr lang="sr-Latn-CS" sz="2100" dirty="0" smtClean="0"/>
              <a:t> objektn</a:t>
            </a:r>
            <a:r>
              <a:rPr lang="en-US" sz="2100" dirty="0" err="1" smtClean="0"/>
              <a:t>ih</a:t>
            </a:r>
            <a:r>
              <a:rPr lang="sr-Latn-CS" sz="2100" dirty="0" smtClean="0"/>
              <a:t> bibliotek</a:t>
            </a:r>
            <a:r>
              <a:rPr lang="en-US" sz="2100" dirty="0" smtClean="0"/>
              <a:t>a</a:t>
            </a:r>
            <a:r>
              <a:rPr lang="sr-Latn-CS" sz="2100" dirty="0" smtClean="0"/>
              <a:t> </a:t>
            </a:r>
            <a:r>
              <a:rPr lang="en-US" sz="2100" dirty="0" err="1" smtClean="0"/>
              <a:t>su</a:t>
            </a:r>
            <a:r>
              <a:rPr lang="sr-Latn-CS" sz="2100" dirty="0" smtClean="0"/>
              <a:t> 9.0</a:t>
            </a:r>
            <a:r>
              <a:rPr lang="en-US" sz="2100" dirty="0" smtClean="0"/>
              <a:t>, </a:t>
            </a:r>
            <a:r>
              <a:rPr lang="sr-Latn-CS" sz="2100" dirty="0" smtClean="0"/>
              <a:t>12.0</a:t>
            </a:r>
            <a:r>
              <a:rPr lang="sr-Latn-ME" sz="2100" dirty="0" smtClean="0"/>
              <a:t>, </a:t>
            </a:r>
            <a:r>
              <a:rPr lang="en-US" sz="2100" dirty="0" smtClean="0"/>
              <a:t>14.0</a:t>
            </a:r>
            <a:r>
              <a:rPr lang="sr-Latn-ME" sz="2100" dirty="0" smtClean="0"/>
              <a:t> i 15.0</a:t>
            </a:r>
            <a:r>
              <a:rPr lang="en-US" sz="2100" dirty="0" smtClean="0"/>
              <a:t>, </a:t>
            </a:r>
            <a:r>
              <a:rPr lang="en-US" sz="2100" dirty="0" err="1" smtClean="0"/>
              <a:t>respektivno</a:t>
            </a:r>
            <a:r>
              <a:rPr lang="en-US" sz="2100" dirty="0" smtClean="0"/>
              <a:t>.</a:t>
            </a:r>
          </a:p>
        </p:txBody>
      </p:sp>
      <p:sp>
        <p:nvSpPr>
          <p:cNvPr id="15364" name="Rectangle 5"/>
          <p:cNvSpPr>
            <a:spLocks noChangeArrowheads="1"/>
          </p:cNvSpPr>
          <p:nvPr/>
        </p:nvSpPr>
        <p:spPr bwMode="auto">
          <a:xfrm>
            <a:off x="395288" y="4005263"/>
            <a:ext cx="8583612" cy="2519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endParaRPr lang="en-GB" sz="21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457200"/>
            <a:ext cx="8569325" cy="739775"/>
          </a:xfrm>
        </p:spPr>
        <p:txBody>
          <a:bodyPr/>
          <a:lstStyle/>
          <a:p>
            <a:pPr eaLnBrk="1" hangingPunct="1"/>
            <a:r>
              <a:rPr lang="sr-Latn-CS" sz="3600" smtClean="0"/>
              <a:t>Referenca </a:t>
            </a:r>
            <a:r>
              <a:rPr lang="pt-BR" sz="3600" smtClean="0"/>
              <a:t>na objektnu biblioteku Excel-a</a:t>
            </a:r>
            <a:endParaRPr lang="en-US" sz="3600" smtClean="0"/>
          </a:p>
        </p:txBody>
      </p:sp>
      <p:sp>
        <p:nvSpPr>
          <p:cNvPr id="16388" name="Rectangle 78"/>
          <p:cNvSpPr>
            <a:spLocks noChangeArrowheads="1"/>
          </p:cNvSpPr>
          <p:nvPr/>
        </p:nvSpPr>
        <p:spPr bwMode="auto">
          <a:xfrm>
            <a:off x="1260475" y="6256338"/>
            <a:ext cx="6624638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100"/>
              <a:t>Pode</a:t>
            </a:r>
            <a:r>
              <a:rPr lang="sr-Latn-CS" sz="2100"/>
              <a:t>šavanje reference </a:t>
            </a:r>
            <a:r>
              <a:rPr lang="pt-BR" sz="2100"/>
              <a:t>na objektnu biblioteku Excel-a</a:t>
            </a:r>
            <a:endParaRPr lang="en-GB" sz="210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2155" y="1556792"/>
            <a:ext cx="5580484" cy="4498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206375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Primer </a:t>
            </a:r>
            <a:r>
              <a:rPr lang="sr-Latn-CS" sz="3600" smtClean="0"/>
              <a:t>1</a:t>
            </a:r>
            <a:endParaRPr lang="en-US" sz="3600" smtClean="0"/>
          </a:p>
        </p:txBody>
      </p:sp>
      <p:sp>
        <p:nvSpPr>
          <p:cNvPr id="17411" name="Rectangle 5"/>
          <p:cNvSpPr>
            <a:spLocks noChangeArrowheads="1"/>
          </p:cNvSpPr>
          <p:nvPr/>
        </p:nvSpPr>
        <p:spPr bwMode="auto">
          <a:xfrm>
            <a:off x="395288" y="1220788"/>
            <a:ext cx="8353425" cy="98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 dirty="0"/>
              <a:t>Word dokument sadrži jednu tabelu. Napisati Word makro koji će kreirati novu Excel radnu svesku i u njen prvi radni list iskopirati tu tabelu. Radnu svesku snimiti pod imenom </a:t>
            </a:r>
            <a:r>
              <a:rPr lang="sr-Latn-CS" sz="2100" dirty="0" smtClean="0"/>
              <a:t>TabelaIzWorda</a:t>
            </a:r>
            <a:r>
              <a:rPr lang="en-US" sz="2100" dirty="0" smtClean="0"/>
              <a:t>.</a:t>
            </a:r>
            <a:endParaRPr lang="en-US" sz="2100" dirty="0"/>
          </a:p>
        </p:txBody>
      </p:sp>
      <p:sp>
        <p:nvSpPr>
          <p:cNvPr id="17412" name="Rectangle 6"/>
          <p:cNvSpPr>
            <a:spLocks noChangeArrowheads="1"/>
          </p:cNvSpPr>
          <p:nvPr/>
        </p:nvSpPr>
        <p:spPr bwMode="auto">
          <a:xfrm>
            <a:off x="466724" y="2205038"/>
            <a:ext cx="7273628" cy="4524315"/>
          </a:xfrm>
          <a:prstGeom prst="rect">
            <a:avLst/>
          </a:prstGeom>
          <a:solidFill>
            <a:srgbClr val="CCFFFF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sr-Latn-CS" dirty="0">
                <a:solidFill>
                  <a:srgbClr val="3333CC"/>
                </a:solidFill>
              </a:rPr>
              <a:t>Sub TabelaIzWorda()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Dim </a:t>
            </a:r>
            <a:r>
              <a:rPr lang="sr-Latn-CS" b="1" dirty="0">
                <a:solidFill>
                  <a:srgbClr val="FF0000"/>
                </a:solidFill>
              </a:rPr>
              <a:t>RS As </a:t>
            </a:r>
            <a:r>
              <a:rPr lang="sr-Latn-CS" b="1" dirty="0" smtClean="0">
                <a:solidFill>
                  <a:srgbClr val="FF0000"/>
                </a:solidFill>
              </a:rPr>
              <a:t>Excel.Workbook</a:t>
            </a:r>
            <a:endParaRPr lang="sr-Latn-CS" dirty="0" smtClean="0">
              <a:solidFill>
                <a:srgbClr val="3333CC"/>
              </a:solidFill>
            </a:endParaRPr>
          </a:p>
          <a:p>
            <a:pPr lvl="1"/>
            <a:r>
              <a:rPr lang="sr-Latn-CS" dirty="0" smtClean="0">
                <a:solidFill>
                  <a:srgbClr val="3333CC"/>
                </a:solidFill>
              </a:rPr>
              <a:t>Dim</a:t>
            </a:r>
            <a:r>
              <a:rPr lang="en-US" dirty="0" smtClean="0">
                <a:solidFill>
                  <a:srgbClr val="3333CC"/>
                </a:solidFill>
              </a:rPr>
              <a:t> </a:t>
            </a:r>
            <a:r>
              <a:rPr lang="sr-Latn-CS" dirty="0">
                <a:solidFill>
                  <a:srgbClr val="3333CC"/>
                </a:solidFill>
              </a:rPr>
              <a:t>I As Integer, J As Integer, S As String, Tabela As </a:t>
            </a:r>
            <a:r>
              <a:rPr lang="sr-Latn-CS" dirty="0" smtClean="0">
                <a:solidFill>
                  <a:srgbClr val="3333CC"/>
                </a:solidFill>
              </a:rPr>
              <a:t>Table</a:t>
            </a:r>
          </a:p>
          <a:p>
            <a:pPr lvl="1"/>
            <a:r>
              <a:rPr lang="sr-Latn-CS" dirty="0" smtClean="0">
                <a:solidFill>
                  <a:srgbClr val="3333CC"/>
                </a:solidFill>
              </a:rPr>
              <a:t>Set </a:t>
            </a:r>
            <a:r>
              <a:rPr lang="sr-Latn-CS" dirty="0">
                <a:solidFill>
                  <a:srgbClr val="3333CC"/>
                </a:solidFill>
              </a:rPr>
              <a:t>RS = </a:t>
            </a:r>
            <a:r>
              <a:rPr lang="sr-Latn-CS" b="1" dirty="0">
                <a:solidFill>
                  <a:srgbClr val="FF0000"/>
                </a:solidFill>
              </a:rPr>
              <a:t>Excel.Workbooks.Add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I = 1: J = 1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Set Tabela = ThisDocument.Tables(1)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For I = 1 To Tabela.Rows.Count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    For J = 1 To Tabela.Columns.Count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        S = Tabela.Cell(I, J)</a:t>
            </a:r>
            <a:r>
              <a:rPr lang="sr-Latn-CS" dirty="0">
                <a:solidFill>
                  <a:srgbClr val="FF0000"/>
                </a:solidFill>
              </a:rPr>
              <a:t>.Range.Text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        RS.Worksheets(1).Cells(I, J) = </a:t>
            </a:r>
            <a:r>
              <a:rPr lang="en-US" dirty="0">
                <a:solidFill>
                  <a:srgbClr val="3333CC"/>
                </a:solidFill>
              </a:rPr>
              <a:t>Left</a:t>
            </a:r>
            <a:r>
              <a:rPr lang="sr-Latn-CS" dirty="0">
                <a:solidFill>
                  <a:srgbClr val="3333CC"/>
                </a:solidFill>
              </a:rPr>
              <a:t>(S, Len(S) - </a:t>
            </a:r>
            <a:r>
              <a:rPr lang="en-US" dirty="0">
                <a:solidFill>
                  <a:srgbClr val="3333CC"/>
                </a:solidFill>
              </a:rPr>
              <a:t>2</a:t>
            </a:r>
            <a:r>
              <a:rPr lang="sr-Latn-CS" dirty="0">
                <a:solidFill>
                  <a:srgbClr val="3333CC"/>
                </a:solidFill>
              </a:rPr>
              <a:t>)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    Next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Next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RS.SaveAs ThisDocument.Path &amp; "\TabelaIzWorda"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RS.Close</a:t>
            </a:r>
          </a:p>
          <a:p>
            <a:pPr lvl="1"/>
            <a:r>
              <a:rPr lang="sr-Latn-CS" dirty="0">
                <a:solidFill>
                  <a:srgbClr val="3333CC"/>
                </a:solidFill>
              </a:rPr>
              <a:t>Set RS = Nothing</a:t>
            </a:r>
          </a:p>
          <a:p>
            <a:r>
              <a:rPr lang="sr-Latn-CS" dirty="0">
                <a:solidFill>
                  <a:srgbClr val="3333CC"/>
                </a:solidFill>
              </a:rPr>
              <a:t>End Sub</a:t>
            </a: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6775450" y="4154488"/>
            <a:ext cx="2222500" cy="1400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r>
              <a:rPr lang="en-US" sz="1700">
                <a:solidFill>
                  <a:srgbClr val="FF0000"/>
                </a:solidFill>
              </a:rPr>
              <a:t>Eliminisanje karaktera Chr(13) i Chr(7) sa kraja stringa koji predstavlja sadr</a:t>
            </a:r>
            <a:r>
              <a:rPr lang="sr-Latn-CS" sz="1700">
                <a:solidFill>
                  <a:srgbClr val="FF0000"/>
                </a:solidFill>
              </a:rPr>
              <a:t>žaj ćelije Word tabele.</a:t>
            </a:r>
            <a:endParaRPr lang="en-GB" sz="1700">
              <a:solidFill>
                <a:srgbClr val="FF0000"/>
              </a:solidFill>
            </a:endParaRPr>
          </a:p>
        </p:txBody>
      </p:sp>
      <p:sp>
        <p:nvSpPr>
          <p:cNvPr id="17414" name="Line 6"/>
          <p:cNvSpPr>
            <a:spLocks noChangeShapeType="1"/>
          </p:cNvSpPr>
          <p:nvPr/>
        </p:nvSpPr>
        <p:spPr bwMode="auto">
          <a:xfrm flipH="1" flipV="1">
            <a:off x="6516216" y="4869160"/>
            <a:ext cx="259234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457200"/>
            <a:ext cx="8568952" cy="739775"/>
          </a:xfrm>
        </p:spPr>
        <p:txBody>
          <a:bodyPr/>
          <a:lstStyle/>
          <a:p>
            <a:pPr eaLnBrk="1" hangingPunct="1"/>
            <a:r>
              <a:rPr lang="sr-Latn-RS" sz="3600" smtClean="0"/>
              <a:t>Alternativno kreiranje Excel radne sveske</a:t>
            </a:r>
            <a:endParaRPr lang="en-US" sz="3600" smtClean="0"/>
          </a:p>
        </p:txBody>
      </p:sp>
      <p:sp>
        <p:nvSpPr>
          <p:cNvPr id="8" name="Rectangle 29"/>
          <p:cNvSpPr>
            <a:spLocks noChangeArrowheads="1"/>
          </p:cNvSpPr>
          <p:nvPr/>
        </p:nvSpPr>
        <p:spPr bwMode="auto">
          <a:xfrm>
            <a:off x="323528" y="1340768"/>
            <a:ext cx="8352928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 marL="239713" indent="-239713"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 dirty="0"/>
              <a:t>Alternativa kreiranju Workbook objekta RS na </a:t>
            </a:r>
            <a:r>
              <a:rPr lang="sr-Latn-CS" sz="2100" dirty="0" smtClean="0"/>
              <a:t>prethodno opisani način </a:t>
            </a:r>
            <a:r>
              <a:rPr lang="sr-Latn-CS" sz="2100" dirty="0"/>
              <a:t>je da se kreira nova Excel aplikacija i da se pomoću nje kreira Workbook </a:t>
            </a:r>
            <a:r>
              <a:rPr lang="sr-Latn-CS" sz="2100" dirty="0" smtClean="0"/>
              <a:t>objekt:</a:t>
            </a:r>
            <a:endParaRPr lang="sr-Latn-CS" sz="2100" dirty="0"/>
          </a:p>
          <a:p>
            <a:pPr marL="239713" indent="31750"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75000"/>
            </a:pPr>
            <a:r>
              <a:rPr lang="sr-Latn-CS" sz="2100" dirty="0">
                <a:solidFill>
                  <a:srgbClr val="3333CC"/>
                </a:solidFill>
              </a:rPr>
              <a:t>Dim ExAp As Excel.Application, RS As Workbook</a:t>
            </a:r>
          </a:p>
          <a:p>
            <a:pPr marL="239713" indent="31750"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75000"/>
            </a:pPr>
            <a:r>
              <a:rPr lang="sr-Latn-CS" sz="2100" dirty="0">
                <a:solidFill>
                  <a:srgbClr val="3333CC"/>
                </a:solidFill>
              </a:rPr>
              <a:t>Set ExAp = </a:t>
            </a:r>
            <a:r>
              <a:rPr lang="sr-Latn-CS" sz="2100" dirty="0">
                <a:solidFill>
                  <a:srgbClr val="FF0000"/>
                </a:solidFill>
              </a:rPr>
              <a:t>New Excel.Application</a:t>
            </a:r>
          </a:p>
          <a:p>
            <a:pPr marL="239713" indent="31750">
              <a:spcBef>
                <a:spcPts val="0"/>
              </a:spcBef>
              <a:spcAft>
                <a:spcPts val="1200"/>
              </a:spcAft>
              <a:buClr>
                <a:schemeClr val="bg2"/>
              </a:buClr>
              <a:buSzPct val="75000"/>
            </a:pPr>
            <a:r>
              <a:rPr lang="sr-Latn-CS" sz="2100" dirty="0">
                <a:solidFill>
                  <a:srgbClr val="3333CC"/>
                </a:solidFill>
              </a:rPr>
              <a:t>Set RS = ExAp.Workbooks.Add</a:t>
            </a:r>
          </a:p>
          <a:p>
            <a:pPr marL="239713" indent="-239713">
              <a:lnSpc>
                <a:spcPct val="90000"/>
              </a:lnSpc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 dirty="0"/>
              <a:t>Nova Excel aplikacija se još može kreirati i kao</a:t>
            </a:r>
          </a:p>
          <a:p>
            <a:pPr marL="239713" indent="31750">
              <a:spcBef>
                <a:spcPts val="0"/>
              </a:spcBef>
              <a:spcAft>
                <a:spcPts val="600"/>
              </a:spcAft>
              <a:buClr>
                <a:schemeClr val="bg2"/>
              </a:buClr>
              <a:buSzPct val="75000"/>
            </a:pPr>
            <a:r>
              <a:rPr lang="sr-Latn-CS" sz="2100" dirty="0">
                <a:solidFill>
                  <a:srgbClr val="3333CC"/>
                </a:solidFill>
              </a:rPr>
              <a:t>Set ExAp = CreateObject("Excel.Application")</a:t>
            </a:r>
          </a:p>
          <a:p>
            <a:pPr marL="271463">
              <a:spcAft>
                <a:spcPts val="600"/>
              </a:spcAft>
              <a:buClr>
                <a:schemeClr val="tx1"/>
              </a:buClr>
              <a:buSzPct val="75000"/>
            </a:pPr>
            <a:r>
              <a:rPr lang="sr-Latn-CS" sz="2100" dirty="0"/>
              <a:t>gde je </a:t>
            </a:r>
            <a:r>
              <a:rPr lang="sr-Latn-CS" sz="2100" dirty="0">
                <a:solidFill>
                  <a:srgbClr val="FF0000"/>
                </a:solidFill>
              </a:rPr>
              <a:t>CreateObject</a:t>
            </a:r>
            <a:r>
              <a:rPr lang="sr-Latn-CS" sz="2100" dirty="0"/>
              <a:t> funkcija koja kreira </a:t>
            </a:r>
            <a:r>
              <a:rPr lang="sr-Latn-CS" sz="2100" dirty="0">
                <a:solidFill>
                  <a:srgbClr val="FF0000"/>
                </a:solidFill>
              </a:rPr>
              <a:t>ActiveX</a:t>
            </a:r>
            <a:r>
              <a:rPr lang="sr-Latn-CS" sz="2100" dirty="0"/>
              <a:t> objekt i vraća referencu na njega</a:t>
            </a:r>
            <a:r>
              <a:rPr lang="sr-Latn-CS" sz="2100" dirty="0" smtClean="0"/>
              <a:t>.</a:t>
            </a:r>
            <a:endParaRPr lang="sr-Latn-CS" sz="2100" dirty="0"/>
          </a:p>
        </p:txBody>
      </p:sp>
    </p:spTree>
    <p:extLst>
      <p:ext uri="{BB962C8B-B14F-4D97-AF65-F5344CB8AC3E}">
        <p14:creationId xmlns:p14="http://schemas.microsoft.com/office/powerpoint/2010/main" val="1094749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206375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Primer 2</a:t>
            </a:r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322263" y="1125538"/>
            <a:ext cx="8497887" cy="1223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1700"/>
              <a:t>U datom Word dokumentu kreirati proceduru koja će</a:t>
            </a:r>
            <a:r>
              <a:rPr lang="en-US" sz="1700"/>
              <a:t> </a:t>
            </a:r>
            <a:r>
              <a:rPr lang="sr-Latn-CS" sz="1700"/>
              <a:t>u istom folderu kreirati Excel svesku </a:t>
            </a:r>
            <a:r>
              <a:rPr lang="sr-Latn-CS" sz="1700" smtClean="0"/>
              <a:t>Sveska.xlsx </a:t>
            </a:r>
            <a:r>
              <a:rPr lang="sr-Latn-CS" sz="1700"/>
              <a:t>i u njen prvi radni list iskopirati sve reči iz Word dokumenta </a:t>
            </a:r>
            <a:r>
              <a:rPr lang="en-US" sz="1700"/>
              <a:t>sa</a:t>
            </a:r>
            <a:r>
              <a:rPr lang="sr-Latn-CS" sz="1700"/>
              <a:t> više od 7 karaktera, ne računajući blanko na kraju riječi. Riječi kopirati u treću kolonu (ćelije C1, C2, C3).</a:t>
            </a:r>
            <a:r>
              <a:rPr lang="en-US" sz="1700"/>
              <a:t> </a:t>
            </a:r>
            <a:r>
              <a:rPr lang="sr-Latn-CS" sz="1700"/>
              <a:t>Ukoliko ne postoji nijedna takva riječ, u ćeliju A1 prvog radnog lista upisati „Ne postoj</a:t>
            </a:r>
            <a:r>
              <a:rPr lang="en-US" sz="1700"/>
              <a:t>e</a:t>
            </a:r>
            <a:r>
              <a:rPr lang="sr-Latn-CS" sz="1700"/>
              <a:t> riječ</a:t>
            </a:r>
            <a:r>
              <a:rPr lang="en-US" sz="1700"/>
              <a:t>i</a:t>
            </a:r>
            <a:r>
              <a:rPr lang="sr-Latn-CS" sz="1700"/>
              <a:t> </a:t>
            </a:r>
            <a:r>
              <a:rPr lang="en-US" sz="1700"/>
              <a:t>du</a:t>
            </a:r>
            <a:r>
              <a:rPr lang="sr-Latn-CS" sz="1700"/>
              <a:t>že od 7“</a:t>
            </a:r>
            <a:r>
              <a:rPr lang="en-US" sz="1700"/>
              <a:t>.</a:t>
            </a:r>
            <a:r>
              <a:rPr lang="sr-Latn-CS" sz="1700"/>
              <a:t> Procedura sa poziva klikom na dugme unutar dokumenta. </a:t>
            </a:r>
            <a:endParaRPr lang="en-US" sz="1700"/>
          </a:p>
        </p:txBody>
      </p:sp>
      <p:sp>
        <p:nvSpPr>
          <p:cNvPr id="18436" name="Rectangle 5"/>
          <p:cNvSpPr>
            <a:spLocks noChangeArrowheads="1"/>
          </p:cNvSpPr>
          <p:nvPr/>
        </p:nvSpPr>
        <p:spPr bwMode="auto">
          <a:xfrm>
            <a:off x="331788" y="2411413"/>
            <a:ext cx="8344668" cy="4302125"/>
          </a:xfrm>
          <a:prstGeom prst="rect">
            <a:avLst/>
          </a:prstGeom>
          <a:solidFill>
            <a:srgbClr val="CCFFFF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95000"/>
              </a:lnSpc>
            </a:pPr>
            <a:r>
              <a:rPr lang="sr-Latn-CS" dirty="0">
                <a:solidFill>
                  <a:srgbClr val="3333CC"/>
                </a:solidFill>
              </a:rPr>
              <a:t>Sub Preko7()</a:t>
            </a:r>
          </a:p>
          <a:p>
            <a:pPr lvl="1">
              <a:lnSpc>
                <a:spcPct val="95000"/>
              </a:lnSpc>
            </a:pPr>
            <a:r>
              <a:rPr lang="sr-Latn-CS" dirty="0">
                <a:solidFill>
                  <a:srgbClr val="3333CC"/>
                </a:solidFill>
              </a:rPr>
              <a:t>Dim RS As Excel.Workbook</a:t>
            </a:r>
          </a:p>
          <a:p>
            <a:pPr lvl="1">
              <a:lnSpc>
                <a:spcPct val="95000"/>
              </a:lnSpc>
            </a:pPr>
            <a:r>
              <a:rPr lang="sr-Latn-CS" dirty="0">
                <a:solidFill>
                  <a:srgbClr val="3333CC"/>
                </a:solidFill>
              </a:rPr>
              <a:t>Dim I As Integer, Rec As Range</a:t>
            </a:r>
          </a:p>
          <a:p>
            <a:pPr lvl="1">
              <a:lnSpc>
                <a:spcPct val="95000"/>
              </a:lnSpc>
            </a:pPr>
            <a:r>
              <a:rPr lang="sr-Latn-CS" dirty="0">
                <a:solidFill>
                  <a:srgbClr val="3333CC"/>
                </a:solidFill>
              </a:rPr>
              <a:t>Set RS = Excel.Workbooks.Add</a:t>
            </a:r>
          </a:p>
          <a:p>
            <a:pPr lvl="1">
              <a:lnSpc>
                <a:spcPct val="95000"/>
              </a:lnSpc>
            </a:pPr>
            <a:r>
              <a:rPr lang="sr-Latn-CS" dirty="0">
                <a:solidFill>
                  <a:srgbClr val="3333CC"/>
                </a:solidFill>
              </a:rPr>
              <a:t>I = 0</a:t>
            </a:r>
          </a:p>
          <a:p>
            <a:pPr lvl="1">
              <a:lnSpc>
                <a:spcPct val="95000"/>
              </a:lnSpc>
            </a:pPr>
            <a:r>
              <a:rPr lang="sr-Latn-CS" dirty="0">
                <a:solidFill>
                  <a:srgbClr val="3333CC"/>
                </a:solidFill>
              </a:rPr>
              <a:t>For Each Rec In ThisDocument.Words</a:t>
            </a:r>
          </a:p>
          <a:p>
            <a:pPr lvl="1">
              <a:lnSpc>
                <a:spcPct val="95000"/>
              </a:lnSpc>
            </a:pPr>
            <a:r>
              <a:rPr lang="sr-Latn-CS" dirty="0">
                <a:solidFill>
                  <a:srgbClr val="3333CC"/>
                </a:solidFill>
              </a:rPr>
              <a:t>    If Len(Trim(Rec.Text)) &gt; 7 Then</a:t>
            </a:r>
          </a:p>
          <a:p>
            <a:pPr lvl="1">
              <a:lnSpc>
                <a:spcPct val="95000"/>
              </a:lnSpc>
            </a:pPr>
            <a:r>
              <a:rPr lang="sr-Latn-CS" dirty="0">
                <a:solidFill>
                  <a:srgbClr val="3333CC"/>
                </a:solidFill>
              </a:rPr>
              <a:t>        I = I + 1</a:t>
            </a:r>
          </a:p>
          <a:p>
            <a:pPr lvl="1">
              <a:lnSpc>
                <a:spcPct val="95000"/>
              </a:lnSpc>
            </a:pPr>
            <a:r>
              <a:rPr lang="sr-Latn-CS" dirty="0">
                <a:solidFill>
                  <a:srgbClr val="3333CC"/>
                </a:solidFill>
              </a:rPr>
              <a:t>        RS.Worksheets(1).Cells(I, 3) = </a:t>
            </a:r>
            <a:r>
              <a:rPr lang="en-US" dirty="0">
                <a:solidFill>
                  <a:srgbClr val="3333CC"/>
                </a:solidFill>
              </a:rPr>
              <a:t>Trim</a:t>
            </a:r>
            <a:r>
              <a:rPr lang="sr-Latn-CS" dirty="0">
                <a:solidFill>
                  <a:srgbClr val="3333CC"/>
                </a:solidFill>
              </a:rPr>
              <a:t>(Rec.Text)</a:t>
            </a:r>
          </a:p>
          <a:p>
            <a:pPr lvl="1">
              <a:lnSpc>
                <a:spcPct val="95000"/>
              </a:lnSpc>
            </a:pPr>
            <a:r>
              <a:rPr lang="sr-Latn-CS" dirty="0">
                <a:solidFill>
                  <a:srgbClr val="3333CC"/>
                </a:solidFill>
              </a:rPr>
              <a:t>    End If</a:t>
            </a:r>
          </a:p>
          <a:p>
            <a:pPr lvl="1">
              <a:lnSpc>
                <a:spcPct val="95000"/>
              </a:lnSpc>
            </a:pPr>
            <a:r>
              <a:rPr lang="sr-Latn-CS" dirty="0">
                <a:solidFill>
                  <a:srgbClr val="3333CC"/>
                </a:solidFill>
              </a:rPr>
              <a:t>Next</a:t>
            </a:r>
          </a:p>
          <a:p>
            <a:pPr lvl="1">
              <a:lnSpc>
                <a:spcPct val="95000"/>
              </a:lnSpc>
            </a:pPr>
            <a:r>
              <a:rPr lang="sr-Latn-CS" dirty="0">
                <a:solidFill>
                  <a:srgbClr val="3333CC"/>
                </a:solidFill>
              </a:rPr>
              <a:t>If I = 0 Then RS.Worksheets(1).Cells(1, 3) =</a:t>
            </a:r>
            <a:r>
              <a:rPr lang="en-US" dirty="0">
                <a:solidFill>
                  <a:srgbClr val="3333CC"/>
                </a:solidFill>
              </a:rPr>
              <a:t> </a:t>
            </a:r>
            <a:r>
              <a:rPr lang="sr-Latn-CS" dirty="0">
                <a:solidFill>
                  <a:srgbClr val="3333CC"/>
                </a:solidFill>
              </a:rPr>
              <a:t>"Ne postoje riječi duže od 7"</a:t>
            </a:r>
          </a:p>
          <a:p>
            <a:pPr lvl="1">
              <a:lnSpc>
                <a:spcPct val="95000"/>
              </a:lnSpc>
            </a:pPr>
            <a:r>
              <a:rPr lang="sr-Latn-CS" dirty="0">
                <a:solidFill>
                  <a:srgbClr val="3333CC"/>
                </a:solidFill>
              </a:rPr>
              <a:t>RS.SaveAs ThisDocument.Path &amp; "\Sveska"</a:t>
            </a:r>
          </a:p>
          <a:p>
            <a:pPr lvl="1">
              <a:lnSpc>
                <a:spcPct val="95000"/>
              </a:lnSpc>
            </a:pPr>
            <a:r>
              <a:rPr lang="sr-Latn-CS" dirty="0">
                <a:solidFill>
                  <a:srgbClr val="3333CC"/>
                </a:solidFill>
              </a:rPr>
              <a:t>RS.Close</a:t>
            </a:r>
          </a:p>
          <a:p>
            <a:pPr lvl="1">
              <a:lnSpc>
                <a:spcPct val="95000"/>
              </a:lnSpc>
            </a:pPr>
            <a:r>
              <a:rPr lang="sr-Latn-CS" dirty="0">
                <a:solidFill>
                  <a:srgbClr val="3333CC"/>
                </a:solidFill>
              </a:rPr>
              <a:t>Set RS = Nothing</a:t>
            </a:r>
          </a:p>
          <a:p>
            <a:pPr>
              <a:lnSpc>
                <a:spcPct val="95000"/>
              </a:lnSpc>
            </a:pPr>
            <a:r>
              <a:rPr lang="sr-Latn-CS" dirty="0">
                <a:solidFill>
                  <a:srgbClr val="3333CC"/>
                </a:solidFill>
              </a:rPr>
              <a:t>End Sub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032625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Primer 2</a:t>
            </a:r>
            <a:r>
              <a:rPr lang="sr-Latn-CS" sz="3600" smtClean="0"/>
              <a:t> – Kontrole u dokumentu</a:t>
            </a:r>
            <a:endParaRPr lang="en-US" sz="3600" smtClean="0"/>
          </a:p>
        </p:txBody>
      </p:sp>
      <p:sp>
        <p:nvSpPr>
          <p:cNvPr id="1945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322263" y="1412875"/>
            <a:ext cx="8642350" cy="4248150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90000"/>
              </a:lnSpc>
              <a:spcAft>
                <a:spcPct val="20000"/>
              </a:spcAft>
            </a:pPr>
            <a:r>
              <a:rPr lang="sr-Latn-CS" sz="2100" smtClean="0"/>
              <a:t>Osim na korisničku formu, kontrolu možemo dodati i u sam dokument.</a:t>
            </a:r>
          </a:p>
          <a:p>
            <a:pPr marL="239713" indent="-239713" eaLnBrk="1" hangingPunct="1">
              <a:lnSpc>
                <a:spcPct val="90000"/>
              </a:lnSpc>
            </a:pPr>
            <a:r>
              <a:rPr lang="sr-Latn-CS" sz="2100" smtClean="0"/>
              <a:t>Dodavanje kontrole se vrši koristeći </a:t>
            </a:r>
            <a:r>
              <a:rPr lang="sr-Latn-CS" sz="2100" b="1" smtClean="0"/>
              <a:t>Control Toolbox</a:t>
            </a:r>
            <a:r>
              <a:rPr lang="sr-Latn-CS" sz="2100" smtClean="0"/>
              <a:t>-a, u tri jednostavna koraka:</a:t>
            </a:r>
          </a:p>
          <a:p>
            <a:pPr marL="625475" lvl="1" indent="-214313"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Ø"/>
            </a:pPr>
            <a:r>
              <a:rPr lang="sr-Latn-CS" sz="1900" smtClean="0"/>
              <a:t>Aktivirati </a:t>
            </a:r>
            <a:r>
              <a:rPr lang="sr-Latn-CS" sz="1900" b="1" smtClean="0"/>
              <a:t>Design Mode</a:t>
            </a:r>
            <a:r>
              <a:rPr lang="sr-Latn-CS" sz="1900" smtClean="0"/>
              <a:t> na Control Toolbox-u</a:t>
            </a:r>
          </a:p>
          <a:p>
            <a:pPr marL="625475" lvl="1" indent="-214313" eaLnBrk="1" hangingPunct="1"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Ø"/>
            </a:pPr>
            <a:r>
              <a:rPr lang="sr-Latn-CS" sz="1900" smtClean="0"/>
              <a:t>Pozicionirati se u dokumentu</a:t>
            </a:r>
          </a:p>
          <a:p>
            <a:pPr marL="625475" lvl="1" indent="-214313" eaLnBrk="1" hangingPunct="1">
              <a:lnSpc>
                <a:spcPct val="90000"/>
              </a:lnSpc>
              <a:spcAft>
                <a:spcPct val="20000"/>
              </a:spcAft>
              <a:buClr>
                <a:schemeClr val="tx1"/>
              </a:buClr>
              <a:buFont typeface="Wingdings" pitchFamily="2" charset="2"/>
              <a:buChar char="Ø"/>
            </a:pPr>
            <a:r>
              <a:rPr lang="sr-Latn-CS" sz="1900" smtClean="0"/>
              <a:t>Kliknuti na željenu kontrolu.</a:t>
            </a:r>
          </a:p>
          <a:p>
            <a:pPr marL="239713" indent="-239713" eaLnBrk="1" hangingPunct="1">
              <a:lnSpc>
                <a:spcPct val="90000"/>
              </a:lnSpc>
              <a:spcAft>
                <a:spcPct val="20000"/>
              </a:spcAft>
            </a:pPr>
            <a:r>
              <a:rPr lang="sr-Latn-CS" sz="2100" smtClean="0"/>
              <a:t>Na programski kod kontrole se prebacujemo dvostrukim klikom na kontrolu u Design Mode-u.</a:t>
            </a:r>
          </a:p>
          <a:p>
            <a:pPr marL="239713" indent="-239713" eaLnBrk="1" hangingPunct="1">
              <a:lnSpc>
                <a:spcPct val="90000"/>
              </a:lnSpc>
              <a:spcAft>
                <a:spcPct val="20000"/>
              </a:spcAft>
            </a:pPr>
            <a:r>
              <a:rPr lang="en-US" sz="2100" smtClean="0"/>
              <a:t>Kodovi svih kontrola kreiranih na ovaj način se nalaze u okviru objekta </a:t>
            </a:r>
            <a:r>
              <a:rPr lang="en-US" sz="2100" smtClean="0">
                <a:solidFill>
                  <a:srgbClr val="3333CC"/>
                </a:solidFill>
              </a:rPr>
              <a:t>ThisDocument</a:t>
            </a:r>
            <a:r>
              <a:rPr lang="en-US" sz="2100" smtClean="0"/>
              <a:t>. Nakon programiranja, potrebno je izaći iz Design Mode-a da bi testirali i koristili našu kontrolu.</a:t>
            </a:r>
            <a:endParaRPr lang="sr-Latn-CS" sz="2100" smtClean="0"/>
          </a:p>
          <a:p>
            <a:pPr marL="239713" indent="-239713" eaLnBrk="1" hangingPunct="1">
              <a:lnSpc>
                <a:spcPct val="90000"/>
              </a:lnSpc>
              <a:spcAft>
                <a:spcPct val="20000"/>
              </a:spcAft>
            </a:pPr>
            <a:r>
              <a:rPr lang="sr-Latn-CS" sz="2100" smtClean="0"/>
              <a:t>U našem primeru, ubacujemo dugme i procedura izgleda:</a:t>
            </a:r>
            <a:endParaRPr lang="en-US" sz="2100" smtClean="0"/>
          </a:p>
        </p:txBody>
      </p:sp>
      <p:sp>
        <p:nvSpPr>
          <p:cNvPr id="19460" name="Rectangle 6"/>
          <p:cNvSpPr>
            <a:spLocks noChangeArrowheads="1"/>
          </p:cNvSpPr>
          <p:nvPr/>
        </p:nvSpPr>
        <p:spPr bwMode="auto">
          <a:xfrm>
            <a:off x="2235200" y="5656263"/>
            <a:ext cx="4657725" cy="925512"/>
          </a:xfrm>
          <a:prstGeom prst="rect">
            <a:avLst/>
          </a:prstGeom>
          <a:solidFill>
            <a:srgbClr val="CCFFFF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5000"/>
              </a:lnSpc>
            </a:pPr>
            <a:r>
              <a:rPr lang="en-GB" sz="1900">
                <a:solidFill>
                  <a:srgbClr val="3333CC"/>
                </a:solidFill>
              </a:rPr>
              <a:t>Private Sub CommandButton1_Click()</a:t>
            </a:r>
          </a:p>
          <a:p>
            <a:pPr>
              <a:lnSpc>
                <a:spcPct val="95000"/>
              </a:lnSpc>
            </a:pPr>
            <a:r>
              <a:rPr lang="en-GB" sz="1900">
                <a:solidFill>
                  <a:srgbClr val="3333CC"/>
                </a:solidFill>
              </a:rPr>
              <a:t>   Call Preko7</a:t>
            </a:r>
          </a:p>
          <a:p>
            <a:pPr>
              <a:lnSpc>
                <a:spcPct val="95000"/>
              </a:lnSpc>
            </a:pPr>
            <a:r>
              <a:rPr lang="en-GB" sz="1900">
                <a:solidFill>
                  <a:srgbClr val="3333CC"/>
                </a:solidFill>
              </a:rPr>
              <a:t>End Sub</a:t>
            </a:r>
            <a:endParaRPr lang="sr-Latn-CS" sz="190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775335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Jo</a:t>
            </a:r>
            <a:r>
              <a:rPr lang="sr-Latn-CS" sz="3600" smtClean="0"/>
              <a:t>š malo o kontrolama u dokumentu</a:t>
            </a:r>
            <a:endParaRPr lang="en-US" sz="3600" smtClean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2263" y="1412875"/>
            <a:ext cx="8642350" cy="1655763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80000"/>
              </a:lnSpc>
              <a:spcAft>
                <a:spcPct val="20000"/>
              </a:spcAft>
            </a:pPr>
            <a:r>
              <a:rPr lang="sr-Latn-CS" sz="2100" smtClean="0"/>
              <a:t>Pošto su kontrole deo samog dokumenta, najjednostavnije ih je referencirati preko objekta </a:t>
            </a:r>
            <a:r>
              <a:rPr lang="sr-Latn-CS" sz="2100" smtClean="0">
                <a:solidFill>
                  <a:srgbClr val="3333CC"/>
                </a:solidFill>
              </a:rPr>
              <a:t>ThisDocument</a:t>
            </a:r>
            <a:r>
              <a:rPr lang="sr-Latn-CS" sz="2100" smtClean="0"/>
              <a:t>.</a:t>
            </a:r>
          </a:p>
          <a:p>
            <a:pPr marL="239713" indent="-239713" eaLnBrk="1" hangingPunct="1">
              <a:lnSpc>
                <a:spcPct val="80000"/>
              </a:lnSpc>
              <a:spcAft>
                <a:spcPct val="20000"/>
              </a:spcAft>
            </a:pPr>
            <a:r>
              <a:rPr lang="sr-Latn-CS" sz="2100" smtClean="0"/>
              <a:t>Recimo da smo dokumentu dodali klizač i pomoću njega želimo da menjamo veličinu fonta prvog pasusa dokumenta. Procedura koja bi vršila ovu funkciju bi bila:</a:t>
            </a:r>
            <a:endParaRPr lang="en-US" sz="2100" smtClean="0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1635125" y="2963863"/>
            <a:ext cx="5834063" cy="1190625"/>
          </a:xfrm>
          <a:prstGeom prst="rect">
            <a:avLst/>
          </a:prstGeom>
          <a:solidFill>
            <a:srgbClr val="CCFFFF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5000"/>
              </a:lnSpc>
            </a:pPr>
            <a:r>
              <a:rPr lang="en-GB" sz="1900" dirty="0">
                <a:solidFill>
                  <a:srgbClr val="3333CC"/>
                </a:solidFill>
              </a:rPr>
              <a:t>Private Sub ScrollBar1_Change()</a:t>
            </a:r>
          </a:p>
          <a:p>
            <a:pPr>
              <a:lnSpc>
                <a:spcPct val="95000"/>
              </a:lnSpc>
            </a:pPr>
            <a:r>
              <a:rPr lang="en-GB" sz="1900" dirty="0" err="1">
                <a:solidFill>
                  <a:srgbClr val="3333CC"/>
                </a:solidFill>
              </a:rPr>
              <a:t>ThisDocument.Paragraphs</a:t>
            </a:r>
            <a:r>
              <a:rPr lang="en-GB" sz="1900" dirty="0">
                <a:solidFill>
                  <a:srgbClr val="3333CC"/>
                </a:solidFill>
              </a:rPr>
              <a:t>(1).</a:t>
            </a:r>
            <a:r>
              <a:rPr lang="en-GB" sz="1900" dirty="0" err="1">
                <a:solidFill>
                  <a:srgbClr val="3333CC"/>
                </a:solidFill>
              </a:rPr>
              <a:t>Range.Font.Size</a:t>
            </a:r>
            <a:r>
              <a:rPr lang="en-GB" sz="1900" dirty="0">
                <a:solidFill>
                  <a:srgbClr val="3333CC"/>
                </a:solidFill>
              </a:rPr>
              <a:t> =</a:t>
            </a:r>
            <a:r>
              <a:rPr lang="sr-Latn-CS" sz="1900" dirty="0">
                <a:solidFill>
                  <a:srgbClr val="3333CC"/>
                </a:solidFill>
              </a:rPr>
              <a:t> _</a:t>
            </a:r>
          </a:p>
          <a:p>
            <a:pPr>
              <a:lnSpc>
                <a:spcPct val="95000"/>
              </a:lnSpc>
            </a:pPr>
            <a:r>
              <a:rPr lang="sr-Latn-CS" sz="1900" dirty="0">
                <a:solidFill>
                  <a:srgbClr val="3333CC"/>
                </a:solidFill>
              </a:rPr>
              <a:t>      </a:t>
            </a:r>
            <a:r>
              <a:rPr lang="en-GB" sz="1900" dirty="0">
                <a:solidFill>
                  <a:srgbClr val="3333CC"/>
                </a:solidFill>
              </a:rPr>
              <a:t> </a:t>
            </a:r>
            <a:r>
              <a:rPr lang="sr-Latn-CS" sz="1900" dirty="0">
                <a:solidFill>
                  <a:srgbClr val="3333CC"/>
                </a:solidFill>
              </a:rPr>
              <a:t>                 </a:t>
            </a:r>
            <a:r>
              <a:rPr lang="en-GB" sz="1900" dirty="0">
                <a:solidFill>
                  <a:srgbClr val="3333CC"/>
                </a:solidFill>
              </a:rPr>
              <a:t>Val(ThisDocument.ScrollBar1.Value)</a:t>
            </a:r>
          </a:p>
          <a:p>
            <a:pPr>
              <a:lnSpc>
                <a:spcPct val="95000"/>
              </a:lnSpc>
            </a:pPr>
            <a:r>
              <a:rPr lang="en-GB" sz="1900" dirty="0">
                <a:solidFill>
                  <a:srgbClr val="3333CC"/>
                </a:solidFill>
              </a:rPr>
              <a:t>End Sub</a:t>
            </a:r>
            <a:endParaRPr lang="sr-Latn-CS" sz="1900" dirty="0">
              <a:solidFill>
                <a:srgbClr val="3333CC"/>
              </a:solidFill>
            </a:endParaRP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900113" y="4652963"/>
            <a:ext cx="7416800" cy="925512"/>
          </a:xfrm>
          <a:prstGeom prst="rect">
            <a:avLst/>
          </a:prstGeom>
          <a:solidFill>
            <a:srgbClr val="CCFFFF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5000"/>
              </a:lnSpc>
            </a:pPr>
            <a:r>
              <a:rPr lang="en-GB" sz="1900">
                <a:solidFill>
                  <a:srgbClr val="3333CC"/>
                </a:solidFill>
              </a:rPr>
              <a:t>Private Sub ScrollBar1_Change()</a:t>
            </a:r>
          </a:p>
          <a:p>
            <a:pPr>
              <a:lnSpc>
                <a:spcPct val="95000"/>
              </a:lnSpc>
            </a:pPr>
            <a:r>
              <a:rPr lang="en-GB" sz="1900" b="1">
                <a:solidFill>
                  <a:srgbClr val="FF0000"/>
                </a:solidFill>
              </a:rPr>
              <a:t>Me</a:t>
            </a:r>
            <a:r>
              <a:rPr lang="en-GB" sz="1900">
                <a:solidFill>
                  <a:srgbClr val="3333CC"/>
                </a:solidFill>
              </a:rPr>
              <a:t>.Paragraphs(1).Range.Font.Size = Val(</a:t>
            </a:r>
            <a:r>
              <a:rPr lang="en-GB" sz="1900" b="1">
                <a:solidFill>
                  <a:srgbClr val="FF0000"/>
                </a:solidFill>
              </a:rPr>
              <a:t>Me</a:t>
            </a:r>
            <a:r>
              <a:rPr lang="en-GB" sz="1900">
                <a:solidFill>
                  <a:srgbClr val="3333CC"/>
                </a:solidFill>
              </a:rPr>
              <a:t>.ScrollBar1.Value)</a:t>
            </a:r>
          </a:p>
          <a:p>
            <a:pPr>
              <a:lnSpc>
                <a:spcPct val="95000"/>
              </a:lnSpc>
            </a:pPr>
            <a:r>
              <a:rPr lang="en-GB" sz="1900">
                <a:solidFill>
                  <a:srgbClr val="3333CC"/>
                </a:solidFill>
              </a:rPr>
              <a:t>End Sub</a:t>
            </a:r>
            <a:endParaRPr lang="sr-Latn-CS" sz="1900">
              <a:solidFill>
                <a:srgbClr val="3333CC"/>
              </a:solidFill>
            </a:endParaRPr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539750" y="4219575"/>
            <a:ext cx="720725" cy="43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 marL="239713" indent="-239713">
              <a:lnSpc>
                <a:spcPct val="80000"/>
              </a:lnSpc>
              <a:spcBef>
                <a:spcPct val="20000"/>
              </a:spcBef>
              <a:spcAft>
                <a:spcPct val="20000"/>
              </a:spcAft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sr-Latn-CS" sz="2100"/>
              <a:t>ili</a:t>
            </a:r>
            <a:endParaRPr lang="en-US" sz="2100"/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322263" y="5803900"/>
            <a:ext cx="8642350" cy="865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 marL="239713" indent="-239713">
              <a:lnSpc>
                <a:spcPct val="80000"/>
              </a:lnSpc>
              <a:spcBef>
                <a:spcPct val="20000"/>
              </a:spcBef>
              <a:spcAft>
                <a:spcPct val="2000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</a:pPr>
            <a:r>
              <a:rPr lang="sr-Latn-CS" sz="2100"/>
              <a:t>Pored korisničkih formi, gde smo koristili ključnu reč </a:t>
            </a:r>
            <a:r>
              <a:rPr lang="sr-Latn-CS" sz="2100" b="1">
                <a:solidFill>
                  <a:srgbClr val="FF0000"/>
                </a:solidFill>
              </a:rPr>
              <a:t>Me</a:t>
            </a:r>
            <a:r>
              <a:rPr lang="sr-Latn-CS" sz="2100"/>
              <a:t>, pomoću te reči sebe mogu referencirati i objekti kao što su dokumenti (Word) i radne sveske i listovi (Excel).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008437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Objekt Paragraph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9563" y="1268413"/>
            <a:ext cx="8583612" cy="1295400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85000"/>
              </a:lnSpc>
              <a:spcAft>
                <a:spcPct val="20000"/>
              </a:spcAft>
              <a:buClr>
                <a:schemeClr val="tx1"/>
              </a:buClr>
            </a:pPr>
            <a:r>
              <a:rPr lang="sr-Latn-CS" sz="2100" smtClean="0"/>
              <a:t>Objekt </a:t>
            </a:r>
            <a:r>
              <a:rPr lang="sr-Latn-CS" sz="2100" smtClean="0">
                <a:solidFill>
                  <a:srgbClr val="3333CC"/>
                </a:solidFill>
              </a:rPr>
              <a:t>Paragraph</a:t>
            </a:r>
            <a:r>
              <a:rPr lang="sr-Latn-CS" sz="2100" smtClean="0"/>
              <a:t> je član kolekcije </a:t>
            </a:r>
            <a:r>
              <a:rPr lang="sr-Latn-CS" sz="2100" smtClean="0">
                <a:solidFill>
                  <a:srgbClr val="3333CC"/>
                </a:solidFill>
              </a:rPr>
              <a:t>Paragraphs</a:t>
            </a:r>
            <a:r>
              <a:rPr lang="sr-Latn-CS" sz="2100" smtClean="0"/>
              <a:t> koja predstavlja sve pasuse specificiranog objekta tipa </a:t>
            </a:r>
            <a:r>
              <a:rPr lang="sr-Latn-CS" sz="2100" smtClean="0">
                <a:solidFill>
                  <a:srgbClr val="3333CC"/>
                </a:solidFill>
              </a:rPr>
              <a:t>Document</a:t>
            </a:r>
            <a:r>
              <a:rPr lang="sr-Latn-CS" sz="2100" smtClean="0"/>
              <a:t>, </a:t>
            </a:r>
            <a:r>
              <a:rPr lang="sr-Latn-CS" sz="2100" smtClean="0">
                <a:solidFill>
                  <a:srgbClr val="3333CC"/>
                </a:solidFill>
              </a:rPr>
              <a:t>Range</a:t>
            </a:r>
            <a:r>
              <a:rPr lang="sr-Latn-CS" sz="2100" smtClean="0"/>
              <a:t> ili </a:t>
            </a:r>
            <a:r>
              <a:rPr lang="sr-Latn-CS" sz="2100" smtClean="0">
                <a:solidFill>
                  <a:srgbClr val="3333CC"/>
                </a:solidFill>
              </a:rPr>
              <a:t>Selection</a:t>
            </a:r>
            <a:r>
              <a:rPr lang="sr-Latn-CS" sz="2100" smtClean="0"/>
              <a:t>. </a:t>
            </a:r>
            <a:endParaRPr lang="en-US" sz="2100" smtClean="0"/>
          </a:p>
          <a:p>
            <a:pPr marL="239713" indent="-239713" eaLnBrk="1" hangingPunct="1">
              <a:lnSpc>
                <a:spcPct val="85000"/>
              </a:lnSpc>
              <a:spcAft>
                <a:spcPct val="20000"/>
              </a:spcAft>
              <a:buClr>
                <a:schemeClr val="tx1"/>
              </a:buClr>
            </a:pPr>
            <a:r>
              <a:rPr lang="sr-Latn-CS" sz="2100" smtClean="0"/>
              <a:t>Pojedini članovi kolekcije </a:t>
            </a:r>
            <a:r>
              <a:rPr lang="sr-Latn-CS" sz="2100" smtClean="0">
                <a:solidFill>
                  <a:srgbClr val="3333CC"/>
                </a:solidFill>
              </a:rPr>
              <a:t>Paragraphs</a:t>
            </a:r>
            <a:r>
              <a:rPr lang="sr-Latn-CS" sz="2100" smtClean="0"/>
              <a:t> se navode pomoću njihovog rednog broja</a:t>
            </a:r>
            <a:r>
              <a:rPr lang="en-US" sz="2100" smtClean="0"/>
              <a:t>, npr. </a:t>
            </a:r>
            <a:r>
              <a:rPr lang="en-US" sz="2100" smtClean="0">
                <a:solidFill>
                  <a:srgbClr val="3333CC"/>
                </a:solidFill>
              </a:rPr>
              <a:t>ActiveDocument.Paragraphs(3)</a:t>
            </a:r>
            <a:r>
              <a:rPr lang="en-US" sz="2100" smtClean="0"/>
              <a:t>.</a:t>
            </a:r>
          </a:p>
        </p:txBody>
      </p:sp>
      <p:graphicFrame>
        <p:nvGraphicFramePr>
          <p:cNvPr id="250952" name="Group 72"/>
          <p:cNvGraphicFramePr>
            <a:graphicFrameLocks noGrp="1"/>
          </p:cNvGraphicFramePr>
          <p:nvPr/>
        </p:nvGraphicFramePr>
        <p:xfrm>
          <a:off x="454025" y="2973388"/>
          <a:ext cx="8280400" cy="3456082"/>
        </p:xfrm>
        <a:graphic>
          <a:graphicData uri="http://schemas.openxmlformats.org/drawingml/2006/table">
            <a:tbl>
              <a:tblPr/>
              <a:tblGrid>
                <a:gridCol w="1741488"/>
                <a:gridCol w="6538912"/>
              </a:tblGrid>
              <a:tr h="41141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Osobina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95" marB="4569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Opis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4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LeftIndent</a:t>
                      </a:r>
                    </a:p>
                  </a:txBody>
                  <a:tcPr marT="45695" marB="4569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Vraća/menja uvlačenje pasusa (mereno u pt) sa leve strane. </a:t>
                      </a: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4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RightIndent</a:t>
                      </a:r>
                      <a:endParaRPr kumimoji="0" lang="en-GB" sz="2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marT="45695" marB="4569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menja uvlačenje pasusa (mereno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u pt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) sa desne strane.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4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LineSpacing</a:t>
                      </a:r>
                      <a:endParaRPr kumimoji="0" lang="en-GB" sz="2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ea typeface="Times New Roman" pitchFamily="18" charset="0"/>
                        <a:cs typeface="Courier New" pitchFamily="49" charset="0"/>
                      </a:endParaRPr>
                    </a:p>
                  </a:txBody>
                  <a:tcPr marT="45695" marB="4569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raća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menja veličinu proreda (mereno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u pt</a:t>
                      </a:r>
                      <a:r>
                        <a:rPr kumimoji="0" lang="sr-Latn-C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) za dati pasus.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1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SpaceAfter</a:t>
                      </a:r>
                    </a:p>
                  </a:txBody>
                  <a:tcPr marT="45695" marB="4569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Vraća/menja veličinu razmaka (mereno u pt) između specificiranog i narednog pasusa. 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51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SpaceBefore</a:t>
                      </a:r>
                      <a:endParaRPr kumimoji="0" lang="en-GB" sz="21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</a:endParaRPr>
                    </a:p>
                  </a:txBody>
                  <a:tcPr marT="45695" marB="4569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Vraća/menja veličinu razmaka (mereno u pt) između specificiranog i prethodnog pasusa. </a:t>
                      </a:r>
                      <a:endParaRPr kumimoji="0" lang="sr-Latn-CS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</a:rPr>
                        <a:t>Alignment</a:t>
                      </a:r>
                    </a:p>
                  </a:txBody>
                  <a:tcPr marT="45695" marB="4569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Vraća/menja poravnanje pasusa. Na primer, konstanta koja definiše centralno poravnanje je </a:t>
                      </a: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wdAlignParagraphCenter</a:t>
                      </a:r>
                      <a:r>
                        <a:rPr kumimoji="0" lang="en-GB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  <a:endPara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marT="45695" marB="4569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206375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Primer </a:t>
            </a:r>
            <a:r>
              <a:rPr lang="sr-Latn-CS" sz="3600" smtClean="0"/>
              <a:t>3</a:t>
            </a:r>
            <a:endParaRPr lang="en-US" sz="3600" smtClean="0"/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322263" y="1079500"/>
            <a:ext cx="8497887" cy="1027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 dirty="0"/>
              <a:t>Napisati Excel makro koji će kreirati novi Word dokument sa jednom tabelom u koju će kopirati trenutnu selekciju ćelija. Dokument snimiti pod imenom </a:t>
            </a:r>
            <a:r>
              <a:rPr lang="sr-Latn-CS" sz="2100" dirty="0" smtClean="0"/>
              <a:t>TabelaIzExcela.docx.</a:t>
            </a:r>
            <a:endParaRPr lang="en-US" sz="2100" dirty="0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331788" y="1989138"/>
            <a:ext cx="8200652" cy="4185761"/>
          </a:xfrm>
          <a:prstGeom prst="rect">
            <a:avLst/>
          </a:prstGeom>
          <a:solidFill>
            <a:srgbClr val="CCFFFF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sr-Latn-CS" sz="1900" dirty="0">
                <a:solidFill>
                  <a:srgbClr val="3333CC"/>
                </a:solidFill>
              </a:rPr>
              <a:t>Sub TabelaIzExcela()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Dim </a:t>
            </a:r>
            <a:r>
              <a:rPr lang="sr-Latn-CS" sz="1900" b="1" dirty="0">
                <a:solidFill>
                  <a:srgbClr val="FF0000"/>
                </a:solidFill>
              </a:rPr>
              <a:t>Dok As </a:t>
            </a:r>
            <a:r>
              <a:rPr lang="en-US" sz="1900" b="1" dirty="0">
                <a:solidFill>
                  <a:srgbClr val="FF0000"/>
                </a:solidFill>
              </a:rPr>
              <a:t>Word.</a:t>
            </a:r>
            <a:r>
              <a:rPr lang="sr-Latn-CS" sz="1900" b="1" dirty="0">
                <a:solidFill>
                  <a:srgbClr val="FF0000"/>
                </a:solidFill>
              </a:rPr>
              <a:t>Document</a:t>
            </a:r>
            <a:r>
              <a:rPr lang="sr-Latn-CS" sz="1900" dirty="0">
                <a:solidFill>
                  <a:srgbClr val="3333CC"/>
                </a:solidFill>
              </a:rPr>
              <a:t>, BrV as Integer, BrK as Integer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BrV = Selection.Rows.Count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BrK = Selection.Columns.Count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Set Dok = </a:t>
            </a:r>
            <a:r>
              <a:rPr lang="sr-Latn-CS" sz="1900" b="1" dirty="0">
                <a:solidFill>
                  <a:srgbClr val="FF0000"/>
                </a:solidFill>
              </a:rPr>
              <a:t>Word.Documents.Add</a:t>
            </a:r>
          </a:p>
          <a:p>
            <a:pPr lvl="1"/>
            <a:r>
              <a:rPr lang="sr-Latn-CS" sz="1900" dirty="0">
                <a:solidFill>
                  <a:srgbClr val="008000"/>
                </a:solidFill>
              </a:rPr>
              <a:t>Dok.Tables.Add  Dok.Paragraphs(1).Range, BrV, BrK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For I = 1 To BrV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    For J = 1 To BrK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        Dok.Tables(1).Cell(I, J).Range = Selection.Cells(I, J)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    Next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Next</a:t>
            </a: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Dok.SaveAs ThisWorkbook.Path &amp; "\</a:t>
            </a:r>
            <a:r>
              <a:rPr lang="sr-Latn-CS" sz="1900" dirty="0" smtClean="0">
                <a:solidFill>
                  <a:srgbClr val="3333CC"/>
                </a:solidFill>
              </a:rPr>
              <a:t>TabelaIzExcela.docx"</a:t>
            </a:r>
            <a:endParaRPr lang="sr-Latn-CS" sz="1900" dirty="0">
              <a:solidFill>
                <a:srgbClr val="3333CC"/>
              </a:solidFill>
            </a:endParaRPr>
          </a:p>
          <a:p>
            <a:pPr lvl="1"/>
            <a:r>
              <a:rPr lang="sr-Latn-CS" sz="1900" dirty="0">
                <a:solidFill>
                  <a:srgbClr val="3333CC"/>
                </a:solidFill>
              </a:rPr>
              <a:t>Dok.Close</a:t>
            </a:r>
          </a:p>
          <a:p>
            <a:r>
              <a:rPr lang="sr-Latn-CS" sz="1900" dirty="0">
                <a:solidFill>
                  <a:srgbClr val="3333CC"/>
                </a:solidFill>
              </a:rPr>
              <a:t>End Sub</a:t>
            </a: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6875463" y="2671763"/>
            <a:ext cx="2160587" cy="13208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Latn-CS" dirty="0">
                <a:solidFill>
                  <a:srgbClr val="FF0000"/>
                </a:solidFill>
              </a:rPr>
              <a:t>Prvo podesiti referencu na objektnu biblioteku Word-a!!!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1510" name="Line 6"/>
          <p:cNvSpPr>
            <a:spLocks noChangeShapeType="1"/>
          </p:cNvSpPr>
          <p:nvPr/>
        </p:nvSpPr>
        <p:spPr bwMode="auto">
          <a:xfrm flipH="1" flipV="1">
            <a:off x="2484438" y="2600324"/>
            <a:ext cx="4391025" cy="68465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21511" name="Rectangle 5"/>
          <p:cNvSpPr>
            <a:spLocks noChangeArrowheads="1"/>
          </p:cNvSpPr>
          <p:nvPr/>
        </p:nvSpPr>
        <p:spPr bwMode="auto">
          <a:xfrm>
            <a:off x="3706813" y="6021388"/>
            <a:ext cx="5113337" cy="661987"/>
          </a:xfrm>
          <a:prstGeom prst="rect">
            <a:avLst/>
          </a:prstGeom>
          <a:solidFill>
            <a:srgbClr val="FCFEBE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tx2"/>
                </a:solidFill>
              </a:rPr>
              <a:t>Word aplikacija se kao objekat mo</a:t>
            </a:r>
            <a:r>
              <a:rPr lang="sr-Latn-RS">
                <a:solidFill>
                  <a:schemeClr val="tx2"/>
                </a:solidFill>
              </a:rPr>
              <a:t>že kreirati sa:</a:t>
            </a:r>
          </a:p>
          <a:p>
            <a:r>
              <a:rPr lang="sr-Latn-CS" b="1">
                <a:solidFill>
                  <a:srgbClr val="FF0000"/>
                </a:solidFill>
              </a:rPr>
              <a:t>CreateObject("Word.Application")</a:t>
            </a:r>
            <a:endParaRPr lang="en-GB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206375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Primer </a:t>
            </a:r>
            <a:r>
              <a:rPr lang="sr-Latn-CS" sz="3600" smtClean="0"/>
              <a:t>4</a:t>
            </a:r>
            <a:endParaRPr lang="en-US" sz="3600" smtClean="0"/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322263" y="1254125"/>
            <a:ext cx="8497887" cy="273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1900" dirty="0"/>
              <a:t>Radna sveska </a:t>
            </a:r>
            <a:r>
              <a:rPr lang="sr-Latn-CS" sz="1900" dirty="0" smtClean="0"/>
              <a:t>Zalihe.xlsx </a:t>
            </a:r>
            <a:r>
              <a:rPr lang="sr-Latn-CS" sz="1900" dirty="0"/>
              <a:t>predstavlja zalihe firme koja prodaje računarske komponente. Sveska sadrži šifre, nazive, jedinične cene i trenutnu količinu proizvoda, na način prikazan ispod. Potrebno je </a:t>
            </a:r>
            <a:r>
              <a:rPr lang="en-US" sz="1900" dirty="0" err="1"/>
              <a:t>ažurirati</a:t>
            </a:r>
            <a:r>
              <a:rPr lang="en-US" sz="1900" dirty="0"/>
              <a:t> </a:t>
            </a:r>
            <a:r>
              <a:rPr lang="en-US" sz="1900" dirty="0" err="1"/>
              <a:t>stanje</a:t>
            </a:r>
            <a:r>
              <a:rPr lang="en-US" sz="1900" dirty="0"/>
              <a:t> </a:t>
            </a:r>
            <a:r>
              <a:rPr lang="en-US" sz="1900" dirty="0" err="1"/>
              <a:t>zaliha</a:t>
            </a:r>
            <a:r>
              <a:rPr lang="sr-Latn-CS" sz="1900" dirty="0"/>
              <a:t>, pri čemu je</a:t>
            </a:r>
            <a:r>
              <a:rPr lang="en-US" sz="1900" dirty="0"/>
              <a:t> </a:t>
            </a:r>
            <a:r>
              <a:rPr lang="sr-Latn-CS" sz="1900" dirty="0"/>
              <a:t>s</a:t>
            </a:r>
            <a:r>
              <a:rPr lang="en-US" sz="1900" dirty="0" err="1"/>
              <a:t>pisak</a:t>
            </a:r>
            <a:r>
              <a:rPr lang="en-US" sz="1900" dirty="0"/>
              <a:t> </a:t>
            </a:r>
            <a:r>
              <a:rPr lang="en-US" sz="1900" dirty="0" err="1"/>
              <a:t>novopristiglih</a:t>
            </a:r>
            <a:r>
              <a:rPr lang="en-US" sz="1900" dirty="0"/>
              <a:t> </a:t>
            </a:r>
            <a:r>
              <a:rPr lang="en-US" sz="1900" dirty="0" err="1"/>
              <a:t>komponenti</a:t>
            </a:r>
            <a:r>
              <a:rPr lang="en-US" sz="1900" dirty="0"/>
              <a:t> </a:t>
            </a:r>
            <a:r>
              <a:rPr lang="en-US" sz="1900" dirty="0" err="1"/>
              <a:t>dat</a:t>
            </a:r>
            <a:r>
              <a:rPr lang="en-US" sz="1900" dirty="0"/>
              <a:t> u Word </a:t>
            </a:r>
            <a:r>
              <a:rPr lang="en-US" sz="1900" dirty="0" err="1"/>
              <a:t>dokumentu</a:t>
            </a:r>
            <a:r>
              <a:rPr lang="en-US" sz="1900" dirty="0"/>
              <a:t> </a:t>
            </a:r>
            <a:r>
              <a:rPr lang="en-US" sz="1900" dirty="0" smtClean="0"/>
              <a:t>Doprema.doc</a:t>
            </a:r>
            <a:r>
              <a:rPr lang="sr-Latn-RS" sz="1900" dirty="0" smtClean="0"/>
              <a:t>x</a:t>
            </a:r>
            <a:r>
              <a:rPr lang="en-US" sz="1900" dirty="0" smtClean="0"/>
              <a:t>, </a:t>
            </a:r>
            <a:r>
              <a:rPr lang="en-US" sz="1900" dirty="0" err="1"/>
              <a:t>koji</a:t>
            </a:r>
            <a:r>
              <a:rPr lang="en-US" sz="1900" dirty="0"/>
              <a:t> se </a:t>
            </a:r>
            <a:r>
              <a:rPr lang="en-US" sz="1900" dirty="0" err="1"/>
              <a:t>nalazi</a:t>
            </a:r>
            <a:r>
              <a:rPr lang="en-US" sz="1900" dirty="0"/>
              <a:t> u </a:t>
            </a:r>
            <a:r>
              <a:rPr lang="en-US" sz="1900" dirty="0" err="1"/>
              <a:t>istom</a:t>
            </a:r>
            <a:r>
              <a:rPr lang="en-US" sz="1900" dirty="0"/>
              <a:t> </a:t>
            </a:r>
            <a:r>
              <a:rPr lang="en-US" sz="1900" dirty="0" err="1"/>
              <a:t>folderu</a:t>
            </a:r>
            <a:r>
              <a:rPr lang="sr-Latn-CS" sz="1900" dirty="0"/>
              <a:t>.</a:t>
            </a:r>
          </a:p>
          <a:p>
            <a:pPr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en-GB" sz="1900" dirty="0" err="1"/>
              <a:t>Ažuriranje</a:t>
            </a:r>
            <a:r>
              <a:rPr lang="en-GB" sz="1900" dirty="0"/>
              <a:t> se </a:t>
            </a:r>
            <a:r>
              <a:rPr lang="en-GB" sz="1900" dirty="0" err="1"/>
              <a:t>vrši</a:t>
            </a:r>
            <a:r>
              <a:rPr lang="en-GB" sz="1900" dirty="0"/>
              <a:t> </a:t>
            </a:r>
            <a:r>
              <a:rPr lang="en-GB" sz="1900" dirty="0" err="1"/>
              <a:t>tako</a:t>
            </a:r>
            <a:r>
              <a:rPr lang="en-GB" sz="1900" dirty="0"/>
              <a:t> </a:t>
            </a:r>
            <a:r>
              <a:rPr lang="en-GB" sz="1900" dirty="0" err="1"/>
              <a:t>što</a:t>
            </a:r>
            <a:r>
              <a:rPr lang="en-GB" sz="1900" dirty="0"/>
              <a:t> se </a:t>
            </a:r>
            <a:r>
              <a:rPr lang="en-GB" sz="1900" dirty="0" err="1"/>
              <a:t>postojećim</a:t>
            </a:r>
            <a:r>
              <a:rPr lang="en-GB" sz="1900" dirty="0"/>
              <a:t> </a:t>
            </a:r>
            <a:r>
              <a:rPr lang="en-GB" sz="1900" dirty="0" err="1"/>
              <a:t>komponentama</a:t>
            </a:r>
            <a:r>
              <a:rPr lang="en-GB" sz="1900" dirty="0"/>
              <a:t> </a:t>
            </a:r>
            <a:r>
              <a:rPr lang="en-GB" sz="1900" dirty="0" err="1"/>
              <a:t>uveća</a:t>
            </a:r>
            <a:r>
              <a:rPr lang="en-GB" sz="1900" dirty="0"/>
              <a:t> </a:t>
            </a:r>
            <a:r>
              <a:rPr lang="en-GB" sz="1900" dirty="0" err="1"/>
              <a:t>količina</a:t>
            </a:r>
            <a:r>
              <a:rPr lang="en-GB" sz="1900" dirty="0"/>
              <a:t> </a:t>
            </a:r>
            <a:r>
              <a:rPr lang="en-GB" sz="1900" dirty="0" err="1"/>
              <a:t>za</a:t>
            </a:r>
            <a:r>
              <a:rPr lang="en-GB" sz="1900" dirty="0"/>
              <a:t> </a:t>
            </a:r>
            <a:r>
              <a:rPr lang="en-GB" sz="1900" dirty="0" err="1"/>
              <a:t>iznos</a:t>
            </a:r>
            <a:r>
              <a:rPr lang="en-GB" sz="1900" dirty="0"/>
              <a:t> </a:t>
            </a:r>
            <a:r>
              <a:rPr lang="en-GB" sz="1900" dirty="0" err="1"/>
              <a:t>dat</a:t>
            </a:r>
            <a:r>
              <a:rPr lang="en-GB" sz="1900" dirty="0"/>
              <a:t> u </a:t>
            </a:r>
            <a:r>
              <a:rPr lang="en-GB" sz="1900" dirty="0" err="1"/>
              <a:t>fajlu</a:t>
            </a:r>
            <a:r>
              <a:rPr lang="en-GB" sz="1900" dirty="0"/>
              <a:t> </a:t>
            </a:r>
            <a:r>
              <a:rPr lang="en-GB" sz="1900" dirty="0" smtClean="0"/>
              <a:t>Doprema.doc</a:t>
            </a:r>
            <a:r>
              <a:rPr lang="sr-Latn-ME" sz="1900" dirty="0" smtClean="0"/>
              <a:t>x</a:t>
            </a:r>
            <a:r>
              <a:rPr lang="sr-Latn-CS" sz="1900" dirty="0" smtClean="0"/>
              <a:t>. </a:t>
            </a:r>
            <a:r>
              <a:rPr lang="sr-Latn-CS" sz="1900" dirty="0"/>
              <a:t>U svesku </a:t>
            </a:r>
            <a:r>
              <a:rPr lang="sr-Latn-CS" sz="1900" dirty="0" smtClean="0"/>
              <a:t>Zalihe.xlsx </a:t>
            </a:r>
            <a:r>
              <a:rPr lang="sr-Latn-CS" sz="1900" dirty="0"/>
              <a:t>dodati dugme koje vrši ažuriranje.</a:t>
            </a:r>
            <a:endParaRPr lang="en-US" sz="1900" dirty="0"/>
          </a:p>
        </p:txBody>
      </p:sp>
      <p:pic>
        <p:nvPicPr>
          <p:cNvPr id="2253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0" t="37796" r="6111" b="16887"/>
          <a:stretch>
            <a:fillRect/>
          </a:stretch>
        </p:blipFill>
        <p:spPr bwMode="auto">
          <a:xfrm>
            <a:off x="611188" y="3933825"/>
            <a:ext cx="4321175" cy="198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3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54" t="53871" r="12268" b="29073"/>
          <a:stretch>
            <a:fillRect/>
          </a:stretch>
        </p:blipFill>
        <p:spPr bwMode="auto">
          <a:xfrm>
            <a:off x="5795963" y="4271963"/>
            <a:ext cx="2139950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4" name="Rectangle 9"/>
          <p:cNvSpPr>
            <a:spLocks noChangeArrowheads="1"/>
          </p:cNvSpPr>
          <p:nvPr/>
        </p:nvSpPr>
        <p:spPr bwMode="auto">
          <a:xfrm>
            <a:off x="2052638" y="5964451"/>
            <a:ext cx="1529586" cy="415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en-GB" sz="2100" dirty="0" smtClean="0">
                <a:solidFill>
                  <a:srgbClr val="FF0000"/>
                </a:solidFill>
              </a:rPr>
              <a:t>Zalihe.xls</a:t>
            </a:r>
            <a:r>
              <a:rPr lang="sr-Latn-ME" sz="2100" dirty="0" smtClean="0">
                <a:solidFill>
                  <a:srgbClr val="FF0000"/>
                </a:solidFill>
              </a:rPr>
              <a:t>x</a:t>
            </a:r>
            <a:r>
              <a:rPr lang="en-GB" sz="2100" dirty="0" smtClean="0">
                <a:solidFill>
                  <a:srgbClr val="FF0000"/>
                </a:solidFill>
              </a:rPr>
              <a:t> </a:t>
            </a:r>
            <a:endParaRPr lang="en-GB" sz="2100" dirty="0">
              <a:solidFill>
                <a:srgbClr val="FF0000"/>
              </a:solidFill>
            </a:endParaRPr>
          </a:p>
        </p:txBody>
      </p:sp>
      <p:sp>
        <p:nvSpPr>
          <p:cNvPr id="22535" name="Rectangle 10"/>
          <p:cNvSpPr>
            <a:spLocks noChangeArrowheads="1"/>
          </p:cNvSpPr>
          <p:nvPr/>
        </p:nvSpPr>
        <p:spPr bwMode="auto">
          <a:xfrm>
            <a:off x="5940425" y="5194514"/>
            <a:ext cx="2007281" cy="415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sr-Latn-CS" sz="2100" dirty="0">
                <a:solidFill>
                  <a:srgbClr val="FF0000"/>
                </a:solidFill>
              </a:rPr>
              <a:t>Doprema</a:t>
            </a:r>
            <a:r>
              <a:rPr lang="en-GB" sz="2100" dirty="0">
                <a:solidFill>
                  <a:srgbClr val="FF0000"/>
                </a:solidFill>
              </a:rPr>
              <a:t>.</a:t>
            </a:r>
            <a:r>
              <a:rPr lang="sr-Latn-CS" sz="2100" dirty="0" smtClean="0">
                <a:solidFill>
                  <a:srgbClr val="FF0000"/>
                </a:solidFill>
              </a:rPr>
              <a:t>docx</a:t>
            </a:r>
            <a:r>
              <a:rPr lang="en-GB" sz="2100" dirty="0" smtClean="0">
                <a:solidFill>
                  <a:srgbClr val="FF0000"/>
                </a:solidFill>
              </a:rPr>
              <a:t> </a:t>
            </a:r>
            <a:endParaRPr lang="en-GB" sz="21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2063750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Primer </a:t>
            </a:r>
            <a:r>
              <a:rPr lang="sr-Latn-CS" sz="3600" smtClean="0"/>
              <a:t>4</a:t>
            </a:r>
            <a:endParaRPr lang="en-US" sz="3600" smtClean="0"/>
          </a:p>
        </p:txBody>
      </p:sp>
      <p:sp>
        <p:nvSpPr>
          <p:cNvPr id="23555" name="Rectangle 8"/>
          <p:cNvSpPr>
            <a:spLocks noChangeArrowheads="1"/>
          </p:cNvSpPr>
          <p:nvPr/>
        </p:nvSpPr>
        <p:spPr bwMode="auto">
          <a:xfrm>
            <a:off x="323850" y="1160463"/>
            <a:ext cx="8712646" cy="5647700"/>
          </a:xfrm>
          <a:prstGeom prst="rect">
            <a:avLst/>
          </a:prstGeom>
          <a:solidFill>
            <a:srgbClr val="CCFFFF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sr-Latn-CS" sz="1900" dirty="0">
                <a:solidFill>
                  <a:srgbClr val="3333CC"/>
                </a:solidFill>
              </a:rPr>
              <a:t>Sub Azuriraj()</a:t>
            </a:r>
          </a:p>
          <a:p>
            <a:pPr lvl="1">
              <a:tabLst>
                <a:tab pos="177800" algn="l"/>
              </a:tabLst>
            </a:pPr>
            <a:r>
              <a:rPr lang="sr-Latn-CS" sz="1900" dirty="0">
                <a:solidFill>
                  <a:srgbClr val="3333CC"/>
                </a:solidFill>
              </a:rPr>
              <a:t>Dim Dok As Document, list As Worksheet, vr As Integer, k As Integer</a:t>
            </a:r>
          </a:p>
          <a:p>
            <a:pPr lvl="1">
              <a:tabLst>
                <a:tab pos="177800" algn="l"/>
              </a:tabLst>
            </a:pPr>
            <a:r>
              <a:rPr lang="sr-Latn-CS" sz="1900" dirty="0">
                <a:solidFill>
                  <a:srgbClr val="3333CC"/>
                </a:solidFill>
              </a:rPr>
              <a:t>Set list = ThisWorkbook.Worksheets(1)</a:t>
            </a:r>
          </a:p>
          <a:p>
            <a:pPr lvl="1">
              <a:tabLst>
                <a:tab pos="177800" algn="l"/>
              </a:tabLst>
            </a:pPr>
            <a:r>
              <a:rPr lang="sr-Latn-CS" sz="1900" dirty="0">
                <a:solidFill>
                  <a:srgbClr val="3333CC"/>
                </a:solidFill>
              </a:rPr>
              <a:t>Set Dok = Word.Documents.Open(ThisWorkbook.Path &amp; "\</a:t>
            </a:r>
            <a:r>
              <a:rPr lang="sr-Latn-CS" sz="1900" dirty="0" smtClean="0">
                <a:solidFill>
                  <a:srgbClr val="3333CC"/>
                </a:solidFill>
              </a:rPr>
              <a:t>Doprema.docx")</a:t>
            </a:r>
            <a:endParaRPr lang="sr-Latn-CS" sz="1900" dirty="0">
              <a:solidFill>
                <a:srgbClr val="3333CC"/>
              </a:solidFill>
            </a:endParaRPr>
          </a:p>
          <a:p>
            <a:pPr lvl="1">
              <a:tabLst>
                <a:tab pos="177800" algn="l"/>
              </a:tabLst>
            </a:pPr>
            <a:r>
              <a:rPr lang="sr-Latn-CS" sz="1900" dirty="0">
                <a:solidFill>
                  <a:srgbClr val="3333CC"/>
                </a:solidFill>
              </a:rPr>
              <a:t>With Dok.Tables(1)</a:t>
            </a:r>
          </a:p>
          <a:p>
            <a:pPr lvl="1">
              <a:tabLst>
                <a:tab pos="177800" algn="l"/>
              </a:tabLst>
            </a:pPr>
            <a:r>
              <a:rPr lang="sr-Latn-CS" sz="1900" dirty="0">
                <a:solidFill>
                  <a:srgbClr val="3333CC"/>
                </a:solidFill>
              </a:rPr>
              <a:t>    For k = 2 To .Rows.Count</a:t>
            </a:r>
          </a:p>
          <a:p>
            <a:pPr lvl="1">
              <a:tabLst>
                <a:tab pos="177800" algn="l"/>
              </a:tabLst>
            </a:pPr>
            <a:r>
              <a:rPr lang="sr-Latn-CS" sz="1900" dirty="0">
                <a:solidFill>
                  <a:srgbClr val="3333CC"/>
                </a:solidFill>
              </a:rPr>
              <a:t>        vr = 2</a:t>
            </a:r>
          </a:p>
          <a:p>
            <a:pPr lvl="1">
              <a:tabLst>
                <a:tab pos="177800" algn="l"/>
              </a:tabLst>
            </a:pPr>
            <a:r>
              <a:rPr lang="sr-Latn-CS" sz="1900" dirty="0">
                <a:solidFill>
                  <a:srgbClr val="3333CC"/>
                </a:solidFill>
              </a:rPr>
              <a:t>        Do While list.Cells(vr, 1) &lt;&gt; ""</a:t>
            </a:r>
          </a:p>
          <a:p>
            <a:pPr lvl="1">
              <a:tabLst>
                <a:tab pos="177800" algn="l"/>
              </a:tabLst>
            </a:pPr>
            <a:r>
              <a:rPr lang="sr-Latn-CS" sz="1900" dirty="0">
                <a:solidFill>
                  <a:srgbClr val="3333CC"/>
                </a:solidFill>
              </a:rPr>
              <a:t>            If list.Cells(vr, 1) = Val(.Cell(k, 1).Range) Then</a:t>
            </a:r>
          </a:p>
          <a:p>
            <a:pPr lvl="1">
              <a:tabLst>
                <a:tab pos="177800" algn="l"/>
              </a:tabLst>
            </a:pPr>
            <a:r>
              <a:rPr lang="sr-Latn-CS" sz="1900" dirty="0">
                <a:solidFill>
                  <a:srgbClr val="3333CC"/>
                </a:solidFill>
              </a:rPr>
              <a:t>                list.Cells(vr, 4) = list.Cells(vr, 4) + Val(.Cell(k, 3).Range)</a:t>
            </a:r>
          </a:p>
          <a:p>
            <a:pPr lvl="1">
              <a:tabLst>
                <a:tab pos="177800" algn="l"/>
              </a:tabLst>
            </a:pPr>
            <a:r>
              <a:rPr lang="sr-Latn-CS" sz="1900" dirty="0">
                <a:solidFill>
                  <a:srgbClr val="3333CC"/>
                </a:solidFill>
              </a:rPr>
              <a:t>            End If</a:t>
            </a:r>
          </a:p>
          <a:p>
            <a:pPr lvl="1">
              <a:tabLst>
                <a:tab pos="177800" algn="l"/>
              </a:tabLst>
            </a:pPr>
            <a:r>
              <a:rPr lang="sr-Latn-CS" sz="1900" dirty="0">
                <a:solidFill>
                  <a:srgbClr val="3333CC"/>
                </a:solidFill>
              </a:rPr>
              <a:t>            vr = vr + 1</a:t>
            </a:r>
          </a:p>
          <a:p>
            <a:pPr lvl="1">
              <a:tabLst>
                <a:tab pos="177800" algn="l"/>
              </a:tabLst>
            </a:pPr>
            <a:r>
              <a:rPr lang="sr-Latn-CS" sz="1900" dirty="0">
                <a:solidFill>
                  <a:srgbClr val="3333CC"/>
                </a:solidFill>
              </a:rPr>
              <a:t>        Loop</a:t>
            </a:r>
          </a:p>
          <a:p>
            <a:pPr lvl="1">
              <a:tabLst>
                <a:tab pos="177800" algn="l"/>
              </a:tabLst>
            </a:pPr>
            <a:r>
              <a:rPr lang="sr-Latn-CS" sz="1900" dirty="0">
                <a:solidFill>
                  <a:srgbClr val="3333CC"/>
                </a:solidFill>
              </a:rPr>
              <a:t>Next</a:t>
            </a:r>
          </a:p>
          <a:p>
            <a:pPr lvl="1">
              <a:tabLst>
                <a:tab pos="177800" algn="l"/>
              </a:tabLst>
            </a:pPr>
            <a:r>
              <a:rPr lang="sr-Latn-CS" sz="1900" dirty="0">
                <a:solidFill>
                  <a:srgbClr val="3333CC"/>
                </a:solidFill>
              </a:rPr>
              <a:t>End With</a:t>
            </a:r>
          </a:p>
          <a:p>
            <a:pPr lvl="1">
              <a:tabLst>
                <a:tab pos="177800" algn="l"/>
              </a:tabLst>
            </a:pPr>
            <a:r>
              <a:rPr lang="sr-Latn-CS" sz="1900" dirty="0">
                <a:solidFill>
                  <a:srgbClr val="3333CC"/>
                </a:solidFill>
              </a:rPr>
              <a:t>ThisWorkbook.Save</a:t>
            </a:r>
          </a:p>
          <a:p>
            <a:pPr lvl="1">
              <a:tabLst>
                <a:tab pos="177800" algn="l"/>
              </a:tabLst>
            </a:pPr>
            <a:r>
              <a:rPr lang="sr-Latn-CS" sz="1900" dirty="0">
                <a:solidFill>
                  <a:srgbClr val="3333CC"/>
                </a:solidFill>
              </a:rPr>
              <a:t>Dok.Close</a:t>
            </a:r>
          </a:p>
          <a:p>
            <a:pPr lvl="1">
              <a:tabLst>
                <a:tab pos="177800" algn="l"/>
              </a:tabLst>
            </a:pPr>
            <a:r>
              <a:rPr lang="sr-Latn-CS" sz="1900" dirty="0">
                <a:solidFill>
                  <a:srgbClr val="3333CC"/>
                </a:solidFill>
              </a:rPr>
              <a:t>Set Dok = Nothing</a:t>
            </a:r>
          </a:p>
          <a:p>
            <a:r>
              <a:rPr lang="sr-Latn-CS" sz="1900" dirty="0">
                <a:solidFill>
                  <a:srgbClr val="3333CC"/>
                </a:solidFill>
              </a:rPr>
              <a:t>End Sub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295775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Primer </a:t>
            </a:r>
            <a:r>
              <a:rPr lang="sr-Latn-CS" sz="3600" smtClean="0"/>
              <a:t>4 - Kontrole </a:t>
            </a:r>
            <a:endParaRPr lang="en-US" sz="3600" smtClean="0"/>
          </a:p>
        </p:txBody>
      </p:sp>
      <p:sp>
        <p:nvSpPr>
          <p:cNvPr id="24579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22263" y="1557338"/>
            <a:ext cx="8642350" cy="2376487"/>
          </a:xfrm>
          <a:noFill/>
        </p:spPr>
        <p:txBody>
          <a:bodyPr lIns="54000" rIns="54000"/>
          <a:lstStyle/>
          <a:p>
            <a:pPr marL="239713" indent="-239713" eaLnBrk="1" hangingPunct="1">
              <a:lnSpc>
                <a:spcPct val="90000"/>
              </a:lnSpc>
            </a:pPr>
            <a:r>
              <a:rPr lang="sr-Latn-CS" sz="2100" smtClean="0"/>
              <a:t>Kod Excel-a, prvo odaberemo kontrolu, pa onda kliknemo gde želimo da se nađe ta kontrola. Naravno, to radimo u Design Mode-u.</a:t>
            </a:r>
          </a:p>
          <a:p>
            <a:pPr marL="239713" indent="-239713" eaLnBrk="1" hangingPunct="1">
              <a:lnSpc>
                <a:spcPct val="90000"/>
              </a:lnSpc>
            </a:pPr>
            <a:r>
              <a:rPr lang="sr-Latn-CS" sz="2100" smtClean="0"/>
              <a:t>Ako želimo da se kontrola prostire preko čitavih ćelija, potrebno je držati dugme </a:t>
            </a:r>
            <a:r>
              <a:rPr lang="sr-Latn-CS" sz="2100" b="1" smtClean="0">
                <a:solidFill>
                  <a:srgbClr val="FF0000"/>
                </a:solidFill>
              </a:rPr>
              <a:t>Alt</a:t>
            </a:r>
            <a:r>
              <a:rPr lang="sr-Latn-CS" sz="2100" smtClean="0"/>
              <a:t> prilikom smeštanja kontrole.</a:t>
            </a:r>
          </a:p>
          <a:p>
            <a:pPr marL="239713" indent="-239713" eaLnBrk="1" hangingPunct="1">
              <a:lnSpc>
                <a:spcPct val="90000"/>
              </a:lnSpc>
            </a:pPr>
            <a:r>
              <a:rPr lang="sr-Latn-CS" sz="2100" smtClean="0"/>
              <a:t>Programski kod dodate kontrole se nalazi u okviru radnog lista koji sadrži kontrolu.</a:t>
            </a:r>
          </a:p>
          <a:p>
            <a:pPr marL="239713" indent="-239713" eaLnBrk="1" hangingPunct="1">
              <a:lnSpc>
                <a:spcPct val="90000"/>
              </a:lnSpc>
            </a:pPr>
            <a:r>
              <a:rPr lang="sr-Latn-CS" sz="2100" smtClean="0"/>
              <a:t>U našem slučaju, procedura je</a:t>
            </a:r>
            <a:endParaRPr lang="en-US" sz="2100" smtClean="0"/>
          </a:p>
        </p:txBody>
      </p:sp>
      <p:sp>
        <p:nvSpPr>
          <p:cNvPr id="24580" name="Rectangle 6"/>
          <p:cNvSpPr>
            <a:spLocks noChangeArrowheads="1"/>
          </p:cNvSpPr>
          <p:nvPr/>
        </p:nvSpPr>
        <p:spPr bwMode="auto">
          <a:xfrm>
            <a:off x="2411413" y="4025900"/>
            <a:ext cx="4321175" cy="925513"/>
          </a:xfrm>
          <a:prstGeom prst="rect">
            <a:avLst/>
          </a:prstGeom>
          <a:solidFill>
            <a:srgbClr val="CCFFFF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lnSpc>
                <a:spcPct val="95000"/>
              </a:lnSpc>
            </a:pPr>
            <a:r>
              <a:rPr lang="en-GB" sz="1900">
                <a:solidFill>
                  <a:srgbClr val="3333CC"/>
                </a:solidFill>
              </a:rPr>
              <a:t>Private Sub CommandButton1_Click()</a:t>
            </a:r>
          </a:p>
          <a:p>
            <a:pPr>
              <a:lnSpc>
                <a:spcPct val="95000"/>
              </a:lnSpc>
            </a:pPr>
            <a:r>
              <a:rPr lang="en-GB" sz="1900">
                <a:solidFill>
                  <a:srgbClr val="3333CC"/>
                </a:solidFill>
              </a:rPr>
              <a:t>   Call Azuriraj</a:t>
            </a:r>
          </a:p>
          <a:p>
            <a:pPr>
              <a:lnSpc>
                <a:spcPct val="95000"/>
              </a:lnSpc>
            </a:pPr>
            <a:r>
              <a:rPr lang="en-GB" sz="1900">
                <a:solidFill>
                  <a:srgbClr val="3333CC"/>
                </a:solidFill>
              </a:rPr>
              <a:t>End Sub</a:t>
            </a:r>
            <a:endParaRPr lang="sr-Latn-CS" sz="190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2509838" y="3130550"/>
            <a:ext cx="4103687" cy="739775"/>
          </a:xfrm>
        </p:spPr>
        <p:txBody>
          <a:bodyPr/>
          <a:lstStyle/>
          <a:p>
            <a:pPr eaLnBrk="1" hangingPunct="1"/>
            <a:r>
              <a:rPr lang="en-US" sz="7000" b="1" smtClean="0">
                <a:solidFill>
                  <a:srgbClr val="FF0000"/>
                </a:solidFill>
              </a:rPr>
              <a:t>K</a:t>
            </a:r>
            <a:r>
              <a:rPr lang="en-US" sz="7000" b="1" smtClean="0"/>
              <a:t>  </a:t>
            </a:r>
            <a:r>
              <a:rPr lang="en-US" sz="7000" b="1" smtClean="0">
                <a:solidFill>
                  <a:srgbClr val="92D050"/>
                </a:solidFill>
              </a:rPr>
              <a:t>R</a:t>
            </a:r>
            <a:r>
              <a:rPr lang="en-US" sz="7000" b="1" smtClean="0"/>
              <a:t>  </a:t>
            </a:r>
            <a:r>
              <a:rPr lang="en-US" sz="7000" b="1" smtClean="0">
                <a:solidFill>
                  <a:srgbClr val="3399FF"/>
                </a:solidFill>
              </a:rPr>
              <a:t>A</a:t>
            </a:r>
            <a:r>
              <a:rPr lang="en-US" sz="7000" b="1" smtClean="0"/>
              <a:t>  </a:t>
            </a:r>
            <a:r>
              <a:rPr lang="en-US" sz="7000" b="1" smtClean="0">
                <a:solidFill>
                  <a:srgbClr val="FFC000"/>
                </a:solidFill>
              </a:rPr>
              <a:t>J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737225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Objekt Paragraph - Metode</a:t>
            </a:r>
          </a:p>
        </p:txBody>
      </p:sp>
      <p:graphicFrame>
        <p:nvGraphicFramePr>
          <p:cNvPr id="252056" name="Group 152"/>
          <p:cNvGraphicFramePr>
            <a:graphicFrameLocks noGrp="1"/>
          </p:cNvGraphicFramePr>
          <p:nvPr/>
        </p:nvGraphicFramePr>
        <p:xfrm>
          <a:off x="434975" y="1625600"/>
          <a:ext cx="8280400" cy="2308320"/>
        </p:xfrm>
        <a:graphic>
          <a:graphicData uri="http://schemas.openxmlformats.org/drawingml/2006/table">
            <a:tbl>
              <a:tblPr/>
              <a:tblGrid>
                <a:gridCol w="1582737"/>
                <a:gridCol w="6697663"/>
              </a:tblGrid>
              <a:tr h="41137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Metoda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75" marB="4567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Opis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37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Indent</a:t>
                      </a:r>
                    </a:p>
                  </a:txBody>
                  <a:tcPr marT="45675" marB="4567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Uvlačenje pasusa do pozicije sledećeg taba.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3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Outdent</a:t>
                      </a:r>
                    </a:p>
                  </a:txBody>
                  <a:tcPr marT="45675" marB="4567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Izvlačenje pasusa do pozicije prethodnog taba.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3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Space1</a:t>
                      </a:r>
                    </a:p>
                  </a:txBody>
                  <a:tcPr marT="45675" marB="4567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Postavlja prored pasusa na jednostruk (single).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3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Space15</a:t>
                      </a:r>
                    </a:p>
                  </a:txBody>
                  <a:tcPr marT="45675" marB="4567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Postavlja prored pasusa na 1.5.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937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Space2</a:t>
                      </a:r>
                    </a:p>
                  </a:txBody>
                  <a:tcPr marT="45675" marB="4567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Postavlja prored pasusa na dvostruk (double).</a:t>
                      </a:r>
                      <a:endParaRPr kumimoji="0" lang="sr-Latn-C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675" marB="4567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146" name="Rectangle 154"/>
          <p:cNvSpPr>
            <a:spLocks noGrp="1" noChangeArrowheads="1"/>
          </p:cNvSpPr>
          <p:nvPr>
            <p:ph type="body" idx="1"/>
          </p:nvPr>
        </p:nvSpPr>
        <p:spPr>
          <a:xfrm>
            <a:off x="323850" y="4365625"/>
            <a:ext cx="8496300" cy="1871663"/>
          </a:xfrm>
          <a:noFill/>
        </p:spPr>
        <p:txBody>
          <a:bodyPr lIns="54000" rIns="54000"/>
          <a:lstStyle/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</a:pPr>
            <a:r>
              <a:rPr lang="sr-Latn-CS" sz="2100" smtClean="0"/>
              <a:t>Iz tabele sa osobinama vidimo da se uvlačenja, proredi i razmaci definišu u tačkama</a:t>
            </a:r>
            <a:r>
              <a:rPr lang="en-US" sz="2100" smtClean="0"/>
              <a:t> (pt)</a:t>
            </a:r>
            <a:r>
              <a:rPr lang="sr-Latn-CS" sz="2100" smtClean="0"/>
              <a:t>.</a:t>
            </a:r>
            <a:endParaRPr lang="en-US" sz="2100" smtClean="0"/>
          </a:p>
          <a:p>
            <a:pPr marL="239713" indent="-239713"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2100" smtClean="0"/>
              <a:t>Za pretvaranje </a:t>
            </a:r>
            <a:r>
              <a:rPr lang="sr-Latn-CS" sz="2100" smtClean="0"/>
              <a:t>milimet</a:t>
            </a:r>
            <a:r>
              <a:rPr lang="en-US" sz="2100" smtClean="0"/>
              <a:t>ara</a:t>
            </a:r>
            <a:r>
              <a:rPr lang="sr-Latn-CS" sz="2100" smtClean="0"/>
              <a:t>, centimet</a:t>
            </a:r>
            <a:r>
              <a:rPr lang="en-US" sz="2100" smtClean="0"/>
              <a:t>ara </a:t>
            </a:r>
            <a:r>
              <a:rPr lang="sr-Latn-CS" sz="2100" smtClean="0"/>
              <a:t>i inči u tačke</a:t>
            </a:r>
            <a:r>
              <a:rPr lang="en-US" sz="2100" smtClean="0"/>
              <a:t> se koriste </a:t>
            </a:r>
            <a:r>
              <a:rPr lang="sr-Latn-CS" sz="2100" smtClean="0"/>
              <a:t>metode </a:t>
            </a:r>
            <a:r>
              <a:rPr lang="sr-Latn-CS" sz="2100" smtClean="0">
                <a:solidFill>
                  <a:srgbClr val="3333CC"/>
                </a:solidFill>
              </a:rPr>
              <a:t>MillimetersToPoints</a:t>
            </a:r>
            <a:r>
              <a:rPr lang="sr-Latn-CS" sz="2100" smtClean="0"/>
              <a:t>, </a:t>
            </a:r>
            <a:r>
              <a:rPr lang="sr-Latn-CS" sz="2100" smtClean="0">
                <a:solidFill>
                  <a:srgbClr val="3333CC"/>
                </a:solidFill>
              </a:rPr>
              <a:t>CentimetersToPoints</a:t>
            </a:r>
            <a:r>
              <a:rPr lang="sr-Latn-CS" sz="2100" smtClean="0"/>
              <a:t> i </a:t>
            </a:r>
            <a:r>
              <a:rPr lang="sr-Latn-CS" sz="2100" smtClean="0">
                <a:solidFill>
                  <a:srgbClr val="3333CC"/>
                </a:solidFill>
              </a:rPr>
              <a:t>InchesToPoint</a:t>
            </a:r>
            <a:r>
              <a:rPr lang="en-US" sz="2100" smtClean="0">
                <a:solidFill>
                  <a:srgbClr val="3333CC"/>
                </a:solidFill>
              </a:rPr>
              <a:t>s</a:t>
            </a:r>
            <a:r>
              <a:rPr lang="en-US" sz="2100" smtClean="0"/>
              <a:t>.</a:t>
            </a:r>
          </a:p>
          <a:p>
            <a:pPr marL="239713" indent="-239713" eaLnBrk="1" hangingPunct="1">
              <a:spcBef>
                <a:spcPct val="0"/>
              </a:spcBef>
            </a:pPr>
            <a:r>
              <a:rPr lang="en-US" sz="2100" smtClean="0"/>
              <a:t>U pitanju su</a:t>
            </a:r>
            <a:r>
              <a:rPr lang="sr-Latn-CS" sz="2100" smtClean="0"/>
              <a:t> metode objekta </a:t>
            </a:r>
            <a:r>
              <a:rPr lang="sr-Latn-CS" sz="2100" smtClean="0">
                <a:solidFill>
                  <a:srgbClr val="3333CC"/>
                </a:solidFill>
              </a:rPr>
              <a:t>Application</a:t>
            </a:r>
            <a:r>
              <a:rPr lang="en-US" sz="210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737225" cy="739775"/>
          </a:xfrm>
        </p:spPr>
        <p:txBody>
          <a:bodyPr/>
          <a:lstStyle/>
          <a:p>
            <a:pPr eaLnBrk="1" hangingPunct="1"/>
            <a:r>
              <a:rPr lang="en-US" sz="3600" smtClean="0"/>
              <a:t>Objekt Paragraph - Primer</a:t>
            </a:r>
          </a:p>
        </p:txBody>
      </p:sp>
      <p:sp>
        <p:nvSpPr>
          <p:cNvPr id="6147" name="Rectangle 31"/>
          <p:cNvSpPr>
            <a:spLocks noChangeArrowheads="1"/>
          </p:cNvSpPr>
          <p:nvPr/>
        </p:nvSpPr>
        <p:spPr bwMode="auto">
          <a:xfrm>
            <a:off x="239713" y="1201738"/>
            <a:ext cx="8713787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/>
              <a:t>Napisati proceduru </a:t>
            </a:r>
            <a:r>
              <a:rPr lang="sr-Latn-CS" sz="2000"/>
              <a:t>koja sve pasuse sa više od 7 rečenica uvlači po 1</a:t>
            </a:r>
            <a:r>
              <a:rPr lang="en-US" sz="2000"/>
              <a:t> </a:t>
            </a:r>
            <a:r>
              <a:rPr lang="sr-Latn-CS" sz="2000"/>
              <a:t>cm sa obe strane, postavlja im obostrano poravnanje i dvostruki prored, razmiče ih 1.5</a:t>
            </a:r>
            <a:r>
              <a:rPr lang="en-US" sz="2000"/>
              <a:t> </a:t>
            </a:r>
            <a:r>
              <a:rPr lang="sr-Latn-CS" sz="2000"/>
              <a:t>cm od susednih pasusa i postavlja okvir koji se sastoji od jedne linije iznad i ispod pasusa. Linije okvira formatirati po želji.</a:t>
            </a:r>
          </a:p>
        </p:txBody>
      </p:sp>
      <p:sp>
        <p:nvSpPr>
          <p:cNvPr id="6148" name="Rectangle 35"/>
          <p:cNvSpPr>
            <a:spLocks noChangeArrowheads="1"/>
          </p:cNvSpPr>
          <p:nvPr/>
        </p:nvSpPr>
        <p:spPr bwMode="auto">
          <a:xfrm>
            <a:off x="146050" y="3100388"/>
            <a:ext cx="4337050" cy="2970212"/>
          </a:xfrm>
          <a:prstGeom prst="rect">
            <a:avLst/>
          </a:prstGeom>
          <a:solidFill>
            <a:srgbClr val="CCFFFF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000" rIns="72000">
            <a:spAutoFit/>
          </a:bodyPr>
          <a:lstStyle/>
          <a:p>
            <a:r>
              <a:rPr lang="sr-Latn-CS" sz="1700">
                <a:solidFill>
                  <a:srgbClr val="3333CC"/>
                </a:solidFill>
              </a:rPr>
              <a:t>Sub Pasusi()</a:t>
            </a:r>
          </a:p>
          <a:p>
            <a:r>
              <a:rPr lang="sr-Latn-CS" sz="1700">
                <a:solidFill>
                  <a:srgbClr val="3333CC"/>
                </a:solidFill>
              </a:rPr>
              <a:t>Dim Pas As Paragraph</a:t>
            </a:r>
          </a:p>
          <a:p>
            <a:r>
              <a:rPr lang="sr-Latn-CS" sz="1700">
                <a:solidFill>
                  <a:srgbClr val="3333CC"/>
                </a:solidFill>
              </a:rPr>
              <a:t>For Each Pas In</a:t>
            </a:r>
            <a:r>
              <a:rPr lang="en-US" sz="1700">
                <a:solidFill>
                  <a:srgbClr val="3333CC"/>
                </a:solidFill>
              </a:rPr>
              <a:t> </a:t>
            </a:r>
            <a:r>
              <a:rPr lang="sr-Latn-CS" sz="1700">
                <a:solidFill>
                  <a:srgbClr val="3333CC"/>
                </a:solidFill>
              </a:rPr>
              <a:t>ThisDocument.Paragraphs</a:t>
            </a:r>
          </a:p>
          <a:p>
            <a:r>
              <a:rPr lang="sr-Latn-CS" sz="1700">
                <a:solidFill>
                  <a:srgbClr val="3333CC"/>
                </a:solidFill>
              </a:rPr>
              <a:t>    If Pas.Range.Sentences.Count &gt; 7 Then</a:t>
            </a:r>
          </a:p>
          <a:p>
            <a:r>
              <a:rPr lang="sr-Latn-CS" sz="1700">
                <a:solidFill>
                  <a:srgbClr val="3333CC"/>
                </a:solidFill>
              </a:rPr>
              <a:t>        With Pas</a:t>
            </a:r>
          </a:p>
          <a:p>
            <a:pPr lvl="1"/>
            <a:endParaRPr lang="en-US" sz="1700">
              <a:solidFill>
                <a:srgbClr val="3333CC"/>
              </a:solidFill>
            </a:endParaRPr>
          </a:p>
          <a:p>
            <a:pPr lvl="1"/>
            <a:endParaRPr lang="en-US" sz="1700">
              <a:solidFill>
                <a:srgbClr val="3333CC"/>
              </a:solidFill>
            </a:endParaRPr>
          </a:p>
          <a:p>
            <a:pPr lvl="1"/>
            <a:r>
              <a:rPr lang="sr-Latn-CS" sz="1700">
                <a:solidFill>
                  <a:srgbClr val="3333CC"/>
                </a:solidFill>
              </a:rPr>
              <a:t>End With</a:t>
            </a:r>
          </a:p>
          <a:p>
            <a:r>
              <a:rPr lang="sr-Latn-CS" sz="1700">
                <a:solidFill>
                  <a:srgbClr val="3333CC"/>
                </a:solidFill>
              </a:rPr>
              <a:t>    End If</a:t>
            </a:r>
          </a:p>
          <a:p>
            <a:r>
              <a:rPr lang="sr-Latn-CS" sz="1700">
                <a:solidFill>
                  <a:srgbClr val="3333CC"/>
                </a:solidFill>
              </a:rPr>
              <a:t>Next</a:t>
            </a:r>
          </a:p>
          <a:p>
            <a:r>
              <a:rPr lang="sr-Latn-CS" sz="1700">
                <a:solidFill>
                  <a:srgbClr val="3333CC"/>
                </a:solidFill>
              </a:rPr>
              <a:t>End Sub</a:t>
            </a:r>
          </a:p>
        </p:txBody>
      </p:sp>
      <p:sp>
        <p:nvSpPr>
          <p:cNvPr id="6149" name="Rectangle 37"/>
          <p:cNvSpPr>
            <a:spLocks noChangeArrowheads="1"/>
          </p:cNvSpPr>
          <p:nvPr/>
        </p:nvSpPr>
        <p:spPr bwMode="auto">
          <a:xfrm>
            <a:off x="4902200" y="2667000"/>
            <a:ext cx="4105275" cy="4068763"/>
          </a:xfrm>
          <a:prstGeom prst="rect">
            <a:avLst/>
          </a:prstGeom>
          <a:solidFill>
            <a:srgbClr val="CCFFFF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rIns="36000">
            <a:spAutoFit/>
          </a:bodyPr>
          <a:lstStyle/>
          <a:p>
            <a:pPr>
              <a:lnSpc>
                <a:spcPct val="95000"/>
              </a:lnSpc>
            </a:pPr>
            <a:r>
              <a:rPr lang="sr-Latn-CS" sz="1700">
                <a:solidFill>
                  <a:srgbClr val="3333CC"/>
                </a:solidFill>
              </a:rPr>
              <a:t>.Alignment = wdAlignParagraphJustify</a:t>
            </a:r>
          </a:p>
          <a:p>
            <a:pPr>
              <a:lnSpc>
                <a:spcPct val="95000"/>
              </a:lnSpc>
            </a:pPr>
            <a:r>
              <a:rPr lang="sr-Latn-CS" sz="1700">
                <a:solidFill>
                  <a:srgbClr val="3333CC"/>
                </a:solidFill>
              </a:rPr>
              <a:t>.LeftIndent = CentimetersToPoints(1)</a:t>
            </a:r>
          </a:p>
          <a:p>
            <a:pPr>
              <a:lnSpc>
                <a:spcPct val="95000"/>
              </a:lnSpc>
            </a:pPr>
            <a:r>
              <a:rPr lang="sr-Latn-CS" sz="1700">
                <a:solidFill>
                  <a:srgbClr val="3333CC"/>
                </a:solidFill>
              </a:rPr>
              <a:t>.RightIndent = CentimetersToPoints(1)</a:t>
            </a:r>
          </a:p>
          <a:p>
            <a:pPr>
              <a:lnSpc>
                <a:spcPct val="95000"/>
              </a:lnSpc>
            </a:pPr>
            <a:r>
              <a:rPr lang="sr-Latn-CS" sz="1700">
                <a:solidFill>
                  <a:srgbClr val="3333CC"/>
                </a:solidFill>
              </a:rPr>
              <a:t>.SpaceAfter = CentimetersToPoints(1.5)</a:t>
            </a:r>
          </a:p>
          <a:p>
            <a:pPr>
              <a:lnSpc>
                <a:spcPct val="95000"/>
              </a:lnSpc>
            </a:pPr>
            <a:r>
              <a:rPr lang="sr-Latn-CS" sz="1700">
                <a:solidFill>
                  <a:srgbClr val="3333CC"/>
                </a:solidFill>
              </a:rPr>
              <a:t>.SpaceBefore =</a:t>
            </a:r>
            <a:r>
              <a:rPr lang="en-US" sz="1700">
                <a:solidFill>
                  <a:srgbClr val="3333CC"/>
                </a:solidFill>
              </a:rPr>
              <a:t> </a:t>
            </a:r>
            <a:r>
              <a:rPr lang="sr-Latn-CS" sz="1700">
                <a:solidFill>
                  <a:srgbClr val="3333CC"/>
                </a:solidFill>
              </a:rPr>
              <a:t>CentimetersToPoints(1.5)</a:t>
            </a:r>
          </a:p>
          <a:p>
            <a:pPr>
              <a:lnSpc>
                <a:spcPct val="95000"/>
              </a:lnSpc>
            </a:pPr>
            <a:r>
              <a:rPr lang="sr-Latn-CS" sz="1700">
                <a:solidFill>
                  <a:srgbClr val="3333CC"/>
                </a:solidFill>
              </a:rPr>
              <a:t>.Space2</a:t>
            </a:r>
          </a:p>
          <a:p>
            <a:pPr>
              <a:lnSpc>
                <a:spcPct val="95000"/>
              </a:lnSpc>
            </a:pPr>
            <a:r>
              <a:rPr lang="sr-Latn-CS" sz="1700">
                <a:solidFill>
                  <a:srgbClr val="3333CC"/>
                </a:solidFill>
              </a:rPr>
              <a:t>With .Borders(wdBorderTop)</a:t>
            </a:r>
          </a:p>
          <a:p>
            <a:pPr>
              <a:lnSpc>
                <a:spcPct val="95000"/>
              </a:lnSpc>
            </a:pPr>
            <a:r>
              <a:rPr lang="en-US" sz="1700">
                <a:solidFill>
                  <a:srgbClr val="3333CC"/>
                </a:solidFill>
              </a:rPr>
              <a:t>    </a:t>
            </a:r>
            <a:r>
              <a:rPr lang="sr-Latn-CS" sz="1700">
                <a:solidFill>
                  <a:srgbClr val="3333CC"/>
                </a:solidFill>
              </a:rPr>
              <a:t>.LineStyle = wdLineStyleSingle</a:t>
            </a:r>
          </a:p>
          <a:p>
            <a:pPr>
              <a:lnSpc>
                <a:spcPct val="95000"/>
              </a:lnSpc>
            </a:pPr>
            <a:r>
              <a:rPr lang="en-US" sz="1700">
                <a:solidFill>
                  <a:srgbClr val="3333CC"/>
                </a:solidFill>
              </a:rPr>
              <a:t>    </a:t>
            </a:r>
            <a:r>
              <a:rPr lang="sr-Latn-CS" sz="1700">
                <a:solidFill>
                  <a:srgbClr val="3333CC"/>
                </a:solidFill>
              </a:rPr>
              <a:t>.LineWidth = wdLineWidth600pt</a:t>
            </a:r>
          </a:p>
          <a:p>
            <a:pPr>
              <a:lnSpc>
                <a:spcPct val="95000"/>
              </a:lnSpc>
            </a:pPr>
            <a:r>
              <a:rPr lang="en-US" sz="1700">
                <a:solidFill>
                  <a:srgbClr val="3333CC"/>
                </a:solidFill>
              </a:rPr>
              <a:t>    </a:t>
            </a:r>
            <a:r>
              <a:rPr lang="sr-Latn-CS" sz="1700">
                <a:solidFill>
                  <a:srgbClr val="3333CC"/>
                </a:solidFill>
              </a:rPr>
              <a:t>.Color = wdColorDarkRed</a:t>
            </a:r>
          </a:p>
          <a:p>
            <a:pPr>
              <a:lnSpc>
                <a:spcPct val="95000"/>
              </a:lnSpc>
            </a:pPr>
            <a:r>
              <a:rPr lang="sr-Latn-CS" sz="1700">
                <a:solidFill>
                  <a:srgbClr val="3333CC"/>
                </a:solidFill>
              </a:rPr>
              <a:t>End With</a:t>
            </a:r>
          </a:p>
          <a:p>
            <a:pPr>
              <a:lnSpc>
                <a:spcPct val="95000"/>
              </a:lnSpc>
            </a:pPr>
            <a:r>
              <a:rPr lang="sr-Latn-CS" sz="1700">
                <a:solidFill>
                  <a:srgbClr val="3333CC"/>
                </a:solidFill>
              </a:rPr>
              <a:t>With .Borders(wdBorderBottom)</a:t>
            </a:r>
          </a:p>
          <a:p>
            <a:pPr>
              <a:lnSpc>
                <a:spcPct val="95000"/>
              </a:lnSpc>
            </a:pPr>
            <a:r>
              <a:rPr lang="en-US" sz="1700">
                <a:solidFill>
                  <a:srgbClr val="3333CC"/>
                </a:solidFill>
              </a:rPr>
              <a:t>    </a:t>
            </a:r>
            <a:r>
              <a:rPr lang="sr-Latn-CS" sz="1700">
                <a:solidFill>
                  <a:srgbClr val="3333CC"/>
                </a:solidFill>
              </a:rPr>
              <a:t>.LineStyle = wdLineStyleDashDot</a:t>
            </a:r>
          </a:p>
          <a:p>
            <a:pPr>
              <a:lnSpc>
                <a:spcPct val="95000"/>
              </a:lnSpc>
            </a:pPr>
            <a:r>
              <a:rPr lang="en-US" sz="1700">
                <a:solidFill>
                  <a:srgbClr val="3333CC"/>
                </a:solidFill>
              </a:rPr>
              <a:t>    </a:t>
            </a:r>
            <a:r>
              <a:rPr lang="sr-Latn-CS" sz="1700">
                <a:solidFill>
                  <a:srgbClr val="3333CC"/>
                </a:solidFill>
              </a:rPr>
              <a:t>.LineWidth = wdLineWidth075pt</a:t>
            </a:r>
          </a:p>
          <a:p>
            <a:pPr>
              <a:lnSpc>
                <a:spcPct val="95000"/>
              </a:lnSpc>
            </a:pPr>
            <a:r>
              <a:rPr lang="en-US" sz="1700">
                <a:solidFill>
                  <a:srgbClr val="3333CC"/>
                </a:solidFill>
              </a:rPr>
              <a:t>    </a:t>
            </a:r>
            <a:r>
              <a:rPr lang="sr-Latn-CS" sz="1700">
                <a:solidFill>
                  <a:srgbClr val="3333CC"/>
                </a:solidFill>
              </a:rPr>
              <a:t>.Color = wdColorAutomatic</a:t>
            </a:r>
          </a:p>
          <a:p>
            <a:pPr>
              <a:lnSpc>
                <a:spcPct val="95000"/>
              </a:lnSpc>
            </a:pPr>
            <a:r>
              <a:rPr lang="sr-Latn-CS" sz="1700">
                <a:solidFill>
                  <a:srgbClr val="3333CC"/>
                </a:solidFill>
              </a:rPr>
              <a:t>End With</a:t>
            </a:r>
          </a:p>
        </p:txBody>
      </p:sp>
      <p:sp>
        <p:nvSpPr>
          <p:cNvPr id="6150" name="AutoShape 38"/>
          <p:cNvSpPr>
            <a:spLocks/>
          </p:cNvSpPr>
          <p:nvPr/>
        </p:nvSpPr>
        <p:spPr bwMode="auto">
          <a:xfrm>
            <a:off x="4640263" y="2581275"/>
            <a:ext cx="287337" cy="4248150"/>
          </a:xfrm>
          <a:prstGeom prst="leftBrace">
            <a:avLst>
              <a:gd name="adj1" fmla="val 123205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151" name="AutoShape 39"/>
          <p:cNvSpPr>
            <a:spLocks noChangeArrowheads="1"/>
          </p:cNvSpPr>
          <p:nvPr/>
        </p:nvSpPr>
        <p:spPr bwMode="auto">
          <a:xfrm>
            <a:off x="1657350" y="4627563"/>
            <a:ext cx="2952750" cy="144462"/>
          </a:xfrm>
          <a:prstGeom prst="leftArrow">
            <a:avLst>
              <a:gd name="adj1" fmla="val 50000"/>
              <a:gd name="adj2" fmla="val 510991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872037" cy="668338"/>
          </a:xfrm>
          <a:noFill/>
        </p:spPr>
        <p:txBody>
          <a:bodyPr/>
          <a:lstStyle/>
          <a:p>
            <a:pPr eaLnBrk="1" hangingPunct="1"/>
            <a:r>
              <a:rPr lang="en-US" sz="3600" smtClean="0"/>
              <a:t>Objekti Tables i Table</a:t>
            </a:r>
          </a:p>
        </p:txBody>
      </p:sp>
      <p:sp>
        <p:nvSpPr>
          <p:cNvPr id="7171" name="Rectangle 213"/>
          <p:cNvSpPr>
            <a:spLocks noChangeArrowheads="1"/>
          </p:cNvSpPr>
          <p:nvPr/>
        </p:nvSpPr>
        <p:spPr bwMode="auto">
          <a:xfrm>
            <a:off x="309563" y="1412875"/>
            <a:ext cx="8583612" cy="3240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 dirty="0"/>
              <a:t>Tabele se predstavljaju pomoću objekta </a:t>
            </a:r>
            <a:r>
              <a:rPr lang="sr-Latn-CS" sz="2100" dirty="0">
                <a:solidFill>
                  <a:srgbClr val="3333CC"/>
                </a:solidFill>
              </a:rPr>
              <a:t>Table</a:t>
            </a:r>
            <a:r>
              <a:rPr lang="sr-Latn-CS" sz="2100" dirty="0"/>
              <a:t>, odnosno pomoću kolekcije </a:t>
            </a:r>
            <a:r>
              <a:rPr lang="sr-Latn-CS" sz="2100" dirty="0">
                <a:solidFill>
                  <a:srgbClr val="3333CC"/>
                </a:solidFill>
              </a:rPr>
              <a:t>Tables</a:t>
            </a:r>
            <a:r>
              <a:rPr lang="sr-Latn-CS" sz="2100" dirty="0"/>
              <a:t> koja predstavlja sve tabele specificirane selekcije, opsega ili čitavog dokumenta. </a:t>
            </a:r>
            <a:endParaRPr lang="en-US" sz="2100" dirty="0"/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 dirty="0"/>
              <a:t>Osobina </a:t>
            </a:r>
            <a:r>
              <a:rPr lang="sr-Latn-CS" sz="2100" dirty="0">
                <a:solidFill>
                  <a:srgbClr val="3333CC"/>
                </a:solidFill>
              </a:rPr>
              <a:t>Tables</a:t>
            </a:r>
            <a:r>
              <a:rPr lang="sr-Latn-CS" sz="2100" dirty="0"/>
              <a:t> objekta </a:t>
            </a:r>
            <a:r>
              <a:rPr lang="sr-Latn-CS" sz="2100" dirty="0">
                <a:solidFill>
                  <a:srgbClr val="3333CC"/>
                </a:solidFill>
              </a:rPr>
              <a:t>Document</a:t>
            </a:r>
            <a:r>
              <a:rPr lang="sr-Latn-CS" sz="2100" dirty="0"/>
              <a:t> vraća kolekciju </a:t>
            </a:r>
            <a:r>
              <a:rPr lang="sr-Latn-CS" sz="2100" dirty="0">
                <a:solidFill>
                  <a:srgbClr val="3333CC"/>
                </a:solidFill>
              </a:rPr>
              <a:t>Tables</a:t>
            </a:r>
            <a:r>
              <a:rPr lang="sr-Latn-CS" sz="2100" dirty="0"/>
              <a:t>.  </a:t>
            </a:r>
            <a:endParaRPr lang="en-US" sz="2100" dirty="0"/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 dirty="0"/>
              <a:t>Pojedinačne tabele se dobijaju navođenjem rednog broja tabele u kolekciji </a:t>
            </a:r>
            <a:r>
              <a:rPr lang="sr-Latn-CS" sz="2100" dirty="0">
                <a:solidFill>
                  <a:srgbClr val="3333CC"/>
                </a:solidFill>
              </a:rPr>
              <a:t>Tables</a:t>
            </a:r>
            <a:r>
              <a:rPr lang="sr-Latn-CS" sz="2100" dirty="0"/>
              <a:t>. Na primer,</a:t>
            </a:r>
          </a:p>
          <a:p>
            <a:pPr marL="239713" indent="-239713"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en-US" sz="2100" dirty="0"/>
              <a:t>	</a:t>
            </a:r>
            <a:r>
              <a:rPr lang="sr-Latn-CS" sz="2100" dirty="0">
                <a:solidFill>
                  <a:srgbClr val="3333CC"/>
                </a:solidFill>
              </a:rPr>
              <a:t>Documents("</a:t>
            </a:r>
            <a:r>
              <a:rPr lang="sr-Latn-CS" sz="2100" dirty="0" smtClean="0">
                <a:solidFill>
                  <a:srgbClr val="3333CC"/>
                </a:solidFill>
              </a:rPr>
              <a:t>VBA.docx").</a:t>
            </a:r>
            <a:r>
              <a:rPr lang="sr-Latn-CS" sz="2100" dirty="0">
                <a:solidFill>
                  <a:srgbClr val="3333CC"/>
                </a:solidFill>
              </a:rPr>
              <a:t>Tables(1)</a:t>
            </a:r>
          </a:p>
          <a:p>
            <a:pPr marL="239713" indent="-239713"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en-US" sz="2100" dirty="0"/>
              <a:t>	</a:t>
            </a:r>
            <a:r>
              <a:rPr lang="sr-Latn-CS" sz="2100" dirty="0"/>
              <a:t>vraća prvu tabelu u dokumentu </a:t>
            </a:r>
            <a:r>
              <a:rPr lang="sr-Latn-CS" sz="2100" dirty="0" smtClean="0"/>
              <a:t>VBA.docx.</a:t>
            </a:r>
            <a:endParaRPr lang="en-US" sz="2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888162" cy="668338"/>
          </a:xfrm>
          <a:noFill/>
        </p:spPr>
        <p:txBody>
          <a:bodyPr/>
          <a:lstStyle/>
          <a:p>
            <a:pPr eaLnBrk="1" hangingPunct="1"/>
            <a:r>
              <a:rPr lang="en-US" sz="3600" smtClean="0"/>
              <a:t>Objekti Tables i Table - Osobine</a:t>
            </a:r>
          </a:p>
        </p:txBody>
      </p:sp>
      <p:graphicFrame>
        <p:nvGraphicFramePr>
          <p:cNvPr id="256225" name="Group 225"/>
          <p:cNvGraphicFramePr>
            <a:graphicFrameLocks noGrp="1"/>
          </p:cNvGraphicFramePr>
          <p:nvPr/>
        </p:nvGraphicFramePr>
        <p:xfrm>
          <a:off x="357188" y="1685925"/>
          <a:ext cx="8416925" cy="4407072"/>
        </p:xfrm>
        <a:graphic>
          <a:graphicData uri="http://schemas.openxmlformats.org/drawingml/2006/table">
            <a:tbl>
              <a:tblPr/>
              <a:tblGrid>
                <a:gridCol w="1495183"/>
                <a:gridCol w="6921742"/>
              </a:tblGrid>
              <a:tr h="3809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Osobina</a:t>
                      </a:r>
                      <a:endParaRPr kumimoji="0" lang="sr-Latn-C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49" marR="91449" marT="45696" marB="45696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Opis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49" marR="91449" marT="45696" marB="4569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0939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565150" algn="l"/>
                        </a:tabLst>
                      </a:pPr>
                      <a:r>
                        <a:rPr kumimoji="0" lang="sr-Latn-CS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Objekt Table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49" marR="91449" marT="45696" marB="45696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3653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Borders</a:t>
                      </a:r>
                    </a:p>
                  </a:txBody>
                  <a:tcPr marL="91449" marR="91449" marT="45696" marB="45696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kolekciju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Borders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sve ivice date tabele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)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 Na primer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,</a:t>
                      </a:r>
                      <a:endParaRPr kumimoji="0" lang="en-GB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Documents(1).Tables(1).Borders(wdBorderHorizontal). 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_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LineWidth = wdLineWidth150pt</a:t>
                      </a:r>
                      <a:endParaRPr kumimoji="0" lang="en-GB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debljinu svih horizontalnih linija prve tabele postavlja na 1.5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9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pt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</a:t>
                      </a:r>
                      <a:endParaRPr kumimoji="0" lang="sr-Latn-C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49" marR="91449" marT="45696" marB="4569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758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Columns</a:t>
                      </a:r>
                    </a:p>
                  </a:txBody>
                  <a:tcPr marL="91449" marR="91449" marT="45696" marB="45696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kolekciju 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Columns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(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sve kolone tabele</a:t>
                      </a:r>
                      <a:r>
                        <a:rPr kumimoji="0" lang="en-U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)</a:t>
                      </a: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. Na primer,</a:t>
                      </a:r>
                      <a:endParaRPr kumimoji="0" lang="en-GB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Documents(1).Tables(1).Columns(2).Delete</a:t>
                      </a:r>
                      <a:endParaRPr kumimoji="0" lang="en-GB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briše drugu kolonu prve tabele datog dokumenta.</a:t>
                      </a:r>
                      <a:endParaRPr kumimoji="0" lang="sr-Latn-C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49" marR="91449" marT="45696" marB="4569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4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Rows</a:t>
                      </a:r>
                    </a:p>
                  </a:txBody>
                  <a:tcPr marL="91449" marR="91449" marT="45696" marB="45696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kolekciju 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Rows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koja predstavlja sve vrste tabele.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49" marR="91449" marT="45696" marB="4569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0939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Kolekcija Tables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49" marR="91449" marT="45696" marB="45696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0E0E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1141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Count</a:t>
                      </a:r>
                    </a:p>
                  </a:txBody>
                  <a:tcPr marL="91449" marR="91449" marT="45696" marB="45696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broj tabela u referenciranom dokumentu.</a:t>
                      </a:r>
                      <a:endParaRPr kumimoji="0" lang="sr-Latn-CS" sz="1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1449" marR="91449" marT="45696" marB="4569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6672262" cy="668338"/>
          </a:xfrm>
          <a:noFill/>
        </p:spPr>
        <p:txBody>
          <a:bodyPr/>
          <a:lstStyle/>
          <a:p>
            <a:pPr eaLnBrk="1" hangingPunct="1"/>
            <a:r>
              <a:rPr lang="en-US" sz="3600" smtClean="0"/>
              <a:t>Kolekcija Tables – Metoda Add</a:t>
            </a:r>
          </a:p>
        </p:txBody>
      </p:sp>
      <p:sp>
        <p:nvSpPr>
          <p:cNvPr id="9219" name="Rectangle 32"/>
          <p:cNvSpPr>
            <a:spLocks noChangeArrowheads="1"/>
          </p:cNvSpPr>
          <p:nvPr/>
        </p:nvSpPr>
        <p:spPr bwMode="auto">
          <a:xfrm>
            <a:off x="250825" y="1268413"/>
            <a:ext cx="8713663" cy="540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pt-BR" sz="2100" dirty="0"/>
              <a:t>Metoda </a:t>
            </a:r>
            <a:r>
              <a:rPr lang="pt-BR" sz="2100" dirty="0">
                <a:solidFill>
                  <a:srgbClr val="3333CC"/>
                </a:solidFill>
              </a:rPr>
              <a:t>Add</a:t>
            </a:r>
            <a:r>
              <a:rPr lang="pt-BR" sz="2100" dirty="0"/>
              <a:t> kolekcije </a:t>
            </a:r>
            <a:r>
              <a:rPr lang="pt-BR" sz="2100" dirty="0">
                <a:solidFill>
                  <a:srgbClr val="3333CC"/>
                </a:solidFill>
              </a:rPr>
              <a:t>Tables</a:t>
            </a:r>
            <a:r>
              <a:rPr lang="pt-BR" sz="2100" dirty="0"/>
              <a:t> kreira novu tabelu.</a:t>
            </a:r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pt-BR" sz="2100" dirty="0"/>
              <a:t>Sintaksa (pojednostavljena) metode je:</a:t>
            </a:r>
            <a:endParaRPr lang="sr-Latn-CS" sz="2100" dirty="0"/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en-US" sz="2100" dirty="0"/>
              <a:t>	</a:t>
            </a:r>
            <a:r>
              <a:rPr lang="sr-Latn-CS" sz="2100" dirty="0">
                <a:solidFill>
                  <a:srgbClr val="3333CC"/>
                </a:solidFill>
              </a:rPr>
              <a:t>Add(Range, NumRows, NumColumns)</a:t>
            </a:r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en-US" sz="2100" dirty="0"/>
              <a:t>	</a:t>
            </a:r>
            <a:r>
              <a:rPr lang="sr-Latn-CS" sz="2100" dirty="0"/>
              <a:t>gde su argumenti (svi su </a:t>
            </a:r>
            <a:r>
              <a:rPr lang="en-US" sz="2100" dirty="0" err="1"/>
              <a:t>obavezni</a:t>
            </a:r>
            <a:r>
              <a:rPr lang="sr-Latn-CS" sz="2100" dirty="0"/>
              <a:t>)</a:t>
            </a:r>
          </a:p>
          <a:p>
            <a:pPr marL="625475" lvl="1" indent="-214313">
              <a:lnSpc>
                <a:spcPct val="85000"/>
              </a:lnSpc>
              <a:spcBef>
                <a:spcPct val="10000"/>
              </a:spcBef>
              <a:spcAft>
                <a:spcPct val="20000"/>
              </a:spcAft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en-US" sz="2000" dirty="0">
                <a:solidFill>
                  <a:srgbClr val="3333CC"/>
                </a:solidFill>
              </a:rPr>
              <a:t>Range</a:t>
            </a:r>
            <a:r>
              <a:rPr lang="sr-Latn-CS" sz="2000" dirty="0"/>
              <a:t> – </a:t>
            </a:r>
            <a:r>
              <a:rPr lang="pl-PL" sz="2000" dirty="0" smtClean="0"/>
              <a:t>opseg (pozicija) </a:t>
            </a:r>
            <a:r>
              <a:rPr lang="pl-PL" sz="2000" dirty="0"/>
              <a:t>u dokumentu gde smeštamo tabelu</a:t>
            </a:r>
            <a:r>
              <a:rPr lang="en-US" sz="2000" dirty="0"/>
              <a:t>;</a:t>
            </a:r>
          </a:p>
          <a:p>
            <a:pPr marL="625475" lvl="1" indent="-214313">
              <a:lnSpc>
                <a:spcPct val="85000"/>
              </a:lnSpc>
              <a:spcBef>
                <a:spcPct val="10000"/>
              </a:spcBef>
              <a:spcAft>
                <a:spcPct val="20000"/>
              </a:spcAft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en-US" sz="2000" dirty="0" err="1">
                <a:solidFill>
                  <a:srgbClr val="3333CC"/>
                </a:solidFill>
              </a:rPr>
              <a:t>NumRows</a:t>
            </a:r>
            <a:r>
              <a:rPr lang="sr-Latn-CS" sz="2000" dirty="0"/>
              <a:t> – broj vrsta nov</a:t>
            </a:r>
            <a:r>
              <a:rPr lang="en-US" sz="2000" dirty="0"/>
              <a:t>e</a:t>
            </a:r>
            <a:r>
              <a:rPr lang="sr-Latn-CS" sz="2000" dirty="0"/>
              <a:t> tabel</a:t>
            </a:r>
            <a:r>
              <a:rPr lang="en-US" sz="2000" dirty="0"/>
              <a:t>e</a:t>
            </a:r>
            <a:r>
              <a:rPr lang="sr-Latn-CS" sz="2000" dirty="0"/>
              <a:t>;</a:t>
            </a:r>
            <a:endParaRPr lang="en-US" sz="2000" dirty="0"/>
          </a:p>
          <a:p>
            <a:pPr marL="625475" lvl="1" indent="-214313">
              <a:lnSpc>
                <a:spcPct val="85000"/>
              </a:lnSpc>
              <a:spcBef>
                <a:spcPct val="10000"/>
              </a:spcBef>
              <a:spcAft>
                <a:spcPts val="1200"/>
              </a:spcAft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pt-BR" sz="2000" dirty="0">
                <a:solidFill>
                  <a:srgbClr val="3333CC"/>
                </a:solidFill>
              </a:rPr>
              <a:t>NumColumns</a:t>
            </a:r>
            <a:r>
              <a:rPr lang="pt-BR" sz="2000" dirty="0"/>
              <a:t> – broj kolona nove tabele</a:t>
            </a:r>
            <a:r>
              <a:rPr lang="pt-BR" sz="2000" dirty="0" smtClean="0"/>
              <a:t>.</a:t>
            </a:r>
            <a:endParaRPr lang="sr-Latn-ME" sz="2000" dirty="0"/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pt-BR" sz="2100" dirty="0"/>
              <a:t>Na primer, kreiranje prazne tabele 2×3 na početku prvog dokumenta se vrši sa:</a:t>
            </a:r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 dirty="0"/>
              <a:t>	</a:t>
            </a:r>
            <a:r>
              <a:rPr lang="sr-Latn-CS" sz="2100" dirty="0">
                <a:solidFill>
                  <a:srgbClr val="3333CC"/>
                </a:solidFill>
              </a:rPr>
              <a:t>Documents(1).Tables.Add  Documents(1).Range(0,0), 2, 3</a:t>
            </a:r>
          </a:p>
          <a:p>
            <a:pPr marL="239713" indent="-239713">
              <a:lnSpc>
                <a:spcPct val="90000"/>
              </a:lnSpc>
              <a:spcBef>
                <a:spcPct val="5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 dirty="0"/>
              <a:t>K</a:t>
            </a:r>
            <a:r>
              <a:rPr lang="pt-BR" sz="2100" dirty="0"/>
              <a:t>reiranje prazne tabele 2×3 na </a:t>
            </a:r>
            <a:r>
              <a:rPr lang="sr-Latn-CS" sz="2100" dirty="0"/>
              <a:t>kraju</a:t>
            </a:r>
            <a:r>
              <a:rPr lang="pt-BR" sz="2100" dirty="0"/>
              <a:t> prvog dokumenta se vrši sa:</a:t>
            </a:r>
          </a:p>
          <a:p>
            <a:pPr marL="239713" indent="-239713">
              <a:lnSpc>
                <a:spcPct val="90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 dirty="0"/>
              <a:t>	</a:t>
            </a:r>
            <a:r>
              <a:rPr lang="sr-Latn-CS" sz="2100" dirty="0">
                <a:solidFill>
                  <a:srgbClr val="3333CC"/>
                </a:solidFill>
              </a:rPr>
              <a:t>Set Selek = Documents(1).Content</a:t>
            </a:r>
          </a:p>
          <a:p>
            <a:pPr marL="239713" indent="-239713">
              <a:lnSpc>
                <a:spcPct val="90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 dirty="0">
                <a:solidFill>
                  <a:srgbClr val="3333CC"/>
                </a:solidFill>
              </a:rPr>
              <a:t>	Selek.Collapse wdCollapseEnd</a:t>
            </a:r>
          </a:p>
          <a:p>
            <a:pPr marL="239713" indent="-239713">
              <a:lnSpc>
                <a:spcPct val="90000"/>
              </a:lnSpc>
              <a:spcBef>
                <a:spcPct val="10000"/>
              </a:spcBef>
              <a:spcAft>
                <a:spcPct val="1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 dirty="0">
                <a:solidFill>
                  <a:srgbClr val="3333CC"/>
                </a:solidFill>
              </a:rPr>
              <a:t>	Documents(1).Tables.Add  Selek, 2, </a:t>
            </a:r>
            <a:r>
              <a:rPr lang="sr-Latn-CS" sz="2100" dirty="0" smtClean="0">
                <a:solidFill>
                  <a:srgbClr val="3333CC"/>
                </a:solidFill>
              </a:rPr>
              <a:t>3</a:t>
            </a:r>
            <a:endParaRPr lang="sr-Latn-CS" sz="2100" dirty="0">
              <a:solidFill>
                <a:srgbClr val="3333CC"/>
              </a:solidFill>
            </a:endParaRPr>
          </a:p>
        </p:txBody>
      </p:sp>
      <p:sp>
        <p:nvSpPr>
          <p:cNvPr id="9220" name="Rectangle 33"/>
          <p:cNvSpPr>
            <a:spLocks noChangeArrowheads="1"/>
          </p:cNvSpPr>
          <p:nvPr/>
        </p:nvSpPr>
        <p:spPr bwMode="auto">
          <a:xfrm>
            <a:off x="250825" y="4121150"/>
            <a:ext cx="8583613" cy="2547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endParaRPr lang="sr-Latn-CS" sz="2100" dirty="0">
              <a:solidFill>
                <a:srgbClr val="3333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4729162" cy="668338"/>
          </a:xfrm>
          <a:noFill/>
        </p:spPr>
        <p:txBody>
          <a:bodyPr/>
          <a:lstStyle/>
          <a:p>
            <a:pPr eaLnBrk="1" hangingPunct="1"/>
            <a:r>
              <a:rPr lang="en-US" sz="3600" smtClean="0"/>
              <a:t>Objekt Table - </a:t>
            </a:r>
            <a:r>
              <a:rPr lang="sr-Latn-CS" sz="3600" smtClean="0"/>
              <a:t>Metode</a:t>
            </a:r>
            <a:endParaRPr lang="en-US" sz="3600" smtClean="0"/>
          </a:p>
        </p:txBody>
      </p:sp>
      <p:graphicFrame>
        <p:nvGraphicFramePr>
          <p:cNvPr id="258272" name="Group 224"/>
          <p:cNvGraphicFramePr>
            <a:graphicFrameLocks noGrp="1"/>
          </p:cNvGraphicFramePr>
          <p:nvPr/>
        </p:nvGraphicFramePr>
        <p:xfrm>
          <a:off x="252413" y="1358900"/>
          <a:ext cx="8640762" cy="5043489"/>
        </p:xfrm>
        <a:graphic>
          <a:graphicData uri="http://schemas.openxmlformats.org/drawingml/2006/table">
            <a:tbl>
              <a:tblPr/>
              <a:tblGrid>
                <a:gridCol w="1366837"/>
                <a:gridCol w="7273925"/>
              </a:tblGrid>
              <a:tr h="41152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Metoda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Opis</a:t>
                      </a:r>
                      <a:endParaRPr kumimoji="0" lang="sr-Latn-C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869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Cell</a:t>
                      </a:r>
                    </a:p>
                  </a:txBody>
                  <a:tcPr marT="45725" marB="4572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Vraća objekt 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Cell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koji predstavlja jednu ćeliju tabele. Sintaksa je:</a:t>
                      </a:r>
                      <a:endParaRPr kumimoji="0" lang="en-GB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Cell(Row, Column)</a:t>
                      </a:r>
                      <a:endParaRPr kumimoji="0" lang="en-GB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gde 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Row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predstavlja redni broj vrste, a 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Column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redni broj kolone date ćelije. Oba argumenta su obavezna. Na primer, naredba</a:t>
                      </a:r>
                      <a:endParaRPr kumimoji="0" lang="en-GB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Tables(1).Cell(1,1).Delete</a:t>
                      </a:r>
                      <a:endParaRPr kumimoji="0" lang="en-GB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Courier New" pitchFamily="49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briše prvu ćeliju prve tabele aktivnog dokumenta.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5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Delete</a:t>
                      </a:r>
                    </a:p>
                  </a:txBody>
                  <a:tcPr marT="45725" marB="4572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Brisanje tabele.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5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Select</a:t>
                      </a:r>
                    </a:p>
                  </a:txBody>
                  <a:tcPr marT="45725" marB="4572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Selektovanje tabele.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15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Sort</a:t>
                      </a:r>
                    </a:p>
                  </a:txBody>
                  <a:tcPr marT="45725" marB="4572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Sortiranje tabele.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10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Split</a:t>
                      </a:r>
                    </a:p>
                  </a:txBody>
                  <a:tcPr marT="45725" marB="45725" anchor="ctr"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Deljenje tabele umetanjem praznog pasusa iznad specificirane vrste i vraća 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ea typeface="Times New Roman" pitchFamily="18" charset="0"/>
                          <a:cs typeface="Courier New" pitchFamily="49" charset="0"/>
                        </a:rPr>
                        <a:t>Table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objekt koji sadrži specificiranu vrstu i vrste nakon nje. Sintaksa je:</a:t>
                      </a:r>
                      <a:endParaRPr kumimoji="0" lang="en-GB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20000"/>
                        </a:spcBef>
                        <a:spcAft>
                          <a:spcPct val="2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Split(BeforeRow)</a:t>
                      </a:r>
                      <a:endParaRPr kumimoji="0" lang="en-GB" sz="19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CC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gde je 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BeforeRow </a:t>
                      </a:r>
                      <a:r>
                        <a:rPr kumimoji="0" lang="sr-Latn-CS" sz="1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redni broj vrste iznad koje umećemo pasus.</a:t>
                      </a:r>
                      <a:endParaRPr kumimoji="0" lang="sr-Latn-CS" sz="1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63563" y="457200"/>
            <a:ext cx="5521325" cy="668338"/>
          </a:xfrm>
          <a:noFill/>
        </p:spPr>
        <p:txBody>
          <a:bodyPr/>
          <a:lstStyle/>
          <a:p>
            <a:pPr eaLnBrk="1" hangingPunct="1"/>
            <a:r>
              <a:rPr lang="en-US" sz="3600" smtClean="0"/>
              <a:t>Kolekcije Rows i Columns</a:t>
            </a:r>
          </a:p>
        </p:txBody>
      </p:sp>
      <p:sp>
        <p:nvSpPr>
          <p:cNvPr id="11267" name="Rectangle 29"/>
          <p:cNvSpPr>
            <a:spLocks noChangeArrowheads="1"/>
          </p:cNvSpPr>
          <p:nvPr/>
        </p:nvSpPr>
        <p:spPr bwMode="auto">
          <a:xfrm>
            <a:off x="250825" y="1483444"/>
            <a:ext cx="8713788" cy="5041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4000" rIns="54000"/>
          <a:lstStyle/>
          <a:p>
            <a:pPr marL="239713" indent="-239713">
              <a:lnSpc>
                <a:spcPct val="90000"/>
              </a:lnSpc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en-US" sz="2100" dirty="0"/>
              <a:t>K</a:t>
            </a:r>
            <a:r>
              <a:rPr lang="pt-BR" sz="2100" dirty="0"/>
              <a:t>orisno je navesti i metod</a:t>
            </a:r>
            <a:r>
              <a:rPr lang="sr-Latn-CS" sz="2100" dirty="0"/>
              <a:t>e</a:t>
            </a:r>
            <a:r>
              <a:rPr lang="pt-BR" sz="2100" dirty="0"/>
              <a:t> </a:t>
            </a:r>
            <a:r>
              <a:rPr lang="pt-BR" sz="2100" dirty="0">
                <a:solidFill>
                  <a:srgbClr val="3333CC"/>
                </a:solidFill>
              </a:rPr>
              <a:t>Add</a:t>
            </a:r>
            <a:r>
              <a:rPr lang="pt-BR" sz="2100" dirty="0"/>
              <a:t> </a:t>
            </a:r>
            <a:r>
              <a:rPr lang="sr-Latn-CS" sz="2100" dirty="0"/>
              <a:t>i </a:t>
            </a:r>
            <a:r>
              <a:rPr lang="sr-Latn-CS" sz="2100" dirty="0">
                <a:solidFill>
                  <a:srgbClr val="3333CC"/>
                </a:solidFill>
              </a:rPr>
              <a:t>Delete</a:t>
            </a:r>
            <a:r>
              <a:rPr lang="sr-Latn-CS" sz="2100" dirty="0"/>
              <a:t> </a:t>
            </a:r>
            <a:r>
              <a:rPr lang="pt-BR" sz="2100" dirty="0"/>
              <a:t>kolekcija </a:t>
            </a:r>
            <a:r>
              <a:rPr lang="pt-BR" sz="2100" dirty="0">
                <a:solidFill>
                  <a:srgbClr val="3333CC"/>
                </a:solidFill>
              </a:rPr>
              <a:t>Rows</a:t>
            </a:r>
            <a:r>
              <a:rPr lang="pt-BR" sz="2100" dirty="0"/>
              <a:t> i </a:t>
            </a:r>
            <a:r>
              <a:rPr lang="pt-BR" sz="2100" dirty="0">
                <a:solidFill>
                  <a:srgbClr val="3333CC"/>
                </a:solidFill>
              </a:rPr>
              <a:t>Columns</a:t>
            </a:r>
            <a:r>
              <a:rPr lang="sr-Latn-CS" sz="2100" dirty="0"/>
              <a:t>.</a:t>
            </a:r>
          </a:p>
          <a:p>
            <a:pPr marL="239713" indent="-239713">
              <a:lnSpc>
                <a:spcPct val="90000"/>
              </a:lnSpc>
              <a:spcBef>
                <a:spcPts val="900"/>
              </a:spcBef>
              <a:spcAft>
                <a:spcPts val="9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 dirty="0"/>
              <a:t>Metoda </a:t>
            </a:r>
            <a:r>
              <a:rPr lang="sr-Latn-CS" sz="2100" dirty="0">
                <a:solidFill>
                  <a:srgbClr val="3333CC"/>
                </a:solidFill>
              </a:rPr>
              <a:t>Add</a:t>
            </a:r>
            <a:r>
              <a:rPr lang="pt-BR" sz="2100" dirty="0"/>
              <a:t> u tabelu dodaj</a:t>
            </a:r>
            <a:r>
              <a:rPr lang="sr-Latn-CS" sz="2100" dirty="0"/>
              <a:t>e</a:t>
            </a:r>
            <a:r>
              <a:rPr lang="pt-BR" sz="2100" dirty="0"/>
              <a:t> nove vrste i kolone. U oba slučaja, ova metoda ima jedan </a:t>
            </a:r>
            <a:r>
              <a:rPr lang="sr-Latn-CS" sz="2100" dirty="0"/>
              <a:t>opcioni</a:t>
            </a:r>
            <a:r>
              <a:rPr lang="pt-BR" sz="2100" dirty="0"/>
              <a:t> argument</a:t>
            </a:r>
            <a:r>
              <a:rPr lang="sr-Latn-CS" sz="2100" dirty="0"/>
              <a:t> -</a:t>
            </a:r>
            <a:r>
              <a:rPr lang="pt-BR" sz="2100" dirty="0"/>
              <a:t> redni broj vrste</a:t>
            </a:r>
            <a:r>
              <a:rPr lang="sr-Latn-CS" sz="2100" dirty="0"/>
              <a:t> (</a:t>
            </a:r>
            <a:r>
              <a:rPr lang="pt-BR" sz="2100" dirty="0"/>
              <a:t>kolone</a:t>
            </a:r>
            <a:r>
              <a:rPr lang="sr-Latn-CS" sz="2100" dirty="0"/>
              <a:t>)</a:t>
            </a:r>
            <a:r>
              <a:rPr lang="pt-BR" sz="2100" dirty="0"/>
              <a:t>, ispred koje su ubacuje nova vrsta</a:t>
            </a:r>
            <a:r>
              <a:rPr lang="sr-Latn-CS" sz="2100" dirty="0"/>
              <a:t> (</a:t>
            </a:r>
            <a:r>
              <a:rPr lang="pt-BR" sz="2100" dirty="0"/>
              <a:t>kolona</a:t>
            </a:r>
            <a:r>
              <a:rPr lang="sr-Latn-CS" sz="2100" dirty="0"/>
              <a:t>)</a:t>
            </a:r>
            <a:r>
              <a:rPr lang="pt-BR" sz="2100" dirty="0"/>
              <a:t>.</a:t>
            </a:r>
            <a:r>
              <a:rPr lang="sr-Latn-CS" sz="2100" dirty="0"/>
              <a:t> Ukoliko se ovaj argument izostavi, dodavanje se vrši nakon poslednje vrste (kolone).</a:t>
            </a:r>
          </a:p>
          <a:p>
            <a:pPr marL="239713" indent="-239713">
              <a:lnSpc>
                <a:spcPct val="90000"/>
              </a:lnSpc>
              <a:spcAft>
                <a:spcPts val="6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 dirty="0"/>
              <a:t>Na primer, ubacivanje nove </a:t>
            </a:r>
            <a:r>
              <a:rPr lang="sr-Latn-CS" sz="2100" dirty="0" smtClean="0"/>
              <a:t>vrste, </a:t>
            </a:r>
            <a:r>
              <a:rPr lang="sr-Latn-CS" sz="2100" dirty="0"/>
              <a:t>ispred </a:t>
            </a:r>
            <a:r>
              <a:rPr lang="sr-Latn-CS" sz="2100" dirty="0" smtClean="0"/>
              <a:t>četvrte vrste </a:t>
            </a:r>
            <a:r>
              <a:rPr lang="sr-Latn-CS" sz="2100" dirty="0"/>
              <a:t>prve </a:t>
            </a:r>
            <a:r>
              <a:rPr lang="sr-Latn-CS" sz="2100" dirty="0" smtClean="0"/>
              <a:t>tabele </a:t>
            </a:r>
            <a:r>
              <a:rPr lang="sr-Latn-CS" sz="2100" dirty="0"/>
              <a:t>aktivnog </a:t>
            </a:r>
            <a:r>
              <a:rPr lang="sr-Latn-CS" sz="2100" dirty="0" smtClean="0"/>
              <a:t>dokumenta, </a:t>
            </a:r>
            <a:r>
              <a:rPr lang="sr-Latn-CS" sz="2100" dirty="0"/>
              <a:t>bi išlo:</a:t>
            </a:r>
          </a:p>
          <a:p>
            <a:pPr marL="239713" indent="-239713">
              <a:lnSpc>
                <a:spcPct val="90000"/>
              </a:lnSpc>
              <a:spcBef>
                <a:spcPct val="10000"/>
              </a:spcBef>
              <a:spcAft>
                <a:spcPct val="10000"/>
              </a:spcAft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sr-Latn-CS" sz="2100" dirty="0"/>
              <a:t>	</a:t>
            </a:r>
            <a:r>
              <a:rPr lang="sr-Latn-CS" sz="2100" dirty="0">
                <a:solidFill>
                  <a:srgbClr val="3333CC"/>
                </a:solidFill>
              </a:rPr>
              <a:t>Dim T As Table</a:t>
            </a:r>
          </a:p>
          <a:p>
            <a:pPr marL="239713" indent="-239713">
              <a:lnSpc>
                <a:spcPct val="90000"/>
              </a:lnSpc>
              <a:spcBef>
                <a:spcPct val="10000"/>
              </a:spcBef>
              <a:spcAft>
                <a:spcPct val="10000"/>
              </a:spcAft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sr-Latn-CS" sz="2100" dirty="0">
                <a:solidFill>
                  <a:srgbClr val="3333CC"/>
                </a:solidFill>
              </a:rPr>
              <a:t>	Set T = ActiveDocument.Tables(1)</a:t>
            </a:r>
          </a:p>
          <a:p>
            <a:pPr marL="239713" indent="-239713">
              <a:lnSpc>
                <a:spcPct val="90000"/>
              </a:lnSpc>
              <a:spcBef>
                <a:spcPct val="10000"/>
              </a:spcBef>
              <a:spcAft>
                <a:spcPct val="10000"/>
              </a:spcAft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sr-Latn-CS" sz="2100" dirty="0">
                <a:solidFill>
                  <a:srgbClr val="3333CC"/>
                </a:solidFill>
              </a:rPr>
              <a:t>	T.Rows.Add  T.Rows(4)</a:t>
            </a:r>
          </a:p>
          <a:p>
            <a:pPr marL="239713" indent="-239713">
              <a:lnSpc>
                <a:spcPct val="85000"/>
              </a:lnSpc>
              <a:spcBef>
                <a:spcPct val="5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pt-BR" sz="2100" dirty="0"/>
              <a:t>Brisanje specificiranih vrsta i kolona se vrši metodom </a:t>
            </a:r>
            <a:r>
              <a:rPr lang="pt-BR" sz="2100" dirty="0">
                <a:solidFill>
                  <a:srgbClr val="3333CC"/>
                </a:solidFill>
              </a:rPr>
              <a:t>Delete</a:t>
            </a:r>
            <a:r>
              <a:rPr lang="pt-BR" sz="2100" dirty="0"/>
              <a:t>.</a:t>
            </a:r>
            <a:endParaRPr lang="sr-Latn-CS" sz="2100" dirty="0"/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Char char="n"/>
            </a:pPr>
            <a:r>
              <a:rPr lang="sr-Latn-CS" sz="2100" dirty="0"/>
              <a:t>Na primer, brisanje druge kolone prethodno definisane tabele </a:t>
            </a:r>
            <a:r>
              <a:rPr lang="sr-Latn-CS" sz="2100" dirty="0">
                <a:solidFill>
                  <a:srgbClr val="3333CC"/>
                </a:solidFill>
              </a:rPr>
              <a:t>T</a:t>
            </a:r>
            <a:r>
              <a:rPr lang="sr-Latn-CS" sz="2100" dirty="0"/>
              <a:t> bi bilo:</a:t>
            </a:r>
          </a:p>
          <a:p>
            <a:pPr marL="239713" indent="-239713">
              <a:lnSpc>
                <a:spcPct val="85000"/>
              </a:lnSpc>
              <a:spcBef>
                <a:spcPct val="20000"/>
              </a:spcBef>
              <a:spcAft>
                <a:spcPct val="20000"/>
              </a:spcAft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sr-Latn-CS" sz="2100" dirty="0">
                <a:solidFill>
                  <a:srgbClr val="3333CC"/>
                </a:solidFill>
              </a:rPr>
              <a:t>	</a:t>
            </a:r>
            <a:r>
              <a:rPr lang="pt-BR" sz="2100" dirty="0">
                <a:solidFill>
                  <a:srgbClr val="3333CC"/>
                </a:solidFill>
              </a:rPr>
              <a:t>T.Columns(2).Delete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Pixel</Template>
  <TotalTime>27567</TotalTime>
  <Words>2369</Words>
  <Application>Microsoft Office PowerPoint</Application>
  <PresentationFormat>On-screen Show (4:3)</PresentationFormat>
  <Paragraphs>315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Arial Black</vt:lpstr>
      <vt:lpstr>Courier New</vt:lpstr>
      <vt:lpstr>Times New Roman</vt:lpstr>
      <vt:lpstr>Wingdings</vt:lpstr>
      <vt:lpstr>Pixel</vt:lpstr>
      <vt:lpstr>Programiranje kroz aplikacije</vt:lpstr>
      <vt:lpstr>Objekt Paragraph</vt:lpstr>
      <vt:lpstr>Objekt Paragraph - Metode</vt:lpstr>
      <vt:lpstr>Objekt Paragraph - Primer</vt:lpstr>
      <vt:lpstr>Objekti Tables i Table</vt:lpstr>
      <vt:lpstr>Objekti Tables i Table - Osobine</vt:lpstr>
      <vt:lpstr>Kolekcija Tables – Metoda Add</vt:lpstr>
      <vt:lpstr>Objekt Table - Metode</vt:lpstr>
      <vt:lpstr>Kolekcije Rows i Columns</vt:lpstr>
      <vt:lpstr>Rad sa tabelama – Primer 1</vt:lpstr>
      <vt:lpstr>Rad sa tabelama – Primer 2</vt:lpstr>
      <vt:lpstr>Rad sa tabelama – Primer 2 (nastavak)</vt:lpstr>
      <vt:lpstr>Simultani rad sa Word-om i Excel-om</vt:lpstr>
      <vt:lpstr>Referenca na objektnu biblioteku Excel-a</vt:lpstr>
      <vt:lpstr>Primer 1</vt:lpstr>
      <vt:lpstr>Alternativno kreiranje Excel radne sveske</vt:lpstr>
      <vt:lpstr>Primer 2</vt:lpstr>
      <vt:lpstr>Primer 2 – Kontrole u dokumentu</vt:lpstr>
      <vt:lpstr>Još malo o kontrolama u dokumentu</vt:lpstr>
      <vt:lpstr>Primer 3</vt:lpstr>
      <vt:lpstr>Primer 4</vt:lpstr>
      <vt:lpstr>Primer 4</vt:lpstr>
      <vt:lpstr>Primer 4 - Kontrole </vt:lpstr>
      <vt:lpstr>K  R  A  J</vt:lpstr>
    </vt:vector>
  </TitlesOfParts>
  <Company>ETF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Programiranje kroz aplikacije</dc:title>
  <dc:creator>Slobodan Djukanović</dc:creator>
  <cp:lastModifiedBy>Slobodan</cp:lastModifiedBy>
  <cp:revision>660</cp:revision>
  <dcterms:created xsi:type="dcterms:W3CDTF">2004-08-23T07:37:27Z</dcterms:created>
  <dcterms:modified xsi:type="dcterms:W3CDTF">2016-12-20T14:51:27Z</dcterms:modified>
</cp:coreProperties>
</file>