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notesMasterIdLst>
    <p:notesMasterId r:id="rId37"/>
  </p:notesMasterIdLst>
  <p:handoutMasterIdLst>
    <p:handoutMasterId r:id="rId38"/>
  </p:handoutMasterIdLst>
  <p:sldIdLst>
    <p:sldId id="256" r:id="rId2"/>
    <p:sldId id="257" r:id="rId3"/>
    <p:sldId id="393" r:id="rId4"/>
    <p:sldId id="377" r:id="rId5"/>
    <p:sldId id="394" r:id="rId6"/>
    <p:sldId id="396" r:id="rId7"/>
    <p:sldId id="395" r:id="rId8"/>
    <p:sldId id="378" r:id="rId9"/>
    <p:sldId id="397" r:id="rId10"/>
    <p:sldId id="398" r:id="rId11"/>
    <p:sldId id="399" r:id="rId12"/>
    <p:sldId id="400" r:id="rId13"/>
    <p:sldId id="401" r:id="rId14"/>
    <p:sldId id="402" r:id="rId15"/>
    <p:sldId id="403" r:id="rId16"/>
    <p:sldId id="404" r:id="rId17"/>
    <p:sldId id="405" r:id="rId18"/>
    <p:sldId id="406" r:id="rId19"/>
    <p:sldId id="423" r:id="rId20"/>
    <p:sldId id="407" r:id="rId21"/>
    <p:sldId id="408" r:id="rId22"/>
    <p:sldId id="409" r:id="rId23"/>
    <p:sldId id="419" r:id="rId24"/>
    <p:sldId id="420" r:id="rId25"/>
    <p:sldId id="421" r:id="rId26"/>
    <p:sldId id="422" r:id="rId27"/>
    <p:sldId id="410" r:id="rId28"/>
    <p:sldId id="411" r:id="rId29"/>
    <p:sldId id="412" r:id="rId30"/>
    <p:sldId id="413" r:id="rId31"/>
    <p:sldId id="414" r:id="rId32"/>
    <p:sldId id="415" r:id="rId33"/>
    <p:sldId id="416" r:id="rId34"/>
    <p:sldId id="417" r:id="rId35"/>
    <p:sldId id="418" r:id="rId36"/>
  </p:sldIdLst>
  <p:sldSz cx="9144000" cy="6858000" type="screen4x3"/>
  <p:notesSz cx="7004050" cy="92900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339933"/>
    <a:srgbClr val="CCFFCC"/>
    <a:srgbClr val="CC6600"/>
    <a:srgbClr val="FF9900"/>
    <a:srgbClr val="006400"/>
    <a:srgbClr val="FF3300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2" autoAdjust="0"/>
    <p:restoredTop sz="94649" autoAdjust="0"/>
  </p:normalViewPr>
  <p:slideViewPr>
    <p:cSldViewPr showGuides="1">
      <p:cViewPr varScale="1">
        <p:scale>
          <a:sx n="129" d="100"/>
          <a:sy n="129" d="100"/>
        </p:scale>
        <p:origin x="1026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53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8750" y="0"/>
            <a:ext cx="30353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4913"/>
            <a:ext cx="30353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8750" y="8824913"/>
            <a:ext cx="30353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5D14F777-6DEC-4CB2-A52D-03F665C0CA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8257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7163" y="0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3AC4C70-C906-4091-AEBF-071DABE646BF}" type="datetimeFigureOut">
              <a:rPr lang="sr-Latn-CS"/>
              <a:pPr>
                <a:defRPr/>
              </a:pPr>
              <a:t>13.11.2018.</a:t>
            </a:fld>
            <a:endParaRPr lang="sr-Latn-C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9513" y="696913"/>
            <a:ext cx="4645025" cy="3482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r-Latn-C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088" y="4413250"/>
            <a:ext cx="5603875" cy="4179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sr-Latn-C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3325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7163" y="8823325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3784BA2-CB21-4BEE-94C8-3366E099976E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355114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20789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0789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8502F-1E12-4D10-8EAD-56CF402E970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4812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F705C-8DBC-4E7B-999D-D1DB6242B2A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1592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868DC-0C9A-4745-A3A3-C12365AB7B0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5786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3CA79-F94A-4A92-847F-C815871364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1678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FF946-4098-4618-8E92-3868BE62922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33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F3A484-B4A8-4A34-988C-7EC9A51086F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5335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9D90DF-22AB-49C2-8F96-A243C36AC80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6296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6650D-0335-4AE6-BD17-5D502119C90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1277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634A46-F5B2-4BDE-96D3-C434F93E106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0283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77F850-7028-4BF7-921E-6FF8D09618D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4719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r-Latn-C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52708E-D2DB-4EBB-BB2C-5BB233310ED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0060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39142802-4D71-439A-B6C9-9FAC20AE7B0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0686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6" r:id="rId1"/>
    <p:sldLayoutId id="2147484436" r:id="rId2"/>
    <p:sldLayoutId id="2147484437" r:id="rId3"/>
    <p:sldLayoutId id="2147484438" r:id="rId4"/>
    <p:sldLayoutId id="2147484439" r:id="rId5"/>
    <p:sldLayoutId id="2147484440" r:id="rId6"/>
    <p:sldLayoutId id="2147484441" r:id="rId7"/>
    <p:sldLayoutId id="2147484442" r:id="rId8"/>
    <p:sldLayoutId id="2147484443" r:id="rId9"/>
    <p:sldLayoutId id="2147484444" r:id="rId10"/>
    <p:sldLayoutId id="214748444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44813" y="1828800"/>
            <a:ext cx="6019800" cy="2209800"/>
          </a:xfrm>
        </p:spPr>
        <p:txBody>
          <a:bodyPr/>
          <a:lstStyle/>
          <a:p>
            <a:pPr algn="ctr" eaLnBrk="1" hangingPunct="1"/>
            <a:r>
              <a:rPr lang="en-US" smtClean="0"/>
              <a:t>Programiranje kroz aplikacije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28688" y="4748213"/>
            <a:ext cx="5214937" cy="1466850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en-US" sz="4000" smtClean="0"/>
              <a:t>Korisničke forme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sr-Latn-RS" sz="4000" smtClean="0"/>
              <a:t>Upravljanje</a:t>
            </a:r>
            <a:r>
              <a:rPr lang="en-US" sz="4000" smtClean="0"/>
              <a:t> greška</a:t>
            </a:r>
            <a:r>
              <a:rPr lang="sr-Latn-RS" sz="4000" smtClean="0"/>
              <a:t>ma</a:t>
            </a:r>
            <a:endParaRPr lang="en-US" sz="4000" smtClean="0"/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endParaRPr lang="en-US" sz="4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294312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Kontrole formi (nastavak)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3050" y="1355725"/>
            <a:ext cx="8572500" cy="5140325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sr-Latn-CS" sz="1900" b="1" kern="1200" dirty="0" smtClean="0">
                <a:solidFill>
                  <a:srgbClr val="3333CC"/>
                </a:solidFill>
              </a:rPr>
              <a:t>List boks (ListBox)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1900" dirty="0" smtClean="0"/>
              <a:t>   List boks daje listu stavki sa koje korisnik može izabrati jednu ili više stavki. Ova kontrola je vrlo slična kombo boksu, s tim što kombo daje padajući meni za odabir jedne stavke. Druga razlika je da kod kombo boksa korisnik može uneti stavku koja se ne nalazi na listi. Nabrojane osobine i metode kombo boksa važe i za list boks.</a:t>
            </a:r>
          </a:p>
          <a:p>
            <a:pPr marL="239713" indent="-239713" eaLnBrk="1" hangingPunct="1">
              <a:spcBef>
                <a:spcPts val="60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sr-Latn-CS" sz="1900" b="1" kern="1200" dirty="0" smtClean="0">
                <a:solidFill>
                  <a:srgbClr val="3333CC"/>
                </a:solidFill>
              </a:rPr>
              <a:t>Ček boks (CheckBox)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1900" dirty="0" smtClean="0"/>
              <a:t>   </a:t>
            </a:r>
            <a:r>
              <a:rPr lang="vi-VN" sz="1900" dirty="0" smtClean="0"/>
              <a:t>Ček boks se upotrebljava kada želimo da definišemo neki binaran izbor, npr. da ili ne, istinito ili neistinito, uključeno ili isključeno. </a:t>
            </a:r>
            <a:r>
              <a:rPr lang="sr-Latn-RS" sz="1900" dirty="0" smtClean="0"/>
              <a:t>K</a:t>
            </a:r>
            <a:r>
              <a:rPr lang="vi-VN" sz="1900" dirty="0" smtClean="0"/>
              <a:t>ontrola ima dve moguće vrednosti, </a:t>
            </a:r>
            <a:r>
              <a:rPr lang="vi-VN" sz="1900" dirty="0" smtClean="0">
                <a:solidFill>
                  <a:srgbClr val="3333CC"/>
                </a:solidFill>
              </a:rPr>
              <a:t>True</a:t>
            </a:r>
            <a:r>
              <a:rPr lang="sr-Latn-RS" sz="1900" dirty="0" smtClean="0"/>
              <a:t> (</a:t>
            </a:r>
            <a:r>
              <a:rPr lang="vi-VN" sz="1900" dirty="0" smtClean="0"/>
              <a:t>kontrola čekirana</a:t>
            </a:r>
            <a:r>
              <a:rPr lang="sr-Latn-RS" sz="1900" dirty="0" smtClean="0"/>
              <a:t>)</a:t>
            </a:r>
            <a:r>
              <a:rPr lang="vi-VN" sz="1900" dirty="0" smtClean="0"/>
              <a:t> ili </a:t>
            </a:r>
            <a:r>
              <a:rPr lang="vi-VN" sz="1900" dirty="0" smtClean="0">
                <a:solidFill>
                  <a:srgbClr val="3333CC"/>
                </a:solidFill>
              </a:rPr>
              <a:t>False</a:t>
            </a:r>
            <a:r>
              <a:rPr lang="sr-Latn-RS" sz="1900" dirty="0" smtClean="0"/>
              <a:t> (</a:t>
            </a:r>
            <a:r>
              <a:rPr lang="vi-VN" sz="1900" dirty="0" smtClean="0"/>
              <a:t>kontrola </a:t>
            </a:r>
            <a:r>
              <a:rPr lang="sr-Latn-RS" sz="1900" dirty="0" smtClean="0"/>
              <a:t>nije </a:t>
            </a:r>
            <a:r>
              <a:rPr lang="vi-VN" sz="1900" dirty="0" smtClean="0"/>
              <a:t>čekirana</a:t>
            </a:r>
            <a:r>
              <a:rPr lang="sr-Latn-RS" sz="1900" dirty="0" smtClean="0"/>
              <a:t>)</a:t>
            </a:r>
            <a:r>
              <a:rPr lang="vi-VN" sz="1900" dirty="0" smtClean="0"/>
              <a:t>. Promena vrednosti ček boksa se vrši pomoću osobine </a:t>
            </a:r>
            <a:r>
              <a:rPr lang="vi-VN" sz="1900" dirty="0" smtClean="0">
                <a:solidFill>
                  <a:srgbClr val="3333CC"/>
                </a:solidFill>
              </a:rPr>
              <a:t>Value</a:t>
            </a:r>
            <a:r>
              <a:rPr lang="vi-VN" sz="1900" dirty="0" smtClean="0"/>
              <a:t>.</a:t>
            </a:r>
            <a:endParaRPr lang="sr-Latn-CS" sz="1900" dirty="0" smtClean="0"/>
          </a:p>
          <a:p>
            <a:pPr marL="239713" indent="-239713" eaLnBrk="1" hangingPunct="1">
              <a:spcBef>
                <a:spcPts val="60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sr-Latn-CS" sz="1900" b="1" kern="1200" dirty="0" smtClean="0">
                <a:solidFill>
                  <a:srgbClr val="3333CC"/>
                </a:solidFill>
              </a:rPr>
              <a:t>Opciono dugme (OptionButton)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RS" sz="1900" dirty="0" smtClean="0"/>
              <a:t>   </a:t>
            </a:r>
            <a:r>
              <a:rPr lang="vi-VN" sz="1900" dirty="0" smtClean="0"/>
              <a:t>Opciona dugmad </a:t>
            </a:r>
            <a:r>
              <a:rPr lang="sr-Latn-RS" sz="1900" dirty="0" smtClean="0"/>
              <a:t>(</a:t>
            </a:r>
            <a:r>
              <a:rPr lang="vi-VN" sz="1900" dirty="0" smtClean="0"/>
              <a:t>radio dugmad) se koriste </a:t>
            </a:r>
            <a:r>
              <a:rPr lang="sr-Latn-RS" sz="1900" dirty="0" smtClean="0"/>
              <a:t>za </a:t>
            </a:r>
            <a:r>
              <a:rPr lang="vi-VN" sz="1900" dirty="0" smtClean="0"/>
              <a:t>odab</a:t>
            </a:r>
            <a:r>
              <a:rPr lang="sr-Latn-RS" sz="1900" dirty="0" smtClean="0"/>
              <a:t>i</a:t>
            </a:r>
            <a:r>
              <a:rPr lang="vi-VN" sz="1900" dirty="0" smtClean="0"/>
              <a:t>r jedn</a:t>
            </a:r>
            <a:r>
              <a:rPr lang="sr-Latn-RS" sz="1900" dirty="0" smtClean="0"/>
              <a:t>e</a:t>
            </a:r>
            <a:r>
              <a:rPr lang="vi-VN" sz="1900" dirty="0" smtClean="0"/>
              <a:t> od nekoliko opcija. </a:t>
            </a:r>
            <a:r>
              <a:rPr lang="sr-Latn-RS" sz="1900" dirty="0" smtClean="0"/>
              <a:t>N</a:t>
            </a:r>
            <a:r>
              <a:rPr lang="vi-VN" sz="1900" dirty="0" smtClean="0"/>
              <a:t>alaze </a:t>
            </a:r>
            <a:r>
              <a:rPr lang="sr-Latn-RS" sz="1900" dirty="0" smtClean="0"/>
              <a:t>se </a:t>
            </a:r>
            <a:r>
              <a:rPr lang="vi-VN" sz="1900" dirty="0" smtClean="0"/>
              <a:t>u grupama od po minimum dva dugmeta. Kada se jedno dugme u grupi aktivira ostala se deaktiviraju. Pomoću osobine </a:t>
            </a:r>
            <a:r>
              <a:rPr lang="vi-VN" sz="1900" dirty="0" smtClean="0">
                <a:solidFill>
                  <a:srgbClr val="3333CC"/>
                </a:solidFill>
              </a:rPr>
              <a:t>Value</a:t>
            </a:r>
            <a:r>
              <a:rPr lang="vi-VN" sz="1900" dirty="0" smtClean="0"/>
              <a:t> se dobija ili menja stanje dugmeta.</a:t>
            </a:r>
            <a:endParaRPr lang="sr-Latn-CS" sz="19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294312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Kontrole formi (nastavak)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3050" y="1428750"/>
            <a:ext cx="8572500" cy="5214938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sr-Latn-CS" sz="1900" b="1" kern="1200" dirty="0" smtClean="0">
                <a:solidFill>
                  <a:srgbClr val="3333CC"/>
                </a:solidFill>
              </a:rPr>
              <a:t>Toggle dugme (ToggleButton)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1900" dirty="0" smtClean="0"/>
              <a:t>   Slično kao ček boks i opciona dugmad, ovo dugme ima dva moguća stanja, uključeno i isključeno. Vrednost dugmeta je </a:t>
            </a:r>
            <a:r>
              <a:rPr lang="sr-Latn-CS" sz="1900" dirty="0" smtClean="0">
                <a:solidFill>
                  <a:srgbClr val="3333CC"/>
                </a:solidFill>
              </a:rPr>
              <a:t>True</a:t>
            </a:r>
            <a:r>
              <a:rPr lang="sr-Latn-CS" sz="1900" dirty="0" smtClean="0"/>
              <a:t> (pritisnuto) ili </a:t>
            </a:r>
            <a:r>
              <a:rPr lang="sr-Latn-CS" sz="1900" dirty="0" smtClean="0">
                <a:solidFill>
                  <a:srgbClr val="3333CC"/>
                </a:solidFill>
              </a:rPr>
              <a:t>False</a:t>
            </a:r>
            <a:r>
              <a:rPr lang="sr-Latn-CS" sz="1900" dirty="0" smtClean="0"/>
              <a:t> (nije pritisnuto). Pomoću osobine </a:t>
            </a:r>
            <a:r>
              <a:rPr lang="sr-Latn-CS" sz="1900" dirty="0" smtClean="0">
                <a:solidFill>
                  <a:srgbClr val="3333CC"/>
                </a:solidFill>
              </a:rPr>
              <a:t>Value</a:t>
            </a:r>
            <a:r>
              <a:rPr lang="sr-Latn-CS" sz="1900" dirty="0" smtClean="0"/>
              <a:t> se dobija ili menja stanje dugmeta.</a:t>
            </a:r>
          </a:p>
          <a:p>
            <a:pPr marL="239713" indent="-239713" eaLnBrk="1" hangingPunct="1">
              <a:spcBef>
                <a:spcPts val="60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sr-Latn-CS" sz="1900" b="1" kern="1200" dirty="0" smtClean="0">
                <a:solidFill>
                  <a:srgbClr val="3333CC"/>
                </a:solidFill>
              </a:rPr>
              <a:t>Okvir (Frame)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1900" dirty="0" smtClean="0"/>
              <a:t>   </a:t>
            </a:r>
            <a:r>
              <a:rPr lang="vi-VN" sz="1900" dirty="0" smtClean="0"/>
              <a:t>Okvir služi da obuhvati druge kontrole, bilo iz estetskih razloga, bilo zbog grupisanja kontrola na logičan način. </a:t>
            </a:r>
            <a:r>
              <a:rPr lang="sr-Latn-RS" sz="1900" dirty="0" smtClean="0"/>
              <a:t>Okvir</a:t>
            </a:r>
            <a:r>
              <a:rPr lang="vi-VN" sz="1900" dirty="0" smtClean="0"/>
              <a:t> </a:t>
            </a:r>
            <a:r>
              <a:rPr lang="en-US" sz="1900" dirty="0" smtClean="0"/>
              <a:t>se </a:t>
            </a:r>
            <a:r>
              <a:rPr lang="en-US" sz="1900" dirty="0" err="1" smtClean="0"/>
              <a:t>koristi</a:t>
            </a:r>
            <a:r>
              <a:rPr lang="en-US" sz="1900" dirty="0" smtClean="0"/>
              <a:t> </a:t>
            </a:r>
            <a:r>
              <a:rPr lang="en-US" sz="1900" dirty="0" err="1" smtClean="0"/>
              <a:t>za</a:t>
            </a:r>
            <a:r>
              <a:rPr lang="en-US" sz="1900" dirty="0" smtClean="0"/>
              <a:t> </a:t>
            </a:r>
            <a:r>
              <a:rPr lang="vi-VN" sz="1900" dirty="0" smtClean="0"/>
              <a:t>grupisanj</a:t>
            </a:r>
            <a:r>
              <a:rPr lang="sr-Latn-RS" sz="1900" dirty="0" smtClean="0"/>
              <a:t>e</a:t>
            </a:r>
            <a:r>
              <a:rPr lang="vi-VN" sz="1900" dirty="0" smtClean="0"/>
              <a:t> opcionih dugmadi kada forma ima više od jedne grupe ovih dugmadi. U jednom okviru, sva opciona dugmad su međusobno isključiva.</a:t>
            </a:r>
            <a:endParaRPr lang="sr-Latn-CS" sz="1900" dirty="0" smtClean="0"/>
          </a:p>
          <a:p>
            <a:pPr marL="239713" indent="-239713" eaLnBrk="1" hangingPunct="1">
              <a:spcBef>
                <a:spcPts val="60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sr-Latn-CS" sz="1900" b="1" kern="1200" dirty="0" smtClean="0">
                <a:solidFill>
                  <a:srgbClr val="3333CC"/>
                </a:solidFill>
              </a:rPr>
              <a:t>Komandno dugme (CommandButton)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RS" sz="1900" dirty="0" smtClean="0"/>
              <a:t>   </a:t>
            </a:r>
            <a:r>
              <a:rPr lang="vi-VN" sz="1900" dirty="0" smtClean="0"/>
              <a:t>Ovo dugme služi da izvrši određenu radnju koju programiramo u okviru događaja </a:t>
            </a:r>
            <a:r>
              <a:rPr lang="vi-VN" sz="1900" dirty="0" smtClean="0">
                <a:solidFill>
                  <a:srgbClr val="3333CC"/>
                </a:solidFill>
              </a:rPr>
              <a:t>Click</a:t>
            </a:r>
            <a:r>
              <a:rPr lang="vi-VN" sz="1900" dirty="0" smtClean="0"/>
              <a:t> ovog dugmeta. Ova kontrola se najviše koristi i svaka forma koju kreiramo će imati bar jedno komandno dugme.</a:t>
            </a:r>
            <a:endParaRPr lang="sr-Latn-RS" sz="1900" dirty="0" smtClean="0"/>
          </a:p>
          <a:p>
            <a:pPr marL="239713" indent="-239713" eaLnBrk="1" hangingPunct="1">
              <a:spcBef>
                <a:spcPts val="60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sr-Latn-CS" sz="1900" b="1" kern="1200" dirty="0" smtClean="0">
                <a:solidFill>
                  <a:srgbClr val="3333CC"/>
                </a:solidFill>
              </a:rPr>
              <a:t>Tab strip (TabStrip)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RS" sz="1900" dirty="0" smtClean="0"/>
              <a:t>   </a:t>
            </a:r>
            <a:r>
              <a:rPr lang="vi-VN" sz="1900" dirty="0" smtClean="0"/>
              <a:t>Ova kontrola služi za kreiranje formi sa više tabova (stranica).</a:t>
            </a:r>
            <a:endParaRPr lang="sr-Latn-CS" sz="19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294312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Kontrole formi (nastavak)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3050" y="1377950"/>
            <a:ext cx="8572500" cy="4979988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sr-Latn-CS" sz="1900" b="1" kern="1200" dirty="0" smtClean="0">
                <a:solidFill>
                  <a:srgbClr val="3333CC"/>
                </a:solidFill>
              </a:rPr>
              <a:t>Multi page (MultiPage)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1900" dirty="0" smtClean="0"/>
              <a:t>   Slično kao tab strip, multi page kontrola kreira forme sa više stranica.</a:t>
            </a:r>
          </a:p>
          <a:p>
            <a:pPr marL="239713" indent="-239713" eaLnBrk="1" hangingPunct="1">
              <a:spcBef>
                <a:spcPts val="60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sr-Latn-CS" sz="1900" b="1" kern="1200" dirty="0" smtClean="0">
                <a:solidFill>
                  <a:srgbClr val="3333CC"/>
                </a:solidFill>
              </a:rPr>
              <a:t>Klizač (ScrollBar)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1900" dirty="0" smtClean="0"/>
              <a:t>   Kod </a:t>
            </a:r>
            <a:r>
              <a:rPr lang="sr-Latn-RS" sz="1900" dirty="0" smtClean="0"/>
              <a:t>k</a:t>
            </a:r>
            <a:r>
              <a:rPr lang="vi-VN" sz="1900" dirty="0" smtClean="0"/>
              <a:t>lizač</a:t>
            </a:r>
            <a:r>
              <a:rPr lang="sr-Latn-RS" sz="1900" dirty="0" smtClean="0"/>
              <a:t>a,</a:t>
            </a:r>
            <a:r>
              <a:rPr lang="vi-VN" sz="1900" dirty="0" smtClean="0"/>
              <a:t> odab</a:t>
            </a:r>
            <a:r>
              <a:rPr lang="sr-Latn-RS" sz="1900" dirty="0" smtClean="0"/>
              <a:t>i</a:t>
            </a:r>
            <a:r>
              <a:rPr lang="vi-VN" sz="1900" dirty="0" smtClean="0"/>
              <a:t>r jedn</a:t>
            </a:r>
            <a:r>
              <a:rPr lang="sr-Latn-RS" sz="1900" dirty="0" smtClean="0"/>
              <a:t>e</a:t>
            </a:r>
            <a:r>
              <a:rPr lang="vi-VN" sz="1900" dirty="0" smtClean="0"/>
              <a:t> od vrednosti iz određenog opsega vrši</a:t>
            </a:r>
            <a:r>
              <a:rPr lang="sr-Latn-RS" sz="1900" dirty="0" smtClean="0"/>
              <a:t>mo</a:t>
            </a:r>
            <a:r>
              <a:rPr lang="vi-VN" sz="1900" dirty="0" smtClean="0"/>
              <a:t> prevlačenjem klizača. Minimalna, maksimalna i trenutna vrednost klizača se dobijaju i menjaju pomoću osobina </a:t>
            </a:r>
            <a:r>
              <a:rPr lang="vi-VN" sz="1900" dirty="0" smtClean="0">
                <a:solidFill>
                  <a:srgbClr val="3333CC"/>
                </a:solidFill>
              </a:rPr>
              <a:t>Min</a:t>
            </a:r>
            <a:r>
              <a:rPr lang="vi-VN" sz="1900" dirty="0" smtClean="0"/>
              <a:t>, </a:t>
            </a:r>
            <a:r>
              <a:rPr lang="vi-VN" sz="1900" dirty="0" smtClean="0">
                <a:solidFill>
                  <a:srgbClr val="3333CC"/>
                </a:solidFill>
              </a:rPr>
              <a:t>Max</a:t>
            </a:r>
            <a:r>
              <a:rPr lang="vi-VN" sz="1900" dirty="0" smtClean="0"/>
              <a:t> i </a:t>
            </a:r>
            <a:r>
              <a:rPr lang="vi-VN" sz="1900" dirty="0" smtClean="0">
                <a:solidFill>
                  <a:srgbClr val="3333CC"/>
                </a:solidFill>
              </a:rPr>
              <a:t>Value</a:t>
            </a:r>
            <a:r>
              <a:rPr lang="vi-VN" sz="1900" dirty="0" smtClean="0"/>
              <a:t>. Osobine </a:t>
            </a:r>
            <a:r>
              <a:rPr lang="vi-VN" sz="1900" dirty="0" smtClean="0">
                <a:solidFill>
                  <a:srgbClr val="3333CC"/>
                </a:solidFill>
              </a:rPr>
              <a:t>SmallChange</a:t>
            </a:r>
            <a:r>
              <a:rPr lang="vi-VN" sz="1900" dirty="0" smtClean="0"/>
              <a:t> i </a:t>
            </a:r>
            <a:r>
              <a:rPr lang="vi-VN" sz="1900" dirty="0" smtClean="0">
                <a:solidFill>
                  <a:srgbClr val="3333CC"/>
                </a:solidFill>
              </a:rPr>
              <a:t>LargeChange</a:t>
            </a:r>
            <a:r>
              <a:rPr lang="vi-VN" sz="1900" dirty="0" smtClean="0"/>
              <a:t> definišu korak promene vrednosti klizača.</a:t>
            </a:r>
            <a:endParaRPr lang="sr-Latn-CS" sz="1900" dirty="0" smtClean="0"/>
          </a:p>
          <a:p>
            <a:pPr marL="239713" indent="-239713" eaLnBrk="1" hangingPunct="1">
              <a:spcBef>
                <a:spcPts val="60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sr-Latn-CS" sz="1900" b="1" kern="1200" dirty="0" smtClean="0">
                <a:solidFill>
                  <a:srgbClr val="3333CC"/>
                </a:solidFill>
              </a:rPr>
              <a:t>Spin dugme (Spin Button)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RS" sz="1900" dirty="0" smtClean="0"/>
              <a:t>   </a:t>
            </a:r>
            <a:r>
              <a:rPr lang="vi-VN" sz="1900" dirty="0" smtClean="0"/>
              <a:t>Spin dugme omogućava odabir vrednosti kontrole klikanjem jedne od dve strelice, pri čemu jedna strelica povećava, a druga smanjuje vrednost.</a:t>
            </a:r>
            <a:endParaRPr lang="sr-Latn-RS" sz="1900" dirty="0" smtClean="0"/>
          </a:p>
          <a:p>
            <a:pPr marL="239713" indent="-239713" eaLnBrk="1" hangingPunct="1">
              <a:spcBef>
                <a:spcPts val="60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sr-Latn-CS" sz="1900" b="1" kern="1200" dirty="0" smtClean="0">
                <a:solidFill>
                  <a:srgbClr val="3333CC"/>
                </a:solidFill>
              </a:rPr>
              <a:t>Image kontrola (Image control)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RS" sz="1900" dirty="0" smtClean="0"/>
              <a:t>   Image</a:t>
            </a:r>
            <a:r>
              <a:rPr lang="vi-VN" sz="1900" dirty="0" smtClean="0"/>
              <a:t> kontrola se koristi za prikaz slike koja je u formi zasebnog fajla.</a:t>
            </a:r>
            <a:endParaRPr lang="sr-Latn-RS" sz="1900" dirty="0" smtClean="0"/>
          </a:p>
          <a:p>
            <a:pPr marL="239713" indent="-239713" eaLnBrk="1" hangingPunct="1">
              <a:spcBef>
                <a:spcPts val="60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sr-Latn-CS" sz="1900" b="1" kern="1200" dirty="0" smtClean="0">
                <a:solidFill>
                  <a:srgbClr val="3333CC"/>
                </a:solidFill>
              </a:rPr>
              <a:t>RefEdit kontrola (RefEdit)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RS" sz="1900" dirty="0" smtClean="0"/>
              <a:t>   </a:t>
            </a:r>
            <a:r>
              <a:rPr lang="en-US" sz="1900" dirty="0" err="1" smtClean="0"/>
              <a:t>RefEdit</a:t>
            </a:r>
            <a:r>
              <a:rPr lang="en-US" sz="1900" dirty="0" smtClean="0"/>
              <a:t> </a:t>
            </a:r>
            <a:r>
              <a:rPr lang="en-US" sz="1900" dirty="0" err="1" smtClean="0"/>
              <a:t>kontrola</a:t>
            </a:r>
            <a:r>
              <a:rPr lang="en-US" sz="1900" dirty="0" smtClean="0"/>
              <a:t> se </a:t>
            </a:r>
            <a:r>
              <a:rPr lang="en-US" sz="1900" dirty="0" err="1" smtClean="0"/>
              <a:t>koristi</a:t>
            </a:r>
            <a:r>
              <a:rPr lang="en-US" sz="1900" dirty="0" smtClean="0"/>
              <a:t> </a:t>
            </a:r>
            <a:r>
              <a:rPr lang="en-US" sz="1900" dirty="0" err="1" smtClean="0"/>
              <a:t>za</a:t>
            </a:r>
            <a:r>
              <a:rPr lang="en-US" sz="1900" dirty="0" smtClean="0"/>
              <a:t> </a:t>
            </a:r>
            <a:r>
              <a:rPr lang="en-US" sz="1900" dirty="0" err="1" smtClean="0"/>
              <a:t>odabir</a:t>
            </a:r>
            <a:r>
              <a:rPr lang="en-US" sz="1900" dirty="0" smtClean="0"/>
              <a:t> </a:t>
            </a:r>
            <a:r>
              <a:rPr lang="en-US" sz="1900" dirty="0" err="1" smtClean="0"/>
              <a:t>opsega</a:t>
            </a:r>
            <a:r>
              <a:rPr lang="en-US" sz="1900" dirty="0" smtClean="0"/>
              <a:t> u </a:t>
            </a:r>
            <a:r>
              <a:rPr lang="en-US" sz="1900" dirty="0" err="1" smtClean="0"/>
              <a:t>radnom</a:t>
            </a:r>
            <a:r>
              <a:rPr lang="en-US" sz="1900" dirty="0" smtClean="0"/>
              <a:t> </a:t>
            </a:r>
            <a:r>
              <a:rPr lang="en-US" sz="1900" dirty="0" err="1" smtClean="0"/>
              <a:t>listu</a:t>
            </a:r>
            <a:r>
              <a:rPr lang="en-US" sz="1900" dirty="0" smtClean="0"/>
              <a:t>.</a:t>
            </a:r>
            <a:endParaRPr lang="sr-Latn-CS" sz="19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286543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Prikaz forme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3050" y="1395413"/>
            <a:ext cx="8572500" cy="4962525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sr-Latn-CS" sz="2100" kern="1200" smtClean="0"/>
              <a:t>Forma se prikazuje pomoću metode </a:t>
            </a:r>
            <a:r>
              <a:rPr lang="sr-Latn-CS" sz="2100" b="1" kern="1200" smtClean="0">
                <a:solidFill>
                  <a:srgbClr val="3333CC"/>
                </a:solidFill>
              </a:rPr>
              <a:t>Show</a:t>
            </a:r>
            <a:r>
              <a:rPr lang="sr-Latn-CS" sz="2100" kern="1200" smtClean="0"/>
              <a:t> objekta </a:t>
            </a:r>
            <a:r>
              <a:rPr lang="sr-Latn-CS" sz="2100" kern="1200" smtClean="0">
                <a:solidFill>
                  <a:srgbClr val="3333CC"/>
                </a:solidFill>
              </a:rPr>
              <a:t>UserForm</a:t>
            </a:r>
            <a:r>
              <a:rPr lang="sr-Latn-CS" sz="2100" kern="1200" smtClean="0"/>
              <a:t>.</a:t>
            </a:r>
            <a:endParaRPr lang="sr-Latn-CS" sz="2100" smtClean="0"/>
          </a:p>
          <a:p>
            <a:pPr marL="239713" indent="-239713" eaLnBrk="1" hangingPunct="1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sr-Latn-CS" sz="2100" smtClean="0"/>
              <a:t>Počev sa Office-om 2000, korisničke forme mogu biti nemodalne (eng. </a:t>
            </a:r>
            <a:r>
              <a:rPr lang="sr-Latn-CS" sz="2100" i="1" smtClean="0"/>
              <a:t>modeless</a:t>
            </a:r>
            <a:r>
              <a:rPr lang="sr-Latn-CS" sz="2100" smtClean="0"/>
              <a:t>), što znači da korisnik može pristupiti radnoj svesci, ili aplikaciji, bez zatvaranja forme. Nemodalnost se postiže sa</a:t>
            </a:r>
          </a:p>
          <a:p>
            <a:pPr marL="239713" indent="-239713" eaLnBrk="1" hangingPunct="1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smtClean="0"/>
              <a:t>   </a:t>
            </a:r>
            <a:r>
              <a:rPr lang="sr-Latn-CS" sz="2100" smtClean="0">
                <a:solidFill>
                  <a:srgbClr val="3333CC"/>
                </a:solidFill>
              </a:rPr>
              <a:t>UserForm.Show  </a:t>
            </a:r>
            <a:r>
              <a:rPr lang="sr-Latn-CS" sz="2100" b="1" smtClean="0">
                <a:solidFill>
                  <a:srgbClr val="3333CC"/>
                </a:solidFill>
              </a:rPr>
              <a:t>vbModeless</a:t>
            </a:r>
          </a:p>
          <a:p>
            <a:pPr marL="239713" indent="-239713" eaLnBrk="1" hangingPunct="1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sr-Latn-CS" sz="2100" smtClean="0"/>
              <a:t>Podrazumevani način prikaza korisničke forme je modalan.</a:t>
            </a:r>
          </a:p>
          <a:p>
            <a:pPr marL="239713" indent="-239713" eaLnBrk="1" hangingPunct="1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sr-Latn-CS" sz="2100" smtClean="0"/>
              <a:t>VBA poseduje i naredbu </a:t>
            </a:r>
            <a:r>
              <a:rPr lang="sr-Latn-CS" sz="2100" kern="1200" smtClean="0">
                <a:solidFill>
                  <a:srgbClr val="3333CC"/>
                </a:solidFill>
              </a:rPr>
              <a:t>Load</a:t>
            </a:r>
            <a:r>
              <a:rPr lang="sr-Latn-CS" sz="2100" smtClean="0"/>
              <a:t> pomoću koje se vrši učitavanje forme u memoriju, na sledeći način:</a:t>
            </a:r>
          </a:p>
          <a:p>
            <a:pPr marL="239713" indent="-239713" eaLnBrk="1" hangingPunct="1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smtClean="0"/>
              <a:t>   </a:t>
            </a:r>
            <a:r>
              <a:rPr lang="sr-Latn-CS" sz="2100" b="1" smtClean="0">
                <a:solidFill>
                  <a:srgbClr val="3333CC"/>
                </a:solidFill>
              </a:rPr>
              <a:t>Load</a:t>
            </a:r>
            <a:r>
              <a:rPr lang="sr-Latn-CS" sz="2100" smtClean="0">
                <a:solidFill>
                  <a:srgbClr val="3333CC"/>
                </a:solidFill>
              </a:rPr>
              <a:t> UserForm</a:t>
            </a:r>
          </a:p>
          <a:p>
            <a:pPr marL="239713" indent="-239713" eaLnBrk="1" hangingPunct="1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sr-Latn-CS" sz="2100" smtClean="0"/>
              <a:t>Ipak, ovako učitana forma nije vidljiva dok se ne pozove </a:t>
            </a:r>
            <a:r>
              <a:rPr lang="sr-Latn-CS" sz="2100" kern="1200" smtClean="0">
                <a:solidFill>
                  <a:srgbClr val="3333CC"/>
                </a:solidFill>
              </a:rPr>
              <a:t>Show</a:t>
            </a:r>
            <a:r>
              <a:rPr lang="sr-Latn-CS" sz="2100" smtClean="0"/>
              <a:t>.</a:t>
            </a:r>
          </a:p>
          <a:p>
            <a:pPr marL="239713" indent="-239713" eaLnBrk="1" hangingPunct="1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sr-Latn-CS" sz="2100" kern="1200" smtClean="0">
                <a:solidFill>
                  <a:srgbClr val="3333CC"/>
                </a:solidFill>
              </a:rPr>
              <a:t>Load</a:t>
            </a:r>
            <a:r>
              <a:rPr lang="sr-Latn-CS" sz="2100" smtClean="0"/>
              <a:t> se obično koristi kod složenih formi koje se učitaju u memoriju pre upotrebe kako bi se skratilo vreme prikaza forme metodom </a:t>
            </a:r>
            <a:r>
              <a:rPr lang="sr-Latn-CS" sz="2100" kern="1200" smtClean="0">
                <a:solidFill>
                  <a:srgbClr val="3333CC"/>
                </a:solidFill>
              </a:rPr>
              <a:t>Show</a:t>
            </a:r>
            <a:r>
              <a:rPr lang="sr-Latn-CS" sz="210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72268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Zatvaranje forme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3050" y="1306513"/>
            <a:ext cx="8656638" cy="5265737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sr-Latn-CS" sz="2100" kern="1200" smtClean="0"/>
              <a:t>Za zatvaranje forme se može koristiti </a:t>
            </a:r>
            <a:r>
              <a:rPr lang="en-US" sz="2100" kern="1200" smtClean="0"/>
              <a:t>metodom</a:t>
            </a:r>
            <a:r>
              <a:rPr lang="sr-Latn-CS" sz="2100" kern="1200" smtClean="0"/>
              <a:t> </a:t>
            </a:r>
            <a:r>
              <a:rPr lang="sr-Latn-CS" sz="2100" b="1">
                <a:solidFill>
                  <a:srgbClr val="3333CC"/>
                </a:solidFill>
              </a:rPr>
              <a:t>Unload</a:t>
            </a:r>
            <a:r>
              <a:rPr lang="sr-Latn-CS" sz="2100" kern="1200" smtClean="0"/>
              <a:t>. Na primer, forma </a:t>
            </a:r>
            <a:r>
              <a:rPr lang="sr-Latn-CS" sz="2100" smtClean="0">
                <a:solidFill>
                  <a:srgbClr val="3333CC"/>
                </a:solidFill>
              </a:rPr>
              <a:t>UserForm</a:t>
            </a:r>
            <a:r>
              <a:rPr lang="sr-Latn-CS" sz="2100" kern="1200" smtClean="0"/>
              <a:t> se može zatvoriti na bilo koji od sledeća dva načina:</a:t>
            </a:r>
          </a:p>
          <a:p>
            <a:pPr marL="239713" indent="-239713" eaLnBrk="1" hangingPunct="1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kern="1200" smtClean="0"/>
              <a:t>   </a:t>
            </a:r>
            <a:r>
              <a:rPr lang="sr-Latn-CS" sz="2100" smtClean="0">
                <a:solidFill>
                  <a:srgbClr val="3333CC"/>
                </a:solidFill>
              </a:rPr>
              <a:t>Unload  UserForm</a:t>
            </a:r>
          </a:p>
          <a:p>
            <a:pPr marL="239713" indent="-239713" eaLnBrk="1" hangingPunct="1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smtClean="0">
                <a:solidFill>
                  <a:srgbClr val="3333CC"/>
                </a:solidFill>
              </a:rPr>
              <a:t>   Unload  </a:t>
            </a:r>
            <a:r>
              <a:rPr lang="sr-Latn-CS" sz="2100" b="1" smtClean="0">
                <a:solidFill>
                  <a:srgbClr val="3333CC"/>
                </a:solidFill>
              </a:rPr>
              <a:t>Me</a:t>
            </a:r>
          </a:p>
          <a:p>
            <a:pPr marL="239713" indent="-239713" eaLnBrk="1" hangingPunct="1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vi-VN" sz="2100" smtClean="0">
                <a:solidFill>
                  <a:srgbClr val="3333CC"/>
                </a:solidFill>
              </a:rPr>
              <a:t>Me</a:t>
            </a:r>
            <a:r>
              <a:rPr lang="vi-VN" sz="2100" smtClean="0"/>
              <a:t> je ključna reč VBA pomoću koje forma referencira samu sebe. Koristi se radi skraćenja zapisa referenciranja forme i odnosi se na onu formu u kojoj se nalazi procedura koja sadrži reč </a:t>
            </a:r>
            <a:r>
              <a:rPr lang="vi-VN" sz="2100" smtClean="0">
                <a:solidFill>
                  <a:srgbClr val="3333CC"/>
                </a:solidFill>
              </a:rPr>
              <a:t>Me</a:t>
            </a:r>
            <a:r>
              <a:rPr lang="vi-VN" sz="2100" smtClean="0"/>
              <a:t>. Korišćenje reči </a:t>
            </a:r>
            <a:r>
              <a:rPr lang="vi-VN" sz="2100" smtClean="0">
                <a:solidFill>
                  <a:srgbClr val="3333CC"/>
                </a:solidFill>
              </a:rPr>
              <a:t>Me</a:t>
            </a:r>
            <a:r>
              <a:rPr lang="vi-VN" sz="2100" smtClean="0"/>
              <a:t> umesto imena forme eliminiše potrebu menjanja kôda prilikom promene imena forme.</a:t>
            </a:r>
            <a:endParaRPr lang="sr-Latn-CS" sz="2100" smtClean="0"/>
          </a:p>
          <a:p>
            <a:pPr marL="239713" indent="-239713" eaLnBrk="1" hangingPunct="1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sr-Latn-CS" sz="2100" smtClean="0"/>
              <a:t>Forma se može zatvoriti metodom </a:t>
            </a:r>
            <a:r>
              <a:rPr lang="sr-Latn-CS" sz="2100" b="1" smtClean="0">
                <a:solidFill>
                  <a:srgbClr val="3333CC"/>
                </a:solidFill>
              </a:rPr>
              <a:t>Hide</a:t>
            </a:r>
            <a:r>
              <a:rPr lang="sr-Latn-CS" sz="2100" smtClean="0"/>
              <a:t>. Pozivom </a:t>
            </a:r>
            <a:r>
              <a:rPr lang="sr-Latn-CS" sz="2100" smtClean="0">
                <a:solidFill>
                  <a:srgbClr val="3333CC"/>
                </a:solidFill>
              </a:rPr>
              <a:t>Hide</a:t>
            </a:r>
            <a:r>
              <a:rPr lang="sr-Latn-CS" sz="2100" smtClean="0"/>
              <a:t>, forma nestaje sa ekrana, ali ostaje u memoriji, tako da naš kôd i dalje može pristupiti kontrolama. </a:t>
            </a:r>
            <a:r>
              <a:rPr lang="sr-Latn-CS" sz="2100" smtClean="0">
                <a:solidFill>
                  <a:srgbClr val="3333CC"/>
                </a:solidFill>
              </a:rPr>
              <a:t>Hide</a:t>
            </a:r>
            <a:r>
              <a:rPr lang="sr-Latn-CS" sz="2100" smtClean="0"/>
              <a:t> se poziva na bilo koji od sledeća dva načina:</a:t>
            </a:r>
          </a:p>
          <a:p>
            <a:pPr marL="239713" indent="-239713" eaLnBrk="1" hangingPunct="1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smtClean="0">
                <a:solidFill>
                  <a:srgbClr val="3333CC"/>
                </a:solidFill>
              </a:rPr>
              <a:t>   UserForm.Hide</a:t>
            </a:r>
          </a:p>
          <a:p>
            <a:pPr marL="239713" indent="-239713" eaLnBrk="1" hangingPunct="1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smtClean="0">
                <a:solidFill>
                  <a:srgbClr val="3333CC"/>
                </a:solidFill>
              </a:rPr>
              <a:t>   Me.Hide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723062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Pozivanje forme sa palete alatki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3050" y="1449388"/>
            <a:ext cx="8656638" cy="3622675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en-US" sz="2100" kern="1200" smtClean="0"/>
              <a:t>Korisni</a:t>
            </a:r>
            <a:r>
              <a:rPr lang="sr-Latn-RS" sz="2100" kern="1200" smtClean="0"/>
              <a:t>čke</a:t>
            </a:r>
            <a:r>
              <a:rPr lang="sr-Latn-CS" sz="2100" kern="1200" smtClean="0"/>
              <a:t> forme se mogu prikazati pomoću odgovarajućeg dugmeta sa palete alatki.</a:t>
            </a:r>
            <a:endParaRPr lang="en-US" sz="2100" kern="1200" smtClean="0"/>
          </a:p>
          <a:p>
            <a:pPr marL="239713" indent="-239713" eaLnBrk="1" hangingPunct="1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sr-Latn-CS" sz="2100" kern="1200" smtClean="0"/>
              <a:t>Možemo kreirati sopstvenu paletu alatki i sa nje pozvati formu, ili koristiti neku od postojećih paleta.</a:t>
            </a:r>
          </a:p>
          <a:p>
            <a:pPr marL="239713" indent="-239713" eaLnBrk="1" hangingPunct="1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sr-Latn-CS" sz="2100" kern="1200" smtClean="0"/>
              <a:t>Za oba načina je zajedničko da se dodavanje dugmeta koje prikazuje formu najčešće vrši pri otvaranju radne sveske, tj. u okviru procedure </a:t>
            </a:r>
            <a:r>
              <a:rPr lang="sr-Latn-CS" sz="2100" kern="1200" smtClean="0">
                <a:solidFill>
                  <a:srgbClr val="3333CC"/>
                </a:solidFill>
              </a:rPr>
              <a:t>Workbook_Open</a:t>
            </a:r>
            <a:r>
              <a:rPr lang="sr-Latn-CS" sz="2100" kern="1200" smtClean="0"/>
              <a:t>.</a:t>
            </a:r>
          </a:p>
          <a:p>
            <a:pPr marL="239713" indent="-239713" eaLnBrk="1" hangingPunct="1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sr-Latn-CS" sz="2100" kern="1200" smtClean="0"/>
              <a:t>Prikaz forme predstavlja poziv procedure koja u sebi sadrži naredbu</a:t>
            </a:r>
          </a:p>
          <a:p>
            <a:pPr marL="239713" indent="-239713" eaLnBrk="1" hangingPunct="1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kern="1200" smtClean="0"/>
              <a:t>   </a:t>
            </a:r>
            <a:r>
              <a:rPr lang="sr-Latn-CS" sz="2100" smtClean="0">
                <a:solidFill>
                  <a:srgbClr val="3333CC"/>
                </a:solidFill>
              </a:rPr>
              <a:t>UserForm.Show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723187" cy="739775"/>
          </a:xfrm>
        </p:spPr>
        <p:txBody>
          <a:bodyPr/>
          <a:lstStyle/>
          <a:p>
            <a:pPr eaLnBrk="1" hangingPunct="1"/>
            <a:r>
              <a:rPr lang="fi-FI" sz="3600" smtClean="0"/>
              <a:t>Dodavanje dugmeta postojećoj paleti</a:t>
            </a:r>
            <a:endParaRPr lang="en-US" sz="360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3050" y="1449388"/>
            <a:ext cx="8656638" cy="3979862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en-US" sz="2100" kern="1200" smtClean="0"/>
              <a:t>Dugme koje se dodaje paleti</a:t>
            </a:r>
            <a:r>
              <a:rPr lang="sr-Latn-RS" sz="2100" kern="1200" smtClean="0"/>
              <a:t> alatki</a:t>
            </a:r>
            <a:r>
              <a:rPr lang="en-US" sz="2100" kern="1200" smtClean="0"/>
              <a:t> je VBA objekat tipa </a:t>
            </a:r>
            <a:r>
              <a:rPr lang="en-US" sz="2100" kern="1200" smtClean="0">
                <a:solidFill>
                  <a:srgbClr val="3333CC"/>
                </a:solidFill>
              </a:rPr>
              <a:t>CommandBarButton</a:t>
            </a:r>
            <a:r>
              <a:rPr lang="en-US" sz="2100" kern="1200" smtClean="0"/>
              <a:t>.</a:t>
            </a:r>
            <a:endParaRPr lang="sr-Latn-RS" sz="2100" kern="1200" smtClean="0"/>
          </a:p>
          <a:p>
            <a:pPr marL="239713" indent="-239713" eaLnBrk="1" hangingPunct="1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en-US" sz="2100" kern="1200" smtClean="0"/>
              <a:t>Deklaracija dugmeta i dodavanje istog paleti se vrši na sledeći način:</a:t>
            </a:r>
          </a:p>
          <a:p>
            <a:pPr marL="239713" indent="-239713" eaLnBrk="1" hangingPunct="1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smtClean="0">
                <a:solidFill>
                  <a:srgbClr val="3333CC"/>
                </a:solidFill>
              </a:rPr>
              <a:t>   Dim Dugme As CommandBarButton</a:t>
            </a:r>
          </a:p>
          <a:p>
            <a:pPr marL="239713" indent="-239713" eaLnBrk="1" hangingPunct="1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smtClean="0">
                <a:solidFill>
                  <a:srgbClr val="3333CC"/>
                </a:solidFill>
              </a:rPr>
              <a:t>   Set Dugme = Application.CommandBars("</a:t>
            </a:r>
            <a:r>
              <a:rPr lang="sr-Latn-CS" sz="2100" smtClean="0">
                <a:solidFill>
                  <a:srgbClr val="FF0000"/>
                </a:solidFill>
              </a:rPr>
              <a:t>Standard</a:t>
            </a:r>
            <a:r>
              <a:rPr lang="sr-Latn-CS" sz="2100" smtClean="0">
                <a:solidFill>
                  <a:srgbClr val="3333CC"/>
                </a:solidFill>
              </a:rPr>
              <a:t>").Controls.Add( _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smtClean="0">
                <a:solidFill>
                  <a:srgbClr val="3333CC"/>
                </a:solidFill>
              </a:rPr>
              <a:t>	    Type:=msoControlButton, Temporary:=True)</a:t>
            </a:r>
          </a:p>
          <a:p>
            <a:pPr marL="239713" indent="-239713" eaLnBrk="1" hangingPunct="1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vi-VN" sz="2100" kern="1200" smtClean="0"/>
              <a:t>Dodavanje kontrole se vrši metodom </a:t>
            </a:r>
            <a:r>
              <a:rPr lang="vi-VN" sz="2100" kern="1200" smtClean="0">
                <a:solidFill>
                  <a:srgbClr val="3333CC"/>
                </a:solidFill>
              </a:rPr>
              <a:t>Add</a:t>
            </a:r>
            <a:r>
              <a:rPr lang="vi-VN" sz="2100" kern="1200" smtClean="0"/>
              <a:t> kolekcije </a:t>
            </a:r>
            <a:r>
              <a:rPr lang="vi-VN" sz="2100" kern="1200" smtClean="0">
                <a:solidFill>
                  <a:srgbClr val="3333CC"/>
                </a:solidFill>
              </a:rPr>
              <a:t>Controls</a:t>
            </a:r>
            <a:r>
              <a:rPr lang="vi-VN" sz="2100" kern="1200" smtClean="0"/>
              <a:t>. Argument </a:t>
            </a:r>
            <a:r>
              <a:rPr lang="vi-VN" sz="2100" kern="1200" smtClean="0">
                <a:solidFill>
                  <a:srgbClr val="3333CC"/>
                </a:solidFill>
              </a:rPr>
              <a:t>Type</a:t>
            </a:r>
            <a:r>
              <a:rPr lang="vi-VN" sz="2100" kern="1200" smtClean="0"/>
              <a:t> određuje tip kontrole, dok </a:t>
            </a:r>
            <a:r>
              <a:rPr lang="vi-VN" sz="2100" kern="1200" smtClean="0">
                <a:solidFill>
                  <a:srgbClr val="3333CC"/>
                </a:solidFill>
              </a:rPr>
              <a:t>Temporary</a:t>
            </a:r>
            <a:r>
              <a:rPr lang="vi-VN" sz="2100" kern="1200" smtClean="0"/>
              <a:t> određuje da li se kontrola automatski briše nakon zatvaranja aplikacije (</a:t>
            </a:r>
            <a:r>
              <a:rPr lang="vi-VN" sz="2100" kern="1200" smtClean="0">
                <a:solidFill>
                  <a:srgbClr val="3333CC"/>
                </a:solidFill>
              </a:rPr>
              <a:t>True</a:t>
            </a:r>
            <a:r>
              <a:rPr lang="vi-VN" sz="2100" kern="1200" smtClean="0"/>
              <a:t>) ili ne (</a:t>
            </a:r>
            <a:r>
              <a:rPr lang="vi-VN" sz="2100" kern="1200" smtClean="0">
                <a:solidFill>
                  <a:srgbClr val="3333CC"/>
                </a:solidFill>
              </a:rPr>
              <a:t>False</a:t>
            </a:r>
            <a:r>
              <a:rPr lang="vi-VN" sz="2100" kern="1200" smtClean="0"/>
              <a:t>). Podrazumevan</a:t>
            </a:r>
            <a:r>
              <a:rPr lang="sr-Latn-RS" sz="2100" kern="1200" smtClean="0"/>
              <a:t>o</a:t>
            </a:r>
            <a:r>
              <a:rPr lang="vi-VN" sz="2100" kern="1200" smtClean="0"/>
              <a:t> je </a:t>
            </a:r>
            <a:r>
              <a:rPr lang="vi-VN" sz="2100" kern="1200" smtClean="0">
                <a:solidFill>
                  <a:srgbClr val="3333CC"/>
                </a:solidFill>
              </a:rPr>
              <a:t>False</a:t>
            </a:r>
            <a:r>
              <a:rPr lang="vi-VN" sz="2100" kern="1200" smtClean="0"/>
              <a:t>.</a:t>
            </a:r>
            <a:endParaRPr lang="sr-Latn-CS" sz="2100" kern="1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93700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Osobine dugmeta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3050" y="1147763"/>
            <a:ext cx="8656638" cy="5572125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en-US" sz="2100" kern="1200" smtClean="0"/>
              <a:t>Nakon dodavanja dugmeta paleti, definišemo </a:t>
            </a:r>
            <a:r>
              <a:rPr lang="sr-Latn-RS" sz="2100" kern="1200" smtClean="0"/>
              <a:t>mu </a:t>
            </a:r>
            <a:r>
              <a:rPr lang="en-US" sz="2100" kern="1200" smtClean="0"/>
              <a:t>osobine. Na primer</a:t>
            </a:r>
            <a:r>
              <a:rPr lang="sr-Latn-RS" sz="2100" kern="1200" smtClean="0"/>
              <a:t>:</a:t>
            </a:r>
            <a:endParaRPr lang="en-US" sz="2100" kern="1200" smtClean="0"/>
          </a:p>
          <a:p>
            <a:pPr marL="239713" indent="-239713" eaLnBrk="1" hangingPunct="1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RS" sz="2100" kern="1200" smtClean="0"/>
              <a:t>   </a:t>
            </a:r>
            <a:r>
              <a:rPr lang="en-US" sz="2100" kern="1200" smtClean="0">
                <a:solidFill>
                  <a:srgbClr val="3333CC"/>
                </a:solidFill>
              </a:rPr>
              <a:t>With Dugme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RS" sz="2100" kern="1200" smtClean="0">
                <a:solidFill>
                  <a:srgbClr val="3333CC"/>
                </a:solidFill>
              </a:rPr>
              <a:t>      </a:t>
            </a:r>
            <a:r>
              <a:rPr lang="en-US" sz="2100" kern="1200" smtClean="0">
                <a:solidFill>
                  <a:srgbClr val="3333CC"/>
                </a:solidFill>
              </a:rPr>
              <a:t>.Style = msoButtonCaption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RS" sz="2100" kern="1200" smtClean="0">
                <a:solidFill>
                  <a:srgbClr val="3333CC"/>
                </a:solidFill>
              </a:rPr>
              <a:t>      </a:t>
            </a:r>
            <a:r>
              <a:rPr lang="en-US" sz="2100" kern="1200" smtClean="0">
                <a:solidFill>
                  <a:srgbClr val="3333CC"/>
                </a:solidFill>
              </a:rPr>
              <a:t>.Caption = "Dugme"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RS" sz="2100" kern="1200" smtClean="0">
                <a:solidFill>
                  <a:srgbClr val="3333CC"/>
                </a:solidFill>
              </a:rPr>
              <a:t>      </a:t>
            </a:r>
            <a:r>
              <a:rPr lang="en-US" sz="2100" kern="1200" smtClean="0">
                <a:solidFill>
                  <a:srgbClr val="3333CC"/>
                </a:solidFill>
              </a:rPr>
              <a:t>.OnAction = "Procedura"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RS" sz="2100" kern="1200" smtClean="0">
                <a:solidFill>
                  <a:srgbClr val="3333CC"/>
                </a:solidFill>
              </a:rPr>
              <a:t>   </a:t>
            </a:r>
            <a:r>
              <a:rPr lang="en-US" sz="2100" kern="1200" smtClean="0">
                <a:solidFill>
                  <a:srgbClr val="3333CC"/>
                </a:solidFill>
              </a:rPr>
              <a:t>End With</a:t>
            </a:r>
          </a:p>
          <a:p>
            <a:pPr marL="239713" indent="-239713" eaLnBrk="1" hangingPunct="1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RS" sz="2100" kern="1200" smtClean="0"/>
              <a:t>   </a:t>
            </a:r>
            <a:r>
              <a:rPr lang="en-US" sz="2100" kern="1200" smtClean="0"/>
              <a:t>definiše dugme samo sa tekstom (osobina </a:t>
            </a:r>
            <a:r>
              <a:rPr lang="en-US" sz="2100" kern="1200" smtClean="0">
                <a:solidFill>
                  <a:srgbClr val="3333CC"/>
                </a:solidFill>
              </a:rPr>
              <a:t>Style</a:t>
            </a:r>
            <a:r>
              <a:rPr lang="en-US" sz="2100" kern="1200" smtClean="0"/>
              <a:t>), tekst koji će biti ispisan na dugmetu (osobina </a:t>
            </a:r>
            <a:r>
              <a:rPr lang="en-US" sz="2100" kern="1200" smtClean="0">
                <a:solidFill>
                  <a:srgbClr val="3333CC"/>
                </a:solidFill>
              </a:rPr>
              <a:t>Caption</a:t>
            </a:r>
            <a:r>
              <a:rPr lang="en-US" sz="2100" kern="1200" smtClean="0"/>
              <a:t>), kao i proceduru koja se poziva pritiskom na dugme (osobina </a:t>
            </a:r>
            <a:r>
              <a:rPr lang="en-US" sz="2100" kern="1200" smtClean="0">
                <a:solidFill>
                  <a:srgbClr val="3333CC"/>
                </a:solidFill>
              </a:rPr>
              <a:t>OnAction</a:t>
            </a:r>
            <a:r>
              <a:rPr lang="en-US" sz="2100" kern="1200" smtClean="0"/>
              <a:t>).</a:t>
            </a:r>
          </a:p>
          <a:p>
            <a:pPr marL="239713" indent="-239713" eaLnBrk="1" hangingPunct="1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en-US" sz="2100" kern="1200" smtClean="0"/>
              <a:t>Ako želimo da, umesto teksta, definišemo ikonicu koja će biti prikazana na dugmetu, imali bi konstrukciju sličnu sledećoj:</a:t>
            </a:r>
          </a:p>
          <a:p>
            <a:pPr marL="239713" indent="-239713" eaLnBrk="1" hangingPunct="1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RS" sz="2100" kern="1200" smtClean="0">
                <a:solidFill>
                  <a:srgbClr val="3333CC"/>
                </a:solidFill>
              </a:rPr>
              <a:t>   </a:t>
            </a:r>
            <a:r>
              <a:rPr lang="en-US" sz="2100" kern="1200" smtClean="0">
                <a:solidFill>
                  <a:srgbClr val="3333CC"/>
                </a:solidFill>
              </a:rPr>
              <a:t>With Dugme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RS" sz="2100" kern="1200" smtClean="0">
                <a:solidFill>
                  <a:srgbClr val="3333CC"/>
                </a:solidFill>
              </a:rPr>
              <a:t>       </a:t>
            </a:r>
            <a:r>
              <a:rPr lang="en-US" sz="2100" kern="1200" smtClean="0">
                <a:solidFill>
                  <a:srgbClr val="3333CC"/>
                </a:solidFill>
              </a:rPr>
              <a:t>.Style = msoButtonIcon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RS" sz="2100" kern="1200" smtClean="0">
                <a:solidFill>
                  <a:srgbClr val="3333CC"/>
                </a:solidFill>
              </a:rPr>
              <a:t>       </a:t>
            </a:r>
            <a:r>
              <a:rPr lang="en-US" sz="2100" kern="1200" smtClean="0">
                <a:solidFill>
                  <a:srgbClr val="3333CC"/>
                </a:solidFill>
              </a:rPr>
              <a:t>.Picture = </a:t>
            </a:r>
            <a:r>
              <a:rPr lang="en-US" sz="2100" kern="1200" smtClean="0">
                <a:solidFill>
                  <a:srgbClr val="FF0000"/>
                </a:solidFill>
              </a:rPr>
              <a:t>LoadPicture</a:t>
            </a:r>
            <a:r>
              <a:rPr lang="en-US" sz="2100" kern="1200" smtClean="0">
                <a:solidFill>
                  <a:srgbClr val="3333CC"/>
                </a:solidFill>
              </a:rPr>
              <a:t>("C:\Slika.bmp")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RS" sz="2100" kern="1200" smtClean="0">
                <a:solidFill>
                  <a:srgbClr val="3333CC"/>
                </a:solidFill>
              </a:rPr>
              <a:t>       </a:t>
            </a:r>
            <a:r>
              <a:rPr lang="en-US" sz="2100" kern="1200" smtClean="0">
                <a:solidFill>
                  <a:srgbClr val="3333CC"/>
                </a:solidFill>
              </a:rPr>
              <a:t>.OnAction = "Procedura"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RS" sz="2100" kern="1200" smtClean="0">
                <a:solidFill>
                  <a:srgbClr val="3333CC"/>
                </a:solidFill>
              </a:rPr>
              <a:t>   </a:t>
            </a:r>
            <a:r>
              <a:rPr lang="en-US" sz="2100" kern="1200" smtClean="0">
                <a:solidFill>
                  <a:srgbClr val="3333CC"/>
                </a:solidFill>
              </a:rPr>
              <a:t>End With</a:t>
            </a:r>
          </a:p>
        </p:txBody>
      </p:sp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5794375" y="5286375"/>
            <a:ext cx="3000375" cy="923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sr-Latn-CS"/>
              <a:t>Dozvoljena je i kombinacija teksta i ikonice, kada je stil </a:t>
            </a:r>
            <a:r>
              <a:rPr lang="sr-Latn-CS">
                <a:solidFill>
                  <a:srgbClr val="3333CC"/>
                </a:solidFill>
              </a:rPr>
              <a:t>msoButtonIconAndCaption</a:t>
            </a:r>
            <a:endParaRPr lang="en-GB">
              <a:solidFill>
                <a:srgbClr val="3333CC"/>
              </a:solidFill>
            </a:endParaRPr>
          </a:p>
        </p:txBody>
      </p:sp>
      <p:sp>
        <p:nvSpPr>
          <p:cNvPr id="19461" name="Line 6"/>
          <p:cNvSpPr>
            <a:spLocks noChangeShapeType="1"/>
          </p:cNvSpPr>
          <p:nvPr/>
        </p:nvSpPr>
        <p:spPr bwMode="auto">
          <a:xfrm flipH="1" flipV="1">
            <a:off x="3714750" y="5597525"/>
            <a:ext cx="2071688" cy="104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19462" name="Line 6"/>
          <p:cNvSpPr>
            <a:spLocks noChangeShapeType="1"/>
          </p:cNvSpPr>
          <p:nvPr/>
        </p:nvSpPr>
        <p:spPr bwMode="auto">
          <a:xfrm flipH="1" flipV="1">
            <a:off x="3760788" y="2214563"/>
            <a:ext cx="2025650" cy="3248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722937" cy="739775"/>
          </a:xfrm>
        </p:spPr>
        <p:txBody>
          <a:bodyPr/>
          <a:lstStyle/>
          <a:p>
            <a:pPr eaLnBrk="1" hangingPunct="1"/>
            <a:r>
              <a:rPr lang="fi-FI" sz="3600" smtClean="0"/>
              <a:t>Kreiranje nove palete alatki</a:t>
            </a:r>
            <a:endParaRPr lang="en-US" sz="360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3050" y="1227138"/>
            <a:ext cx="8656638" cy="5500687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en-US" sz="2100" kern="1200" smtClean="0"/>
              <a:t>Paleta koja se dodaje je VBA objekat tipa </a:t>
            </a:r>
            <a:r>
              <a:rPr lang="en-US" sz="2100" kern="1200" smtClean="0">
                <a:solidFill>
                  <a:srgbClr val="3333CC"/>
                </a:solidFill>
              </a:rPr>
              <a:t>CommandBar</a:t>
            </a:r>
            <a:r>
              <a:rPr lang="en-US" sz="2100" kern="1200" smtClean="0"/>
              <a:t>.</a:t>
            </a:r>
            <a:endParaRPr lang="sr-Latn-RS" sz="2100" kern="1200" smtClean="0"/>
          </a:p>
          <a:p>
            <a:pPr marL="239713" indent="-239713" eaLnBrk="1" hangingPunct="1">
              <a:spcBef>
                <a:spcPts val="9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en-US" sz="2100" kern="1200" smtClean="0"/>
              <a:t>Dodavanje palete se vrši metodom Add kolekcije </a:t>
            </a:r>
            <a:r>
              <a:rPr lang="en-US" sz="2100" kern="1200" smtClean="0">
                <a:solidFill>
                  <a:srgbClr val="3333CC"/>
                </a:solidFill>
              </a:rPr>
              <a:t>CommandBars</a:t>
            </a:r>
            <a:r>
              <a:rPr lang="en-US" sz="2100" kern="1200" smtClean="0"/>
              <a:t>.</a:t>
            </a:r>
            <a:endParaRPr lang="sr-Latn-RS" sz="2100" kern="1200" smtClean="0"/>
          </a:p>
          <a:p>
            <a:pPr marL="239713" indent="-239713" eaLnBrk="1" hangingPunct="1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smtClean="0">
                <a:solidFill>
                  <a:srgbClr val="3333CC"/>
                </a:solidFill>
              </a:rPr>
              <a:t>   Dim Paleta As CommandBar</a:t>
            </a:r>
          </a:p>
          <a:p>
            <a:pPr marL="239713" indent="-239713" eaLnBrk="1" hangingPunct="1">
              <a:spcBef>
                <a:spcPts val="3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smtClean="0">
                <a:solidFill>
                  <a:srgbClr val="3333CC"/>
                </a:solidFill>
              </a:rPr>
              <a:t>   Set Paleta = Application.CommandBars.Add(Name:="NasaPaleta", _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smtClean="0">
                <a:solidFill>
                  <a:srgbClr val="3333CC"/>
                </a:solidFill>
              </a:rPr>
              <a:t>	    Position:=msoBarTop, Temporary:=True)</a:t>
            </a:r>
          </a:p>
          <a:p>
            <a:pPr marL="239713" indent="-239713" eaLnBrk="1" hangingPunct="1">
              <a:spcBef>
                <a:spcPts val="3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2100" smtClean="0">
                <a:solidFill>
                  <a:srgbClr val="3333CC"/>
                </a:solidFill>
              </a:rPr>
              <a:t>   </a:t>
            </a:r>
            <a:r>
              <a:rPr lang="en-GB" sz="2100" smtClean="0">
                <a:solidFill>
                  <a:srgbClr val="3333CC"/>
                </a:solidFill>
              </a:rPr>
              <a:t>Paleta.Visible = True</a:t>
            </a:r>
            <a:endParaRPr lang="sr-Latn-CS" sz="2100" smtClean="0">
              <a:solidFill>
                <a:srgbClr val="3333CC"/>
              </a:solidFill>
            </a:endParaRPr>
          </a:p>
          <a:p>
            <a:pPr marL="239713" indent="-239713" eaLnBrk="1" hangingPunct="1">
              <a:spcBef>
                <a:spcPts val="9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vi-VN" sz="2100" kern="1200" smtClean="0"/>
              <a:t>Argument </a:t>
            </a:r>
            <a:r>
              <a:rPr lang="vi-VN" sz="2100" kern="1200" smtClean="0">
                <a:solidFill>
                  <a:srgbClr val="3333CC"/>
                </a:solidFill>
              </a:rPr>
              <a:t>Name</a:t>
            </a:r>
            <a:r>
              <a:rPr lang="vi-VN" sz="2100" kern="1200" smtClean="0"/>
              <a:t> definiše ime palete. Argument </a:t>
            </a:r>
            <a:r>
              <a:rPr lang="vi-VN" sz="2100" kern="1200" smtClean="0">
                <a:solidFill>
                  <a:srgbClr val="3333CC"/>
                </a:solidFill>
              </a:rPr>
              <a:t>Position</a:t>
            </a:r>
            <a:r>
              <a:rPr lang="vi-VN" sz="2100" kern="1200" smtClean="0"/>
              <a:t> definiše poziciju palete u odnosu na prozor aplikacije. Konstantom </a:t>
            </a:r>
            <a:r>
              <a:rPr lang="vi-VN" sz="2100" kern="1200" smtClean="0">
                <a:solidFill>
                  <a:srgbClr val="3333CC"/>
                </a:solidFill>
              </a:rPr>
              <a:t>msoBarTop</a:t>
            </a:r>
            <a:r>
              <a:rPr lang="vi-VN" sz="2100" kern="1200" smtClean="0"/>
              <a:t> se paleta smešta na vrh prozora. Argument </a:t>
            </a:r>
            <a:r>
              <a:rPr lang="vi-VN" sz="2100" kern="1200" smtClean="0">
                <a:solidFill>
                  <a:srgbClr val="3333CC"/>
                </a:solidFill>
              </a:rPr>
              <a:t>Temporary</a:t>
            </a:r>
            <a:r>
              <a:rPr lang="vi-VN" sz="2100" kern="1200" smtClean="0"/>
              <a:t> određuje da li se paleta automatski briše nakon zatvaranja aplikacije (</a:t>
            </a:r>
            <a:r>
              <a:rPr lang="vi-VN" sz="2100" kern="1200" smtClean="0">
                <a:solidFill>
                  <a:srgbClr val="3333CC"/>
                </a:solidFill>
              </a:rPr>
              <a:t>True</a:t>
            </a:r>
            <a:r>
              <a:rPr lang="vi-VN" sz="2100" kern="1200" smtClean="0"/>
              <a:t>) ili ne (</a:t>
            </a:r>
            <a:r>
              <a:rPr lang="vi-VN" sz="2100" kern="1200" smtClean="0">
                <a:solidFill>
                  <a:srgbClr val="3333CC"/>
                </a:solidFill>
              </a:rPr>
              <a:t>False</a:t>
            </a:r>
            <a:r>
              <a:rPr lang="vi-VN" sz="2100" kern="1200" smtClean="0"/>
              <a:t>). Podrazumevan</a:t>
            </a:r>
            <a:r>
              <a:rPr lang="sr-Latn-RS" sz="2100" kern="1200" smtClean="0"/>
              <a:t>o</a:t>
            </a:r>
            <a:r>
              <a:rPr lang="vi-VN" sz="2100" kern="1200" smtClean="0"/>
              <a:t> je </a:t>
            </a:r>
            <a:r>
              <a:rPr lang="vi-VN" sz="2100" kern="1200" smtClean="0">
                <a:solidFill>
                  <a:srgbClr val="3333CC"/>
                </a:solidFill>
              </a:rPr>
              <a:t>False</a:t>
            </a:r>
            <a:r>
              <a:rPr lang="vi-VN" sz="2100" kern="1200" smtClean="0"/>
              <a:t>.</a:t>
            </a:r>
          </a:p>
          <a:p>
            <a:pPr marL="239713" indent="-239713" eaLnBrk="1" hangingPunct="1">
              <a:spcBef>
                <a:spcPts val="9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vi-VN" sz="2100" kern="1200" smtClean="0"/>
              <a:t>Kreirana paleta podrazumevano nije vidljiva. Da bi je učinili vidljivom, potrebno je podesiti njenu osobinu </a:t>
            </a:r>
            <a:r>
              <a:rPr lang="vi-VN" sz="2100" kern="1200" smtClean="0">
                <a:solidFill>
                  <a:srgbClr val="3333CC"/>
                </a:solidFill>
              </a:rPr>
              <a:t>Visible</a:t>
            </a:r>
            <a:r>
              <a:rPr lang="vi-VN" sz="2100" kern="1200" smtClean="0"/>
              <a:t> na </a:t>
            </a:r>
            <a:r>
              <a:rPr lang="vi-VN" sz="2100" kern="1200" smtClean="0">
                <a:solidFill>
                  <a:srgbClr val="3333CC"/>
                </a:solidFill>
              </a:rPr>
              <a:t>True</a:t>
            </a:r>
            <a:r>
              <a:rPr lang="vi-VN" sz="2100" kern="1200" smtClean="0"/>
              <a:t>.</a:t>
            </a:r>
          </a:p>
          <a:p>
            <a:pPr marL="239713" indent="-239713" eaLnBrk="1" hangingPunct="1">
              <a:spcBef>
                <a:spcPts val="9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vi-VN" sz="2100" kern="1200" smtClean="0"/>
              <a:t>Dodavanje dugmeta na paletu </a:t>
            </a:r>
            <a:r>
              <a:rPr lang="vi-VN" sz="2100" kern="1200" smtClean="0">
                <a:solidFill>
                  <a:srgbClr val="3333CC"/>
                </a:solidFill>
              </a:rPr>
              <a:t>NasaPaleta</a:t>
            </a:r>
            <a:r>
              <a:rPr lang="vi-VN" sz="2100" kern="1200" smtClean="0"/>
              <a:t> se vrši na </a:t>
            </a:r>
            <a:r>
              <a:rPr lang="en-US" sz="2100" kern="1200" smtClean="0"/>
              <a:t>ranije opisan </a:t>
            </a:r>
            <a:r>
              <a:rPr lang="vi-VN" sz="2100" kern="1200" smtClean="0"/>
              <a:t>način, s tim što se paleta referencira sa </a:t>
            </a:r>
            <a:r>
              <a:rPr lang="vi-VN" sz="2100" kern="1200" smtClean="0">
                <a:solidFill>
                  <a:srgbClr val="3333CC"/>
                </a:solidFill>
              </a:rPr>
              <a:t>CommandBars("NasaPaleta")</a:t>
            </a:r>
            <a:r>
              <a:rPr lang="vi-VN" sz="2100" kern="120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332656"/>
            <a:ext cx="5722937" cy="739775"/>
          </a:xfrm>
        </p:spPr>
        <p:txBody>
          <a:bodyPr/>
          <a:lstStyle/>
          <a:p>
            <a:pPr eaLnBrk="1" hangingPunct="1"/>
            <a:r>
              <a:rPr lang="fi-FI" sz="3600" smtClean="0"/>
              <a:t>Office 2007+</a:t>
            </a:r>
            <a:endParaRPr lang="en-US" sz="360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3680" y="5619626"/>
            <a:ext cx="8792815" cy="761702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defRPr/>
            </a:pPr>
            <a:r>
              <a:rPr lang="en-US" sz="1900" kern="1200" smtClean="0"/>
              <a:t>Od </a:t>
            </a:r>
            <a:r>
              <a:rPr lang="en-US" sz="1900" kern="1200"/>
              <a:t>Office-a 2007, </a:t>
            </a:r>
            <a:r>
              <a:rPr lang="en-US" sz="1900" kern="1200" smtClean="0"/>
              <a:t>aplikacija koriste traku (ribbon) </a:t>
            </a:r>
            <a:r>
              <a:rPr lang="en-US" sz="1900" kern="1200"/>
              <a:t>umesto menija i paleta </a:t>
            </a:r>
            <a:r>
              <a:rPr lang="en-US" sz="1900" kern="1200" smtClean="0"/>
              <a:t>alatki.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defRPr/>
            </a:pPr>
            <a:r>
              <a:rPr lang="en-US" sz="1900" kern="1200" smtClean="0"/>
              <a:t>Sve korisničke palete</a:t>
            </a:r>
            <a:r>
              <a:rPr lang="en-US" sz="1900" kern="1200"/>
              <a:t>, meniji i dugmad se smeštaju </a:t>
            </a:r>
            <a:r>
              <a:rPr lang="en-US" sz="1900" kern="1200" smtClean="0"/>
              <a:t>na </a:t>
            </a:r>
            <a:r>
              <a:rPr lang="en-US" sz="1900" i="1" kern="1200" smtClean="0"/>
              <a:t>Add-Ins</a:t>
            </a:r>
            <a:r>
              <a:rPr lang="en-US" sz="1900" kern="1200" smtClean="0"/>
              <a:t> </a:t>
            </a:r>
            <a:r>
              <a:rPr lang="en-US" sz="1900" kern="1200"/>
              <a:t>tab</a:t>
            </a:r>
            <a:r>
              <a:rPr lang="en-US" sz="1900" kern="1200" smtClean="0"/>
              <a:t>.</a:t>
            </a:r>
          </a:p>
          <a:p>
            <a:pPr marL="239713" indent="-239713"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defRPr/>
            </a:pPr>
            <a:r>
              <a:rPr lang="en-US" sz="1900" kern="1200" smtClean="0"/>
              <a:t>Dobra </a:t>
            </a:r>
            <a:r>
              <a:rPr lang="en-US" sz="1900" kern="1200"/>
              <a:t>vest je da se VBA kod ne </a:t>
            </a:r>
            <a:r>
              <a:rPr lang="en-US" sz="1900" kern="1200" smtClean="0"/>
              <a:t>menja.</a:t>
            </a:r>
            <a:endParaRPr lang="en-US" sz="1900" kern="1200"/>
          </a:p>
          <a:p>
            <a:pPr marL="239713" indent="-239713"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defRPr/>
            </a:pPr>
            <a:endParaRPr lang="en-US" sz="1900" kern="12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402" y="1052736"/>
            <a:ext cx="6739974" cy="3234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23528" y="4538663"/>
            <a:ext cx="2880320" cy="7848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sz="1500" smtClean="0">
                <a:solidFill>
                  <a:srgbClr val="339933"/>
                </a:solidFill>
              </a:rPr>
              <a:t>N</a:t>
            </a:r>
            <a:r>
              <a:rPr lang="sr-Latn-CS" sz="1500" smtClean="0">
                <a:solidFill>
                  <a:srgbClr val="339933"/>
                </a:solidFill>
              </a:rPr>
              <a:t>ovokreirani </a:t>
            </a:r>
            <a:r>
              <a:rPr lang="sr-Latn-CS" sz="1500">
                <a:solidFill>
                  <a:srgbClr val="339933"/>
                </a:solidFill>
              </a:rPr>
              <a:t>meniji i podmeniji</a:t>
            </a:r>
          </a:p>
          <a:p>
            <a:r>
              <a:rPr lang="sr-Latn-CS" sz="1500">
                <a:solidFill>
                  <a:srgbClr val="339933"/>
                </a:solidFill>
              </a:rPr>
              <a:t>postojećih menija </a:t>
            </a:r>
            <a:r>
              <a:rPr lang="en-US" sz="1500" smtClean="0">
                <a:solidFill>
                  <a:srgbClr val="339933"/>
                </a:solidFill>
              </a:rPr>
              <a:t>se </a:t>
            </a:r>
            <a:r>
              <a:rPr lang="sr-Latn-CS" sz="1500" smtClean="0">
                <a:solidFill>
                  <a:srgbClr val="339933"/>
                </a:solidFill>
              </a:rPr>
              <a:t>smešt</a:t>
            </a:r>
            <a:r>
              <a:rPr lang="en-US" sz="1500" smtClean="0">
                <a:solidFill>
                  <a:srgbClr val="339933"/>
                </a:solidFill>
              </a:rPr>
              <a:t>aju</a:t>
            </a:r>
            <a:r>
              <a:rPr lang="sr-Latn-CS" sz="1500" smtClean="0">
                <a:solidFill>
                  <a:srgbClr val="339933"/>
                </a:solidFill>
              </a:rPr>
              <a:t> </a:t>
            </a:r>
            <a:r>
              <a:rPr lang="sr-Latn-CS" sz="1500">
                <a:solidFill>
                  <a:srgbClr val="339933"/>
                </a:solidFill>
              </a:rPr>
              <a:t>u grupu Menu </a:t>
            </a:r>
            <a:r>
              <a:rPr lang="sr-Latn-CS" sz="1500" smtClean="0">
                <a:solidFill>
                  <a:srgbClr val="339933"/>
                </a:solidFill>
              </a:rPr>
              <a:t>Commands</a:t>
            </a:r>
            <a:endParaRPr lang="en-GB" sz="1500">
              <a:solidFill>
                <a:srgbClr val="339933"/>
              </a:solidFill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 flipH="1" flipV="1">
            <a:off x="1705877" y="2564903"/>
            <a:ext cx="0" cy="197375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347864" y="4542219"/>
            <a:ext cx="2376264" cy="7848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sz="1500" smtClean="0">
                <a:solidFill>
                  <a:srgbClr val="339933"/>
                </a:solidFill>
              </a:rPr>
              <a:t>Dugme </a:t>
            </a:r>
            <a:r>
              <a:rPr lang="en-US" sz="1500">
                <a:solidFill>
                  <a:srgbClr val="339933"/>
                </a:solidFill>
              </a:rPr>
              <a:t>dodato postojećoj paleti </a:t>
            </a:r>
            <a:r>
              <a:rPr lang="en-US" sz="1500" smtClean="0">
                <a:solidFill>
                  <a:srgbClr val="339933"/>
                </a:solidFill>
              </a:rPr>
              <a:t>se smešta </a:t>
            </a:r>
            <a:r>
              <a:rPr lang="en-US" sz="1500">
                <a:solidFill>
                  <a:srgbClr val="339933"/>
                </a:solidFill>
              </a:rPr>
              <a:t>u grupu Toolbar Commands</a:t>
            </a:r>
            <a:endParaRPr lang="en-GB" sz="1500">
              <a:solidFill>
                <a:srgbClr val="339933"/>
              </a:solidFill>
            </a:endParaRP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 flipH="1" flipV="1">
            <a:off x="2987824" y="2617495"/>
            <a:ext cx="864096" cy="192116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5876528" y="4538662"/>
            <a:ext cx="2376264" cy="5539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sz="1500" smtClean="0">
                <a:solidFill>
                  <a:srgbClr val="339933"/>
                </a:solidFill>
              </a:rPr>
              <a:t>Paleta </a:t>
            </a:r>
            <a:r>
              <a:rPr lang="en-US" sz="1500">
                <a:solidFill>
                  <a:srgbClr val="339933"/>
                </a:solidFill>
              </a:rPr>
              <a:t>alatki </a:t>
            </a:r>
            <a:r>
              <a:rPr lang="en-US" sz="1500" smtClean="0">
                <a:solidFill>
                  <a:srgbClr val="339933"/>
                </a:solidFill>
              </a:rPr>
              <a:t>se smešta </a:t>
            </a:r>
            <a:r>
              <a:rPr lang="en-US" sz="1500">
                <a:solidFill>
                  <a:srgbClr val="339933"/>
                </a:solidFill>
              </a:rPr>
              <a:t>u grupu </a:t>
            </a:r>
            <a:r>
              <a:rPr lang="en-US" sz="1500" smtClean="0">
                <a:solidFill>
                  <a:srgbClr val="339933"/>
                </a:solidFill>
              </a:rPr>
              <a:t>Custom Toolbars</a:t>
            </a:r>
            <a:endParaRPr lang="en-GB" sz="1500">
              <a:solidFill>
                <a:srgbClr val="339933"/>
              </a:solidFill>
            </a:endParaRPr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 flipH="1" flipV="1">
            <a:off x="4154340" y="2604035"/>
            <a:ext cx="2361875" cy="193818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798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008312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Message box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395413"/>
            <a:ext cx="84772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 dirty="0">
                <a:latin typeface="+mn-lt"/>
              </a:rPr>
              <a:t>VBA funkcija 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MsgBox</a:t>
            </a:r>
            <a:r>
              <a:rPr lang="vi-VN" sz="2100" kern="0" dirty="0">
                <a:latin typeface="+mn-lt"/>
              </a:rPr>
              <a:t> prikazuje poruku </a:t>
            </a:r>
            <a:r>
              <a:rPr lang="sr-Latn-RS" sz="2100" kern="0" dirty="0">
                <a:latin typeface="+mn-lt"/>
              </a:rPr>
              <a:t>korisniku i </a:t>
            </a:r>
            <a:r>
              <a:rPr lang="vi-VN" sz="2100" kern="0" dirty="0">
                <a:latin typeface="+mn-lt"/>
              </a:rPr>
              <a:t>od korisnika se može dobiti povratna </a:t>
            </a:r>
            <a:r>
              <a:rPr lang="vi-VN" sz="2100" kern="0" dirty="0" smtClean="0">
                <a:latin typeface="+mn-lt"/>
              </a:rPr>
              <a:t>informacij</a:t>
            </a:r>
            <a:r>
              <a:rPr lang="sr-Latn-ME" sz="2100" kern="0" dirty="0" smtClean="0">
                <a:latin typeface="+mn-lt"/>
              </a:rPr>
              <a:t>a</a:t>
            </a:r>
            <a:r>
              <a:rPr lang="vi-VN" sz="2100" kern="0" dirty="0" smtClean="0">
                <a:latin typeface="+mn-lt"/>
              </a:rPr>
              <a:t>. </a:t>
            </a:r>
            <a:r>
              <a:rPr lang="vi-VN" sz="2100" kern="0" dirty="0">
                <a:latin typeface="+mn-lt"/>
              </a:rPr>
              <a:t>Sintaksa je:</a:t>
            </a:r>
          </a:p>
          <a:p>
            <a:pPr marL="239713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sr-Latn-RS" sz="2100" kern="0" dirty="0">
                <a:latin typeface="+mn-lt"/>
              </a:rPr>
              <a:t>   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Odgovor = MsgBox(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P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rompt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,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 [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B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uttons]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,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 [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T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itle]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,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 [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H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elpfile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]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,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 [C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ontext])</a:t>
            </a:r>
          </a:p>
          <a:p>
            <a:pPr marL="696913" lvl="1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1900" kern="0" dirty="0">
                <a:solidFill>
                  <a:srgbClr val="3333CC"/>
                </a:solidFill>
                <a:latin typeface="+mn-lt"/>
              </a:rPr>
              <a:t>P</a:t>
            </a:r>
            <a:r>
              <a:rPr lang="vi-VN" sz="1900" kern="0" dirty="0">
                <a:solidFill>
                  <a:srgbClr val="3333CC"/>
                </a:solidFill>
                <a:latin typeface="+mn-lt"/>
              </a:rPr>
              <a:t>rompt</a:t>
            </a:r>
            <a:r>
              <a:rPr lang="vi-VN" sz="1900" kern="0" dirty="0">
                <a:latin typeface="+mn-lt"/>
              </a:rPr>
              <a:t> – tekst koji se prikazuje u bo</a:t>
            </a:r>
            <a:r>
              <a:rPr lang="en-US" sz="1900" kern="0" dirty="0">
                <a:latin typeface="+mn-lt"/>
              </a:rPr>
              <a:t>x-</a:t>
            </a:r>
            <a:r>
              <a:rPr lang="vi-VN" sz="1900" kern="0" dirty="0">
                <a:latin typeface="+mn-lt"/>
              </a:rPr>
              <a:t>u;</a:t>
            </a:r>
          </a:p>
          <a:p>
            <a:pPr marL="696913" lvl="1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1900" kern="0" dirty="0">
                <a:solidFill>
                  <a:srgbClr val="3333CC"/>
                </a:solidFill>
                <a:latin typeface="+mn-lt"/>
              </a:rPr>
              <a:t>B</a:t>
            </a:r>
            <a:r>
              <a:rPr lang="vi-VN" sz="1900" kern="0" dirty="0">
                <a:solidFill>
                  <a:srgbClr val="3333CC"/>
                </a:solidFill>
                <a:latin typeface="+mn-lt"/>
              </a:rPr>
              <a:t>uttons</a:t>
            </a:r>
            <a:r>
              <a:rPr lang="vi-VN" sz="1900" kern="0" dirty="0">
                <a:latin typeface="+mn-lt"/>
              </a:rPr>
              <a:t> – numerički izraz koji određuje </a:t>
            </a:r>
            <a:r>
              <a:rPr lang="vi-VN" sz="1900" kern="0" dirty="0" smtClean="0">
                <a:latin typeface="+mn-lt"/>
              </a:rPr>
              <a:t>dugmad </a:t>
            </a:r>
            <a:r>
              <a:rPr lang="vi-VN" sz="1900" kern="0" dirty="0">
                <a:latin typeface="+mn-lt"/>
              </a:rPr>
              <a:t>i ikonice </a:t>
            </a:r>
            <a:r>
              <a:rPr lang="sr-Latn-ME" sz="1900" kern="0" dirty="0" smtClean="0">
                <a:latin typeface="+mn-lt"/>
              </a:rPr>
              <a:t>koje </a:t>
            </a:r>
            <a:r>
              <a:rPr lang="vi-VN" sz="1900" kern="0" smtClean="0">
                <a:latin typeface="+mn-lt"/>
              </a:rPr>
              <a:t>će </a:t>
            </a:r>
            <a:r>
              <a:rPr lang="vi-VN" sz="1900" kern="0" dirty="0">
                <a:latin typeface="+mn-lt"/>
              </a:rPr>
              <a:t>biti prikazane;</a:t>
            </a:r>
          </a:p>
          <a:p>
            <a:pPr marL="696913" lvl="1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1900" kern="0" dirty="0">
                <a:solidFill>
                  <a:srgbClr val="3333CC"/>
                </a:solidFill>
                <a:latin typeface="+mn-lt"/>
              </a:rPr>
              <a:t>T</a:t>
            </a:r>
            <a:r>
              <a:rPr lang="vi-VN" sz="1900" kern="0" dirty="0">
                <a:solidFill>
                  <a:srgbClr val="3333CC"/>
                </a:solidFill>
                <a:latin typeface="+mn-lt"/>
              </a:rPr>
              <a:t>itle</a:t>
            </a:r>
            <a:r>
              <a:rPr lang="vi-VN" sz="1900" kern="0" dirty="0">
                <a:latin typeface="+mn-lt"/>
              </a:rPr>
              <a:t> – naslov prozora message bo</a:t>
            </a:r>
            <a:r>
              <a:rPr lang="en-US" sz="1900" kern="0" dirty="0">
                <a:latin typeface="+mn-lt"/>
              </a:rPr>
              <a:t>x-</a:t>
            </a:r>
            <a:r>
              <a:rPr lang="vi-VN" sz="1900" kern="0" dirty="0">
                <a:latin typeface="+mn-lt"/>
              </a:rPr>
              <a:t>a;</a:t>
            </a:r>
          </a:p>
          <a:p>
            <a:pPr marL="696913" lvl="1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1900" kern="0" dirty="0">
                <a:solidFill>
                  <a:srgbClr val="3333CC"/>
                </a:solidFill>
                <a:latin typeface="+mn-lt"/>
              </a:rPr>
              <a:t>H</a:t>
            </a:r>
            <a:r>
              <a:rPr lang="vi-VN" sz="1900" kern="0" dirty="0">
                <a:solidFill>
                  <a:srgbClr val="3333CC"/>
                </a:solidFill>
                <a:latin typeface="+mn-lt"/>
              </a:rPr>
              <a:t>elpFile</a:t>
            </a:r>
            <a:r>
              <a:rPr lang="vi-VN" sz="1900" kern="0" dirty="0">
                <a:latin typeface="+mn-lt"/>
              </a:rPr>
              <a:t>, </a:t>
            </a:r>
            <a:r>
              <a:rPr lang="en-US" sz="1900" kern="0" dirty="0">
                <a:solidFill>
                  <a:srgbClr val="3333CC"/>
                </a:solidFill>
                <a:latin typeface="+mn-lt"/>
              </a:rPr>
              <a:t>C</a:t>
            </a:r>
            <a:r>
              <a:rPr lang="vi-VN" sz="1900" kern="0" dirty="0">
                <a:solidFill>
                  <a:srgbClr val="3333CC"/>
                </a:solidFill>
                <a:latin typeface="+mn-lt"/>
              </a:rPr>
              <a:t>ontext</a:t>
            </a:r>
            <a:r>
              <a:rPr lang="vi-VN" sz="1900" kern="0" dirty="0">
                <a:latin typeface="+mn-lt"/>
              </a:rPr>
              <a:t> – određuju help fajl i stavku help-a. Zadaju se u paru.</a:t>
            </a: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 dirty="0">
                <a:latin typeface="+mn-lt"/>
              </a:rPr>
              <a:t>Argument 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B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uttons</a:t>
            </a:r>
            <a:r>
              <a:rPr lang="vi-VN" sz="2100" kern="0" dirty="0">
                <a:latin typeface="+mn-lt"/>
              </a:rPr>
              <a:t> određuje dugmad i ikonice koj</a:t>
            </a:r>
            <a:r>
              <a:rPr lang="en-US" sz="2100" kern="0" dirty="0">
                <a:latin typeface="+mn-lt"/>
              </a:rPr>
              <a:t>i</a:t>
            </a:r>
            <a:r>
              <a:rPr lang="vi-VN" sz="2100" kern="0" dirty="0">
                <a:latin typeface="+mn-lt"/>
              </a:rPr>
              <a:t> će se naći na message bo</a:t>
            </a:r>
            <a:r>
              <a:rPr lang="en-US" sz="2100" kern="0" dirty="0">
                <a:latin typeface="+mn-lt"/>
              </a:rPr>
              <a:t>x-</a:t>
            </a:r>
            <a:r>
              <a:rPr lang="vi-VN" sz="2100" kern="0" dirty="0">
                <a:latin typeface="+mn-lt"/>
              </a:rPr>
              <a:t>u, kao i koje dugme je podrazumevano.</a:t>
            </a:r>
            <a:endParaRPr lang="sr-Latn-RS" sz="2100" kern="0" dirty="0">
              <a:latin typeface="+mn-lt"/>
            </a:endParaRP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 dirty="0">
                <a:latin typeface="+mn-lt"/>
              </a:rPr>
              <a:t>Konstante koje određuju dugmad na message bo</a:t>
            </a:r>
            <a:r>
              <a:rPr lang="en-US" sz="2100" kern="0" dirty="0">
                <a:latin typeface="+mn-lt"/>
              </a:rPr>
              <a:t>x-</a:t>
            </a:r>
            <a:r>
              <a:rPr lang="vi-VN" sz="2100" kern="0" dirty="0">
                <a:latin typeface="+mn-lt"/>
              </a:rPr>
              <a:t>u su date u tabeli </a:t>
            </a:r>
            <a:r>
              <a:rPr lang="sr-Latn-RS" sz="2100" kern="0" dirty="0">
                <a:latin typeface="+mn-lt"/>
              </a:rPr>
              <a:t>na sledećem slajdu</a:t>
            </a:r>
            <a:r>
              <a:rPr lang="vi-VN" sz="2100" kern="0" dirty="0">
                <a:latin typeface="+mn-lt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193675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Primer </a:t>
            </a:r>
            <a:r>
              <a:rPr lang="en-US" sz="3600" smtClean="0"/>
              <a:t>1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285875"/>
            <a:ext cx="8286750" cy="1643063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smtClean="0"/>
              <a:t>Napraviti formu koja ima jedan tekst boks i dva dugmeta (Izmeni i Izađi. U tekst boks se unosi string i pritiskom na dugme Izmeni se menja ime prvog radnog lista unešenim stringom. Dugme Izađi zatvara formu. Prikaz forme se vrši desnim klikom miša na bilo koji radni list.</a:t>
            </a:r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663" y="3571875"/>
            <a:ext cx="48768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294187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Primer </a:t>
            </a:r>
            <a:r>
              <a:rPr lang="en-US" sz="3600" smtClean="0"/>
              <a:t>1 (nastavak)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7500" y="1449388"/>
            <a:ext cx="8286750" cy="428625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smtClean="0"/>
              <a:t>U okviru modula forme imamo:</a:t>
            </a:r>
            <a:endParaRPr lang="vi-VN" sz="2100" smtClean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47738" y="2011239"/>
            <a:ext cx="7656512" cy="3308598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Private Sub 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CommandIzmeni_Click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()</a:t>
            </a:r>
          </a:p>
          <a:p>
            <a:pPr marL="457200" lvl="2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If </a:t>
            </a:r>
            <a:r>
              <a:rPr lang="en-US" sz="1900" dirty="0" err="1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Me.TextBoxIme.Text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&lt;&gt; "" Then</a:t>
            </a:r>
          </a:p>
          <a:p>
            <a:pPr marL="457200" lvl="2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ThisWorkbook.Worksheets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(1).Name = </a:t>
            </a:r>
            <a:r>
              <a:rPr lang="en-US" sz="1900" dirty="0" err="1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Me.TextBoxIme.Text</a:t>
            </a:r>
            <a:endParaRPr lang="en-US" sz="19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marL="457200" lvl="2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Else</a:t>
            </a:r>
          </a:p>
          <a:p>
            <a:pPr marL="457200" lvl="2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MsgBox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"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Niste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uneli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ime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lista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"</a:t>
            </a:r>
          </a:p>
          <a:p>
            <a:pPr marL="457200" lvl="2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If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Sub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endParaRPr lang="en-US" sz="19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Private Sub 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CommandIzadji_Click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()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	</a:t>
            </a:r>
            <a:r>
              <a:rPr lang="en-US" sz="1900" dirty="0" smtClean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	Unload 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Me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Sub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193675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Primer </a:t>
            </a:r>
            <a:r>
              <a:rPr lang="en-US" sz="3600" smtClean="0"/>
              <a:t>2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247775"/>
            <a:ext cx="8607425" cy="2397125"/>
          </a:xfrm>
        </p:spPr>
        <p:txBody>
          <a:bodyPr lIns="54000" rIns="54000"/>
          <a:lstStyle/>
          <a:p>
            <a:pPr marL="239713" indent="-239713" eaLnBrk="1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000" smtClean="0"/>
              <a:t>Napraviti formu koja ima grupu od 3 opciona dugmeta kojima se podešava boja ćelija selekcije na crvenu, zelenu ili plavu, jedan ček boks za postavljanje i uklanjanje okvira selekcije, kao i klizač kojim se menja veličina teksta selekcije od 7 pt do 17 pt sa korakom od 0.5 pt. </a:t>
            </a:r>
            <a:r>
              <a:rPr lang="en-US" sz="2000" smtClean="0"/>
              <a:t>Ako</a:t>
            </a:r>
            <a:r>
              <a:rPr lang="vi-VN" sz="2000" smtClean="0"/>
              <a:t> je, pri startovanju forme, veličina fonta selekcije van opsega 7-17 pt ili selekcija sadrži više od jedne veličine fonta, podesiti veličinu fonta selekcije na 9 pt. </a:t>
            </a:r>
            <a:r>
              <a:rPr lang="en-US" sz="2000" smtClean="0"/>
              <a:t>F</a:t>
            </a:r>
            <a:r>
              <a:rPr lang="vi-VN" sz="2000" smtClean="0"/>
              <a:t>orma sadrži i dugme za zatvaranje forme. Prikaz forme se vrši pomoću dugmeta sa standardne palete alatki.</a:t>
            </a:r>
          </a:p>
        </p:txBody>
      </p:sp>
      <p:pic>
        <p:nvPicPr>
          <p:cNvPr id="2355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350" y="3668713"/>
            <a:ext cx="4537075" cy="297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63563" y="457200"/>
            <a:ext cx="4294187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Primer </a:t>
            </a:r>
            <a:r>
              <a:rPr lang="en-US" sz="3600" smtClean="0"/>
              <a:t>2 (nastavak)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5750" y="1209675"/>
            <a:ext cx="8286750" cy="428625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smtClean="0"/>
              <a:t>U okviru modula forme imamo:</a:t>
            </a:r>
            <a:endParaRPr lang="vi-VN" sz="2100" smtClean="0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1204913" y="1701800"/>
            <a:ext cx="6462712" cy="5035550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Private Sub CheckBoxOkvir_Click()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If Me.CheckBoxOkvir.Value = True Then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    Selection.Borders.LineStyle = xlContinuous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    Selection.Borders.Weight = xlThick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Else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    Selection.Borders.LineStyle = xlNone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End If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End Sub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endParaRPr lang="en-US">
              <a:solidFill>
                <a:srgbClr val="3333CC"/>
              </a:solidFill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Private Sub CommandIzadji_Click()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Unload Me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End Sub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endParaRPr lang="en-US">
              <a:solidFill>
                <a:srgbClr val="3333CC"/>
              </a:solidFill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Private Sub ScrollBarVelicinaFonta_Change()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Selection.Font.Size = Me.ScrollBarVelicinaFonta.Value / 2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Me.LabelVelicinaFonta.Caption = "Veličina fonta je " &amp; _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    Selection.Font.Size &amp; " pt"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End Sub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63563" y="457200"/>
            <a:ext cx="4294187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Primer </a:t>
            </a:r>
            <a:r>
              <a:rPr lang="en-US" sz="3600" smtClean="0"/>
              <a:t>2 (nastavak)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5750" y="1209675"/>
            <a:ext cx="8286750" cy="428625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smtClean="0"/>
              <a:t>U okviru modula forme dalje imamo:</a:t>
            </a:r>
            <a:endParaRPr lang="vi-VN" sz="2100" smtClean="0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2062163" y="1825625"/>
            <a:ext cx="5000625" cy="4760913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Private Sub OptionButtonCrvena_Click()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If Me.OptionButtonCrvena.Value Then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    Selection.Interior.Color = RGB(255, 0, 0)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End If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End Sub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endParaRPr lang="en-US">
              <a:solidFill>
                <a:srgbClr val="3333CC"/>
              </a:solidFill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Private Sub OptionButtonZelena_Click()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If Me.OptionButtonZelena.Value Then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    Selection.Interior.Color = RGB(0, 255, 0)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End If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End Sub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endParaRPr lang="en-US">
              <a:solidFill>
                <a:srgbClr val="3333CC"/>
              </a:solidFill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Private Sub OptionButtonPlava_Click()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If Me.OptionButtonPlava.Value Then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    Selection.Interior.Color = RGB(0, 0, 255)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End If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End Sub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63563" y="457200"/>
            <a:ext cx="4294187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Primer </a:t>
            </a:r>
            <a:r>
              <a:rPr lang="en-US" sz="3600" smtClean="0"/>
              <a:t>2 (nastavak)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5750" y="1265238"/>
            <a:ext cx="8286750" cy="428625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nl-NL" sz="2100" smtClean="0"/>
              <a:t>U okviru procedure </a:t>
            </a:r>
            <a:r>
              <a:rPr lang="nl-NL" sz="2100" smtClean="0">
                <a:solidFill>
                  <a:srgbClr val="3333CC"/>
                </a:solidFill>
              </a:rPr>
              <a:t>Workbook_Open</a:t>
            </a:r>
            <a:r>
              <a:rPr lang="nl-NL" sz="2100" smtClean="0"/>
              <a:t> imamo:</a:t>
            </a:r>
            <a:endParaRPr lang="vi-VN" sz="2100" smtClean="0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623888" y="1884363"/>
            <a:ext cx="7877175" cy="3016250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Private Sub Workbook_Open()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Dim Dugme As CommandBarButton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Set Dugme = Application.CommandBars("Standard").Controls.Add( _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    Type:=msoControlButton, Temporary:=True)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With Dugme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    .Style = msoButtonCaption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    .Caption = "Selekcija"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    .OnAction = "RadSaSelekcijom"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End With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End Sub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63563" y="457200"/>
            <a:ext cx="4294187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Primer </a:t>
            </a:r>
            <a:r>
              <a:rPr lang="en-US" sz="3600" smtClean="0"/>
              <a:t>2 (nastavak)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5750" y="1455738"/>
            <a:ext cx="8286750" cy="428625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nl-NL" sz="2100" smtClean="0"/>
              <a:t>U okviru standardnog kodnog modula imamo:</a:t>
            </a:r>
            <a:endParaRPr lang="vi-VN" sz="2100" smtClean="0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995363" y="2076450"/>
            <a:ext cx="7127875" cy="4184650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Sub RadSaSelekcijom()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Dim VF As Variant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VF = Selection.Font.Size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FormSelekcija.Show modeless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If VF &lt; 7 Or VF &gt; 17 Or IsNull(VF) Then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    Selection.Font.Size = 9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    FormSelekcija.ScrollBarVelicinaFonta = 18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    FormSelekcija.LabelVelicinaFonta = "Veličina fonta je 9 pt"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Else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    FormSelekcija.ScrollBarVelicinaFonta = 2 * VF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    FormSelekcija.LabelVelicinaFonta = "Veličina fonta je " &amp; _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        VF &amp; " pt"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End If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End Sub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193675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Primer </a:t>
            </a:r>
            <a:r>
              <a:rPr lang="en-US" sz="3600" smtClean="0"/>
              <a:t>3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247775"/>
            <a:ext cx="8643938" cy="1966913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000" smtClean="0"/>
              <a:t>Napraviti formu koja ima kombo boks i četiri dugmeta sa natpisima: Upiši, Briši sve, Briši zadnji i Izađi. Pritiskom na dugme Upiši, imena radnih listova se unose u kombo boks (po principu jedno ime–jedna stavka). Dugme Briši sve briše sve stavke kombo boksa, dugme Briši zadnji briše samo zadnju stavku kombo boksa i dugme Izađi zatvara formu. Prikaz forme se vrši pomoću dugmeta sa novokreirane palete alatki.</a:t>
            </a:r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613" y="3594100"/>
            <a:ext cx="4643437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294187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Primer </a:t>
            </a:r>
            <a:r>
              <a:rPr lang="en-US" sz="3600" smtClean="0"/>
              <a:t>3 (nastavak)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071563"/>
            <a:ext cx="8286750" cy="428625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smtClean="0"/>
              <a:t>U okviru modula forme imamo:</a:t>
            </a:r>
            <a:endParaRPr lang="vi-VN" sz="2100" smtClean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27075" y="1441450"/>
            <a:ext cx="7643813" cy="5357813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Private Sub </a:t>
            </a: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CommandBrisiSve_Click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()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Me.ComboBoxImena.Clear</a:t>
            </a:r>
            <a:endParaRPr lang="en-US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Sub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endParaRPr lang="en-US" sz="12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Private Sub </a:t>
            </a: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CommandBrisiZadnji_Click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()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If </a:t>
            </a: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Me.ComboBoxImena.ListCount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&gt; 0 Then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</a:t>
            </a: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Me.ComboBoxImena.RemoveItem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</a:t>
            </a: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Me.ComboBoxImena.ListCount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- 1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If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Sub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endParaRPr lang="en-US" sz="12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Private Sub </a:t>
            </a: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CommandIzadji_Click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()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Unload Me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Sub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endParaRPr lang="en-US" sz="12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Private Sub </a:t>
            </a: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CommandUpisi_Click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()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Dim I As Integer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For I = 1 To </a:t>
            </a: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ThisWorkbook.Worksheets.Count</a:t>
            </a:r>
            <a:endParaRPr lang="en-US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</a:t>
            </a: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Me.ComboBoxImena.AddItem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</a:t>
            </a:r>
            <a:r>
              <a:rPr lang="en-US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ThisWorkbook.Worksheets</a:t>
            </a: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(I).Name, I-1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Next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Sub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294187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Primer </a:t>
            </a:r>
            <a:r>
              <a:rPr lang="en-US" sz="3600" smtClean="0"/>
              <a:t>3 (nastavak)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265238"/>
            <a:ext cx="8286750" cy="428625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nl-NL" sz="2100" smtClean="0"/>
              <a:t>U okviru procedure </a:t>
            </a:r>
            <a:r>
              <a:rPr lang="nl-NL" sz="2100" smtClean="0">
                <a:solidFill>
                  <a:srgbClr val="3333CC"/>
                </a:solidFill>
              </a:rPr>
              <a:t>Workbook_Open</a:t>
            </a:r>
            <a:r>
              <a:rPr lang="nl-NL" sz="2100" smtClean="0"/>
              <a:t> imamo:</a:t>
            </a:r>
            <a:endParaRPr lang="vi-VN" sz="2100" smtClean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27075" y="1857375"/>
            <a:ext cx="7643813" cy="4186238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Private Sub Workbook_Open()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Dim Paleta As CommandBar, Dugme As CommandBarButton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Set Paleta = Application.CommandBars.Add( _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Name:="Paleta", Position:=msoBarTop, temporary:=True)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Paleta.Visible = True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Set Dugme = Application.CommandBars("Paleta").Controls.Add( _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Type:=msoControlButton, temporary:=True)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With Dugme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.Style = msoIcon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.Picture = LoadPicture("C:\VBA.gif")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.Width = 30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.OnAction = "ImenaListova"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With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Sub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829468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Definisanje dugmadi na message box-u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17525" y="1330325"/>
          <a:ext cx="8148638" cy="4560885"/>
        </p:xfrm>
        <a:graphic>
          <a:graphicData uri="http://schemas.openxmlformats.org/drawingml/2006/table">
            <a:tbl>
              <a:tblPr/>
              <a:tblGrid>
                <a:gridCol w="2554288"/>
                <a:gridCol w="1376362"/>
                <a:gridCol w="4217988"/>
              </a:tblGrid>
              <a:tr h="3040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Konstanta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Vrednost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Opis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vbOKOnly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Samo OK dugme.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vbOKCancel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Dugmad OK i Cancel.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vbAbortRetryIgnore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Dugmad Abort, Retry i Ignore.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vbYesNoCancel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Dugmad Yes, No i Cancel.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vbYesNo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Dugmad Yes i No.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vbRetryCancel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Dugmad Retry i Cancel.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vbCritical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16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Ikonica Critical Message.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vbQuestion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32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Ikonica Warning Query.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vbExclamation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48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Ikonica Warning Message.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vbInformation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64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Ikonica Information Message.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vbDefaultButton1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Prvo dugme je podrazumevano.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vbDefaultButton2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256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Drugo dugme je podrazumevano.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vbDefaultButton3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512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Treće dugme je podrazumevano.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5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vbDefaultButton4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768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Četvrto dugme je podrazumevano.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58644" marR="5864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87" name="Rectangle 5"/>
          <p:cNvSpPr>
            <a:spLocks noChangeArrowheads="1"/>
          </p:cNvSpPr>
          <p:nvPr/>
        </p:nvSpPr>
        <p:spPr bwMode="auto">
          <a:xfrm>
            <a:off x="2030413" y="6057900"/>
            <a:ext cx="6643687" cy="677863"/>
          </a:xfrm>
          <a:prstGeom prst="rect">
            <a:avLst/>
          </a:prstGeom>
          <a:solidFill>
            <a:srgbClr val="CC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900"/>
              <a:t>Ove k</a:t>
            </a:r>
            <a:r>
              <a:rPr lang="en-GB" sz="1900"/>
              <a:t>onstante su deo specifikacije VBA i mogu se koristiti bilo gde u kodu umesto odgovarajućih numeričkih vrednosti. </a:t>
            </a:r>
            <a:endParaRPr lang="en-US" sz="1900"/>
          </a:p>
        </p:txBody>
      </p:sp>
      <p:sp>
        <p:nvSpPr>
          <p:cNvPr id="5188" name="Line 6"/>
          <p:cNvSpPr>
            <a:spLocks noChangeShapeType="1"/>
          </p:cNvSpPr>
          <p:nvPr/>
        </p:nvSpPr>
        <p:spPr bwMode="auto">
          <a:xfrm flipH="1" flipV="1">
            <a:off x="1416050" y="5916613"/>
            <a:ext cx="617538" cy="500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722812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Upravljanje greškama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0525" y="1425575"/>
            <a:ext cx="8429625" cy="4664075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nl-NL" sz="2100" smtClean="0"/>
              <a:t>Greške </a:t>
            </a:r>
            <a:r>
              <a:rPr lang="en-US" sz="2100" smtClean="0"/>
              <a:t>se dele</a:t>
            </a:r>
            <a:r>
              <a:rPr lang="nl-NL" sz="2100" smtClean="0"/>
              <a:t> na </a:t>
            </a:r>
            <a:r>
              <a:rPr lang="nl-NL" sz="2100" smtClean="0">
                <a:solidFill>
                  <a:srgbClr val="FF0000"/>
                </a:solidFill>
              </a:rPr>
              <a:t>sintaksne greške </a:t>
            </a:r>
            <a:r>
              <a:rPr lang="nl-NL" sz="2100" smtClean="0"/>
              <a:t>(greške u pisanju kôda) i </a:t>
            </a:r>
            <a:r>
              <a:rPr lang="nl-NL" sz="2100" smtClean="0">
                <a:solidFill>
                  <a:srgbClr val="FF0000"/>
                </a:solidFill>
              </a:rPr>
              <a:t>greške prilikom izvršavanja</a:t>
            </a:r>
            <a:r>
              <a:rPr lang="nl-NL" sz="2100" smtClean="0"/>
              <a:t> (eng. run-time errors). Od interesa za nas su greške prilikom izvršavanja.</a:t>
            </a:r>
            <a:endParaRPr lang="en-US" sz="210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smtClean="0"/>
              <a:t>Grešk</a:t>
            </a:r>
            <a:r>
              <a:rPr lang="en-US" sz="2100" smtClean="0"/>
              <a:t>e</a:t>
            </a:r>
            <a:r>
              <a:rPr lang="vi-VN" sz="2100" smtClean="0"/>
              <a:t> prilikom izvršavanja uzrokuj</a:t>
            </a:r>
            <a:r>
              <a:rPr lang="en-US" sz="2100" smtClean="0"/>
              <a:t>u</a:t>
            </a:r>
            <a:r>
              <a:rPr lang="vi-VN" sz="2100" smtClean="0"/>
              <a:t> prekid rada procedure uz pojavljivanje dijalog prozora koji prikazuje broj greške i njen opis</a:t>
            </a:r>
            <a:r>
              <a:rPr lang="en-US" sz="2100" smtClean="0"/>
              <a:t>. Na primer, ako se u proceduri nađe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/>
              <a:t>   </a:t>
            </a:r>
            <a:r>
              <a:rPr lang="en-US" sz="2100" smtClean="0">
                <a:solidFill>
                  <a:srgbClr val="3333CC"/>
                </a:solidFill>
              </a:rPr>
              <a:t>A = B / 0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en-US" sz="2100" smtClean="0"/>
              <a:t>   pojaviće se prozor greške deljenja sa nulom.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smtClean="0"/>
              <a:t>Dobro napisana procedura treba da vodi računa o pojavi grešaka prilikom izvršavanja, tj. treba da ih hvata i obrađuje</a:t>
            </a:r>
            <a:r>
              <a:rPr lang="en-US" sz="2100" smtClean="0"/>
              <a:t>. 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smtClean="0"/>
              <a:t>Obrada</a:t>
            </a:r>
            <a:r>
              <a:rPr lang="vi-VN" sz="2100" smtClean="0"/>
              <a:t> </a:t>
            </a:r>
            <a:r>
              <a:rPr lang="en-US" sz="2100" smtClean="0"/>
              <a:t>grešaka podrazumeva </a:t>
            </a:r>
            <a:r>
              <a:rPr lang="vi-VN" sz="2100" smtClean="0"/>
              <a:t>preduz</a:t>
            </a:r>
            <a:r>
              <a:rPr lang="en-US" sz="2100" smtClean="0"/>
              <a:t>imanje</a:t>
            </a:r>
            <a:r>
              <a:rPr lang="vi-VN" sz="2100" smtClean="0"/>
              <a:t> korak</a:t>
            </a:r>
            <a:r>
              <a:rPr lang="en-US" sz="2100" smtClean="0"/>
              <a:t>a</a:t>
            </a:r>
            <a:r>
              <a:rPr lang="vi-VN" sz="2100" smtClean="0"/>
              <a:t> kako bi se izvršavanje procedure neometano nastavilo.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865562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Naredba On Error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601788"/>
            <a:ext cx="8534400" cy="4059237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nl-NL" sz="2100" smtClean="0"/>
              <a:t>Naredba </a:t>
            </a:r>
            <a:r>
              <a:rPr lang="nl-NL" sz="2100" b="1" smtClean="0">
                <a:solidFill>
                  <a:srgbClr val="3333CC"/>
                </a:solidFill>
              </a:rPr>
              <a:t>On Error </a:t>
            </a:r>
            <a:r>
              <a:rPr lang="nl-NL" sz="2100" smtClean="0"/>
              <a:t>omogućava hvatanje (detekciju) grešaka i koristi se u dva osnovna oblika: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nl-NL" sz="2100" smtClean="0">
                <a:solidFill>
                  <a:srgbClr val="3333CC"/>
                </a:solidFill>
              </a:rPr>
              <a:t>   On Error GoTo linija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nl-NL" sz="2100" smtClean="0">
                <a:solidFill>
                  <a:srgbClr val="3333CC"/>
                </a:solidFill>
              </a:rPr>
              <a:t>   On Error Resume Next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smtClean="0"/>
              <a:t>U prvom obliku, </a:t>
            </a:r>
            <a:r>
              <a:rPr lang="vi-VN" sz="2100" smtClean="0">
                <a:solidFill>
                  <a:srgbClr val="3333CC"/>
                </a:solidFill>
              </a:rPr>
              <a:t>linija</a:t>
            </a:r>
            <a:r>
              <a:rPr lang="vi-VN" sz="2100" smtClean="0"/>
              <a:t> predstavlja labelu ili broj programske linije na koju će “skočiti” kontrola toka u slučaju grešk</a:t>
            </a:r>
            <a:r>
              <a:rPr lang="en-US" sz="2100" smtClean="0"/>
              <a:t>e, tj.</a:t>
            </a:r>
            <a:r>
              <a:rPr lang="vi-VN" sz="2100" smtClean="0"/>
              <a:t> prvu liniju kôda za obradu greške. Ova linija se mora naći u istoj proceduri gde se nalazi naredba </a:t>
            </a:r>
            <a:r>
              <a:rPr lang="vi-VN" sz="2100" smtClean="0">
                <a:solidFill>
                  <a:srgbClr val="3333CC"/>
                </a:solidFill>
              </a:rPr>
              <a:t>On Error</a:t>
            </a:r>
            <a:r>
              <a:rPr lang="vi-VN" sz="2100" smtClean="0"/>
              <a:t>, tj. kôd za obradu grešaka je ograničen na proceduru </a:t>
            </a:r>
            <a:r>
              <a:rPr lang="en-US" sz="2100" smtClean="0"/>
              <a:t>gde</a:t>
            </a:r>
            <a:r>
              <a:rPr lang="vi-VN" sz="2100" smtClean="0"/>
              <a:t> se greška pojavljuje.</a:t>
            </a:r>
            <a:endParaRPr lang="en-US" sz="210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100" smtClean="0"/>
              <a:t>Naredba </a:t>
            </a:r>
            <a:r>
              <a:rPr lang="en-US" sz="2100" smtClean="0">
                <a:solidFill>
                  <a:srgbClr val="3333CC"/>
                </a:solidFill>
              </a:rPr>
              <a:t>On Error</a:t>
            </a:r>
            <a:r>
              <a:rPr lang="en-US" sz="2100" smtClean="0"/>
              <a:t> se stavlja ispred dela k</a:t>
            </a:r>
            <a:r>
              <a:rPr lang="vi-VN" sz="2100" smtClean="0"/>
              <a:t>ô</a:t>
            </a:r>
            <a:r>
              <a:rPr lang="en-US" sz="2100" smtClean="0"/>
              <a:t>da gde </a:t>
            </a:r>
            <a:r>
              <a:rPr lang="sr-Latn-RS" sz="2100" smtClean="0"/>
              <a:t>očekuje</a:t>
            </a:r>
            <a:r>
              <a:rPr lang="en-US" sz="2100" smtClean="0"/>
              <a:t>mo</a:t>
            </a:r>
            <a:r>
              <a:rPr lang="sr-Latn-RS" sz="2100" smtClean="0"/>
              <a:t> grešk</a:t>
            </a:r>
            <a:r>
              <a:rPr lang="en-US" sz="2100" smtClean="0"/>
              <a:t>u</a:t>
            </a:r>
            <a:r>
              <a:rPr lang="sr-Latn-RS" sz="2100" smtClean="0"/>
              <a:t>.</a:t>
            </a:r>
            <a:endParaRPr lang="en-US" sz="21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794375" cy="739775"/>
          </a:xfrm>
        </p:spPr>
        <p:txBody>
          <a:bodyPr/>
          <a:lstStyle/>
          <a:p>
            <a:pPr eaLnBrk="1" hangingPunct="1"/>
            <a:r>
              <a:rPr lang="sr-Latn-RS" sz="3600" smtClean="0"/>
              <a:t>Primer – Deljenje sa nulom</a:t>
            </a:r>
            <a:endParaRPr lang="en-US" sz="3600" smtClean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57188" y="1404958"/>
            <a:ext cx="8319267" cy="301621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Sub 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ObradaDeljenjaSaNulom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()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Dim A As Integer, B As Integer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On Error </a:t>
            </a:r>
            <a:r>
              <a:rPr lang="sr-Latn-R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GoTo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</a:t>
            </a:r>
            <a:r>
              <a:rPr lang="sr-Latn-R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</a:t>
            </a:r>
            <a:r>
              <a:rPr lang="en-US" sz="1900" dirty="0" err="1">
                <a:solidFill>
                  <a:srgbClr val="FF0000"/>
                </a:solidFill>
                <a:latin typeface="+mn-lt"/>
                <a:ea typeface="Times New Roman" pitchFamily="18" charset="0"/>
                <a:cs typeface="Courier New" pitchFamily="49" charset="0"/>
              </a:rPr>
              <a:t>ObradiGresku</a:t>
            </a:r>
            <a:endParaRPr lang="en-US" sz="1900" dirty="0">
              <a:solidFill>
                <a:srgbClr val="FF0000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B = 15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FF0000"/>
                </a:solidFill>
                <a:latin typeface="+mn-lt"/>
                <a:ea typeface="Times New Roman" pitchFamily="18" charset="0"/>
                <a:cs typeface="Courier New" pitchFamily="49" charset="0"/>
              </a:rPr>
              <a:t>A = B / 0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B = A ^ 2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Exit Sub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 err="1">
                <a:solidFill>
                  <a:srgbClr val="FF0000"/>
                </a:solidFill>
                <a:latin typeface="+mn-lt"/>
                <a:ea typeface="Times New Roman" pitchFamily="18" charset="0"/>
                <a:cs typeface="Courier New" pitchFamily="49" charset="0"/>
              </a:rPr>
              <a:t>ObradiGresku</a:t>
            </a:r>
            <a:r>
              <a:rPr lang="en-US" sz="1900" dirty="0">
                <a:solidFill>
                  <a:srgbClr val="FF0000"/>
                </a:solidFill>
                <a:latin typeface="+mn-lt"/>
                <a:ea typeface="Times New Roman" pitchFamily="18" charset="0"/>
                <a:cs typeface="Courier New" pitchFamily="49" charset="0"/>
              </a:rPr>
              <a:t>: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MsgBox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</a:t>
            </a:r>
            <a:r>
              <a:rPr lang="sr-Latn-R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"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Greška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broj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" &amp; </a:t>
            </a:r>
            <a:r>
              <a:rPr lang="en-US" sz="1900" dirty="0" err="1">
                <a:solidFill>
                  <a:srgbClr val="FF0000"/>
                </a:solidFill>
                <a:latin typeface="+mn-lt"/>
                <a:ea typeface="Times New Roman" pitchFamily="18" charset="0"/>
                <a:cs typeface="Courier New" pitchFamily="49" charset="0"/>
              </a:rPr>
              <a:t>Err.Number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&amp; ": 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Pokušaj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deljenja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sa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nulom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."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Sub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57188" y="4673600"/>
            <a:ext cx="8501062" cy="203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Bef>
                <a:spcPts val="1200"/>
              </a:spcBef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306513" algn="l"/>
              </a:tabLst>
              <a:defRPr/>
            </a:pPr>
            <a:r>
              <a:rPr lang="vi-VN" sz="2100" kern="0" dirty="0">
                <a:latin typeface="+mn-lt"/>
              </a:rPr>
              <a:t>Svaka greška u VBA ima pridružen jedinstven kôd </a:t>
            </a:r>
            <a:r>
              <a:rPr lang="sr-Latn-RS" sz="2100" kern="0" dirty="0">
                <a:latin typeface="+mn-lt"/>
              </a:rPr>
              <a:t>(</a:t>
            </a:r>
            <a:r>
              <a:rPr lang="vi-VN" sz="2100" kern="0" dirty="0">
                <a:latin typeface="+mn-lt"/>
              </a:rPr>
              <a:t>ceo broj</a:t>
            </a:r>
            <a:r>
              <a:rPr lang="sr-Latn-RS" sz="2100" kern="0" dirty="0">
                <a:latin typeface="+mn-lt"/>
              </a:rPr>
              <a:t>)</a:t>
            </a:r>
            <a:r>
              <a:rPr lang="vi-VN" sz="2100" kern="0" dirty="0">
                <a:latin typeface="+mn-lt"/>
              </a:rPr>
              <a:t>.</a:t>
            </a:r>
            <a:endParaRPr lang="sr-Latn-RS" sz="2100" kern="0" dirty="0">
              <a:latin typeface="+mn-lt"/>
            </a:endParaRPr>
          </a:p>
          <a:p>
            <a:pPr marL="239713" indent="-239713">
              <a:spcBef>
                <a:spcPts val="1200"/>
              </a:spcBef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306513" algn="l"/>
              </a:tabLst>
              <a:defRPr/>
            </a:pPr>
            <a:r>
              <a:rPr lang="vi-VN" sz="2100" kern="0" dirty="0">
                <a:latin typeface="+mn-lt"/>
              </a:rPr>
              <a:t>Kôd greške se dobija pomoću osobine 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Number</a:t>
            </a:r>
            <a:r>
              <a:rPr lang="vi-VN" sz="2100" kern="0" dirty="0">
                <a:latin typeface="+mn-lt"/>
              </a:rPr>
              <a:t> objekta 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Err</a:t>
            </a:r>
            <a:r>
              <a:rPr lang="vi-VN" sz="2100" kern="0" dirty="0">
                <a:latin typeface="+mn-lt"/>
              </a:rPr>
              <a:t>.</a:t>
            </a:r>
            <a:r>
              <a:rPr lang="sr-Latn-RS" sz="2100" kern="0" dirty="0">
                <a:latin typeface="+mn-lt"/>
              </a:rPr>
              <a:t> </a:t>
            </a:r>
            <a:r>
              <a:rPr lang="vi-VN" sz="2100" kern="0" dirty="0">
                <a:latin typeface="+mn-lt"/>
              </a:rPr>
              <a:t>Objekat 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Err</a:t>
            </a:r>
            <a:r>
              <a:rPr lang="vi-VN" sz="2100" kern="0" dirty="0">
                <a:latin typeface="+mn-lt"/>
              </a:rPr>
              <a:t> sadrži informacije o greškama prilikom izvršavanja i njegova podrazumevana osobina je 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Number</a:t>
            </a:r>
            <a:r>
              <a:rPr lang="vi-VN" sz="2100" kern="0" dirty="0">
                <a:latin typeface="+mn-lt"/>
              </a:rPr>
              <a:t>. </a:t>
            </a:r>
            <a:endParaRPr lang="sr-Latn-RS" sz="2100" kern="0" dirty="0">
              <a:latin typeface="+mn-lt"/>
            </a:endParaRPr>
          </a:p>
          <a:p>
            <a:pPr marL="239713" indent="-239713">
              <a:spcBef>
                <a:spcPts val="1200"/>
              </a:spcBef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306513" algn="l"/>
              </a:tabLst>
              <a:defRPr/>
            </a:pPr>
            <a:r>
              <a:rPr lang="vi-VN" sz="2100" kern="0" dirty="0">
                <a:latin typeface="+mn-lt"/>
              </a:rPr>
              <a:t>Ukoliko nije došlo do greške, osobina 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Number</a:t>
            </a:r>
            <a:r>
              <a:rPr lang="vi-VN" sz="2100" kern="0" dirty="0">
                <a:latin typeface="+mn-lt"/>
              </a:rPr>
              <a:t> ima vrednost 0.</a:t>
            </a:r>
            <a:endParaRPr lang="en-US" sz="2100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937125" cy="739775"/>
          </a:xfrm>
        </p:spPr>
        <p:txBody>
          <a:bodyPr/>
          <a:lstStyle/>
          <a:p>
            <a:pPr eaLnBrk="1" hangingPunct="1"/>
            <a:r>
              <a:rPr lang="sr-Latn-RS" sz="3600" smtClean="0"/>
              <a:t>On Error Resume Next</a:t>
            </a:r>
            <a:endParaRPr lang="en-US" sz="3600" smtClean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06388" y="1277938"/>
            <a:ext cx="85010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Bef>
                <a:spcPts val="1200"/>
              </a:spcBef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306513" algn="l"/>
              </a:tabLst>
              <a:defRPr/>
            </a:pPr>
            <a:r>
              <a:rPr lang="sr-Latn-RS" sz="2100" kern="0">
                <a:latin typeface="+mn-lt"/>
              </a:rPr>
              <a:t>Kod</a:t>
            </a:r>
            <a:r>
              <a:rPr lang="vi-VN" sz="2100" kern="0">
                <a:latin typeface="+mn-lt"/>
              </a:rPr>
              <a:t> </a:t>
            </a:r>
            <a:r>
              <a:rPr lang="vi-VN" sz="2100" kern="0">
                <a:solidFill>
                  <a:srgbClr val="3333CC"/>
                </a:solidFill>
                <a:latin typeface="+mn-lt"/>
              </a:rPr>
              <a:t>On Error Resume Next</a:t>
            </a:r>
            <a:r>
              <a:rPr lang="vi-VN" sz="2100" kern="0">
                <a:latin typeface="+mn-lt"/>
              </a:rPr>
              <a:t>, kontrola se prebacuje na prvu naredbu nakon naredbe koja je uzrokovala grešku</a:t>
            </a:r>
            <a:r>
              <a:rPr lang="sr-Latn-RS" sz="2100" kern="0">
                <a:latin typeface="+mn-lt"/>
              </a:rPr>
              <a:t>, tj.</a:t>
            </a:r>
            <a:r>
              <a:rPr lang="vi-VN" sz="2100" kern="0">
                <a:latin typeface="+mn-lt"/>
              </a:rPr>
              <a:t> </a:t>
            </a:r>
            <a:r>
              <a:rPr lang="vi-VN" sz="2100" i="1" kern="0">
                <a:latin typeface="+mn-lt"/>
              </a:rPr>
              <a:t>greška </a:t>
            </a:r>
            <a:r>
              <a:rPr lang="sr-Latn-RS" sz="2100" i="1" kern="0">
                <a:latin typeface="+mn-lt"/>
              </a:rPr>
              <a:t>se </a:t>
            </a:r>
            <a:r>
              <a:rPr lang="vi-VN" sz="2100" i="1" kern="0">
                <a:latin typeface="+mn-lt"/>
              </a:rPr>
              <a:t>ignoriše</a:t>
            </a:r>
            <a:r>
              <a:rPr lang="vi-VN" sz="2100" kern="0">
                <a:latin typeface="+mn-lt"/>
              </a:rPr>
              <a:t>.</a:t>
            </a:r>
            <a:endParaRPr lang="sr-Latn-RS" sz="2100" kern="0">
              <a:latin typeface="+mn-lt"/>
            </a:endParaRPr>
          </a:p>
          <a:p>
            <a:pPr marL="239713" indent="-239713">
              <a:spcBef>
                <a:spcPts val="1200"/>
              </a:spcBef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306513" algn="l"/>
              </a:tabLst>
              <a:defRPr/>
            </a:pPr>
            <a:r>
              <a:rPr lang="sr-Latn-RS" sz="2100" kern="0">
                <a:latin typeface="+mn-lt"/>
              </a:rPr>
              <a:t>Jedan broj </a:t>
            </a:r>
            <a:r>
              <a:rPr lang="vi-VN" sz="2100" kern="0">
                <a:latin typeface="+mn-lt"/>
              </a:rPr>
              <a:t>greš</a:t>
            </a:r>
            <a:r>
              <a:rPr lang="sr-Latn-RS" sz="2100" kern="0">
                <a:latin typeface="+mn-lt"/>
              </a:rPr>
              <a:t>a</a:t>
            </a:r>
            <a:r>
              <a:rPr lang="vi-VN" sz="2100" kern="0">
                <a:latin typeface="+mn-lt"/>
              </a:rPr>
              <a:t>k</a:t>
            </a:r>
            <a:r>
              <a:rPr lang="sr-Latn-RS" sz="2100" kern="0">
                <a:latin typeface="+mn-lt"/>
              </a:rPr>
              <a:t>a</a:t>
            </a:r>
            <a:r>
              <a:rPr lang="vi-VN" sz="2100" kern="0">
                <a:latin typeface="+mn-lt"/>
              </a:rPr>
              <a:t> se mo</a:t>
            </a:r>
            <a:r>
              <a:rPr lang="sr-Latn-RS" sz="2100" kern="0">
                <a:latin typeface="+mn-lt"/>
              </a:rPr>
              <a:t>že</a:t>
            </a:r>
            <a:r>
              <a:rPr lang="vi-VN" sz="2100" kern="0">
                <a:latin typeface="+mn-lt"/>
              </a:rPr>
              <a:t> ignorisati. Na primer, </a:t>
            </a:r>
            <a:r>
              <a:rPr lang="sr-Latn-RS" sz="2100" kern="0">
                <a:latin typeface="+mn-lt"/>
              </a:rPr>
              <a:t>ako</a:t>
            </a:r>
            <a:r>
              <a:rPr lang="vi-VN" sz="2100" kern="0">
                <a:latin typeface="+mn-lt"/>
              </a:rPr>
              <a:t> ćelija ne sadrži komentar, doći će </a:t>
            </a:r>
            <a:r>
              <a:rPr lang="sr-Latn-RS" sz="2100" kern="0">
                <a:latin typeface="+mn-lt"/>
              </a:rPr>
              <a:t>do </a:t>
            </a:r>
            <a:r>
              <a:rPr lang="vi-VN" sz="2100" kern="0">
                <a:latin typeface="+mn-lt"/>
              </a:rPr>
              <a:t>greške</a:t>
            </a:r>
            <a:r>
              <a:rPr lang="sr-Latn-RS" sz="2100" kern="0">
                <a:latin typeface="+mn-lt"/>
              </a:rPr>
              <a:t> </a:t>
            </a:r>
            <a:r>
              <a:rPr lang="sr-Latn-RS" sz="2100" kern="0"/>
              <a:t>pri</a:t>
            </a:r>
            <a:r>
              <a:rPr lang="vi-VN" sz="2100" kern="0"/>
              <a:t> pokuša</a:t>
            </a:r>
            <a:r>
              <a:rPr lang="sr-Latn-RS" sz="2100" kern="0"/>
              <a:t>ju</a:t>
            </a:r>
            <a:r>
              <a:rPr lang="vi-VN" sz="2100" kern="0"/>
              <a:t> </a:t>
            </a:r>
            <a:r>
              <a:rPr lang="sr-Latn-RS" sz="2100" kern="0"/>
              <a:t>čitanja komentara</a:t>
            </a:r>
            <a:r>
              <a:rPr lang="vi-VN" sz="2100" kern="0">
                <a:latin typeface="+mn-lt"/>
              </a:rPr>
              <a:t>. U nastavku je dat primer procedure koja ispisuje komentare svih ćelija datog opsega </a:t>
            </a:r>
            <a:r>
              <a:rPr lang="vi-VN" sz="2100" kern="0">
                <a:solidFill>
                  <a:srgbClr val="3333CC"/>
                </a:solidFill>
                <a:latin typeface="+mn-lt"/>
              </a:rPr>
              <a:t>R</a:t>
            </a:r>
            <a:r>
              <a:rPr lang="vi-VN" sz="2100" kern="0">
                <a:latin typeface="+mn-lt"/>
              </a:rPr>
              <a:t>.</a:t>
            </a:r>
            <a:endParaRPr lang="en-US" sz="2100" kern="0">
              <a:latin typeface="+mn-lt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187624" y="3600470"/>
            <a:ext cx="6696744" cy="301621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Sub 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Komentari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()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Dim R As Range, 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celija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As Range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Set R = Worksheets(1).Range("A1:C10")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FF0000"/>
                </a:solidFill>
                <a:ea typeface="Times New Roman" pitchFamily="18" charset="0"/>
                <a:cs typeface="Courier New" pitchFamily="49" charset="0"/>
              </a:rPr>
              <a:t>On Error Resume Next</a:t>
            </a:r>
            <a:endParaRPr lang="en-US" sz="1900" dirty="0">
              <a:solidFill>
                <a:srgbClr val="FF0000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For Each 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celija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In 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R.Cells</a:t>
            </a:r>
            <a:endParaRPr lang="en-US" sz="19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MsgBox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"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Ćelija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" &amp; 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celija.Address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&amp; 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vbCrLf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&amp; _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    "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Komentar</a:t>
            </a: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: " &amp; </a:t>
            </a:r>
            <a:r>
              <a:rPr lang="en-US" sz="19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celija.Comment.Text</a:t>
            </a:r>
            <a:endParaRPr lang="en-US" sz="19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Next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FF0000"/>
                </a:solidFill>
                <a:ea typeface="Times New Roman" pitchFamily="18" charset="0"/>
                <a:cs typeface="Courier New" pitchFamily="49" charset="0"/>
              </a:rPr>
              <a:t>On Error </a:t>
            </a:r>
            <a:r>
              <a:rPr lang="en-US" sz="1900" dirty="0" err="1">
                <a:solidFill>
                  <a:srgbClr val="FF0000"/>
                </a:solidFill>
                <a:ea typeface="Times New Roman" pitchFamily="18" charset="0"/>
                <a:cs typeface="Courier New" pitchFamily="49" charset="0"/>
              </a:rPr>
              <a:t>GoTo</a:t>
            </a:r>
            <a:r>
              <a:rPr lang="en-US" sz="1900" dirty="0">
                <a:solidFill>
                  <a:srgbClr val="FF0000"/>
                </a:solidFill>
                <a:ea typeface="Times New Roman" pitchFamily="18" charset="0"/>
                <a:cs typeface="Courier New" pitchFamily="49" charset="0"/>
              </a:rPr>
              <a:t> 0</a:t>
            </a:r>
            <a:endParaRPr lang="en-US" sz="1900" dirty="0">
              <a:solidFill>
                <a:srgbClr val="3333CC"/>
              </a:solidFill>
              <a:latin typeface="+mn-lt"/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Sub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651250" cy="739775"/>
          </a:xfrm>
        </p:spPr>
        <p:txBody>
          <a:bodyPr/>
          <a:lstStyle/>
          <a:p>
            <a:pPr eaLnBrk="1" hangingPunct="1"/>
            <a:r>
              <a:rPr lang="sr-Latn-RS" sz="3600" smtClean="0"/>
              <a:t>On Error GoTo 0</a:t>
            </a:r>
            <a:endParaRPr lang="en-US" sz="3600" smtClean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06388" y="1450975"/>
            <a:ext cx="8586787" cy="514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Bef>
                <a:spcPts val="1200"/>
              </a:spcBef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306513" algn="l"/>
              </a:tabLst>
              <a:defRPr/>
            </a:pPr>
            <a:r>
              <a:rPr lang="sr-Latn-RS" sz="2100" kern="0" dirty="0">
                <a:latin typeface="+mn-lt"/>
              </a:rPr>
              <a:t>N</a:t>
            </a:r>
            <a:r>
              <a:rPr lang="en-US" sz="2100" kern="0" dirty="0" err="1">
                <a:latin typeface="+mn-lt"/>
              </a:rPr>
              <a:t>aredb</a:t>
            </a:r>
            <a:r>
              <a:rPr lang="sr-Latn-RS" sz="2100" kern="0" dirty="0">
                <a:latin typeface="+mn-lt"/>
              </a:rPr>
              <a:t>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On Error</a:t>
            </a:r>
            <a:r>
              <a:rPr lang="sr-Latn-RS" sz="2100" kern="0" dirty="0">
                <a:solidFill>
                  <a:srgbClr val="3333CC"/>
                </a:solidFill>
                <a:latin typeface="+mn-lt"/>
              </a:rPr>
              <a:t> GoTo 0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onemogućava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hvatanje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grešaka</a:t>
            </a:r>
            <a:r>
              <a:rPr lang="en-US" sz="2100" kern="0" dirty="0">
                <a:latin typeface="+mn-lt"/>
              </a:rPr>
              <a:t> u </a:t>
            </a:r>
            <a:r>
              <a:rPr lang="en-US" sz="2100" kern="0" dirty="0" err="1">
                <a:latin typeface="+mn-lt"/>
              </a:rPr>
              <a:t>tekućoj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proceduri</a:t>
            </a:r>
            <a:r>
              <a:rPr lang="en-US" sz="2100" kern="0" dirty="0">
                <a:latin typeface="+mn-lt"/>
              </a:rPr>
              <a:t>. </a:t>
            </a:r>
            <a:r>
              <a:rPr lang="en-US" sz="2100" kern="0" dirty="0" err="1">
                <a:latin typeface="+mn-lt"/>
              </a:rPr>
              <a:t>Iako</a:t>
            </a:r>
            <a:r>
              <a:rPr lang="en-US" sz="2100" kern="0" dirty="0">
                <a:latin typeface="+mn-lt"/>
              </a:rPr>
              <a:t> se </a:t>
            </a:r>
            <a:r>
              <a:rPr lang="en-US" sz="2100" kern="0" dirty="0" err="1">
                <a:latin typeface="+mn-lt"/>
              </a:rPr>
              <a:t>ovaj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oblik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može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protumačiti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kao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prvi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oblik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naredbe</a:t>
            </a:r>
            <a:r>
              <a:rPr lang="en-US" sz="2100" kern="0" dirty="0">
                <a:latin typeface="+mn-lt"/>
              </a:rPr>
              <a:t>, </a:t>
            </a:r>
            <a:r>
              <a:rPr lang="en-US" sz="2100" kern="0" dirty="0" err="1">
                <a:latin typeface="+mn-lt"/>
              </a:rPr>
              <a:t>gde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0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predstavlja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broj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linije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kojom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počinje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kôd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za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obradu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greške</a:t>
            </a:r>
            <a:r>
              <a:rPr lang="en-US" sz="2100" kern="0" dirty="0">
                <a:latin typeface="+mn-lt"/>
              </a:rPr>
              <a:t>, to </a:t>
            </a:r>
            <a:r>
              <a:rPr lang="en-US" sz="2100" kern="0" dirty="0" err="1">
                <a:latin typeface="+mn-lt"/>
              </a:rPr>
              <a:t>nije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slučaj</a:t>
            </a:r>
            <a:r>
              <a:rPr lang="en-US" sz="2100" kern="0" dirty="0">
                <a:latin typeface="+mn-lt"/>
              </a:rPr>
              <a:t>. </a:t>
            </a:r>
            <a:r>
              <a:rPr lang="en-US" sz="2100" kern="0" dirty="0" err="1">
                <a:latin typeface="+mn-lt"/>
              </a:rPr>
              <a:t>Čak</a:t>
            </a:r>
            <a:r>
              <a:rPr lang="en-US" sz="2100" kern="0" dirty="0">
                <a:latin typeface="+mn-lt"/>
              </a:rPr>
              <a:t> i da </a:t>
            </a:r>
            <a:r>
              <a:rPr lang="en-US" sz="2100" kern="0" dirty="0" err="1">
                <a:latin typeface="+mn-lt"/>
              </a:rPr>
              <a:t>postoji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linija</a:t>
            </a:r>
            <a:r>
              <a:rPr lang="en-US" sz="2100" kern="0" dirty="0">
                <a:latin typeface="+mn-lt"/>
              </a:rPr>
              <a:t> procedure </a:t>
            </a:r>
            <a:r>
              <a:rPr lang="en-US" sz="2100" kern="0" dirty="0" err="1">
                <a:latin typeface="+mn-lt"/>
              </a:rPr>
              <a:t>označena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sa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0</a:t>
            </a:r>
            <a:r>
              <a:rPr lang="en-US" sz="2100" kern="0" dirty="0">
                <a:latin typeface="+mn-lt"/>
              </a:rPr>
              <a:t>, ova </a:t>
            </a:r>
            <a:r>
              <a:rPr lang="en-US" sz="2100" kern="0" dirty="0" err="1">
                <a:latin typeface="+mn-lt"/>
              </a:rPr>
              <a:t>naredba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onemogućava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hvatanje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grešaka</a:t>
            </a:r>
            <a:r>
              <a:rPr lang="en-US" sz="2100" kern="0" dirty="0">
                <a:latin typeface="+mn-lt"/>
              </a:rPr>
              <a:t>. </a:t>
            </a:r>
            <a:endParaRPr lang="sr-Latn-RS" sz="2100" kern="0" dirty="0">
              <a:latin typeface="+mn-lt"/>
            </a:endParaRPr>
          </a:p>
          <a:p>
            <a:pPr marL="239713" indent="-239713">
              <a:spcBef>
                <a:spcPts val="1200"/>
              </a:spcBef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306513" algn="l"/>
              </a:tabLst>
              <a:defRPr/>
            </a:pPr>
            <a:r>
              <a:rPr lang="en-US" sz="2100" kern="0" dirty="0" err="1">
                <a:latin typeface="+mn-lt"/>
              </a:rPr>
              <a:t>Ukoliko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procedura</a:t>
            </a:r>
            <a:r>
              <a:rPr lang="en-US" sz="2100" kern="0" dirty="0">
                <a:latin typeface="+mn-lt"/>
              </a:rPr>
              <a:t> ne </a:t>
            </a:r>
            <a:r>
              <a:rPr lang="en-US" sz="2100" kern="0" dirty="0" err="1">
                <a:latin typeface="+mn-lt"/>
              </a:rPr>
              <a:t>sadrži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liniju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On Error </a:t>
            </a:r>
            <a:r>
              <a:rPr lang="en-US" sz="2100" kern="0" dirty="0" err="1">
                <a:solidFill>
                  <a:srgbClr val="3333CC"/>
                </a:solidFill>
                <a:latin typeface="+mn-lt"/>
              </a:rPr>
              <a:t>GoTo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 0</a:t>
            </a:r>
            <a:r>
              <a:rPr lang="en-US" sz="2100" kern="0" dirty="0">
                <a:latin typeface="+mn-lt"/>
              </a:rPr>
              <a:t>, </a:t>
            </a:r>
            <a:r>
              <a:rPr lang="en-US" sz="2100" kern="0" dirty="0" err="1">
                <a:latin typeface="+mn-lt"/>
              </a:rPr>
              <a:t>onemogućavanje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hvatanja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grešaka</a:t>
            </a:r>
            <a:r>
              <a:rPr lang="en-US" sz="2100" kern="0" dirty="0">
                <a:latin typeface="+mn-lt"/>
              </a:rPr>
              <a:t> se </a:t>
            </a:r>
            <a:r>
              <a:rPr lang="en-US" sz="2100" kern="0" dirty="0" err="1">
                <a:latin typeface="+mn-lt"/>
              </a:rPr>
              <a:t>postiže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automatski</a:t>
            </a:r>
            <a:r>
              <a:rPr lang="en-US" sz="2100" kern="0" dirty="0">
                <a:latin typeface="+mn-lt"/>
              </a:rPr>
              <a:t>, </a:t>
            </a:r>
            <a:r>
              <a:rPr lang="en-US" sz="2100" kern="0" dirty="0" err="1">
                <a:latin typeface="+mn-lt"/>
              </a:rPr>
              <a:t>izlaskom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iz</a:t>
            </a:r>
            <a:r>
              <a:rPr lang="en-US" sz="2100" kern="0" dirty="0">
                <a:latin typeface="+mn-lt"/>
              </a:rPr>
              <a:t> procedure.</a:t>
            </a:r>
            <a:endParaRPr lang="sr-Latn-RS" sz="2100" kern="0" dirty="0">
              <a:latin typeface="+mn-lt"/>
            </a:endParaRPr>
          </a:p>
          <a:p>
            <a:pPr marL="239713" indent="-239713">
              <a:spcBef>
                <a:spcPts val="3000"/>
              </a:spcBef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306513" algn="l"/>
              </a:tabLst>
              <a:defRPr/>
            </a:pPr>
            <a:r>
              <a:rPr lang="vi-VN" sz="2100" kern="0" dirty="0">
                <a:latin typeface="+mn-lt"/>
              </a:rPr>
              <a:t>Hvatanje grešaka je ponekad jednostavnije koristiti nego da sa mnoštvom uslova predviđamo svaku moguću grešku koja se može desiti u proceduri. </a:t>
            </a:r>
          </a:p>
          <a:p>
            <a:pPr marL="239713" indent="-239713">
              <a:spcBef>
                <a:spcPts val="1200"/>
              </a:spcBef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306513" algn="l"/>
              </a:tabLst>
              <a:defRPr/>
            </a:pPr>
            <a:r>
              <a:rPr lang="vi-VN" sz="2100" b="1" kern="0" dirty="0">
                <a:solidFill>
                  <a:srgbClr val="3333CC"/>
                </a:solidFill>
                <a:latin typeface="+mn-lt"/>
              </a:rPr>
              <a:t>Primer</a:t>
            </a:r>
            <a:r>
              <a:rPr lang="en-US" sz="2100" kern="0" dirty="0">
                <a:latin typeface="+mn-lt"/>
              </a:rPr>
              <a:t>:</a:t>
            </a:r>
            <a:r>
              <a:rPr lang="vi-VN" sz="2100" kern="0" dirty="0">
                <a:latin typeface="+mn-lt"/>
              </a:rPr>
              <a:t> </a:t>
            </a:r>
            <a:r>
              <a:rPr lang="en-US" sz="2100" kern="0" dirty="0">
                <a:latin typeface="+mn-lt"/>
              </a:rPr>
              <a:t>P</a:t>
            </a:r>
            <a:r>
              <a:rPr lang="vi-VN" sz="2100" kern="0" dirty="0">
                <a:latin typeface="+mn-lt"/>
              </a:rPr>
              <a:t>rover</a:t>
            </a:r>
            <a:r>
              <a:rPr lang="en-US" sz="2100" kern="0" dirty="0" err="1">
                <a:latin typeface="+mn-lt"/>
              </a:rPr>
              <a:t>iti</a:t>
            </a:r>
            <a:r>
              <a:rPr lang="vi-VN" sz="2100" kern="0" dirty="0">
                <a:latin typeface="+mn-lt"/>
              </a:rPr>
              <a:t> da li postoji određen</a:t>
            </a:r>
            <a:r>
              <a:rPr lang="en-US" sz="2100" kern="0" dirty="0">
                <a:latin typeface="+mn-lt"/>
              </a:rPr>
              <a:t>a </a:t>
            </a:r>
            <a:r>
              <a:rPr lang="en-US" sz="2100" kern="0" dirty="0" err="1">
                <a:latin typeface="+mn-lt"/>
              </a:rPr>
              <a:t>radna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sveska</a:t>
            </a:r>
            <a:r>
              <a:rPr lang="vi-VN" sz="2100" kern="0" dirty="0">
                <a:latin typeface="+mn-lt"/>
              </a:rPr>
              <a:t>. Umesto da proveravamo postojanje </a:t>
            </a:r>
            <a:r>
              <a:rPr lang="en-US" sz="2100" kern="0" dirty="0" err="1">
                <a:latin typeface="+mn-lt"/>
              </a:rPr>
              <a:t>sveske</a:t>
            </a:r>
            <a:r>
              <a:rPr lang="vi-VN" sz="2100" kern="0" dirty="0">
                <a:latin typeface="+mn-lt"/>
              </a:rPr>
              <a:t> pre njegovog otvaranja, možemo uhvatiti grešku koja se pojavljuje u pokušaju da </a:t>
            </a:r>
            <a:r>
              <a:rPr lang="en-US" sz="2100" kern="0" dirty="0">
                <a:latin typeface="+mn-lt"/>
              </a:rPr>
              <a:t>je</a:t>
            </a:r>
            <a:r>
              <a:rPr lang="vi-VN" sz="2100" kern="0" dirty="0">
                <a:latin typeface="+mn-lt"/>
              </a:rPr>
              <a:t> otvorimo.</a:t>
            </a:r>
            <a:endParaRPr lang="en-US" sz="2100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723062" cy="739775"/>
          </a:xfrm>
        </p:spPr>
        <p:txBody>
          <a:bodyPr/>
          <a:lstStyle/>
          <a:p>
            <a:pPr eaLnBrk="1" hangingPunct="1"/>
            <a:r>
              <a:rPr lang="sr-Latn-RS" sz="3600" smtClean="0"/>
              <a:t>Primer sa korišćenjem grešaka</a:t>
            </a:r>
            <a:endParaRPr lang="en-US" sz="3600" smtClean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06388" y="1411288"/>
            <a:ext cx="85010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Bef>
                <a:spcPts val="1200"/>
              </a:spcBef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306513" algn="l"/>
              </a:tabLst>
              <a:defRPr/>
            </a:pPr>
            <a:r>
              <a:rPr lang="sr-Latn-RS" sz="2100" kern="0">
                <a:latin typeface="+mn-lt"/>
              </a:rPr>
              <a:t>Napisati</a:t>
            </a:r>
            <a:r>
              <a:rPr lang="vi-VN" sz="2100" kern="0">
                <a:latin typeface="+mn-lt"/>
              </a:rPr>
              <a:t> procedur</a:t>
            </a:r>
            <a:r>
              <a:rPr lang="sr-Latn-RS" sz="2100" kern="0">
                <a:latin typeface="+mn-lt"/>
              </a:rPr>
              <a:t>u</a:t>
            </a:r>
            <a:r>
              <a:rPr lang="vi-VN" sz="2100" kern="0">
                <a:latin typeface="+mn-lt"/>
              </a:rPr>
              <a:t> koja utvrđuje da li aktivna radna sveska sadrži list Spisak i korisniku javlja odgovarajuću poruku.</a:t>
            </a:r>
            <a:r>
              <a:rPr lang="en-US" sz="2100" kern="0">
                <a:latin typeface="+mn-lt"/>
              </a:rPr>
              <a:t> </a:t>
            </a:r>
            <a:endParaRPr lang="sr-Latn-RS" sz="2100" kern="0">
              <a:latin typeface="+mn-lt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475656" y="2438886"/>
            <a:ext cx="6167263" cy="286232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0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Sub </a:t>
            </a:r>
            <a:r>
              <a:rPr lang="en-US" sz="20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TrazenjeLista</a:t>
            </a:r>
            <a:r>
              <a:rPr lang="en-US" sz="20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()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0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On Error Resume Next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0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ActiveWorkbook.Worksheets</a:t>
            </a:r>
            <a:r>
              <a:rPr lang="en-US" sz="20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("</a:t>
            </a:r>
            <a:r>
              <a:rPr lang="en-US" sz="20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Spisak</a:t>
            </a:r>
            <a:r>
              <a:rPr lang="en-US" sz="20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").Activate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0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If </a:t>
            </a:r>
            <a:r>
              <a:rPr lang="en-US" sz="2000" dirty="0" err="1">
                <a:solidFill>
                  <a:srgbClr val="FF0000"/>
                </a:solidFill>
                <a:latin typeface="+mn-lt"/>
                <a:ea typeface="Times New Roman" pitchFamily="18" charset="0"/>
                <a:cs typeface="Courier New" pitchFamily="49" charset="0"/>
              </a:rPr>
              <a:t>Err.Number</a:t>
            </a:r>
            <a:r>
              <a:rPr lang="en-US" sz="2000" dirty="0">
                <a:solidFill>
                  <a:srgbClr val="FF0000"/>
                </a:solidFill>
                <a:latin typeface="+mn-lt"/>
                <a:ea typeface="Times New Roman" pitchFamily="18" charset="0"/>
                <a:cs typeface="Courier New" pitchFamily="49" charset="0"/>
              </a:rPr>
              <a:t> = 0</a:t>
            </a:r>
            <a:r>
              <a:rPr lang="en-US" sz="20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Then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0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</a:t>
            </a:r>
            <a:r>
              <a:rPr lang="en-US" sz="20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MsgBox</a:t>
            </a:r>
            <a:r>
              <a:rPr lang="en-US" sz="20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"</a:t>
            </a:r>
            <a:r>
              <a:rPr lang="en-US" sz="20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Postoji</a:t>
            </a:r>
            <a:r>
              <a:rPr lang="en-US" sz="20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list </a:t>
            </a:r>
            <a:r>
              <a:rPr lang="en-US" sz="20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Spisak</a:t>
            </a:r>
            <a:r>
              <a:rPr lang="en-US" sz="20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"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0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Else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0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   </a:t>
            </a:r>
            <a:r>
              <a:rPr lang="en-US" sz="20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MsgBox</a:t>
            </a:r>
            <a:r>
              <a:rPr lang="en-US" sz="20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"Ne </a:t>
            </a:r>
            <a:r>
              <a:rPr lang="en-US" sz="20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postoji</a:t>
            </a:r>
            <a:r>
              <a:rPr lang="en-US" sz="20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 list </a:t>
            </a:r>
            <a:r>
              <a:rPr lang="en-US" sz="2000" dirty="0" err="1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Spisak</a:t>
            </a:r>
            <a:r>
              <a:rPr lang="en-US" sz="20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"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0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If</a:t>
            </a: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000" dirty="0">
                <a:solidFill>
                  <a:srgbClr val="3333CC"/>
                </a:solidFill>
                <a:latin typeface="+mn-lt"/>
                <a:ea typeface="Times New Roman" pitchFamily="18" charset="0"/>
                <a:cs typeface="Courier New" pitchFamily="49" charset="0"/>
              </a:rPr>
              <a:t>End Sub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08000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Primer message box-a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357313"/>
            <a:ext cx="8548687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100" kern="0" dirty="0" err="1">
                <a:latin typeface="+mn-lt"/>
              </a:rPr>
              <a:t>Kombinovanjem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konstanti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za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dugmad</a:t>
            </a:r>
            <a:r>
              <a:rPr lang="en-US" sz="2100" kern="0" dirty="0">
                <a:latin typeface="+mn-lt"/>
              </a:rPr>
              <a:t>, </a:t>
            </a:r>
            <a:r>
              <a:rPr lang="en-US" sz="2100" kern="0" dirty="0" err="1">
                <a:latin typeface="+mn-lt"/>
              </a:rPr>
              <a:t>ikonice</a:t>
            </a:r>
            <a:r>
              <a:rPr lang="en-US" sz="2100" kern="0" dirty="0">
                <a:latin typeface="+mn-lt"/>
              </a:rPr>
              <a:t> i </a:t>
            </a:r>
            <a:r>
              <a:rPr lang="en-US" sz="2100" kern="0" dirty="0" err="1">
                <a:latin typeface="+mn-lt"/>
              </a:rPr>
              <a:t>podrazumevanu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dugmad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ostvarujemo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željeni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izgled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prozora</a:t>
            </a:r>
            <a:r>
              <a:rPr lang="en-US" sz="2100" kern="0" dirty="0">
                <a:latin typeface="+mn-lt"/>
              </a:rPr>
              <a:t>. Na primer, </a:t>
            </a:r>
            <a:r>
              <a:rPr lang="en-US" sz="2100" kern="0" dirty="0" err="1">
                <a:latin typeface="+mn-lt"/>
              </a:rPr>
              <a:t>pozivom</a:t>
            </a:r>
            <a:endParaRPr lang="en-US" sz="2100" kern="0" dirty="0">
              <a:latin typeface="+mn-lt"/>
            </a:endParaRPr>
          </a:p>
          <a:p>
            <a:pPr marL="239713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sr-Latn-RS" sz="2100" kern="0" dirty="0">
                <a:latin typeface="+mn-lt"/>
              </a:rPr>
              <a:t>   </a:t>
            </a:r>
            <a:r>
              <a:rPr lang="en-US" sz="2100" kern="0" dirty="0" err="1">
                <a:solidFill>
                  <a:srgbClr val="3333CC"/>
                </a:solidFill>
                <a:latin typeface="+mn-lt"/>
              </a:rPr>
              <a:t>MsgBox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("</a:t>
            </a:r>
            <a:r>
              <a:rPr lang="en-US" sz="2100" kern="0" dirty="0" err="1">
                <a:solidFill>
                  <a:srgbClr val="3333CC"/>
                </a:solidFill>
                <a:latin typeface="+mn-lt"/>
              </a:rPr>
              <a:t>Želite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 li da </a:t>
            </a:r>
            <a:r>
              <a:rPr lang="en-US" sz="2100" kern="0" dirty="0" err="1">
                <a:solidFill>
                  <a:srgbClr val="3333CC"/>
                </a:solidFill>
                <a:latin typeface="+mn-lt"/>
              </a:rPr>
              <a:t>zatvorite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 </a:t>
            </a:r>
            <a:r>
              <a:rPr lang="en-US" sz="2100" kern="0" dirty="0" err="1">
                <a:solidFill>
                  <a:srgbClr val="3333CC"/>
                </a:solidFill>
                <a:latin typeface="+mn-lt"/>
              </a:rPr>
              <a:t>fajl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?", _</a:t>
            </a:r>
          </a:p>
          <a:p>
            <a:pPr marL="239713" indent="-239713">
              <a:spcBef>
                <a:spcPts val="300"/>
              </a:spcBef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en-US" sz="2100" kern="0" dirty="0">
                <a:solidFill>
                  <a:srgbClr val="3333CC"/>
                </a:solidFill>
                <a:latin typeface="+mn-lt"/>
              </a:rPr>
              <a:t>	</a:t>
            </a:r>
            <a:r>
              <a:rPr lang="sr-Latn-RS" sz="2100" kern="0" dirty="0">
                <a:solidFill>
                  <a:srgbClr val="FF0000"/>
                </a:solidFill>
                <a:latin typeface="+mn-lt"/>
              </a:rPr>
              <a:t>    </a:t>
            </a:r>
            <a:r>
              <a:rPr lang="en-US" sz="2100" kern="0" dirty="0" err="1">
                <a:solidFill>
                  <a:srgbClr val="FF0000"/>
                </a:solidFill>
                <a:latin typeface="+mn-lt"/>
              </a:rPr>
              <a:t>vbYesNoCancel</a:t>
            </a:r>
            <a:r>
              <a:rPr lang="en-US" sz="2100" kern="0" dirty="0">
                <a:solidFill>
                  <a:srgbClr val="FF0000"/>
                </a:solidFill>
                <a:latin typeface="+mn-lt"/>
              </a:rPr>
              <a:t> + </a:t>
            </a:r>
            <a:r>
              <a:rPr lang="en-US" sz="2100" kern="0" dirty="0" err="1">
                <a:solidFill>
                  <a:srgbClr val="FF0000"/>
                </a:solidFill>
                <a:latin typeface="+mn-lt"/>
              </a:rPr>
              <a:t>vbQuestion</a:t>
            </a:r>
            <a:r>
              <a:rPr lang="en-US" sz="2100" kern="0" dirty="0">
                <a:solidFill>
                  <a:srgbClr val="FF0000"/>
                </a:solidFill>
                <a:latin typeface="+mn-lt"/>
              </a:rPr>
              <a:t> + vbDefaultButton2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, </a:t>
            </a:r>
            <a:r>
              <a:rPr lang="sr-Latn-RS" sz="2100" kern="0" dirty="0">
                <a:solidFill>
                  <a:srgbClr val="3333CC"/>
                </a:solidFill>
                <a:latin typeface="+mn-lt"/>
              </a:rPr>
              <a:t>_</a:t>
            </a:r>
          </a:p>
          <a:p>
            <a:pPr marL="239713" indent="-239713">
              <a:spcBef>
                <a:spcPts val="300"/>
              </a:spcBef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sr-Latn-RS" sz="2100" kern="0" dirty="0">
                <a:solidFill>
                  <a:srgbClr val="3333CC"/>
                </a:solidFill>
                <a:latin typeface="+mn-lt"/>
              </a:rPr>
              <a:t>       </a:t>
            </a:r>
            <a:r>
              <a:rPr lang="en-US" sz="2100" kern="0" dirty="0">
                <a:solidFill>
                  <a:srgbClr val="339933"/>
                </a:solidFill>
                <a:latin typeface="+mn-lt"/>
              </a:rPr>
              <a:t>"</a:t>
            </a:r>
            <a:r>
              <a:rPr lang="en-US" sz="2100" kern="0" dirty="0" err="1">
                <a:solidFill>
                  <a:srgbClr val="339933"/>
                </a:solidFill>
                <a:latin typeface="+mn-lt"/>
              </a:rPr>
              <a:t>Zatvaranje</a:t>
            </a:r>
            <a:r>
              <a:rPr lang="en-US" sz="2100" kern="0" dirty="0">
                <a:solidFill>
                  <a:srgbClr val="339933"/>
                </a:solidFill>
                <a:latin typeface="+mn-lt"/>
              </a:rPr>
              <a:t> </a:t>
            </a:r>
            <a:r>
              <a:rPr lang="en-US" sz="2100" kern="0" dirty="0" err="1">
                <a:solidFill>
                  <a:srgbClr val="339933"/>
                </a:solidFill>
                <a:latin typeface="+mn-lt"/>
              </a:rPr>
              <a:t>fajla</a:t>
            </a:r>
            <a:r>
              <a:rPr lang="en-US" sz="2100" kern="0" dirty="0">
                <a:solidFill>
                  <a:srgbClr val="339933"/>
                </a:solidFill>
                <a:latin typeface="+mn-lt"/>
              </a:rPr>
              <a:t>"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)</a:t>
            </a:r>
          </a:p>
          <a:p>
            <a:pPr marL="239713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sr-Latn-RS" sz="2100" kern="0" dirty="0">
                <a:latin typeface="+mn-lt"/>
              </a:rPr>
              <a:t>   </a:t>
            </a:r>
            <a:r>
              <a:rPr lang="en-US" sz="2100" kern="0" dirty="0">
                <a:latin typeface="+mn-lt"/>
              </a:rPr>
              <a:t>se </a:t>
            </a:r>
            <a:r>
              <a:rPr lang="en-US" sz="2100" kern="0" dirty="0" err="1">
                <a:latin typeface="+mn-lt"/>
              </a:rPr>
              <a:t>pojavljuje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prozor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prikazan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na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slici</a:t>
            </a:r>
            <a:r>
              <a:rPr lang="en-US" sz="2100" kern="0" dirty="0">
                <a:latin typeface="+mn-lt"/>
              </a:rPr>
              <a:t> </a:t>
            </a:r>
            <a:r>
              <a:rPr lang="sr-Latn-RS" sz="2100" kern="0" dirty="0">
                <a:latin typeface="+mn-lt"/>
              </a:rPr>
              <a:t>ispod</a:t>
            </a:r>
            <a:r>
              <a:rPr lang="en-US" sz="2100" kern="0" dirty="0">
                <a:latin typeface="+mn-lt"/>
              </a:rPr>
              <a:t>.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463" y="3933825"/>
            <a:ext cx="4500562" cy="213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36600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Vraćene vrednosti message box-a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357313"/>
            <a:ext cx="8548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100" kern="0">
                <a:latin typeface="+mn-lt"/>
              </a:rPr>
              <a:t>Odgovor korisnika na message box se dobija preko vrednosti koju vraća funkcija MsgBox. U zavisnosti od </a:t>
            </a:r>
            <a:r>
              <a:rPr lang="sr-Latn-RS" sz="2100" kern="0">
                <a:latin typeface="+mn-lt"/>
              </a:rPr>
              <a:t>pritisnutog </a:t>
            </a:r>
            <a:r>
              <a:rPr lang="en-US" sz="2100" kern="0">
                <a:latin typeface="+mn-lt"/>
              </a:rPr>
              <a:t>dugmet</a:t>
            </a:r>
            <a:r>
              <a:rPr lang="sr-Latn-RS" sz="2100" kern="0">
                <a:latin typeface="+mn-lt"/>
              </a:rPr>
              <a:t>a</a:t>
            </a:r>
            <a:r>
              <a:rPr lang="en-US" sz="2100" kern="0">
                <a:latin typeface="+mn-lt"/>
              </a:rPr>
              <a:t>, funkcija vraća jednu od celobrojnih vrednosti datih u tabeli </a:t>
            </a:r>
            <a:r>
              <a:rPr lang="sr-Latn-RS" sz="2100" kern="0">
                <a:latin typeface="+mn-lt"/>
              </a:rPr>
              <a:t>ispod</a:t>
            </a:r>
            <a:r>
              <a:rPr lang="en-US" sz="2100" kern="0">
                <a:latin typeface="+mn-lt"/>
              </a:rPr>
              <a:t>.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033588" y="2898775"/>
          <a:ext cx="5038725" cy="2438400"/>
        </p:xfrm>
        <a:graphic>
          <a:graphicData uri="http://schemas.openxmlformats.org/drawingml/2006/table">
            <a:tbl>
              <a:tblPr/>
              <a:tblGrid>
                <a:gridCol w="1449858"/>
                <a:gridCol w="1294555"/>
                <a:gridCol w="2294312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sr-Latn-CS" sz="2000" b="1">
                          <a:latin typeface="+mn-lt"/>
                          <a:ea typeface="Times New Roman"/>
                        </a:rPr>
                        <a:t>Konstanta</a:t>
                      </a:r>
                      <a:endParaRPr lang="en-US" sz="2000"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sr-Latn-CS" sz="2000" b="1">
                          <a:latin typeface="+mn-lt"/>
                          <a:ea typeface="Times New Roman"/>
                        </a:rPr>
                        <a:t>Vrednost</a:t>
                      </a:r>
                      <a:endParaRPr lang="en-US" sz="2000"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sr-Latn-CS" sz="2000" b="1">
                          <a:latin typeface="+mn-lt"/>
                          <a:ea typeface="Times New Roman"/>
                        </a:rPr>
                        <a:t>Pritisnuto dugme</a:t>
                      </a:r>
                      <a:endParaRPr lang="en-US" sz="2000"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2000">
                          <a:solidFill>
                            <a:srgbClr val="3333CC"/>
                          </a:solidFill>
                          <a:latin typeface="+mn-lt"/>
                          <a:ea typeface="Times New Roman"/>
                        </a:rPr>
                        <a:t>vbOK</a:t>
                      </a:r>
                      <a:endParaRPr lang="en-US" sz="2000">
                        <a:solidFill>
                          <a:srgbClr val="3333CC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sr-Latn-CS" sz="2000">
                          <a:latin typeface="+mn-lt"/>
                          <a:ea typeface="Times New Roman"/>
                        </a:rPr>
                        <a:t>1</a:t>
                      </a:r>
                      <a:endParaRPr lang="en-US" sz="2000"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sr-Latn-CS" sz="2000">
                          <a:latin typeface="+mn-lt"/>
                          <a:ea typeface="Times New Roman"/>
                        </a:rPr>
                        <a:t>OK</a:t>
                      </a:r>
                      <a:endParaRPr lang="en-US" sz="2000"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2000">
                          <a:solidFill>
                            <a:srgbClr val="3333CC"/>
                          </a:solidFill>
                          <a:latin typeface="+mn-lt"/>
                          <a:ea typeface="Times New Roman"/>
                        </a:rPr>
                        <a:t>vbCancel</a:t>
                      </a:r>
                      <a:endParaRPr lang="en-US" sz="2000">
                        <a:solidFill>
                          <a:srgbClr val="3333CC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sr-Latn-CS" sz="2000">
                          <a:latin typeface="+mn-lt"/>
                          <a:ea typeface="Times New Roman"/>
                        </a:rPr>
                        <a:t>2</a:t>
                      </a:r>
                      <a:endParaRPr lang="en-US" sz="2000"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sr-Latn-CS" sz="2000">
                          <a:latin typeface="+mn-lt"/>
                          <a:ea typeface="Times New Roman"/>
                        </a:rPr>
                        <a:t>Cancel</a:t>
                      </a:r>
                      <a:endParaRPr lang="en-US" sz="2000"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2000">
                          <a:solidFill>
                            <a:srgbClr val="3333CC"/>
                          </a:solidFill>
                          <a:latin typeface="+mn-lt"/>
                          <a:ea typeface="Times New Roman"/>
                        </a:rPr>
                        <a:t>vbAbort</a:t>
                      </a:r>
                      <a:endParaRPr lang="en-US" sz="2000">
                        <a:solidFill>
                          <a:srgbClr val="3333CC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sr-Latn-CS" sz="2000">
                          <a:latin typeface="+mn-lt"/>
                          <a:ea typeface="Times New Roman"/>
                        </a:rPr>
                        <a:t>3</a:t>
                      </a:r>
                      <a:endParaRPr lang="en-US" sz="2000"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sr-Latn-CS" sz="2000">
                          <a:latin typeface="+mn-lt"/>
                          <a:ea typeface="Times New Roman"/>
                        </a:rPr>
                        <a:t>Abort</a:t>
                      </a:r>
                      <a:endParaRPr lang="en-US" sz="2000"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2000">
                          <a:solidFill>
                            <a:srgbClr val="3333CC"/>
                          </a:solidFill>
                          <a:latin typeface="+mn-lt"/>
                          <a:ea typeface="Times New Roman"/>
                        </a:rPr>
                        <a:t>vbRetry</a:t>
                      </a:r>
                      <a:endParaRPr lang="en-US" sz="2000">
                        <a:solidFill>
                          <a:srgbClr val="3333CC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sr-Latn-CS" sz="2000">
                          <a:latin typeface="+mn-lt"/>
                          <a:ea typeface="Times New Roman"/>
                        </a:rPr>
                        <a:t>4</a:t>
                      </a:r>
                      <a:endParaRPr lang="en-US" sz="2000"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sr-Latn-CS" sz="2000">
                          <a:latin typeface="+mn-lt"/>
                          <a:ea typeface="Times New Roman"/>
                        </a:rPr>
                        <a:t>Retry</a:t>
                      </a:r>
                      <a:endParaRPr lang="en-US" sz="2000"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2000">
                          <a:solidFill>
                            <a:srgbClr val="3333CC"/>
                          </a:solidFill>
                          <a:latin typeface="+mn-lt"/>
                          <a:ea typeface="Times New Roman"/>
                        </a:rPr>
                        <a:t>vbIgnore</a:t>
                      </a:r>
                      <a:endParaRPr lang="en-US" sz="2000">
                        <a:solidFill>
                          <a:srgbClr val="3333CC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sr-Latn-CS" sz="2000">
                          <a:latin typeface="+mn-lt"/>
                          <a:ea typeface="Times New Roman"/>
                        </a:rPr>
                        <a:t>5</a:t>
                      </a:r>
                      <a:endParaRPr lang="en-US" sz="2000"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sr-Latn-CS" sz="2000">
                          <a:latin typeface="+mn-lt"/>
                          <a:ea typeface="Times New Roman"/>
                        </a:rPr>
                        <a:t>Ignore</a:t>
                      </a:r>
                      <a:endParaRPr lang="en-US" sz="2000"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2000">
                          <a:solidFill>
                            <a:srgbClr val="3333CC"/>
                          </a:solidFill>
                          <a:latin typeface="+mn-lt"/>
                          <a:ea typeface="Times New Roman"/>
                        </a:rPr>
                        <a:t>vbYes</a:t>
                      </a:r>
                      <a:endParaRPr lang="en-US" sz="2000">
                        <a:solidFill>
                          <a:srgbClr val="3333CC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sr-Latn-CS" sz="2000">
                          <a:latin typeface="+mn-lt"/>
                          <a:ea typeface="Times New Roman"/>
                        </a:rPr>
                        <a:t>6</a:t>
                      </a:r>
                      <a:endParaRPr lang="en-US" sz="2000"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sr-Latn-CS" sz="2000">
                          <a:latin typeface="+mn-lt"/>
                          <a:ea typeface="Times New Roman"/>
                        </a:rPr>
                        <a:t>Yes</a:t>
                      </a:r>
                      <a:endParaRPr lang="en-US" sz="2000"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2000">
                          <a:solidFill>
                            <a:srgbClr val="3333CC"/>
                          </a:solidFill>
                          <a:latin typeface="+mn-lt"/>
                          <a:ea typeface="Times New Roman"/>
                        </a:rPr>
                        <a:t>vbNo</a:t>
                      </a:r>
                      <a:endParaRPr lang="en-US" sz="2000">
                        <a:solidFill>
                          <a:srgbClr val="3333CC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sr-Latn-CS" sz="2000">
                          <a:latin typeface="+mn-lt"/>
                          <a:ea typeface="Times New Roman"/>
                        </a:rPr>
                        <a:t>7</a:t>
                      </a:r>
                      <a:endParaRPr lang="en-US" sz="2000"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sr-Latn-CS" sz="2000">
                          <a:latin typeface="+mn-lt"/>
                          <a:ea typeface="Times New Roman"/>
                        </a:rPr>
                        <a:t>No</a:t>
                      </a:r>
                      <a:endParaRPr lang="en-US" sz="2000">
                        <a:latin typeface="+mn-lt"/>
                        <a:ea typeface="Times New Roman"/>
                      </a:endParaRPr>
                    </a:p>
                  </a:txBody>
                  <a:tcPr marL="68572" marR="685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2151062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Input box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227138"/>
            <a:ext cx="8477250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 dirty="0">
                <a:latin typeface="+mn-lt"/>
              </a:rPr>
              <a:t>Input box predstavlja jednostavnu korisničku formu koja korisniku omogućava da unese podatak. Vraćeni podatak je tipa </a:t>
            </a:r>
            <a:r>
              <a:rPr lang="en-US" sz="2100" kern="0" dirty="0">
                <a:latin typeface="+mn-lt"/>
              </a:rPr>
              <a:t>S</a:t>
            </a:r>
            <a:r>
              <a:rPr lang="vi-VN" sz="2100" kern="0" dirty="0">
                <a:latin typeface="+mn-lt"/>
              </a:rPr>
              <a:t>tring.</a:t>
            </a: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 dirty="0">
                <a:latin typeface="+mn-lt"/>
              </a:rPr>
              <a:t>Input box se aktivira pomoću VBA funkcije 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InputBox</a:t>
            </a:r>
            <a:r>
              <a:rPr lang="vi-VN" sz="2100" kern="0" dirty="0">
                <a:latin typeface="+mn-lt"/>
              </a:rPr>
              <a:t>, čija je sintaksa:</a:t>
            </a:r>
          </a:p>
          <a:p>
            <a:pPr marL="239713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sr-Latn-RS" sz="2100" kern="0" dirty="0">
                <a:latin typeface="+mn-lt"/>
              </a:rPr>
              <a:t>   </a:t>
            </a:r>
            <a:r>
              <a:rPr lang="en-US" sz="2100" kern="0" dirty="0" err="1">
                <a:solidFill>
                  <a:srgbClr val="3333CC"/>
                </a:solidFill>
                <a:latin typeface="+mn-lt"/>
              </a:rPr>
              <a:t>Podatak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 = </a:t>
            </a:r>
            <a:r>
              <a:rPr lang="en-US" sz="2100" kern="0" dirty="0" err="1">
                <a:solidFill>
                  <a:srgbClr val="3333CC"/>
                </a:solidFill>
                <a:latin typeface="+mn-lt"/>
              </a:rPr>
              <a:t>InputBox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(Prompt, [Title], [Default], [</a:t>
            </a:r>
            <a:r>
              <a:rPr lang="en-US" sz="2100" kern="0" dirty="0" err="1">
                <a:solidFill>
                  <a:srgbClr val="3333CC"/>
                </a:solidFill>
                <a:latin typeface="+mn-lt"/>
              </a:rPr>
              <a:t>XPos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], [</a:t>
            </a:r>
            <a:r>
              <a:rPr lang="en-US" sz="2100" kern="0" dirty="0" err="1">
                <a:solidFill>
                  <a:srgbClr val="3333CC"/>
                </a:solidFill>
                <a:latin typeface="+mn-lt"/>
              </a:rPr>
              <a:t>Ypos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],</a:t>
            </a:r>
            <a:br>
              <a:rPr lang="en-US" sz="2100" kern="0" dirty="0">
                <a:solidFill>
                  <a:srgbClr val="3333CC"/>
                </a:solidFill>
                <a:latin typeface="+mn-lt"/>
              </a:rPr>
            </a:br>
            <a:r>
              <a:rPr lang="en-US" sz="2100" kern="0" dirty="0">
                <a:solidFill>
                  <a:srgbClr val="3333CC"/>
                </a:solidFill>
                <a:latin typeface="+mn-lt"/>
              </a:rPr>
              <a:t>                                [</a:t>
            </a:r>
            <a:r>
              <a:rPr lang="en-US" sz="2100" kern="0" dirty="0" err="1">
                <a:solidFill>
                  <a:srgbClr val="3333CC"/>
                </a:solidFill>
                <a:latin typeface="+mn-lt"/>
              </a:rPr>
              <a:t>Helpfile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], [Context])</a:t>
            </a:r>
            <a:endParaRPr lang="vi-VN" sz="2100" kern="0" dirty="0">
              <a:solidFill>
                <a:srgbClr val="3333CC"/>
              </a:solidFill>
              <a:latin typeface="+mn-lt"/>
            </a:endParaRPr>
          </a:p>
          <a:p>
            <a:pPr marL="696913" lvl="1" indent="-239713">
              <a:spcBef>
                <a:spcPts val="3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1900" kern="0" dirty="0">
                <a:solidFill>
                  <a:srgbClr val="3333CC"/>
                </a:solidFill>
                <a:latin typeface="+mn-lt"/>
              </a:rPr>
              <a:t>P</a:t>
            </a:r>
            <a:r>
              <a:rPr lang="vi-VN" sz="1900" kern="0" dirty="0">
                <a:solidFill>
                  <a:srgbClr val="3333CC"/>
                </a:solidFill>
                <a:latin typeface="+mn-lt"/>
              </a:rPr>
              <a:t>rompt</a:t>
            </a:r>
            <a:r>
              <a:rPr lang="vi-VN" sz="1900" kern="0" dirty="0">
                <a:latin typeface="+mn-lt"/>
              </a:rPr>
              <a:t> – tekst koji se prikazuje u bo</a:t>
            </a:r>
            <a:r>
              <a:rPr lang="en-US" sz="1900" kern="0" dirty="0">
                <a:latin typeface="+mn-lt"/>
              </a:rPr>
              <a:t>x-</a:t>
            </a:r>
            <a:r>
              <a:rPr lang="vi-VN" sz="1900" kern="0" dirty="0">
                <a:latin typeface="+mn-lt"/>
              </a:rPr>
              <a:t>u;</a:t>
            </a:r>
            <a:endParaRPr lang="en-US" sz="1900" kern="0" dirty="0">
              <a:latin typeface="+mn-lt"/>
            </a:endParaRPr>
          </a:p>
          <a:p>
            <a:pPr marL="696913" lvl="1" indent="-239713">
              <a:spcBef>
                <a:spcPts val="3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1900" kern="0" dirty="0">
                <a:solidFill>
                  <a:srgbClr val="3333CC"/>
                </a:solidFill>
                <a:latin typeface="+mn-lt"/>
              </a:rPr>
              <a:t>Title</a:t>
            </a:r>
            <a:r>
              <a:rPr lang="en-US" sz="1900" kern="0" dirty="0">
                <a:latin typeface="+mn-lt"/>
              </a:rPr>
              <a:t> – </a:t>
            </a:r>
            <a:r>
              <a:rPr lang="en-US" sz="1900" kern="0" dirty="0" err="1">
                <a:latin typeface="+mn-lt"/>
              </a:rPr>
              <a:t>naslov</a:t>
            </a:r>
            <a:r>
              <a:rPr lang="en-US" sz="1900" kern="0" dirty="0">
                <a:latin typeface="+mn-lt"/>
              </a:rPr>
              <a:t> </a:t>
            </a:r>
            <a:r>
              <a:rPr lang="en-US" sz="1900" kern="0" dirty="0" err="1">
                <a:latin typeface="+mn-lt"/>
              </a:rPr>
              <a:t>prozora</a:t>
            </a:r>
            <a:r>
              <a:rPr lang="en-US" sz="1900" kern="0" dirty="0">
                <a:latin typeface="+mn-lt"/>
              </a:rPr>
              <a:t> input box-a;</a:t>
            </a:r>
          </a:p>
          <a:p>
            <a:pPr marL="696913" lvl="1" indent="-239713">
              <a:spcBef>
                <a:spcPts val="3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1900" kern="0" dirty="0">
                <a:solidFill>
                  <a:srgbClr val="3333CC"/>
                </a:solidFill>
              </a:rPr>
              <a:t>Default</a:t>
            </a:r>
            <a:r>
              <a:rPr lang="en-US" sz="1900" kern="0" dirty="0"/>
              <a:t> – p</a:t>
            </a:r>
            <a:r>
              <a:rPr lang="pl-PL" sz="1900" kern="0" dirty="0"/>
              <a:t>odrazumevana vrednost prikazana u input box-u</a:t>
            </a:r>
            <a:r>
              <a:rPr lang="en-US" sz="1900" kern="0" dirty="0"/>
              <a:t>;</a:t>
            </a:r>
            <a:endParaRPr lang="vi-VN" sz="1900" kern="0" dirty="0">
              <a:latin typeface="+mn-lt"/>
            </a:endParaRPr>
          </a:p>
          <a:p>
            <a:pPr marL="696913" lvl="1" indent="-239713">
              <a:spcBef>
                <a:spcPts val="3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en-GB" sz="1900" kern="0" dirty="0" err="1">
                <a:solidFill>
                  <a:srgbClr val="3333CC"/>
                </a:solidFill>
                <a:latin typeface="+mn-lt"/>
              </a:rPr>
              <a:t>XPos</a:t>
            </a:r>
            <a:r>
              <a:rPr lang="en-GB" sz="1900" kern="0" dirty="0">
                <a:latin typeface="+mn-lt"/>
              </a:rPr>
              <a:t>, </a:t>
            </a:r>
            <a:r>
              <a:rPr lang="en-US" sz="1900" kern="0" dirty="0" err="1">
                <a:solidFill>
                  <a:srgbClr val="3333CC"/>
                </a:solidFill>
                <a:latin typeface="+mn-lt"/>
              </a:rPr>
              <a:t>YPos</a:t>
            </a:r>
            <a:r>
              <a:rPr lang="sr-Latn-CS" sz="1900" kern="0" dirty="0">
                <a:latin typeface="+mn-lt"/>
              </a:rPr>
              <a:t> </a:t>
            </a:r>
            <a:r>
              <a:rPr lang="vi-VN" sz="1900" kern="0" dirty="0">
                <a:latin typeface="+mn-lt"/>
              </a:rPr>
              <a:t>– </a:t>
            </a:r>
            <a:r>
              <a:rPr lang="en-US" sz="1900" kern="0" dirty="0">
                <a:latin typeface="+mn-lt"/>
              </a:rPr>
              <a:t>e</a:t>
            </a:r>
            <a:r>
              <a:rPr lang="en-GB" sz="1900" kern="0" dirty="0" err="1">
                <a:latin typeface="+mn-lt"/>
              </a:rPr>
              <a:t>kranske</a:t>
            </a:r>
            <a:r>
              <a:rPr lang="en-GB" sz="1900" kern="0" dirty="0">
                <a:latin typeface="+mn-lt"/>
              </a:rPr>
              <a:t> </a:t>
            </a:r>
            <a:r>
              <a:rPr lang="en-GB" sz="1900" kern="0" dirty="0" err="1">
                <a:latin typeface="+mn-lt"/>
              </a:rPr>
              <a:t>koordinate</a:t>
            </a:r>
            <a:r>
              <a:rPr lang="en-GB" sz="1900" kern="0" dirty="0">
                <a:latin typeface="+mn-lt"/>
              </a:rPr>
              <a:t> </a:t>
            </a:r>
            <a:r>
              <a:rPr lang="en-GB" sz="1900" kern="0" dirty="0" err="1">
                <a:latin typeface="+mn-lt"/>
              </a:rPr>
              <a:t>gornjeg</a:t>
            </a:r>
            <a:r>
              <a:rPr lang="en-GB" sz="1900" kern="0" dirty="0">
                <a:latin typeface="+mn-lt"/>
              </a:rPr>
              <a:t> </a:t>
            </a:r>
            <a:r>
              <a:rPr lang="en-GB" sz="1900" kern="0" dirty="0" err="1">
                <a:latin typeface="+mn-lt"/>
              </a:rPr>
              <a:t>levog</a:t>
            </a:r>
            <a:r>
              <a:rPr lang="en-GB" sz="1900" kern="0" dirty="0">
                <a:latin typeface="+mn-lt"/>
              </a:rPr>
              <a:t> </a:t>
            </a:r>
            <a:r>
              <a:rPr lang="en-GB" sz="1900" kern="0" dirty="0" err="1">
                <a:latin typeface="+mn-lt"/>
              </a:rPr>
              <a:t>ugla</a:t>
            </a:r>
            <a:r>
              <a:rPr lang="en-GB" sz="1900" kern="0" dirty="0">
                <a:latin typeface="+mn-lt"/>
              </a:rPr>
              <a:t> </a:t>
            </a:r>
            <a:r>
              <a:rPr lang="en-GB" sz="1900" kern="0" dirty="0" err="1">
                <a:latin typeface="+mn-lt"/>
              </a:rPr>
              <a:t>prozora</a:t>
            </a:r>
            <a:r>
              <a:rPr lang="en-GB" sz="1900" kern="0" dirty="0">
                <a:latin typeface="+mn-lt"/>
              </a:rPr>
              <a:t> box-a;</a:t>
            </a:r>
            <a:endParaRPr lang="vi-VN" sz="1900" kern="0" dirty="0">
              <a:latin typeface="+mn-lt"/>
            </a:endParaRPr>
          </a:p>
          <a:p>
            <a:pPr marL="696913" lvl="1" indent="-239713">
              <a:spcBef>
                <a:spcPts val="3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1900" kern="0" dirty="0">
                <a:solidFill>
                  <a:srgbClr val="3333CC"/>
                </a:solidFill>
                <a:latin typeface="+mn-lt"/>
              </a:rPr>
              <a:t>H</a:t>
            </a:r>
            <a:r>
              <a:rPr lang="vi-VN" sz="1900" kern="0" dirty="0">
                <a:solidFill>
                  <a:srgbClr val="3333CC"/>
                </a:solidFill>
                <a:latin typeface="+mn-lt"/>
              </a:rPr>
              <a:t>elpFile</a:t>
            </a:r>
            <a:r>
              <a:rPr lang="vi-VN" sz="1900" kern="0" dirty="0">
                <a:latin typeface="+mn-lt"/>
              </a:rPr>
              <a:t>, </a:t>
            </a:r>
            <a:r>
              <a:rPr lang="en-US" sz="1900" kern="0" dirty="0">
                <a:solidFill>
                  <a:srgbClr val="3333CC"/>
                </a:solidFill>
                <a:latin typeface="+mn-lt"/>
              </a:rPr>
              <a:t>C</a:t>
            </a:r>
            <a:r>
              <a:rPr lang="vi-VN" sz="1900" kern="0" dirty="0">
                <a:solidFill>
                  <a:srgbClr val="3333CC"/>
                </a:solidFill>
                <a:latin typeface="+mn-lt"/>
              </a:rPr>
              <a:t>ontext</a:t>
            </a:r>
            <a:r>
              <a:rPr lang="vi-VN" sz="1900" kern="0" dirty="0">
                <a:latin typeface="+mn-lt"/>
              </a:rPr>
              <a:t> – određuju help fajl i stavku help-a. Zadaju se u paru.</a:t>
            </a: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100" kern="0" dirty="0">
                <a:latin typeface="+mn-lt"/>
              </a:rPr>
              <a:t>J</a:t>
            </a:r>
            <a:r>
              <a:rPr lang="vi-VN" sz="2100" kern="0" dirty="0">
                <a:latin typeface="+mn-lt"/>
              </a:rPr>
              <a:t>edino je 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prompt</a:t>
            </a:r>
            <a:r>
              <a:rPr lang="vi-VN" sz="2100" kern="0" dirty="0">
                <a:latin typeface="+mn-lt"/>
              </a:rPr>
              <a:t> obavezan argument. Maksimalna dužina prompt</a:t>
            </a:r>
            <a:r>
              <a:rPr lang="en-US" sz="2100" kern="0" dirty="0">
                <a:latin typeface="+mn-lt"/>
              </a:rPr>
              <a:t>-a</a:t>
            </a:r>
            <a:r>
              <a:rPr lang="vi-VN" sz="2100" kern="0" dirty="0">
                <a:latin typeface="+mn-lt"/>
              </a:rPr>
              <a:t> je približno 1024 karaktera, zavisno od širine korišćenih karaktera.</a:t>
            </a:r>
            <a:endParaRPr lang="sr-Latn-RS" sz="2100" kern="0" dirty="0">
              <a:latin typeface="+mn-lt"/>
            </a:endParaRP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100" kern="0" dirty="0">
                <a:latin typeface="+mn-lt"/>
              </a:rPr>
              <a:t>U slučaju kad je unešeni podatak broj, </a:t>
            </a:r>
            <a:r>
              <a:rPr lang="sr-Latn-RS" sz="2100" dirty="0">
                <a:solidFill>
                  <a:srgbClr val="3333CC"/>
                </a:solidFill>
              </a:rPr>
              <a:t>InputBox</a:t>
            </a:r>
            <a:r>
              <a:rPr lang="sr-Latn-RS" sz="2100" kern="0" dirty="0">
                <a:latin typeface="+mn-lt"/>
              </a:rPr>
              <a:t> treba kombinovati sa funkcijom </a:t>
            </a:r>
            <a:r>
              <a:rPr lang="sr-Latn-RS" sz="2100" dirty="0">
                <a:solidFill>
                  <a:srgbClr val="3333CC"/>
                </a:solidFill>
              </a:rPr>
              <a:t>Val</a:t>
            </a:r>
            <a:r>
              <a:rPr lang="sr-Latn-RS" sz="2100" kern="0" dirty="0">
                <a:latin typeface="+mn-lt"/>
              </a:rPr>
              <a:t>:</a:t>
            </a:r>
          </a:p>
          <a:p>
            <a:pPr marL="239713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sr-Latn-RS" sz="2100" kern="0" dirty="0">
                <a:latin typeface="+mn-lt"/>
              </a:rPr>
              <a:t>   </a:t>
            </a:r>
            <a:r>
              <a:rPr lang="sr-Latn-RS" sz="2100" kern="0" dirty="0">
                <a:solidFill>
                  <a:srgbClr val="3333CC"/>
                </a:solidFill>
                <a:latin typeface="+mn-lt"/>
              </a:rPr>
              <a:t>Broj = Val(InputBox(</a:t>
            </a:r>
            <a:r>
              <a:rPr lang="sr-Latn-CS" sz="2100" dirty="0">
                <a:solidFill>
                  <a:srgbClr val="3333CC"/>
                </a:solidFill>
              </a:rPr>
              <a:t>"Uneti broj: "</a:t>
            </a:r>
            <a:r>
              <a:rPr lang="sr-Latn-RS" sz="2100" kern="0" dirty="0">
                <a:solidFill>
                  <a:srgbClr val="3333CC"/>
                </a:solidFill>
                <a:latin typeface="+mn-lt"/>
              </a:rPr>
              <a:t>))</a:t>
            </a:r>
            <a:endParaRPr lang="vi-VN" sz="2100" kern="0" dirty="0">
              <a:solidFill>
                <a:srgbClr val="3333CC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079875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Primer input box-a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214438"/>
            <a:ext cx="8548687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100" kern="0">
                <a:latin typeface="+mn-lt"/>
              </a:rPr>
              <a:t>Poziv</a:t>
            </a:r>
          </a:p>
          <a:p>
            <a:pPr>
              <a:spcBef>
                <a:spcPts val="600"/>
              </a:spcBef>
              <a:defRPr/>
            </a:pPr>
            <a:r>
              <a:rPr lang="en-US" sz="2100"/>
              <a:t>   </a:t>
            </a:r>
            <a:r>
              <a:rPr lang="sr-Latn-CS" sz="2100">
                <a:solidFill>
                  <a:srgbClr val="3333CC"/>
                </a:solidFill>
              </a:rPr>
              <a:t>Ime = InputBox("Uneti ime: ", "Unos imena studenta")</a:t>
            </a:r>
            <a:endParaRPr lang="en-US" sz="2100">
              <a:solidFill>
                <a:srgbClr val="3333CC"/>
              </a:solidFill>
            </a:endParaRPr>
          </a:p>
          <a:p>
            <a:pPr marL="228600">
              <a:spcBef>
                <a:spcPts val="600"/>
              </a:spcBef>
              <a:defRPr/>
            </a:pPr>
            <a:r>
              <a:rPr lang="en-GB" sz="2100"/>
              <a:t>će dati input box prikazan na slici ispod.</a:t>
            </a: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GB" sz="2100"/>
              <a:t>Une</a:t>
            </a:r>
            <a:r>
              <a:rPr lang="sr-Latn-RS" sz="2100"/>
              <a:t>š</a:t>
            </a:r>
            <a:r>
              <a:rPr lang="en-GB" sz="2100"/>
              <a:t>e</a:t>
            </a:r>
            <a:r>
              <a:rPr lang="sr-Latn-RS" sz="2100"/>
              <a:t>no i</a:t>
            </a:r>
            <a:r>
              <a:rPr lang="en-GB" sz="2100"/>
              <a:t>me će biti dodeljeno promenljivoj </a:t>
            </a:r>
            <a:r>
              <a:rPr lang="sr-Latn-CS" sz="2100">
                <a:solidFill>
                  <a:srgbClr val="3333CC"/>
                </a:solidFill>
              </a:rPr>
              <a:t>Ime</a:t>
            </a:r>
            <a:r>
              <a:rPr lang="en-GB" sz="2100"/>
              <a:t> nakon klika na dugme OK.</a:t>
            </a:r>
            <a:endParaRPr lang="vi-VN" sz="2100" kern="0">
              <a:latin typeface="+mn-lt"/>
            </a:endParaRPr>
          </a:p>
        </p:txBody>
      </p:sp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3857625"/>
            <a:ext cx="5391150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36575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Korisnički kreirane forme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374775"/>
            <a:ext cx="8548687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100" kern="0">
                <a:latin typeface="+mn-lt"/>
              </a:rPr>
              <a:t>Korisnička forma, </a:t>
            </a:r>
            <a:r>
              <a:rPr lang="vi-VN" sz="2100" kern="0">
                <a:solidFill>
                  <a:srgbClr val="3333CC"/>
                </a:solidFill>
                <a:latin typeface="+mn-lt"/>
              </a:rPr>
              <a:t>UserForm</a:t>
            </a:r>
            <a:r>
              <a:rPr lang="sr-Latn-RS" sz="2100" kern="0">
                <a:latin typeface="+mn-lt"/>
              </a:rPr>
              <a:t>,</a:t>
            </a:r>
            <a:r>
              <a:rPr lang="sr-Latn-RS" sz="2100" kern="0">
                <a:solidFill>
                  <a:srgbClr val="3333CC"/>
                </a:solidFill>
                <a:latin typeface="+mn-lt"/>
              </a:rPr>
              <a:t> </a:t>
            </a:r>
            <a:r>
              <a:rPr lang="vi-VN" sz="2100" kern="0">
                <a:latin typeface="+mn-lt"/>
              </a:rPr>
              <a:t>se u projekt unosi </a:t>
            </a:r>
            <a:r>
              <a:rPr lang="sr-Latn-RS" sz="2100" kern="0">
                <a:latin typeface="+mn-lt"/>
              </a:rPr>
              <a:t>sa</a:t>
            </a:r>
            <a:r>
              <a:rPr lang="vi-VN" sz="2100" kern="0">
                <a:latin typeface="+mn-lt"/>
              </a:rPr>
              <a:t> </a:t>
            </a:r>
            <a:r>
              <a:rPr lang="vi-VN" sz="2100" kern="0">
                <a:solidFill>
                  <a:srgbClr val="FF0000"/>
                </a:solidFill>
                <a:latin typeface="+mn-lt"/>
              </a:rPr>
              <a:t>Insert</a:t>
            </a:r>
            <a:r>
              <a:rPr lang="sr-Latn-RS" sz="2100" kern="0">
                <a:solidFill>
                  <a:srgbClr val="FF0000"/>
                </a:solidFill>
                <a:latin typeface="+mn-lt"/>
              </a:rPr>
              <a:t> / </a:t>
            </a:r>
            <a:r>
              <a:rPr lang="vi-VN" sz="2100" kern="0">
                <a:solidFill>
                  <a:srgbClr val="FF0000"/>
                </a:solidFill>
                <a:latin typeface="+mn-lt"/>
              </a:rPr>
              <a:t>UserForm</a:t>
            </a:r>
            <a:r>
              <a:rPr lang="vi-VN" sz="2100" kern="0">
                <a:latin typeface="+mn-lt"/>
              </a:rPr>
              <a:t>. Nakon toga se na formu dodaju kontrole, podese se njihove osobine i napišu procedure za upravljanje događajima vezanim za te kontrole.</a:t>
            </a:r>
            <a:r>
              <a:rPr lang="sr-Latn-RS" sz="2100" kern="0">
                <a:latin typeface="+mn-lt"/>
              </a:rPr>
              <a:t> </a:t>
            </a:r>
            <a:r>
              <a:rPr lang="vi-VN" sz="2100" kern="0">
                <a:latin typeface="+mn-lt"/>
              </a:rPr>
              <a:t>Ove procedure se nalaze u kodnom prozoru same forme.</a:t>
            </a:r>
            <a:endParaRPr lang="en-US" sz="2100" kern="0">
              <a:latin typeface="+mn-lt"/>
            </a:endParaRP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100" kern="0">
                <a:latin typeface="+mn-lt"/>
              </a:rPr>
              <a:t>Kontrol</a:t>
            </a:r>
            <a:r>
              <a:rPr lang="sr-Latn-RS" sz="2100" kern="0">
                <a:latin typeface="+mn-lt"/>
              </a:rPr>
              <a:t>e</a:t>
            </a:r>
            <a:r>
              <a:rPr lang="en-US" sz="2100" kern="0">
                <a:latin typeface="+mn-lt"/>
              </a:rPr>
              <a:t> se na formu dodaju koristeći Toolbox, koji se</a:t>
            </a:r>
            <a:r>
              <a:rPr lang="sr-Latn-RS" sz="2100" kern="0">
                <a:latin typeface="+mn-lt"/>
              </a:rPr>
              <a:t> </a:t>
            </a:r>
            <a:r>
              <a:rPr lang="en-US" sz="2100" kern="0">
                <a:latin typeface="+mn-lt"/>
              </a:rPr>
              <a:t>aktivira opcijom </a:t>
            </a:r>
            <a:r>
              <a:rPr lang="en-US" sz="2100" kern="0">
                <a:solidFill>
                  <a:srgbClr val="FF0000"/>
                </a:solidFill>
                <a:latin typeface="+mn-lt"/>
              </a:rPr>
              <a:t>View</a:t>
            </a:r>
            <a:r>
              <a:rPr lang="sr-Latn-RS" sz="2100" kern="0">
                <a:solidFill>
                  <a:srgbClr val="FF0000"/>
                </a:solidFill>
                <a:latin typeface="+mn-lt"/>
              </a:rPr>
              <a:t> / </a:t>
            </a:r>
            <a:r>
              <a:rPr lang="en-US" sz="2100" kern="0">
                <a:solidFill>
                  <a:srgbClr val="FF0000"/>
                </a:solidFill>
                <a:latin typeface="+mn-lt"/>
              </a:rPr>
              <a:t>Toolbox</a:t>
            </a:r>
            <a:r>
              <a:rPr lang="en-US" sz="2100" kern="0">
                <a:latin typeface="+mn-lt"/>
              </a:rPr>
              <a:t>.</a:t>
            </a:r>
            <a:r>
              <a:rPr lang="sr-Latn-RS" sz="2100" kern="0">
                <a:latin typeface="+mn-lt"/>
              </a:rPr>
              <a:t> Toolbox je dat na slici ispod.</a:t>
            </a:r>
          </a:p>
        </p:txBody>
      </p:sp>
      <p:pic>
        <p:nvPicPr>
          <p:cNvPr id="10244" name="Picture 4" descr="Toolbo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525" y="3714750"/>
            <a:ext cx="2571750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15118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Kontrole formi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243013"/>
            <a:ext cx="8501063" cy="5400675"/>
          </a:xfrm>
        </p:spPr>
        <p:txBody>
          <a:bodyPr lIns="54000" rIns="54000"/>
          <a:lstStyle/>
          <a:p>
            <a:pPr marL="239713" indent="-239713" eaLnBrk="1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sr-Latn-CS" sz="1900" b="1" kern="1200" smtClean="0">
                <a:solidFill>
                  <a:srgbClr val="3333CC"/>
                </a:solidFill>
              </a:rPr>
              <a:t>Labela (Label)</a:t>
            </a:r>
            <a:endParaRPr lang="sr-Latn-CS" sz="1900" b="1" kern="1200" dirty="0" smtClean="0">
              <a:solidFill>
                <a:srgbClr val="3333CC"/>
              </a:solidFill>
            </a:endParaRPr>
          </a:p>
          <a:p>
            <a:pPr marL="239713" indent="-239713"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1900" smtClean="0"/>
              <a:t>   </a:t>
            </a:r>
            <a:r>
              <a:rPr lang="sr-Latn-CS" sz="1900" dirty="0" smtClean="0"/>
              <a:t>Labela služi za prikaz teksta na formi. Tekst labele se dobija ili menja pomoću osobine </a:t>
            </a:r>
            <a:r>
              <a:rPr lang="sr-Latn-CS" sz="1900" kern="1200" smtClean="0">
                <a:solidFill>
                  <a:srgbClr val="3333CC"/>
                </a:solidFill>
              </a:rPr>
              <a:t>Caption</a:t>
            </a:r>
            <a:r>
              <a:rPr lang="sr-Latn-CS" sz="1900" dirty="0" smtClean="0"/>
              <a:t>.</a:t>
            </a:r>
          </a:p>
          <a:p>
            <a:pPr marL="239713" indent="-239713" eaLnBrk="1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sr-Latn-CS" sz="1900" b="1" kern="1200" smtClean="0">
                <a:solidFill>
                  <a:srgbClr val="3333CC"/>
                </a:solidFill>
              </a:rPr>
              <a:t>Tekst boks (TextBox)</a:t>
            </a:r>
            <a:endParaRPr lang="sr-Latn-CS" sz="1900" b="1" kern="1200" dirty="0" smtClean="0">
              <a:solidFill>
                <a:srgbClr val="3333CC"/>
              </a:solidFill>
            </a:endParaRPr>
          </a:p>
          <a:p>
            <a:pPr marL="239713" indent="-239713"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1900" smtClean="0"/>
              <a:t>   Ova kontrola dozvoljava korisniku da unese tekst. Tekst kontrole se dobija ili menja pomoću osobine </a:t>
            </a:r>
            <a:r>
              <a:rPr lang="sr-Latn-CS" sz="1900" kern="1200" smtClean="0">
                <a:solidFill>
                  <a:srgbClr val="3333CC"/>
                </a:solidFill>
              </a:rPr>
              <a:t>Text</a:t>
            </a:r>
            <a:r>
              <a:rPr lang="sr-Latn-CS" sz="1900" smtClean="0"/>
              <a:t>.</a:t>
            </a:r>
            <a:endParaRPr lang="sr-Latn-CS" sz="1900" dirty="0" smtClean="0"/>
          </a:p>
          <a:p>
            <a:pPr marL="239713" indent="-239713" eaLnBrk="1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defRPr/>
            </a:pPr>
            <a:r>
              <a:rPr lang="sr-Latn-CS" sz="1900" b="1" kern="1200" smtClean="0">
                <a:solidFill>
                  <a:srgbClr val="3333CC"/>
                </a:solidFill>
              </a:rPr>
              <a:t>Kombo boks (ComboBox)</a:t>
            </a:r>
            <a:endParaRPr lang="sr-Latn-CS" sz="1900" b="1" kern="1200" dirty="0" smtClean="0">
              <a:solidFill>
                <a:srgbClr val="3333CC"/>
              </a:solidFill>
            </a:endParaRPr>
          </a:p>
          <a:p>
            <a:pPr marL="239713" indent="-239713" eaLnBrk="1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1900" smtClean="0"/>
              <a:t>   Ova kontrola daje padajući meni sa kojeg biramo jednu opciju ili nam dopušta da sami unesemo podatak.</a:t>
            </a:r>
          </a:p>
          <a:p>
            <a:pPr marL="239713" indent="-239713" eaLnBrk="1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1900" smtClean="0"/>
              <a:t>   Korisne metode ove kontrole su:</a:t>
            </a:r>
          </a:p>
          <a:p>
            <a:pPr marL="684213" indent="-239713" eaLnBrk="1" hangingPunct="1"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defRPr/>
            </a:pPr>
            <a:r>
              <a:rPr lang="sr-Latn-CS" sz="1800" smtClean="0">
                <a:solidFill>
                  <a:srgbClr val="3333CC"/>
                </a:solidFill>
              </a:rPr>
              <a:t>AddItem</a:t>
            </a:r>
            <a:r>
              <a:rPr lang="sr-Latn-CS" sz="1800" smtClean="0"/>
              <a:t> (dodavanje nove stavke menija)</a:t>
            </a:r>
          </a:p>
          <a:p>
            <a:pPr marL="684213" indent="-239713" eaLnBrk="1" hangingPunct="1"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defRPr/>
            </a:pPr>
            <a:r>
              <a:rPr lang="sr-Latn-CS" sz="1800" smtClean="0">
                <a:solidFill>
                  <a:srgbClr val="3333CC"/>
                </a:solidFill>
              </a:rPr>
              <a:t>RemoveItem</a:t>
            </a:r>
            <a:r>
              <a:rPr lang="sr-Latn-CS" sz="1800" smtClean="0"/>
              <a:t> (brisanje postojeće stavke menija)</a:t>
            </a:r>
          </a:p>
          <a:p>
            <a:pPr marL="684213" indent="-239713" eaLnBrk="1" hangingPunct="1"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defRPr/>
            </a:pPr>
            <a:r>
              <a:rPr lang="sr-Latn-CS" sz="1800" smtClean="0">
                <a:solidFill>
                  <a:srgbClr val="3333CC"/>
                </a:solidFill>
              </a:rPr>
              <a:t>Clear</a:t>
            </a:r>
            <a:r>
              <a:rPr lang="sr-Latn-CS" sz="1800" smtClean="0"/>
              <a:t> (brisanje svih stavki menija).</a:t>
            </a:r>
          </a:p>
          <a:p>
            <a:pPr marL="239713" indent="-239713" eaLnBrk="1" hangingPunct="1"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sr-Latn-CS" sz="1900" smtClean="0"/>
              <a:t>   Korisne osobine ove kontrole su:</a:t>
            </a:r>
          </a:p>
          <a:p>
            <a:pPr marL="684213" indent="-239713" eaLnBrk="1" hangingPunct="1"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defRPr/>
            </a:pPr>
            <a:r>
              <a:rPr lang="sr-Latn-CS" sz="1800" smtClean="0">
                <a:solidFill>
                  <a:srgbClr val="3333CC"/>
                </a:solidFill>
              </a:rPr>
              <a:t>ListCount</a:t>
            </a:r>
            <a:r>
              <a:rPr lang="sr-Latn-CS" sz="1800" smtClean="0"/>
              <a:t> (vraća broj stavki u meniju kontrole)</a:t>
            </a:r>
          </a:p>
          <a:p>
            <a:pPr marL="684213" indent="-239713" eaLnBrk="1" hangingPunct="1"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defRPr/>
            </a:pPr>
            <a:r>
              <a:rPr lang="sr-Latn-CS" sz="1800" smtClean="0">
                <a:solidFill>
                  <a:srgbClr val="3333CC"/>
                </a:solidFill>
              </a:rPr>
              <a:t>ListIndex</a:t>
            </a:r>
            <a:r>
              <a:rPr lang="sr-Latn-CS" sz="1800" smtClean="0"/>
              <a:t> (vraća broj trenutno odabrane stavke menija), </a:t>
            </a:r>
          </a:p>
          <a:p>
            <a:pPr marL="684213" indent="-239713" eaLnBrk="1" hangingPunct="1"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defRPr/>
            </a:pPr>
            <a:r>
              <a:rPr lang="sr-Latn-CS" sz="1800" smtClean="0">
                <a:solidFill>
                  <a:srgbClr val="3333CC"/>
                </a:solidFill>
              </a:rPr>
              <a:t>List</a:t>
            </a:r>
            <a:r>
              <a:rPr lang="sr-Latn-CS" sz="1800" smtClean="0"/>
              <a:t> (pristupanje pojedinim stavkama menija </a:t>
            </a:r>
            <a:r>
              <a:rPr lang="sr-Latn-CS" sz="1800" smtClean="0">
                <a:solidFill>
                  <a:srgbClr val="3333CC"/>
                </a:solidFill>
              </a:rPr>
              <a:t>List(0)</a:t>
            </a:r>
            <a:r>
              <a:rPr lang="sr-Latn-CS" sz="1800" smtClean="0"/>
              <a:t>, </a:t>
            </a:r>
            <a:r>
              <a:rPr lang="sr-Latn-CS" sz="1800" smtClean="0">
                <a:solidFill>
                  <a:srgbClr val="3333CC"/>
                </a:solidFill>
              </a:rPr>
              <a:t>List(1)</a:t>
            </a:r>
            <a:r>
              <a:rPr lang="sr-Latn-CS" sz="1800" smtClean="0"/>
              <a:t> ...).</a:t>
            </a:r>
            <a:endParaRPr lang="sr-Latn-C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118530</TotalTime>
  <Words>3197</Words>
  <Application>Microsoft Office PowerPoint</Application>
  <PresentationFormat>On-screen Show (4:3)</PresentationFormat>
  <Paragraphs>396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Arial Black</vt:lpstr>
      <vt:lpstr>Calibri</vt:lpstr>
      <vt:lpstr>Courier New</vt:lpstr>
      <vt:lpstr>Times New Roman</vt:lpstr>
      <vt:lpstr>Wingdings</vt:lpstr>
      <vt:lpstr>Pixel</vt:lpstr>
      <vt:lpstr>Programiranje kroz aplikacije</vt:lpstr>
      <vt:lpstr>Message box</vt:lpstr>
      <vt:lpstr>Definisanje dugmadi na message box-u</vt:lpstr>
      <vt:lpstr>Primer message box-a</vt:lpstr>
      <vt:lpstr>Vraćene vrednosti message box-a</vt:lpstr>
      <vt:lpstr>Input box</vt:lpstr>
      <vt:lpstr>Primer input box-a</vt:lpstr>
      <vt:lpstr>Korisnički kreirane forme</vt:lpstr>
      <vt:lpstr>Kontrole formi</vt:lpstr>
      <vt:lpstr>Kontrole formi (nastavak)</vt:lpstr>
      <vt:lpstr>Kontrole formi (nastavak)</vt:lpstr>
      <vt:lpstr>Kontrole formi (nastavak)</vt:lpstr>
      <vt:lpstr>Prikaz forme</vt:lpstr>
      <vt:lpstr>Zatvaranje forme</vt:lpstr>
      <vt:lpstr>Pozivanje forme sa palete alatki</vt:lpstr>
      <vt:lpstr>Dodavanje dugmeta postojećoj paleti</vt:lpstr>
      <vt:lpstr>Osobine dugmeta</vt:lpstr>
      <vt:lpstr>Kreiranje nove palete alatki</vt:lpstr>
      <vt:lpstr>Office 2007+</vt:lpstr>
      <vt:lpstr>Primer 1</vt:lpstr>
      <vt:lpstr>Primer 1 (nastavak)</vt:lpstr>
      <vt:lpstr>Primer 2</vt:lpstr>
      <vt:lpstr>Primer 2 (nastavak)</vt:lpstr>
      <vt:lpstr>Primer 2 (nastavak)</vt:lpstr>
      <vt:lpstr>Primer 2 (nastavak)</vt:lpstr>
      <vt:lpstr>Primer 2 (nastavak)</vt:lpstr>
      <vt:lpstr>Primer 3</vt:lpstr>
      <vt:lpstr>Primer 3 (nastavak)</vt:lpstr>
      <vt:lpstr>Primer 3 (nastavak)</vt:lpstr>
      <vt:lpstr>Upravljanje greškama</vt:lpstr>
      <vt:lpstr>Naredba On Error</vt:lpstr>
      <vt:lpstr>Primer – Deljenje sa nulom</vt:lpstr>
      <vt:lpstr>On Error Resume Next</vt:lpstr>
      <vt:lpstr>On Error GoTo 0</vt:lpstr>
      <vt:lpstr>Primer sa korišćenjem grešaka</vt:lpstr>
    </vt:vector>
  </TitlesOfParts>
  <Company>ETF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Programiranje kroz aplikacije</dc:title>
  <dc:creator>Slobodan Djukanović</dc:creator>
  <cp:lastModifiedBy>Slobodan</cp:lastModifiedBy>
  <cp:revision>1261</cp:revision>
  <dcterms:created xsi:type="dcterms:W3CDTF">2004-08-23T07:37:27Z</dcterms:created>
  <dcterms:modified xsi:type="dcterms:W3CDTF">2018-11-13T16:16:05Z</dcterms:modified>
</cp:coreProperties>
</file>