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83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CC"/>
    <a:srgbClr val="3399FF"/>
    <a:srgbClr val="CC6600"/>
    <a:srgbClr val="FF9900"/>
    <a:srgbClr val="339933"/>
    <a:srgbClr val="33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4649" autoAdjust="0"/>
  </p:normalViewPr>
  <p:slideViewPr>
    <p:cSldViewPr showGuides="1">
      <p:cViewPr varScale="1">
        <p:scale>
          <a:sx n="122" d="100"/>
          <a:sy n="122" d="100"/>
        </p:scale>
        <p:origin x="12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9C9D377-0888-49B3-941D-DDDF52E7D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51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A5FC1-5A2E-4260-9AF5-B995305BC8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213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75F6B-E193-4C72-85AA-20500769E5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44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DF582-7F55-4D7F-8A95-C71BCAC0A4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673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26193-56CA-4F69-9B01-F8E531CE0C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45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73367-4034-4206-A61A-B5E2DED7DB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9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F1DD1-A117-4C9E-B249-4DE7C52BBEC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12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FBD51-8110-4EFB-A65F-6893A3F24A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91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2AAB2-2B3F-4B85-BD61-93D3BE0486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751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AC739-3671-48D9-8986-A5982E721B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54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72C9E-3647-4DF1-9DB8-4DAAE85AE9A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393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0CCE3-95A8-420A-8ECC-06752ADB9A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35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7DAFEFAF-82A9-4F53-BC98-C7B8EDA80C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52500" y="4687888"/>
            <a:ext cx="7435850" cy="1262062"/>
          </a:xfrm>
        </p:spPr>
        <p:txBody>
          <a:bodyPr/>
          <a:lstStyle/>
          <a:p>
            <a:pPr eaLnBrk="1" hangingPunct="1"/>
            <a:r>
              <a:rPr lang="en-US" sz="4000" smtClean="0"/>
              <a:t>Rad sa folderima i fajlovima</a:t>
            </a:r>
            <a:endParaRPr lang="sr-Latn-CS" sz="4000" smtClean="0"/>
          </a:p>
          <a:p>
            <a:pPr eaLnBrk="1" hangingPunct="1"/>
            <a:r>
              <a:rPr lang="en-US" sz="4000" smtClean="0"/>
              <a:t>Rad sa tekstualnim fajlovima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7130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Funkcija Dir</a:t>
            </a:r>
            <a:endParaRPr lang="en-US" sz="3600" smtClean="0"/>
          </a:p>
        </p:txBody>
      </p:sp>
      <p:sp>
        <p:nvSpPr>
          <p:cNvPr id="12291" name="Rectangle 50"/>
          <p:cNvSpPr>
            <a:spLocks noChangeArrowheads="1"/>
          </p:cNvSpPr>
          <p:nvPr/>
        </p:nvSpPr>
        <p:spPr bwMode="auto">
          <a:xfrm>
            <a:off x="250825" y="1250950"/>
            <a:ext cx="86233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buSzPct val="75000"/>
              <a:buFont typeface="Wingdings" pitchFamily="2" charset="2"/>
              <a:buChar char="n"/>
              <a:tabLst>
                <a:tab pos="896938" algn="l"/>
              </a:tabLst>
              <a:defRPr/>
            </a:pPr>
            <a:r>
              <a:rPr lang="sr-Latn-CS" sz="2100" dirty="0"/>
              <a:t>Funkcija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vraća string koji predstavlja ime fajla ili foldera koje odgovara određenom obrascu. Na primer:</a:t>
            </a:r>
            <a:endParaRPr lang="en-GB" sz="2100" dirty="0"/>
          </a:p>
          <a:p>
            <a:pPr marL="268288" indent="-268288">
              <a:spcBef>
                <a:spcPts val="900"/>
              </a:spcBef>
              <a:spcAft>
                <a:spcPts val="900"/>
              </a:spcAft>
              <a:tabLst>
                <a:tab pos="896938" algn="l"/>
              </a:tabLst>
              <a:defRPr/>
            </a:pPr>
            <a:r>
              <a:rPr lang="sr-Latn-CS" sz="2100" dirty="0">
                <a:solidFill>
                  <a:srgbClr val="3333CC"/>
                </a:solidFill>
              </a:rPr>
              <a:t>	ImeFajla = Dir(pathname, attributes)</a:t>
            </a:r>
            <a:endParaRPr lang="en-GB" sz="2100" dirty="0">
              <a:solidFill>
                <a:srgbClr val="3333CC"/>
              </a:solidFill>
            </a:endParaRPr>
          </a:p>
          <a:p>
            <a:pPr marL="717550" lvl="1" indent="-269875">
              <a:buFont typeface="Wingdings" pitchFamily="2" charset="2"/>
              <a:buChar char="Ø"/>
              <a:tabLst>
                <a:tab pos="896938" algn="l"/>
              </a:tabLst>
              <a:defRPr/>
            </a:pPr>
            <a:r>
              <a:rPr lang="sr-Latn-CS" sz="2100" dirty="0"/>
              <a:t> </a:t>
            </a:r>
            <a:r>
              <a:rPr lang="sr-Latn-CS" sz="2000" dirty="0">
                <a:solidFill>
                  <a:srgbClr val="3333CC"/>
                </a:solidFill>
              </a:rPr>
              <a:t>pathname</a:t>
            </a:r>
            <a:r>
              <a:rPr lang="sr-Latn-CS" sz="2000" dirty="0"/>
              <a:t> – string koji određuje ime fajla (može uključiti i put),</a:t>
            </a:r>
          </a:p>
          <a:p>
            <a:pPr marL="717550" lvl="1" indent="-269875">
              <a:spcAft>
                <a:spcPct val="20000"/>
              </a:spcAft>
              <a:buFont typeface="Wingdings" pitchFamily="2" charset="2"/>
              <a:buChar char="Ø"/>
              <a:tabLst>
                <a:tab pos="896938" algn="l"/>
              </a:tabLst>
              <a:defRPr/>
            </a:pPr>
            <a:r>
              <a:rPr lang="sr-Latn-CS" sz="2000" dirty="0"/>
              <a:t> </a:t>
            </a:r>
            <a:r>
              <a:rPr lang="sr-Latn-CS" sz="2000" dirty="0">
                <a:solidFill>
                  <a:srgbClr val="3333CC"/>
                </a:solidFill>
              </a:rPr>
              <a:t>attributes</a:t>
            </a:r>
            <a:r>
              <a:rPr lang="sr-Latn-CS" sz="2000" dirty="0"/>
              <a:t> </a:t>
            </a:r>
            <a:r>
              <a:rPr lang="sr-Latn-CS" dirty="0"/>
              <a:t>–  </a:t>
            </a:r>
            <a:r>
              <a:rPr lang="sr-Latn-CS" sz="2000" dirty="0"/>
              <a:t>VBA konstanta ili broj koji određuje atribute fajla.</a:t>
            </a:r>
            <a:r>
              <a:rPr lang="en-US" sz="2000" dirty="0"/>
              <a:t> Na primer, </a:t>
            </a:r>
            <a:r>
              <a:rPr lang="en-US" sz="2000" dirty="0" err="1"/>
              <a:t>atribut</a:t>
            </a:r>
            <a:r>
              <a:rPr lang="en-US" sz="2000" dirty="0"/>
              <a:t> </a:t>
            </a:r>
            <a:r>
              <a:rPr lang="en-US" sz="2000" dirty="0" err="1">
                <a:solidFill>
                  <a:srgbClr val="00B050"/>
                </a:solidFill>
              </a:rPr>
              <a:t>vbDirectory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en-US" sz="2000" dirty="0" err="1"/>
              <a:t>odre</a:t>
            </a:r>
            <a:r>
              <a:rPr lang="sr-Latn-RS" sz="2000" dirty="0"/>
              <a:t>đuje pretragu foldera.</a:t>
            </a:r>
            <a:endParaRPr lang="en-US" sz="2000" dirty="0"/>
          </a:p>
          <a:p>
            <a:pPr marL="268288" indent="-268288">
              <a:lnSpc>
                <a:spcPct val="85000"/>
              </a:lnSpc>
              <a:spcBef>
                <a:spcPts val="1200"/>
              </a:spcBef>
              <a:spcAft>
                <a:spcPts val="12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  <a:defRPr/>
            </a:pPr>
            <a:r>
              <a:rPr lang="sr-Latn-CS" sz="2100" dirty="0"/>
              <a:t>Ako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ne pronađe traženi fajl, vraća prazan string.</a:t>
            </a:r>
            <a:endParaRPr lang="en-US" sz="2100" dirty="0"/>
          </a:p>
          <a:p>
            <a:pPr marL="268288" indent="-268288">
              <a:lnSpc>
                <a:spcPct val="85000"/>
              </a:lnSpc>
              <a:spcAft>
                <a:spcPts val="6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  <a:defRPr/>
            </a:pPr>
            <a:r>
              <a:rPr lang="sr-Latn-CS" sz="2100" dirty="0"/>
              <a:t>Za specificiranje više fajlova, u funkciji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se mogu koristiti džoker</a:t>
            </a:r>
            <a:r>
              <a:rPr lang="en-US" sz="2100" dirty="0"/>
              <a:t>i:</a:t>
            </a:r>
          </a:p>
          <a:p>
            <a:pPr marL="541338">
              <a:lnSpc>
                <a:spcPct val="85000"/>
              </a:lnSpc>
              <a:spcAft>
                <a:spcPts val="600"/>
              </a:spcAft>
              <a:buSzPct val="75000"/>
              <a:tabLst>
                <a:tab pos="808038" algn="l"/>
              </a:tabLst>
              <a:defRPr/>
            </a:pPr>
            <a:r>
              <a:rPr lang="sr-Latn-CS" sz="2100" b="1" dirty="0">
                <a:solidFill>
                  <a:srgbClr val="FF0000"/>
                </a:solidFill>
              </a:rPr>
              <a:t>*</a:t>
            </a:r>
            <a:r>
              <a:rPr lang="sr-Latn-CS" sz="2100" dirty="0"/>
              <a:t> (menja proizvoljan broj karaktera) i </a:t>
            </a:r>
            <a:endParaRPr lang="en-US" sz="2100" dirty="0"/>
          </a:p>
          <a:p>
            <a:pPr marL="541338">
              <a:lnSpc>
                <a:spcPct val="85000"/>
              </a:lnSpc>
              <a:spcAft>
                <a:spcPts val="600"/>
              </a:spcAft>
              <a:buSzPct val="75000"/>
              <a:tabLst>
                <a:tab pos="808038" algn="l"/>
              </a:tabLst>
              <a:defRPr/>
            </a:pPr>
            <a:r>
              <a:rPr lang="sr-Latn-CS" sz="2100" b="1" dirty="0">
                <a:solidFill>
                  <a:srgbClr val="FF0000"/>
                </a:solidFill>
              </a:rPr>
              <a:t>?</a:t>
            </a:r>
            <a:r>
              <a:rPr lang="sr-Latn-CS" sz="2100" dirty="0"/>
              <a:t> (menja jedan karakter).</a:t>
            </a:r>
            <a:endParaRPr lang="en-US" sz="2100" dirty="0"/>
          </a:p>
          <a:p>
            <a:pPr marL="268288" indent="-268288">
              <a:lnSpc>
                <a:spcPct val="85000"/>
              </a:lnSpc>
              <a:spcBef>
                <a:spcPts val="1200"/>
              </a:spcBef>
              <a:spcAft>
                <a:spcPts val="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  <a:defRPr/>
            </a:pPr>
            <a:r>
              <a:rPr lang="sr-Latn-CS" sz="2100" dirty="0"/>
              <a:t>Za obilazak svih fajlova u folderu, ili fajlova određenog tipa, koristi </a:t>
            </a:r>
            <a:r>
              <a:rPr lang="en-US" sz="2100" dirty="0"/>
              <a:t>se </a:t>
            </a:r>
            <a:r>
              <a:rPr lang="sr-Latn-CS" sz="2100" dirty="0"/>
              <a:t>oblik funkcije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bez argumenata, pri čemu se pri prvom pozivu </a:t>
            </a:r>
            <a:r>
              <a:rPr lang="en-US" sz="2100" dirty="0" err="1" smtClean="0"/>
              <a:t>ove</a:t>
            </a:r>
            <a:r>
              <a:rPr lang="sr-Latn-ME" sz="2100" dirty="0"/>
              <a:t> </a:t>
            </a:r>
            <a:r>
              <a:rPr lang="sr-Latn-CS" sz="2100" dirty="0" smtClean="0"/>
              <a:t>funkcije </a:t>
            </a:r>
            <a:r>
              <a:rPr lang="sr-Latn-CS" sz="2100" dirty="0"/>
              <a:t>mora specifirati put, inače će doći do greške. Kada prođe kroz sve fajlove u folderu,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vraća prazan string. U narednom pozivu funkcije </a:t>
            </a:r>
            <a:r>
              <a:rPr lang="sr-Latn-CS" sz="2100" dirty="0">
                <a:solidFill>
                  <a:srgbClr val="3333CC"/>
                </a:solidFill>
              </a:rPr>
              <a:t>Dir</a:t>
            </a:r>
            <a:r>
              <a:rPr lang="sr-Latn-CS" sz="2100" dirty="0"/>
              <a:t> se mora navesti put da ne bi došlo do greške.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Funkcija Dir</a:t>
            </a:r>
            <a:r>
              <a:rPr lang="en-US" sz="3600" smtClean="0"/>
              <a:t> - Primer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392488" y="1160463"/>
            <a:ext cx="5605462" cy="558165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68288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Sub ListanjeFajlova()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FF0000"/>
                </a:solidFill>
              </a:rPr>
              <a:t>Folder = "C:\Temp\"	</a:t>
            </a:r>
            <a:endParaRPr lang="en-US" sz="1900" dirty="0">
              <a:solidFill>
                <a:srgbClr val="FF0000"/>
              </a:solidFill>
            </a:endParaRP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I = 1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With ActiveSheet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</a:t>
            </a:r>
            <a:r>
              <a:rPr lang="sr-Latn-CS" sz="2100" dirty="0">
                <a:solidFill>
                  <a:srgbClr val="339933"/>
                </a:solidFill>
              </a:rPr>
              <a:t>.Cells(I, 1) = "Ime fajla"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9933"/>
                </a:solidFill>
              </a:rPr>
              <a:t>    .Cells(I, 2) = "Veličina (bytes)"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9933"/>
                </a:solidFill>
              </a:rPr>
              <a:t>    .Cells(I, 3) = "Datum / Vreme"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End With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FF0000"/>
                </a:solidFill>
              </a:rPr>
              <a:t>f = Dir(Folder)	</a:t>
            </a:r>
            <a:r>
              <a:rPr lang="sr-Latn-CS" dirty="0">
                <a:solidFill>
                  <a:srgbClr val="FF0000"/>
                </a:solidFill>
              </a:rPr>
              <a:t> </a:t>
            </a:r>
            <a:endParaRPr lang="sr-Latn-CS" sz="1900" dirty="0">
              <a:solidFill>
                <a:srgbClr val="FF0000"/>
              </a:solidFill>
            </a:endParaRP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Do While f &lt;&gt; ""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I = I + 1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With ActiveSheet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    .Cells(I, 1) = f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    .Cells(I, 2) = </a:t>
            </a:r>
            <a:r>
              <a:rPr lang="sr-Latn-CS" sz="2100" dirty="0">
                <a:solidFill>
                  <a:srgbClr val="3399FF"/>
                </a:solidFill>
              </a:rPr>
              <a:t>FileLen</a:t>
            </a:r>
            <a:r>
              <a:rPr lang="sr-Latn-CS" sz="2100" dirty="0">
                <a:solidFill>
                  <a:srgbClr val="3333CC"/>
                </a:solidFill>
              </a:rPr>
              <a:t>(Folder &amp; f)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    .Cells(I, 3) = </a:t>
            </a:r>
            <a:r>
              <a:rPr lang="sr-Latn-CS" sz="2100" dirty="0">
                <a:solidFill>
                  <a:srgbClr val="3399FF"/>
                </a:solidFill>
              </a:rPr>
              <a:t>FileDateTime</a:t>
            </a:r>
            <a:r>
              <a:rPr lang="sr-Latn-CS" sz="2100" dirty="0">
                <a:solidFill>
                  <a:srgbClr val="3333CC"/>
                </a:solidFill>
              </a:rPr>
              <a:t>(Folder &amp; f)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End With</a:t>
            </a: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    </a:t>
            </a:r>
            <a:r>
              <a:rPr lang="sr-Latn-CS" sz="2100" dirty="0">
                <a:solidFill>
                  <a:srgbClr val="FF0000"/>
                </a:solidFill>
              </a:rPr>
              <a:t>f = Dir</a:t>
            </a:r>
            <a:endParaRPr lang="sr-Latn-CS" sz="1900" dirty="0">
              <a:solidFill>
                <a:srgbClr val="FF0000"/>
              </a:solidFill>
            </a:endParaRPr>
          </a:p>
          <a:p>
            <a:pPr marL="625475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Loop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13316" name="Rectangle 16"/>
          <p:cNvSpPr>
            <a:spLocks noChangeArrowheads="1"/>
          </p:cNvSpPr>
          <p:nvPr/>
        </p:nvSpPr>
        <p:spPr bwMode="auto">
          <a:xfrm>
            <a:off x="323850" y="5084763"/>
            <a:ext cx="2954338" cy="1562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 sz="1900" dirty="0"/>
              <a:t>Za obilazak fajlova određenog tipa, potrebno je navesti tip fajla u prvom pozivu, npr.:</a:t>
            </a:r>
          </a:p>
          <a:p>
            <a:r>
              <a:rPr lang="en-GB" sz="1900" dirty="0">
                <a:solidFill>
                  <a:srgbClr val="3333CC"/>
                </a:solidFill>
              </a:rPr>
              <a:t>f = Dir(Folder &amp; "*.</a:t>
            </a:r>
            <a:r>
              <a:rPr lang="en-GB" sz="1900" dirty="0" smtClean="0">
                <a:solidFill>
                  <a:srgbClr val="3333CC"/>
                </a:solidFill>
              </a:rPr>
              <a:t>doc</a:t>
            </a:r>
            <a:r>
              <a:rPr lang="sr-Latn-ME" sz="1900" dirty="0" smtClean="0">
                <a:solidFill>
                  <a:srgbClr val="3333CC"/>
                </a:solidFill>
              </a:rPr>
              <a:t>x</a:t>
            </a:r>
            <a:r>
              <a:rPr lang="en-GB" sz="1900" dirty="0" smtClean="0">
                <a:solidFill>
                  <a:srgbClr val="3333CC"/>
                </a:solidFill>
              </a:rPr>
              <a:t>") </a:t>
            </a:r>
            <a:endParaRPr lang="en-GB" sz="1900" dirty="0">
              <a:solidFill>
                <a:srgbClr val="3333CC"/>
              </a:solidFill>
            </a:endParaRPr>
          </a:p>
        </p:txBody>
      </p:sp>
      <p:sp>
        <p:nvSpPr>
          <p:cNvPr id="13317" name="Rectangle 1"/>
          <p:cNvSpPr>
            <a:spLocks noChangeArrowheads="1"/>
          </p:cNvSpPr>
          <p:nvPr/>
        </p:nvSpPr>
        <p:spPr bwMode="auto">
          <a:xfrm>
            <a:off x="296863" y="1160463"/>
            <a:ext cx="309562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SzPct val="75000"/>
              <a:tabLst>
                <a:tab pos="896938" algn="l"/>
              </a:tabLst>
            </a:pPr>
            <a:r>
              <a:rPr lang="en-US" sz="1900"/>
              <a:t>U</a:t>
            </a:r>
            <a:r>
              <a:rPr lang="sr-Latn-CS" sz="1900"/>
              <a:t>pisa</a:t>
            </a:r>
            <a:r>
              <a:rPr lang="en-US" sz="1900"/>
              <a:t>ti</a:t>
            </a:r>
            <a:r>
              <a:rPr lang="sr-Latn-CS" sz="1900"/>
              <a:t> imena svih fajlova iz određenog foldera u aktivni radni list.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Funkcija Dir</a:t>
            </a:r>
            <a:r>
              <a:rPr lang="en-US" sz="3600" smtClean="0"/>
              <a:t> - Primer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79388" y="1217613"/>
            <a:ext cx="5256212" cy="5581650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Sub ListanjeFajlova()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FF0000"/>
                </a:solidFill>
              </a:rPr>
              <a:t>Folder = "C:\Temp\"	</a:t>
            </a:r>
            <a:endParaRPr lang="en-US" sz="1900">
              <a:solidFill>
                <a:srgbClr val="FF0000"/>
              </a:solidFill>
            </a:endParaRP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I = 1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With ActiveSheet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</a:t>
            </a:r>
            <a:r>
              <a:rPr lang="sr-Latn-CS" sz="2100">
                <a:solidFill>
                  <a:srgbClr val="339933"/>
                </a:solidFill>
              </a:rPr>
              <a:t>.Cells(I, 1) = "Ime fajla"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9933"/>
                </a:solidFill>
              </a:rPr>
              <a:t>    .Cells(I, 2) = "Veličina (bytes)"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9933"/>
                </a:solidFill>
              </a:rPr>
              <a:t>    .Cells(I, 3) = "Datum / Vreme"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End With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FF0000"/>
                </a:solidFill>
              </a:rPr>
              <a:t>f = Dir(Folder)	</a:t>
            </a:r>
            <a:r>
              <a:rPr lang="sr-Latn-CS">
                <a:solidFill>
                  <a:srgbClr val="FF0000"/>
                </a:solidFill>
              </a:rPr>
              <a:t> </a:t>
            </a:r>
            <a:endParaRPr lang="sr-Latn-CS" sz="1900">
              <a:solidFill>
                <a:srgbClr val="FF0000"/>
              </a:solidFill>
            </a:endParaRP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Do While f &lt;&gt; ""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I = I + 1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With ActiveSheet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    .Cells(I, 1) = f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    .Cells(I, 2) = </a:t>
            </a:r>
            <a:r>
              <a:rPr lang="sr-Latn-CS" sz="2100">
                <a:solidFill>
                  <a:srgbClr val="3399FF"/>
                </a:solidFill>
              </a:rPr>
              <a:t>FileLen</a:t>
            </a:r>
            <a:r>
              <a:rPr lang="sr-Latn-CS" sz="2100">
                <a:solidFill>
                  <a:srgbClr val="3333CC"/>
                </a:solidFill>
              </a:rPr>
              <a:t>(Folder &amp; f)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    .Cells(I, 3) = </a:t>
            </a:r>
            <a:r>
              <a:rPr lang="sr-Latn-CS" sz="2100">
                <a:solidFill>
                  <a:srgbClr val="3399FF"/>
                </a:solidFill>
              </a:rPr>
              <a:t>FileDateTime</a:t>
            </a:r>
            <a:r>
              <a:rPr lang="sr-Latn-CS" sz="2100">
                <a:solidFill>
                  <a:srgbClr val="3333CC"/>
                </a:solidFill>
              </a:rPr>
              <a:t>(Folder &amp; f)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End With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    </a:t>
            </a:r>
            <a:r>
              <a:rPr lang="sr-Latn-CS" sz="2100">
                <a:solidFill>
                  <a:srgbClr val="FF0000"/>
                </a:solidFill>
              </a:rPr>
              <a:t>f = Dir</a:t>
            </a:r>
            <a:endParaRPr lang="sr-Latn-CS" sz="1900">
              <a:solidFill>
                <a:srgbClr val="FF0000"/>
              </a:solidFill>
            </a:endParaRP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Loop</a:t>
            </a:r>
          </a:p>
          <a:p>
            <a:pPr marL="268288" indent="-268288">
              <a:lnSpc>
                <a:spcPct val="90000"/>
              </a:lnSpc>
            </a:pPr>
            <a:r>
              <a:rPr lang="sr-Latn-CS" sz="210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580063" y="1341438"/>
            <a:ext cx="1223962" cy="679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sr-Latn-CS" sz="1900">
                <a:solidFill>
                  <a:srgbClr val="339933"/>
                </a:solidFill>
              </a:rPr>
              <a:t>Zaglavlje tabele</a:t>
            </a:r>
            <a:endParaRPr lang="en-GB" sz="1900">
              <a:solidFill>
                <a:srgbClr val="339933"/>
              </a:solidFill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511550" y="4260850"/>
            <a:ext cx="4083050" cy="390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Latn-CS" sz="1900">
                <a:solidFill>
                  <a:srgbClr val="3399FF"/>
                </a:solidFill>
              </a:rPr>
              <a:t>FileLen </a:t>
            </a:r>
            <a:r>
              <a:rPr lang="sr-Latn-CS" sz="1900"/>
              <a:t>vraća veličinu fajla u bajtima</a:t>
            </a:r>
            <a:endParaRPr lang="en-GB" sz="1900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 flipH="1">
            <a:off x="2935288" y="4652963"/>
            <a:ext cx="700087" cy="379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5435600" y="4724400"/>
            <a:ext cx="3240088" cy="665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r-Latn-CS" sz="1900">
                <a:solidFill>
                  <a:srgbClr val="3399FF"/>
                </a:solidFill>
              </a:rPr>
              <a:t>FileDateTime </a:t>
            </a:r>
            <a:r>
              <a:rPr lang="sr-Latn-CS" sz="1900"/>
              <a:t>vraća </a:t>
            </a:r>
            <a:r>
              <a:rPr lang="sr-Latn-CS"/>
              <a:t>datum i vreme poslednje modifikacije.</a:t>
            </a:r>
            <a:endParaRPr lang="en-GB"/>
          </a:p>
        </p:txBody>
      </p:sp>
      <p:sp>
        <p:nvSpPr>
          <p:cNvPr id="14344" name="Line 9"/>
          <p:cNvSpPr>
            <a:spLocks noChangeShapeType="1"/>
          </p:cNvSpPr>
          <p:nvPr/>
        </p:nvSpPr>
        <p:spPr bwMode="auto">
          <a:xfrm flipH="1">
            <a:off x="3779838" y="5084763"/>
            <a:ext cx="16557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4345" name="Rectangle 10"/>
          <p:cNvSpPr>
            <a:spLocks noChangeArrowheads="1"/>
          </p:cNvSpPr>
          <p:nvPr/>
        </p:nvSpPr>
        <p:spPr bwMode="auto">
          <a:xfrm>
            <a:off x="3132138" y="3529013"/>
            <a:ext cx="2263775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Latn-CS">
                <a:solidFill>
                  <a:srgbClr val="FF0000"/>
                </a:solidFill>
              </a:rPr>
              <a:t>Uzimanje prvog fajla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4346" name="Line 11"/>
          <p:cNvSpPr>
            <a:spLocks noChangeShapeType="1"/>
          </p:cNvSpPr>
          <p:nvPr/>
        </p:nvSpPr>
        <p:spPr bwMode="auto">
          <a:xfrm flipH="1">
            <a:off x="2000250" y="3716338"/>
            <a:ext cx="1131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4347" name="Rectangle 12"/>
          <p:cNvSpPr>
            <a:spLocks noChangeArrowheads="1"/>
          </p:cNvSpPr>
          <p:nvPr/>
        </p:nvSpPr>
        <p:spPr bwMode="auto">
          <a:xfrm>
            <a:off x="3111500" y="5829300"/>
            <a:ext cx="2606675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Latn-CS">
                <a:solidFill>
                  <a:srgbClr val="FF0000"/>
                </a:solidFill>
              </a:rPr>
              <a:t>Uzimanje sledećeg fajla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 flipH="1" flipV="1">
            <a:off x="1476375" y="6021388"/>
            <a:ext cx="163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4349" name="Rectangle 14"/>
          <p:cNvSpPr>
            <a:spLocks noChangeArrowheads="1"/>
          </p:cNvSpPr>
          <p:nvPr/>
        </p:nvSpPr>
        <p:spPr bwMode="auto">
          <a:xfrm>
            <a:off x="3486150" y="1484313"/>
            <a:ext cx="1590675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r-Latn-CS">
                <a:solidFill>
                  <a:srgbClr val="FF0000"/>
                </a:solidFill>
              </a:rPr>
              <a:t>Početni folder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4350" name="Line 15"/>
          <p:cNvSpPr>
            <a:spLocks noChangeShapeType="1"/>
          </p:cNvSpPr>
          <p:nvPr/>
        </p:nvSpPr>
        <p:spPr bwMode="auto">
          <a:xfrm flipH="1">
            <a:off x="2735263" y="1671638"/>
            <a:ext cx="738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4351" name="Rectangle 16"/>
          <p:cNvSpPr>
            <a:spLocks noChangeArrowheads="1"/>
          </p:cNvSpPr>
          <p:nvPr/>
        </p:nvSpPr>
        <p:spPr bwMode="auto">
          <a:xfrm>
            <a:off x="6081713" y="2235200"/>
            <a:ext cx="2954337" cy="1562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 sz="1900" dirty="0"/>
              <a:t>Za obilazak fajlova određenog tipa, potrebno je navesti tip fajla u prvom pozivu, npr.:</a:t>
            </a:r>
          </a:p>
          <a:p>
            <a:r>
              <a:rPr lang="en-GB" sz="1900" dirty="0">
                <a:solidFill>
                  <a:srgbClr val="3333CC"/>
                </a:solidFill>
              </a:rPr>
              <a:t>f = Dir(Folder &amp; "*.</a:t>
            </a:r>
            <a:r>
              <a:rPr lang="en-GB" sz="1900" dirty="0" smtClean="0">
                <a:solidFill>
                  <a:srgbClr val="3333CC"/>
                </a:solidFill>
              </a:rPr>
              <a:t>doc</a:t>
            </a:r>
            <a:r>
              <a:rPr lang="sr-Latn-ME" sz="1900" dirty="0" smtClean="0">
                <a:solidFill>
                  <a:srgbClr val="3333CC"/>
                </a:solidFill>
              </a:rPr>
              <a:t>x</a:t>
            </a:r>
            <a:r>
              <a:rPr lang="en-GB" sz="1900" dirty="0" smtClean="0">
                <a:solidFill>
                  <a:srgbClr val="3333CC"/>
                </a:solidFill>
              </a:rPr>
              <a:t>") </a:t>
            </a:r>
            <a:endParaRPr lang="en-GB" sz="1900" dirty="0">
              <a:solidFill>
                <a:srgbClr val="3333CC"/>
              </a:solidFill>
            </a:endParaRPr>
          </a:p>
        </p:txBody>
      </p:sp>
      <p:sp>
        <p:nvSpPr>
          <p:cNvPr id="14352" name="Line 18"/>
          <p:cNvSpPr>
            <a:spLocks noChangeShapeType="1"/>
          </p:cNvSpPr>
          <p:nvPr/>
        </p:nvSpPr>
        <p:spPr bwMode="auto">
          <a:xfrm flipH="1">
            <a:off x="3708400" y="1773238"/>
            <a:ext cx="18716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084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</a:t>
            </a:r>
            <a:r>
              <a:rPr lang="en-US" sz="3600" smtClean="0"/>
              <a:t>ileSearch</a:t>
            </a:r>
            <a:r>
              <a:rPr lang="sr-Latn-CS" sz="3600" smtClean="0"/>
              <a:t> </a:t>
            </a:r>
            <a:r>
              <a:rPr lang="en-US" sz="3600" smtClean="0"/>
              <a:t>objekt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0825" y="1133475"/>
            <a:ext cx="8623300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en-US" sz="2100"/>
              <a:t>Objekat</a:t>
            </a:r>
            <a:r>
              <a:rPr lang="sr-Latn-CS" sz="2100"/>
              <a:t> </a:t>
            </a:r>
            <a:r>
              <a:rPr lang="en-US" sz="2100">
                <a:solidFill>
                  <a:srgbClr val="3333CC"/>
                </a:solidFill>
              </a:rPr>
              <a:t>FileSearch</a:t>
            </a:r>
            <a:r>
              <a:rPr lang="sr-Latn-CS" sz="2100"/>
              <a:t> omogućuje pretragu fajlova </a:t>
            </a:r>
            <a:r>
              <a:rPr lang="en-US" sz="2100"/>
              <a:t>(</a:t>
            </a:r>
            <a:r>
              <a:rPr lang="sr-Latn-CS" sz="2100"/>
              <a:t>slično Windows-ovoj aplikaciji za pretragu fajlova</a:t>
            </a:r>
            <a:r>
              <a:rPr lang="en-US" sz="2100"/>
              <a:t>)</a:t>
            </a:r>
            <a:r>
              <a:rPr lang="sr-Latn-CS" sz="2100"/>
              <a:t>. </a:t>
            </a:r>
          </a:p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en-US" sz="2100">
                <a:solidFill>
                  <a:srgbClr val="FF0000"/>
                </a:solidFill>
              </a:rPr>
              <a:t>Poslednja verzija Office-a koja podr</a:t>
            </a:r>
            <a:r>
              <a:rPr lang="sr-Latn-RS" sz="2100">
                <a:solidFill>
                  <a:srgbClr val="FF0000"/>
                </a:solidFill>
              </a:rPr>
              <a:t>ž</a:t>
            </a:r>
            <a:r>
              <a:rPr lang="en-US" sz="2100">
                <a:solidFill>
                  <a:srgbClr val="FF0000"/>
                </a:solidFill>
              </a:rPr>
              <a:t>a</a:t>
            </a:r>
            <a:r>
              <a:rPr lang="sr-Latn-RS" sz="2100">
                <a:solidFill>
                  <a:srgbClr val="FF0000"/>
                </a:solidFill>
              </a:rPr>
              <a:t>va </a:t>
            </a:r>
            <a:r>
              <a:rPr lang="sr-Latn-CS" sz="2100">
                <a:solidFill>
                  <a:srgbClr val="FF0000"/>
                </a:solidFill>
              </a:rPr>
              <a:t>ovaj objekt</a:t>
            </a:r>
            <a:r>
              <a:rPr lang="sr-Latn-RS" sz="2100">
                <a:solidFill>
                  <a:srgbClr val="FF0000"/>
                </a:solidFill>
              </a:rPr>
              <a:t> je 2003.</a:t>
            </a:r>
            <a:endParaRPr lang="en-US" sz="2100">
              <a:solidFill>
                <a:srgbClr val="FF0000"/>
              </a:solidFill>
            </a:endParaRPr>
          </a:p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sr-Latn-CS" sz="2100"/>
              <a:t>Fajl se može tražiti prema datoj specifikaciji, reči ili frazi koju sadrži</a:t>
            </a:r>
            <a:r>
              <a:rPr lang="en-US" sz="2100"/>
              <a:t>.</a:t>
            </a:r>
          </a:p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en-GB" sz="2100"/>
              <a:t>Osobina </a:t>
            </a:r>
            <a:r>
              <a:rPr lang="sr-Latn-CS" sz="2100">
                <a:solidFill>
                  <a:srgbClr val="3333CC"/>
                </a:solidFill>
              </a:rPr>
              <a:t>FileSearch</a:t>
            </a:r>
            <a:r>
              <a:rPr lang="en-GB" sz="2100"/>
              <a:t> objekta </a:t>
            </a:r>
            <a:r>
              <a:rPr lang="sr-Latn-CS" sz="2100">
                <a:solidFill>
                  <a:srgbClr val="3333CC"/>
                </a:solidFill>
              </a:rPr>
              <a:t>Application</a:t>
            </a:r>
            <a:r>
              <a:rPr lang="sr-Latn-CS" sz="2100"/>
              <a:t> </a:t>
            </a:r>
            <a:r>
              <a:rPr lang="en-GB" sz="2100"/>
              <a:t>vraća </a:t>
            </a:r>
            <a:r>
              <a:rPr lang="sr-Latn-CS" sz="2100">
                <a:solidFill>
                  <a:srgbClr val="3333CC"/>
                </a:solidFill>
              </a:rPr>
              <a:t>FileSearch</a:t>
            </a:r>
            <a:r>
              <a:rPr lang="en-GB" sz="2100"/>
              <a:t> objekt.</a:t>
            </a:r>
          </a:p>
          <a:p>
            <a:pPr marL="268288" indent="-268288">
              <a:lnSpc>
                <a:spcPct val="85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en-US" sz="2100"/>
              <a:t>Neke ključne metode i osobine objekta </a:t>
            </a:r>
            <a:r>
              <a:rPr lang="en-US" sz="2100">
                <a:solidFill>
                  <a:srgbClr val="3333CC"/>
                </a:solidFill>
              </a:rPr>
              <a:t>FileSearch</a:t>
            </a:r>
            <a:r>
              <a:rPr lang="en-US" sz="2100"/>
              <a:t> su date u tabeli.</a:t>
            </a:r>
          </a:p>
        </p:txBody>
      </p:sp>
      <p:graphicFrame>
        <p:nvGraphicFramePr>
          <p:cNvPr id="218234" name="Group 122"/>
          <p:cNvGraphicFramePr>
            <a:graphicFrameLocks noGrp="1"/>
          </p:cNvGraphicFramePr>
          <p:nvPr/>
        </p:nvGraphicFramePr>
        <p:xfrm>
          <a:off x="468313" y="3371850"/>
          <a:ext cx="8280400" cy="3226016"/>
        </p:xfrm>
        <a:graphic>
          <a:graphicData uri="http://schemas.openxmlformats.org/drawingml/2006/table">
            <a:tbl>
              <a:tblPr/>
              <a:tblGrid>
                <a:gridCol w="2374900"/>
                <a:gridCol w="5905500"/>
              </a:tblGrid>
              <a:tr h="3407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ili metod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9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FileName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koja daje ime traženog fajla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mogu džoker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i)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7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FoundFiles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koja vraća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FoundFiles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objekt koji sadrži imena fajlova pronađenih tokom pretrage.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9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LookIn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koja specificira folder u kojem se vrši pretraga.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7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SearchSubfolders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koja specificira da li želimo da pretražujemo podfoldere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šeg foldera.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True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uključuje i podfoldere.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9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Execute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 koji vrši pretragu.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98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NewSearch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 koji resetuje 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FileSearch</a:t>
                      </a: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objekt. 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7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TextOrProperty</a:t>
                      </a:r>
                    </a:p>
                  </a:txBody>
                  <a:tcPr marL="90000" marR="90000" marT="17984" marB="17984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 koja vraća ili menja reč ili frazu koja se traži. Pretraga može uključiti i džoker karaktere.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7984" marB="1798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5213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</a:t>
            </a:r>
            <a:r>
              <a:rPr lang="en-US" sz="3600" smtClean="0"/>
              <a:t>ileSearch</a:t>
            </a:r>
            <a:r>
              <a:rPr lang="sr-Latn-CS" sz="3600" smtClean="0"/>
              <a:t> </a:t>
            </a:r>
            <a:r>
              <a:rPr lang="en-US" sz="3600" smtClean="0"/>
              <a:t>objekt - Primer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50825" y="1154113"/>
            <a:ext cx="87852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896938" algn="l"/>
              </a:tabLst>
            </a:pPr>
            <a:r>
              <a:rPr lang="en-US" sz="2100"/>
              <a:t>Prona</a:t>
            </a:r>
            <a:r>
              <a:rPr lang="sr-Latn-CS" sz="2100"/>
              <a:t>ći sve </a:t>
            </a:r>
            <a:r>
              <a:rPr lang="en-US" sz="2100"/>
              <a:t>.doc fajlove</a:t>
            </a:r>
            <a:r>
              <a:rPr lang="sr-Latn-CS" sz="2100"/>
              <a:t> </a:t>
            </a:r>
            <a:r>
              <a:rPr lang="en-US" sz="2100"/>
              <a:t>u folder</a:t>
            </a:r>
            <a:r>
              <a:rPr lang="sr-Latn-CS" sz="2100"/>
              <a:t>u</a:t>
            </a:r>
            <a:r>
              <a:rPr lang="en-US" sz="2100"/>
              <a:t> C:\Temp koji sadrže reč “VBA“.</a:t>
            </a:r>
            <a:r>
              <a:rPr lang="sr-Latn-CS" sz="2100"/>
              <a:t> </a:t>
            </a:r>
            <a:r>
              <a:rPr lang="en-US" sz="2100"/>
              <a:t>Pretraživaćemo samo fajlove modifikovan</a:t>
            </a:r>
            <a:r>
              <a:rPr lang="sr-Latn-CS" sz="2100"/>
              <a:t>e</a:t>
            </a:r>
            <a:r>
              <a:rPr lang="en-US" sz="2100"/>
              <a:t> tokom ovog meseca</a:t>
            </a:r>
            <a:r>
              <a:rPr lang="sr-Latn-CS" sz="2100"/>
              <a:t>. A</a:t>
            </a:r>
            <a:r>
              <a:rPr lang="en-US" sz="2100"/>
              <a:t>ko nije pronađen nijedan fajl, ispisati poruku “</a:t>
            </a:r>
            <a:r>
              <a:rPr lang="sr-Latn-CS" sz="2100"/>
              <a:t>Nema fajlova</a:t>
            </a:r>
            <a:r>
              <a:rPr lang="en-US" sz="2100"/>
              <a:t>".</a:t>
            </a:r>
          </a:p>
        </p:txBody>
      </p:sp>
      <p:sp>
        <p:nvSpPr>
          <p:cNvPr id="16388" name="Rectangle 34"/>
          <p:cNvSpPr>
            <a:spLocks noChangeArrowheads="1"/>
          </p:cNvSpPr>
          <p:nvPr/>
        </p:nvSpPr>
        <p:spPr bwMode="auto">
          <a:xfrm>
            <a:off x="250825" y="2265363"/>
            <a:ext cx="4359275" cy="4486275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r-Latn-CS">
                <a:solidFill>
                  <a:srgbClr val="3333CC"/>
                </a:solidFill>
              </a:rPr>
              <a:t>Sub PretragaFajlova()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Dim FS As FileSearch, L as Worksheet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Set FS = Application.FileSearch</a:t>
            </a:r>
          </a:p>
          <a:p>
            <a:r>
              <a:rPr lang="sr-Latn-CS">
                <a:solidFill>
                  <a:srgbClr val="3333CC"/>
                </a:solidFill>
              </a:rPr>
              <a:t>Set L = ActiveSheet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L.Cells(1, 1) = "Ime fajla"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With FS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.NewSearch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.LookIn = "C:\Temp"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.SearchSubFolders = True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.TextOrProperty = "VBA"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.MatchTextExactly = False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.Filename = "*.doc"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.LastModified = </a:t>
            </a:r>
            <a:r>
              <a:rPr lang="en-US">
                <a:solidFill>
                  <a:srgbClr val="3333CC"/>
                </a:solidFill>
              </a:rPr>
              <a:t>_ </a:t>
            </a:r>
          </a:p>
          <a:p>
            <a:r>
              <a:rPr lang="en-US">
                <a:solidFill>
                  <a:srgbClr val="3333CC"/>
                </a:solidFill>
              </a:rPr>
              <a:t>	</a:t>
            </a:r>
            <a:r>
              <a:rPr lang="sr-Latn-CS">
                <a:solidFill>
                  <a:srgbClr val="3333CC"/>
                </a:solidFill>
              </a:rPr>
              <a:t>msoLastModifiedThisMonth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.Execute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End With</a:t>
            </a:r>
            <a:endParaRPr lang="en-GB">
              <a:solidFill>
                <a:srgbClr val="3333CC"/>
              </a:solidFill>
            </a:endParaRPr>
          </a:p>
        </p:txBody>
      </p:sp>
      <p:sp>
        <p:nvSpPr>
          <p:cNvPr id="16389" name="Rectangle 35"/>
          <p:cNvSpPr>
            <a:spLocks noChangeArrowheads="1"/>
          </p:cNvSpPr>
          <p:nvPr/>
        </p:nvSpPr>
        <p:spPr bwMode="auto">
          <a:xfrm>
            <a:off x="4845050" y="2257425"/>
            <a:ext cx="4032250" cy="2289175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sr-Latn-CS">
                <a:solidFill>
                  <a:srgbClr val="3333CC"/>
                </a:solidFill>
              </a:rPr>
              <a:t>If FS.FoundFiles.Count = 0 Then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L.Cells(2, 1) = “Nema fajlova"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Else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For I = 1 To FS.FoundFiles.Count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    L.Cells(I+1,1) = FS.FoundFiles(I)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    Next I</a:t>
            </a:r>
            <a:endParaRPr lang="en-GB">
              <a:solidFill>
                <a:srgbClr val="3333CC"/>
              </a:solidFill>
            </a:endParaRPr>
          </a:p>
          <a:p>
            <a:r>
              <a:rPr lang="sr-Latn-CS">
                <a:solidFill>
                  <a:srgbClr val="3333CC"/>
                </a:solidFill>
              </a:rPr>
              <a:t>End If</a:t>
            </a:r>
            <a:endParaRPr lang="en-GB">
              <a:solidFill>
                <a:srgbClr val="3333CC"/>
              </a:solidFill>
            </a:endParaRPr>
          </a:p>
          <a:p>
            <a:r>
              <a:rPr lang="en-GB">
                <a:solidFill>
                  <a:srgbClr val="3333CC"/>
                </a:solidFill>
              </a:rPr>
              <a:t>End Sub </a:t>
            </a:r>
          </a:p>
        </p:txBody>
      </p:sp>
      <p:sp>
        <p:nvSpPr>
          <p:cNvPr id="16390" name="Rectangle 36"/>
          <p:cNvSpPr>
            <a:spLocks noChangeArrowheads="1"/>
          </p:cNvSpPr>
          <p:nvPr/>
        </p:nvSpPr>
        <p:spPr bwMode="auto">
          <a:xfrm>
            <a:off x="5086350" y="5959475"/>
            <a:ext cx="39243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Metod </a:t>
            </a:r>
            <a:r>
              <a:rPr lang="en-US">
                <a:solidFill>
                  <a:srgbClr val="3333CC"/>
                </a:solidFill>
              </a:rPr>
              <a:t>Execute</a:t>
            </a:r>
            <a:r>
              <a:rPr lang="en-US"/>
              <a:t> se zove </a:t>
            </a:r>
            <a:r>
              <a:rPr lang="en-GB"/>
              <a:t>nakon definisanja svih kriterijuma pretrage</a:t>
            </a:r>
            <a:r>
              <a:rPr lang="sr-Latn-CS"/>
              <a:t>!</a:t>
            </a:r>
            <a:r>
              <a:rPr lang="en-US">
                <a:solidFill>
                  <a:srgbClr val="FF0000"/>
                </a:solidFill>
              </a:rPr>
              <a:t> 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6391" name="Line 37"/>
          <p:cNvSpPr>
            <a:spLocks noChangeShapeType="1"/>
          </p:cNvSpPr>
          <p:nvPr/>
        </p:nvSpPr>
        <p:spPr bwMode="auto">
          <a:xfrm flipH="1">
            <a:off x="1619250" y="6284913"/>
            <a:ext cx="345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6392" name="Rectangle 38"/>
          <p:cNvSpPr>
            <a:spLocks noChangeArrowheads="1"/>
          </p:cNvSpPr>
          <p:nvPr/>
        </p:nvSpPr>
        <p:spPr bwMode="auto">
          <a:xfrm>
            <a:off x="5076825" y="4868863"/>
            <a:ext cx="3671888" cy="925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Kako bi se modifikova</a:t>
            </a:r>
            <a:r>
              <a:rPr lang="sr-Latn-CS">
                <a:solidFill>
                  <a:srgbClr val="FF0000"/>
                </a:solidFill>
              </a:rPr>
              <a:t>o</a:t>
            </a:r>
            <a:r>
              <a:rPr lang="en-US">
                <a:solidFill>
                  <a:srgbClr val="FF0000"/>
                </a:solidFill>
              </a:rPr>
              <a:t> ovaj string da se uzmu u obzir sve re</a:t>
            </a:r>
            <a:r>
              <a:rPr lang="sr-Latn-CS">
                <a:solidFill>
                  <a:srgbClr val="FF0000"/>
                </a:solidFill>
              </a:rPr>
              <a:t>či koje sadrže podstring "VBA“?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6393" name="Line 39"/>
          <p:cNvSpPr>
            <a:spLocks noChangeShapeType="1"/>
          </p:cNvSpPr>
          <p:nvPr/>
        </p:nvSpPr>
        <p:spPr bwMode="auto">
          <a:xfrm flipH="1" flipV="1">
            <a:off x="3132138" y="4941888"/>
            <a:ext cx="1941512" cy="258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960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Rad sa tekstualnim fajlovima</a:t>
            </a:r>
            <a:endParaRPr lang="en-US" sz="3600" smtClean="0"/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474788"/>
            <a:ext cx="8642350" cy="5040312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3000" smtClean="0"/>
              <a:t>Otvaranje fajla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tabLst>
                <a:tab pos="1306513" algn="l"/>
              </a:tabLst>
            </a:pPr>
            <a:r>
              <a:rPr lang="sr-Latn-CS" sz="2100" smtClean="0">
                <a:solidFill>
                  <a:schemeClr val="tx2"/>
                </a:solidFill>
              </a:rPr>
              <a:t>Pre čitanja iz fajla, ili upisa u njega, fajl je potrebno otvoriti. </a:t>
            </a:r>
          </a:p>
          <a:p>
            <a:pPr marL="239713" indent="-239713" eaLnBrk="1" hangingPunct="1">
              <a:lnSpc>
                <a:spcPct val="85000"/>
              </a:lnSpc>
              <a:tabLst>
                <a:tab pos="1306513" algn="l"/>
              </a:tabLst>
            </a:pPr>
            <a:r>
              <a:rPr lang="sr-Latn-CS" sz="2100" smtClean="0"/>
              <a:t>Za otvaranje fajla se koristi VBA naredba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.  Mi ćemo koristiti </a:t>
            </a:r>
            <a:r>
              <a:rPr lang="sr-Latn-CS" sz="2100" u="sng" smtClean="0"/>
              <a:t>pojednostavljeni</a:t>
            </a:r>
            <a:r>
              <a:rPr lang="sr-Latn-CS" sz="2100" smtClean="0"/>
              <a:t> oblik ove naredbe:</a:t>
            </a:r>
          </a:p>
          <a:p>
            <a:pPr marL="239713" indent="-239713" eaLnBrk="1" hangingPunct="1">
              <a:lnSpc>
                <a:spcPct val="85000"/>
              </a:lnSpc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Open pathname For mode As #filenumber</a:t>
            </a:r>
          </a:p>
          <a:p>
            <a:pPr marL="239713" indent="-239713" eaLnBrk="1" hangingPunct="1">
              <a:lnSpc>
                <a:spcPct val="85000"/>
              </a:lnSpc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	</a:t>
            </a:r>
            <a:r>
              <a:rPr lang="sr-Latn-CS" sz="2100" smtClean="0"/>
              <a:t>gde je</a:t>
            </a:r>
          </a:p>
          <a:p>
            <a:pPr marL="625475" lvl="1" indent="-214313" eaLnBrk="1" hangingPunct="1">
              <a:lnSpc>
                <a:spcPct val="9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pathname</a:t>
            </a:r>
            <a:r>
              <a:rPr lang="sr-Latn-CS" sz="2000" smtClean="0"/>
              <a:t> – </a:t>
            </a:r>
            <a:r>
              <a:rPr lang="en-US" sz="2000" smtClean="0"/>
              <a:t>ime fajla, </a:t>
            </a:r>
            <a:r>
              <a:rPr lang="sr-Latn-CS" sz="2000" smtClean="0"/>
              <a:t>uključujući put</a:t>
            </a:r>
            <a:r>
              <a:rPr lang="en-US" sz="2000" smtClean="0"/>
              <a:t> (</a:t>
            </a:r>
            <a:r>
              <a:rPr lang="sr-Latn-CS" sz="2000" smtClean="0"/>
              <a:t>obavezan argument</a:t>
            </a:r>
            <a:r>
              <a:rPr lang="en-US" sz="2000" smtClean="0"/>
              <a:t>)</a:t>
            </a:r>
            <a:r>
              <a:rPr lang="sr-Latn-CS" sz="2000" smtClean="0"/>
              <a:t>;</a:t>
            </a:r>
            <a:endParaRPr lang="en-US" sz="2000" smtClean="0"/>
          </a:p>
          <a:p>
            <a:pPr marL="625475" lvl="1" indent="-214313" eaLnBrk="1" hangingPunct="1">
              <a:lnSpc>
                <a:spcPct val="9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mode</a:t>
            </a:r>
            <a:r>
              <a:rPr lang="sr-Latn-CS" sz="2000" smtClean="0"/>
              <a:t> –</a:t>
            </a:r>
            <a:r>
              <a:rPr lang="en-US" sz="2000" smtClean="0"/>
              <a:t> </a:t>
            </a:r>
            <a:r>
              <a:rPr lang="sr-Latn-CS" sz="2000" smtClean="0"/>
              <a:t>način otvaranja fajla (obavezan argument) i može biti:</a:t>
            </a:r>
          </a:p>
          <a:p>
            <a:pPr marL="1073150" lvl="2" eaLnBrk="1" hangingPunct="1">
              <a:lnSpc>
                <a:spcPct val="90000"/>
              </a:lnSpc>
              <a:tabLst>
                <a:tab pos="1306513" algn="l"/>
              </a:tabLst>
            </a:pPr>
            <a:r>
              <a:rPr lang="sr-Latn-CS" sz="1800" smtClean="0">
                <a:solidFill>
                  <a:srgbClr val="3333CC"/>
                </a:solidFill>
              </a:rPr>
              <a:t>Append</a:t>
            </a:r>
            <a:r>
              <a:rPr lang="sr-Latn-CS" sz="1800" smtClean="0"/>
              <a:t> – čitanje fajla ili dopisivanje teksta na kraj fajla;</a:t>
            </a:r>
            <a:endParaRPr lang="en-US" sz="1800" smtClean="0"/>
          </a:p>
          <a:p>
            <a:pPr marL="1073150" lvl="2" eaLnBrk="1" hangingPunct="1">
              <a:lnSpc>
                <a:spcPct val="90000"/>
              </a:lnSpc>
              <a:tabLst>
                <a:tab pos="1306513" algn="l"/>
              </a:tabLst>
            </a:pPr>
            <a:r>
              <a:rPr lang="sr-Latn-CS" sz="1800" smtClean="0">
                <a:solidFill>
                  <a:srgbClr val="3333CC"/>
                </a:solidFill>
              </a:rPr>
              <a:t>Input</a:t>
            </a:r>
            <a:r>
              <a:rPr lang="sr-Latn-CS" sz="1800" smtClean="0"/>
              <a:t> – čitanje fajla, bez mogućnosti upisa;</a:t>
            </a:r>
            <a:endParaRPr lang="en-US" sz="1800" smtClean="0"/>
          </a:p>
          <a:p>
            <a:pPr marL="1073150" lvl="2" eaLnBrk="1" hangingPunct="1">
              <a:lnSpc>
                <a:spcPct val="90000"/>
              </a:lnSpc>
              <a:tabLst>
                <a:tab pos="1306513" algn="l"/>
              </a:tabLst>
            </a:pPr>
            <a:r>
              <a:rPr lang="sr-Latn-CS" sz="1800" smtClean="0">
                <a:solidFill>
                  <a:srgbClr val="3333CC"/>
                </a:solidFill>
              </a:rPr>
              <a:t>Output</a:t>
            </a:r>
            <a:r>
              <a:rPr lang="sr-Latn-CS" sz="1800" smtClean="0"/>
              <a:t> – čitanje i upis u fajl. Na ovaj način se kreiraju novi fajlovi, dok se brišu postojeći fajlovi sa istim imenom.</a:t>
            </a:r>
          </a:p>
          <a:p>
            <a:pPr marL="625475" lvl="1" indent="-214313" eaLnBrk="1" hangingPunct="1">
              <a:lnSpc>
                <a:spcPct val="9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filenumber</a:t>
            </a:r>
            <a:r>
              <a:rPr lang="sr-Latn-CS" sz="2000" smtClean="0"/>
              <a:t> - </a:t>
            </a:r>
            <a:r>
              <a:rPr lang="en-US" sz="2000" smtClean="0"/>
              <a:t>broj</a:t>
            </a:r>
            <a:r>
              <a:rPr lang="sr-Latn-CS" sz="2000" smtClean="0"/>
              <a:t> fajla </a:t>
            </a:r>
            <a:r>
              <a:rPr lang="en-US" sz="2000" smtClean="0"/>
              <a:t>(</a:t>
            </a:r>
            <a:r>
              <a:rPr lang="sr-Latn-CS" sz="2000" smtClean="0"/>
              <a:t>obavezan argument</a:t>
            </a:r>
            <a:r>
              <a:rPr lang="en-US" sz="2000" smtClean="0"/>
              <a:t>). U pitanju je </a:t>
            </a:r>
            <a:r>
              <a:rPr lang="sr-Latn-CS" sz="2000" smtClean="0"/>
              <a:t>broj između </a:t>
            </a:r>
            <a:r>
              <a:rPr lang="sr-Latn-CS" sz="2000" b="1" smtClean="0"/>
              <a:t>1</a:t>
            </a:r>
            <a:r>
              <a:rPr lang="sr-Latn-CS" sz="2000" smtClean="0"/>
              <a:t> i </a:t>
            </a:r>
            <a:r>
              <a:rPr lang="sr-Latn-CS" sz="2000" b="1" smtClean="0"/>
              <a:t>511</a:t>
            </a:r>
            <a:r>
              <a:rPr lang="sr-Latn-CS" sz="2000" smtClean="0"/>
              <a:t>; još se naziva i </a:t>
            </a:r>
            <a:r>
              <a:rPr lang="sr-Latn-CS" sz="2000" i="1" smtClean="0"/>
              <a:t>handle fajla</a:t>
            </a:r>
            <a:r>
              <a:rPr lang="sr-Latn-CS" sz="2000" smtClean="0"/>
              <a:t>. Radi dobijanja broja fajla koji je dostupan (trenutno nije u upotrebi), može se koristiti funkcija </a:t>
            </a:r>
            <a:r>
              <a:rPr lang="sr-Latn-CS" sz="2000" smtClean="0">
                <a:solidFill>
                  <a:srgbClr val="3333CC"/>
                </a:solidFill>
              </a:rPr>
              <a:t>FreeFile</a:t>
            </a:r>
            <a:r>
              <a:rPr lang="en-US" sz="2000" smtClean="0"/>
              <a:t>.</a:t>
            </a:r>
            <a:endParaRPr lang="sr-Latn-C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6722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Otvaranje tekst fajlova - Primeri</a:t>
            </a:r>
            <a:endParaRPr lang="en-US" sz="36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47813"/>
            <a:ext cx="8439150" cy="360997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tabLst>
                <a:tab pos="1306513" algn="l"/>
              </a:tabLst>
            </a:pPr>
            <a:r>
              <a:rPr lang="sr-Latn-CS" sz="2100" smtClean="0"/>
              <a:t>Otvaranje fajla C:\Temp\Fajl.txt radi čitanja iz njega se vrši na sledeći način:</a:t>
            </a:r>
          </a:p>
          <a:p>
            <a:pPr marL="239713" indent="-239713" eaLnBrk="1" hangingPunct="1">
              <a:lnSpc>
                <a:spcPct val="85000"/>
              </a:lnSpc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	</a:t>
            </a:r>
            <a:r>
              <a:rPr lang="en-GB" sz="2100" smtClean="0">
                <a:solidFill>
                  <a:srgbClr val="3333CC"/>
                </a:solidFill>
              </a:rPr>
              <a:t>Open "C:\Temp\Fajl.txt" For Input As #1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85000"/>
              </a:lnSpc>
              <a:spcBef>
                <a:spcPts val="1800"/>
              </a:spcBef>
              <a:spcAft>
                <a:spcPts val="600"/>
              </a:spcAft>
              <a:tabLst>
                <a:tab pos="1306513" algn="l"/>
              </a:tabLst>
            </a:pPr>
            <a:r>
              <a:rPr lang="sr-Latn-CS" sz="2100" smtClean="0"/>
              <a:t>Ako ne znamo broj fajla koji je dostupan, možemo koristiti sledeće: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Dim Dostupan As Integer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Dostupan = </a:t>
            </a:r>
            <a:r>
              <a:rPr lang="sr-Latn-CS" sz="2100" smtClean="0">
                <a:solidFill>
                  <a:srgbClr val="FF0000"/>
                </a:solidFill>
              </a:rPr>
              <a:t>FreeFile</a:t>
            </a:r>
            <a:endParaRPr lang="en-GB" sz="2100" smtClean="0">
              <a:solidFill>
                <a:srgbClr val="FF0000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</a:t>
            </a:r>
            <a:r>
              <a:rPr lang="en-GB" sz="2100" smtClean="0">
                <a:solidFill>
                  <a:srgbClr val="3333CC"/>
                </a:solidFill>
              </a:rPr>
              <a:t>Open "C:\Temp\Fajl.txt" For Input As #Dostupan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Otvaranje fajla C:\Temp\Fajl.txt radi upisa u njega se vrši na sledeći način:</a:t>
            </a:r>
          </a:p>
          <a:p>
            <a:pPr marL="239713" indent="-239713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en-GB" sz="2100" smtClean="0">
                <a:solidFill>
                  <a:srgbClr val="3333CC"/>
                </a:solidFill>
              </a:rPr>
              <a:t>Open "C:\Temp\Fajl.txt" For </a:t>
            </a:r>
            <a:r>
              <a:rPr lang="sr-Latn-CS" sz="2100" smtClean="0">
                <a:solidFill>
                  <a:srgbClr val="3333CC"/>
                </a:solidFill>
              </a:rPr>
              <a:t>Out</a:t>
            </a:r>
            <a:r>
              <a:rPr lang="en-GB" sz="2100" smtClean="0">
                <a:solidFill>
                  <a:srgbClr val="3333CC"/>
                </a:solidFill>
              </a:rPr>
              <a:t>put As #</a:t>
            </a:r>
            <a:r>
              <a:rPr lang="sr-Latn-CS" sz="2100" smtClean="0">
                <a:solidFill>
                  <a:srgbClr val="3333CC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0165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Zatvaranje tekst fajlova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19250"/>
            <a:ext cx="8208963" cy="360997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tabLst>
                <a:tab pos="1306513" algn="l"/>
              </a:tabLst>
            </a:pPr>
            <a:r>
              <a:rPr lang="sr-Latn-CS" sz="2100" smtClean="0"/>
              <a:t>Fajl koji je otvoren naredbom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 se zatvara naredbom </a:t>
            </a:r>
            <a:r>
              <a:rPr lang="sr-Latn-CS" sz="2100" smtClean="0">
                <a:solidFill>
                  <a:srgbClr val="3333CC"/>
                </a:solidFill>
              </a:rPr>
              <a:t>Close</a:t>
            </a:r>
            <a:r>
              <a:rPr lang="sr-Latn-CS" sz="2100" smtClean="0"/>
              <a:t>, u sledećem zapisu: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Close #filenumber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1800"/>
              </a:spcBef>
              <a:tabLst>
                <a:tab pos="1306513" algn="l"/>
              </a:tabLst>
            </a:pPr>
            <a:r>
              <a:rPr lang="sr-Latn-CS" sz="2100" smtClean="0"/>
              <a:t>Ovom se naredbom može zatvoriti više fajlova, na sledeći način:</a:t>
            </a:r>
          </a:p>
          <a:p>
            <a:pPr marL="239713" indent="-239713" eaLnBrk="1" hangingPunct="1">
              <a:lnSpc>
                <a:spcPct val="90000"/>
              </a:lnSpc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Close #filenumber1, #filenumber2, ..., #filenumberN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1800"/>
              </a:spcBef>
              <a:tabLst>
                <a:tab pos="1306513" algn="l"/>
              </a:tabLst>
            </a:pPr>
            <a:r>
              <a:rPr lang="sr-Latn-CS" sz="2100" smtClean="0"/>
              <a:t>Ukoliko se navede samo naredba </a:t>
            </a:r>
            <a:r>
              <a:rPr lang="sr-Latn-CS" sz="2100" smtClean="0">
                <a:solidFill>
                  <a:srgbClr val="3333CC"/>
                </a:solidFill>
              </a:rPr>
              <a:t>Close</a:t>
            </a:r>
            <a:r>
              <a:rPr lang="sr-Latn-CS" sz="2100" smtClean="0"/>
              <a:t>, bez navođenja broja fajlova, zatvaraju se svi trenutno otvoreni fajlovi. 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1800"/>
              </a:spcBef>
              <a:tabLst>
                <a:tab pos="1306513" algn="l"/>
              </a:tabLst>
            </a:pPr>
            <a:r>
              <a:rPr lang="sr-Latn-CS" sz="2100" smtClean="0"/>
              <a:t>Svi fajlovi otvoreni naredbom </a:t>
            </a:r>
            <a:r>
              <a:rPr lang="sr-Latn-CS" sz="2100" smtClean="0">
                <a:solidFill>
                  <a:srgbClr val="3333CC"/>
                </a:solidFill>
              </a:rPr>
              <a:t>Open</a:t>
            </a:r>
            <a:r>
              <a:rPr lang="sr-Latn-CS" sz="2100" smtClean="0"/>
              <a:t> se alternativno mogu zatvoriti naredbom </a:t>
            </a:r>
            <a:r>
              <a:rPr lang="sr-Latn-CS" sz="2100" smtClean="0">
                <a:solidFill>
                  <a:srgbClr val="3333CC"/>
                </a:solidFill>
              </a:rPr>
              <a:t>Reset</a:t>
            </a:r>
            <a:r>
              <a:rPr lang="sr-Latn-C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7291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Čitanje iz tekst fajlova</a:t>
            </a:r>
            <a:endParaRPr lang="en-US" sz="36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74788"/>
            <a:ext cx="8496300" cy="4762500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tabLst>
                <a:tab pos="1306513" algn="l"/>
              </a:tabLst>
            </a:pPr>
            <a:r>
              <a:rPr lang="sr-Latn-CS" sz="2100" smtClean="0"/>
              <a:t>Kod VBA postoje tri naredbe za čitanje podataka iz tekst fajlova:</a:t>
            </a:r>
          </a:p>
          <a:p>
            <a:pPr marL="625475" lvl="1" indent="-214313" eaLnBrk="1" hangingPunct="1">
              <a:lnSpc>
                <a:spcPct val="85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Input</a:t>
            </a:r>
            <a:r>
              <a:rPr lang="sr-Latn-CS" sz="2000" smtClean="0"/>
              <a:t> – funkcija za čitanje određenog broja karaktera iz fajla;</a:t>
            </a:r>
          </a:p>
          <a:p>
            <a:pPr marL="625475" lvl="1" indent="-214313" eaLnBrk="1" hangingPunct="1">
              <a:lnSpc>
                <a:spcPct val="85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Input #</a:t>
            </a:r>
            <a:r>
              <a:rPr lang="sr-Latn-CS" sz="2000" smtClean="0"/>
              <a:t> – čitanje podataka iz fajla i dodeljivanje tih podataka promenljivim koje su odvojene zarezima;</a:t>
            </a:r>
          </a:p>
          <a:p>
            <a:pPr marL="625475" lvl="1" indent="-2143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306513" algn="l"/>
              </a:tabLst>
            </a:pPr>
            <a:r>
              <a:rPr lang="sr-Latn-CS" sz="2000" smtClean="0">
                <a:solidFill>
                  <a:srgbClr val="3333CC"/>
                </a:solidFill>
              </a:rPr>
              <a:t>Line Input #</a:t>
            </a:r>
            <a:r>
              <a:rPr lang="sr-Latn-CS" sz="2000" smtClean="0"/>
              <a:t> – čitanje čitave linije podataka.</a:t>
            </a:r>
          </a:p>
          <a:p>
            <a:pPr marL="239713" indent="-239713" eaLnBrk="1" hangingPunct="1">
              <a:lnSpc>
                <a:spcPct val="85000"/>
              </a:lnSpc>
              <a:spcBef>
                <a:spcPts val="1800"/>
              </a:spcBef>
              <a:tabLst>
                <a:tab pos="1306513" algn="l"/>
              </a:tabLst>
            </a:pPr>
            <a:r>
              <a:rPr lang="sr-Latn-CS" sz="2100" smtClean="0"/>
              <a:t>Funkcija </a:t>
            </a:r>
            <a:r>
              <a:rPr lang="sr-Latn-CS" sz="2100" smtClean="0">
                <a:solidFill>
                  <a:srgbClr val="3333CC"/>
                </a:solidFill>
              </a:rPr>
              <a:t>Input</a:t>
            </a:r>
            <a:r>
              <a:rPr lang="sr-Latn-CS" sz="2100" smtClean="0"/>
              <a:t> čita određeni broj karaktera iz fajla i vraća string pročitanih karaktera. Poziva se na sledeći način: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Procitano = Input(number, #filenumber)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gde je </a:t>
            </a:r>
            <a:r>
              <a:rPr lang="sr-Latn-CS" sz="2100" smtClean="0">
                <a:solidFill>
                  <a:srgbClr val="3333CC"/>
                </a:solidFill>
              </a:rPr>
              <a:t>number</a:t>
            </a:r>
            <a:r>
              <a:rPr lang="sr-Latn-CS" sz="2100" smtClean="0"/>
              <a:t> broj karaktera koji se čita, a </a:t>
            </a:r>
            <a:r>
              <a:rPr lang="sr-Latn-CS" sz="2100" smtClean="0">
                <a:solidFill>
                  <a:srgbClr val="3333CC"/>
                </a:solidFill>
              </a:rPr>
              <a:t>filenumber</a:t>
            </a:r>
            <a:r>
              <a:rPr lang="sr-Latn-CS" sz="2100" smtClean="0"/>
              <a:t> je handle za dati fajl. Na primer, sekvenca naredbi</a:t>
            </a:r>
          </a:p>
          <a:p>
            <a:pPr marL="239713" indent="-239713" eaLnBrk="1" hangingPunct="1">
              <a:lnSpc>
                <a:spcPct val="85000"/>
              </a:lnSpc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Open "C:\temp\Fajl.txt" For Input As #1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Procitano = Input(12, #1)</a:t>
            </a:r>
          </a:p>
          <a:p>
            <a:pPr marL="239713" indent="-239713" eaLnBrk="1" hangingPunct="1">
              <a:lnSpc>
                <a:spcPct val="85000"/>
              </a:lnSpc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</a:t>
            </a:r>
            <a:r>
              <a:rPr lang="sr-Latn-CS" sz="2100" smtClean="0"/>
              <a:t>će pročitati prvih 12 karaktera iz fajla Fajl.txt i upisati ih u </a:t>
            </a:r>
            <a:r>
              <a:rPr lang="en-US" sz="2100" smtClean="0"/>
              <a:t>promenljivu</a:t>
            </a:r>
            <a:r>
              <a:rPr lang="sr-Latn-CS" sz="2100" smtClean="0"/>
              <a:t> </a:t>
            </a:r>
            <a:r>
              <a:rPr lang="sr-Latn-CS" sz="2100" smtClean="0">
                <a:solidFill>
                  <a:srgbClr val="3333CC"/>
                </a:solidFill>
              </a:rPr>
              <a:t>Procitano</a:t>
            </a:r>
            <a:r>
              <a:rPr lang="sr-Latn-C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8720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Funkcija Input - Primer</a:t>
            </a:r>
            <a:endParaRPr lang="en-US" sz="36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413"/>
            <a:ext cx="7632700" cy="658812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tabLst>
                <a:tab pos="1306513" algn="l"/>
              </a:tabLst>
            </a:pPr>
            <a:r>
              <a:rPr lang="sr-Latn-CS" sz="2100" smtClean="0"/>
              <a:t>Napisati proceduru koja broji koliko ima cifara u fajlu Fajl.txt. Dobijeni broj prikazati pomoću message boksa.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40925" y="2218884"/>
            <a:ext cx="5389812" cy="4293483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sr-Latn-CS" sz="2100" dirty="0">
                <a:solidFill>
                  <a:srgbClr val="3333CC"/>
                </a:solidFill>
              </a:rPr>
              <a:t>Sub BrojCifaraUFajlu()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Dim BrCif As Integer, </a:t>
            </a:r>
            <a:r>
              <a:rPr lang="en-US" sz="2100" dirty="0">
                <a:solidFill>
                  <a:srgbClr val="3333CC"/>
                </a:solidFill>
              </a:rPr>
              <a:t>S</a:t>
            </a:r>
            <a:r>
              <a:rPr lang="sr-Latn-CS" sz="2100" dirty="0">
                <a:solidFill>
                  <a:srgbClr val="3333CC"/>
                </a:solidFill>
              </a:rPr>
              <a:t> As String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Open "C:\</a:t>
            </a:r>
            <a:r>
              <a:rPr lang="en-US" sz="2100" dirty="0">
                <a:solidFill>
                  <a:srgbClr val="3333CC"/>
                </a:solidFill>
              </a:rPr>
              <a:t>T</a:t>
            </a:r>
            <a:r>
              <a:rPr lang="sr-Latn-CS" sz="2100" dirty="0">
                <a:solidFill>
                  <a:srgbClr val="3333CC"/>
                </a:solidFill>
              </a:rPr>
              <a:t>emp\Fajl.txt" For Input As #1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BrCif = 0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Do </a:t>
            </a:r>
            <a:r>
              <a:rPr lang="en-US" sz="2100" dirty="0" smtClean="0">
                <a:solidFill>
                  <a:srgbClr val="3333CC"/>
                </a:solidFill>
              </a:rPr>
              <a:t>Until</a:t>
            </a:r>
            <a:r>
              <a:rPr lang="sr-Latn-CS" sz="2100" dirty="0" smtClean="0">
                <a:solidFill>
                  <a:srgbClr val="3333CC"/>
                </a:solidFill>
              </a:rPr>
              <a:t> </a:t>
            </a:r>
            <a:r>
              <a:rPr lang="sr-Latn-CS" sz="2100" b="1" dirty="0">
                <a:solidFill>
                  <a:srgbClr val="FF0000"/>
                </a:solidFill>
              </a:rPr>
              <a:t>EOF(1)</a:t>
            </a:r>
            <a:endParaRPr lang="en-GB" sz="2100" b="1" dirty="0">
              <a:solidFill>
                <a:srgbClr val="FF0000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    </a:t>
            </a:r>
            <a:r>
              <a:rPr lang="en-US" sz="2100" dirty="0">
                <a:solidFill>
                  <a:srgbClr val="3333CC"/>
                </a:solidFill>
              </a:rPr>
              <a:t>S</a:t>
            </a:r>
            <a:r>
              <a:rPr lang="sr-Latn-CS" sz="2100" dirty="0">
                <a:solidFill>
                  <a:srgbClr val="3333CC"/>
                </a:solidFill>
              </a:rPr>
              <a:t> = Input(1, #1)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    If </a:t>
            </a:r>
            <a:r>
              <a:rPr lang="en-US" sz="2100" dirty="0">
                <a:solidFill>
                  <a:srgbClr val="3333CC"/>
                </a:solidFill>
              </a:rPr>
              <a:t>S</a:t>
            </a:r>
            <a:r>
              <a:rPr lang="sr-Latn-CS" sz="2100" dirty="0">
                <a:solidFill>
                  <a:srgbClr val="3333CC"/>
                </a:solidFill>
              </a:rPr>
              <a:t> Like "[0-9]" Then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        BrCif = BrCif + 1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    End If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Loop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MsgBox "Ima " &amp; BrCif &amp; " cifara"</a:t>
            </a:r>
            <a:endParaRPr lang="en-GB" sz="2100" dirty="0">
              <a:solidFill>
                <a:srgbClr val="3333CC"/>
              </a:solidFill>
            </a:endParaRPr>
          </a:p>
          <a:p>
            <a:pPr lvl="1"/>
            <a:r>
              <a:rPr lang="sr-Latn-CS" sz="2100" dirty="0">
                <a:solidFill>
                  <a:srgbClr val="3333CC"/>
                </a:solidFill>
              </a:rPr>
              <a:t>Close #1</a:t>
            </a:r>
            <a:endParaRPr lang="en-GB" sz="2100" dirty="0">
              <a:solidFill>
                <a:srgbClr val="3333CC"/>
              </a:solidFill>
            </a:endParaRPr>
          </a:p>
          <a:p>
            <a:r>
              <a:rPr lang="en-GB" sz="2100" dirty="0">
                <a:solidFill>
                  <a:srgbClr val="3333CC"/>
                </a:solidFill>
              </a:rPr>
              <a:t>End Sub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608886" y="3545503"/>
            <a:ext cx="3499618" cy="23083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sr-Latn-CS"/>
              <a:t>F</a:t>
            </a:r>
            <a:r>
              <a:rPr lang="en-GB"/>
              <a:t>unkcija </a:t>
            </a:r>
            <a:r>
              <a:rPr lang="sr-Latn-CS">
                <a:solidFill>
                  <a:srgbClr val="3333CC"/>
                </a:solidFill>
              </a:rPr>
              <a:t>EOF</a:t>
            </a:r>
            <a:r>
              <a:rPr lang="en-GB"/>
              <a:t> vraća True kada se dođe do kraja fajla i False u suprotnom. </a:t>
            </a:r>
            <a:endParaRPr lang="sr-Latn-CS"/>
          </a:p>
          <a:p>
            <a:r>
              <a:rPr lang="en-GB"/>
              <a:t>Argument ove funkcije je handle na otvoreni fajl, naveden bez #. </a:t>
            </a:r>
            <a:r>
              <a:rPr lang="sr-Latn-CS"/>
              <a:t>A</a:t>
            </a:r>
            <a:r>
              <a:rPr lang="en-GB"/>
              <a:t>ko ne koristi</a:t>
            </a:r>
            <a:r>
              <a:rPr lang="sr-Latn-CS"/>
              <a:t>mo</a:t>
            </a:r>
            <a:r>
              <a:rPr lang="en-GB"/>
              <a:t> </a:t>
            </a:r>
            <a:r>
              <a:rPr lang="sr-Latn-CS">
                <a:solidFill>
                  <a:srgbClr val="3333CC"/>
                </a:solidFill>
              </a:rPr>
              <a:t>EOF</a:t>
            </a:r>
            <a:r>
              <a:rPr lang="en-GB"/>
              <a:t>, do</a:t>
            </a:r>
            <a:r>
              <a:rPr lang="sr-Latn-CS"/>
              <a:t>lazi</a:t>
            </a:r>
            <a:r>
              <a:rPr lang="en-GB"/>
              <a:t> do greške prilikom pokušaja čitanja nakon poslednjeg karaktera. </a:t>
            </a: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>
            <a:off x="2800350" y="3717032"/>
            <a:ext cx="2808536" cy="88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6642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GetOpenFilename metod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12875"/>
            <a:ext cx="8439150" cy="518477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CS" sz="2100" smtClean="0"/>
              <a:t>Vraća ime selektovanog fajla, uključujući i put do njega. 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sr-Latn-CS" sz="2100" smtClean="0"/>
              <a:t>U pitanju je metod objekta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 koji prikazuje klasičan Open dijalog prozor </a:t>
            </a:r>
            <a:r>
              <a:rPr lang="en-US" sz="2100" smtClean="0"/>
              <a:t>(</a:t>
            </a:r>
            <a:r>
              <a:rPr lang="sr-Latn-CS" sz="2100" smtClean="0"/>
              <a:t>sličan onom koji se dobija opcijom File</a:t>
            </a:r>
            <a:r>
              <a:rPr lang="en-US" sz="2100" smtClean="0"/>
              <a:t>/</a:t>
            </a:r>
            <a:r>
              <a:rPr lang="sr-Latn-CS" sz="2100" smtClean="0"/>
              <a:t>Open</a:t>
            </a:r>
            <a:r>
              <a:rPr lang="en-US" sz="2100" smtClean="0"/>
              <a:t>)</a:t>
            </a:r>
            <a:r>
              <a:rPr lang="sr-Latn-CS" sz="2100" smtClean="0"/>
              <a:t>, </a:t>
            </a:r>
            <a:r>
              <a:rPr lang="sr-Latn-CS" sz="2100" u="sng" smtClean="0"/>
              <a:t>ali ne otvara odabrani fajl, već samo vraća ime fajla</a:t>
            </a:r>
            <a:r>
              <a:rPr lang="sr-Latn-CS" sz="2100" smtClean="0"/>
              <a:t>.</a:t>
            </a:r>
            <a:endParaRPr lang="en-US" sz="2100" smtClean="0"/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</a:pPr>
            <a:r>
              <a:rPr lang="sr-Latn-CS" sz="2100" smtClean="0"/>
              <a:t>Sintaksa ovog metoda je</a:t>
            </a:r>
            <a:r>
              <a:rPr lang="en-US" sz="2100" smtClean="0"/>
              <a:t>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US" sz="2100" smtClean="0">
                <a:solidFill>
                  <a:srgbClr val="3333CC"/>
                </a:solidFill>
              </a:rPr>
              <a:t>	</a:t>
            </a:r>
            <a:r>
              <a:rPr lang="sr-Latn-CS" sz="2100" smtClean="0">
                <a:solidFill>
                  <a:srgbClr val="3333CC"/>
                </a:solidFill>
              </a:rPr>
              <a:t>Ime = Application.GetOpenFilename(FileFilter, FilterIndex, Title, </a:t>
            </a:r>
            <a:r>
              <a:rPr lang="en-US" sz="2100" smtClean="0">
                <a:solidFill>
                  <a:srgbClr val="3333CC"/>
                </a:solidFill>
              </a:rPr>
              <a:t>		</a:t>
            </a:r>
            <a:r>
              <a:rPr lang="sr-Latn-CS" sz="2100" smtClean="0">
                <a:solidFill>
                  <a:srgbClr val="3333CC"/>
                </a:solidFill>
              </a:rPr>
              <a:t>ButtonText, MultiSelect)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</a:pPr>
            <a:r>
              <a:rPr lang="en-US" sz="2100" smtClean="0"/>
              <a:t>   </a:t>
            </a:r>
            <a:r>
              <a:rPr lang="sr-Latn-CS" sz="2100" smtClean="0"/>
              <a:t>gde su argumenti (svi su opcioni)</a:t>
            </a:r>
          </a:p>
          <a:p>
            <a:pPr marL="625475" lvl="1" indent="-214313" eaLnBrk="1" hangingPunct="1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FileFilter</a:t>
            </a:r>
            <a:r>
              <a:rPr lang="sr-Latn-CS" sz="2000" smtClean="0"/>
              <a:t> – filter fajlova</a:t>
            </a:r>
            <a:r>
              <a:rPr lang="en-US" sz="2000" smtClean="0"/>
              <a:t>, </a:t>
            </a:r>
            <a:r>
              <a:rPr lang="sr-Latn-CS" sz="2000" smtClean="0"/>
              <a:t>string koji određuje tipove fajlova koji će biti prikazani u padajućoj listi </a:t>
            </a:r>
            <a:r>
              <a:rPr lang="sr-Latn-CS" sz="2000" i="1" smtClean="0"/>
              <a:t>Files of type</a:t>
            </a:r>
            <a:r>
              <a:rPr lang="sr-Latn-CS" sz="2000" smtClean="0"/>
              <a:t> prozora Open</a:t>
            </a:r>
            <a:r>
              <a:rPr lang="en-US" sz="2000" smtClean="0"/>
              <a:t>;</a:t>
            </a:r>
          </a:p>
          <a:p>
            <a:pPr marL="625475" lvl="1" indent="-214313" eaLnBrk="1" hangingPunct="1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smtClean="0">
                <a:solidFill>
                  <a:srgbClr val="3333CC"/>
                </a:solidFill>
              </a:rPr>
              <a:t>F</a:t>
            </a:r>
            <a:r>
              <a:rPr lang="sr-Latn-CS" sz="2000" smtClean="0">
                <a:solidFill>
                  <a:srgbClr val="3333CC"/>
                </a:solidFill>
              </a:rPr>
              <a:t>ilterIndex</a:t>
            </a:r>
            <a:r>
              <a:rPr lang="sr-Latn-CS" sz="2000" smtClean="0"/>
              <a:t> – opcija menija koja će biti podrazumevano prikazana;</a:t>
            </a:r>
            <a:endParaRPr lang="en-US" sz="2000" smtClean="0"/>
          </a:p>
          <a:p>
            <a:pPr marL="625475" lvl="1" indent="-214313" eaLnBrk="1" hangingPunct="1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Title</a:t>
            </a:r>
            <a:r>
              <a:rPr lang="sr-Latn-CS" sz="2000" smtClean="0"/>
              <a:t> – naslov prozora. Ukoliko se izostavi, naslov je „Open“;</a:t>
            </a:r>
            <a:endParaRPr lang="en-US" sz="2000" smtClean="0"/>
          </a:p>
          <a:p>
            <a:pPr marL="625475" lvl="1" indent="-214313" eaLnBrk="1" hangingPunct="1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ButtonText</a:t>
            </a:r>
            <a:r>
              <a:rPr lang="sr-Latn-CS" sz="2000" smtClean="0"/>
              <a:t> – samo za Macintosh računare;</a:t>
            </a:r>
            <a:endParaRPr lang="en-US" sz="2000" smtClean="0"/>
          </a:p>
          <a:p>
            <a:pPr marL="625475" lvl="1" indent="-214313" eaLnBrk="1" hangingPunct="1">
              <a:lnSpc>
                <a:spcPct val="85000"/>
              </a:lnSpc>
              <a:spcBef>
                <a:spcPct val="1000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MultiSelect</a:t>
            </a:r>
            <a:r>
              <a:rPr lang="sr-Latn-CS" sz="2000" smtClean="0"/>
              <a:t> – </a:t>
            </a:r>
            <a:r>
              <a:rPr lang="en-US" sz="2000" smtClean="0"/>
              <a:t>om</a:t>
            </a:r>
            <a:r>
              <a:rPr lang="sr-Latn-CS" sz="2000" smtClean="0"/>
              <a:t>ogućava selekciju više fajlova (True), a ako je False (podrazumevano), može se selektovati samo jedan fajl.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64807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Naredba Input #</a:t>
            </a:r>
            <a:endParaRPr lang="en-US" sz="36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74788"/>
            <a:ext cx="8351838" cy="4464050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tabLst>
                <a:tab pos="1306513" algn="l"/>
              </a:tabLst>
            </a:pPr>
            <a:r>
              <a:rPr lang="sr-Latn-CS" sz="2100" dirty="0" smtClean="0"/>
              <a:t>Naredba </a:t>
            </a:r>
            <a:r>
              <a:rPr lang="sr-Latn-CS" sz="2100" dirty="0" smtClean="0">
                <a:solidFill>
                  <a:srgbClr val="3333CC"/>
                </a:solidFill>
              </a:rPr>
              <a:t>Input #</a:t>
            </a:r>
            <a:r>
              <a:rPr lang="sr-Latn-CS" sz="2100" dirty="0" smtClean="0"/>
              <a:t> je pogodna ukoliko svaki red fajla sadrži fiksan broj podataka.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tabLst>
                <a:tab pos="1306513" algn="l"/>
              </a:tabLst>
            </a:pPr>
            <a:r>
              <a:rPr lang="sr-Latn-CS" sz="2100" dirty="0" smtClean="0">
                <a:solidFill>
                  <a:srgbClr val="3333CC"/>
                </a:solidFill>
              </a:rPr>
              <a:t>Input #</a:t>
            </a:r>
            <a:r>
              <a:rPr lang="sr-Latn-CS" sz="2100" dirty="0" smtClean="0"/>
              <a:t> čita podatke iz otvorenog fajla i dodeljuje ih promenljivim koje su odvojene zarezima.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tabLst>
                <a:tab pos="1306513" algn="l"/>
              </a:tabLst>
            </a:pPr>
            <a:r>
              <a:rPr lang="sr-Latn-CS" sz="2100" dirty="0" smtClean="0"/>
              <a:t>Na primer, pretpostavimo da jedan red fajla čiji je handle </a:t>
            </a:r>
            <a:r>
              <a:rPr lang="sr-Latn-CS" sz="2100" dirty="0" smtClean="0">
                <a:solidFill>
                  <a:srgbClr val="3333CC"/>
                </a:solidFill>
              </a:rPr>
              <a:t>#1</a:t>
            </a:r>
            <a:r>
              <a:rPr lang="sr-Latn-CS" sz="2100" dirty="0" smtClean="0"/>
              <a:t> sadrži string (naveden po navodnicima) i ceo broj (npr. “Novembar”, 8). Učitavanje ova dva podatka u promenljive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sr-Latn-CS" sz="2100" dirty="0" smtClean="0"/>
              <a:t> i </a:t>
            </a:r>
            <a:r>
              <a:rPr lang="sr-Latn-CS" sz="2100" dirty="0" smtClean="0">
                <a:solidFill>
                  <a:srgbClr val="3333CC"/>
                </a:solidFill>
              </a:rPr>
              <a:t>X</a:t>
            </a:r>
            <a:r>
              <a:rPr lang="sr-Latn-CS" sz="2100" dirty="0" smtClean="0"/>
              <a:t> se vrši kao: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dirty="0" smtClean="0"/>
              <a:t>	</a:t>
            </a:r>
            <a:r>
              <a:rPr lang="en-GB" sz="2100" dirty="0" smtClean="0">
                <a:solidFill>
                  <a:srgbClr val="3333CC"/>
                </a:solidFill>
              </a:rPr>
              <a:t>Input #1, </a:t>
            </a:r>
            <a:r>
              <a:rPr lang="sr-Latn-CS" sz="2100" dirty="0" smtClean="0">
                <a:solidFill>
                  <a:srgbClr val="3333CC"/>
                </a:solidFill>
              </a:rPr>
              <a:t>S</a:t>
            </a:r>
            <a:r>
              <a:rPr lang="en-GB" sz="2100" dirty="0" smtClean="0">
                <a:solidFill>
                  <a:srgbClr val="3333CC"/>
                </a:solidFill>
              </a:rPr>
              <a:t>, </a:t>
            </a:r>
            <a:r>
              <a:rPr lang="sr-Latn-CS" sz="2100" dirty="0" smtClean="0">
                <a:solidFill>
                  <a:srgbClr val="3333CC"/>
                </a:solidFill>
              </a:rPr>
              <a:t>X</a:t>
            </a:r>
            <a:r>
              <a:rPr lang="en-GB" sz="1200" dirty="0" smtClean="0"/>
              <a:t> </a:t>
            </a:r>
            <a:endParaRPr lang="sr-Latn-CS" sz="2100" dirty="0" smtClean="0"/>
          </a:p>
          <a:p>
            <a:pPr marL="239713" indent="-239713" eaLnBrk="1" hangingPunct="1">
              <a:lnSpc>
                <a:spcPct val="85000"/>
              </a:lnSpc>
              <a:spcBef>
                <a:spcPts val="1800"/>
              </a:spcBef>
              <a:tabLst>
                <a:tab pos="1306513" algn="l"/>
              </a:tabLst>
            </a:pPr>
            <a:r>
              <a:rPr lang="sr-Latn-CS" sz="2100" dirty="0" smtClean="0"/>
              <a:t>Ilustrujmo naredbu na sledećem primeru. Pretpostavimo da svaki red fajla </a:t>
            </a:r>
            <a:r>
              <a:rPr lang="sr-Latn-CS" sz="2100" dirty="0" smtClean="0">
                <a:solidFill>
                  <a:srgbClr val="FF0000"/>
                </a:solidFill>
              </a:rPr>
              <a:t>Ispit.txt</a:t>
            </a:r>
            <a:r>
              <a:rPr lang="sr-Latn-CS" sz="2100" dirty="0" smtClean="0"/>
              <a:t> sadrži ime i prezime studenta i broj poena koje je taj student dobio na ispitu. Ime i prezime su zadati u formi jednog stringa pod znacima navoda, dok je broj poena realan broj. Student je položio ispit ukoliko je dobio više od 50 poena. Napisati proceduru koja određuje i ispisuje koliko je studenata položilo ispit.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521325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Naredba Input # - Primer</a:t>
            </a:r>
            <a:endParaRPr lang="en-US" sz="3600" smtClean="0"/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971600" y="1828175"/>
            <a:ext cx="7156896" cy="3477875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sr-Latn-CS" sz="2000" dirty="0">
                <a:solidFill>
                  <a:srgbClr val="3333CC"/>
                </a:solidFill>
              </a:rPr>
              <a:t>Sub Polozili()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Dim ImePrez As String, Poeni As Single, BrPol As Integer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Open "C:\Temp\Ispit.txt" For Input As #1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BrPol = 0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Do </a:t>
            </a:r>
            <a:r>
              <a:rPr lang="en-US" sz="2000" dirty="0" smtClean="0">
                <a:solidFill>
                  <a:srgbClr val="3333CC"/>
                </a:solidFill>
              </a:rPr>
              <a:t>Until </a:t>
            </a:r>
            <a:r>
              <a:rPr lang="sr-Latn-CS" sz="2000" dirty="0" smtClean="0">
                <a:solidFill>
                  <a:srgbClr val="3333CC"/>
                </a:solidFill>
              </a:rPr>
              <a:t>EOF(1</a:t>
            </a:r>
            <a:r>
              <a:rPr lang="sr-Latn-CS" sz="2000" dirty="0">
                <a:solidFill>
                  <a:srgbClr val="3333CC"/>
                </a:solidFill>
              </a:rPr>
              <a:t>)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Input #1, ImePrez, Poeni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If Poeni &gt; 50 Then BrPol = BrPol + 1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Loop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MsgBox "Položilo je " &amp; BrPol &amp; " studenata"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Close #1</a:t>
            </a:r>
            <a:endParaRPr lang="en-GB" sz="2000" dirty="0">
              <a:solidFill>
                <a:srgbClr val="3333CC"/>
              </a:solidFill>
            </a:endParaRPr>
          </a:p>
          <a:p>
            <a:r>
              <a:rPr lang="en-GB" sz="2000" dirty="0">
                <a:solidFill>
                  <a:srgbClr val="3333CC"/>
                </a:solidFill>
              </a:rPr>
              <a:t>End Sub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65613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Naredba Line Input #</a:t>
            </a:r>
            <a:endParaRPr lang="en-US" sz="3600" smtClean="0"/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323850" y="1431925"/>
            <a:ext cx="8280400" cy="23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Naredba </a:t>
            </a:r>
            <a:r>
              <a:rPr lang="sr-Latn-CS" sz="2100">
                <a:solidFill>
                  <a:srgbClr val="3333CC"/>
                </a:solidFill>
              </a:rPr>
              <a:t>Line Input #</a:t>
            </a:r>
            <a:r>
              <a:rPr lang="sr-Latn-CS" sz="2100"/>
              <a:t> čita jednu liniju teksta (do znaka za novi red) i pročitanu liniju smešta u </a:t>
            </a:r>
            <a:r>
              <a:rPr lang="sr-Latn-CS" sz="2100">
                <a:solidFill>
                  <a:srgbClr val="3333CC"/>
                </a:solidFill>
              </a:rPr>
              <a:t>String</a:t>
            </a:r>
            <a:r>
              <a:rPr lang="sr-Latn-CS" sz="2100"/>
              <a:t> promenljivu. </a:t>
            </a:r>
          </a:p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Sintaksa ove naredbe je:</a:t>
            </a:r>
            <a:endParaRPr lang="en-GB" sz="2100"/>
          </a:p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tabLst>
                <a:tab pos="265113" algn="l"/>
              </a:tabLst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Line Input #filenumber, varname</a:t>
            </a:r>
            <a:endParaRPr lang="en-GB" sz="2100">
              <a:solidFill>
                <a:srgbClr val="3333CC"/>
              </a:solidFill>
            </a:endParaRPr>
          </a:p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tabLst>
                <a:tab pos="265113" algn="l"/>
              </a:tabLst>
            </a:pPr>
            <a:r>
              <a:rPr lang="en-GB" sz="2100"/>
              <a:t>	gde je </a:t>
            </a:r>
            <a:r>
              <a:rPr lang="sr-Latn-CS" sz="2100">
                <a:solidFill>
                  <a:srgbClr val="3333CC"/>
                </a:solidFill>
              </a:rPr>
              <a:t>varname</a:t>
            </a:r>
            <a:r>
              <a:rPr lang="en-GB" sz="2100"/>
              <a:t> ime promenljive u koju smeštamo pročitanu liniju.</a:t>
            </a:r>
          </a:p>
          <a:p>
            <a:pPr marL="268288" indent="-268288">
              <a:lnSpc>
                <a:spcPct val="85000"/>
              </a:lnSpc>
              <a:spcBef>
                <a:spcPts val="12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en-GB" sz="2100"/>
              <a:t>Dalji rad se svodi na obradu stringova.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03262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Upis u tekst fajl. Naredba Write #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50825" y="1290638"/>
            <a:ext cx="8424863" cy="537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Za upis u tekstualni fajl koristimo naredbe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 i </a:t>
            </a:r>
            <a:r>
              <a:rPr lang="sr-Latn-CS" sz="2100">
                <a:solidFill>
                  <a:srgbClr val="3333CC"/>
                </a:solidFill>
              </a:rPr>
              <a:t>Print #</a:t>
            </a:r>
            <a:r>
              <a:rPr lang="sr-Latn-CS" sz="2100"/>
              <a:t>.</a:t>
            </a:r>
          </a:p>
          <a:p>
            <a:pPr marL="268288" indent="-268288">
              <a:lnSpc>
                <a:spcPct val="90000"/>
              </a:lnSpc>
              <a:spcBef>
                <a:spcPts val="12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Naredba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 služi za upis niza vrednosti. Upisane vrednosti su razdvojene zarezima</a:t>
            </a:r>
            <a:r>
              <a:rPr lang="en-US" sz="2100"/>
              <a:t> u fajlu</a:t>
            </a:r>
            <a:r>
              <a:rPr lang="sr-Latn-CS" sz="2100"/>
              <a:t>, dok se stringovi nalaze pod znacima navoda. </a:t>
            </a:r>
            <a:endParaRPr lang="en-US" sz="2100"/>
          </a:p>
          <a:p>
            <a:pPr marL="268288" indent="-268288">
              <a:lnSpc>
                <a:spcPct val="90000"/>
              </a:lnSpc>
              <a:spcBef>
                <a:spcPts val="18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Podaci upisani u fajl </a:t>
            </a:r>
            <a:r>
              <a:rPr lang="en-US" sz="2100"/>
              <a:t>sa</a:t>
            </a:r>
            <a:r>
              <a:rPr lang="sr-Latn-CS" sz="2100"/>
              <a:t>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 se obično čitaju naredbom </a:t>
            </a:r>
            <a:r>
              <a:rPr lang="sr-Latn-CS" sz="2100">
                <a:solidFill>
                  <a:srgbClr val="3333CC"/>
                </a:solidFill>
              </a:rPr>
              <a:t>Input #</a:t>
            </a:r>
            <a:r>
              <a:rPr lang="en-US" sz="2100"/>
              <a:t> (setite se znaka navoda pri </a:t>
            </a:r>
            <a:r>
              <a:rPr lang="sr-Latn-CS" sz="2100"/>
              <a:t>čitanju stringova sa </a:t>
            </a:r>
            <a:r>
              <a:rPr lang="sr-Latn-CS" sz="2100">
                <a:solidFill>
                  <a:srgbClr val="3333CC"/>
                </a:solidFill>
              </a:rPr>
              <a:t>Input #</a:t>
            </a:r>
            <a:r>
              <a:rPr lang="en-US" sz="2100"/>
              <a:t>)</a:t>
            </a:r>
            <a:r>
              <a:rPr lang="sr-Latn-CS" sz="2100"/>
              <a:t>.</a:t>
            </a:r>
            <a:endParaRPr lang="en-US" sz="2100"/>
          </a:p>
          <a:p>
            <a:pPr marL="268288" indent="-268288">
              <a:lnSpc>
                <a:spcPct val="90000"/>
              </a:lnSpc>
              <a:spcBef>
                <a:spcPts val="18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Sintaksa naredbe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 je:</a:t>
            </a:r>
          </a:p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en-US" sz="2100">
                <a:solidFill>
                  <a:srgbClr val="3333CC"/>
                </a:solidFill>
              </a:rPr>
              <a:t>	</a:t>
            </a:r>
            <a:r>
              <a:rPr lang="sr-Latn-CS" sz="2100">
                <a:solidFill>
                  <a:srgbClr val="3333CC"/>
                </a:solidFill>
              </a:rPr>
              <a:t>Write #filenumber, outputlist</a:t>
            </a:r>
          </a:p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en-US" sz="2100"/>
              <a:t>	</a:t>
            </a:r>
            <a:r>
              <a:rPr lang="sr-Latn-CS" sz="2100"/>
              <a:t>gde je </a:t>
            </a:r>
            <a:r>
              <a:rPr lang="sr-Latn-CS" sz="2100">
                <a:solidFill>
                  <a:srgbClr val="3333CC"/>
                </a:solidFill>
              </a:rPr>
              <a:t>outputlist</a:t>
            </a:r>
            <a:r>
              <a:rPr lang="sr-Latn-CS" sz="2100"/>
              <a:t> </a:t>
            </a:r>
            <a:r>
              <a:rPr lang="sr-Latn-CS" sz="2100" u="sng"/>
              <a:t>lista promenljivih razdvojenih zarezima</a:t>
            </a:r>
            <a:r>
              <a:rPr lang="sr-Latn-CS" sz="2100"/>
              <a:t> koje se upisuju u fajl. Umesto promenljive se može navesti i konstantna vrednost, bilo numerička, stringovna ili logička. Ukoliko se </a:t>
            </a:r>
            <a:r>
              <a:rPr lang="sr-Latn-CS" sz="2100">
                <a:solidFill>
                  <a:srgbClr val="3333CC"/>
                </a:solidFill>
              </a:rPr>
              <a:t>outputlist</a:t>
            </a:r>
            <a:r>
              <a:rPr lang="sr-Latn-CS" sz="2100"/>
              <a:t> izostavi, upisuje se prazna linija u fajl.</a:t>
            </a:r>
          </a:p>
          <a:p>
            <a:pPr marL="268288" indent="-268288">
              <a:lnSpc>
                <a:spcPct val="90000"/>
              </a:lnSpc>
              <a:spcBef>
                <a:spcPts val="18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Ukoliko želimo da nakon ispisa ostanemo u istom redu, naredbu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 treba završiti tačka-zarezom.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5036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Naredba Print #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61938" y="1346200"/>
            <a:ext cx="8712200" cy="517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Naredba </a:t>
            </a:r>
            <a:r>
              <a:rPr lang="sr-Latn-CS" sz="2100">
                <a:solidFill>
                  <a:srgbClr val="3333CC"/>
                </a:solidFill>
              </a:rPr>
              <a:t>Print #</a:t>
            </a:r>
            <a:r>
              <a:rPr lang="sr-Latn-CS" sz="2100"/>
              <a:t> takođe služi za upis niza vrednosti i njena sintaksa je:</a:t>
            </a:r>
          </a:p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sr-Latn-CS" sz="2100"/>
              <a:t>	</a:t>
            </a:r>
            <a:r>
              <a:rPr lang="sr-Latn-CS" sz="2100">
                <a:solidFill>
                  <a:srgbClr val="3333CC"/>
                </a:solidFill>
              </a:rPr>
              <a:t>Print #filenumber, outputlist</a:t>
            </a:r>
          </a:p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sr-Latn-CS" sz="2100"/>
              <a:t>	gde je </a:t>
            </a:r>
            <a:r>
              <a:rPr lang="sr-Latn-CS" sz="2100">
                <a:solidFill>
                  <a:srgbClr val="3333CC"/>
                </a:solidFill>
              </a:rPr>
              <a:t>outputlist</a:t>
            </a:r>
            <a:r>
              <a:rPr lang="sr-Latn-CS" sz="2100"/>
              <a:t> lista vrednosti koje želimo upisati u fajl. Ukoliko </a:t>
            </a:r>
            <a:r>
              <a:rPr lang="sr-Latn-CS" sz="2100">
                <a:solidFill>
                  <a:srgbClr val="3333CC"/>
                </a:solidFill>
              </a:rPr>
              <a:t>outputlist</a:t>
            </a:r>
            <a:r>
              <a:rPr lang="sr-Latn-CS" sz="2100"/>
              <a:t> ima više vrednosti, te vrednosti treba razdvajati tačka-zarezom. Ako se razdvajaju zarezima, u fajlu će odgovarajuće vrednosti biti razdvojene tabovima. </a:t>
            </a:r>
          </a:p>
          <a:p>
            <a:pPr marL="268288" indent="-268288">
              <a:lnSpc>
                <a:spcPct val="90000"/>
              </a:lnSpc>
              <a:spcBef>
                <a:spcPts val="12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Za razliku od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, tekst je upisan onako kako smo mi naveli, bez dodavanja znaka navoda oko stringova i zareza koji razdvajaju pojedinačne unose. Ukoliko se </a:t>
            </a:r>
            <a:r>
              <a:rPr lang="sr-Latn-CS" sz="2100">
                <a:solidFill>
                  <a:srgbClr val="3333CC"/>
                </a:solidFill>
              </a:rPr>
              <a:t>outputlist</a:t>
            </a:r>
            <a:r>
              <a:rPr lang="sr-Latn-CS" sz="2100"/>
              <a:t> izostavi, upisuje se prazna linija u fajl. </a:t>
            </a:r>
          </a:p>
          <a:p>
            <a:pPr marL="268288" indent="-268288">
              <a:lnSpc>
                <a:spcPct val="90000"/>
              </a:lnSpc>
              <a:spcBef>
                <a:spcPts val="18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Podaci upisani u fajl naredbom </a:t>
            </a:r>
            <a:r>
              <a:rPr lang="sr-Latn-CS" sz="2100">
                <a:solidFill>
                  <a:srgbClr val="3333CC"/>
                </a:solidFill>
              </a:rPr>
              <a:t>Print #</a:t>
            </a:r>
            <a:r>
              <a:rPr lang="sr-Latn-CS" sz="2100"/>
              <a:t> se obično čitaju naredbama </a:t>
            </a:r>
            <a:r>
              <a:rPr lang="sr-Latn-CS" sz="2100">
                <a:solidFill>
                  <a:srgbClr val="3333CC"/>
                </a:solidFill>
              </a:rPr>
              <a:t>Input</a:t>
            </a:r>
            <a:r>
              <a:rPr lang="sr-Latn-CS" sz="2100"/>
              <a:t> i </a:t>
            </a:r>
            <a:r>
              <a:rPr lang="sr-Latn-CS" sz="2100">
                <a:solidFill>
                  <a:srgbClr val="3333CC"/>
                </a:solidFill>
              </a:rPr>
              <a:t>Line Input #</a:t>
            </a:r>
            <a:r>
              <a:rPr lang="sr-Latn-CS" sz="2100"/>
              <a:t>.</a:t>
            </a:r>
          </a:p>
          <a:p>
            <a:pPr marL="268288" indent="-268288">
              <a:lnSpc>
                <a:spcPct val="90000"/>
              </a:lnSpc>
              <a:spcBef>
                <a:spcPts val="1800"/>
              </a:spcBef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Kao kod naredbe </a:t>
            </a:r>
            <a:r>
              <a:rPr lang="sr-Latn-CS" sz="2100">
                <a:solidFill>
                  <a:srgbClr val="3333CC"/>
                </a:solidFill>
              </a:rPr>
              <a:t>Write #</a:t>
            </a:r>
            <a:r>
              <a:rPr lang="sr-Latn-CS" sz="2100"/>
              <a:t>, ako želimo da nakon ispisa ostanemo u istom redu, naredbu </a:t>
            </a:r>
            <a:r>
              <a:rPr lang="sr-Latn-CS" sz="2100">
                <a:solidFill>
                  <a:srgbClr val="3333CC"/>
                </a:solidFill>
              </a:rPr>
              <a:t>Print #</a:t>
            </a:r>
            <a:r>
              <a:rPr lang="sr-Latn-CS" sz="2100"/>
              <a:t> treba završiti tačka-zarezom.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5293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Rad sa tekst fajlovima - Primeri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79388" y="1311275"/>
            <a:ext cx="8713787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Napisati proceduru koj</a:t>
            </a:r>
            <a:r>
              <a:rPr lang="en-US" sz="2100"/>
              <a:t>a</a:t>
            </a:r>
            <a:r>
              <a:rPr lang="sr-Latn-CS" sz="2100"/>
              <a:t> otvara tekstualni fajl C:\Fajl.txt i sve linije fajla koje sadrže reč “VBA” prepisuj</a:t>
            </a:r>
            <a:r>
              <a:rPr lang="en-US" sz="2100"/>
              <a:t>e</a:t>
            </a:r>
            <a:r>
              <a:rPr lang="sr-Latn-CS" sz="2100"/>
              <a:t> u radni list. Pored pronađene linije, u radni list upisati i redni broj linije i njenu dužinu.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07504" y="2640876"/>
            <a:ext cx="4417363" cy="3170099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sr-Latn-CS" sz="2000" dirty="0">
                <a:solidFill>
                  <a:srgbClr val="3333CC"/>
                </a:solidFill>
              </a:rPr>
              <a:t>Sub Podstring()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Dim I As Integer, BrLin As Integer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en-US" sz="2000" dirty="0">
                <a:solidFill>
                  <a:srgbClr val="3333CC"/>
                </a:solidFill>
              </a:rPr>
              <a:t>Dim</a:t>
            </a:r>
            <a:r>
              <a:rPr lang="sr-Latn-CS" sz="2000" dirty="0">
                <a:solidFill>
                  <a:srgbClr val="3333CC"/>
                </a:solidFill>
              </a:rPr>
              <a:t> Linija As String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Open "C:\Fajl.txt" For Input As #1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Cells(1, 1) = "Linija"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Cells(1, 2) = "Broj linije"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Cells(1, 3) = "Dužina linije"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Range("A1:C1").Font.Bold = True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I = 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BrLin = 0</a:t>
            </a:r>
            <a:endParaRPr lang="en-GB" sz="2000" dirty="0">
              <a:solidFill>
                <a:srgbClr val="3333CC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644008" y="2631653"/>
            <a:ext cx="4464496" cy="3785652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>
            <a:spAutoFit/>
          </a:bodyPr>
          <a:lstStyle/>
          <a:p>
            <a:pPr lvl="1"/>
            <a:r>
              <a:rPr lang="sr-Latn-CS" sz="2000" dirty="0">
                <a:solidFill>
                  <a:srgbClr val="3333CC"/>
                </a:solidFill>
              </a:rPr>
              <a:t>Do </a:t>
            </a:r>
            <a:r>
              <a:rPr lang="en-US" sz="2000" dirty="0" smtClean="0">
                <a:solidFill>
                  <a:srgbClr val="3333CC"/>
                </a:solidFill>
              </a:rPr>
              <a:t>Until</a:t>
            </a:r>
            <a:r>
              <a:rPr lang="sr-Latn-CS" sz="2000" dirty="0" smtClean="0">
                <a:solidFill>
                  <a:srgbClr val="3333CC"/>
                </a:solidFill>
              </a:rPr>
              <a:t> </a:t>
            </a:r>
            <a:r>
              <a:rPr lang="sr-Latn-CS" sz="2000" dirty="0">
                <a:solidFill>
                  <a:srgbClr val="3333CC"/>
                </a:solidFill>
              </a:rPr>
              <a:t>EOF(1)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Line Input #1, Linija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BrLin = BrLin + 1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If InStr(Linija, "VBA") &lt;&gt; 0 Then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   I = I + 1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   Cells(I, 1) = Linija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   Cells(I, 2) = BrLin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   Cells(I, 3) = Len(Linija)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    End If</a:t>
            </a:r>
            <a:endParaRPr lang="en-GB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Loop</a:t>
            </a:r>
            <a:endParaRPr lang="en-US" sz="2000" dirty="0">
              <a:solidFill>
                <a:srgbClr val="3333CC"/>
              </a:solidFill>
            </a:endParaRPr>
          </a:p>
          <a:p>
            <a:pPr lvl="1"/>
            <a:r>
              <a:rPr lang="sr-Latn-CS" sz="2000" dirty="0">
                <a:solidFill>
                  <a:srgbClr val="3333CC"/>
                </a:solidFill>
              </a:rPr>
              <a:t>Close #1</a:t>
            </a:r>
            <a:endParaRPr lang="en-US" sz="2000" dirty="0">
              <a:solidFill>
                <a:srgbClr val="3333CC"/>
              </a:solidFill>
            </a:endParaRPr>
          </a:p>
          <a:p>
            <a:r>
              <a:rPr lang="sr-Latn-CS" sz="2000" dirty="0">
                <a:solidFill>
                  <a:srgbClr val="3333CC"/>
                </a:solidFill>
              </a:rPr>
              <a:t>End Sub</a:t>
            </a:r>
            <a:endParaRPr lang="en-GB" sz="20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5293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Rad sa tekst fajlovima - Primeri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0825" y="1203325"/>
            <a:ext cx="864235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Char char="n"/>
              <a:tabLst>
                <a:tab pos="265113" algn="l"/>
              </a:tabLst>
            </a:pPr>
            <a:r>
              <a:rPr lang="sr-Latn-CS" sz="2100"/>
              <a:t>Formirati fajl </a:t>
            </a:r>
            <a:r>
              <a:rPr lang="sr-Latn-CS" sz="2100" b="1">
                <a:solidFill>
                  <a:schemeClr val="tx2"/>
                </a:solidFill>
              </a:rPr>
              <a:t>Vrednosti.txt</a:t>
            </a:r>
            <a:r>
              <a:rPr lang="sr-Latn-CS" sz="2100"/>
              <a:t> koji sadrži numeričke vrednosti ćelija selektovanog opsega (svaka u zasebnom redu fajla) u formatu:</a:t>
            </a:r>
          </a:p>
          <a:p>
            <a:pPr marL="268288" indent="-268288">
              <a:lnSpc>
                <a:spcPct val="85000"/>
              </a:lnSpc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en-US" sz="2100"/>
              <a:t>	</a:t>
            </a:r>
            <a:r>
              <a:rPr lang="sr-Latn-CS" sz="2100">
                <a:solidFill>
                  <a:srgbClr val="339933"/>
                </a:solidFill>
              </a:rPr>
              <a:t>vrsta: I, kolona: J, vrednost: X</a:t>
            </a:r>
          </a:p>
          <a:p>
            <a:pPr marL="268288" indent="-268288">
              <a:lnSpc>
                <a:spcPct val="85000"/>
              </a:lnSpc>
              <a:spcBef>
                <a:spcPct val="20000"/>
              </a:spcBef>
              <a:spcAft>
                <a:spcPct val="20000"/>
              </a:spcAft>
              <a:buSzPct val="75000"/>
              <a:buFont typeface="Wingdings" pitchFamily="2" charset="2"/>
              <a:buNone/>
              <a:tabLst>
                <a:tab pos="265113" algn="l"/>
              </a:tabLst>
            </a:pPr>
            <a:r>
              <a:rPr lang="en-US" sz="2100"/>
              <a:t>	</a:t>
            </a:r>
            <a:r>
              <a:rPr lang="sr-Latn-CS" sz="2100"/>
              <a:t>gde je X vrednost ćelije u I-toj vrsti i J-toj koloni selektovanog opsega. Ne upisivati prazne ćelije i one koje ne sadrže broj.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749300" y="2836451"/>
            <a:ext cx="7783140" cy="3893374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sr-Latn-CS" sz="1900" dirty="0">
                <a:solidFill>
                  <a:srgbClr val="3333CC"/>
                </a:solidFill>
              </a:rPr>
              <a:t>Sub Vrednosti()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Dim I As Integer, J As Integer, Cel As Variant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Open "C:\Temp\Vrednosti.txt" For Output As #1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For I = 1 To Selection.Rows.Count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For J = 1 To Selection.Columns.Count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    Cel = Selection.Cells(I, J)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    If Cel &lt;&gt; "" And IsNumeric(Cel) Then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        Print #1, "vrsta: " &amp; I &amp; ", kolona: " &amp; J &amp; ", vrednost: " &amp; Cel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    End If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    Next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Next</a:t>
            </a:r>
          </a:p>
          <a:p>
            <a:pPr lvl="1"/>
            <a:r>
              <a:rPr lang="sr-Latn-CS" sz="1900" dirty="0">
                <a:solidFill>
                  <a:srgbClr val="3333CC"/>
                </a:solidFill>
              </a:rPr>
              <a:t>Close #1</a:t>
            </a:r>
          </a:p>
          <a:p>
            <a:r>
              <a:rPr lang="sr-Latn-CS" sz="1900" dirty="0">
                <a:solidFill>
                  <a:srgbClr val="3333CC"/>
                </a:solidFill>
              </a:rPr>
              <a:t>End Sub</a:t>
            </a: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4446343" y="5705475"/>
            <a:ext cx="3313112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r-Latn-CS">
                <a:solidFill>
                  <a:srgbClr val="FF0000"/>
                </a:solidFill>
              </a:rPr>
              <a:t>Šta bi se upisalo u fajl da je umesto Print korišćeno Write?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28678" name="Line 7"/>
          <p:cNvSpPr>
            <a:spLocks noChangeShapeType="1"/>
          </p:cNvSpPr>
          <p:nvPr/>
        </p:nvSpPr>
        <p:spPr bwMode="auto">
          <a:xfrm flipH="1" flipV="1">
            <a:off x="2499398" y="5180636"/>
            <a:ext cx="1937420" cy="85467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Argument FileFilter</a:t>
            </a:r>
            <a:endParaRPr lang="en-US" sz="36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347788"/>
            <a:ext cx="8583612" cy="4673600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U pitanju je string koji određuje tipove fajlova koji će biti prikazani u padajućoj listi </a:t>
            </a:r>
            <a:r>
              <a:rPr lang="sr-Latn-CS" sz="2100" i="1" smtClean="0"/>
              <a:t>Files of type</a:t>
            </a:r>
            <a:r>
              <a:rPr lang="sr-Latn-CS" sz="2100" smtClean="0"/>
              <a:t> prozora Open.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Za svaki tip fajla koji spe</a:t>
            </a:r>
            <a:r>
              <a:rPr lang="en-US" sz="2100" smtClean="0"/>
              <a:t>ci</a:t>
            </a:r>
            <a:r>
              <a:rPr lang="sr-Latn-CS" sz="2100" smtClean="0"/>
              <a:t>ficiramo potrebno je navesti dva dela odvojena zarezom. </a:t>
            </a:r>
            <a:r>
              <a:rPr lang="en-US" sz="2100" smtClean="0"/>
              <a:t>Na primer, za</a:t>
            </a:r>
            <a:r>
              <a:rPr lang="sr-Latn-CS" sz="2100" smtClean="0"/>
              <a:t> .txt fajlove</a:t>
            </a:r>
            <a:r>
              <a:rPr lang="en-US" sz="2100" smtClean="0"/>
              <a:t>, f</a:t>
            </a:r>
            <a:r>
              <a:rPr lang="sr-Latn-CS" sz="2100" smtClean="0"/>
              <a:t>ilter bi mogao biti 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Filter1 = </a:t>
            </a:r>
            <a:r>
              <a:rPr lang="en-US" sz="2100" smtClean="0">
                <a:solidFill>
                  <a:srgbClr val="3333CC"/>
                </a:solidFill>
              </a:rPr>
              <a:t>"</a:t>
            </a:r>
            <a:r>
              <a:rPr lang="en-US" sz="2100" smtClean="0">
                <a:solidFill>
                  <a:srgbClr val="339933"/>
                </a:solidFill>
              </a:rPr>
              <a:t>Tekstualni fajlovi (*.txt)</a:t>
            </a:r>
            <a:r>
              <a:rPr lang="en-US" sz="2100" smtClean="0"/>
              <a:t>,</a:t>
            </a:r>
            <a:r>
              <a:rPr lang="en-US" sz="2100" smtClean="0">
                <a:solidFill>
                  <a:srgbClr val="FF0000"/>
                </a:solidFill>
              </a:rPr>
              <a:t>*.txt</a:t>
            </a:r>
            <a:r>
              <a:rPr lang="en-US" sz="2100" smtClean="0">
                <a:solidFill>
                  <a:srgbClr val="3333CC"/>
                </a:solidFill>
              </a:rPr>
              <a:t>"</a:t>
            </a:r>
            <a:endParaRPr lang="sr-Latn-CS" sz="2100" smtClean="0"/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Prvi je tekst koji se prikazuje u padajućoj listi </a:t>
            </a:r>
            <a:r>
              <a:rPr lang="sr-Latn-CS" sz="2100" i="1" smtClean="0"/>
              <a:t>Files of type </a:t>
            </a:r>
            <a:r>
              <a:rPr lang="sr-Latn-CS" sz="2100" smtClean="0"/>
              <a:t>(</a:t>
            </a:r>
            <a:r>
              <a:rPr lang="sr-Latn-CS" sz="2100" smtClean="0">
                <a:solidFill>
                  <a:srgbClr val="339933"/>
                </a:solidFill>
              </a:rPr>
              <a:t>zeleno</a:t>
            </a:r>
            <a:r>
              <a:rPr lang="sr-Latn-CS" sz="2100" smtClean="0"/>
              <a:t>), a drugi određuje tip fajlova koji će biti prikazani u listi (</a:t>
            </a:r>
            <a:r>
              <a:rPr lang="sr-Latn-CS" sz="2100" smtClean="0">
                <a:solidFill>
                  <a:srgbClr val="FF0000"/>
                </a:solidFill>
              </a:rPr>
              <a:t>crveno</a:t>
            </a:r>
            <a:r>
              <a:rPr lang="sr-Latn-CS" sz="2100" smtClean="0"/>
              <a:t>).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2100" smtClean="0"/>
              <a:t>Ukoliko želimo da prikažemo više tipova fajlova u padajućoj listi, filter bi se definisao na sledeći način:</a:t>
            </a:r>
          </a:p>
          <a:p>
            <a:pPr marL="239713" indent="-239713" eaLnBrk="1" hangingPunct="1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Filter2 =	"Tekstualni fajlovi (*.txt),*.txt," &amp; _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	"Word fajlovi (*.doc),*.doc," &amp; _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	"Excel fajlovi (*.xls),*.xls," &amp; _</a:t>
            </a:r>
          </a:p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 smtClean="0">
                <a:solidFill>
                  <a:srgbClr val="3333CC"/>
                </a:solidFill>
              </a:rPr>
              <a:t>		"Svi fajlovi (*.*),*.*"</a:t>
            </a:r>
            <a:endParaRPr lang="sr-Latn-CS" sz="210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5435600" y="5991225"/>
            <a:ext cx="3457575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r-Latn-CS">
                <a:solidFill>
                  <a:srgbClr val="3333CC"/>
                </a:solidFill>
              </a:rPr>
              <a:t>Filter2 </a:t>
            </a:r>
            <a:r>
              <a:rPr lang="sr-Latn-CS"/>
              <a:t>je jedan string, prikaz</a:t>
            </a:r>
            <a:r>
              <a:rPr lang="en-US"/>
              <a:t>an</a:t>
            </a:r>
            <a:r>
              <a:rPr lang="sr-Latn-CS"/>
              <a:t> u više redova radi preglednosti</a:t>
            </a:r>
            <a:endParaRPr lang="en-GB"/>
          </a:p>
        </p:txBody>
      </p:sp>
      <p:sp>
        <p:nvSpPr>
          <p:cNvPr id="5125" name="Line 9"/>
          <p:cNvSpPr>
            <a:spLocks noChangeShapeType="1"/>
          </p:cNvSpPr>
          <p:nvPr/>
        </p:nvSpPr>
        <p:spPr bwMode="auto">
          <a:xfrm flipH="1" flipV="1">
            <a:off x="4067175" y="5516563"/>
            <a:ext cx="1368425" cy="830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3134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Argument FileFilter </a:t>
            </a:r>
            <a:r>
              <a:rPr lang="en-US" sz="3600" smtClean="0"/>
              <a:t>- P</a:t>
            </a:r>
            <a:r>
              <a:rPr lang="sr-Latn-CS" sz="3600" smtClean="0"/>
              <a:t>rimeri</a:t>
            </a:r>
            <a:endParaRPr lang="en-US" sz="36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268413"/>
            <a:ext cx="7718425" cy="50482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</a:pPr>
            <a:r>
              <a:rPr lang="sr-Latn-CS" sz="2100" smtClean="0"/>
              <a:t>Naredba </a:t>
            </a:r>
            <a:r>
              <a:rPr lang="sr-Latn-CS" sz="2100" smtClean="0">
                <a:solidFill>
                  <a:srgbClr val="3333CC"/>
                </a:solidFill>
              </a:rPr>
              <a:t>Application.GetOpenFilename(Filter1) </a:t>
            </a:r>
            <a:r>
              <a:rPr lang="sr-Latn-CS" sz="2100" smtClean="0"/>
              <a:t>bi dala prozor </a:t>
            </a: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63" y="2314575"/>
            <a:ext cx="6783387" cy="442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236788" y="1773238"/>
            <a:ext cx="4648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239713" indent="-239713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2100">
                <a:solidFill>
                  <a:srgbClr val="3333CC"/>
                </a:solidFill>
              </a:rPr>
              <a:t>Filter1 = </a:t>
            </a:r>
            <a:r>
              <a:rPr lang="en-US" sz="2100">
                <a:solidFill>
                  <a:srgbClr val="3333CC"/>
                </a:solidFill>
              </a:rPr>
              <a:t>"Tekstualni fajlovi (*.txt),*.txt"</a:t>
            </a:r>
            <a:endParaRPr lang="sr-Latn-CS" sz="210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3134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Argument FileFilter </a:t>
            </a:r>
            <a:r>
              <a:rPr lang="en-US" sz="3600" smtClean="0"/>
              <a:t>- P</a:t>
            </a:r>
            <a:r>
              <a:rPr lang="sr-Latn-CS" sz="3600" smtClean="0"/>
              <a:t>rimeri</a:t>
            </a:r>
            <a:endParaRPr lang="en-US" sz="36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196975"/>
            <a:ext cx="8294687" cy="504825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spcBef>
                <a:spcPct val="0"/>
              </a:spcBef>
              <a:spcAft>
                <a:spcPct val="20000"/>
              </a:spcAft>
              <a:buClr>
                <a:schemeClr val="tx1"/>
              </a:buClr>
            </a:pPr>
            <a:r>
              <a:rPr lang="sr-Latn-CS" sz="2100" smtClean="0"/>
              <a:t>Naredba </a:t>
            </a:r>
            <a:r>
              <a:rPr lang="sr-Latn-CS" sz="2100" smtClean="0">
                <a:solidFill>
                  <a:srgbClr val="3333CC"/>
                </a:solidFill>
              </a:rPr>
              <a:t>Application.GetOpenFilename(Filter2, 3) </a:t>
            </a:r>
            <a:r>
              <a:rPr lang="sr-Latn-CS" sz="2100" smtClean="0"/>
              <a:t>bi dala prozor </a:t>
            </a:r>
          </a:p>
        </p:txBody>
      </p:sp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63" y="2351088"/>
            <a:ext cx="6783387" cy="442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819150" y="1628775"/>
            <a:ext cx="74882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CS" sz="1900">
                <a:solidFill>
                  <a:srgbClr val="3333CC"/>
                </a:solidFill>
              </a:rPr>
              <a:t>Filter2 =</a:t>
            </a:r>
            <a:r>
              <a:rPr lang="en-US" sz="1900">
                <a:solidFill>
                  <a:srgbClr val="3333CC"/>
                </a:solidFill>
              </a:rPr>
              <a:t> </a:t>
            </a:r>
            <a:r>
              <a:rPr lang="sr-Latn-CS" sz="1900">
                <a:solidFill>
                  <a:srgbClr val="3333CC"/>
                </a:solidFill>
              </a:rPr>
              <a:t>"</a:t>
            </a:r>
            <a:r>
              <a:rPr lang="sr-Latn-CS" sz="1900">
                <a:solidFill>
                  <a:srgbClr val="FF0000"/>
                </a:solidFill>
              </a:rPr>
              <a:t>Tekstualni fajlovi (*.txt),*.txt</a:t>
            </a:r>
            <a:r>
              <a:rPr lang="sr-Latn-CS" sz="1900">
                <a:solidFill>
                  <a:srgbClr val="3333CC"/>
                </a:solidFill>
              </a:rPr>
              <a:t>,</a:t>
            </a:r>
            <a:r>
              <a:rPr lang="en-US" sz="1900">
                <a:solidFill>
                  <a:srgbClr val="3333CC"/>
                </a:solidFill>
              </a:rPr>
              <a:t> </a:t>
            </a:r>
            <a:r>
              <a:rPr lang="sr-Latn-CS" sz="1900">
                <a:solidFill>
                  <a:srgbClr val="00B050"/>
                </a:solidFill>
              </a:rPr>
              <a:t>Word fajlovi (*.doc),*.doc</a:t>
            </a:r>
            <a:r>
              <a:rPr lang="sr-Latn-CS" sz="1900">
                <a:solidFill>
                  <a:srgbClr val="3333CC"/>
                </a:solidFill>
              </a:rPr>
              <a:t>," &amp; _</a:t>
            </a:r>
          </a:p>
          <a:p>
            <a:pPr marL="239713" indent="-239713">
              <a:lnSpc>
                <a:spcPct val="85000"/>
              </a:lnSpc>
              <a:spcAft>
                <a:spcPct val="20000"/>
              </a:spcAft>
              <a:buClr>
                <a:schemeClr val="tx1"/>
              </a:buClr>
              <a:tabLst>
                <a:tab pos="1306513" algn="l"/>
              </a:tabLst>
            </a:pPr>
            <a:r>
              <a:rPr lang="sr-Latn-CS" sz="1900">
                <a:solidFill>
                  <a:srgbClr val="3333CC"/>
                </a:solidFill>
              </a:rPr>
              <a:t>	</a:t>
            </a:r>
            <a:r>
              <a:rPr lang="en-US" sz="1900">
                <a:solidFill>
                  <a:srgbClr val="3333CC"/>
                </a:solidFill>
              </a:rPr>
              <a:t>           </a:t>
            </a:r>
            <a:r>
              <a:rPr lang="sr-Latn-CS" sz="1900">
                <a:solidFill>
                  <a:srgbClr val="FF0000"/>
                </a:solidFill>
              </a:rPr>
              <a:t>"Excel fajlovi (*.xls),*.xls</a:t>
            </a:r>
            <a:r>
              <a:rPr lang="sr-Latn-CS" sz="1900">
                <a:solidFill>
                  <a:srgbClr val="3333CC"/>
                </a:solidFill>
              </a:rPr>
              <a:t>,</a:t>
            </a:r>
            <a:r>
              <a:rPr lang="en-US" sz="1900">
                <a:solidFill>
                  <a:srgbClr val="3333CC"/>
                </a:solidFill>
              </a:rPr>
              <a:t> </a:t>
            </a:r>
            <a:r>
              <a:rPr lang="sr-Latn-CS" sz="1900">
                <a:solidFill>
                  <a:srgbClr val="00B050"/>
                </a:solidFill>
              </a:rPr>
              <a:t>Svi fajlovi (*.*),*.*</a:t>
            </a:r>
            <a:r>
              <a:rPr lang="sr-Latn-CS" sz="1900">
                <a:solidFill>
                  <a:srgbClr val="3333CC"/>
                </a:solidFill>
              </a:rPr>
              <a:t>"</a:t>
            </a:r>
            <a:endParaRPr lang="sr-Latn-CS" sz="1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580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GetOpenFilename </a:t>
            </a:r>
            <a:r>
              <a:rPr lang="sr-Latn-CS" sz="3600" smtClean="0"/>
              <a:t>i GetSaveAsFilename </a:t>
            </a:r>
            <a:endParaRPr lang="en-US" sz="36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538288"/>
            <a:ext cx="8510587" cy="4608512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>
                <a:solidFill>
                  <a:srgbClr val="3333CC"/>
                </a:solidFill>
              </a:rPr>
              <a:t>GetOpenFilename</a:t>
            </a:r>
            <a:r>
              <a:rPr lang="sr-Latn-CS" sz="2100" smtClean="0"/>
              <a:t> vraća False ako korisnik pritisne dugme Cancel </a:t>
            </a:r>
            <a:r>
              <a:rPr lang="en-US" sz="2100" smtClean="0"/>
              <a:t>ili </a:t>
            </a:r>
            <a:r>
              <a:rPr lang="sr-Latn-CS" sz="2100" smtClean="0"/>
              <a:t>zatvori prozor pomoću dugmeta ☒ u gornjem desnom uglu.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/>
              <a:t>Sličan metodu </a:t>
            </a:r>
            <a:r>
              <a:rPr lang="sr-Latn-CS" sz="2100" smtClean="0">
                <a:solidFill>
                  <a:srgbClr val="3333CC"/>
                </a:solidFill>
              </a:rPr>
              <a:t>GetOpenFilename</a:t>
            </a:r>
            <a:r>
              <a:rPr lang="sr-Latn-CS" sz="2100" smtClean="0"/>
              <a:t> je metod </a:t>
            </a:r>
            <a:r>
              <a:rPr lang="sr-Latn-CS" sz="2100" smtClean="0">
                <a:solidFill>
                  <a:srgbClr val="3333CC"/>
                </a:solidFill>
              </a:rPr>
              <a:t>GetSaveAsFilename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>
                <a:solidFill>
                  <a:srgbClr val="3333CC"/>
                </a:solidFill>
              </a:rPr>
              <a:t>GetSaveAsFilename</a:t>
            </a:r>
            <a:r>
              <a:rPr lang="sr-Latn-CS" sz="2100" smtClean="0"/>
              <a:t> je metod objekta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 koji prikazuje Save As dijalog boks i čeka da korisnik selektuje fajl. Vraća ime fajla, uključujući i put, i ne vrši nikakvu akciju nad selektovanim fajlom.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/>
              <a:t>Za razliku od </a:t>
            </a:r>
            <a:r>
              <a:rPr lang="sr-Latn-CS" sz="2100" smtClean="0">
                <a:solidFill>
                  <a:srgbClr val="3333CC"/>
                </a:solidFill>
              </a:rPr>
              <a:t>GetOpenFilename</a:t>
            </a:r>
            <a:r>
              <a:rPr lang="sr-Latn-CS" sz="2100" smtClean="0"/>
              <a:t>, ovaj metod za prvi argument ima opciono </a:t>
            </a:r>
            <a:r>
              <a:rPr lang="sr-Latn-CS" sz="2100" smtClean="0">
                <a:solidFill>
                  <a:srgbClr val="3333CC"/>
                </a:solidFill>
              </a:rPr>
              <a:t>InitialFilename</a:t>
            </a:r>
            <a:r>
              <a:rPr lang="sr-Latn-CS" sz="2100" smtClean="0"/>
              <a:t>, koje sugeriše ime fajla. Ukoliko se izostavi, uzima se ime aktivne radne sveske. Druga razlika je da </a:t>
            </a:r>
            <a:r>
              <a:rPr lang="sr-Latn-CS" sz="2100" smtClean="0">
                <a:solidFill>
                  <a:srgbClr val="3333CC"/>
                </a:solidFill>
              </a:rPr>
              <a:t>GetSaveAsFilename</a:t>
            </a:r>
            <a:r>
              <a:rPr lang="sr-Latn-CS" sz="2100" smtClean="0"/>
              <a:t> nema za poslednji argument </a:t>
            </a:r>
            <a:r>
              <a:rPr lang="sr-Latn-CS" sz="2100" smtClean="0">
                <a:solidFill>
                  <a:srgbClr val="3333CC"/>
                </a:solidFill>
              </a:rPr>
              <a:t>MultiSelect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/>
              <a:t>Još jednom napominjemo da </a:t>
            </a:r>
            <a:r>
              <a:rPr lang="sr-Latn-CS" sz="2100" u="sng" smtClean="0"/>
              <a:t>ove dve metode služe za odabir fajlova</a:t>
            </a:r>
            <a:r>
              <a:rPr lang="en-US" sz="2100" smtClean="0"/>
              <a:t>!</a:t>
            </a:r>
            <a:r>
              <a:rPr lang="sr-Latn-CS" sz="2100" smtClean="0"/>
              <a:t> </a:t>
            </a:r>
          </a:p>
          <a:p>
            <a:pPr marL="239713" indent="-239713" eaLnBrk="1" hangingPunct="1">
              <a:lnSpc>
                <a:spcPct val="90000"/>
              </a:lnSpc>
              <a:spcBef>
                <a:spcPct val="0"/>
              </a:spcBef>
              <a:spcAft>
                <a:spcPts val="1500"/>
              </a:spcAft>
              <a:buClr>
                <a:schemeClr val="tx1"/>
              </a:buClr>
            </a:pPr>
            <a:r>
              <a:rPr lang="sr-Latn-CS" sz="2100" smtClean="0"/>
              <a:t>Za odabir foldera je najpogodnije koristiti </a:t>
            </a:r>
            <a:r>
              <a:rPr lang="sr-Latn-CS" sz="2100" smtClean="0">
                <a:solidFill>
                  <a:srgbClr val="3333CC"/>
                </a:solidFill>
              </a:rPr>
              <a:t>FileDialog</a:t>
            </a:r>
            <a:r>
              <a:rPr lang="sr-Latn-CS" sz="2100" smtClean="0"/>
              <a:t> objekt.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72110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FileDialog objekt </a:t>
            </a:r>
            <a:endParaRPr lang="en-US" sz="36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484313"/>
            <a:ext cx="8510587" cy="5040312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</a:pPr>
            <a:r>
              <a:rPr lang="sr-Latn-CS" sz="2100" smtClean="0">
                <a:solidFill>
                  <a:srgbClr val="3333CC"/>
                </a:solidFill>
              </a:rPr>
              <a:t>FileDialog</a:t>
            </a:r>
            <a:r>
              <a:rPr lang="sr-Latn-CS" sz="2100" smtClean="0"/>
              <a:t> objekt postoji počev od Excel-a 2002, tako da u ranijim verzijama Excel-a ovakav način odabira foldera neće raditi. Osim foldera, pomoću ovog objekta se mogu selektovati i fajlovi.</a:t>
            </a:r>
          </a:p>
          <a:p>
            <a:pPr marL="239713" indent="-239713" eaLnBrk="1" hangingPunct="1">
              <a:lnSpc>
                <a:spcPct val="95000"/>
              </a:lnSpc>
              <a:spcBef>
                <a:spcPts val="1200"/>
              </a:spcBef>
              <a:buClr>
                <a:schemeClr val="tx1"/>
              </a:buClr>
            </a:pPr>
            <a:r>
              <a:rPr lang="sr-Latn-CS" sz="2100" smtClean="0"/>
              <a:t>Ovaj objekt se dobija pomoću </a:t>
            </a:r>
            <a:r>
              <a:rPr lang="sr-Latn-CS" sz="2100" smtClean="0">
                <a:solidFill>
                  <a:srgbClr val="3333CC"/>
                </a:solidFill>
              </a:rPr>
              <a:t>FileDialog</a:t>
            </a:r>
            <a:r>
              <a:rPr lang="sr-Latn-CS" sz="2100" smtClean="0"/>
              <a:t> osobine objekta </a:t>
            </a:r>
            <a:r>
              <a:rPr lang="sr-Latn-CS" sz="2100" smtClean="0">
                <a:solidFill>
                  <a:srgbClr val="3333CC"/>
                </a:solidFill>
              </a:rPr>
              <a:t>Application</a:t>
            </a:r>
            <a:r>
              <a:rPr lang="sr-Latn-CS" sz="2100" smtClean="0"/>
              <a:t>. Ova osobina ima jedan argument, </a:t>
            </a:r>
            <a:r>
              <a:rPr lang="sr-Latn-CS" sz="2100" smtClean="0">
                <a:solidFill>
                  <a:srgbClr val="3333CC"/>
                </a:solidFill>
              </a:rPr>
              <a:t>fileDialogType</a:t>
            </a:r>
            <a:r>
              <a:rPr lang="sr-Latn-CS" sz="2100" smtClean="0"/>
              <a:t>, koji definiše tip dijaloga i ima četiri moguće vrednosti:</a:t>
            </a:r>
          </a:p>
          <a:p>
            <a:pPr marL="625475" lvl="1" indent="-2143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msoFileDialogFilePicker</a:t>
            </a:r>
            <a:r>
              <a:rPr lang="sr-Latn-CS" sz="2000" smtClean="0"/>
              <a:t> – dijalog za odabir fajla;</a:t>
            </a:r>
          </a:p>
          <a:p>
            <a:pPr marL="625475" lvl="1" indent="-2143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msoFileDialogFolderPicker</a:t>
            </a:r>
            <a:r>
              <a:rPr lang="sr-Latn-CS" sz="2000" smtClean="0"/>
              <a:t> – dijalog za odabir foldera; </a:t>
            </a:r>
          </a:p>
          <a:p>
            <a:pPr marL="625475" lvl="1" indent="-2143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msoFileDialogOpen</a:t>
            </a:r>
            <a:r>
              <a:rPr lang="sr-Latn-CS" sz="2000" smtClean="0"/>
              <a:t> – dijalog za otvaranje fajla;</a:t>
            </a:r>
          </a:p>
          <a:p>
            <a:pPr marL="625475" lvl="1" indent="-2143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>
                <a:solidFill>
                  <a:srgbClr val="3333CC"/>
                </a:solidFill>
              </a:rPr>
              <a:t>msoFileDialogSaveAs</a:t>
            </a:r>
            <a:r>
              <a:rPr lang="sr-Latn-CS" sz="2000" smtClean="0"/>
              <a:t> </a:t>
            </a:r>
            <a:r>
              <a:rPr lang="en-GB" sz="2000" smtClean="0"/>
              <a:t>– dijalog za snimanje fajla.</a:t>
            </a:r>
            <a:endParaRPr lang="sr-Latn-CS" sz="2000" smtClean="0"/>
          </a:p>
          <a:p>
            <a:pPr marL="239713" indent="-239713" eaLnBrk="1" hangingPunct="1">
              <a:lnSpc>
                <a:spcPct val="95000"/>
              </a:lnSpc>
              <a:spcBef>
                <a:spcPts val="2400"/>
              </a:spcBef>
              <a:buClr>
                <a:schemeClr val="tx1"/>
              </a:buClr>
            </a:pPr>
            <a:r>
              <a:rPr lang="sr-Latn-CS" sz="2100" smtClean="0"/>
              <a:t>Dakle, kreiranje </a:t>
            </a:r>
            <a:r>
              <a:rPr lang="sr-Latn-CS" sz="2100" smtClean="0">
                <a:solidFill>
                  <a:srgbClr val="3333CC"/>
                </a:solidFill>
              </a:rPr>
              <a:t>FileDialog </a:t>
            </a:r>
            <a:r>
              <a:rPr lang="sr-Latn-CS" sz="2100" smtClean="0"/>
              <a:t>objekta za odabir foldera bi bilo:</a:t>
            </a:r>
          </a:p>
          <a:p>
            <a:pPr marL="239713" indent="-239713" eaLnBrk="1" hangingPunct="1">
              <a:lnSpc>
                <a:spcPct val="95000"/>
              </a:lnSpc>
              <a:spcBef>
                <a:spcPct val="15000"/>
              </a:spcBef>
              <a:spcAft>
                <a:spcPct val="15000"/>
              </a:spcAft>
              <a:buFont typeface="Wingdings" pitchFamily="2" charset="2"/>
              <a:buNone/>
            </a:pPr>
            <a:r>
              <a:rPr lang="sr-Latn-CS" sz="2000" smtClean="0"/>
              <a:t>	</a:t>
            </a:r>
            <a:r>
              <a:rPr lang="sr-Latn-CS" sz="2100" smtClean="0">
                <a:solidFill>
                  <a:srgbClr val="3333CC"/>
                </a:solidFill>
              </a:rPr>
              <a:t>Dim FD As FileDialog</a:t>
            </a:r>
            <a:endParaRPr lang="en-GB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5000"/>
              </a:lnSpc>
              <a:spcBef>
                <a:spcPct val="0"/>
              </a:spcBef>
              <a:spcAft>
                <a:spcPct val="15000"/>
              </a:spcAft>
              <a:buFont typeface="Wingdings" pitchFamily="2" charset="2"/>
              <a:buNone/>
            </a:pPr>
            <a:r>
              <a:rPr lang="sr-Latn-CS" sz="2100" smtClean="0">
                <a:solidFill>
                  <a:srgbClr val="3333CC"/>
                </a:solidFill>
              </a:rPr>
              <a:t>	</a:t>
            </a:r>
            <a:r>
              <a:rPr lang="en-GB" sz="2100" smtClean="0">
                <a:solidFill>
                  <a:srgbClr val="3333CC"/>
                </a:solidFill>
              </a:rPr>
              <a:t>Set FD = Application.FileDialog(msoFileDialogFolderPicker)</a:t>
            </a:r>
            <a:endParaRPr lang="sr-Latn-CS" sz="210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24562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FileDialog objekt (nastavak)</a:t>
            </a:r>
            <a:endParaRPr lang="en-US" sz="36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563" y="1341438"/>
            <a:ext cx="8510587" cy="1439862"/>
          </a:xfrm>
          <a:noFill/>
        </p:spPr>
        <p:txBody>
          <a:bodyPr lIns="54000" rIns="54000"/>
          <a:lstStyle/>
          <a:p>
            <a:pPr marL="239713" indent="-239713" eaLnBrk="1" hangingPunct="1">
              <a:lnSpc>
                <a:spcPct val="85000"/>
              </a:lnSpc>
              <a:buClr>
                <a:schemeClr val="tx1"/>
              </a:buClr>
            </a:pPr>
            <a:r>
              <a:rPr lang="sr-Latn-CS" sz="2100" smtClean="0">
                <a:solidFill>
                  <a:srgbClr val="3333CC"/>
                </a:solidFill>
              </a:rPr>
              <a:t>FileDialog</a:t>
            </a:r>
            <a:r>
              <a:rPr lang="sr-Latn-CS" sz="2100" smtClean="0"/>
              <a:t> objekt ima:</a:t>
            </a:r>
          </a:p>
          <a:p>
            <a:pPr marL="625475" lvl="1" indent="-214313" eaLnBrk="1" hangingPunct="1">
              <a:lnSpc>
                <a:spcPct val="8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/>
              <a:t>osobinu </a:t>
            </a:r>
            <a:r>
              <a:rPr lang="sr-Latn-CS" sz="2000" smtClean="0">
                <a:solidFill>
                  <a:srgbClr val="3333CC"/>
                </a:solidFill>
              </a:rPr>
              <a:t>InitialFileName</a:t>
            </a:r>
            <a:r>
              <a:rPr lang="sr-Latn-CS" sz="2000" smtClean="0"/>
              <a:t> koja definiše početni folder, </a:t>
            </a:r>
          </a:p>
          <a:p>
            <a:pPr marL="625475" lvl="1" indent="-214313" eaLnBrk="1" hangingPunct="1">
              <a:lnSpc>
                <a:spcPct val="8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/>
              <a:t>metod </a:t>
            </a:r>
            <a:r>
              <a:rPr lang="sr-Latn-CS" sz="2000" smtClean="0">
                <a:solidFill>
                  <a:srgbClr val="3333CC"/>
                </a:solidFill>
              </a:rPr>
              <a:t>Show</a:t>
            </a:r>
            <a:r>
              <a:rPr lang="sr-Latn-CS" sz="2000" smtClean="0"/>
              <a:t> koji prikazuje dijalog boks, </a:t>
            </a:r>
          </a:p>
          <a:p>
            <a:pPr marL="625475" lvl="1" indent="-214313" eaLnBrk="1" hangingPunct="1">
              <a:lnSpc>
                <a:spcPct val="80000"/>
              </a:lnSpc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CS" sz="2000" smtClean="0"/>
              <a:t>osobine </a:t>
            </a:r>
            <a:r>
              <a:rPr lang="sr-Latn-CS" sz="2000" smtClean="0">
                <a:solidFill>
                  <a:srgbClr val="3333CC"/>
                </a:solidFill>
              </a:rPr>
              <a:t>SelectedItems</a:t>
            </a:r>
            <a:r>
              <a:rPr lang="sr-Latn-CS" sz="2000" smtClean="0"/>
              <a:t> koja daje ime selektovanog foldera.</a:t>
            </a:r>
            <a:endParaRPr lang="sr-Latn-CS" sz="1900" smtClean="0">
              <a:solidFill>
                <a:srgbClr val="3333CC"/>
              </a:solidFill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75" y="3438525"/>
            <a:ext cx="4518025" cy="33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141288" y="3314700"/>
            <a:ext cx="4321175" cy="3387725"/>
          </a:xfrm>
          <a:prstGeom prst="rect">
            <a:avLst/>
          </a:prstGeom>
          <a:solidFill>
            <a:srgbClr val="CCFFC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>
                <a:solidFill>
                  <a:srgbClr val="3333CC"/>
                </a:solidFill>
              </a:rPr>
              <a:t>Dim FD As FileDialog</a:t>
            </a:r>
          </a:p>
          <a:p>
            <a:r>
              <a:rPr lang="en-GB">
                <a:solidFill>
                  <a:srgbClr val="3333CC"/>
                </a:solidFill>
              </a:rPr>
              <a:t>Set FD = Application.FileDialog(</a:t>
            </a:r>
            <a:r>
              <a:rPr lang="sr-Latn-CS">
                <a:solidFill>
                  <a:srgbClr val="3333CC"/>
                </a:solidFill>
              </a:rPr>
              <a:t>*folder*</a:t>
            </a:r>
            <a:r>
              <a:rPr lang="en-GB">
                <a:solidFill>
                  <a:srgbClr val="3333CC"/>
                </a:solidFill>
              </a:rPr>
              <a:t>)</a:t>
            </a:r>
          </a:p>
          <a:p>
            <a:r>
              <a:rPr lang="en-GB">
                <a:solidFill>
                  <a:srgbClr val="3333CC"/>
                </a:solidFill>
              </a:rPr>
              <a:t>With FD</a:t>
            </a:r>
          </a:p>
          <a:p>
            <a:r>
              <a:rPr lang="en-GB">
                <a:solidFill>
                  <a:srgbClr val="3333CC"/>
                </a:solidFill>
              </a:rPr>
              <a:t>    .</a:t>
            </a:r>
            <a:r>
              <a:rPr lang="en-GB">
                <a:solidFill>
                  <a:srgbClr val="FF0000"/>
                </a:solidFill>
              </a:rPr>
              <a:t>InitialFileName</a:t>
            </a:r>
            <a:r>
              <a:rPr lang="en-GB">
                <a:solidFill>
                  <a:srgbClr val="3333CC"/>
                </a:solidFill>
              </a:rPr>
              <a:t> = "C:\</a:t>
            </a:r>
            <a:r>
              <a:rPr lang="sr-Latn-CS">
                <a:solidFill>
                  <a:srgbClr val="3333CC"/>
                </a:solidFill>
              </a:rPr>
              <a:t>Temp</a:t>
            </a:r>
            <a:r>
              <a:rPr lang="en-GB">
                <a:solidFill>
                  <a:srgbClr val="3333CC"/>
                </a:solidFill>
              </a:rPr>
              <a:t>\"</a:t>
            </a:r>
          </a:p>
          <a:p>
            <a:r>
              <a:rPr lang="en-GB">
                <a:solidFill>
                  <a:srgbClr val="3333CC"/>
                </a:solidFill>
              </a:rPr>
              <a:t>    .</a:t>
            </a:r>
            <a:r>
              <a:rPr lang="en-GB">
                <a:solidFill>
                  <a:srgbClr val="FF0000"/>
                </a:solidFill>
              </a:rPr>
              <a:t>Title</a:t>
            </a:r>
            <a:r>
              <a:rPr lang="en-GB">
                <a:solidFill>
                  <a:srgbClr val="3333CC"/>
                </a:solidFill>
              </a:rPr>
              <a:t> = "Odaberite folder"</a:t>
            </a:r>
          </a:p>
          <a:p>
            <a:r>
              <a:rPr lang="en-GB">
                <a:solidFill>
                  <a:srgbClr val="3333CC"/>
                </a:solidFill>
              </a:rPr>
              <a:t>    .</a:t>
            </a:r>
            <a:r>
              <a:rPr lang="en-GB">
                <a:solidFill>
                  <a:srgbClr val="FF0000"/>
                </a:solidFill>
              </a:rPr>
              <a:t>Show</a:t>
            </a:r>
          </a:p>
          <a:p>
            <a:r>
              <a:rPr lang="en-GB">
                <a:solidFill>
                  <a:srgbClr val="3333CC"/>
                </a:solidFill>
              </a:rPr>
              <a:t>End With</a:t>
            </a:r>
          </a:p>
          <a:p>
            <a:r>
              <a:rPr lang="en-GB">
                <a:solidFill>
                  <a:srgbClr val="3333CC"/>
                </a:solidFill>
              </a:rPr>
              <a:t>If </a:t>
            </a:r>
            <a:r>
              <a:rPr lang="en-GB">
                <a:solidFill>
                  <a:srgbClr val="FF0000"/>
                </a:solidFill>
              </a:rPr>
              <a:t>FD.SelectedItems.Count</a:t>
            </a:r>
            <a:r>
              <a:rPr lang="en-GB">
                <a:solidFill>
                  <a:srgbClr val="3333CC"/>
                </a:solidFill>
              </a:rPr>
              <a:t> = 0 Then</a:t>
            </a:r>
          </a:p>
          <a:p>
            <a:r>
              <a:rPr lang="en-GB">
                <a:solidFill>
                  <a:srgbClr val="3333CC"/>
                </a:solidFill>
              </a:rPr>
              <a:t>    MsgBox "Selekcija otkazana!"</a:t>
            </a:r>
          </a:p>
          <a:p>
            <a:r>
              <a:rPr lang="en-GB">
                <a:solidFill>
                  <a:srgbClr val="3333CC"/>
                </a:solidFill>
              </a:rPr>
              <a:t>Else</a:t>
            </a:r>
          </a:p>
          <a:p>
            <a:r>
              <a:rPr lang="en-GB">
                <a:solidFill>
                  <a:srgbClr val="3333CC"/>
                </a:solidFill>
              </a:rPr>
              <a:t>    MsgBox </a:t>
            </a:r>
            <a:r>
              <a:rPr lang="en-GB">
                <a:solidFill>
                  <a:srgbClr val="FF0000"/>
                </a:solidFill>
              </a:rPr>
              <a:t>FD.SelectedItems(1)</a:t>
            </a:r>
          </a:p>
          <a:p>
            <a:r>
              <a:rPr lang="en-GB">
                <a:solidFill>
                  <a:srgbClr val="3333CC"/>
                </a:solidFill>
              </a:rPr>
              <a:t>End If</a:t>
            </a:r>
          </a:p>
        </p:txBody>
      </p:sp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169863" y="2852738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Aft>
                <a:spcPct val="50000"/>
              </a:spcAft>
            </a:pPr>
            <a:r>
              <a:rPr lang="sr-Latn-CS" b="1" u="sng"/>
              <a:t>Primer: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3215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Rad sa fajlovima i folderima u VBA</a:t>
            </a:r>
          </a:p>
        </p:txBody>
      </p:sp>
      <p:graphicFrame>
        <p:nvGraphicFramePr>
          <p:cNvPr id="215237" name="Group 197"/>
          <p:cNvGraphicFramePr>
            <a:graphicFrameLocks noGrp="1"/>
          </p:cNvGraphicFramePr>
          <p:nvPr/>
        </p:nvGraphicFramePr>
        <p:xfrm>
          <a:off x="727075" y="1296988"/>
          <a:ext cx="7710488" cy="5311772"/>
        </p:xfrm>
        <a:graphic>
          <a:graphicData uri="http://schemas.openxmlformats.org/drawingml/2006/table">
            <a:tbl>
              <a:tblPr/>
              <a:tblGrid>
                <a:gridCol w="1881188"/>
                <a:gridCol w="5829300"/>
              </a:tblGrid>
              <a:tr h="340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Naredba</a:t>
                      </a:r>
                      <a:endParaRPr kumimoji="0" lang="sr-Latn-C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ChDir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Promena tekućeg foldera.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CurDir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Dobijanje tekućeg foldera.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ChDrive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Promena tekućeg drajva.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15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Dir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Dobijanje imena fajla ili foldera koje odgovara određenom obrascu, atributu fajla ili labeli drajva.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FileCopy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Kopiranje fajla.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15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FileDateTime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Dobijanje datuma i vremena kad je fajl poslednji put modifikovan.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FileLen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Dobijanje veličine fajla, izražene u bajtima.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GetAttr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Dobijanje atributa fajla.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Kill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fajla.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MkDir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Kreiranje novog foldera.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Name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Promena imena fajla ili foldera.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RmDir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praznog foldera.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Courier New" pitchFamily="49" charset="0"/>
                        </a:rPr>
                        <a:t>SetAttr</a:t>
                      </a:r>
                    </a:p>
                  </a:txBody>
                  <a:tcPr marL="90000" marR="90000" marT="18001" marB="18001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Promena atributa fajla.</a:t>
                      </a:r>
                      <a:endParaRPr kumimoji="0" lang="sr-Latn-C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18001" marB="1800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27360</TotalTime>
  <Words>1945</Words>
  <Application>Microsoft Office PowerPoint</Application>
  <PresentationFormat>On-screen Show (4:3)</PresentationFormat>
  <Paragraphs>344</Paragraphs>
  <Slides>26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Courier New</vt:lpstr>
      <vt:lpstr>Times New Roman</vt:lpstr>
      <vt:lpstr>Wingdings</vt:lpstr>
      <vt:lpstr>Pixel</vt:lpstr>
      <vt:lpstr>Programiranje kroz aplikacije</vt:lpstr>
      <vt:lpstr>GetOpenFilename metod</vt:lpstr>
      <vt:lpstr>Argument FileFilter</vt:lpstr>
      <vt:lpstr>Argument FileFilter - Primeri</vt:lpstr>
      <vt:lpstr>Argument FileFilter - Primeri</vt:lpstr>
      <vt:lpstr>GetOpenFilename i GetSaveAsFilename </vt:lpstr>
      <vt:lpstr>FileDialog objekt </vt:lpstr>
      <vt:lpstr>FileDialog objekt (nastavak)</vt:lpstr>
      <vt:lpstr>Rad sa fajlovima i folderima u VBA</vt:lpstr>
      <vt:lpstr>Funkcija Dir</vt:lpstr>
      <vt:lpstr>Funkcija Dir - Primer</vt:lpstr>
      <vt:lpstr>Funkcija Dir - Primer</vt:lpstr>
      <vt:lpstr>FileSearch objekt</vt:lpstr>
      <vt:lpstr>FileSearch objekt - Primer</vt:lpstr>
      <vt:lpstr>Rad sa tekstualnim fajlovima</vt:lpstr>
      <vt:lpstr>Otvaranje tekst fajlova - Primeri</vt:lpstr>
      <vt:lpstr>Zatvaranje tekst fajlova</vt:lpstr>
      <vt:lpstr>Čitanje iz tekst fajlova</vt:lpstr>
      <vt:lpstr>Funkcija Input - Primer</vt:lpstr>
      <vt:lpstr>Naredba Input #</vt:lpstr>
      <vt:lpstr>Naredba Input # - Primer</vt:lpstr>
      <vt:lpstr>Naredba Line Input #</vt:lpstr>
      <vt:lpstr>Upis u tekst fajl. Naredba Write #</vt:lpstr>
      <vt:lpstr>Naredba Print #</vt:lpstr>
      <vt:lpstr>Rad sa tekst fajlovima - Primeri</vt:lpstr>
      <vt:lpstr>Rad sa tekst fajlovima - Primeri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580</cp:revision>
  <dcterms:created xsi:type="dcterms:W3CDTF">2004-08-23T07:37:27Z</dcterms:created>
  <dcterms:modified xsi:type="dcterms:W3CDTF">2018-11-20T16:20:03Z</dcterms:modified>
</cp:coreProperties>
</file>