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56"/>
  </p:normalViewPr>
  <p:slideViewPr>
    <p:cSldViewPr>
      <p:cViewPr varScale="1">
        <p:scale>
          <a:sx n="77" d="100"/>
          <a:sy n="77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D1D69-EC15-4262-A73B-08E5D54A9172}" type="datetimeFigureOut">
              <a:rPr lang="en-US" smtClean="0"/>
              <a:t>02-Nov-18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F02E8-258C-4DE6-923B-D620A720B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15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F7DA9AA5-A8A6-432C-A916-144907D2BBF4}" type="datetimeFigureOut">
              <a:rPr lang="sr-Latn-ME" smtClean="0"/>
              <a:pPr/>
              <a:t>2.11.2018.</a:t>
            </a:fld>
            <a:endParaRPr lang="sr-Latn-M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9496E1C-B50E-4CD8-BCBA-6D15F178BD36}" type="slidenum">
              <a:rPr lang="sr-Latn-ME" smtClean="0"/>
              <a:pPr/>
              <a:t>‹#›</a:t>
            </a:fld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21905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01063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85881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66836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600" b="1" cap="all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047310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/>
          <a:lstStyle>
            <a:lvl1pPr>
              <a:defRPr sz="2800">
                <a:latin typeface="Corbel" panose="020B0503020204020204" pitchFamily="34" charset="0"/>
              </a:defRPr>
            </a:lvl1pPr>
            <a:lvl2pPr>
              <a:defRPr sz="2400">
                <a:latin typeface="Corbel" panose="020B0503020204020204" pitchFamily="34" charset="0"/>
              </a:defRPr>
            </a:lvl2pPr>
            <a:lvl3pPr>
              <a:defRPr sz="2000">
                <a:latin typeface="Corbel" panose="020B0503020204020204" pitchFamily="34" charset="0"/>
              </a:defRPr>
            </a:lvl3pPr>
            <a:lvl4pPr>
              <a:defRPr sz="1800">
                <a:latin typeface="Corbel" panose="020B0503020204020204" pitchFamily="34" charset="0"/>
              </a:defRPr>
            </a:lvl4pPr>
            <a:lvl5pPr>
              <a:defRPr sz="1800">
                <a:latin typeface="Corbel" panose="020B0503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844824"/>
            <a:ext cx="4038600" cy="4281339"/>
          </a:xfrm>
        </p:spPr>
        <p:txBody>
          <a:bodyPr/>
          <a:lstStyle>
            <a:lvl1pPr>
              <a:defRPr sz="2800">
                <a:latin typeface="Corbel" panose="020B0503020204020204" pitchFamily="34" charset="0"/>
              </a:defRPr>
            </a:lvl1pPr>
            <a:lvl2pPr>
              <a:defRPr sz="2400">
                <a:latin typeface="Corbel" panose="020B0503020204020204" pitchFamily="34" charset="0"/>
              </a:defRPr>
            </a:lvl2pPr>
            <a:lvl3pPr>
              <a:defRPr sz="2000">
                <a:latin typeface="Corbel" panose="020B0503020204020204" pitchFamily="34" charset="0"/>
              </a:defRPr>
            </a:lvl3pPr>
            <a:lvl4pPr>
              <a:defRPr sz="1800">
                <a:latin typeface="Corbel" panose="020B0503020204020204" pitchFamily="34" charset="0"/>
              </a:defRPr>
            </a:lvl4pPr>
            <a:lvl5pPr>
              <a:defRPr sz="1800">
                <a:latin typeface="Corbel" panose="020B0503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r-Latn-M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49076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65299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05061"/>
            <a:ext cx="4040188" cy="3721101"/>
          </a:xfrm>
        </p:spPr>
        <p:txBody>
          <a:bodyPr/>
          <a:lstStyle>
            <a:lvl1pPr>
              <a:defRPr sz="2400">
                <a:latin typeface="Corbel" panose="020B0503020204020204" pitchFamily="34" charset="0"/>
              </a:defRPr>
            </a:lvl1pPr>
            <a:lvl2pPr>
              <a:defRPr sz="2000">
                <a:latin typeface="Corbel" panose="020B0503020204020204" pitchFamily="34" charset="0"/>
              </a:defRPr>
            </a:lvl2pPr>
            <a:lvl3pPr>
              <a:defRPr sz="1800">
                <a:latin typeface="Corbel" panose="020B0503020204020204" pitchFamily="34" charset="0"/>
              </a:defRPr>
            </a:lvl3pPr>
            <a:lvl4pPr>
              <a:defRPr sz="1600">
                <a:latin typeface="Corbel" panose="020B0503020204020204" pitchFamily="34" charset="0"/>
              </a:defRPr>
            </a:lvl4pPr>
            <a:lvl5pPr>
              <a:defRPr sz="1600">
                <a:latin typeface="Corbel" panose="020B0503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52558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05061"/>
            <a:ext cx="4041775" cy="3721102"/>
          </a:xfrm>
        </p:spPr>
        <p:txBody>
          <a:bodyPr/>
          <a:lstStyle>
            <a:lvl1pPr>
              <a:defRPr sz="2400">
                <a:latin typeface="Corbel" panose="020B0503020204020204" pitchFamily="34" charset="0"/>
              </a:defRPr>
            </a:lvl1pPr>
            <a:lvl2pPr>
              <a:defRPr sz="2000">
                <a:latin typeface="Corbel" panose="020B0503020204020204" pitchFamily="34" charset="0"/>
              </a:defRPr>
            </a:lvl2pPr>
            <a:lvl3pPr>
              <a:defRPr sz="1800">
                <a:latin typeface="Corbel" panose="020B0503020204020204" pitchFamily="34" charset="0"/>
              </a:defRPr>
            </a:lvl3pPr>
            <a:lvl4pPr>
              <a:defRPr sz="1600">
                <a:latin typeface="Corbel" panose="020B0503020204020204" pitchFamily="34" charset="0"/>
              </a:defRPr>
            </a:lvl4pPr>
            <a:lvl5pPr>
              <a:defRPr sz="1600">
                <a:latin typeface="Corbel" panose="020B0503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745247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28257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698608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700808"/>
            <a:ext cx="3008313" cy="720080"/>
          </a:xfrm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rbel" panose="020B0503020204020204" pitchFamily="34" charset="0"/>
              </a:defRPr>
            </a:lvl1pPr>
            <a:lvl2pPr>
              <a:defRPr sz="2800">
                <a:latin typeface="Corbel" panose="020B0503020204020204" pitchFamily="34" charset="0"/>
              </a:defRPr>
            </a:lvl2pPr>
            <a:lvl3pPr>
              <a:defRPr sz="2400">
                <a:latin typeface="Corbel" panose="020B0503020204020204" pitchFamily="34" charset="0"/>
              </a:defRPr>
            </a:lvl3pPr>
            <a:lvl4pPr>
              <a:defRPr sz="2000">
                <a:latin typeface="Corbel" panose="020B0503020204020204" pitchFamily="34" charset="0"/>
              </a:defRPr>
            </a:lvl4pPr>
            <a:lvl5pPr>
              <a:defRPr sz="2000">
                <a:latin typeface="Corbel" panose="020B0503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1400">
                <a:latin typeface="Corbel" panose="020B05030202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3577902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sr-Latn-M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orbel" panose="020B05030202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732236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8229600" cy="406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A9AA5-A8A6-432C-A916-144907D2BBF4}" type="datetimeFigureOut">
              <a:rPr lang="sr-Latn-ME" smtClean="0"/>
              <a:t>2.11.2018.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9158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>
              <a:lumMod val="75000"/>
            </a:schemeClr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/>
              <a:t>Kvantitativne i kvalitativne metode istraživanja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Peto</a:t>
            </a:r>
            <a:r>
              <a:rPr lang="en-US" dirty="0" smtClean="0"/>
              <a:t> </a:t>
            </a:r>
            <a:r>
              <a:rPr lang="en-US" dirty="0" err="1" smtClean="0"/>
              <a:t>predavanje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410425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ME" dirty="0" smtClean="0"/>
              <a:t>Najčešći metodi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ME" dirty="0" smtClean="0"/>
              <a:t>Kvantitativni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r-Latn-ME" dirty="0" smtClean="0"/>
              <a:t>Anketiranje</a:t>
            </a:r>
          </a:p>
          <a:p>
            <a:r>
              <a:rPr lang="sr-Latn-ME" dirty="0" smtClean="0"/>
              <a:t>Eksperiment</a:t>
            </a:r>
          </a:p>
          <a:p>
            <a:r>
              <a:rPr lang="sr-Latn-ME" dirty="0" smtClean="0"/>
              <a:t>Analiza sadržaja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sr-Latn-ME" dirty="0" smtClean="0"/>
              <a:t>Kvalitativni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sr-Latn-ME" dirty="0" smtClean="0"/>
              <a:t>Posmatranje i posmatranje s učestvovanjem</a:t>
            </a:r>
          </a:p>
          <a:p>
            <a:r>
              <a:rPr lang="sr-Latn-ME" dirty="0" smtClean="0"/>
              <a:t>Individualni i </a:t>
            </a:r>
            <a:r>
              <a:rPr lang="sr-Latn-ME" smtClean="0"/>
              <a:t>grupni intervju</a:t>
            </a:r>
            <a:endParaRPr lang="sr-Latn-ME" dirty="0" smtClean="0"/>
          </a:p>
        </p:txBody>
      </p:sp>
    </p:spTree>
    <p:extLst>
      <p:ext uri="{BB962C8B-B14F-4D97-AF65-F5344CB8AC3E}">
        <p14:creationId xmlns:p14="http://schemas.microsoft.com/office/powerpoint/2010/main" val="1755634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ME" dirty="0" smtClean="0"/>
              <a:t>Literatura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Corbetta, Piergiorgio, </a:t>
            </a:r>
            <a:r>
              <a:rPr lang="sr-Latn-ME" i="1" dirty="0" smtClean="0"/>
              <a:t>Social Research: Theory, Methods  and Techniques, </a:t>
            </a:r>
            <a:r>
              <a:rPr lang="sr-Latn-ME" dirty="0" smtClean="0"/>
              <a:t>Sage, London, 2003, str. 30-55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94894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bolje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Jedna</a:t>
            </a:r>
            <a:r>
              <a:rPr lang="en-US" dirty="0" smtClean="0"/>
              <a:t> od </a:t>
            </a:r>
            <a:r>
              <a:rPr lang="en-US" dirty="0" err="1" smtClean="0"/>
              <a:t>naj</a:t>
            </a:r>
            <a:r>
              <a:rPr lang="sr-Latn-ME" dirty="0" smtClean="0"/>
              <a:t>žešćih debata u društvenim naukama</a:t>
            </a:r>
          </a:p>
          <a:p>
            <a:r>
              <a:rPr lang="sr-Latn-ME" dirty="0" smtClean="0"/>
              <a:t>Nejednak razvoj dva pristupa u raznim fazama</a:t>
            </a:r>
          </a:p>
          <a:p>
            <a:r>
              <a:rPr lang="sr-Latn-ME" dirty="0" smtClean="0"/>
              <a:t>Od 90-tih godina i kvantitativne i kvalitativne relativno dovoljno razvijene</a:t>
            </a:r>
          </a:p>
          <a:p>
            <a:r>
              <a:rPr lang="sr-Latn-ME" dirty="0" smtClean="0"/>
              <a:t>Osnovna podjela:</a:t>
            </a:r>
          </a:p>
          <a:p>
            <a:pPr lvl="1"/>
            <a:r>
              <a:rPr lang="sr-Latn-ME" dirty="0" smtClean="0"/>
              <a:t>Pozitivistička paradigma – kvantitativne metode</a:t>
            </a:r>
          </a:p>
          <a:p>
            <a:pPr lvl="1"/>
            <a:r>
              <a:rPr lang="sr-Latn-ME" dirty="0" smtClean="0"/>
              <a:t>Interpretativistička (konstruktivistička) paradigma – kvalitativne metode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13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Latn-ME" dirty="0" smtClean="0">
                <a:solidFill>
                  <a:schemeClr val="accent6">
                    <a:lumMod val="75000"/>
                  </a:schemeClr>
                </a:solidFill>
              </a:rPr>
              <a:t>Primjer: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Maloljetnička delikvencija kroz prizmu kvantitativnih metoda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653136"/>
          </a:xfrm>
        </p:spPr>
        <p:txBody>
          <a:bodyPr>
            <a:normAutofit fontScale="47500" lnSpcReduction="20000"/>
          </a:bodyPr>
          <a:lstStyle/>
          <a:p>
            <a:r>
              <a:rPr lang="sr-Latn-ME" dirty="0" smtClean="0"/>
              <a:t>Studija: </a:t>
            </a:r>
            <a:r>
              <a:rPr lang="sr-Latn-ME" i="1" dirty="0" smtClean="0"/>
              <a:t>Crime in Making: Pathways and Turning Points through Life, </a:t>
            </a:r>
            <a:r>
              <a:rPr lang="sr-Latn-ME" dirty="0" smtClean="0"/>
              <a:t>Robert J. Sampson i John H. Laub, 1993.</a:t>
            </a:r>
          </a:p>
          <a:p>
            <a:r>
              <a:rPr lang="sr-Latn-ME" dirty="0" smtClean="0"/>
              <a:t>„This book has been driven by the following challenge: can we develop and test a theoretical model that </a:t>
            </a:r>
            <a:r>
              <a:rPr lang="sr-Latn-ME" i="1" dirty="0" smtClean="0"/>
              <a:t>accounts for </a:t>
            </a:r>
            <a:r>
              <a:rPr lang="sr-Latn-ME" dirty="0" smtClean="0"/>
              <a:t>crime and deviance in childhood, adolescence and adulthood?“</a:t>
            </a:r>
          </a:p>
          <a:p>
            <a:pPr lvl="1"/>
            <a:r>
              <a:rPr lang="sr-Latn-ME" dirty="0" smtClean="0"/>
              <a:t>Našli su podatke koji su prikupljani tokom 24 godine u biblioteci Harvarda i dizajnirali novi rad</a:t>
            </a:r>
          </a:p>
          <a:p>
            <a:r>
              <a:rPr lang="sr-Latn-ME" dirty="0" smtClean="0"/>
              <a:t>Hipoteze:</a:t>
            </a:r>
          </a:p>
          <a:p>
            <a:pPr lvl="1"/>
            <a:r>
              <a:rPr lang="sr-Latn-ME" dirty="0" smtClean="0"/>
              <a:t>Tradicionalne varijable (siromaštvo, nesređene porodice, asocijalno djetinjstvo...) utiču na povećanje vjerovatnoće maloljetničke delikvencije</a:t>
            </a:r>
          </a:p>
          <a:p>
            <a:pPr lvl="1"/>
            <a:r>
              <a:rPr lang="sr-Latn-ME" dirty="0" smtClean="0"/>
              <a:t>Mehanizmi društvene kontrole u raznim fazama života utiču različito na povećanje vjerovatnoće maloljetničke delikvencije</a:t>
            </a:r>
          </a:p>
          <a:p>
            <a:r>
              <a:rPr lang="sr-Latn-ME" dirty="0" smtClean="0"/>
              <a:t>Definicija delikvencije:</a:t>
            </a:r>
          </a:p>
          <a:p>
            <a:pPr lvl="1"/>
            <a:r>
              <a:rPr lang="sr-Latn-ME" dirty="0" smtClean="0"/>
              <a:t>Džeparenje, krađa, kockanje, vandalizam, loše ponašanje kao na primjer opijanje, pušenje, bježanje od kuće...)</a:t>
            </a:r>
          </a:p>
          <a:p>
            <a:pPr lvl="1"/>
            <a:r>
              <a:rPr lang="sr-Latn-ME" dirty="0" smtClean="0"/>
              <a:t>Delikvencija prijavljena od strane roditelja, staratelja, nastavnika, samih delikvenata</a:t>
            </a:r>
          </a:p>
          <a:p>
            <a:pPr lvl="1"/>
            <a:r>
              <a:rPr lang="sr-Latn-ME" dirty="0" smtClean="0"/>
              <a:t>Zvanična i nezvanična delikvencija</a:t>
            </a:r>
          </a:p>
          <a:p>
            <a:r>
              <a:rPr lang="sr-Latn-ME" dirty="0" smtClean="0"/>
              <a:t>Zavisna varijabla:</a:t>
            </a:r>
          </a:p>
          <a:p>
            <a:pPr lvl="1"/>
            <a:r>
              <a:rPr lang="sr-Latn-ME" dirty="0" smtClean="0"/>
              <a:t>Indeks delikvencije od 1 do 26 (nezvanična delikvencija)</a:t>
            </a:r>
          </a:p>
          <a:p>
            <a:pPr lvl="1"/>
            <a:r>
              <a:rPr lang="sr-Latn-ME" dirty="0" smtClean="0"/>
              <a:t>Procenat zvanične delikvencije (krivične prijave)</a:t>
            </a:r>
          </a:p>
          <a:p>
            <a:r>
              <a:rPr lang="sr-Latn-ME" dirty="0"/>
              <a:t>Metod: regresiona analiza</a:t>
            </a:r>
            <a:endParaRPr lang="en-US" dirty="0"/>
          </a:p>
          <a:p>
            <a:r>
              <a:rPr lang="sr-Latn-ME" dirty="0" smtClean="0"/>
              <a:t>Rezultati: </a:t>
            </a:r>
          </a:p>
          <a:p>
            <a:pPr lvl="1"/>
            <a:r>
              <a:rPr lang="sr-Latn-ME" dirty="0" smtClean="0"/>
              <a:t>Devet kontekstualnih faktora povećava vjerovatnoću pojave delikvencije</a:t>
            </a:r>
          </a:p>
          <a:p>
            <a:pPr lvl="1"/>
            <a:r>
              <a:rPr lang="sr-Latn-ME" dirty="0" smtClean="0"/>
              <a:t>Kontekstualne varijable nemaju direktni efekat na vjerovatnoću pojave delikvencije već utiču na promjenu mehanizama kontrole, a oni utiču na povećanje vjerovatnoće delikvencije</a:t>
            </a:r>
          </a:p>
        </p:txBody>
      </p:sp>
    </p:spTree>
    <p:extLst>
      <p:ext uri="{BB962C8B-B14F-4D97-AF65-F5344CB8AC3E}">
        <p14:creationId xmlns:p14="http://schemas.microsoft.com/office/powerpoint/2010/main" val="2551890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Latn-ME" dirty="0">
                <a:solidFill>
                  <a:schemeClr val="accent6">
                    <a:lumMod val="75000"/>
                  </a:schemeClr>
                </a:solidFill>
              </a:rPr>
              <a:t>Primjer:</a:t>
            </a:r>
            <a:r>
              <a:rPr lang="sr-Latn-ME" dirty="0"/>
              <a:t/>
            </a:r>
            <a:br>
              <a:rPr lang="sr-Latn-ME" dirty="0"/>
            </a:br>
            <a:r>
              <a:rPr lang="sr-Latn-ME" dirty="0"/>
              <a:t>Maloljetnička delikvencija kroz prizmu </a:t>
            </a:r>
            <a:r>
              <a:rPr lang="sr-Latn-ME" dirty="0" smtClean="0"/>
              <a:t>kvalitetativnih </a:t>
            </a:r>
            <a:r>
              <a:rPr lang="sr-Latn-ME" dirty="0"/>
              <a:t>metoda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r-Latn-ME" dirty="0" smtClean="0"/>
              <a:t>Studija: </a:t>
            </a:r>
            <a:r>
              <a:rPr lang="sr-Latn-ME" i="1" dirty="0" smtClean="0"/>
              <a:t>Islands in the Street: Gangs and American Urban Society, </a:t>
            </a:r>
            <a:r>
              <a:rPr lang="sr-Latn-ME" dirty="0" smtClean="0"/>
              <a:t>Martin Sanchez Jankowski, 1991.</a:t>
            </a:r>
          </a:p>
          <a:p>
            <a:r>
              <a:rPr lang="sr-Latn-ME" dirty="0" smtClean="0"/>
              <a:t>„We in the social science and public policy communities have not fully </a:t>
            </a:r>
            <a:r>
              <a:rPr lang="sr-Latn-ME" i="1" dirty="0" smtClean="0"/>
              <a:t>understood </a:t>
            </a:r>
            <a:r>
              <a:rPr lang="sr-Latn-ME" dirty="0" smtClean="0"/>
              <a:t>gangs. To begin with, we have failed adequately to  </a:t>
            </a:r>
            <a:r>
              <a:rPr lang="sr-Latn-ME" i="1" dirty="0" smtClean="0"/>
              <a:t>understand</a:t>
            </a:r>
            <a:r>
              <a:rPr lang="sr-Latn-ME" dirty="0" smtClean="0"/>
              <a:t> the individuals who are in gangs... The fact that gangs have not been understood as organisations has crucially impaired our understanding of their behavior“</a:t>
            </a:r>
          </a:p>
          <a:p>
            <a:r>
              <a:rPr lang="sr-Latn-ME" dirty="0" smtClean="0"/>
              <a:t>Metod: posmatranje sa učestvovanjem</a:t>
            </a:r>
          </a:p>
          <a:p>
            <a:r>
              <a:rPr lang="sr-Latn-ME" dirty="0" smtClean="0"/>
              <a:t>Tokom deset godina je posmatrao ponašanje 37 bandi raznih veličina, sastava, načina operisanja. Potpuno je učestvovao u njihovom životu, tučama, sukobima s policijom.</a:t>
            </a:r>
          </a:p>
          <a:p>
            <a:r>
              <a:rPr lang="sr-Latn-ME" dirty="0" smtClean="0"/>
              <a:t>Vodio je dnevnike i intervjue sa članovima</a:t>
            </a:r>
          </a:p>
          <a:p>
            <a:r>
              <a:rPr lang="sr-Latn-ME" dirty="0" smtClean="0"/>
              <a:t>Hipoteza: nije imao hipotezu</a:t>
            </a:r>
          </a:p>
          <a:p>
            <a:r>
              <a:rPr lang="sr-Latn-ME" dirty="0" smtClean="0"/>
              <a:t>Teme:</a:t>
            </a:r>
          </a:p>
          <a:p>
            <a:pPr lvl="1"/>
            <a:r>
              <a:rPr lang="sr-Latn-ME" dirty="0" smtClean="0"/>
              <a:t>Individualne karakteristike člana i njegov odnos s bandom</a:t>
            </a:r>
          </a:p>
          <a:p>
            <a:pPr lvl="1"/>
            <a:r>
              <a:rPr lang="sr-Latn-ME" dirty="0" smtClean="0"/>
              <a:t>Banda kao organizacija</a:t>
            </a:r>
          </a:p>
          <a:p>
            <a:pPr lvl="1"/>
            <a:r>
              <a:rPr lang="sr-Latn-ME" dirty="0" smtClean="0"/>
              <a:t>Banda kao dio zajednice u kojoj operiše</a:t>
            </a:r>
          </a:p>
          <a:p>
            <a:r>
              <a:rPr lang="sr-Latn-ME" dirty="0"/>
              <a:t>Z</a:t>
            </a:r>
            <a:r>
              <a:rPr lang="sr-Latn-ME" dirty="0" smtClean="0"/>
              <a:t>aključak, bitni faktori za učešće u bandi su:</a:t>
            </a:r>
          </a:p>
          <a:p>
            <a:pPr lvl="1"/>
            <a:r>
              <a:rPr lang="sr-Latn-ME" dirty="0" smtClean="0"/>
              <a:t>Materijalni podsticaji</a:t>
            </a:r>
          </a:p>
          <a:p>
            <a:pPr lvl="1"/>
            <a:r>
              <a:rPr lang="sr-Latn-ME" dirty="0" smtClean="0"/>
              <a:t>Rekreacija</a:t>
            </a:r>
          </a:p>
          <a:p>
            <a:pPr lvl="1"/>
            <a:r>
              <a:rPr lang="sr-Latn-ME" dirty="0" smtClean="0"/>
              <a:t>Bijeg i kamuflaža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974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Latn-ME" dirty="0" smtClean="0"/>
              <a:t>Kvantitativni kvalitativni metodi </a:t>
            </a:r>
            <a:br>
              <a:rPr lang="sr-Latn-ME" dirty="0" smtClean="0"/>
            </a:br>
            <a:r>
              <a:rPr lang="sr-Latn-ME" dirty="0" smtClean="0"/>
              <a:t>Poređenje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883351"/>
              </p:ext>
            </p:extLst>
          </p:nvPr>
        </p:nvGraphicFramePr>
        <p:xfrm>
          <a:off x="457200" y="1619672"/>
          <a:ext cx="8229600" cy="498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753026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10461111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37956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ME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Planiranje istraživanja</a:t>
                      </a:r>
                      <a:endParaRPr lang="en-US" sz="1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Kvantitativni metodi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Kvalitativni metodi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83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Teorijski</a:t>
                      </a:r>
                      <a:r>
                        <a:rPr lang="sr-Latn-ME" sz="1600" baseline="0" dirty="0" smtClean="0"/>
                        <a:t> okvir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Strukturiran, logički</a:t>
                      </a:r>
                      <a:r>
                        <a:rPr lang="sr-Latn-ME" sz="1600" baseline="0" dirty="0" smtClean="0"/>
                        <a:t> posložen</a:t>
                      </a:r>
                    </a:p>
                    <a:p>
                      <a:r>
                        <a:rPr lang="sr-Latn-ME" sz="1600" baseline="0" dirty="0" smtClean="0"/>
                        <a:t>Deduktivni proces</a:t>
                      </a:r>
                      <a:r>
                        <a:rPr lang="en-US" sz="1600" baseline="0" dirty="0" smtClean="0"/>
                        <a:t> / </a:t>
                      </a:r>
                      <a:r>
                        <a:rPr lang="en-US" sz="1600" baseline="0" dirty="0" err="1" smtClean="0"/>
                        <a:t>teorija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prethodi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opservaciji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Otvoren,</a:t>
                      </a:r>
                      <a:r>
                        <a:rPr lang="sr-Latn-ME" sz="1600" baseline="0" dirty="0" smtClean="0"/>
                        <a:t> interaktivan</a:t>
                      </a:r>
                      <a:endParaRPr lang="en-US" sz="1600" baseline="0" dirty="0" smtClean="0"/>
                    </a:p>
                    <a:p>
                      <a:endParaRPr lang="en-US" sz="1600" baseline="0" dirty="0" smtClean="0"/>
                    </a:p>
                    <a:p>
                      <a:r>
                        <a:rPr lang="en-US" sz="1600" baseline="0" dirty="0" err="1" smtClean="0"/>
                        <a:t>Induktivni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proces</a:t>
                      </a:r>
                      <a:r>
                        <a:rPr lang="en-US" sz="1600" baseline="0" dirty="0" smtClean="0"/>
                        <a:t> / </a:t>
                      </a:r>
                      <a:r>
                        <a:rPr lang="en-US" sz="1600" baseline="0" dirty="0" err="1" smtClean="0"/>
                        <a:t>opservacija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prethodi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teoriji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77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Funkcija</a:t>
                      </a:r>
                      <a:r>
                        <a:rPr lang="en-US" sz="1600" dirty="0" smtClean="0"/>
                        <a:t> literature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Fundamentalna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kako</a:t>
                      </a:r>
                      <a:r>
                        <a:rPr lang="en-US" sz="1600" dirty="0" smtClean="0"/>
                        <a:t> bi se </a:t>
                      </a:r>
                      <a:r>
                        <a:rPr lang="en-US" sz="1600" dirty="0" err="1" smtClean="0"/>
                        <a:t>definisala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teorija</a:t>
                      </a:r>
                      <a:r>
                        <a:rPr lang="en-US" sz="1600" dirty="0" smtClean="0"/>
                        <a:t>, </a:t>
                      </a:r>
                      <a:r>
                        <a:rPr lang="en-US" sz="1600" dirty="0" err="1" smtClean="0"/>
                        <a:t>koncepti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hipoteze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Pomo</a:t>
                      </a:r>
                      <a:r>
                        <a:rPr lang="sr-Latn-ME" sz="1600" dirty="0" smtClean="0"/>
                        <a:t>ćna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923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Koncepti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Operacionalizovani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Orijentacioni, otvoreni,</a:t>
                      </a:r>
                      <a:r>
                        <a:rPr lang="sr-Latn-ME" sz="1600" baseline="0" dirty="0" smtClean="0"/>
                        <a:t> rad u progresu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24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Odnos sa sredinom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Manipulativan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Naturalistički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041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Psihološki odnos istraživača i subjekta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Neutralan, naučno posmatranje, bez</a:t>
                      </a:r>
                      <a:r>
                        <a:rPr lang="sr-Latn-ME" sz="1600" baseline="0" dirty="0" smtClean="0"/>
                        <a:t> odnosa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Empatičan, identifikacija sa subjektom,</a:t>
                      </a:r>
                      <a:r>
                        <a:rPr lang="sr-Latn-ME" sz="1600" baseline="0" dirty="0" smtClean="0"/>
                        <a:t> posmatranje iz perspektive subjekta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67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Fizička</a:t>
                      </a:r>
                      <a:r>
                        <a:rPr lang="sr-Latn-ME" sz="1600" baseline="0" dirty="0" smtClean="0"/>
                        <a:t> interakcija između istraživača i subjekta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Distanca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Blizina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016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Uloga subjekta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Pasivna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Aktivna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38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815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Latn-ME" dirty="0" smtClean="0"/>
              <a:t>Kvantitativni kvalitativni metodi </a:t>
            </a:r>
            <a:br>
              <a:rPr lang="sr-Latn-ME" dirty="0" smtClean="0"/>
            </a:br>
            <a:r>
              <a:rPr lang="sr-Latn-ME" dirty="0" smtClean="0"/>
              <a:t>Poređenje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2040796"/>
              </p:ext>
            </p:extLst>
          </p:nvPr>
        </p:nvGraphicFramePr>
        <p:xfrm>
          <a:off x="473274" y="2204864"/>
          <a:ext cx="8229600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753026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10461111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37956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Prikupljanje</a:t>
                      </a:r>
                      <a:r>
                        <a:rPr lang="sr-Latn-ME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podataka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Kvantitativni metodi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Kvalitativni metodi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83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Dizajn</a:t>
                      </a:r>
                      <a:r>
                        <a:rPr lang="sr-Latn-ME" sz="1600" baseline="0" dirty="0" smtClean="0"/>
                        <a:t> istraživanja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Strukturirani, zatvoreni,</a:t>
                      </a:r>
                      <a:r>
                        <a:rPr lang="sr-Latn-ME" sz="1600" baseline="0" dirty="0" smtClean="0"/>
                        <a:t> prije samog istraživanja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Nestrukturirani, otvoreni, konstruiše se u toku istraživanja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77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Reprezentativnost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Statistički reprezentativni</a:t>
                      </a:r>
                      <a:r>
                        <a:rPr lang="sr-Latn-ME" sz="1600" baseline="0" dirty="0" smtClean="0"/>
                        <a:t> uzorak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Studije jednog slučaja, ne robuje se reprezentativnosti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923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Instrument</a:t>
                      </a:r>
                      <a:r>
                        <a:rPr lang="sr-Latn-ME" sz="1600" baseline="0" dirty="0" smtClean="0"/>
                        <a:t> za prikupljanje podataka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Standardizovan</a:t>
                      </a:r>
                      <a:r>
                        <a:rPr lang="sr-Latn-ME" sz="1600" baseline="0" dirty="0" smtClean="0"/>
                        <a:t> za sve ispitanike, cilj: matrica sa podacima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Može da varira</a:t>
                      </a:r>
                      <a:r>
                        <a:rPr lang="sr-Latn-ME" sz="1600" baseline="0" dirty="0" smtClean="0"/>
                        <a:t> i zavisi od samog ispitanika</a:t>
                      </a:r>
                    </a:p>
                    <a:p>
                      <a:r>
                        <a:rPr lang="sr-Latn-ME" sz="1600" baseline="0" dirty="0" smtClean="0"/>
                        <a:t>Uglavnom nije strogo struktuiran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24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Priroda podataka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Hard</a:t>
                      </a:r>
                      <a:r>
                        <a:rPr lang="sr-Latn-ME" sz="1600" baseline="0" dirty="0" smtClean="0"/>
                        <a:t> – objektivni i standardizovani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Soft – bogati i dubinski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041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066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Latn-ME" dirty="0" smtClean="0"/>
              <a:t>Kvantitativni kvalitativni metodi </a:t>
            </a:r>
            <a:br>
              <a:rPr lang="sr-Latn-ME" dirty="0" smtClean="0"/>
            </a:br>
            <a:r>
              <a:rPr lang="sr-Latn-ME" dirty="0" smtClean="0"/>
              <a:t>Poređenje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114446"/>
              </p:ext>
            </p:extLst>
          </p:nvPr>
        </p:nvGraphicFramePr>
        <p:xfrm>
          <a:off x="448222" y="2924944"/>
          <a:ext cx="8229600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753026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10461111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37956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Analiza</a:t>
                      </a:r>
                      <a:r>
                        <a:rPr lang="sr-Latn-ME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podataka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Kvantitativni metodi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Kvalitativni metodi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83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Objekat analize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Varijable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Individue</a:t>
                      </a:r>
                      <a:r>
                        <a:rPr lang="sr-Latn-ME" sz="1600" baseline="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77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Cilj analize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Objasniti varijaciju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Objasniti ispitanika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923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Matematičke i statističke tehnike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Veoma</a:t>
                      </a:r>
                      <a:r>
                        <a:rPr lang="sr-Latn-ME" sz="1600" baseline="0" dirty="0" smtClean="0"/>
                        <a:t> korištene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Nisu korištene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247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838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r-Latn-ME" dirty="0" smtClean="0"/>
              <a:t>Kvantitativni kvalitativni metodi </a:t>
            </a:r>
            <a:br>
              <a:rPr lang="sr-Latn-ME" dirty="0" smtClean="0"/>
            </a:br>
            <a:r>
              <a:rPr lang="sr-Latn-ME" dirty="0" smtClean="0"/>
              <a:t>Poređenje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812896"/>
              </p:ext>
            </p:extLst>
          </p:nvPr>
        </p:nvGraphicFramePr>
        <p:xfrm>
          <a:off x="457200" y="2492896"/>
          <a:ext cx="8229600" cy="214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753026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10461111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37956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Proizvodnja podataka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Kvantitativni metodi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Kvalitativni metodi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283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Prezentacija</a:t>
                      </a:r>
                      <a:r>
                        <a:rPr lang="sr-Latn-ME" sz="1600" baseline="0" dirty="0" smtClean="0"/>
                        <a:t> podataka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Predstavljanje veza</a:t>
                      </a:r>
                      <a:r>
                        <a:rPr lang="sr-Latn-ME" sz="1600" baseline="0" dirty="0" smtClean="0"/>
                        <a:t> među varijablama</a:t>
                      </a:r>
                    </a:p>
                    <a:p>
                      <a:r>
                        <a:rPr lang="sr-Latn-ME" sz="1600" baseline="0" dirty="0" smtClean="0"/>
                        <a:t>Grafici i tabele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Izvodi</a:t>
                      </a:r>
                      <a:r>
                        <a:rPr lang="sr-Latn-ME" sz="1600" baseline="0" dirty="0" smtClean="0"/>
                        <a:t> iz intervjua i tekstova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77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Generalizacije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Korelacije</a:t>
                      </a:r>
                      <a:r>
                        <a:rPr lang="sr-Latn-ME" sz="1600" baseline="0" dirty="0" smtClean="0"/>
                        <a:t> i kauyalni odnosi. Zakoni i pravilnosti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Klasifikacije i tipologije.</a:t>
                      </a:r>
                      <a:r>
                        <a:rPr lang="sr-Latn-ME" sz="1600" baseline="0" dirty="0" smtClean="0"/>
                        <a:t> Idealni tipovi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923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Opseg rezultata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Generalizacija</a:t>
                      </a:r>
                      <a:r>
                        <a:rPr lang="sr-Latn-ME" sz="1600" baseline="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ME" sz="1600" dirty="0" smtClean="0"/>
                        <a:t>Konkretizacija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247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539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r-Latn-ME" dirty="0" smtClean="0"/>
              <a:t>Šta je bolje?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r-Latn-ME" dirty="0" smtClean="0"/>
              <a:t>Naivno pitanje – ne postoji bolje</a:t>
            </a:r>
          </a:p>
          <a:p>
            <a:r>
              <a:rPr lang="sr-Latn-ME" dirty="0" smtClean="0"/>
              <a:t>Kvantitativne i kvalitativne metode proizvode različitu vrstu znanja </a:t>
            </a:r>
          </a:p>
          <a:p>
            <a:r>
              <a:rPr lang="sr-Latn-ME" dirty="0" smtClean="0"/>
              <a:t>Što je za jedne „hendikep“ za druge je prednost</a:t>
            </a:r>
          </a:p>
          <a:p>
            <a:r>
              <a:rPr lang="sr-Latn-ME" dirty="0" smtClean="0"/>
              <a:t>Izbor u odnosu na pitanje koje nas interesuje i preferencije istraživača</a:t>
            </a:r>
          </a:p>
          <a:p>
            <a:r>
              <a:rPr lang="sr-Latn-ME" dirty="0" smtClean="0"/>
              <a:t>Ne znači da ne postoje pravila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205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CG_template" id="{9279B75D-422E-9647-9637-338A2653A1E8}" vid="{E12E0ABD-ADA0-984F-A97B-C13C978CABC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736</Words>
  <Application>Microsoft Office PowerPoint</Application>
  <PresentationFormat>On-screen Show (4:3)</PresentationFormat>
  <Paragraphs>130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Corbel</vt:lpstr>
      <vt:lpstr>Office Theme</vt:lpstr>
      <vt:lpstr>Kvantitativne i kvalitativne metode istraživanja</vt:lpstr>
      <vt:lpstr>Koje metode su bolje?</vt:lpstr>
      <vt:lpstr>Primjer: Maloljetnička delikvencija kroz prizmu kvantitativnih metoda</vt:lpstr>
      <vt:lpstr>Primjer: Maloljetnička delikvencija kroz prizmu kvalitetativnih metoda</vt:lpstr>
      <vt:lpstr>Kvantitativni kvalitativni metodi  Poređenje</vt:lpstr>
      <vt:lpstr>Kvantitativni kvalitativni metodi  Poređenje</vt:lpstr>
      <vt:lpstr>Kvantitativni kvalitativni metodi  Poređenje</vt:lpstr>
      <vt:lpstr>Kvantitativni kvalitativni metodi  Poređenje</vt:lpstr>
      <vt:lpstr>Šta je bolje?</vt:lpstr>
      <vt:lpstr>Najčešći metodi</vt:lpstr>
      <vt:lpstr>Literatura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Kvantitativne i kvalitativne metode istraživanja</dc:title>
  <dc:creator>Microsoft Office User</dc:creator>
  <cp:lastModifiedBy>OLIVERA</cp:lastModifiedBy>
  <cp:revision>18</cp:revision>
  <cp:lastPrinted>2018-11-02T09:55:35Z</cp:lastPrinted>
  <dcterms:created xsi:type="dcterms:W3CDTF">2018-11-02T07:24:25Z</dcterms:created>
  <dcterms:modified xsi:type="dcterms:W3CDTF">2018-11-02T10:04:28Z</dcterms:modified>
</cp:coreProperties>
</file>