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41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</p:sldIdLst>
  <p:sldSz cx="9144000" cy="6858000" type="screen4x3"/>
  <p:notesSz cx="6858000" cy="9144000"/>
  <p:defaultTextStyle>
    <a:defPPr>
      <a:defRPr lang="sr-Latn-R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10"/>
    <p:restoredTop sz="94656"/>
  </p:normalViewPr>
  <p:slideViewPr>
    <p:cSldViewPr>
      <p:cViewPr varScale="1">
        <p:scale>
          <a:sx n="112" d="100"/>
          <a:sy n="112" d="100"/>
        </p:scale>
        <p:origin x="1506" y="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0" Type="http://schemas.openxmlformats.org/officeDocument/2006/relationships/slide" Target="slides/slide19.xml"/><Relationship Id="rId41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11D1D69-EC15-4262-A73B-08E5D54A9172}" type="datetimeFigureOut">
              <a:rPr lang="en-US" smtClean="0"/>
              <a:t>12-Nov-19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81F02E8-258C-4DE6-923B-D620A720BC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201556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 b="1">
                <a:solidFill>
                  <a:schemeClr val="tx2">
                    <a:lumMod val="75000"/>
                  </a:schemeClr>
                </a:solidFill>
                <a:latin typeface="Corbel" panose="020B0503020204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sr-Latn-ME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 b="0" i="0">
                <a:solidFill>
                  <a:schemeClr val="accent6">
                    <a:lumMod val="75000"/>
                  </a:schemeClr>
                </a:solidFill>
                <a:latin typeface="Corbel" panose="020B0503020204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sr-Latn-ME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fld id="{F7DA9AA5-A8A6-432C-A916-144907D2BBF4}" type="datetimeFigureOut">
              <a:rPr lang="sr-Latn-ME" smtClean="0"/>
              <a:pPr/>
              <a:t>12.11.2019.</a:t>
            </a:fld>
            <a:endParaRPr lang="sr-Latn-ME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M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fld id="{59496E1C-B50E-4CD8-BCBA-6D15F178BD36}" type="slidenum">
              <a:rPr lang="sr-Latn-ME" smtClean="0"/>
              <a:pPr/>
              <a:t>‹#›</a:t>
            </a:fld>
            <a:endParaRPr lang="sr-Latn-ME" dirty="0"/>
          </a:p>
        </p:txBody>
      </p:sp>
    </p:spTree>
    <p:extLst>
      <p:ext uri="{BB962C8B-B14F-4D97-AF65-F5344CB8AC3E}">
        <p14:creationId xmlns:p14="http://schemas.microsoft.com/office/powerpoint/2010/main" val="12190515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19672" y="274638"/>
            <a:ext cx="7067128" cy="1143000"/>
          </a:xfrm>
        </p:spPr>
        <p:txBody>
          <a:bodyPr/>
          <a:lstStyle>
            <a:lvl1pPr>
              <a:defRPr>
                <a:solidFill>
                  <a:schemeClr val="tx2">
                    <a:lumMod val="75000"/>
                  </a:schemeClr>
                </a:solidFill>
                <a:latin typeface="Corbel" panose="020B0503020204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sr-Latn-ME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>
                <a:latin typeface="Corbel" panose="020B0503020204020204" pitchFamily="34" charset="0"/>
              </a:defRPr>
            </a:lvl1pPr>
            <a:lvl2pPr>
              <a:defRPr>
                <a:latin typeface="Corbel" panose="020B0503020204020204" pitchFamily="34" charset="0"/>
              </a:defRPr>
            </a:lvl2pPr>
            <a:lvl3pPr>
              <a:defRPr>
                <a:latin typeface="Corbel" panose="020B0503020204020204" pitchFamily="34" charset="0"/>
              </a:defRPr>
            </a:lvl3pPr>
            <a:lvl4pPr>
              <a:defRPr>
                <a:latin typeface="Corbel" panose="020B0503020204020204" pitchFamily="34" charset="0"/>
              </a:defRPr>
            </a:lvl4pPr>
            <a:lvl5pPr>
              <a:defRPr>
                <a:latin typeface="Corbel" panose="020B0503020204020204" pitchFamily="34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r-Latn-ME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DA9AA5-A8A6-432C-A916-144907D2BBF4}" type="datetimeFigureOut">
              <a:rPr lang="sr-Latn-ME" smtClean="0"/>
              <a:t>12.11.2019.</a:t>
            </a:fld>
            <a:endParaRPr lang="sr-Latn-M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M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496E1C-B50E-4CD8-BCBA-6D15F178BD36}" type="slidenum">
              <a:rPr lang="sr-Latn-ME" smtClean="0"/>
              <a:t>‹#›</a:t>
            </a:fld>
            <a:endParaRPr lang="sr-Latn-ME"/>
          </a:p>
        </p:txBody>
      </p:sp>
    </p:spTree>
    <p:extLst>
      <p:ext uri="{BB962C8B-B14F-4D97-AF65-F5344CB8AC3E}">
        <p14:creationId xmlns:p14="http://schemas.microsoft.com/office/powerpoint/2010/main" val="20106377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>
            <a:lvl1pPr>
              <a:defRPr>
                <a:solidFill>
                  <a:schemeClr val="tx2">
                    <a:lumMod val="75000"/>
                  </a:schemeClr>
                </a:solidFill>
                <a:latin typeface="Corbel" panose="020B0503020204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sr-Latn-ME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>
            <a:lvl1pPr>
              <a:defRPr>
                <a:latin typeface="Corbel" panose="020B0503020204020204" pitchFamily="34" charset="0"/>
              </a:defRPr>
            </a:lvl1pPr>
            <a:lvl2pPr>
              <a:defRPr>
                <a:latin typeface="Corbel" panose="020B0503020204020204" pitchFamily="34" charset="0"/>
              </a:defRPr>
            </a:lvl2pPr>
            <a:lvl3pPr>
              <a:defRPr>
                <a:latin typeface="Corbel" panose="020B0503020204020204" pitchFamily="34" charset="0"/>
              </a:defRPr>
            </a:lvl3pPr>
            <a:lvl4pPr>
              <a:defRPr>
                <a:latin typeface="Corbel" panose="020B0503020204020204" pitchFamily="34" charset="0"/>
              </a:defRPr>
            </a:lvl4pPr>
            <a:lvl5pPr>
              <a:defRPr>
                <a:latin typeface="Corbel" panose="020B0503020204020204" pitchFamily="34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r-Latn-ME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DA9AA5-A8A6-432C-A916-144907D2BBF4}" type="datetimeFigureOut">
              <a:rPr lang="sr-Latn-ME" smtClean="0"/>
              <a:t>12.11.2019.</a:t>
            </a:fld>
            <a:endParaRPr lang="sr-Latn-M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M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496E1C-B50E-4CD8-BCBA-6D15F178BD36}" type="slidenum">
              <a:rPr lang="sr-Latn-ME" smtClean="0"/>
              <a:t>‹#›</a:t>
            </a:fld>
            <a:endParaRPr lang="sr-Latn-ME"/>
          </a:p>
        </p:txBody>
      </p:sp>
    </p:spTree>
    <p:extLst>
      <p:ext uri="{BB962C8B-B14F-4D97-AF65-F5344CB8AC3E}">
        <p14:creationId xmlns:p14="http://schemas.microsoft.com/office/powerpoint/2010/main" val="28588110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35696" y="476672"/>
            <a:ext cx="6851104" cy="1143000"/>
          </a:xfrm>
        </p:spPr>
        <p:txBody>
          <a:bodyPr>
            <a:normAutofit/>
          </a:bodyPr>
          <a:lstStyle>
            <a:lvl1pPr>
              <a:defRPr sz="4000">
                <a:solidFill>
                  <a:schemeClr val="tx2">
                    <a:lumMod val="75000"/>
                  </a:schemeClr>
                </a:solidFill>
                <a:latin typeface="Corbel" panose="020B0503020204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sr-Latn-M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204864"/>
            <a:ext cx="8229600" cy="3921299"/>
          </a:xfrm>
        </p:spPr>
        <p:txBody>
          <a:bodyPr/>
          <a:lstStyle>
            <a:lvl1pPr>
              <a:defRPr>
                <a:latin typeface="Corbel" panose="020B0503020204020204" pitchFamily="34" charset="0"/>
              </a:defRPr>
            </a:lvl1pPr>
            <a:lvl2pPr>
              <a:defRPr>
                <a:latin typeface="Corbel" panose="020B0503020204020204" pitchFamily="34" charset="0"/>
              </a:defRPr>
            </a:lvl2pPr>
            <a:lvl3pPr>
              <a:defRPr>
                <a:latin typeface="Corbel" panose="020B0503020204020204" pitchFamily="34" charset="0"/>
              </a:defRPr>
            </a:lvl3pPr>
            <a:lvl4pPr>
              <a:defRPr>
                <a:latin typeface="Corbel" panose="020B0503020204020204" pitchFamily="34" charset="0"/>
              </a:defRPr>
            </a:lvl4pPr>
            <a:lvl5pPr>
              <a:defRPr>
                <a:latin typeface="Corbel" panose="020B0503020204020204" pitchFamily="34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r-Latn-ME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DA9AA5-A8A6-432C-A916-144907D2BBF4}" type="datetimeFigureOut">
              <a:rPr lang="sr-Latn-ME" smtClean="0"/>
              <a:t>12.11.2019.</a:t>
            </a:fld>
            <a:endParaRPr lang="sr-Latn-M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M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496E1C-B50E-4CD8-BCBA-6D15F178BD36}" type="slidenum">
              <a:rPr lang="sr-Latn-ME" smtClean="0"/>
              <a:t>‹#›</a:t>
            </a:fld>
            <a:endParaRPr lang="sr-Latn-ME"/>
          </a:p>
        </p:txBody>
      </p:sp>
    </p:spTree>
    <p:extLst>
      <p:ext uri="{BB962C8B-B14F-4D97-AF65-F5344CB8AC3E}">
        <p14:creationId xmlns:p14="http://schemas.microsoft.com/office/powerpoint/2010/main" val="6683605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>
            <a:normAutofit/>
          </a:bodyPr>
          <a:lstStyle>
            <a:lvl1pPr algn="l">
              <a:defRPr sz="3600" b="1" cap="all">
                <a:solidFill>
                  <a:schemeClr val="tx2">
                    <a:lumMod val="75000"/>
                  </a:schemeClr>
                </a:solidFill>
                <a:latin typeface="Corbel" panose="020B0503020204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sr-Latn-ME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accent6">
                    <a:lumMod val="75000"/>
                  </a:schemeClr>
                </a:solidFill>
                <a:latin typeface="Corbel" panose="020B0503020204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DA9AA5-A8A6-432C-A916-144907D2BBF4}" type="datetimeFigureOut">
              <a:rPr lang="sr-Latn-ME" smtClean="0"/>
              <a:t>12.11.2019.</a:t>
            </a:fld>
            <a:endParaRPr lang="sr-Latn-M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M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496E1C-B50E-4CD8-BCBA-6D15F178BD36}" type="slidenum">
              <a:rPr lang="sr-Latn-ME" smtClean="0"/>
              <a:t>‹#›</a:t>
            </a:fld>
            <a:endParaRPr lang="sr-Latn-ME"/>
          </a:p>
        </p:txBody>
      </p:sp>
    </p:spTree>
    <p:extLst>
      <p:ext uri="{BB962C8B-B14F-4D97-AF65-F5344CB8AC3E}">
        <p14:creationId xmlns:p14="http://schemas.microsoft.com/office/powerpoint/2010/main" val="40473107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35696" y="274638"/>
            <a:ext cx="6851104" cy="1143000"/>
          </a:xfrm>
        </p:spPr>
        <p:txBody>
          <a:bodyPr>
            <a:normAutofit/>
          </a:bodyPr>
          <a:lstStyle>
            <a:lvl1pPr>
              <a:defRPr sz="4000">
                <a:solidFill>
                  <a:schemeClr val="tx2">
                    <a:lumMod val="75000"/>
                  </a:schemeClr>
                </a:solidFill>
                <a:latin typeface="Corbel" panose="020B0503020204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sr-Latn-ME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844824"/>
            <a:ext cx="4038600" cy="4281339"/>
          </a:xfrm>
        </p:spPr>
        <p:txBody>
          <a:bodyPr/>
          <a:lstStyle>
            <a:lvl1pPr>
              <a:defRPr sz="2800">
                <a:latin typeface="Corbel" panose="020B0503020204020204" pitchFamily="34" charset="0"/>
              </a:defRPr>
            </a:lvl1pPr>
            <a:lvl2pPr>
              <a:defRPr sz="2400">
                <a:latin typeface="Corbel" panose="020B0503020204020204" pitchFamily="34" charset="0"/>
              </a:defRPr>
            </a:lvl2pPr>
            <a:lvl3pPr>
              <a:defRPr sz="2000">
                <a:latin typeface="Corbel" panose="020B0503020204020204" pitchFamily="34" charset="0"/>
              </a:defRPr>
            </a:lvl3pPr>
            <a:lvl4pPr>
              <a:defRPr sz="1800">
                <a:latin typeface="Corbel" panose="020B0503020204020204" pitchFamily="34" charset="0"/>
              </a:defRPr>
            </a:lvl4pPr>
            <a:lvl5pPr>
              <a:defRPr sz="1800">
                <a:latin typeface="Corbel" panose="020B0503020204020204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r-Latn-ME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4648200" y="1844824"/>
            <a:ext cx="4038600" cy="4281339"/>
          </a:xfrm>
        </p:spPr>
        <p:txBody>
          <a:bodyPr/>
          <a:lstStyle>
            <a:lvl1pPr>
              <a:defRPr sz="2800">
                <a:latin typeface="Corbel" panose="020B0503020204020204" pitchFamily="34" charset="0"/>
              </a:defRPr>
            </a:lvl1pPr>
            <a:lvl2pPr>
              <a:defRPr sz="2400">
                <a:latin typeface="Corbel" panose="020B0503020204020204" pitchFamily="34" charset="0"/>
              </a:defRPr>
            </a:lvl2pPr>
            <a:lvl3pPr>
              <a:defRPr sz="2000">
                <a:latin typeface="Corbel" panose="020B0503020204020204" pitchFamily="34" charset="0"/>
              </a:defRPr>
            </a:lvl3pPr>
            <a:lvl4pPr>
              <a:defRPr sz="1800">
                <a:latin typeface="Corbel" panose="020B0503020204020204" pitchFamily="34" charset="0"/>
              </a:defRPr>
            </a:lvl4pPr>
            <a:lvl5pPr>
              <a:defRPr sz="1800">
                <a:latin typeface="Corbel" panose="020B0503020204020204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 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sr-Latn-ME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DA9AA5-A8A6-432C-A916-144907D2BBF4}" type="datetimeFigureOut">
              <a:rPr lang="sr-Latn-ME" smtClean="0"/>
              <a:t>12.11.2019.</a:t>
            </a:fld>
            <a:endParaRPr lang="sr-Latn-M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M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496E1C-B50E-4CD8-BCBA-6D15F178BD36}" type="slidenum">
              <a:rPr lang="sr-Latn-ME" smtClean="0"/>
              <a:t>‹#›</a:t>
            </a:fld>
            <a:endParaRPr lang="sr-Latn-ME"/>
          </a:p>
        </p:txBody>
      </p:sp>
    </p:spTree>
    <p:extLst>
      <p:ext uri="{BB962C8B-B14F-4D97-AF65-F5344CB8AC3E}">
        <p14:creationId xmlns:p14="http://schemas.microsoft.com/office/powerpoint/2010/main" val="24907688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63688" y="274638"/>
            <a:ext cx="6923112" cy="1143000"/>
          </a:xfrm>
        </p:spPr>
        <p:txBody>
          <a:bodyPr/>
          <a:lstStyle>
            <a:lvl1pPr>
              <a:defRPr>
                <a:solidFill>
                  <a:schemeClr val="tx2">
                    <a:lumMod val="75000"/>
                  </a:schemeClr>
                </a:solidFill>
                <a:latin typeface="Corbel" panose="020B0503020204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sr-Latn-ME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65299"/>
            <a:ext cx="4040188" cy="639762"/>
          </a:xfrm>
        </p:spPr>
        <p:txBody>
          <a:bodyPr anchor="b">
            <a:normAutofit/>
          </a:bodyPr>
          <a:lstStyle>
            <a:lvl1pPr marL="0" indent="0">
              <a:buNone/>
              <a:defRPr sz="2000" b="1">
                <a:solidFill>
                  <a:schemeClr val="accent6">
                    <a:lumMod val="75000"/>
                  </a:schemeClr>
                </a:solidFill>
                <a:latin typeface="Corbel" panose="020B0503020204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05061"/>
            <a:ext cx="4040188" cy="3721101"/>
          </a:xfrm>
        </p:spPr>
        <p:txBody>
          <a:bodyPr/>
          <a:lstStyle>
            <a:lvl1pPr>
              <a:defRPr sz="2400">
                <a:latin typeface="Corbel" panose="020B0503020204020204" pitchFamily="34" charset="0"/>
              </a:defRPr>
            </a:lvl1pPr>
            <a:lvl2pPr>
              <a:defRPr sz="2000">
                <a:latin typeface="Corbel" panose="020B0503020204020204" pitchFamily="34" charset="0"/>
              </a:defRPr>
            </a:lvl2pPr>
            <a:lvl3pPr>
              <a:defRPr sz="1800">
                <a:latin typeface="Corbel" panose="020B0503020204020204" pitchFamily="34" charset="0"/>
              </a:defRPr>
            </a:lvl3pPr>
            <a:lvl4pPr>
              <a:defRPr sz="1600">
                <a:latin typeface="Corbel" panose="020B0503020204020204" pitchFamily="34" charset="0"/>
              </a:defRPr>
            </a:lvl4pPr>
            <a:lvl5pPr>
              <a:defRPr sz="1600">
                <a:latin typeface="Corbel" panose="020B0503020204020204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r-Latn-ME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752558"/>
            <a:ext cx="4041775" cy="639762"/>
          </a:xfrm>
        </p:spPr>
        <p:txBody>
          <a:bodyPr anchor="b">
            <a:normAutofit/>
          </a:bodyPr>
          <a:lstStyle>
            <a:lvl1pPr marL="0" indent="0">
              <a:buNone/>
              <a:defRPr sz="2000" b="1">
                <a:solidFill>
                  <a:schemeClr val="accent6">
                    <a:lumMod val="75000"/>
                  </a:schemeClr>
                </a:solidFill>
                <a:latin typeface="Corbel" panose="020B0503020204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05061"/>
            <a:ext cx="4041775" cy="3721102"/>
          </a:xfrm>
        </p:spPr>
        <p:txBody>
          <a:bodyPr/>
          <a:lstStyle>
            <a:lvl1pPr>
              <a:defRPr sz="2400">
                <a:latin typeface="Corbel" panose="020B0503020204020204" pitchFamily="34" charset="0"/>
              </a:defRPr>
            </a:lvl1pPr>
            <a:lvl2pPr>
              <a:defRPr sz="2000">
                <a:latin typeface="Corbel" panose="020B0503020204020204" pitchFamily="34" charset="0"/>
              </a:defRPr>
            </a:lvl2pPr>
            <a:lvl3pPr>
              <a:defRPr sz="1800">
                <a:latin typeface="Corbel" panose="020B0503020204020204" pitchFamily="34" charset="0"/>
              </a:defRPr>
            </a:lvl3pPr>
            <a:lvl4pPr>
              <a:defRPr sz="1600">
                <a:latin typeface="Corbel" panose="020B0503020204020204" pitchFamily="34" charset="0"/>
              </a:defRPr>
            </a:lvl4pPr>
            <a:lvl5pPr>
              <a:defRPr sz="1600">
                <a:latin typeface="Corbel" panose="020B0503020204020204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r-Latn-ME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DA9AA5-A8A6-432C-A916-144907D2BBF4}" type="datetimeFigureOut">
              <a:rPr lang="sr-Latn-ME" smtClean="0"/>
              <a:t>12.11.2019.</a:t>
            </a:fld>
            <a:endParaRPr lang="sr-Latn-M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M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496E1C-B50E-4CD8-BCBA-6D15F178BD36}" type="slidenum">
              <a:rPr lang="sr-Latn-ME" smtClean="0"/>
              <a:t>‹#›</a:t>
            </a:fld>
            <a:endParaRPr lang="sr-Latn-ME"/>
          </a:p>
        </p:txBody>
      </p:sp>
    </p:spTree>
    <p:extLst>
      <p:ext uri="{BB962C8B-B14F-4D97-AF65-F5344CB8AC3E}">
        <p14:creationId xmlns:p14="http://schemas.microsoft.com/office/powerpoint/2010/main" val="17452479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35696" y="404664"/>
            <a:ext cx="6851104" cy="1143000"/>
          </a:xfrm>
        </p:spPr>
        <p:txBody>
          <a:bodyPr>
            <a:normAutofit/>
          </a:bodyPr>
          <a:lstStyle>
            <a:lvl1pPr>
              <a:defRPr sz="4000">
                <a:solidFill>
                  <a:schemeClr val="tx2">
                    <a:lumMod val="75000"/>
                  </a:schemeClr>
                </a:solidFill>
                <a:latin typeface="Corbel" panose="020B0503020204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sr-Latn-ME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DA9AA5-A8A6-432C-A916-144907D2BBF4}" type="datetimeFigureOut">
              <a:rPr lang="sr-Latn-ME" smtClean="0"/>
              <a:t>12.11.2019.</a:t>
            </a:fld>
            <a:endParaRPr lang="sr-Latn-M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M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496E1C-B50E-4CD8-BCBA-6D15F178BD36}" type="slidenum">
              <a:rPr lang="sr-Latn-ME" smtClean="0"/>
              <a:t>‹#›</a:t>
            </a:fld>
            <a:endParaRPr lang="sr-Latn-ME"/>
          </a:p>
        </p:txBody>
      </p:sp>
    </p:spTree>
    <p:extLst>
      <p:ext uri="{BB962C8B-B14F-4D97-AF65-F5344CB8AC3E}">
        <p14:creationId xmlns:p14="http://schemas.microsoft.com/office/powerpoint/2010/main" val="42825799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DA9AA5-A8A6-432C-A916-144907D2BBF4}" type="datetimeFigureOut">
              <a:rPr lang="sr-Latn-ME" smtClean="0"/>
              <a:t>12.11.2019.</a:t>
            </a:fld>
            <a:endParaRPr lang="sr-Latn-M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M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496E1C-B50E-4CD8-BCBA-6D15F178BD36}" type="slidenum">
              <a:rPr lang="sr-Latn-ME" smtClean="0"/>
              <a:t>‹#›</a:t>
            </a:fld>
            <a:endParaRPr lang="sr-Latn-ME"/>
          </a:p>
        </p:txBody>
      </p:sp>
    </p:spTree>
    <p:extLst>
      <p:ext uri="{BB962C8B-B14F-4D97-AF65-F5344CB8AC3E}">
        <p14:creationId xmlns:p14="http://schemas.microsoft.com/office/powerpoint/2010/main" val="16986088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199" y="1700808"/>
            <a:ext cx="3008313" cy="720080"/>
          </a:xfrm>
        </p:spPr>
        <p:txBody>
          <a:bodyPr anchor="b">
            <a:normAutofit/>
          </a:bodyPr>
          <a:lstStyle>
            <a:lvl1pPr algn="l">
              <a:defRPr sz="2000" b="1">
                <a:solidFill>
                  <a:schemeClr val="accent6">
                    <a:lumMod val="75000"/>
                  </a:schemeClr>
                </a:solidFill>
                <a:latin typeface="Corbel" panose="020B0503020204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sr-Latn-M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>
                <a:latin typeface="Corbel" panose="020B0503020204020204" pitchFamily="34" charset="0"/>
              </a:defRPr>
            </a:lvl1pPr>
            <a:lvl2pPr>
              <a:defRPr sz="2800">
                <a:latin typeface="Corbel" panose="020B0503020204020204" pitchFamily="34" charset="0"/>
              </a:defRPr>
            </a:lvl2pPr>
            <a:lvl3pPr>
              <a:defRPr sz="2400">
                <a:latin typeface="Corbel" panose="020B0503020204020204" pitchFamily="34" charset="0"/>
              </a:defRPr>
            </a:lvl3pPr>
            <a:lvl4pPr>
              <a:defRPr sz="2000">
                <a:latin typeface="Corbel" panose="020B0503020204020204" pitchFamily="34" charset="0"/>
              </a:defRPr>
            </a:lvl4pPr>
            <a:lvl5pPr>
              <a:defRPr sz="2000">
                <a:latin typeface="Corbel" panose="020B0503020204020204" pitchFamily="34" charset="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r-Latn-ME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420888"/>
            <a:ext cx="3008313" cy="3705275"/>
          </a:xfrm>
        </p:spPr>
        <p:txBody>
          <a:bodyPr/>
          <a:lstStyle>
            <a:lvl1pPr marL="0" indent="0">
              <a:buNone/>
              <a:defRPr sz="1400">
                <a:latin typeface="Corbel" panose="020B0503020204020204" pitchFamily="34" charset="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DA9AA5-A8A6-432C-A916-144907D2BBF4}" type="datetimeFigureOut">
              <a:rPr lang="sr-Latn-ME" smtClean="0"/>
              <a:t>12.11.2019.</a:t>
            </a:fld>
            <a:endParaRPr lang="sr-Latn-M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M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496E1C-B50E-4CD8-BCBA-6D15F178BD36}" type="slidenum">
              <a:rPr lang="sr-Latn-ME" smtClean="0"/>
              <a:t>‹#›</a:t>
            </a:fld>
            <a:endParaRPr lang="sr-Latn-ME"/>
          </a:p>
        </p:txBody>
      </p:sp>
    </p:spTree>
    <p:extLst>
      <p:ext uri="{BB962C8B-B14F-4D97-AF65-F5344CB8AC3E}">
        <p14:creationId xmlns:p14="http://schemas.microsoft.com/office/powerpoint/2010/main" val="35779021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>
                <a:solidFill>
                  <a:schemeClr val="accent6">
                    <a:lumMod val="75000"/>
                  </a:schemeClr>
                </a:solidFill>
                <a:latin typeface="Corbel" panose="020B0503020204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sr-Latn-ME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sr-Latn-ME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>
                <a:latin typeface="Corbel" panose="020B0503020204020204" pitchFamily="34" charset="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DA9AA5-A8A6-432C-A916-144907D2BBF4}" type="datetimeFigureOut">
              <a:rPr lang="sr-Latn-ME" smtClean="0"/>
              <a:t>12.11.2019.</a:t>
            </a:fld>
            <a:endParaRPr lang="sr-Latn-M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M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496E1C-B50E-4CD8-BCBA-6D15F178BD36}" type="slidenum">
              <a:rPr lang="sr-Latn-ME" smtClean="0"/>
              <a:t>‹#›</a:t>
            </a:fld>
            <a:endParaRPr lang="sr-Latn-ME"/>
          </a:p>
        </p:txBody>
      </p:sp>
    </p:spTree>
    <p:extLst>
      <p:ext uri="{BB962C8B-B14F-4D97-AF65-F5344CB8AC3E}">
        <p14:creationId xmlns:p14="http://schemas.microsoft.com/office/powerpoint/2010/main" val="7322369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835696" y="476672"/>
            <a:ext cx="6851104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sr-Latn-ME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060848"/>
            <a:ext cx="8229600" cy="40653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r-Latn-ME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DA9AA5-A8A6-432C-A916-144907D2BBF4}" type="datetimeFigureOut">
              <a:rPr lang="sr-Latn-ME" smtClean="0"/>
              <a:t>12.11.2019.</a:t>
            </a:fld>
            <a:endParaRPr lang="sr-Latn-M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r-Latn-M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9496E1C-B50E-4CD8-BCBA-6D15F178BD36}" type="slidenum">
              <a:rPr lang="sr-Latn-ME" smtClean="0"/>
              <a:t>‹#›</a:t>
            </a:fld>
            <a:endParaRPr lang="sr-Latn-ME"/>
          </a:p>
        </p:txBody>
      </p:sp>
    </p:spTree>
    <p:extLst>
      <p:ext uri="{BB962C8B-B14F-4D97-AF65-F5344CB8AC3E}">
        <p14:creationId xmlns:p14="http://schemas.microsoft.com/office/powerpoint/2010/main" val="2915814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000" kern="1200">
          <a:solidFill>
            <a:schemeClr val="tx2">
              <a:lumMod val="75000"/>
            </a:schemeClr>
          </a:solidFill>
          <a:latin typeface="Corbel" panose="020B0503020204020204" pitchFamily="34" charset="0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Corbel" panose="020B0503020204020204" pitchFamily="34" charset="0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Corbel" panose="020B0503020204020204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orbel" panose="020B0503020204020204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Corbel" panose="020B0503020204020204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Corbel" panose="020B050302020402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r-Latn-R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bs-Latn-BA" dirty="0" smtClean="0"/>
              <a:t>Kvalitativne metode istraživanja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772564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ME" dirty="0" smtClean="0"/>
              <a:t>Tipovi intervjua	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sr-Latn-ME" dirty="0" smtClean="0"/>
              <a:t>Individualni intervju</a:t>
            </a:r>
          </a:p>
          <a:p>
            <a:pPr lvl="1"/>
            <a:r>
              <a:rPr lang="sr-Latn-ME" dirty="0" smtClean="0"/>
              <a:t>Strukturirani</a:t>
            </a:r>
          </a:p>
          <a:p>
            <a:pPr lvl="1"/>
            <a:r>
              <a:rPr lang="sr-Latn-ME" dirty="0" smtClean="0"/>
              <a:t>Polustrukturirani</a:t>
            </a:r>
          </a:p>
          <a:p>
            <a:pPr lvl="1"/>
            <a:r>
              <a:rPr lang="sr-Latn-ME" dirty="0" smtClean="0"/>
              <a:t>nestrukturirani</a:t>
            </a:r>
          </a:p>
          <a:p>
            <a:r>
              <a:rPr lang="sr-Latn-ME" dirty="0" smtClean="0"/>
              <a:t>Grupni intervju – fokus grupe</a:t>
            </a:r>
          </a:p>
          <a:p>
            <a:r>
              <a:rPr lang="sr-Latn-ME" dirty="0" smtClean="0"/>
              <a:t>Prednosti:</a:t>
            </a:r>
          </a:p>
          <a:p>
            <a:pPr lvl="1"/>
            <a:r>
              <a:rPr lang="sr-Latn-ME" dirty="0" smtClean="0"/>
              <a:t>Fleksibilnost i „dubinsko“ razumijevanje</a:t>
            </a:r>
          </a:p>
          <a:p>
            <a:r>
              <a:rPr lang="sr-Latn-ME" dirty="0" smtClean="0"/>
              <a:t>Mane:</a:t>
            </a:r>
          </a:p>
          <a:p>
            <a:pPr lvl="1"/>
            <a:r>
              <a:rPr lang="sr-Latn-ME" dirty="0" smtClean="0"/>
              <a:t>Subjektivnost</a:t>
            </a:r>
          </a:p>
          <a:p>
            <a:pPr lvl="1"/>
            <a:r>
              <a:rPr lang="sr-Latn-ME" dirty="0" smtClean="0"/>
              <a:t>Sugestivnost</a:t>
            </a:r>
          </a:p>
          <a:p>
            <a:pPr lvl="1"/>
            <a:r>
              <a:rPr lang="sr-Latn-ME" dirty="0" smtClean="0"/>
              <a:t>Ograničena mogućnost generalizacije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1993565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ME" dirty="0" smtClean="0"/>
              <a:t>Sedam faza intervjuisanja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dirty="0" err="1"/>
              <a:t>Tematizovanje</a:t>
            </a:r>
            <a:r>
              <a:rPr lang="en-US" dirty="0"/>
              <a:t> – </a:t>
            </a:r>
            <a:r>
              <a:rPr lang="en-US" dirty="0" err="1"/>
              <a:t>preciziranje</a:t>
            </a:r>
            <a:r>
              <a:rPr lang="en-US" dirty="0"/>
              <a:t> </a:t>
            </a:r>
            <a:r>
              <a:rPr lang="en-US" dirty="0" err="1"/>
              <a:t>svrhe</a:t>
            </a:r>
            <a:r>
              <a:rPr lang="en-US" dirty="0"/>
              <a:t> </a:t>
            </a:r>
            <a:r>
              <a:rPr lang="en-US" dirty="0" err="1"/>
              <a:t>intervjua</a:t>
            </a:r>
            <a:r>
              <a:rPr lang="en-US" dirty="0"/>
              <a:t> </a:t>
            </a:r>
            <a:r>
              <a:rPr lang="en-US" dirty="0" err="1"/>
              <a:t>i</a:t>
            </a:r>
            <a:r>
              <a:rPr lang="en-US" dirty="0"/>
              <a:t> </a:t>
            </a:r>
            <a:r>
              <a:rPr lang="en-US" dirty="0" err="1"/>
              <a:t>pojmova</a:t>
            </a:r>
            <a:r>
              <a:rPr lang="en-US" dirty="0"/>
              <a:t> </a:t>
            </a:r>
            <a:r>
              <a:rPr lang="en-US" dirty="0" err="1"/>
              <a:t>koji</a:t>
            </a:r>
            <a:r>
              <a:rPr lang="en-US" dirty="0"/>
              <a:t> se </a:t>
            </a:r>
            <a:r>
              <a:rPr lang="en-US" dirty="0" err="1"/>
              <a:t>istražuju</a:t>
            </a:r>
            <a:endParaRPr lang="en-US" dirty="0"/>
          </a:p>
          <a:p>
            <a:r>
              <a:rPr lang="en-US" dirty="0" err="1" smtClean="0"/>
              <a:t>Dizajn</a:t>
            </a:r>
            <a:r>
              <a:rPr lang="en-US" dirty="0" smtClean="0"/>
              <a:t> </a:t>
            </a:r>
            <a:r>
              <a:rPr lang="en-US" dirty="0"/>
              <a:t>– </a:t>
            </a:r>
            <a:r>
              <a:rPr lang="en-US" dirty="0" err="1"/>
              <a:t>Definisanje</a:t>
            </a:r>
            <a:r>
              <a:rPr lang="en-US" dirty="0"/>
              <a:t> </a:t>
            </a:r>
            <a:r>
              <a:rPr lang="en-US" dirty="0" err="1"/>
              <a:t>procesa</a:t>
            </a:r>
            <a:r>
              <a:rPr lang="en-US" dirty="0"/>
              <a:t> </a:t>
            </a:r>
            <a:r>
              <a:rPr lang="en-US" dirty="0" err="1"/>
              <a:t>intervjuisanja</a:t>
            </a:r>
            <a:r>
              <a:rPr lang="en-US" dirty="0"/>
              <a:t> </a:t>
            </a:r>
            <a:r>
              <a:rPr lang="en-US" dirty="0" err="1"/>
              <a:t>posredstvom</a:t>
            </a:r>
            <a:r>
              <a:rPr lang="en-US" dirty="0"/>
              <a:t> </a:t>
            </a:r>
            <a:r>
              <a:rPr lang="en-US" dirty="0" err="1"/>
              <a:t>koga</a:t>
            </a:r>
            <a:r>
              <a:rPr lang="en-US" dirty="0"/>
              <a:t> se </a:t>
            </a:r>
            <a:r>
              <a:rPr lang="en-US" dirty="0" err="1" smtClean="0"/>
              <a:t>precizirana</a:t>
            </a:r>
            <a:r>
              <a:rPr lang="sr-Latn-ME" dirty="0"/>
              <a:t> </a:t>
            </a:r>
            <a:r>
              <a:rPr lang="it-IT" dirty="0" smtClean="0"/>
              <a:t>svrha </a:t>
            </a:r>
            <a:r>
              <a:rPr lang="it-IT" dirty="0"/>
              <a:t>ostvaruje (posebno razmotriti etičku dimenziju)</a:t>
            </a:r>
          </a:p>
          <a:p>
            <a:r>
              <a:rPr lang="en-US" dirty="0" err="1" smtClean="0"/>
              <a:t>Intervju</a:t>
            </a:r>
            <a:r>
              <a:rPr lang="en-US" dirty="0" smtClean="0"/>
              <a:t> </a:t>
            </a:r>
            <a:r>
              <a:rPr lang="en-US" dirty="0"/>
              <a:t>– </a:t>
            </a:r>
            <a:r>
              <a:rPr lang="en-US" dirty="0" err="1"/>
              <a:t>Realizacija</a:t>
            </a:r>
            <a:r>
              <a:rPr lang="en-US" dirty="0"/>
              <a:t> </a:t>
            </a:r>
            <a:r>
              <a:rPr lang="en-US" dirty="0" err="1"/>
              <a:t>intervjua</a:t>
            </a:r>
            <a:endParaRPr lang="en-US" dirty="0"/>
          </a:p>
          <a:p>
            <a:r>
              <a:rPr lang="en-US" dirty="0" err="1" smtClean="0"/>
              <a:t>Transkript</a:t>
            </a:r>
            <a:r>
              <a:rPr lang="en-US" dirty="0" smtClean="0"/>
              <a:t> </a:t>
            </a:r>
            <a:r>
              <a:rPr lang="en-US" dirty="0"/>
              <a:t>– </a:t>
            </a:r>
            <a:r>
              <a:rPr lang="en-US" dirty="0" err="1"/>
              <a:t>Kreiranje</a:t>
            </a:r>
            <a:r>
              <a:rPr lang="en-US" dirty="0"/>
              <a:t> </a:t>
            </a:r>
            <a:r>
              <a:rPr lang="en-US" dirty="0" err="1"/>
              <a:t>pisanog</a:t>
            </a:r>
            <a:r>
              <a:rPr lang="en-US" dirty="0"/>
              <a:t> </a:t>
            </a:r>
            <a:r>
              <a:rPr lang="en-US" dirty="0" err="1"/>
              <a:t>prepisa</a:t>
            </a:r>
            <a:r>
              <a:rPr lang="en-US" dirty="0"/>
              <a:t> </a:t>
            </a:r>
            <a:r>
              <a:rPr lang="en-US" dirty="0" err="1"/>
              <a:t>intervjua</a:t>
            </a:r>
            <a:endParaRPr lang="en-US" dirty="0"/>
          </a:p>
          <a:p>
            <a:r>
              <a:rPr lang="en-US" dirty="0" err="1" smtClean="0"/>
              <a:t>Analiziranje</a:t>
            </a:r>
            <a:r>
              <a:rPr lang="en-US" dirty="0" smtClean="0"/>
              <a:t> </a:t>
            </a:r>
            <a:r>
              <a:rPr lang="en-US" dirty="0"/>
              <a:t>– </a:t>
            </a:r>
            <a:r>
              <a:rPr lang="en-US" dirty="0" err="1"/>
              <a:t>Određivanje</a:t>
            </a:r>
            <a:r>
              <a:rPr lang="en-US" dirty="0"/>
              <a:t> </a:t>
            </a:r>
            <a:r>
              <a:rPr lang="en-US" dirty="0" err="1"/>
              <a:t>značenja</a:t>
            </a:r>
            <a:r>
              <a:rPr lang="en-US" dirty="0"/>
              <a:t> </a:t>
            </a:r>
            <a:r>
              <a:rPr lang="en-US" dirty="0" err="1"/>
              <a:t>skupljenog</a:t>
            </a:r>
            <a:r>
              <a:rPr lang="en-US" dirty="0"/>
              <a:t> </a:t>
            </a:r>
            <a:r>
              <a:rPr lang="en-US" dirty="0" smtClean="0"/>
              <a:t>mater</a:t>
            </a:r>
            <a:r>
              <a:rPr lang="sr-Latn-ME" dirty="0" smtClean="0"/>
              <a:t>i</a:t>
            </a:r>
            <a:r>
              <a:rPr lang="en-US" dirty="0" err="1" smtClean="0"/>
              <a:t>jala</a:t>
            </a:r>
            <a:r>
              <a:rPr lang="en-US" dirty="0" smtClean="0"/>
              <a:t> </a:t>
            </a:r>
            <a:r>
              <a:rPr lang="en-US" dirty="0"/>
              <a:t>u </a:t>
            </a:r>
            <a:r>
              <a:rPr lang="en-US" dirty="0" err="1"/>
              <a:t>skladu</a:t>
            </a:r>
            <a:r>
              <a:rPr lang="en-US" dirty="0"/>
              <a:t> </a:t>
            </a:r>
            <a:r>
              <a:rPr lang="en-US" dirty="0" err="1" smtClean="0"/>
              <a:t>sa</a:t>
            </a:r>
            <a:r>
              <a:rPr lang="sr-Latn-ME" dirty="0"/>
              <a:t> </a:t>
            </a:r>
            <a:r>
              <a:rPr lang="en-US" dirty="0" err="1" smtClean="0"/>
              <a:t>svrhom</a:t>
            </a:r>
            <a:r>
              <a:rPr lang="en-US" dirty="0" smtClean="0"/>
              <a:t> </a:t>
            </a:r>
            <a:r>
              <a:rPr lang="en-US" dirty="0" err="1"/>
              <a:t>istraživanja</a:t>
            </a:r>
            <a:endParaRPr lang="en-US" dirty="0"/>
          </a:p>
          <a:p>
            <a:r>
              <a:rPr lang="en-US" dirty="0" err="1" smtClean="0"/>
              <a:t>Verifikovanje</a:t>
            </a:r>
            <a:r>
              <a:rPr lang="en-US" dirty="0" smtClean="0"/>
              <a:t> </a:t>
            </a:r>
            <a:r>
              <a:rPr lang="en-US" dirty="0"/>
              <a:t>– </a:t>
            </a:r>
            <a:r>
              <a:rPr lang="en-US" dirty="0" err="1" smtClean="0"/>
              <a:t>Prov</a:t>
            </a:r>
            <a:r>
              <a:rPr lang="sr-Latn-ME" dirty="0" smtClean="0"/>
              <a:t>j</a:t>
            </a:r>
            <a:r>
              <a:rPr lang="en-US" dirty="0" err="1" smtClean="0"/>
              <a:t>eravanje</a:t>
            </a:r>
            <a:r>
              <a:rPr lang="en-US" dirty="0" smtClean="0"/>
              <a:t> </a:t>
            </a:r>
            <a:r>
              <a:rPr lang="en-US" dirty="0" err="1"/>
              <a:t>validnosti</a:t>
            </a:r>
            <a:r>
              <a:rPr lang="en-US" dirty="0"/>
              <a:t> </a:t>
            </a:r>
            <a:r>
              <a:rPr lang="en-US" dirty="0" err="1"/>
              <a:t>i</a:t>
            </a:r>
            <a:r>
              <a:rPr lang="en-US" dirty="0"/>
              <a:t> </a:t>
            </a:r>
            <a:r>
              <a:rPr lang="en-US" dirty="0" err="1"/>
              <a:t>relijabilnosti</a:t>
            </a:r>
            <a:r>
              <a:rPr lang="en-US" dirty="0"/>
              <a:t> </a:t>
            </a:r>
            <a:r>
              <a:rPr lang="en-US" dirty="0" err="1"/>
              <a:t>kako</a:t>
            </a:r>
            <a:r>
              <a:rPr lang="en-US" dirty="0"/>
              <a:t> </a:t>
            </a:r>
            <a:r>
              <a:rPr lang="en-US" dirty="0" err="1"/>
              <a:t>materjala</a:t>
            </a:r>
            <a:r>
              <a:rPr lang="en-US" dirty="0"/>
              <a:t> </a:t>
            </a:r>
            <a:r>
              <a:rPr lang="en-US" dirty="0" err="1"/>
              <a:t>tako</a:t>
            </a:r>
            <a:r>
              <a:rPr lang="en-US" dirty="0"/>
              <a:t> </a:t>
            </a:r>
            <a:r>
              <a:rPr lang="en-US" dirty="0" err="1" smtClean="0"/>
              <a:t>i</a:t>
            </a:r>
            <a:r>
              <a:rPr lang="sr-Latn-ME" dirty="0"/>
              <a:t> </a:t>
            </a:r>
            <a:r>
              <a:rPr lang="en-US" dirty="0" err="1" smtClean="0"/>
              <a:t>donesenih</a:t>
            </a:r>
            <a:r>
              <a:rPr lang="en-US" dirty="0" smtClean="0"/>
              <a:t> </a:t>
            </a:r>
            <a:r>
              <a:rPr lang="en-US" dirty="0" err="1"/>
              <a:t>zaključaka</a:t>
            </a:r>
            <a:endParaRPr lang="en-US" dirty="0"/>
          </a:p>
          <a:p>
            <a:r>
              <a:rPr lang="en-US" dirty="0" err="1" smtClean="0"/>
              <a:t>Izv</a:t>
            </a:r>
            <a:r>
              <a:rPr lang="sr-Latn-ME" dirty="0"/>
              <a:t>j</a:t>
            </a:r>
            <a:r>
              <a:rPr lang="en-US" dirty="0" err="1" smtClean="0"/>
              <a:t>eštavanje</a:t>
            </a:r>
            <a:r>
              <a:rPr lang="en-US" dirty="0" smtClean="0"/>
              <a:t> </a:t>
            </a:r>
            <a:r>
              <a:rPr lang="en-US" dirty="0"/>
              <a:t>– </a:t>
            </a:r>
            <a:r>
              <a:rPr lang="en-US" dirty="0" err="1"/>
              <a:t>Prenošenje</a:t>
            </a:r>
            <a:r>
              <a:rPr lang="en-US" dirty="0"/>
              <a:t> </a:t>
            </a:r>
            <a:r>
              <a:rPr lang="en-US" dirty="0" err="1"/>
              <a:t>stečenog</a:t>
            </a:r>
            <a:r>
              <a:rPr lang="en-US" dirty="0"/>
              <a:t> </a:t>
            </a:r>
            <a:r>
              <a:rPr lang="en-US" dirty="0" err="1"/>
              <a:t>znanja</a:t>
            </a:r>
            <a:r>
              <a:rPr lang="en-US" dirty="0"/>
              <a:t> u </a:t>
            </a:r>
            <a:r>
              <a:rPr lang="en-US" dirty="0" err="1"/>
              <a:t>pisanoj</a:t>
            </a:r>
            <a:r>
              <a:rPr lang="en-US" dirty="0"/>
              <a:t> </a:t>
            </a:r>
            <a:r>
              <a:rPr lang="en-US" dirty="0" err="1"/>
              <a:t>formi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4325411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s-Latn-BA" dirty="0" smtClean="0"/>
              <a:t>Šta su fokus grupe?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bs-Latn-BA" dirty="0" smtClean="0"/>
              <a:t>Istorijat, Robert Mertam i uticaj ratnih emisija na podsticanje morala</a:t>
            </a:r>
          </a:p>
          <a:p>
            <a:r>
              <a:rPr lang="bs-Latn-BA" dirty="0" smtClean="0"/>
              <a:t>Lazarsfeld – Stanton Program Analyzer i „Little annie“</a:t>
            </a:r>
          </a:p>
          <a:p>
            <a:r>
              <a:rPr lang="bs-Latn-BA" dirty="0" smtClean="0"/>
              <a:t>Možemo li porazgovarati?</a:t>
            </a:r>
          </a:p>
          <a:p>
            <a:r>
              <a:rPr lang="bs-Latn-BA" dirty="0" smtClean="0"/>
              <a:t>Grupni intervju postaje istraživački metod</a:t>
            </a:r>
          </a:p>
          <a:p>
            <a:r>
              <a:rPr lang="bs-Latn-BA" dirty="0" smtClean="0"/>
              <a:t>Primjena i u akademskim i u marketinškim istraživanjima</a:t>
            </a:r>
          </a:p>
          <a:p>
            <a:pPr lvl="1"/>
            <a:r>
              <a:rPr lang="bs-Latn-BA" dirty="0" smtClean="0"/>
              <a:t>Mjerenje reakcije na određeni material</a:t>
            </a:r>
            <a:endParaRPr lang="bs-Latn-BA" dirty="0"/>
          </a:p>
        </p:txBody>
      </p:sp>
    </p:spTree>
    <p:extLst>
      <p:ext uri="{BB962C8B-B14F-4D97-AF65-F5344CB8AC3E}">
        <p14:creationId xmlns:p14="http://schemas.microsoft.com/office/powerpoint/2010/main" val="82889154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s-Latn-BA" dirty="0" smtClean="0"/>
              <a:t>Šta su fokus grupe?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bs-Latn-BA" dirty="0" smtClean="0"/>
              <a:t>Neformalna diskusija između odabranih osoba o posebnoj temi relevantnoj za ispitivanu pojavu.</a:t>
            </a:r>
          </a:p>
          <a:p>
            <a:r>
              <a:rPr lang="bs-Latn-BA" dirty="0" smtClean="0"/>
              <a:t>Fokusiranost na jednu temu. </a:t>
            </a:r>
          </a:p>
          <a:p>
            <a:r>
              <a:rPr lang="bs-Latn-BA" dirty="0" smtClean="0"/>
              <a:t>Fokusgrupni intervju je </a:t>
            </a:r>
            <a:r>
              <a:rPr lang="bs-Latn-BA" u="sng" dirty="0" smtClean="0"/>
              <a:t>kvalitativna</a:t>
            </a:r>
            <a:r>
              <a:rPr lang="bs-Latn-BA" dirty="0" smtClean="0"/>
              <a:t> istraživačka tehnika koja podrazumijeva </a:t>
            </a:r>
            <a:r>
              <a:rPr lang="bs-Latn-BA" u="sng" dirty="0" smtClean="0"/>
              <a:t>seriju</a:t>
            </a:r>
            <a:r>
              <a:rPr lang="bs-Latn-BA" dirty="0" smtClean="0"/>
              <a:t> </a:t>
            </a:r>
            <a:r>
              <a:rPr lang="bs-Latn-BA" u="sng" dirty="0" smtClean="0"/>
              <a:t>grupnih</a:t>
            </a:r>
            <a:r>
              <a:rPr lang="bs-Latn-BA" dirty="0" smtClean="0"/>
              <a:t> razgovora koji okupljaju učesnike </a:t>
            </a:r>
            <a:r>
              <a:rPr lang="bs-Latn-BA" u="sng" dirty="0" smtClean="0"/>
              <a:t>slične po nekim karakteristikama ili iskustvima</a:t>
            </a:r>
            <a:r>
              <a:rPr lang="bs-Latn-BA" dirty="0" smtClean="0"/>
              <a:t> da </a:t>
            </a:r>
            <a:r>
              <a:rPr lang="bs-Latn-BA" u="sng" dirty="0" smtClean="0"/>
              <a:t>raspravljaju</a:t>
            </a:r>
            <a:r>
              <a:rPr lang="bs-Latn-BA" dirty="0" smtClean="0"/>
              <a:t> o određenim pitanjima relevantnim za istraživački problem.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0880251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s-Latn-BA" dirty="0" smtClean="0"/>
              <a:t>Kad organizujemo fokus grupe?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bs-Latn-BA" dirty="0" smtClean="0"/>
              <a:t>Samostalni i dodatni istraživački metod</a:t>
            </a:r>
          </a:p>
          <a:p>
            <a:r>
              <a:rPr lang="bs-Latn-BA" dirty="0" smtClean="0"/>
              <a:t>Kad želimo saznati </a:t>
            </a:r>
            <a:r>
              <a:rPr lang="bs-Latn-BA" i="1" u="sng" dirty="0" smtClean="0"/>
              <a:t>zašto</a:t>
            </a:r>
          </a:p>
          <a:p>
            <a:r>
              <a:rPr lang="bs-Latn-BA" dirty="0" smtClean="0"/>
              <a:t>Nipošto kad želimo saznati koliko</a:t>
            </a:r>
          </a:p>
          <a:p>
            <a:r>
              <a:rPr lang="bs-Latn-BA" dirty="0" smtClean="0"/>
              <a:t>Eksploratorna istraživanja</a:t>
            </a:r>
          </a:p>
          <a:p>
            <a:r>
              <a:rPr lang="bs-Latn-BA" dirty="0" smtClean="0"/>
              <a:t>“informacije vrijednije od reprezentativnog uzorka”</a:t>
            </a:r>
          </a:p>
          <a:p>
            <a:r>
              <a:rPr lang="bs-Latn-BA" dirty="0" smtClean="0"/>
              <a:t>Pilot istraživanja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5096289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s-Latn-BA" dirty="0" smtClean="0"/>
              <a:t>Šta su podaci?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bs-Latn-BA" dirty="0" smtClean="0"/>
              <a:t>Riječi</a:t>
            </a:r>
          </a:p>
          <a:p>
            <a:r>
              <a:rPr lang="bs-Latn-BA" dirty="0" smtClean="0"/>
              <a:t>Kontekst</a:t>
            </a:r>
          </a:p>
          <a:p>
            <a:r>
              <a:rPr lang="bs-Latn-BA" dirty="0" smtClean="0"/>
              <a:t>Neverbalna komunikacija</a:t>
            </a:r>
          </a:p>
          <a:p>
            <a:r>
              <a:rPr lang="bs-Latn-BA" dirty="0" smtClean="0"/>
              <a:t>Pauze</a:t>
            </a:r>
          </a:p>
          <a:p>
            <a:r>
              <a:rPr lang="bs-Latn-BA" dirty="0" smtClean="0"/>
              <a:t>Emotivne reakcije</a:t>
            </a:r>
          </a:p>
          <a:p>
            <a:r>
              <a:rPr lang="bs-Latn-BA" dirty="0" smtClean="0"/>
              <a:t>Flip chart info</a:t>
            </a:r>
          </a:p>
          <a:p>
            <a:r>
              <a:rPr lang="bs-Latn-BA" dirty="0" smtClean="0"/>
              <a:t>Bilješke ispitanika</a:t>
            </a:r>
          </a:p>
          <a:p>
            <a:r>
              <a:rPr lang="bs-Latn-BA" dirty="0" smtClean="0"/>
              <a:t>...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6534987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s-Latn-BA" dirty="0" smtClean="0"/>
              <a:t>Fokus grupa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bs-Latn-BA" dirty="0" smtClean="0"/>
              <a:t>Veličina:</a:t>
            </a:r>
          </a:p>
          <a:p>
            <a:pPr lvl="1"/>
            <a:r>
              <a:rPr lang="bs-Latn-BA" dirty="0" smtClean="0"/>
              <a:t>Mini fokus grupa – 2-4</a:t>
            </a:r>
          </a:p>
          <a:p>
            <a:pPr lvl="1"/>
            <a:r>
              <a:rPr lang="bs-Latn-BA" dirty="0" smtClean="0"/>
              <a:t>Standardna fokus grupa 6 – 12</a:t>
            </a:r>
          </a:p>
          <a:p>
            <a:r>
              <a:rPr lang="bs-Latn-BA" dirty="0" smtClean="0"/>
              <a:t>Komfor učesnika</a:t>
            </a:r>
          </a:p>
          <a:p>
            <a:r>
              <a:rPr lang="bs-Latn-BA" dirty="0" smtClean="0"/>
              <a:t>Sastav</a:t>
            </a:r>
          </a:p>
          <a:p>
            <a:pPr lvl="1"/>
            <a:r>
              <a:rPr lang="bs-Latn-BA" dirty="0" smtClean="0"/>
              <a:t>Pitanje homogenosti (pol, uzrast, obrazovanje, religija, nikako hijerarhija...)</a:t>
            </a:r>
          </a:p>
          <a:p>
            <a:pPr lvl="1"/>
            <a:r>
              <a:rPr lang="bs-Latn-BA" dirty="0" smtClean="0"/>
              <a:t>Pravilo o nepoznavanju učesnika</a:t>
            </a:r>
          </a:p>
          <a:p>
            <a:pPr lvl="1"/>
            <a:r>
              <a:rPr lang="bs-Latn-BA" dirty="0" smtClean="0"/>
              <a:t>Predregrutacioni upitnik</a:t>
            </a:r>
          </a:p>
          <a:p>
            <a:pPr lvl="1"/>
            <a:r>
              <a:rPr lang="bs-Latn-BA" dirty="0" smtClean="0"/>
              <a:t>Pozvati više ljudi</a:t>
            </a:r>
          </a:p>
          <a:p>
            <a:r>
              <a:rPr lang="bs-Latn-BA" u="sng" dirty="0" smtClean="0"/>
              <a:t>Pravilo: homogenost u odnosu na temu istraživanja, sastav stvar dizajna</a:t>
            </a:r>
            <a:endParaRPr lang="bs-Latn-BA" dirty="0" smtClean="0"/>
          </a:p>
          <a:p>
            <a:r>
              <a:rPr lang="bs-Latn-BA" dirty="0" smtClean="0"/>
              <a:t>“purposeful sampling”, snowballing</a:t>
            </a:r>
          </a:p>
          <a:p>
            <a:r>
              <a:rPr lang="bs-Latn-BA" dirty="0" smtClean="0"/>
              <a:t>Opasnost od toga da se namjerni uzorak pretvori u prigodni!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439995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s-Latn-BA" dirty="0" smtClean="0"/>
              <a:t>Upitnik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bs-Latn-BA" dirty="0" smtClean="0"/>
              <a:t>Vodič za istraživanje</a:t>
            </a:r>
          </a:p>
          <a:p>
            <a:r>
              <a:rPr lang="bs-Latn-BA" dirty="0" smtClean="0"/>
              <a:t>Jedno glavno i 5 do 7 potpitanja</a:t>
            </a:r>
          </a:p>
          <a:p>
            <a:r>
              <a:rPr lang="bs-Latn-BA" dirty="0" smtClean="0"/>
              <a:t>Šta ja želim da saznam?</a:t>
            </a:r>
          </a:p>
          <a:p>
            <a:r>
              <a:rPr lang="bs-Latn-BA" dirty="0" smtClean="0"/>
              <a:t>Pitanja za zagrijavanje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9222298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s-Latn-BA" dirty="0" smtClean="0"/>
              <a:t>Tok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bs-Latn-BA" dirty="0" smtClean="0"/>
              <a:t>Ne ispitujemo učesnike</a:t>
            </a:r>
          </a:p>
          <a:p>
            <a:r>
              <a:rPr lang="bs-Latn-BA" dirty="0" smtClean="0"/>
              <a:t>Pitanje stavljamo na “dnevni red” i pratimo dinamiku </a:t>
            </a:r>
          </a:p>
          <a:p>
            <a:r>
              <a:rPr lang="bs-Latn-BA" dirty="0" smtClean="0"/>
              <a:t>Dobra fokus grupa je ona u kojoj ispitanici pričaju međusobno</a:t>
            </a:r>
            <a:endParaRPr lang="bs-Latn-BA" dirty="0"/>
          </a:p>
          <a:p>
            <a:r>
              <a:rPr lang="bs-Latn-BA" dirty="0" smtClean="0"/>
              <a:t>Važno! Cilj nije stvaranje konsenzusa!</a:t>
            </a:r>
          </a:p>
          <a:p>
            <a:r>
              <a:rPr lang="bs-Latn-BA" dirty="0" smtClean="0"/>
              <a:t>Fleksibilnost – rasprava može da ode u bilo kom pravcu, diskrecija istraživača je u tome da je povede u pravcu u kome osjeti da postoji bitna informacija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5671411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s-Latn-BA" dirty="0" smtClean="0"/>
              <a:t>Priprema učesnika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bs-Latn-BA" dirty="0" smtClean="0"/>
              <a:t>Informisanje o cilju istraživanja</a:t>
            </a:r>
          </a:p>
          <a:p>
            <a:r>
              <a:rPr lang="bs-Latn-BA" dirty="0" smtClean="0"/>
              <a:t>Učešće se često plaća!</a:t>
            </a:r>
          </a:p>
          <a:p>
            <a:r>
              <a:rPr lang="bs-Latn-BA" dirty="0" smtClean="0"/>
              <a:t>Predregrutacioni upitnik</a:t>
            </a:r>
          </a:p>
          <a:p>
            <a:pPr lvl="1"/>
            <a:r>
              <a:rPr lang="bs-Latn-BA" dirty="0" smtClean="0"/>
              <a:t>Relevantni podaci o ispitaniku, pol, godište, obrazovanje, zaposlenje, pozicija... Neophodno za kodiranje</a:t>
            </a:r>
          </a:p>
          <a:p>
            <a:r>
              <a:rPr lang="bs-Latn-BA" dirty="0" smtClean="0"/>
              <a:t>Consent form – potvrda o pristanku</a:t>
            </a:r>
          </a:p>
          <a:p>
            <a:r>
              <a:rPr lang="bs-Latn-BA" dirty="0" smtClean="0"/>
              <a:t>Objasniti im pravila, dobrovoljnost, razgovor, svrhu snimanja, da ne moraju da odgovore</a:t>
            </a:r>
          </a:p>
          <a:p>
            <a:r>
              <a:rPr lang="bs-Latn-BA" dirty="0" smtClean="0"/>
              <a:t>Terapeutski momenat i zaštita učesnika</a:t>
            </a:r>
          </a:p>
          <a:p>
            <a:r>
              <a:rPr lang="bs-Latn-BA" dirty="0" smtClean="0"/>
              <a:t>Trajanje: 45 min – 2 i po sata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1195777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bs-Latn-BA" dirty="0" smtClean="0"/>
              <a:t>Razlike između kvantitativnih i kvalitativnih metoda istraživanja</a:t>
            </a:r>
            <a:endParaRPr lang="en-US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/>
          </p:nvPr>
        </p:nvGraphicFramePr>
        <p:xfrm>
          <a:off x="683568" y="1908498"/>
          <a:ext cx="7512050" cy="4495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7560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560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bs-Latn-BA" sz="1600" dirty="0" smtClean="0"/>
                        <a:t>Kvantitativna istraživanja</a:t>
                      </a:r>
                      <a:endParaRPr lang="en-US" sz="1600" dirty="0"/>
                    </a:p>
                  </a:txBody>
                  <a:tcPr marL="83467" marR="83467"/>
                </a:tc>
                <a:tc>
                  <a:txBody>
                    <a:bodyPr/>
                    <a:lstStyle/>
                    <a:p>
                      <a:r>
                        <a:rPr lang="bs-Latn-BA" sz="1600" dirty="0" smtClean="0"/>
                        <a:t>Kvalitativna istraživanja</a:t>
                      </a:r>
                      <a:endParaRPr lang="en-US" sz="1600" dirty="0"/>
                    </a:p>
                  </a:txBody>
                  <a:tcPr marL="83467" marR="83467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bs-Latn-BA" sz="1600" dirty="0" smtClean="0"/>
                        <a:t>Cilj: klasifikovati i prebrojiti određene karakteristike</a:t>
                      </a:r>
                      <a:endParaRPr lang="en-US" sz="1600" dirty="0"/>
                    </a:p>
                  </a:txBody>
                  <a:tcPr marL="83467" marR="83467"/>
                </a:tc>
                <a:tc>
                  <a:txBody>
                    <a:bodyPr/>
                    <a:lstStyle/>
                    <a:p>
                      <a:r>
                        <a:rPr lang="bs-Latn-BA" sz="1600" dirty="0" smtClean="0"/>
                        <a:t>Cilj: cjelovit i detaljan opis s razumijevanjem</a:t>
                      </a:r>
                      <a:r>
                        <a:rPr lang="bs-Latn-BA" sz="1600" baseline="0" dirty="0" smtClean="0"/>
                        <a:t> dubljih dimenzija</a:t>
                      </a:r>
                      <a:endParaRPr lang="en-US" sz="1600" dirty="0"/>
                    </a:p>
                  </a:txBody>
                  <a:tcPr marL="83467" marR="83467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bs-Latn-BA" sz="1600" dirty="0" smtClean="0"/>
                        <a:t>Svrha:</a:t>
                      </a:r>
                    </a:p>
                    <a:p>
                      <a:r>
                        <a:rPr lang="bs-Latn-BA" sz="1600" dirty="0" smtClean="0"/>
                        <a:t>Uopštavanje</a:t>
                      </a:r>
                    </a:p>
                    <a:p>
                      <a:r>
                        <a:rPr lang="bs-Latn-BA" sz="1600" dirty="0" smtClean="0"/>
                        <a:t>Predikcija</a:t>
                      </a:r>
                    </a:p>
                    <a:p>
                      <a:r>
                        <a:rPr lang="bs-Latn-BA" sz="1600" dirty="0" smtClean="0"/>
                        <a:t>Kauzalna</a:t>
                      </a:r>
                      <a:r>
                        <a:rPr lang="bs-Latn-BA" sz="1600" baseline="0" dirty="0" smtClean="0"/>
                        <a:t> objašnjenja</a:t>
                      </a:r>
                      <a:endParaRPr lang="en-US" sz="1600" dirty="0"/>
                    </a:p>
                  </a:txBody>
                  <a:tcPr marL="83467" marR="83467"/>
                </a:tc>
                <a:tc>
                  <a:txBody>
                    <a:bodyPr/>
                    <a:lstStyle/>
                    <a:p>
                      <a:r>
                        <a:rPr lang="bs-Latn-BA" sz="1600" dirty="0" smtClean="0"/>
                        <a:t>Svrha:</a:t>
                      </a:r>
                    </a:p>
                    <a:p>
                      <a:r>
                        <a:rPr lang="bs-Latn-BA" sz="1600" dirty="0" smtClean="0"/>
                        <a:t>Kontekstualizacija</a:t>
                      </a:r>
                    </a:p>
                    <a:p>
                      <a:r>
                        <a:rPr lang="bs-Latn-BA" sz="1600" dirty="0" smtClean="0"/>
                        <a:t>Interpretacija</a:t>
                      </a:r>
                    </a:p>
                    <a:p>
                      <a:r>
                        <a:rPr lang="bs-Latn-BA" sz="1600" dirty="0" smtClean="0"/>
                        <a:t>Razumijevanje perspektive drugog</a:t>
                      </a:r>
                      <a:endParaRPr lang="en-US" sz="1600" dirty="0"/>
                    </a:p>
                  </a:txBody>
                  <a:tcPr marL="83467" marR="83467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bs-Latn-BA" sz="1600" dirty="0" smtClean="0"/>
                        <a:t>Istraživač ima jasnu sliku o tome šta traži</a:t>
                      </a:r>
                      <a:endParaRPr lang="en-US" sz="1600" dirty="0"/>
                    </a:p>
                  </a:txBody>
                  <a:tcPr marL="83467" marR="83467"/>
                </a:tc>
                <a:tc>
                  <a:txBody>
                    <a:bodyPr/>
                    <a:lstStyle/>
                    <a:p>
                      <a:r>
                        <a:rPr lang="bs-Latn-BA" sz="1600" dirty="0" smtClean="0"/>
                        <a:t>Istraživač još</a:t>
                      </a:r>
                      <a:r>
                        <a:rPr lang="bs-Latn-BA" sz="1600" baseline="0" dirty="0" smtClean="0"/>
                        <a:t> uvijek nije siguran – eksploratorno istraživanje</a:t>
                      </a:r>
                      <a:endParaRPr lang="en-US" sz="1600" dirty="0"/>
                    </a:p>
                  </a:txBody>
                  <a:tcPr marL="83467" marR="83467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bs-Latn-BA" sz="1600" dirty="0" smtClean="0"/>
                        <a:t>Svi aspekti su do detalja isplanirani</a:t>
                      </a:r>
                      <a:endParaRPr lang="en-US" sz="1600" dirty="0"/>
                    </a:p>
                  </a:txBody>
                  <a:tcPr marL="83467" marR="83467"/>
                </a:tc>
                <a:tc>
                  <a:txBody>
                    <a:bodyPr/>
                    <a:lstStyle/>
                    <a:p>
                      <a:r>
                        <a:rPr lang="bs-Latn-BA" sz="1600" dirty="0" smtClean="0"/>
                        <a:t>Plan se mijenja</a:t>
                      </a:r>
                      <a:endParaRPr lang="en-US" sz="1600" dirty="0"/>
                    </a:p>
                  </a:txBody>
                  <a:tcPr marL="83467" marR="83467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bs-Latn-BA" sz="1600" dirty="0" smtClean="0"/>
                        <a:t>Podaci</a:t>
                      </a:r>
                      <a:r>
                        <a:rPr lang="bs-Latn-BA" sz="1600" baseline="0" dirty="0" smtClean="0"/>
                        <a:t> su u formi brojeva</a:t>
                      </a:r>
                      <a:endParaRPr lang="en-US" sz="1600" dirty="0"/>
                    </a:p>
                  </a:txBody>
                  <a:tcPr marL="83467" marR="83467"/>
                </a:tc>
                <a:tc>
                  <a:txBody>
                    <a:bodyPr/>
                    <a:lstStyle/>
                    <a:p>
                      <a:r>
                        <a:rPr lang="bs-Latn-BA" sz="1600" dirty="0" smtClean="0"/>
                        <a:t>Podaci su u formi riječi, zvuka, slika, objekata</a:t>
                      </a:r>
                      <a:endParaRPr lang="en-US" sz="1600" dirty="0"/>
                    </a:p>
                  </a:txBody>
                  <a:tcPr marL="83467" marR="83467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bs-Latn-BA" sz="1600" dirty="0" smtClean="0"/>
                        <a:t>Objektivna interpretacija – precizno mjerenje i analiza</a:t>
                      </a:r>
                      <a:endParaRPr lang="en-US" sz="1600" dirty="0"/>
                    </a:p>
                  </a:txBody>
                  <a:tcPr marL="83467" marR="83467"/>
                </a:tc>
                <a:tc>
                  <a:txBody>
                    <a:bodyPr/>
                    <a:lstStyle/>
                    <a:p>
                      <a:r>
                        <a:rPr lang="bs-Latn-BA" sz="1600" dirty="0" smtClean="0"/>
                        <a:t>Subjektivno-individualna</a:t>
                      </a:r>
                      <a:r>
                        <a:rPr lang="bs-Latn-BA" sz="1600" baseline="0" dirty="0" smtClean="0"/>
                        <a:t> interpretacija </a:t>
                      </a:r>
                      <a:endParaRPr lang="en-US" sz="1600" dirty="0"/>
                    </a:p>
                  </a:txBody>
                  <a:tcPr marL="83467" marR="83467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bs-Latn-BA" sz="1600" dirty="0" smtClean="0"/>
                        <a:t>Problematična</a:t>
                      </a:r>
                      <a:r>
                        <a:rPr lang="bs-Latn-BA" sz="1600" baseline="0" dirty="0" smtClean="0"/>
                        <a:t> iskrenost i preciznost</a:t>
                      </a:r>
                      <a:endParaRPr lang="en-US" sz="1600" dirty="0"/>
                    </a:p>
                  </a:txBody>
                  <a:tcPr marL="83467" marR="83467"/>
                </a:tc>
                <a:tc>
                  <a:txBody>
                    <a:bodyPr/>
                    <a:lstStyle/>
                    <a:p>
                      <a:r>
                        <a:rPr lang="bs-Latn-BA" sz="1600" dirty="0" smtClean="0"/>
                        <a:t>Problematična</a:t>
                      </a:r>
                      <a:r>
                        <a:rPr lang="bs-Latn-BA" sz="1600" baseline="0" dirty="0" smtClean="0"/>
                        <a:t> mogućnost uopštavanja</a:t>
                      </a:r>
                      <a:endParaRPr lang="en-US" sz="1600" dirty="0"/>
                    </a:p>
                  </a:txBody>
                  <a:tcPr marL="83467" marR="83467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2798871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s-Latn-BA" dirty="0" smtClean="0"/>
              <a:t>Fokus grupa </a:t>
            </a:r>
            <a:r>
              <a:rPr lang="bs-Latn-BA" u="sng" dirty="0" smtClean="0"/>
              <a:t>nije:</a:t>
            </a:r>
            <a:endParaRPr lang="en-US" u="sn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bs-Latn-BA" dirty="0" smtClean="0"/>
              <a:t>Debata</a:t>
            </a:r>
          </a:p>
          <a:p>
            <a:r>
              <a:rPr lang="bs-Latn-BA" dirty="0" smtClean="0"/>
              <a:t>Terapija</a:t>
            </a:r>
          </a:p>
          <a:p>
            <a:r>
              <a:rPr lang="bs-Latn-BA" dirty="0" smtClean="0"/>
              <a:t>Sesija razrješenja konflikta</a:t>
            </a:r>
          </a:p>
          <a:p>
            <a:r>
              <a:rPr lang="bs-Latn-BA" dirty="0" smtClean="0"/>
              <a:t>Promotivna prilika</a:t>
            </a:r>
          </a:p>
          <a:p>
            <a:r>
              <a:rPr lang="bs-Latn-BA" dirty="0" smtClean="0"/>
              <a:t>Obrazovni proces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0527043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63688" y="596018"/>
            <a:ext cx="6566132" cy="1032782"/>
          </a:xfrm>
        </p:spPr>
        <p:txBody>
          <a:bodyPr>
            <a:normAutofit fontScale="90000"/>
          </a:bodyPr>
          <a:lstStyle/>
          <a:p>
            <a:r>
              <a:rPr lang="bs-Latn-BA" dirty="0" smtClean="0"/>
              <a:t>Consent form</a:t>
            </a:r>
            <a:r>
              <a:rPr lang="en-US" dirty="0" smtClean="0"/>
              <a:t>/</a:t>
            </a:r>
            <a:r>
              <a:rPr lang="en-US" dirty="0" err="1" smtClean="0"/>
              <a:t>informisati</a:t>
            </a:r>
            <a:r>
              <a:rPr lang="en-US" dirty="0" smtClean="0"/>
              <a:t> </a:t>
            </a:r>
            <a:r>
              <a:rPr lang="en-US" dirty="0" err="1" smtClean="0"/>
              <a:t>pristanak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sz="1800" dirty="0" err="1" smtClean="0"/>
              <a:t>Primjer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>
              <a:buNone/>
            </a:pPr>
            <a:r>
              <a:rPr lang="en-US" sz="1400" b="1" dirty="0" smtClean="0"/>
              <a:t>TEMA:</a:t>
            </a:r>
            <a:endParaRPr lang="bs-Latn-BA" sz="1400" dirty="0" smtClean="0">
              <a:effectLst>
                <a:outerShdw blurRad="50800" dist="38100" algn="tr" rotWithShape="0">
                  <a:prstClr val="black">
                    <a:alpha val="40000"/>
                  </a:prstClr>
                </a:outerShdw>
              </a:effectLst>
            </a:endParaRPr>
          </a:p>
          <a:p>
            <a:pPr>
              <a:buNone/>
            </a:pPr>
            <a:r>
              <a:rPr lang="en-US" sz="1400" dirty="0" err="1" smtClean="0"/>
              <a:t>Tema</a:t>
            </a:r>
            <a:r>
              <a:rPr lang="en-US" sz="1400" dirty="0" smtClean="0"/>
              <a:t> </a:t>
            </a:r>
            <a:r>
              <a:rPr lang="en-US" sz="1400" dirty="0" err="1"/>
              <a:t>istraživanja</a:t>
            </a:r>
            <a:r>
              <a:rPr lang="en-US" sz="1400" dirty="0"/>
              <a:t> je </a:t>
            </a:r>
            <a:r>
              <a:rPr lang="en-US" sz="1400" dirty="0" err="1"/>
              <a:t>Evropska</a:t>
            </a:r>
            <a:r>
              <a:rPr lang="en-US" sz="1400" dirty="0"/>
              <a:t> </a:t>
            </a:r>
            <a:r>
              <a:rPr lang="en-US" sz="1400" dirty="0" err="1"/>
              <a:t>unija</a:t>
            </a:r>
            <a:r>
              <a:rPr lang="en-US" sz="1400" dirty="0"/>
              <a:t>, </a:t>
            </a:r>
            <a:r>
              <a:rPr lang="en-US" sz="1400" dirty="0" err="1"/>
              <a:t>stavovi</a:t>
            </a:r>
            <a:r>
              <a:rPr lang="en-US" sz="1400" dirty="0"/>
              <a:t> i </a:t>
            </a:r>
            <a:r>
              <a:rPr lang="en-US" sz="1400" dirty="0" err="1"/>
              <a:t>informisanost</a:t>
            </a:r>
            <a:r>
              <a:rPr lang="en-US" sz="1400" dirty="0"/>
              <a:t> o </a:t>
            </a:r>
            <a:r>
              <a:rPr lang="en-US" sz="1400" dirty="0" err="1"/>
              <a:t>procesu</a:t>
            </a:r>
            <a:r>
              <a:rPr lang="en-US" sz="1400" dirty="0"/>
              <a:t> </a:t>
            </a:r>
            <a:r>
              <a:rPr lang="en-US" sz="1400" dirty="0" err="1"/>
              <a:t>integracija</a:t>
            </a:r>
            <a:r>
              <a:rPr lang="en-US" sz="1400" dirty="0"/>
              <a:t>, </a:t>
            </a:r>
            <a:r>
              <a:rPr lang="en-US" sz="1400" dirty="0" err="1"/>
              <a:t>te</a:t>
            </a:r>
            <a:r>
              <a:rPr lang="en-US" sz="1400" dirty="0"/>
              <a:t> </a:t>
            </a:r>
            <a:r>
              <a:rPr lang="en-US" sz="1400" dirty="0" err="1"/>
              <a:t>evaluacija</a:t>
            </a:r>
            <a:r>
              <a:rPr lang="en-US" sz="1400" dirty="0"/>
              <a:t> </a:t>
            </a:r>
            <a:r>
              <a:rPr lang="en-US" sz="1400" dirty="0" err="1"/>
              <a:t>komunikacijske</a:t>
            </a:r>
            <a:r>
              <a:rPr lang="en-US" sz="1400" dirty="0"/>
              <a:t> </a:t>
            </a:r>
            <a:r>
              <a:rPr lang="en-US" sz="1400" dirty="0" err="1"/>
              <a:t>strategije</a:t>
            </a:r>
            <a:r>
              <a:rPr lang="en-US" sz="1400" dirty="0"/>
              <a:t> </a:t>
            </a:r>
            <a:r>
              <a:rPr lang="en-US" sz="1400" dirty="0" err="1"/>
              <a:t>pristupanja</a:t>
            </a:r>
            <a:r>
              <a:rPr lang="en-US" sz="1400" dirty="0"/>
              <a:t>.</a:t>
            </a:r>
            <a:endParaRPr lang="en-US" sz="1400" dirty="0">
              <a:effectLst>
                <a:outerShdw blurRad="50800" dist="38100" algn="tr" rotWithShape="0">
                  <a:prstClr val="black">
                    <a:alpha val="40000"/>
                  </a:prstClr>
                </a:outerShdw>
              </a:effectLst>
            </a:endParaRPr>
          </a:p>
          <a:p>
            <a:pPr>
              <a:buNone/>
            </a:pPr>
            <a:r>
              <a:rPr lang="en-US" sz="1400" dirty="0"/>
              <a:t> </a:t>
            </a:r>
            <a:endParaRPr lang="en-US" sz="1400" dirty="0">
              <a:effectLst>
                <a:outerShdw blurRad="50800" dist="38100" algn="tr" rotWithShape="0">
                  <a:prstClr val="black">
                    <a:alpha val="40000"/>
                  </a:prstClr>
                </a:outerShdw>
              </a:effectLst>
            </a:endParaRPr>
          </a:p>
          <a:p>
            <a:pPr>
              <a:buNone/>
            </a:pPr>
            <a:r>
              <a:rPr lang="en-US" sz="1400" b="1" dirty="0" err="1"/>
              <a:t>Dobrovoljnost</a:t>
            </a:r>
            <a:r>
              <a:rPr lang="en-US" sz="1400" b="1" dirty="0"/>
              <a:t> i </a:t>
            </a:r>
            <a:r>
              <a:rPr lang="en-US" sz="1400" b="1" dirty="0" err="1"/>
              <a:t>rizici</a:t>
            </a:r>
            <a:endParaRPr lang="en-US" sz="1400" dirty="0">
              <a:effectLst>
                <a:outerShdw blurRad="50800" dist="38100" algn="tr" rotWithShape="0">
                  <a:prstClr val="black">
                    <a:alpha val="40000"/>
                  </a:prstClr>
                </a:outerShdw>
              </a:effectLst>
            </a:endParaRPr>
          </a:p>
          <a:p>
            <a:pPr>
              <a:buNone/>
            </a:pPr>
            <a:r>
              <a:rPr lang="en-US" sz="1400" dirty="0" err="1"/>
              <a:t>Učešće</a:t>
            </a:r>
            <a:r>
              <a:rPr lang="en-US" sz="1400" dirty="0"/>
              <a:t> u </a:t>
            </a:r>
            <a:r>
              <a:rPr lang="en-US" sz="1400" dirty="0" err="1"/>
              <a:t>fokus</a:t>
            </a:r>
            <a:r>
              <a:rPr lang="en-US" sz="1400" dirty="0"/>
              <a:t> </a:t>
            </a:r>
            <a:r>
              <a:rPr lang="en-US" sz="1400" dirty="0" err="1"/>
              <a:t>grupi</a:t>
            </a:r>
            <a:r>
              <a:rPr lang="en-US" sz="1400" dirty="0"/>
              <a:t> je </a:t>
            </a:r>
            <a:r>
              <a:rPr lang="en-US" sz="1400" dirty="0" err="1"/>
              <a:t>dobrovoljno</a:t>
            </a:r>
            <a:r>
              <a:rPr lang="en-US" sz="1400" dirty="0"/>
              <a:t>. </a:t>
            </a:r>
            <a:r>
              <a:rPr lang="en-US" sz="1400" dirty="0" err="1"/>
              <a:t>Svako</a:t>
            </a:r>
            <a:r>
              <a:rPr lang="en-US" sz="1400" dirty="0"/>
              <a:t> </a:t>
            </a:r>
            <a:r>
              <a:rPr lang="en-US" sz="1400" dirty="0" err="1"/>
              <a:t>može</a:t>
            </a:r>
            <a:r>
              <a:rPr lang="en-US" sz="1400" dirty="0"/>
              <a:t> </a:t>
            </a:r>
            <a:r>
              <a:rPr lang="en-US" sz="1400" dirty="0" err="1"/>
              <a:t>odabrati</a:t>
            </a:r>
            <a:r>
              <a:rPr lang="en-US" sz="1400" dirty="0"/>
              <a:t> </a:t>
            </a:r>
            <a:r>
              <a:rPr lang="en-US" sz="1400" dirty="0" err="1"/>
              <a:t>na</a:t>
            </a:r>
            <a:r>
              <a:rPr lang="en-US" sz="1400" dirty="0"/>
              <a:t> </a:t>
            </a:r>
            <a:r>
              <a:rPr lang="en-US" sz="1400" dirty="0" err="1"/>
              <a:t>koja</a:t>
            </a:r>
            <a:r>
              <a:rPr lang="en-US" sz="1400" dirty="0"/>
              <a:t> </a:t>
            </a:r>
            <a:r>
              <a:rPr lang="en-US" sz="1400" dirty="0" err="1"/>
              <a:t>pitanja</a:t>
            </a:r>
            <a:r>
              <a:rPr lang="en-US" sz="1400" dirty="0"/>
              <a:t> </a:t>
            </a:r>
            <a:r>
              <a:rPr lang="en-US" sz="1400" dirty="0" err="1"/>
              <a:t>želi</a:t>
            </a:r>
            <a:r>
              <a:rPr lang="en-US" sz="1400" dirty="0"/>
              <a:t>, a </a:t>
            </a:r>
            <a:r>
              <a:rPr lang="en-US" sz="1400" dirty="0" err="1"/>
              <a:t>na</a:t>
            </a:r>
            <a:r>
              <a:rPr lang="en-US" sz="1400" dirty="0"/>
              <a:t> </a:t>
            </a:r>
            <a:r>
              <a:rPr lang="en-US" sz="1400" dirty="0" err="1"/>
              <a:t>koja</a:t>
            </a:r>
            <a:r>
              <a:rPr lang="en-US" sz="1400" dirty="0"/>
              <a:t> ne </a:t>
            </a:r>
            <a:r>
              <a:rPr lang="en-US" sz="1400" dirty="0" err="1"/>
              <a:t>želi</a:t>
            </a:r>
            <a:r>
              <a:rPr lang="en-US" sz="1400" dirty="0"/>
              <a:t> </a:t>
            </a:r>
            <a:r>
              <a:rPr lang="en-US" sz="1400" dirty="0" err="1"/>
              <a:t>da</a:t>
            </a:r>
            <a:r>
              <a:rPr lang="en-US" sz="1400" dirty="0"/>
              <a:t> </a:t>
            </a:r>
            <a:r>
              <a:rPr lang="en-US" sz="1400" dirty="0" err="1"/>
              <a:t>pruži</a:t>
            </a:r>
            <a:r>
              <a:rPr lang="en-US" sz="1400" dirty="0"/>
              <a:t> </a:t>
            </a:r>
            <a:r>
              <a:rPr lang="en-US" sz="1400" dirty="0" err="1"/>
              <a:t>odgovor</a:t>
            </a:r>
            <a:r>
              <a:rPr lang="en-US" sz="1400" dirty="0"/>
              <a:t>. </a:t>
            </a:r>
            <a:endParaRPr lang="en-US" sz="1400" dirty="0">
              <a:effectLst>
                <a:outerShdw blurRad="50800" dist="38100" algn="tr" rotWithShape="0">
                  <a:prstClr val="black">
                    <a:alpha val="40000"/>
                  </a:prstClr>
                </a:outerShdw>
              </a:effectLst>
            </a:endParaRPr>
          </a:p>
          <a:p>
            <a:pPr>
              <a:buNone/>
            </a:pPr>
            <a:r>
              <a:rPr lang="en-US" sz="1400" dirty="0" err="1"/>
              <a:t>Svako</a:t>
            </a:r>
            <a:r>
              <a:rPr lang="en-US" sz="1400" dirty="0"/>
              <a:t> </a:t>
            </a:r>
            <a:r>
              <a:rPr lang="en-US" sz="1400" dirty="0" err="1"/>
              <a:t>može</a:t>
            </a:r>
            <a:r>
              <a:rPr lang="en-US" sz="1400" dirty="0"/>
              <a:t> </a:t>
            </a:r>
            <a:r>
              <a:rPr lang="en-US" sz="1400" dirty="0" err="1"/>
              <a:t>napustiti</a:t>
            </a:r>
            <a:r>
              <a:rPr lang="en-US" sz="1400" dirty="0"/>
              <a:t> </a:t>
            </a:r>
            <a:r>
              <a:rPr lang="en-US" sz="1400" dirty="0" err="1"/>
              <a:t>fokus</a:t>
            </a:r>
            <a:r>
              <a:rPr lang="en-US" sz="1400" dirty="0"/>
              <a:t> </a:t>
            </a:r>
            <a:r>
              <a:rPr lang="en-US" sz="1400" dirty="0" err="1"/>
              <a:t>grupu</a:t>
            </a:r>
            <a:r>
              <a:rPr lang="en-US" sz="1400" dirty="0"/>
              <a:t> u </a:t>
            </a:r>
            <a:r>
              <a:rPr lang="en-US" sz="1400" dirty="0" err="1"/>
              <a:t>bilo</a:t>
            </a:r>
            <a:r>
              <a:rPr lang="en-US" sz="1400" dirty="0"/>
              <a:t> </a:t>
            </a:r>
            <a:r>
              <a:rPr lang="en-US" sz="1400" dirty="0" err="1"/>
              <a:t>kom</a:t>
            </a:r>
            <a:r>
              <a:rPr lang="en-US" sz="1400" dirty="0"/>
              <a:t> </a:t>
            </a:r>
            <a:r>
              <a:rPr lang="en-US" sz="1400" dirty="0" err="1"/>
              <a:t>trenutku</a:t>
            </a:r>
            <a:r>
              <a:rPr lang="en-US" sz="1400" dirty="0"/>
              <a:t>. </a:t>
            </a:r>
            <a:endParaRPr lang="en-US" sz="1400" dirty="0">
              <a:effectLst>
                <a:outerShdw blurRad="50800" dist="38100" algn="tr" rotWithShape="0">
                  <a:prstClr val="black">
                    <a:alpha val="40000"/>
                  </a:prstClr>
                </a:outerShdw>
              </a:effectLst>
            </a:endParaRPr>
          </a:p>
          <a:p>
            <a:pPr>
              <a:buNone/>
            </a:pPr>
            <a:r>
              <a:rPr lang="en-US" sz="1400" dirty="0" err="1"/>
              <a:t>Svi</a:t>
            </a:r>
            <a:r>
              <a:rPr lang="en-US" sz="1400" dirty="0"/>
              <a:t> </a:t>
            </a:r>
            <a:r>
              <a:rPr lang="en-US" sz="1400" dirty="0" err="1"/>
              <a:t>nalazi</a:t>
            </a:r>
            <a:r>
              <a:rPr lang="en-US" sz="1400" dirty="0"/>
              <a:t> i </a:t>
            </a:r>
            <a:r>
              <a:rPr lang="en-US" sz="1400" dirty="0" err="1"/>
              <a:t>izjave</a:t>
            </a:r>
            <a:r>
              <a:rPr lang="en-US" sz="1400" dirty="0"/>
              <a:t> </a:t>
            </a:r>
            <a:r>
              <a:rPr lang="en-US" sz="1400" dirty="0" err="1"/>
              <a:t>dobijene</a:t>
            </a:r>
            <a:r>
              <a:rPr lang="en-US" sz="1400" dirty="0"/>
              <a:t> </a:t>
            </a:r>
            <a:r>
              <a:rPr lang="en-US" sz="1400" dirty="0" err="1"/>
              <a:t>od</a:t>
            </a:r>
            <a:r>
              <a:rPr lang="en-US" sz="1400" dirty="0"/>
              <a:t> </a:t>
            </a:r>
            <a:r>
              <a:rPr lang="en-US" sz="1400" dirty="0" err="1"/>
              <a:t>učesnika</a:t>
            </a:r>
            <a:r>
              <a:rPr lang="en-US" sz="1400" dirty="0"/>
              <a:t> </a:t>
            </a:r>
            <a:r>
              <a:rPr lang="en-US" sz="1400" dirty="0" err="1"/>
              <a:t>će</a:t>
            </a:r>
            <a:r>
              <a:rPr lang="en-US" sz="1400" dirty="0"/>
              <a:t> </a:t>
            </a:r>
            <a:r>
              <a:rPr lang="en-US" sz="1400" dirty="0" err="1"/>
              <a:t>biti</a:t>
            </a:r>
            <a:r>
              <a:rPr lang="en-US" sz="1400" dirty="0"/>
              <a:t> </a:t>
            </a:r>
            <a:r>
              <a:rPr lang="en-US" sz="1400" dirty="0" err="1"/>
              <a:t>anonimizirane</a:t>
            </a:r>
            <a:r>
              <a:rPr lang="en-US" sz="1400" dirty="0"/>
              <a:t>, a </a:t>
            </a:r>
            <a:r>
              <a:rPr lang="en-US" sz="1400" dirty="0" err="1"/>
              <a:t>identitet</a:t>
            </a:r>
            <a:r>
              <a:rPr lang="en-US" sz="1400" dirty="0"/>
              <a:t> </a:t>
            </a:r>
            <a:r>
              <a:rPr lang="en-US" sz="1400" dirty="0" err="1"/>
              <a:t>učesnika</a:t>
            </a:r>
            <a:r>
              <a:rPr lang="en-US" sz="1400" dirty="0"/>
              <a:t> </a:t>
            </a:r>
            <a:r>
              <a:rPr lang="en-US" sz="1400" dirty="0" err="1"/>
              <a:t>zaštićen</a:t>
            </a:r>
            <a:r>
              <a:rPr lang="en-US" sz="1400" dirty="0"/>
              <a:t>. </a:t>
            </a:r>
            <a:endParaRPr lang="en-US" sz="1400" dirty="0">
              <a:effectLst>
                <a:outerShdw blurRad="50800" dist="38100" algn="tr" rotWithShape="0">
                  <a:prstClr val="black">
                    <a:alpha val="40000"/>
                  </a:prstClr>
                </a:outerShdw>
              </a:effectLst>
            </a:endParaRPr>
          </a:p>
          <a:p>
            <a:pPr>
              <a:buNone/>
            </a:pPr>
            <a:r>
              <a:rPr lang="en-US" sz="1400" dirty="0"/>
              <a:t>Ne </a:t>
            </a:r>
            <a:r>
              <a:rPr lang="en-US" sz="1400" dirty="0" err="1"/>
              <a:t>postoje</a:t>
            </a:r>
            <a:r>
              <a:rPr lang="en-US" sz="1400" dirty="0"/>
              <a:t> </a:t>
            </a:r>
            <a:r>
              <a:rPr lang="en-US" sz="1400" dirty="0" err="1"/>
              <a:t>rizici</a:t>
            </a:r>
            <a:r>
              <a:rPr lang="en-US" sz="1400" dirty="0"/>
              <a:t> </a:t>
            </a:r>
            <a:r>
              <a:rPr lang="en-US" sz="1400" dirty="0" err="1"/>
              <a:t>po</a:t>
            </a:r>
            <a:r>
              <a:rPr lang="en-US" sz="1400" dirty="0"/>
              <a:t> </a:t>
            </a:r>
            <a:r>
              <a:rPr lang="en-US" sz="1400" dirty="0" err="1"/>
              <a:t>učesnike</a:t>
            </a:r>
            <a:r>
              <a:rPr lang="en-US" sz="1400" dirty="0"/>
              <a:t> </a:t>
            </a:r>
            <a:r>
              <a:rPr lang="en-US" sz="1400" dirty="0" err="1"/>
              <a:t>prilikom</a:t>
            </a:r>
            <a:r>
              <a:rPr lang="en-US" sz="1400" dirty="0"/>
              <a:t> </a:t>
            </a:r>
            <a:r>
              <a:rPr lang="en-US" sz="1400" dirty="0" err="1"/>
              <a:t>učešća</a:t>
            </a:r>
            <a:r>
              <a:rPr lang="en-US" sz="1400" dirty="0"/>
              <a:t> u </a:t>
            </a:r>
            <a:r>
              <a:rPr lang="en-US" sz="1400" dirty="0" err="1"/>
              <a:t>fokus</a:t>
            </a:r>
            <a:r>
              <a:rPr lang="en-US" sz="1400" dirty="0"/>
              <a:t> </a:t>
            </a:r>
            <a:r>
              <a:rPr lang="en-US" sz="1400" dirty="0" err="1"/>
              <a:t>grupi</a:t>
            </a:r>
            <a:r>
              <a:rPr lang="en-US" sz="1400" dirty="0"/>
              <a:t>.</a:t>
            </a:r>
            <a:endParaRPr lang="en-US" sz="1400" dirty="0">
              <a:effectLst>
                <a:outerShdw blurRad="50800" dist="38100" algn="tr" rotWithShape="0">
                  <a:prstClr val="black">
                    <a:alpha val="40000"/>
                  </a:prstClr>
                </a:outerShdw>
              </a:effectLst>
            </a:endParaRPr>
          </a:p>
          <a:p>
            <a:pPr>
              <a:buNone/>
            </a:pPr>
            <a:r>
              <a:rPr lang="en-US" sz="1400" dirty="0"/>
              <a:t> </a:t>
            </a:r>
          </a:p>
          <a:p>
            <a:pPr>
              <a:buNone/>
            </a:pPr>
            <a:r>
              <a:rPr lang="en-US" sz="1400" dirty="0" err="1"/>
              <a:t>Saglasna</a:t>
            </a:r>
            <a:r>
              <a:rPr lang="en-US" sz="1400" dirty="0"/>
              <a:t>/an </a:t>
            </a:r>
            <a:r>
              <a:rPr lang="en-US" sz="1400" dirty="0" err="1"/>
              <a:t>sam</a:t>
            </a:r>
            <a:r>
              <a:rPr lang="en-US" sz="1400" dirty="0"/>
              <a:t> </a:t>
            </a:r>
            <a:r>
              <a:rPr lang="en-US" sz="1400" dirty="0" err="1"/>
              <a:t>da</a:t>
            </a:r>
            <a:r>
              <a:rPr lang="en-US" sz="1400" dirty="0"/>
              <a:t> </a:t>
            </a:r>
            <a:r>
              <a:rPr lang="en-US" sz="1400" dirty="0" err="1"/>
              <a:t>uzmem</a:t>
            </a:r>
            <a:r>
              <a:rPr lang="en-US" sz="1400" dirty="0"/>
              <a:t> u</a:t>
            </a:r>
            <a:r>
              <a:rPr lang="hr-HR" sz="1400" dirty="0"/>
              <a:t>češće u fokus grupi koja će za potrebe potpunog prenošenja informacija biti audio snimljena:</a:t>
            </a:r>
            <a:endParaRPr lang="en-US" sz="1400" dirty="0"/>
          </a:p>
          <a:p>
            <a:pPr>
              <a:buNone/>
            </a:pPr>
            <a:r>
              <a:rPr lang="hr-HR" sz="1400" dirty="0"/>
              <a:t>  </a:t>
            </a:r>
            <a:endParaRPr lang="en-US" sz="1400" dirty="0"/>
          </a:p>
          <a:p>
            <a:pPr>
              <a:buNone/>
            </a:pPr>
            <a:r>
              <a:rPr lang="hr-HR" sz="1400" dirty="0"/>
              <a:t>Ime i prezime ______________________</a:t>
            </a:r>
            <a:endParaRPr lang="en-US" sz="1400" dirty="0"/>
          </a:p>
          <a:p>
            <a:pPr>
              <a:buNone/>
            </a:pPr>
            <a:r>
              <a:rPr lang="hr-HR" sz="1400" dirty="0"/>
              <a:t> </a:t>
            </a:r>
            <a:r>
              <a:rPr lang="en-US" sz="1400" dirty="0" smtClean="0"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</a:rPr>
              <a:t>U </a:t>
            </a:r>
            <a:r>
              <a:rPr lang="en-US" sz="1400" dirty="0" err="1"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</a:rPr>
              <a:t>Podgorici</a:t>
            </a:r>
            <a:r>
              <a:rPr lang="en-US" sz="1400" dirty="0"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</a:rPr>
              <a:t>, 7.12.2015. </a:t>
            </a:r>
            <a:r>
              <a:rPr lang="en-US" sz="1400" dirty="0" err="1"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</a:rPr>
              <a:t>godine</a:t>
            </a:r>
            <a:endParaRPr lang="en-US" sz="1400" dirty="0"/>
          </a:p>
          <a:p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390658761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s-Latn-BA" dirty="0" smtClean="0"/>
              <a:t>Ambijent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bs-Latn-BA" dirty="0" smtClean="0"/>
              <a:t>Opuštena atmosfera</a:t>
            </a:r>
          </a:p>
          <a:p>
            <a:r>
              <a:rPr lang="bs-Latn-BA" dirty="0" smtClean="0"/>
              <a:t>Osvježenje</a:t>
            </a:r>
          </a:p>
          <a:p>
            <a:r>
              <a:rPr lang="bs-Latn-BA" dirty="0" smtClean="0"/>
              <a:t>Položaj stolica </a:t>
            </a:r>
          </a:p>
          <a:p>
            <a:r>
              <a:rPr lang="bs-Latn-BA" dirty="0" smtClean="0"/>
              <a:t>Ljudi koji su predaleko</a:t>
            </a:r>
          </a:p>
          <a:p>
            <a:r>
              <a:rPr lang="bs-Latn-BA" dirty="0" smtClean="0"/>
              <a:t>Večernji termini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807542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s-Latn-BA" dirty="0" smtClean="0"/>
              <a:t>Moderator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bs-Latn-BA" dirty="0" smtClean="0"/>
              <a:t>Presudna uloga?</a:t>
            </a:r>
          </a:p>
          <a:p>
            <a:r>
              <a:rPr lang="bs-Latn-BA" dirty="0" smtClean="0"/>
              <a:t>Mogu li lica koja nemaju obrazovanje iz sociologije ili psihologije biti dobri moderatori?</a:t>
            </a:r>
          </a:p>
          <a:p>
            <a:r>
              <a:rPr lang="bs-Latn-BA" dirty="0" smtClean="0"/>
              <a:t>Razvijne vještine slušanja, komuikacije</a:t>
            </a:r>
          </a:p>
          <a:p>
            <a:r>
              <a:rPr lang="bs-Latn-BA" dirty="0" smtClean="0"/>
              <a:t>Znanje o temi o kojoj se razgovara</a:t>
            </a:r>
          </a:p>
          <a:p>
            <a:r>
              <a:rPr lang="bs-Latn-BA" dirty="0" smtClean="0"/>
              <a:t>Smisao za humor</a:t>
            </a:r>
          </a:p>
          <a:p>
            <a:r>
              <a:rPr lang="bs-Latn-BA" dirty="0" smtClean="0"/>
              <a:t>Autoritet </a:t>
            </a:r>
          </a:p>
          <a:p>
            <a:r>
              <a:rPr lang="bs-Latn-BA" dirty="0" smtClean="0"/>
              <a:t>Nepristrasnost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9274103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s-Latn-BA" dirty="0" smtClean="0"/>
              <a:t>Trikovi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bs-Latn-BA" dirty="0" smtClean="0"/>
              <a:t>“Kako to mislite?”</a:t>
            </a:r>
          </a:p>
          <a:p>
            <a:r>
              <a:rPr lang="bs-Latn-BA" dirty="0" smtClean="0"/>
              <a:t>“Možete li mi reći nešto više o tome?”</a:t>
            </a:r>
          </a:p>
          <a:p>
            <a:r>
              <a:rPr lang="bs-Latn-BA" dirty="0" smtClean="0"/>
              <a:t>“Imate li neki primjer?”</a:t>
            </a:r>
          </a:p>
          <a:p>
            <a:r>
              <a:rPr lang="bs-Latn-BA" dirty="0" smtClean="0"/>
              <a:t>Teški “tipovi”:</a:t>
            </a:r>
          </a:p>
          <a:p>
            <a:pPr lvl="1"/>
            <a:r>
              <a:rPr lang="bs-Latn-BA" dirty="0" smtClean="0"/>
              <a:t>Tzv. eksperti: “Hvala Vam. A šta drugi ljudi misle?”</a:t>
            </a:r>
          </a:p>
          <a:p>
            <a:pPr lvl="1"/>
            <a:r>
              <a:rPr lang="bs-Latn-BA" dirty="0" smtClean="0"/>
              <a:t>Oni koji dominiraju: “Hajde da čujemo i ostale”</a:t>
            </a:r>
          </a:p>
          <a:p>
            <a:pPr lvl="1"/>
            <a:r>
              <a:rPr lang="bs-Latn-BA" dirty="0" smtClean="0"/>
              <a:t>Brbljivac: prekinuti vizualni kontakt, pogledati ka satu ili ka vratima, upasti kad ulove vazduh</a:t>
            </a:r>
          </a:p>
          <a:p>
            <a:pPr lvl="1"/>
            <a:r>
              <a:rPr lang="bs-Latn-BA" dirty="0" smtClean="0"/>
              <a:t>Stidljivi: Održavati vizualni kontakt i nasmiješiti im se</a:t>
            </a:r>
          </a:p>
          <a:p>
            <a:pPr lvl="1"/>
            <a:r>
              <a:rPr lang="bs-Latn-BA" dirty="0" smtClean="0"/>
              <a:t>Oni koji su veoma tihi – tražiti im da ponove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9926814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s-Latn-BA" dirty="0" smtClean="0"/>
              <a:t>Šta radi asistent?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bs-Latn-BA" dirty="0" smtClean="0"/>
              <a:t>Tehnički pomaže organizaciju</a:t>
            </a:r>
          </a:p>
          <a:p>
            <a:r>
              <a:rPr lang="bs-Latn-BA" dirty="0" smtClean="0"/>
              <a:t>Vodi bilješke sa bitnim reakcijama</a:t>
            </a:r>
          </a:p>
          <a:p>
            <a:r>
              <a:rPr lang="bs-Latn-BA" dirty="0" smtClean="0"/>
              <a:t>Snima </a:t>
            </a:r>
          </a:p>
          <a:p>
            <a:r>
              <a:rPr lang="bs-Latn-BA" dirty="0" smtClean="0"/>
              <a:t>Ne uključuje se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3977058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s-Latn-BA" dirty="0" smtClean="0"/>
              <a:t>Šta poslije?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bs-Latn-BA" dirty="0" smtClean="0"/>
              <a:t>Neposredna razmjena bilješki!</a:t>
            </a:r>
          </a:p>
          <a:p>
            <a:r>
              <a:rPr lang="bs-Latn-BA" dirty="0" smtClean="0"/>
              <a:t>Transkript (2 sata – 50 strana teksta)</a:t>
            </a:r>
          </a:p>
          <a:p>
            <a:r>
              <a:rPr lang="bs-Latn-BA" dirty="0" smtClean="0"/>
              <a:t>Kodiranje</a:t>
            </a:r>
          </a:p>
          <a:p>
            <a:r>
              <a:rPr lang="bs-Latn-BA" dirty="0" smtClean="0"/>
              <a:t>Analiza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7739578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s-Latn-BA" dirty="0" smtClean="0"/>
              <a:t>Principi analize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bs-Latn-BA" dirty="0" smtClean="0"/>
              <a:t>Dizajn individualan, ali postoje pravila</a:t>
            </a:r>
          </a:p>
          <a:p>
            <a:r>
              <a:rPr lang="bs-Latn-BA" dirty="0" smtClean="0"/>
              <a:t>Zasnovanost na podacima</a:t>
            </a:r>
          </a:p>
          <a:p>
            <a:r>
              <a:rPr lang="bs-Latn-BA" dirty="0" smtClean="0"/>
              <a:t>Objektivnost</a:t>
            </a:r>
          </a:p>
          <a:p>
            <a:r>
              <a:rPr lang="bs-Latn-BA" dirty="0" smtClean="0"/>
              <a:t>Sistematičnost</a:t>
            </a:r>
          </a:p>
          <a:p>
            <a:r>
              <a:rPr lang="bs-Latn-BA" dirty="0" smtClean="0"/>
              <a:t>Opštost</a:t>
            </a:r>
          </a:p>
          <a:p>
            <a:r>
              <a:rPr lang="bs-Latn-BA" dirty="0" smtClean="0"/>
              <a:t>Cilj je prepoznati obrasce i konekcije između kategorija</a:t>
            </a:r>
          </a:p>
          <a:p>
            <a:endParaRPr lang="bs-Latn-BA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7670236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s-Latn-BA" dirty="0" smtClean="0"/>
              <a:t>Tipične greške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bs-Latn-BA" dirty="0" smtClean="0"/>
              <a:t>Nabrajanj svih komentara bez analize</a:t>
            </a:r>
          </a:p>
          <a:p>
            <a:r>
              <a:rPr lang="bs-Latn-BA" dirty="0" smtClean="0"/>
              <a:t>Uključivanje informacija na osnovu kojih je moguće identifikovati učesnika</a:t>
            </a:r>
          </a:p>
          <a:p>
            <a:r>
              <a:rPr lang="bs-Latn-BA" dirty="0" smtClean="0"/>
              <a:t>Generalizacija </a:t>
            </a:r>
          </a:p>
          <a:p>
            <a:r>
              <a:rPr lang="bs-Latn-BA" dirty="0" smtClean="0"/>
              <a:t>Zloupotreba citata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4376227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sr-Latn-ME" dirty="0" smtClean="0"/>
              <a:t>Obrada podataka</a:t>
            </a:r>
            <a:r>
              <a:rPr lang="en-US" dirty="0" smtClean="0"/>
              <a:t>: </a:t>
            </a:r>
            <a:r>
              <a:rPr lang="sr-Latn-ME" dirty="0" smtClean="0"/>
              <a:t>šta nas interesuje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i="1" dirty="0" err="1"/>
              <a:t>Učestalost</a:t>
            </a:r>
            <a:r>
              <a:rPr lang="en-US" dirty="0"/>
              <a:t>: </a:t>
            </a:r>
            <a:r>
              <a:rPr lang="en-US" dirty="0" err="1"/>
              <a:t>Koliko</a:t>
            </a:r>
            <a:r>
              <a:rPr lang="en-US" dirty="0"/>
              <a:t> </a:t>
            </a:r>
            <a:r>
              <a:rPr lang="en-US" dirty="0" err="1"/>
              <a:t>često</a:t>
            </a:r>
            <a:r>
              <a:rPr lang="en-US" dirty="0"/>
              <a:t> se </a:t>
            </a:r>
            <a:r>
              <a:rPr lang="en-US" dirty="0" err="1"/>
              <a:t>političko</a:t>
            </a:r>
            <a:r>
              <a:rPr lang="en-US" dirty="0"/>
              <a:t> </a:t>
            </a:r>
            <a:r>
              <a:rPr lang="en-US" dirty="0" err="1"/>
              <a:t>nasilje</a:t>
            </a:r>
            <a:r>
              <a:rPr lang="en-US" dirty="0"/>
              <a:t> </a:t>
            </a:r>
            <a:r>
              <a:rPr lang="en-US" dirty="0" err="1"/>
              <a:t>pojavljuje</a:t>
            </a:r>
            <a:r>
              <a:rPr lang="en-US" dirty="0"/>
              <a:t>?</a:t>
            </a:r>
          </a:p>
          <a:p>
            <a:r>
              <a:rPr lang="pl-PL" i="1" dirty="0" smtClean="0"/>
              <a:t>Magnituda</a:t>
            </a:r>
            <a:r>
              <a:rPr lang="pl-PL" dirty="0"/>
              <a:t>: Koji su nivoi nasilja? Koliko je ono brutalno?</a:t>
            </a:r>
          </a:p>
          <a:p>
            <a:r>
              <a:rPr lang="en-US" i="1" dirty="0" err="1" smtClean="0"/>
              <a:t>Struktura</a:t>
            </a:r>
            <a:r>
              <a:rPr lang="en-US" dirty="0"/>
              <a:t>: Koji </a:t>
            </a:r>
            <a:r>
              <a:rPr lang="en-US" dirty="0" err="1"/>
              <a:t>sve</a:t>
            </a:r>
            <a:r>
              <a:rPr lang="en-US" dirty="0"/>
              <a:t> </a:t>
            </a:r>
            <a:r>
              <a:rPr lang="en-US" dirty="0" err="1"/>
              <a:t>tipovi</a:t>
            </a:r>
            <a:r>
              <a:rPr lang="en-US" dirty="0"/>
              <a:t> </a:t>
            </a:r>
            <a:r>
              <a:rPr lang="en-US" dirty="0" err="1"/>
              <a:t>nasilja</a:t>
            </a:r>
            <a:r>
              <a:rPr lang="en-US" dirty="0"/>
              <a:t> </a:t>
            </a:r>
            <a:r>
              <a:rPr lang="en-US" dirty="0" err="1"/>
              <a:t>postoje</a:t>
            </a:r>
            <a:r>
              <a:rPr lang="en-US" dirty="0"/>
              <a:t> (</a:t>
            </a:r>
            <a:r>
              <a:rPr lang="en-US" dirty="0" err="1"/>
              <a:t>simboličko</a:t>
            </a:r>
            <a:r>
              <a:rPr lang="en-US" dirty="0"/>
              <a:t>, </a:t>
            </a:r>
            <a:r>
              <a:rPr lang="en-US" dirty="0" err="1"/>
              <a:t>verbalno</a:t>
            </a:r>
            <a:r>
              <a:rPr lang="en-US" dirty="0"/>
              <a:t>,</a:t>
            </a:r>
          </a:p>
          <a:p>
            <a:r>
              <a:rPr lang="en-US" dirty="0" err="1"/>
              <a:t>zastrašivanje</a:t>
            </a:r>
            <a:r>
              <a:rPr lang="en-US" dirty="0"/>
              <a:t>...)</a:t>
            </a:r>
          </a:p>
          <a:p>
            <a:r>
              <a:rPr lang="it-IT" i="1" dirty="0" smtClean="0"/>
              <a:t>Procesi</a:t>
            </a:r>
            <a:r>
              <a:rPr lang="it-IT" i="1" dirty="0"/>
              <a:t>: </a:t>
            </a:r>
            <a:r>
              <a:rPr lang="it-IT" dirty="0"/>
              <a:t>Da li postoji neki poredak unutar elemenata strukture?</a:t>
            </a:r>
          </a:p>
          <a:p>
            <a:r>
              <a:rPr lang="en-US" i="1" dirty="0" err="1" smtClean="0"/>
              <a:t>Uzroci</a:t>
            </a:r>
            <a:r>
              <a:rPr lang="en-US" dirty="0"/>
              <a:t>: Koji </a:t>
            </a:r>
            <a:r>
              <a:rPr lang="en-US" dirty="0" err="1"/>
              <a:t>su</a:t>
            </a:r>
            <a:r>
              <a:rPr lang="en-US" dirty="0"/>
              <a:t> </a:t>
            </a:r>
            <a:r>
              <a:rPr lang="en-US" dirty="0" err="1"/>
              <a:t>uzroci</a:t>
            </a:r>
            <a:r>
              <a:rPr lang="en-US" dirty="0"/>
              <a:t> </a:t>
            </a:r>
            <a:r>
              <a:rPr lang="en-US" dirty="0" err="1"/>
              <a:t>nasilja</a:t>
            </a:r>
            <a:r>
              <a:rPr lang="en-US" dirty="0"/>
              <a:t>?</a:t>
            </a:r>
          </a:p>
          <a:p>
            <a:r>
              <a:rPr lang="en-US" i="1" dirty="0" err="1" smtClean="0"/>
              <a:t>Posl</a:t>
            </a:r>
            <a:r>
              <a:rPr lang="sr-Latn-ME" i="1" dirty="0" smtClean="0"/>
              <a:t>j</a:t>
            </a:r>
            <a:r>
              <a:rPr lang="en-US" i="1" dirty="0" err="1" smtClean="0"/>
              <a:t>edice</a:t>
            </a:r>
            <a:r>
              <a:rPr lang="en-US" i="1" dirty="0"/>
              <a:t>: </a:t>
            </a:r>
            <a:r>
              <a:rPr lang="en-US" dirty="0" err="1"/>
              <a:t>Kakve</a:t>
            </a:r>
            <a:r>
              <a:rPr lang="en-US" dirty="0"/>
              <a:t> </a:t>
            </a:r>
            <a:r>
              <a:rPr lang="en-US" dirty="0" err="1"/>
              <a:t>su</a:t>
            </a:r>
            <a:r>
              <a:rPr lang="en-US" dirty="0"/>
              <a:t> </a:t>
            </a:r>
            <a:r>
              <a:rPr lang="en-US" dirty="0" err="1"/>
              <a:t>posledice</a:t>
            </a:r>
            <a:r>
              <a:rPr lang="en-US" dirty="0"/>
              <a:t> </a:t>
            </a:r>
            <a:r>
              <a:rPr lang="en-US" dirty="0" err="1"/>
              <a:t>nasilja</a:t>
            </a:r>
            <a:r>
              <a:rPr lang="en-US" dirty="0"/>
              <a:t> </a:t>
            </a:r>
            <a:r>
              <a:rPr lang="en-US" dirty="0" err="1"/>
              <a:t>po</a:t>
            </a:r>
            <a:r>
              <a:rPr lang="en-US" dirty="0"/>
              <a:t> </a:t>
            </a:r>
            <a:r>
              <a:rPr lang="en-US" dirty="0" err="1"/>
              <a:t>žrtve</a:t>
            </a:r>
            <a:r>
              <a:rPr lang="en-US" dirty="0"/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197578462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sr-Latn-ME" dirty="0" smtClean="0"/>
              <a:t>Šta je cilj kvalitativnog istraživanja	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dirty="0" err="1" smtClean="0"/>
              <a:t>Razumijevanje</a:t>
            </a:r>
            <a:r>
              <a:rPr lang="en-US" dirty="0" smtClean="0"/>
              <a:t> </a:t>
            </a:r>
            <a:r>
              <a:rPr lang="en-US" dirty="0" err="1" smtClean="0"/>
              <a:t>dru</a:t>
            </a:r>
            <a:r>
              <a:rPr lang="sr-Latn-ME" dirty="0" smtClean="0"/>
              <a:t>štvenih činjenica, a ne njihovo objašnjavanje</a:t>
            </a:r>
          </a:p>
          <a:p>
            <a:r>
              <a:rPr lang="sr-Latn-ME" dirty="0" smtClean="0"/>
              <a:t>Kvalitativim istraživanjem ne možemo utvrditi uzročno-posljedične veze među pojavama</a:t>
            </a:r>
          </a:p>
          <a:p>
            <a:r>
              <a:rPr lang="sr-Latn-ME" dirty="0" smtClean="0"/>
              <a:t>Možemo ih razumjeti i opisati</a:t>
            </a:r>
          </a:p>
          <a:p>
            <a:r>
              <a:rPr lang="sr-Latn-ME" dirty="0" smtClean="0"/>
              <a:t>Nema generalizacije</a:t>
            </a:r>
          </a:p>
          <a:p>
            <a:r>
              <a:rPr lang="sr-Latn-ME" dirty="0" smtClean="0"/>
              <a:t>Eksploratorna istraživanja</a:t>
            </a:r>
          </a:p>
          <a:p>
            <a:r>
              <a:rPr lang="sr-Latn-ME" dirty="0" smtClean="0"/>
              <a:t>Razumijevanje materijala koji dobijemo:</a:t>
            </a:r>
          </a:p>
          <a:p>
            <a:pPr lvl="1"/>
            <a:r>
              <a:rPr lang="sr-Latn-ME" dirty="0" smtClean="0"/>
              <a:t>Posmatranjem</a:t>
            </a:r>
          </a:p>
          <a:p>
            <a:pPr lvl="1"/>
            <a:r>
              <a:rPr lang="sr-Latn-ME" dirty="0" smtClean="0"/>
              <a:t>Analizom slučaja</a:t>
            </a:r>
          </a:p>
          <a:p>
            <a:pPr lvl="1"/>
            <a:r>
              <a:rPr lang="sr-Latn-ME" dirty="0"/>
              <a:t>Intervjuem </a:t>
            </a:r>
            <a:r>
              <a:rPr lang="sr-Latn-ME" dirty="0" smtClean="0"/>
              <a:t>– grupnim intervjuem</a:t>
            </a:r>
          </a:p>
          <a:p>
            <a:pPr lvl="1"/>
            <a:r>
              <a:rPr lang="sr-Latn-ME" dirty="0" smtClean="0"/>
              <a:t>Analiza sadržaja (kvantitativni ili kvalitativni metod?)</a:t>
            </a:r>
            <a:endParaRPr lang="sr-Latn-ME" dirty="0"/>
          </a:p>
          <a:p>
            <a:pPr marL="457200" lvl="1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1089474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sr-Latn-ME" dirty="0" smtClean="0"/>
              <a:t>Deskriptini pristup izvještavanju</a:t>
            </a:r>
            <a:endParaRPr lang="en-US" dirty="0"/>
          </a:p>
        </p:txBody>
      </p:sp>
      <p:sp>
        <p:nvSpPr>
          <p:cNvPr id="4" name="Rectangle 2"/>
          <p:cNvSpPr>
            <a:spLocks noGrp="1" noChangeArrowheads="1"/>
          </p:cNvSpPr>
          <p:nvPr>
            <p:ph idx="1"/>
          </p:nvPr>
        </p:nvSpPr>
        <p:spPr/>
        <p:txBody>
          <a:bodyPr tIns="61920"/>
          <a:lstStyle/>
          <a:p>
            <a:pPr marL="469900" indent="-301625" eaLnBrk="1" hangingPunct="1">
              <a:spcBef>
                <a:spcPts val="1063"/>
              </a:spcBef>
              <a:buFont typeface="Times New Roman" panose="02020603050405020304" pitchFamily="18" charset="0"/>
              <a:buNone/>
              <a:tabLst>
                <a:tab pos="471488" algn="l"/>
                <a:tab pos="576263" algn="l"/>
                <a:tab pos="1025525" algn="l"/>
                <a:tab pos="1474788" algn="l"/>
                <a:tab pos="1924050" algn="l"/>
                <a:tab pos="2373313" algn="l"/>
                <a:tab pos="2822575" algn="l"/>
                <a:tab pos="3271838" algn="l"/>
                <a:tab pos="3721100" algn="l"/>
                <a:tab pos="4170363" algn="l"/>
                <a:tab pos="4619625" algn="l"/>
                <a:tab pos="5068888" algn="l"/>
                <a:tab pos="5518150" algn="l"/>
                <a:tab pos="5967413" algn="l"/>
                <a:tab pos="6416675" algn="l"/>
                <a:tab pos="6865938" algn="l"/>
                <a:tab pos="7315200" algn="l"/>
                <a:tab pos="7764463" algn="l"/>
                <a:tab pos="8213725" algn="l"/>
                <a:tab pos="8662988" algn="l"/>
                <a:tab pos="9112250" algn="l"/>
              </a:tabLst>
            </a:pPr>
            <a:endParaRPr lang="en-US" altLang="en-US" sz="1700" dirty="0" smtClean="0"/>
          </a:p>
          <a:p>
            <a:pPr marL="469900" indent="-301625" eaLnBrk="1" hangingPunct="1">
              <a:spcBef>
                <a:spcPts val="1063"/>
              </a:spcBef>
              <a:buFont typeface="Arial" panose="020B0604020202020204" pitchFamily="34" charset="0"/>
              <a:buChar char="•"/>
              <a:tabLst>
                <a:tab pos="471488" algn="l"/>
                <a:tab pos="576263" algn="l"/>
                <a:tab pos="1025525" algn="l"/>
                <a:tab pos="1474788" algn="l"/>
                <a:tab pos="1924050" algn="l"/>
                <a:tab pos="2373313" algn="l"/>
                <a:tab pos="2822575" algn="l"/>
                <a:tab pos="3271838" algn="l"/>
                <a:tab pos="3721100" algn="l"/>
                <a:tab pos="4170363" algn="l"/>
                <a:tab pos="4619625" algn="l"/>
                <a:tab pos="5068888" algn="l"/>
                <a:tab pos="5518150" algn="l"/>
                <a:tab pos="5967413" algn="l"/>
                <a:tab pos="6416675" algn="l"/>
                <a:tab pos="6865938" algn="l"/>
                <a:tab pos="7315200" algn="l"/>
                <a:tab pos="7764463" algn="l"/>
                <a:tab pos="8213725" algn="l"/>
                <a:tab pos="8662988" algn="l"/>
                <a:tab pos="9112250" algn="l"/>
              </a:tabLst>
            </a:pPr>
            <a:r>
              <a:rPr lang="sr-Latn-CS" altLang="en-US" sz="1700" dirty="0" smtClean="0"/>
              <a:t>Izvještaj je deskriptivni, sadrži nalaze istraživanja, tipične izjave i ključne nalaze.</a:t>
            </a:r>
          </a:p>
          <a:p>
            <a:pPr marL="469900" indent="-301625" eaLnBrk="1" hangingPunct="1">
              <a:spcBef>
                <a:spcPts val="1063"/>
              </a:spcBef>
              <a:buClr>
                <a:srgbClr val="330066"/>
              </a:buClr>
              <a:buFont typeface="Arial" panose="020B0604020202020204" pitchFamily="34" charset="0"/>
              <a:buChar char="•"/>
              <a:tabLst>
                <a:tab pos="471488" algn="l"/>
                <a:tab pos="576263" algn="l"/>
                <a:tab pos="1025525" algn="l"/>
                <a:tab pos="1474788" algn="l"/>
                <a:tab pos="1924050" algn="l"/>
                <a:tab pos="2373313" algn="l"/>
                <a:tab pos="2822575" algn="l"/>
                <a:tab pos="3271838" algn="l"/>
                <a:tab pos="3721100" algn="l"/>
                <a:tab pos="4170363" algn="l"/>
                <a:tab pos="4619625" algn="l"/>
                <a:tab pos="5068888" algn="l"/>
                <a:tab pos="5518150" algn="l"/>
                <a:tab pos="5967413" algn="l"/>
                <a:tab pos="6416675" algn="l"/>
                <a:tab pos="6865938" algn="l"/>
                <a:tab pos="7315200" algn="l"/>
                <a:tab pos="7764463" algn="l"/>
                <a:tab pos="8213725" algn="l"/>
                <a:tab pos="8662988" algn="l"/>
                <a:tab pos="9112250" algn="l"/>
              </a:tabLst>
            </a:pPr>
            <a:r>
              <a:rPr lang="sr-Latn-CS" altLang="en-US" sz="1700" dirty="0" smtClean="0"/>
              <a:t>Izvještaj podrazumeva sumu i analizu podataka</a:t>
            </a:r>
            <a:r>
              <a:rPr lang="en-US" altLang="en-US" sz="1700" dirty="0" smtClean="0"/>
              <a:t>,</a:t>
            </a:r>
            <a:r>
              <a:rPr lang="sr-Latn-CS" altLang="en-US" sz="1700" dirty="0" smtClean="0"/>
              <a:t> koja se zasniva na verbalnoj i neverbalnoj komunikaciji ispitanika.</a:t>
            </a:r>
          </a:p>
          <a:p>
            <a:pPr marL="469900" indent="-301625" eaLnBrk="1" hangingPunct="1">
              <a:spcBef>
                <a:spcPts val="1063"/>
              </a:spcBef>
              <a:buClr>
                <a:srgbClr val="330066"/>
              </a:buClr>
              <a:buFont typeface="Arial" panose="020B0604020202020204" pitchFamily="34" charset="0"/>
              <a:buChar char="•"/>
              <a:tabLst>
                <a:tab pos="471488" algn="l"/>
                <a:tab pos="576263" algn="l"/>
                <a:tab pos="1025525" algn="l"/>
                <a:tab pos="1474788" algn="l"/>
                <a:tab pos="1924050" algn="l"/>
                <a:tab pos="2373313" algn="l"/>
                <a:tab pos="2822575" algn="l"/>
                <a:tab pos="3271838" algn="l"/>
                <a:tab pos="3721100" algn="l"/>
                <a:tab pos="4170363" algn="l"/>
                <a:tab pos="4619625" algn="l"/>
                <a:tab pos="5068888" algn="l"/>
                <a:tab pos="5518150" algn="l"/>
                <a:tab pos="5967413" algn="l"/>
                <a:tab pos="6416675" algn="l"/>
                <a:tab pos="6865938" algn="l"/>
                <a:tab pos="7315200" algn="l"/>
                <a:tab pos="7764463" algn="l"/>
                <a:tab pos="8213725" algn="l"/>
                <a:tab pos="8662988" algn="l"/>
                <a:tab pos="9112250" algn="l"/>
              </a:tabLst>
            </a:pPr>
            <a:r>
              <a:rPr lang="sr-Latn-CS" altLang="en-US" sz="1700" dirty="0" smtClean="0"/>
              <a:t>Pojedinačne izjave ispitanika </a:t>
            </a:r>
            <a:r>
              <a:rPr lang="sr-Latn-CS" altLang="en-US" sz="1700" u="sng" dirty="0" smtClean="0"/>
              <a:t>se ne mogu smatrati </a:t>
            </a:r>
            <a:r>
              <a:rPr lang="sr-Latn-CS" altLang="en-US" sz="1700" dirty="0" smtClean="0"/>
              <a:t>opšte</a:t>
            </a:r>
            <a:r>
              <a:rPr lang="en-US" altLang="en-US" sz="1700" dirty="0" smtClean="0"/>
              <a:t> </a:t>
            </a:r>
            <a:r>
              <a:rPr lang="sr-Latn-CS" altLang="en-US" sz="1700" dirty="0" smtClean="0"/>
              <a:t>važećim nalazima ali mogu biti ilustracija ‘’drugačijeg mišljenja’’</a:t>
            </a:r>
          </a:p>
          <a:p>
            <a:pPr marL="469900" indent="-301625" eaLnBrk="1" hangingPunct="1">
              <a:spcBef>
                <a:spcPts val="1063"/>
              </a:spcBef>
              <a:buClr>
                <a:srgbClr val="330066"/>
              </a:buClr>
              <a:buFont typeface="Arial" panose="020B0604020202020204" pitchFamily="34" charset="0"/>
              <a:buChar char="•"/>
              <a:tabLst>
                <a:tab pos="471488" algn="l"/>
                <a:tab pos="576263" algn="l"/>
                <a:tab pos="1025525" algn="l"/>
                <a:tab pos="1474788" algn="l"/>
                <a:tab pos="1924050" algn="l"/>
                <a:tab pos="2373313" algn="l"/>
                <a:tab pos="2822575" algn="l"/>
                <a:tab pos="3271838" algn="l"/>
                <a:tab pos="3721100" algn="l"/>
                <a:tab pos="4170363" algn="l"/>
                <a:tab pos="4619625" algn="l"/>
                <a:tab pos="5068888" algn="l"/>
                <a:tab pos="5518150" algn="l"/>
                <a:tab pos="5967413" algn="l"/>
                <a:tab pos="6416675" algn="l"/>
                <a:tab pos="6865938" algn="l"/>
                <a:tab pos="7315200" algn="l"/>
                <a:tab pos="7764463" algn="l"/>
                <a:tab pos="8213725" algn="l"/>
                <a:tab pos="8662988" algn="l"/>
                <a:tab pos="9112250" algn="l"/>
              </a:tabLst>
            </a:pPr>
            <a:r>
              <a:rPr lang="sr-Latn-CS" altLang="en-US" sz="1700" dirty="0" smtClean="0"/>
              <a:t>Nalaze ne treba doživljavati kao apsolutne istine – naročito ako se zasnivaju na malom broju grupa/intervjua</a:t>
            </a:r>
            <a:r>
              <a:rPr lang="en-US" altLang="en-US" sz="1700" dirty="0" smtClean="0"/>
              <a:t>,</a:t>
            </a:r>
            <a:r>
              <a:rPr lang="sr-Latn-CS" altLang="en-US" sz="1700" dirty="0" smtClean="0"/>
              <a:t> ali ih treba </a:t>
            </a:r>
            <a:r>
              <a:rPr lang="en-US" altLang="en-US" sz="1700" dirty="0" smtClean="0"/>
              <a:t>u</a:t>
            </a:r>
            <a:r>
              <a:rPr lang="sr-Latn-CS" altLang="en-US" sz="1700" dirty="0" smtClean="0"/>
              <a:t>zeti u obzir kao smjernice u planiranju strategija.</a:t>
            </a:r>
          </a:p>
        </p:txBody>
      </p:sp>
    </p:spTree>
    <p:extLst>
      <p:ext uri="{BB962C8B-B14F-4D97-AF65-F5344CB8AC3E}">
        <p14:creationId xmlns:p14="http://schemas.microsoft.com/office/powerpoint/2010/main" val="1510537504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sr-Latn-ME" dirty="0" smtClean="0"/>
              <a:t>Kvantitativni pristup izvještavanju: Kodiranje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sr-Latn-ME" dirty="0" smtClean="0"/>
              <a:t>Izbor šta ćemo kodirati:</a:t>
            </a:r>
          </a:p>
          <a:p>
            <a:pPr lvl="1"/>
            <a:r>
              <a:rPr lang="sr-Latn-ME" dirty="0" smtClean="0"/>
              <a:t>Ono što se ponavlja</a:t>
            </a:r>
          </a:p>
          <a:p>
            <a:pPr lvl="1"/>
            <a:r>
              <a:rPr lang="sr-Latn-ME" dirty="0" smtClean="0"/>
              <a:t>Ono što nas iznenadi</a:t>
            </a:r>
          </a:p>
          <a:p>
            <a:pPr lvl="1"/>
            <a:r>
              <a:rPr lang="sr-Latn-ME" dirty="0" smtClean="0"/>
              <a:t>Ono što ispitanik naglasi</a:t>
            </a:r>
          </a:p>
          <a:p>
            <a:pPr lvl="1"/>
            <a:r>
              <a:rPr lang="sr-Latn-ME" dirty="0" smtClean="0"/>
              <a:t>Iz teorije</a:t>
            </a:r>
            <a:endParaRPr lang="sr-Latn-ME" u="sng" dirty="0" smtClean="0"/>
          </a:p>
          <a:p>
            <a:r>
              <a:rPr lang="sr-Latn-ME" u="sng" dirty="0" smtClean="0"/>
              <a:t>VI ste taj koji interpretira i bira!</a:t>
            </a:r>
          </a:p>
          <a:p>
            <a:r>
              <a:rPr lang="sr-Latn-ME" dirty="0" smtClean="0"/>
              <a:t>Grupisanje kodova u kategorije ili teme</a:t>
            </a:r>
          </a:p>
          <a:p>
            <a:r>
              <a:rPr lang="sr-Latn-ME" dirty="0" smtClean="0"/>
              <a:t>Podižemo nivo apstrakcije</a:t>
            </a:r>
          </a:p>
          <a:p>
            <a:r>
              <a:rPr lang="sr-Latn-ME" dirty="0" smtClean="0"/>
              <a:t>Ispitujemo konekcije među kategorijama, dajemo im oznake</a:t>
            </a:r>
          </a:p>
          <a:p>
            <a:r>
              <a:rPr lang="sr-Latn-ME" dirty="0" smtClean="0"/>
              <a:t>Ispitivanje da li postoji hijerarhija među kategorijama</a:t>
            </a:r>
          </a:p>
        </p:txBody>
      </p:sp>
    </p:spTree>
    <p:extLst>
      <p:ext uri="{BB962C8B-B14F-4D97-AF65-F5344CB8AC3E}">
        <p14:creationId xmlns:p14="http://schemas.microsoft.com/office/powerpoint/2010/main" val="889472703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bs-Latn-BA" dirty="0" smtClean="0"/>
              <a:t>Kategorizacija i kodiranje: jedan primjer</a:t>
            </a: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1908498"/>
            <a:ext cx="7736720" cy="45777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291050075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s-Latn-BA" dirty="0" smtClean="0"/>
              <a:t>Sistematizuj podatke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bs-Latn-BA" dirty="0" smtClean="0"/>
              <a:t>Po temi</a:t>
            </a:r>
          </a:p>
          <a:p>
            <a:r>
              <a:rPr lang="bs-Latn-BA" dirty="0" smtClean="0"/>
              <a:t>Po širim kategorijama ako postoje</a:t>
            </a:r>
          </a:p>
          <a:p>
            <a:r>
              <a:rPr lang="bs-Latn-BA" dirty="0" smtClean="0"/>
              <a:t>Provjeriti frekvencije ako je moguće</a:t>
            </a:r>
          </a:p>
          <a:p>
            <a:r>
              <a:rPr lang="bs-Latn-BA" dirty="0" smtClean="0"/>
              <a:t>Pokazati vezu između kategorija</a:t>
            </a:r>
          </a:p>
          <a:p>
            <a:r>
              <a:rPr lang="bs-Latn-BA" dirty="0" smtClean="0"/>
              <a:t>Pisati narativni izvještaj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88180166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s-Latn-BA" dirty="0" smtClean="0"/>
              <a:t>Prednosti fokus grupa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bs-Latn-BA" dirty="0" smtClean="0"/>
              <a:t>Podaci se skupljaju za kraće vrijeme</a:t>
            </a:r>
          </a:p>
          <a:p>
            <a:r>
              <a:rPr lang="bs-Latn-BA" dirty="0" smtClean="0"/>
              <a:t>Dublji uvid u odnosu na individualni intervju zbog interakcije</a:t>
            </a:r>
          </a:p>
          <a:p>
            <a:r>
              <a:rPr lang="bs-Latn-BA" dirty="0" smtClean="0"/>
              <a:t>Neverbalna komunikacija</a:t>
            </a:r>
          </a:p>
          <a:p>
            <a:r>
              <a:rPr lang="bs-Latn-BA" dirty="0" smtClean="0"/>
              <a:t>Fleksibilnost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18953719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bs-Latn-BA" dirty="0" smtClean="0"/>
              <a:t>Nedostaci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bs-Latn-BA" dirty="0" smtClean="0"/>
              <a:t>Generalizacija</a:t>
            </a:r>
          </a:p>
          <a:p>
            <a:r>
              <a:rPr lang="bs-Latn-BA" dirty="0" smtClean="0"/>
              <a:t>Zloupotrebe i prigodnost</a:t>
            </a:r>
          </a:p>
          <a:p>
            <a:r>
              <a:rPr lang="bs-Latn-BA" dirty="0" smtClean="0"/>
              <a:t>Previše zavisi od moderatora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93510748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bs-Latn-BA" dirty="0" smtClean="0"/>
              <a:t>Domaći zadatak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sr-Latn-ME" i="1" dirty="0" smtClean="0">
                <a:effectLst/>
              </a:rPr>
              <a:t>1. Izabrati temu</a:t>
            </a:r>
          </a:p>
          <a:p>
            <a:r>
              <a:rPr lang="en-US" i="1" dirty="0" err="1" smtClean="0">
                <a:effectLst/>
              </a:rPr>
              <a:t>Za</a:t>
            </a:r>
            <a:r>
              <a:rPr lang="hr-HR" i="1" dirty="0">
                <a:effectLst/>
              </a:rPr>
              <a:t>što mladi ljudi u Crnoj Gori preferiraju posao u javnom, ispred privatnog sektora</a:t>
            </a:r>
            <a:r>
              <a:rPr lang="hr-HR" i="1" dirty="0" smtClean="0">
                <a:effectLst/>
              </a:rPr>
              <a:t>?</a:t>
            </a:r>
            <a:endParaRPr lang="en-US" dirty="0">
              <a:effectLst/>
            </a:endParaRPr>
          </a:p>
          <a:p>
            <a:r>
              <a:rPr lang="hr-HR" i="1" dirty="0">
                <a:effectLst/>
              </a:rPr>
              <a:t>Uzroci političke apatije među mladima</a:t>
            </a:r>
            <a:r>
              <a:rPr lang="hr-HR" i="1" dirty="0" smtClean="0">
                <a:effectLst/>
              </a:rPr>
              <a:t>?</a:t>
            </a:r>
            <a:r>
              <a:rPr lang="hr-HR" i="1" dirty="0">
                <a:effectLst/>
              </a:rPr>
              <a:t> </a:t>
            </a:r>
            <a:endParaRPr lang="en-US" dirty="0">
              <a:effectLst/>
            </a:endParaRPr>
          </a:p>
          <a:p>
            <a:r>
              <a:rPr lang="hr-HR" i="1" dirty="0">
                <a:effectLst/>
              </a:rPr>
              <a:t>Izvori euroskepticizma među mladima u Crnoj Gori</a:t>
            </a:r>
            <a:r>
              <a:rPr lang="hr-HR" i="1" dirty="0" smtClean="0">
                <a:effectLst/>
              </a:rPr>
              <a:t>?</a:t>
            </a:r>
            <a:endParaRPr lang="en-US" dirty="0">
              <a:effectLst/>
            </a:endParaRPr>
          </a:p>
          <a:p>
            <a:r>
              <a:rPr lang="hr-HR" i="1" dirty="0">
                <a:effectLst/>
              </a:rPr>
              <a:t>Zašto se mladi učlanjuju u političke partije</a:t>
            </a:r>
            <a:r>
              <a:rPr lang="hr-HR" i="1" dirty="0" smtClean="0">
                <a:effectLst/>
              </a:rPr>
              <a:t>?</a:t>
            </a:r>
            <a:endParaRPr lang="en-US" dirty="0">
              <a:effectLst/>
            </a:endParaRPr>
          </a:p>
          <a:p>
            <a:r>
              <a:rPr lang="hr-HR" i="1" dirty="0">
                <a:effectLst/>
              </a:rPr>
              <a:t>Kako organizovati informativni portal koji će privući mlade čitaoce?</a:t>
            </a:r>
            <a:endParaRPr lang="en-US" dirty="0">
              <a:effectLst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1188453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s-Latn-BA" dirty="0"/>
              <a:t>Domaći zadatak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bs-Latn-BA" dirty="0" smtClean="0"/>
              <a:t>2. Formirati grupu do 10 učesnika</a:t>
            </a:r>
          </a:p>
          <a:p>
            <a:r>
              <a:rPr lang="bs-Latn-BA" dirty="0" smtClean="0"/>
              <a:t>Kreirati vodič, regrutacioni upitnik i formu za informisani pristanak</a:t>
            </a:r>
          </a:p>
          <a:p>
            <a:r>
              <a:rPr lang="bs-Latn-BA" dirty="0" smtClean="0"/>
              <a:t>Pronaći učesnike</a:t>
            </a:r>
          </a:p>
          <a:p>
            <a:r>
              <a:rPr lang="bs-Latn-BA" dirty="0" smtClean="0"/>
              <a:t>Organizovati grupu (FPN, nakon 19h, sala za gostujuće prof.)</a:t>
            </a:r>
          </a:p>
          <a:p>
            <a:r>
              <a:rPr lang="bs-Latn-BA" dirty="0" smtClean="0"/>
              <a:t>Napisati transkript</a:t>
            </a:r>
          </a:p>
          <a:p>
            <a:r>
              <a:rPr lang="bs-Latn-BA" dirty="0" smtClean="0"/>
              <a:t>Napisati deskriptivni zaključak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8950931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ME" dirty="0" smtClean="0"/>
              <a:t>Domaći zadatak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sr-Latn-ME" dirty="0" smtClean="0"/>
              <a:t>3. Predati:</a:t>
            </a:r>
          </a:p>
          <a:p>
            <a:pPr lvl="1"/>
            <a:r>
              <a:rPr lang="bs-Latn-BA" dirty="0" smtClean="0"/>
              <a:t>Vodič</a:t>
            </a:r>
            <a:r>
              <a:rPr lang="bs-Latn-BA" dirty="0"/>
              <a:t>, </a:t>
            </a:r>
            <a:endParaRPr lang="bs-Latn-BA" dirty="0" smtClean="0"/>
          </a:p>
          <a:p>
            <a:pPr lvl="1"/>
            <a:r>
              <a:rPr lang="bs-Latn-BA" dirty="0" smtClean="0"/>
              <a:t>Popunjene regrutacione upitnike + sumiranu statistiku o učesnicima u odnosu na pitanja iz upitnika</a:t>
            </a:r>
          </a:p>
          <a:p>
            <a:pPr lvl="1"/>
            <a:r>
              <a:rPr lang="bs-Latn-BA" dirty="0" smtClean="0"/>
              <a:t>Potpisane forme </a:t>
            </a:r>
            <a:r>
              <a:rPr lang="bs-Latn-BA" dirty="0"/>
              <a:t>za informisani pristanak</a:t>
            </a:r>
          </a:p>
          <a:p>
            <a:pPr lvl="1"/>
            <a:r>
              <a:rPr lang="bs-Latn-BA" dirty="0" smtClean="0"/>
              <a:t>Transkript</a:t>
            </a:r>
            <a:endParaRPr lang="bs-Latn-BA" dirty="0"/>
          </a:p>
          <a:p>
            <a:pPr lvl="1"/>
            <a:r>
              <a:rPr lang="bs-Latn-BA" dirty="0" smtClean="0"/>
              <a:t>Deskriptivni zaključak sa osnovnim nalazima i odgovorima na pitanje</a:t>
            </a:r>
          </a:p>
          <a:p>
            <a:pPr lvl="1"/>
            <a:r>
              <a:rPr lang="bs-Latn-BA" dirty="0" smtClean="0"/>
              <a:t>Bodovanje: do 10 bodova</a:t>
            </a:r>
            <a:endParaRPr lang="bs-Latn-BA" dirty="0"/>
          </a:p>
          <a:p>
            <a:r>
              <a:rPr lang="sr-Latn-ME" u="sng" dirty="0" smtClean="0"/>
              <a:t>Rok: 5. decembar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07679609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ME" dirty="0" smtClean="0"/>
              <a:t>Literatura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r-Latn-ME" dirty="0" smtClean="0"/>
              <a:t>Prezentacija</a:t>
            </a:r>
          </a:p>
          <a:p>
            <a:r>
              <a:rPr lang="sr-Latn-ME" dirty="0" smtClean="0"/>
              <a:t>Bešić, Miloš, </a:t>
            </a:r>
            <a:r>
              <a:rPr lang="sr-Latn-ME" i="1" dirty="0" smtClean="0"/>
              <a:t>Metodologija političkih nauka, </a:t>
            </a:r>
            <a:r>
              <a:rPr lang="sr-Latn-ME" dirty="0" smtClean="0"/>
              <a:t>skripta:</a:t>
            </a:r>
          </a:p>
          <a:p>
            <a:pPr lvl="1"/>
            <a:r>
              <a:rPr lang="sr-Latn-ME" dirty="0" smtClean="0"/>
              <a:t>Str. 151-167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5574954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ME" dirty="0" smtClean="0"/>
              <a:t>Posmatranje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sr-Latn-ME" dirty="0" smtClean="0"/>
              <a:t>Karakteristike posmatranja kao metode:</a:t>
            </a:r>
          </a:p>
          <a:p>
            <a:pPr lvl="1"/>
            <a:r>
              <a:rPr lang="en-US" dirty="0" err="1"/>
              <a:t>Selektivnost</a:t>
            </a:r>
            <a:endParaRPr lang="en-US" dirty="0"/>
          </a:p>
          <a:p>
            <a:pPr lvl="1"/>
            <a:r>
              <a:rPr lang="en-US" dirty="0" err="1" smtClean="0"/>
              <a:t>Sistematičnost</a:t>
            </a:r>
            <a:endParaRPr lang="en-US" dirty="0"/>
          </a:p>
          <a:p>
            <a:pPr lvl="1"/>
            <a:r>
              <a:rPr lang="en-US" dirty="0" err="1" smtClean="0"/>
              <a:t>Preciznost</a:t>
            </a:r>
            <a:endParaRPr lang="en-US" dirty="0"/>
          </a:p>
          <a:p>
            <a:pPr lvl="1"/>
            <a:r>
              <a:rPr lang="en-US" dirty="0" err="1" smtClean="0"/>
              <a:t>Proverljivost</a:t>
            </a:r>
            <a:r>
              <a:rPr lang="en-US" dirty="0" smtClean="0"/>
              <a:t> </a:t>
            </a:r>
            <a:r>
              <a:rPr lang="en-US" dirty="0"/>
              <a:t>(</a:t>
            </a:r>
            <a:r>
              <a:rPr lang="en-US" dirty="0" err="1"/>
              <a:t>stvaranje</a:t>
            </a:r>
            <a:r>
              <a:rPr lang="en-US" dirty="0"/>
              <a:t> </a:t>
            </a:r>
            <a:r>
              <a:rPr lang="en-US" dirty="0" err="1"/>
              <a:t>i</a:t>
            </a:r>
            <a:r>
              <a:rPr lang="en-US" dirty="0"/>
              <a:t> </a:t>
            </a:r>
            <a:r>
              <a:rPr lang="en-US" dirty="0" err="1"/>
              <a:t>očuvanje</a:t>
            </a:r>
            <a:r>
              <a:rPr lang="en-US" dirty="0"/>
              <a:t> </a:t>
            </a:r>
            <a:r>
              <a:rPr lang="en-US" dirty="0" err="1"/>
              <a:t>lanca</a:t>
            </a:r>
            <a:r>
              <a:rPr lang="en-US" dirty="0"/>
              <a:t> </a:t>
            </a:r>
            <a:r>
              <a:rPr lang="en-US" dirty="0" err="1" smtClean="0"/>
              <a:t>empirijske</a:t>
            </a:r>
            <a:r>
              <a:rPr lang="en-US" dirty="0" smtClean="0"/>
              <a:t> </a:t>
            </a:r>
            <a:r>
              <a:rPr lang="en-US" dirty="0" err="1"/>
              <a:t>evidencije</a:t>
            </a:r>
            <a:r>
              <a:rPr lang="en-US" dirty="0" smtClean="0"/>
              <a:t>)</a:t>
            </a:r>
            <a:endParaRPr lang="sr-Latn-ME" dirty="0" smtClean="0"/>
          </a:p>
          <a:p>
            <a:r>
              <a:rPr lang="sr-Latn-ME" dirty="0" smtClean="0"/>
              <a:t>Pozicija posmatrača:</a:t>
            </a:r>
          </a:p>
          <a:p>
            <a:pPr lvl="1"/>
            <a:r>
              <a:rPr lang="en-US" dirty="0" err="1"/>
              <a:t>Potpuni</a:t>
            </a:r>
            <a:r>
              <a:rPr lang="en-US" dirty="0"/>
              <a:t> </a:t>
            </a:r>
            <a:r>
              <a:rPr lang="en-US" dirty="0" err="1" smtClean="0"/>
              <a:t>učesnik</a:t>
            </a:r>
            <a:endParaRPr lang="sr-Latn-ME" dirty="0"/>
          </a:p>
          <a:p>
            <a:pPr lvl="1"/>
            <a:r>
              <a:rPr lang="en-US" dirty="0" err="1" smtClean="0"/>
              <a:t>Učesnik</a:t>
            </a:r>
            <a:r>
              <a:rPr lang="en-US" dirty="0" smtClean="0"/>
              <a:t> </a:t>
            </a:r>
            <a:r>
              <a:rPr lang="en-US" dirty="0" err="1"/>
              <a:t>posmatrač</a:t>
            </a:r>
            <a:endParaRPr lang="en-US" dirty="0"/>
          </a:p>
          <a:p>
            <a:pPr lvl="1"/>
            <a:r>
              <a:rPr lang="en-US" dirty="0" err="1" smtClean="0"/>
              <a:t>Posmatrač</a:t>
            </a:r>
            <a:r>
              <a:rPr lang="en-US" dirty="0" smtClean="0"/>
              <a:t> </a:t>
            </a:r>
            <a:r>
              <a:rPr lang="en-US" dirty="0" err="1"/>
              <a:t>učesnik</a:t>
            </a:r>
            <a:endParaRPr lang="en-US" dirty="0"/>
          </a:p>
          <a:p>
            <a:pPr lvl="1"/>
            <a:r>
              <a:rPr lang="en-US" dirty="0" err="1" smtClean="0"/>
              <a:t>Potpuni</a:t>
            </a:r>
            <a:r>
              <a:rPr lang="en-US" dirty="0" smtClean="0"/>
              <a:t> </a:t>
            </a:r>
            <a:r>
              <a:rPr lang="en-US" dirty="0"/>
              <a:t>(</a:t>
            </a:r>
            <a:r>
              <a:rPr lang="en-US" dirty="0" err="1"/>
              <a:t>čisti</a:t>
            </a:r>
            <a:r>
              <a:rPr lang="en-US" dirty="0"/>
              <a:t>) </a:t>
            </a:r>
            <a:r>
              <a:rPr lang="en-US" dirty="0" err="1"/>
              <a:t>posmatrač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440536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19672" y="548680"/>
            <a:ext cx="6719384" cy="5841412"/>
          </a:xfrm>
        </p:spPr>
        <p:txBody>
          <a:bodyPr>
            <a:normAutofit fontScale="55000" lnSpcReduction="20000"/>
          </a:bodyPr>
          <a:lstStyle/>
          <a:p>
            <a:r>
              <a:rPr lang="sr-Latn-ME" dirty="0" smtClean="0"/>
              <a:t>Prednosti:</a:t>
            </a:r>
          </a:p>
          <a:p>
            <a:pPr lvl="1"/>
            <a:r>
              <a:rPr lang="en-US" dirty="0" err="1"/>
              <a:t>Blizina</a:t>
            </a:r>
            <a:r>
              <a:rPr lang="en-US" dirty="0"/>
              <a:t> </a:t>
            </a:r>
            <a:r>
              <a:rPr lang="en-US" dirty="0" err="1"/>
              <a:t>predmetu</a:t>
            </a:r>
            <a:r>
              <a:rPr lang="en-US" dirty="0"/>
              <a:t> </a:t>
            </a:r>
            <a:r>
              <a:rPr lang="en-US" dirty="0" err="1"/>
              <a:t>istraživanja</a:t>
            </a:r>
            <a:endParaRPr lang="en-US" dirty="0"/>
          </a:p>
          <a:p>
            <a:pPr lvl="1"/>
            <a:r>
              <a:rPr lang="en-US" dirty="0" err="1" smtClean="0"/>
              <a:t>Konkretnost</a:t>
            </a:r>
            <a:endParaRPr lang="en-US" dirty="0"/>
          </a:p>
          <a:p>
            <a:pPr lvl="1"/>
            <a:r>
              <a:rPr lang="en-US" dirty="0" err="1" smtClean="0"/>
              <a:t>Empatija</a:t>
            </a:r>
            <a:endParaRPr lang="en-US" dirty="0"/>
          </a:p>
          <a:p>
            <a:pPr lvl="1"/>
            <a:r>
              <a:rPr lang="en-US" dirty="0" err="1" smtClean="0"/>
              <a:t>Neograničena</a:t>
            </a:r>
            <a:r>
              <a:rPr lang="en-US" dirty="0" smtClean="0"/>
              <a:t> </a:t>
            </a:r>
            <a:r>
              <a:rPr lang="en-US" dirty="0" err="1"/>
              <a:t>količina</a:t>
            </a:r>
            <a:r>
              <a:rPr lang="en-US" dirty="0"/>
              <a:t> </a:t>
            </a:r>
            <a:r>
              <a:rPr lang="en-US" dirty="0" err="1"/>
              <a:t>informacija</a:t>
            </a:r>
            <a:r>
              <a:rPr lang="en-US" dirty="0"/>
              <a:t> </a:t>
            </a:r>
            <a:r>
              <a:rPr lang="en-US" dirty="0" err="1"/>
              <a:t>nadohvat</a:t>
            </a:r>
            <a:r>
              <a:rPr lang="en-US" dirty="0"/>
              <a:t> </a:t>
            </a:r>
            <a:r>
              <a:rPr lang="en-US" dirty="0" err="1"/>
              <a:t>ruke</a:t>
            </a:r>
            <a:endParaRPr lang="en-US" dirty="0"/>
          </a:p>
          <a:p>
            <a:pPr lvl="1"/>
            <a:r>
              <a:rPr lang="en-US" dirty="0" err="1" smtClean="0"/>
              <a:t>Mogućnost</a:t>
            </a:r>
            <a:r>
              <a:rPr lang="en-US" dirty="0" smtClean="0"/>
              <a:t> </a:t>
            </a:r>
            <a:r>
              <a:rPr lang="en-US" dirty="0" err="1"/>
              <a:t>otkrivanja</a:t>
            </a:r>
            <a:r>
              <a:rPr lang="en-US" dirty="0"/>
              <a:t> </a:t>
            </a:r>
            <a:r>
              <a:rPr lang="en-US" dirty="0" err="1"/>
              <a:t>novih</a:t>
            </a:r>
            <a:r>
              <a:rPr lang="en-US" dirty="0"/>
              <a:t> </a:t>
            </a:r>
            <a:r>
              <a:rPr lang="en-US" dirty="0" err="1"/>
              <a:t>pretpostavki</a:t>
            </a:r>
            <a:r>
              <a:rPr lang="en-US" dirty="0"/>
              <a:t> </a:t>
            </a:r>
            <a:r>
              <a:rPr lang="en-US" dirty="0" err="1"/>
              <a:t>i</a:t>
            </a:r>
            <a:r>
              <a:rPr lang="en-US" dirty="0"/>
              <a:t> </a:t>
            </a:r>
            <a:r>
              <a:rPr lang="en-US" dirty="0" err="1"/>
              <a:t>saznanja</a:t>
            </a:r>
            <a:r>
              <a:rPr lang="en-US" dirty="0"/>
              <a:t> </a:t>
            </a:r>
            <a:r>
              <a:rPr lang="en-US" dirty="0" err="1"/>
              <a:t>koja</a:t>
            </a:r>
            <a:r>
              <a:rPr lang="en-US" dirty="0"/>
              <a:t> </a:t>
            </a:r>
            <a:r>
              <a:rPr lang="en-US" dirty="0" err="1"/>
              <a:t>nisu</a:t>
            </a:r>
            <a:r>
              <a:rPr lang="en-US" dirty="0"/>
              <a:t> </a:t>
            </a:r>
            <a:r>
              <a:rPr lang="en-US" dirty="0" err="1"/>
              <a:t>postulirana</a:t>
            </a:r>
            <a:endParaRPr lang="sr-Latn-ME" dirty="0" smtClean="0"/>
          </a:p>
          <a:p>
            <a:r>
              <a:rPr lang="sr-Latn-ME" dirty="0" smtClean="0"/>
              <a:t>Nedostaci:</a:t>
            </a:r>
          </a:p>
          <a:p>
            <a:pPr lvl="1"/>
            <a:r>
              <a:rPr lang="en-US" dirty="0" err="1" smtClean="0"/>
              <a:t>Nedostatnost</a:t>
            </a:r>
            <a:r>
              <a:rPr lang="en-US" dirty="0" smtClean="0"/>
              <a:t> </a:t>
            </a:r>
            <a:endParaRPr lang="sr-Latn-ME" dirty="0" smtClean="0"/>
          </a:p>
          <a:p>
            <a:pPr lvl="1"/>
            <a:r>
              <a:rPr lang="en-US" dirty="0" err="1" smtClean="0"/>
              <a:t>Percepcija</a:t>
            </a:r>
            <a:r>
              <a:rPr lang="en-US" dirty="0"/>
              <a:t>:</a:t>
            </a:r>
          </a:p>
          <a:p>
            <a:pPr lvl="2"/>
            <a:r>
              <a:rPr lang="en-US" dirty="0" err="1" smtClean="0"/>
              <a:t>Stereotipi</a:t>
            </a:r>
            <a:endParaRPr lang="en-US" dirty="0"/>
          </a:p>
          <a:p>
            <a:pPr lvl="2"/>
            <a:r>
              <a:rPr lang="en-US" dirty="0" err="1" smtClean="0"/>
              <a:t>Referentni</a:t>
            </a:r>
            <a:r>
              <a:rPr lang="en-US" dirty="0" smtClean="0"/>
              <a:t> </a:t>
            </a:r>
            <a:r>
              <a:rPr lang="en-US" dirty="0" err="1"/>
              <a:t>okvir</a:t>
            </a:r>
            <a:endParaRPr lang="en-US" dirty="0"/>
          </a:p>
          <a:p>
            <a:pPr lvl="2"/>
            <a:r>
              <a:rPr lang="en-US" dirty="0" err="1" smtClean="0"/>
              <a:t>Očekivanja</a:t>
            </a:r>
            <a:endParaRPr lang="en-US" dirty="0"/>
          </a:p>
          <a:p>
            <a:pPr lvl="2"/>
            <a:r>
              <a:rPr lang="en-US" dirty="0" err="1" smtClean="0"/>
              <a:t>Selektivnost</a:t>
            </a:r>
            <a:endParaRPr lang="en-US" dirty="0"/>
          </a:p>
          <a:p>
            <a:pPr lvl="2"/>
            <a:r>
              <a:rPr lang="en-US" dirty="0" err="1" smtClean="0"/>
              <a:t>Interesovanja</a:t>
            </a:r>
            <a:endParaRPr lang="en-US" dirty="0"/>
          </a:p>
          <a:p>
            <a:pPr lvl="1"/>
            <a:r>
              <a:rPr lang="en-US" dirty="0" err="1" smtClean="0"/>
              <a:t>Objektivnost</a:t>
            </a:r>
            <a:endParaRPr lang="sr-Latn-ME" dirty="0" smtClean="0"/>
          </a:p>
          <a:p>
            <a:pPr lvl="1"/>
            <a:r>
              <a:rPr lang="en-US" dirty="0" err="1"/>
              <a:t>Kontrola</a:t>
            </a:r>
            <a:r>
              <a:rPr lang="en-US" dirty="0"/>
              <a:t> </a:t>
            </a:r>
            <a:r>
              <a:rPr lang="en-US" dirty="0" err="1"/>
              <a:t>nad</a:t>
            </a:r>
            <a:r>
              <a:rPr lang="en-US" dirty="0"/>
              <a:t> </a:t>
            </a:r>
            <a:r>
              <a:rPr lang="en-US" dirty="0" err="1"/>
              <a:t>informacijama</a:t>
            </a:r>
            <a:r>
              <a:rPr lang="en-US" dirty="0"/>
              <a:t> (</a:t>
            </a:r>
            <a:r>
              <a:rPr lang="en-US" dirty="0" err="1"/>
              <a:t>informacije</a:t>
            </a:r>
            <a:r>
              <a:rPr lang="en-US" dirty="0"/>
              <a:t> </a:t>
            </a:r>
            <a:r>
              <a:rPr lang="en-US" dirty="0" err="1"/>
              <a:t>dolaze</a:t>
            </a:r>
            <a:r>
              <a:rPr lang="en-US" dirty="0"/>
              <a:t> </a:t>
            </a:r>
            <a:r>
              <a:rPr lang="en-US" dirty="0" err="1"/>
              <a:t>manje</a:t>
            </a:r>
            <a:r>
              <a:rPr lang="en-US" dirty="0"/>
              <a:t> </a:t>
            </a:r>
            <a:r>
              <a:rPr lang="en-US" dirty="0" err="1"/>
              <a:t>više</a:t>
            </a:r>
            <a:r>
              <a:rPr lang="en-US" dirty="0"/>
              <a:t> </a:t>
            </a:r>
            <a:r>
              <a:rPr lang="en-US" dirty="0" err="1"/>
              <a:t>anarhično</a:t>
            </a:r>
            <a:r>
              <a:rPr lang="en-US" dirty="0"/>
              <a:t> a </a:t>
            </a:r>
            <a:r>
              <a:rPr lang="en-US" dirty="0" err="1" smtClean="0"/>
              <a:t>istraživač</a:t>
            </a:r>
            <a:r>
              <a:rPr lang="sr-Latn-ME" dirty="0"/>
              <a:t> </a:t>
            </a:r>
            <a:r>
              <a:rPr lang="en-US" dirty="0" err="1" smtClean="0"/>
              <a:t>nema</a:t>
            </a:r>
            <a:r>
              <a:rPr lang="en-US" dirty="0" smtClean="0"/>
              <a:t> </a:t>
            </a:r>
            <a:r>
              <a:rPr lang="en-US" dirty="0" err="1"/>
              <a:t>kontrolu</a:t>
            </a:r>
            <a:r>
              <a:rPr lang="en-US" dirty="0"/>
              <a:t> </a:t>
            </a:r>
            <a:r>
              <a:rPr lang="en-US" dirty="0" err="1"/>
              <a:t>nad</a:t>
            </a:r>
            <a:r>
              <a:rPr lang="en-US" dirty="0"/>
              <a:t> </a:t>
            </a:r>
            <a:r>
              <a:rPr lang="en-US" dirty="0" err="1"/>
              <a:t>ovim</a:t>
            </a:r>
            <a:r>
              <a:rPr lang="en-US" dirty="0"/>
              <a:t>)</a:t>
            </a:r>
          </a:p>
          <a:p>
            <a:pPr lvl="1"/>
            <a:r>
              <a:rPr lang="en-US" dirty="0" err="1" smtClean="0"/>
              <a:t>Preciznost</a:t>
            </a:r>
            <a:r>
              <a:rPr lang="en-US" dirty="0" smtClean="0"/>
              <a:t> </a:t>
            </a:r>
            <a:r>
              <a:rPr lang="en-US" dirty="0"/>
              <a:t>(bez </a:t>
            </a:r>
            <a:r>
              <a:rPr lang="en-US" dirty="0" err="1"/>
              <a:t>sistematskog</a:t>
            </a:r>
            <a:r>
              <a:rPr lang="en-US" dirty="0"/>
              <a:t> </a:t>
            </a:r>
            <a:r>
              <a:rPr lang="en-US" dirty="0" err="1"/>
              <a:t>generisanja</a:t>
            </a:r>
            <a:r>
              <a:rPr lang="en-US" dirty="0"/>
              <a:t> </a:t>
            </a:r>
            <a:r>
              <a:rPr lang="en-US" dirty="0" err="1"/>
              <a:t>informacija</a:t>
            </a:r>
            <a:r>
              <a:rPr lang="en-US" dirty="0"/>
              <a:t>, </a:t>
            </a:r>
            <a:r>
              <a:rPr lang="en-US" dirty="0" err="1"/>
              <a:t>i</a:t>
            </a:r>
            <a:r>
              <a:rPr lang="en-US" dirty="0"/>
              <a:t> </a:t>
            </a:r>
            <a:r>
              <a:rPr lang="en-US" dirty="0" err="1"/>
              <a:t>preciznost</a:t>
            </a:r>
            <a:r>
              <a:rPr lang="en-US" dirty="0"/>
              <a:t> je </a:t>
            </a:r>
            <a:r>
              <a:rPr lang="en-US" dirty="0" err="1" smtClean="0"/>
              <a:t>znatano</a:t>
            </a:r>
            <a:r>
              <a:rPr lang="sr-Latn-ME" dirty="0"/>
              <a:t> </a:t>
            </a:r>
            <a:r>
              <a:rPr lang="en-US" dirty="0" err="1" smtClean="0"/>
              <a:t>umanjena</a:t>
            </a:r>
            <a:r>
              <a:rPr lang="en-US" dirty="0"/>
              <a:t>)</a:t>
            </a:r>
          </a:p>
          <a:p>
            <a:pPr lvl="1"/>
            <a:r>
              <a:rPr lang="en-US" dirty="0" err="1" smtClean="0"/>
              <a:t>Pouzdanost</a:t>
            </a:r>
            <a:r>
              <a:rPr lang="en-US" dirty="0" smtClean="0"/>
              <a:t> </a:t>
            </a:r>
            <a:r>
              <a:rPr lang="en-US" dirty="0"/>
              <a:t>(</a:t>
            </a:r>
            <a:r>
              <a:rPr lang="en-US" dirty="0" err="1"/>
              <a:t>uvek</a:t>
            </a:r>
            <a:r>
              <a:rPr lang="en-US" dirty="0"/>
              <a:t> se </a:t>
            </a:r>
            <a:r>
              <a:rPr lang="en-US" dirty="0" err="1"/>
              <a:t>postavlja</a:t>
            </a:r>
            <a:r>
              <a:rPr lang="en-US" dirty="0"/>
              <a:t> </a:t>
            </a:r>
            <a:r>
              <a:rPr lang="en-US" dirty="0" err="1"/>
              <a:t>pitanje</a:t>
            </a:r>
            <a:r>
              <a:rPr lang="en-US" dirty="0"/>
              <a:t> da li </a:t>
            </a:r>
            <a:r>
              <a:rPr lang="en-US" dirty="0" err="1"/>
              <a:t>relevantno</a:t>
            </a:r>
            <a:r>
              <a:rPr lang="en-US" dirty="0"/>
              <a:t> ono </a:t>
            </a:r>
            <a:r>
              <a:rPr lang="en-US" dirty="0" err="1"/>
              <a:t>što</a:t>
            </a:r>
            <a:r>
              <a:rPr lang="en-US" dirty="0"/>
              <a:t> </a:t>
            </a:r>
            <a:r>
              <a:rPr lang="en-US" dirty="0" err="1"/>
              <a:t>smo</a:t>
            </a:r>
            <a:r>
              <a:rPr lang="en-US" dirty="0"/>
              <a:t> </a:t>
            </a:r>
            <a:r>
              <a:rPr lang="en-US" dirty="0" err="1"/>
              <a:t>posmatrali</a:t>
            </a:r>
            <a:r>
              <a:rPr lang="en-US" dirty="0"/>
              <a:t> </a:t>
            </a:r>
            <a:r>
              <a:rPr lang="en-US" dirty="0" err="1"/>
              <a:t>i</a:t>
            </a:r>
            <a:r>
              <a:rPr lang="en-US" dirty="0"/>
              <a:t> </a:t>
            </a:r>
            <a:r>
              <a:rPr lang="en-US" dirty="0" smtClean="0"/>
              <a:t>d</a:t>
            </a:r>
            <a:r>
              <a:rPr lang="sr-Latn-ME" dirty="0" smtClean="0"/>
              <a:t>a </a:t>
            </a:r>
            <a:r>
              <a:rPr lang="en-US" dirty="0" smtClean="0"/>
              <a:t>li </a:t>
            </a:r>
            <a:r>
              <a:rPr lang="en-US" dirty="0" err="1"/>
              <a:t>su</a:t>
            </a:r>
            <a:r>
              <a:rPr lang="en-US" dirty="0"/>
              <a:t> </a:t>
            </a:r>
            <a:r>
              <a:rPr lang="en-US" dirty="0" err="1"/>
              <a:t>nam</a:t>
            </a:r>
            <a:r>
              <a:rPr lang="en-US" dirty="0"/>
              <a:t> ‘</a:t>
            </a:r>
            <a:r>
              <a:rPr lang="en-US" dirty="0" err="1"/>
              <a:t>promakle</a:t>
            </a:r>
            <a:r>
              <a:rPr lang="en-US" dirty="0"/>
              <a:t>’ </a:t>
            </a:r>
            <a:r>
              <a:rPr lang="en-US" dirty="0" err="1"/>
              <a:t>važni</a:t>
            </a:r>
            <a:r>
              <a:rPr lang="en-US" dirty="0"/>
              <a:t> </a:t>
            </a:r>
            <a:r>
              <a:rPr lang="en-US" dirty="0" err="1"/>
              <a:t>aspekti</a:t>
            </a:r>
            <a:r>
              <a:rPr lang="en-US" dirty="0"/>
              <a:t> </a:t>
            </a:r>
            <a:r>
              <a:rPr lang="en-US" dirty="0" err="1"/>
              <a:t>koje</a:t>
            </a:r>
            <a:r>
              <a:rPr lang="en-US" dirty="0"/>
              <a:t> </a:t>
            </a:r>
            <a:r>
              <a:rPr lang="en-US" dirty="0" err="1"/>
              <a:t>nismo</a:t>
            </a:r>
            <a:r>
              <a:rPr lang="en-US" dirty="0"/>
              <a:t> ‘</a:t>
            </a:r>
            <a:r>
              <a:rPr lang="en-US" dirty="0" err="1"/>
              <a:t>uhvatili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4337867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ME" dirty="0" smtClean="0"/>
              <a:t>Analiza slučaja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US" dirty="0" err="1"/>
              <a:t>Analiza</a:t>
            </a:r>
            <a:r>
              <a:rPr lang="en-US" dirty="0"/>
              <a:t> </a:t>
            </a:r>
            <a:r>
              <a:rPr lang="en-US" dirty="0" err="1"/>
              <a:t>slučaja</a:t>
            </a:r>
            <a:r>
              <a:rPr lang="en-US" dirty="0"/>
              <a:t> </a:t>
            </a:r>
            <a:r>
              <a:rPr lang="en-US" dirty="0" err="1"/>
              <a:t>podrazumeva</a:t>
            </a:r>
            <a:r>
              <a:rPr lang="en-US" dirty="0"/>
              <a:t> </a:t>
            </a:r>
            <a:r>
              <a:rPr lang="en-US" dirty="0" err="1"/>
              <a:t>dubinsko</a:t>
            </a:r>
            <a:r>
              <a:rPr lang="en-US" dirty="0"/>
              <a:t> </a:t>
            </a:r>
            <a:r>
              <a:rPr lang="en-US" dirty="0" err="1"/>
              <a:t>ispitivanje</a:t>
            </a:r>
            <a:r>
              <a:rPr lang="en-US" dirty="0"/>
              <a:t> </a:t>
            </a:r>
            <a:r>
              <a:rPr lang="en-US" dirty="0" err="1"/>
              <a:t>jednog</a:t>
            </a:r>
            <a:r>
              <a:rPr lang="en-US" dirty="0"/>
              <a:t> </a:t>
            </a:r>
            <a:r>
              <a:rPr lang="en-US" dirty="0" err="1"/>
              <a:t>jedinog</a:t>
            </a:r>
            <a:r>
              <a:rPr lang="en-US" dirty="0"/>
              <a:t> </a:t>
            </a:r>
            <a:r>
              <a:rPr lang="en-US" dirty="0" err="1" smtClean="0"/>
              <a:t>slučaja</a:t>
            </a:r>
            <a:r>
              <a:rPr lang="sr-Latn-ME" dirty="0" smtClean="0"/>
              <a:t> </a:t>
            </a:r>
            <a:r>
              <a:rPr lang="en-US" dirty="0" smtClean="0"/>
              <a:t>(</a:t>
            </a:r>
            <a:r>
              <a:rPr lang="en-US" dirty="0" err="1"/>
              <a:t>analitičke</a:t>
            </a:r>
            <a:r>
              <a:rPr lang="en-US" dirty="0"/>
              <a:t> </a:t>
            </a:r>
            <a:r>
              <a:rPr lang="en-US" dirty="0" err="1"/>
              <a:t>jedinice</a:t>
            </a:r>
            <a:r>
              <a:rPr lang="en-US" dirty="0"/>
              <a:t>). </a:t>
            </a:r>
            <a:endParaRPr lang="sr-Latn-ME" dirty="0" smtClean="0"/>
          </a:p>
          <a:p>
            <a:r>
              <a:rPr lang="en-US" dirty="0" err="1" smtClean="0"/>
              <a:t>Ovaj</a:t>
            </a:r>
            <a:r>
              <a:rPr lang="en-US" dirty="0" smtClean="0"/>
              <a:t> </a:t>
            </a:r>
            <a:r>
              <a:rPr lang="en-US" dirty="0" err="1"/>
              <a:t>metod</a:t>
            </a:r>
            <a:r>
              <a:rPr lang="en-US" dirty="0"/>
              <a:t> je </a:t>
            </a:r>
            <a:r>
              <a:rPr lang="en-US" dirty="0" err="1"/>
              <a:t>deskriptivan</a:t>
            </a:r>
            <a:r>
              <a:rPr lang="en-US" dirty="0"/>
              <a:t> </a:t>
            </a:r>
            <a:r>
              <a:rPr lang="en-US" dirty="0" err="1"/>
              <a:t>po</a:t>
            </a:r>
            <a:r>
              <a:rPr lang="en-US" dirty="0"/>
              <a:t> </a:t>
            </a:r>
            <a:r>
              <a:rPr lang="en-US" dirty="0" err="1"/>
              <a:t>svojoj</a:t>
            </a:r>
            <a:r>
              <a:rPr lang="en-US" dirty="0"/>
              <a:t> </a:t>
            </a:r>
            <a:r>
              <a:rPr lang="en-US" dirty="0" err="1"/>
              <a:t>prirodi</a:t>
            </a:r>
            <a:r>
              <a:rPr lang="en-US" dirty="0"/>
              <a:t>, </a:t>
            </a:r>
            <a:r>
              <a:rPr lang="en-US" dirty="0" err="1"/>
              <a:t>i</a:t>
            </a:r>
            <a:r>
              <a:rPr lang="en-US" dirty="0"/>
              <a:t> </a:t>
            </a:r>
            <a:r>
              <a:rPr lang="en-US" dirty="0" err="1"/>
              <a:t>prema</a:t>
            </a:r>
            <a:r>
              <a:rPr lang="en-US" dirty="0"/>
              <a:t> </a:t>
            </a:r>
            <a:r>
              <a:rPr lang="en-US" dirty="0" smtClean="0"/>
              <a:t>tome</a:t>
            </a:r>
            <a:r>
              <a:rPr lang="sr-Latn-ME" dirty="0" smtClean="0"/>
              <a:t> </a:t>
            </a:r>
            <a:r>
              <a:rPr lang="en-US" dirty="0" err="1" smtClean="0"/>
              <a:t>idiografski</a:t>
            </a:r>
            <a:r>
              <a:rPr lang="en-US" dirty="0" smtClean="0"/>
              <a:t> </a:t>
            </a:r>
            <a:r>
              <a:rPr lang="en-US" dirty="0" err="1"/>
              <a:t>po</a:t>
            </a:r>
            <a:r>
              <a:rPr lang="en-US" dirty="0"/>
              <a:t> </a:t>
            </a:r>
            <a:r>
              <a:rPr lang="en-US" dirty="0" err="1"/>
              <a:t>karakteru</a:t>
            </a:r>
            <a:r>
              <a:rPr lang="en-US" dirty="0"/>
              <a:t>. </a:t>
            </a:r>
            <a:endParaRPr lang="sr-Latn-ME" dirty="0" smtClean="0"/>
          </a:p>
          <a:p>
            <a:r>
              <a:rPr lang="en-US" dirty="0" err="1" smtClean="0"/>
              <a:t>Ključni</a:t>
            </a:r>
            <a:r>
              <a:rPr lang="en-US" dirty="0" smtClean="0"/>
              <a:t> </a:t>
            </a:r>
            <a:r>
              <a:rPr lang="en-US" dirty="0" err="1"/>
              <a:t>cilj</a:t>
            </a:r>
            <a:r>
              <a:rPr lang="en-US" dirty="0"/>
              <a:t> </a:t>
            </a:r>
            <a:r>
              <a:rPr lang="en-US" dirty="0" err="1"/>
              <a:t>analize</a:t>
            </a:r>
            <a:r>
              <a:rPr lang="en-US" dirty="0"/>
              <a:t> </a:t>
            </a:r>
            <a:r>
              <a:rPr lang="en-US" dirty="0" err="1"/>
              <a:t>slučaja</a:t>
            </a:r>
            <a:r>
              <a:rPr lang="en-US" dirty="0"/>
              <a:t> </a:t>
            </a:r>
            <a:r>
              <a:rPr lang="en-US" dirty="0" err="1"/>
              <a:t>jeste</a:t>
            </a:r>
            <a:r>
              <a:rPr lang="en-US" dirty="0"/>
              <a:t> </a:t>
            </a:r>
            <a:r>
              <a:rPr lang="en-US" dirty="0" err="1"/>
              <a:t>skupljanje</a:t>
            </a:r>
            <a:r>
              <a:rPr lang="en-US" dirty="0"/>
              <a:t> </a:t>
            </a:r>
            <a:r>
              <a:rPr lang="en-US" dirty="0" err="1"/>
              <a:t>velike</a:t>
            </a:r>
            <a:r>
              <a:rPr lang="en-US" dirty="0"/>
              <a:t> </a:t>
            </a:r>
            <a:r>
              <a:rPr lang="en-US" dirty="0" err="1" smtClean="0"/>
              <a:t>količine</a:t>
            </a:r>
            <a:r>
              <a:rPr lang="sr-Latn-ME" dirty="0"/>
              <a:t> </a:t>
            </a:r>
            <a:r>
              <a:rPr lang="en-US" dirty="0" err="1" smtClean="0"/>
              <a:t>preciznih</a:t>
            </a:r>
            <a:r>
              <a:rPr lang="en-US" dirty="0" smtClean="0"/>
              <a:t> </a:t>
            </a:r>
            <a:r>
              <a:rPr lang="en-US" dirty="0" err="1"/>
              <a:t>informacija</a:t>
            </a:r>
            <a:r>
              <a:rPr lang="en-US" dirty="0"/>
              <a:t> o </a:t>
            </a:r>
            <a:r>
              <a:rPr lang="en-US" dirty="0" err="1"/>
              <a:t>jednom</a:t>
            </a:r>
            <a:r>
              <a:rPr lang="en-US" dirty="0"/>
              <a:t> </a:t>
            </a:r>
            <a:r>
              <a:rPr lang="en-US" dirty="0" err="1"/>
              <a:t>fenomenu</a:t>
            </a:r>
            <a:r>
              <a:rPr lang="en-US" dirty="0"/>
              <a:t> </a:t>
            </a:r>
            <a:r>
              <a:rPr lang="en-US" dirty="0" err="1"/>
              <a:t>koje</a:t>
            </a:r>
            <a:r>
              <a:rPr lang="en-US" dirty="0"/>
              <a:t> </a:t>
            </a:r>
            <a:r>
              <a:rPr lang="en-US" dirty="0" err="1"/>
              <a:t>često</a:t>
            </a:r>
            <a:r>
              <a:rPr lang="en-US" dirty="0"/>
              <a:t> </a:t>
            </a:r>
            <a:r>
              <a:rPr lang="en-US" dirty="0" err="1" smtClean="0"/>
              <a:t>reflektuj</a:t>
            </a:r>
            <a:r>
              <a:rPr lang="sr-Latn-ME" dirty="0" smtClean="0"/>
              <a:t>u </a:t>
            </a:r>
            <a:r>
              <a:rPr lang="en-US" dirty="0" err="1" smtClean="0"/>
              <a:t>društvene</a:t>
            </a:r>
            <a:r>
              <a:rPr lang="en-US" dirty="0" smtClean="0"/>
              <a:t> </a:t>
            </a:r>
            <a:r>
              <a:rPr lang="en-US" dirty="0" err="1" smtClean="0"/>
              <a:t>prakse</a:t>
            </a:r>
            <a:r>
              <a:rPr lang="en-US" dirty="0" smtClean="0"/>
              <a:t>,</a:t>
            </a:r>
            <a:r>
              <a:rPr lang="sr-Latn-ME" dirty="0" smtClean="0"/>
              <a:t> </a:t>
            </a:r>
            <a:r>
              <a:rPr lang="en-US" dirty="0" err="1" smtClean="0"/>
              <a:t>institucionalne</a:t>
            </a:r>
            <a:r>
              <a:rPr lang="en-US" dirty="0" smtClean="0"/>
              <a:t> </a:t>
            </a:r>
            <a:r>
              <a:rPr lang="en-US" dirty="0" err="1"/>
              <a:t>mehanizme</a:t>
            </a:r>
            <a:r>
              <a:rPr lang="en-US" dirty="0"/>
              <a:t> </a:t>
            </a:r>
            <a:r>
              <a:rPr lang="en-US" dirty="0" err="1"/>
              <a:t>i</a:t>
            </a:r>
            <a:r>
              <a:rPr lang="en-US" dirty="0"/>
              <a:t> </a:t>
            </a:r>
            <a:r>
              <a:rPr lang="en-US" dirty="0" err="1"/>
              <a:t>društvene</a:t>
            </a:r>
            <a:r>
              <a:rPr lang="en-US" dirty="0"/>
              <a:t> </a:t>
            </a:r>
            <a:r>
              <a:rPr lang="en-US" dirty="0" err="1"/>
              <a:t>obrasce</a:t>
            </a:r>
            <a:r>
              <a:rPr lang="en-US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94889963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ME" dirty="0" smtClean="0"/>
              <a:t>Analiza slučaja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dirty="0" err="1"/>
              <a:t>Izbor</a:t>
            </a:r>
            <a:r>
              <a:rPr lang="en-US" dirty="0"/>
              <a:t> </a:t>
            </a:r>
            <a:r>
              <a:rPr lang="en-US" dirty="0" err="1"/>
              <a:t>slučaja</a:t>
            </a:r>
            <a:r>
              <a:rPr lang="en-US" dirty="0"/>
              <a:t> – </a:t>
            </a:r>
            <a:r>
              <a:rPr lang="en-US" dirty="0" err="1"/>
              <a:t>kriterijumi</a:t>
            </a:r>
            <a:r>
              <a:rPr lang="en-US" dirty="0"/>
              <a:t> </a:t>
            </a:r>
            <a:r>
              <a:rPr lang="en-US" dirty="0" err="1"/>
              <a:t>tj</a:t>
            </a:r>
            <a:r>
              <a:rPr lang="en-US" dirty="0"/>
              <a:t>. </a:t>
            </a:r>
            <a:r>
              <a:rPr lang="en-US" dirty="0" err="1"/>
              <a:t>bira</a:t>
            </a:r>
            <a:r>
              <a:rPr lang="en-US" dirty="0"/>
              <a:t> se </a:t>
            </a:r>
            <a:r>
              <a:rPr lang="en-US" dirty="0" err="1"/>
              <a:t>onaj</a:t>
            </a:r>
            <a:r>
              <a:rPr lang="en-US" dirty="0"/>
              <a:t> </a:t>
            </a:r>
            <a:r>
              <a:rPr lang="en-US" dirty="0" err="1"/>
              <a:t>slučaj</a:t>
            </a:r>
            <a:r>
              <a:rPr lang="en-US" dirty="0"/>
              <a:t> </a:t>
            </a:r>
            <a:r>
              <a:rPr lang="en-US" dirty="0" err="1"/>
              <a:t>koji</a:t>
            </a:r>
            <a:r>
              <a:rPr lang="en-US" dirty="0"/>
              <a:t> je </a:t>
            </a:r>
            <a:r>
              <a:rPr lang="en-US" dirty="0" err="1"/>
              <a:t>ima</a:t>
            </a:r>
            <a:r>
              <a:rPr lang="en-US" dirty="0"/>
              <a:t> </a:t>
            </a:r>
            <a:r>
              <a:rPr lang="en-US" dirty="0" err="1"/>
              <a:t>potencijala</a:t>
            </a:r>
            <a:r>
              <a:rPr lang="en-US" dirty="0"/>
              <a:t> </a:t>
            </a:r>
            <a:r>
              <a:rPr lang="en-US" dirty="0" smtClean="0"/>
              <a:t>da</a:t>
            </a:r>
            <a:r>
              <a:rPr lang="sr-Latn-ME" dirty="0" smtClean="0"/>
              <a:t> </a:t>
            </a:r>
            <a:r>
              <a:rPr lang="pl-PL" dirty="0" smtClean="0"/>
              <a:t>reflektuje </a:t>
            </a:r>
            <a:r>
              <a:rPr lang="pl-PL" dirty="0"/>
              <a:t>sve ono što je paradigmatično za društvenu pojavu koja </a:t>
            </a:r>
            <a:r>
              <a:rPr lang="pl-PL" dirty="0" smtClean="0"/>
              <a:t>je </a:t>
            </a:r>
            <a:r>
              <a:rPr lang="en-US" dirty="0" err="1" smtClean="0"/>
              <a:t>predmet</a:t>
            </a:r>
            <a:r>
              <a:rPr lang="en-US" dirty="0" smtClean="0"/>
              <a:t> </a:t>
            </a:r>
            <a:r>
              <a:rPr lang="en-US" dirty="0" err="1" smtClean="0"/>
              <a:t>istraživanja</a:t>
            </a:r>
            <a:r>
              <a:rPr lang="sr-Latn-ME" dirty="0" smtClean="0"/>
              <a:t> (ekstremne varijante)</a:t>
            </a:r>
          </a:p>
          <a:p>
            <a:r>
              <a:rPr lang="en-US" dirty="0" err="1" smtClean="0"/>
              <a:t>Planiranje</a:t>
            </a:r>
            <a:r>
              <a:rPr lang="en-US" dirty="0" smtClean="0"/>
              <a:t> </a:t>
            </a:r>
            <a:r>
              <a:rPr lang="en-US" dirty="0"/>
              <a:t>– U </a:t>
            </a:r>
            <a:r>
              <a:rPr lang="en-US" dirty="0" err="1"/>
              <a:t>zavisnosti</a:t>
            </a:r>
            <a:r>
              <a:rPr lang="en-US" dirty="0"/>
              <a:t> od </a:t>
            </a:r>
            <a:r>
              <a:rPr lang="en-US" dirty="0" err="1"/>
              <a:t>slučaja</a:t>
            </a:r>
            <a:r>
              <a:rPr lang="en-US" dirty="0"/>
              <a:t> </a:t>
            </a:r>
            <a:r>
              <a:rPr lang="en-US" dirty="0" err="1"/>
              <a:t>informacije</a:t>
            </a:r>
            <a:r>
              <a:rPr lang="en-US" dirty="0"/>
              <a:t> se </a:t>
            </a:r>
            <a:r>
              <a:rPr lang="en-US" dirty="0" err="1"/>
              <a:t>mogu</a:t>
            </a:r>
            <a:r>
              <a:rPr lang="en-US" dirty="0"/>
              <a:t> </a:t>
            </a:r>
            <a:r>
              <a:rPr lang="en-US" dirty="0" err="1" smtClean="0"/>
              <a:t>prikup</a:t>
            </a:r>
            <a:r>
              <a:rPr lang="sr-Latn-ME" dirty="0" smtClean="0"/>
              <a:t>i</a:t>
            </a:r>
            <a:r>
              <a:rPr lang="en-US" dirty="0" err="1" smtClean="0"/>
              <a:t>ti</a:t>
            </a:r>
            <a:r>
              <a:rPr lang="en-US" dirty="0" smtClean="0"/>
              <a:t> </a:t>
            </a:r>
            <a:r>
              <a:rPr lang="en-US" dirty="0" err="1" smtClean="0"/>
              <a:t>na</a:t>
            </a:r>
            <a:r>
              <a:rPr lang="sr-Latn-ME" dirty="0"/>
              <a:t> </a:t>
            </a:r>
            <a:r>
              <a:rPr lang="en-US" dirty="0" err="1" smtClean="0"/>
              <a:t>različite</a:t>
            </a:r>
            <a:r>
              <a:rPr lang="en-US" dirty="0" smtClean="0"/>
              <a:t> </a:t>
            </a:r>
            <a:r>
              <a:rPr lang="en-US" dirty="0" err="1"/>
              <a:t>načine</a:t>
            </a:r>
            <a:r>
              <a:rPr lang="en-US" dirty="0"/>
              <a:t> </a:t>
            </a:r>
            <a:r>
              <a:rPr lang="en-US" dirty="0" err="1"/>
              <a:t>i</a:t>
            </a:r>
            <a:r>
              <a:rPr lang="en-US" dirty="0"/>
              <a:t> </a:t>
            </a:r>
            <a:r>
              <a:rPr lang="en-US" dirty="0" err="1"/>
              <a:t>upotrebom</a:t>
            </a:r>
            <a:r>
              <a:rPr lang="en-US" dirty="0"/>
              <a:t> </a:t>
            </a:r>
            <a:r>
              <a:rPr lang="en-US" dirty="0" err="1"/>
              <a:t>različitih</a:t>
            </a:r>
            <a:r>
              <a:rPr lang="en-US" dirty="0"/>
              <a:t> </a:t>
            </a:r>
            <a:r>
              <a:rPr lang="en-US" dirty="0" err="1"/>
              <a:t>tehnika</a:t>
            </a:r>
            <a:r>
              <a:rPr lang="en-US" dirty="0"/>
              <a:t>. </a:t>
            </a:r>
            <a:endParaRPr lang="sr-Latn-ME" dirty="0" smtClean="0"/>
          </a:p>
          <a:p>
            <a:r>
              <a:rPr lang="en-US" dirty="0" err="1" smtClean="0"/>
              <a:t>Empirijska</a:t>
            </a:r>
            <a:r>
              <a:rPr lang="en-US" dirty="0" smtClean="0"/>
              <a:t> </a:t>
            </a:r>
            <a:r>
              <a:rPr lang="en-US" dirty="0" err="1"/>
              <a:t>evidencija</a:t>
            </a:r>
            <a:r>
              <a:rPr lang="en-US" dirty="0"/>
              <a:t> </a:t>
            </a:r>
            <a:endParaRPr lang="sr-Latn-ME" dirty="0" smtClean="0"/>
          </a:p>
          <a:p>
            <a:r>
              <a:rPr lang="en-US" dirty="0" err="1" smtClean="0"/>
              <a:t>Metodološki</a:t>
            </a:r>
            <a:r>
              <a:rPr lang="en-US" dirty="0" smtClean="0"/>
              <a:t> </a:t>
            </a:r>
            <a:r>
              <a:rPr lang="en-US" dirty="0" err="1"/>
              <a:t>oprez</a:t>
            </a:r>
            <a:r>
              <a:rPr lang="en-US" dirty="0"/>
              <a:t> – </a:t>
            </a:r>
            <a:r>
              <a:rPr lang="en-US" dirty="0" err="1"/>
              <a:t>Prilikom</a:t>
            </a:r>
            <a:r>
              <a:rPr lang="en-US" dirty="0"/>
              <a:t> </a:t>
            </a:r>
            <a:r>
              <a:rPr lang="en-US" dirty="0" err="1"/>
              <a:t>donošenja</a:t>
            </a:r>
            <a:r>
              <a:rPr lang="en-US" dirty="0"/>
              <a:t> </a:t>
            </a:r>
            <a:r>
              <a:rPr lang="en-US" dirty="0" err="1"/>
              <a:t>zaključaka</a:t>
            </a:r>
            <a:r>
              <a:rPr lang="en-US" dirty="0"/>
              <a:t> </a:t>
            </a:r>
            <a:r>
              <a:rPr lang="en-US" dirty="0" err="1"/>
              <a:t>povući</a:t>
            </a:r>
            <a:r>
              <a:rPr lang="en-US" dirty="0"/>
              <a:t> </a:t>
            </a:r>
            <a:r>
              <a:rPr lang="en-US" dirty="0" err="1"/>
              <a:t>jasnu</a:t>
            </a:r>
            <a:r>
              <a:rPr lang="en-US" dirty="0"/>
              <a:t> </a:t>
            </a:r>
            <a:r>
              <a:rPr lang="en-US" dirty="0" err="1" smtClean="0"/>
              <a:t>vezu</a:t>
            </a:r>
            <a:r>
              <a:rPr lang="sr-Latn-ME" dirty="0"/>
              <a:t> </a:t>
            </a:r>
            <a:r>
              <a:rPr lang="en-US" dirty="0" err="1" smtClean="0"/>
              <a:t>između</a:t>
            </a:r>
            <a:r>
              <a:rPr lang="en-US" dirty="0" smtClean="0"/>
              <a:t> </a:t>
            </a:r>
            <a:r>
              <a:rPr lang="en-US" dirty="0" err="1"/>
              <a:t>empiriskog</a:t>
            </a:r>
            <a:r>
              <a:rPr lang="en-US" dirty="0"/>
              <a:t> </a:t>
            </a:r>
            <a:r>
              <a:rPr lang="en-US" dirty="0" err="1"/>
              <a:t>štiva</a:t>
            </a:r>
            <a:r>
              <a:rPr lang="en-US" dirty="0"/>
              <a:t> </a:t>
            </a:r>
            <a:r>
              <a:rPr lang="en-US" dirty="0" err="1"/>
              <a:t>i</a:t>
            </a:r>
            <a:r>
              <a:rPr lang="en-US" dirty="0"/>
              <a:t> </a:t>
            </a:r>
            <a:r>
              <a:rPr lang="en-US" dirty="0" err="1"/>
              <a:t>konkluzije</a:t>
            </a:r>
            <a:r>
              <a:rPr lang="en-US" dirty="0"/>
              <a:t>. </a:t>
            </a:r>
            <a:r>
              <a:rPr lang="en-US" dirty="0" err="1"/>
              <a:t>Biti</a:t>
            </a:r>
            <a:r>
              <a:rPr lang="en-US" dirty="0"/>
              <a:t> </a:t>
            </a:r>
            <a:r>
              <a:rPr lang="en-US" dirty="0" err="1"/>
              <a:t>oprezan</a:t>
            </a:r>
            <a:r>
              <a:rPr lang="en-US" dirty="0"/>
              <a:t>. </a:t>
            </a:r>
            <a:r>
              <a:rPr lang="en-US" dirty="0" smtClean="0"/>
              <a:t>Č</a:t>
            </a:r>
            <a:r>
              <a:rPr lang="sr-Latn-ME" dirty="0" smtClean="0"/>
              <a:t>u</a:t>
            </a:r>
            <a:r>
              <a:rPr lang="en-US" dirty="0" err="1" smtClean="0"/>
              <a:t>vati</a:t>
            </a:r>
            <a:r>
              <a:rPr lang="en-US" dirty="0" smtClean="0"/>
              <a:t> </a:t>
            </a:r>
            <a:r>
              <a:rPr lang="en-US" dirty="0"/>
              <a:t>se od </a:t>
            </a:r>
            <a:r>
              <a:rPr lang="en-US" dirty="0" err="1" smtClean="0"/>
              <a:t>neumjerene</a:t>
            </a:r>
            <a:r>
              <a:rPr lang="sr-Latn-ME" dirty="0" smtClean="0"/>
              <a:t> </a:t>
            </a:r>
            <a:r>
              <a:rPr lang="en-US" dirty="0" err="1" smtClean="0"/>
              <a:t>generalizacije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3286527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03648" y="764704"/>
            <a:ext cx="6926172" cy="5337356"/>
          </a:xfrm>
        </p:spPr>
        <p:txBody>
          <a:bodyPr>
            <a:normAutofit fontScale="70000" lnSpcReduction="20000"/>
          </a:bodyPr>
          <a:lstStyle/>
          <a:p>
            <a:r>
              <a:rPr lang="sr-Latn-ME" dirty="0" smtClean="0"/>
              <a:t>Prednosti:</a:t>
            </a:r>
          </a:p>
          <a:p>
            <a:pPr lvl="1"/>
            <a:r>
              <a:rPr lang="en-US" dirty="0" err="1" smtClean="0"/>
              <a:t>Količina</a:t>
            </a:r>
            <a:r>
              <a:rPr lang="en-US" dirty="0" smtClean="0"/>
              <a:t> </a:t>
            </a:r>
            <a:r>
              <a:rPr lang="en-US" dirty="0" err="1"/>
              <a:t>informacija</a:t>
            </a:r>
            <a:r>
              <a:rPr lang="en-US" dirty="0"/>
              <a:t> – </a:t>
            </a:r>
            <a:r>
              <a:rPr lang="en-US" dirty="0" err="1"/>
              <a:t>precizan</a:t>
            </a:r>
            <a:r>
              <a:rPr lang="en-US" dirty="0"/>
              <a:t> </a:t>
            </a:r>
            <a:r>
              <a:rPr lang="en-US" dirty="0" err="1"/>
              <a:t>opis</a:t>
            </a:r>
            <a:endParaRPr lang="en-US" dirty="0"/>
          </a:p>
          <a:p>
            <a:pPr lvl="1"/>
            <a:r>
              <a:rPr lang="en-US" dirty="0" err="1" smtClean="0"/>
              <a:t>Jasan</a:t>
            </a:r>
            <a:r>
              <a:rPr lang="en-US" dirty="0" smtClean="0"/>
              <a:t> </a:t>
            </a:r>
            <a:r>
              <a:rPr lang="en-US" dirty="0" err="1"/>
              <a:t>fokus</a:t>
            </a:r>
            <a:r>
              <a:rPr lang="en-US" dirty="0"/>
              <a:t> – </a:t>
            </a:r>
            <a:r>
              <a:rPr lang="en-US" dirty="0" err="1"/>
              <a:t>usmerenost</a:t>
            </a:r>
            <a:r>
              <a:rPr lang="en-US" dirty="0"/>
              <a:t> </a:t>
            </a:r>
            <a:r>
              <a:rPr lang="en-US" dirty="0" err="1"/>
              <a:t>na</a:t>
            </a:r>
            <a:r>
              <a:rPr lang="en-US" dirty="0"/>
              <a:t> </a:t>
            </a:r>
            <a:r>
              <a:rPr lang="en-US" dirty="0" err="1"/>
              <a:t>jedan</a:t>
            </a:r>
            <a:r>
              <a:rPr lang="en-US" dirty="0"/>
              <a:t> </a:t>
            </a:r>
            <a:r>
              <a:rPr lang="en-US" dirty="0" err="1"/>
              <a:t>jedini</a:t>
            </a:r>
            <a:r>
              <a:rPr lang="en-US" dirty="0"/>
              <a:t> </a:t>
            </a:r>
            <a:r>
              <a:rPr lang="en-US" dirty="0" err="1"/>
              <a:t>slučaj</a:t>
            </a:r>
            <a:r>
              <a:rPr lang="en-US" dirty="0"/>
              <a:t> </a:t>
            </a:r>
            <a:r>
              <a:rPr lang="en-US" dirty="0" err="1"/>
              <a:t>ograničava</a:t>
            </a:r>
            <a:r>
              <a:rPr lang="en-US" dirty="0"/>
              <a:t> </a:t>
            </a:r>
            <a:r>
              <a:rPr lang="en-US" dirty="0" err="1" smtClean="0"/>
              <a:t>mogućnost</a:t>
            </a:r>
            <a:r>
              <a:rPr lang="sr-Latn-ME" dirty="0"/>
              <a:t> </a:t>
            </a:r>
            <a:r>
              <a:rPr lang="en-US" dirty="0" err="1" smtClean="0"/>
              <a:t>grešaka</a:t>
            </a:r>
            <a:r>
              <a:rPr lang="en-US" dirty="0" smtClean="0"/>
              <a:t> </a:t>
            </a:r>
            <a:r>
              <a:rPr lang="en-US" dirty="0"/>
              <a:t>u </a:t>
            </a:r>
            <a:r>
              <a:rPr lang="en-US" dirty="0" err="1"/>
              <a:t>empirijskom</a:t>
            </a:r>
            <a:r>
              <a:rPr lang="en-US" dirty="0"/>
              <a:t> </a:t>
            </a:r>
            <a:r>
              <a:rPr lang="en-US" dirty="0" err="1"/>
              <a:t>targetiranju</a:t>
            </a:r>
            <a:endParaRPr lang="en-US" dirty="0"/>
          </a:p>
          <a:p>
            <a:pPr lvl="1"/>
            <a:r>
              <a:rPr lang="en-US" dirty="0" err="1" smtClean="0"/>
              <a:t>Ekonomičnost</a:t>
            </a:r>
            <a:r>
              <a:rPr lang="en-US" dirty="0" smtClean="0"/>
              <a:t> </a:t>
            </a:r>
            <a:r>
              <a:rPr lang="en-US" dirty="0" err="1"/>
              <a:t>i</a:t>
            </a:r>
            <a:r>
              <a:rPr lang="en-US" dirty="0"/>
              <a:t> </a:t>
            </a:r>
            <a:r>
              <a:rPr lang="en-US" dirty="0" err="1"/>
              <a:t>pristupačnost</a:t>
            </a:r>
            <a:r>
              <a:rPr lang="en-US" dirty="0"/>
              <a:t> </a:t>
            </a:r>
            <a:r>
              <a:rPr lang="en-US" dirty="0" err="1"/>
              <a:t>predmetu</a:t>
            </a:r>
            <a:r>
              <a:rPr lang="en-US" dirty="0"/>
              <a:t> </a:t>
            </a:r>
            <a:r>
              <a:rPr lang="en-US" dirty="0" err="1"/>
              <a:t>istraživanja</a:t>
            </a:r>
            <a:endParaRPr lang="en-US" dirty="0"/>
          </a:p>
          <a:p>
            <a:pPr lvl="1"/>
            <a:r>
              <a:rPr lang="en-US" dirty="0" err="1" smtClean="0"/>
              <a:t>Mogućnost</a:t>
            </a:r>
            <a:r>
              <a:rPr lang="en-US" dirty="0" smtClean="0"/>
              <a:t> </a:t>
            </a:r>
            <a:r>
              <a:rPr lang="en-US" dirty="0" err="1"/>
              <a:t>otkrivanja</a:t>
            </a:r>
            <a:r>
              <a:rPr lang="en-US" dirty="0"/>
              <a:t> </a:t>
            </a:r>
            <a:r>
              <a:rPr lang="en-US" dirty="0" err="1"/>
              <a:t>i</a:t>
            </a:r>
            <a:r>
              <a:rPr lang="en-US" dirty="0"/>
              <a:t> </a:t>
            </a:r>
            <a:r>
              <a:rPr lang="en-US" dirty="0" err="1"/>
              <a:t>postavljanja</a:t>
            </a:r>
            <a:r>
              <a:rPr lang="en-US" dirty="0"/>
              <a:t> </a:t>
            </a:r>
            <a:r>
              <a:rPr lang="en-US" dirty="0" err="1"/>
              <a:t>novih</a:t>
            </a:r>
            <a:r>
              <a:rPr lang="en-US" dirty="0"/>
              <a:t> </a:t>
            </a:r>
            <a:r>
              <a:rPr lang="en-US" dirty="0" err="1"/>
              <a:t>hipoteza</a:t>
            </a:r>
            <a:r>
              <a:rPr lang="en-US" dirty="0"/>
              <a:t> </a:t>
            </a:r>
            <a:r>
              <a:rPr lang="en-US" dirty="0" err="1"/>
              <a:t>šireg</a:t>
            </a:r>
            <a:r>
              <a:rPr lang="en-US" dirty="0"/>
              <a:t> </a:t>
            </a:r>
            <a:r>
              <a:rPr lang="en-US" dirty="0" err="1"/>
              <a:t>značaja</a:t>
            </a:r>
            <a:endParaRPr lang="en-US" dirty="0"/>
          </a:p>
          <a:p>
            <a:pPr lvl="1"/>
            <a:r>
              <a:rPr lang="sv-SE" dirty="0" smtClean="0"/>
              <a:t>Precizan </a:t>
            </a:r>
            <a:r>
              <a:rPr lang="sv-SE" dirty="0"/>
              <a:t>i jasan uvid u društvene dimenzije </a:t>
            </a:r>
            <a:r>
              <a:rPr lang="sv-SE" dirty="0" smtClean="0"/>
              <a:t>pojedinačnog</a:t>
            </a:r>
            <a:endParaRPr lang="sr-Latn-ME" dirty="0" smtClean="0"/>
          </a:p>
          <a:p>
            <a:r>
              <a:rPr lang="sr-Latn-ME" dirty="0" smtClean="0"/>
              <a:t>Nedostaci:</a:t>
            </a:r>
          </a:p>
          <a:p>
            <a:pPr lvl="1"/>
            <a:r>
              <a:rPr lang="en-US" dirty="0" err="1"/>
              <a:t>Nereprezentativnost</a:t>
            </a:r>
            <a:endParaRPr lang="en-US" dirty="0"/>
          </a:p>
          <a:p>
            <a:pPr lvl="1"/>
            <a:r>
              <a:rPr lang="en-US" dirty="0" err="1" smtClean="0"/>
              <a:t>Nemogućnost</a:t>
            </a:r>
            <a:r>
              <a:rPr lang="en-US" dirty="0" smtClean="0"/>
              <a:t> </a:t>
            </a:r>
            <a:r>
              <a:rPr lang="en-US" dirty="0" err="1"/>
              <a:t>generalizacije</a:t>
            </a:r>
            <a:endParaRPr lang="en-US" dirty="0"/>
          </a:p>
          <a:p>
            <a:pPr lvl="1"/>
            <a:r>
              <a:rPr lang="en-US" dirty="0" err="1" smtClean="0"/>
              <a:t>Višak</a:t>
            </a:r>
            <a:r>
              <a:rPr lang="en-US" dirty="0" smtClean="0"/>
              <a:t> </a:t>
            </a:r>
            <a:r>
              <a:rPr lang="en-US" dirty="0" err="1"/>
              <a:t>informacija</a:t>
            </a:r>
            <a:r>
              <a:rPr lang="en-US" dirty="0"/>
              <a:t> </a:t>
            </a:r>
            <a:r>
              <a:rPr lang="en-US" dirty="0" err="1"/>
              <a:t>koje</a:t>
            </a:r>
            <a:r>
              <a:rPr lang="en-US" dirty="0"/>
              <a:t> </a:t>
            </a:r>
            <a:r>
              <a:rPr lang="en-US" dirty="0" err="1"/>
              <a:t>nisu</a:t>
            </a:r>
            <a:r>
              <a:rPr lang="en-US" dirty="0"/>
              <a:t> </a:t>
            </a:r>
            <a:r>
              <a:rPr lang="en-US" dirty="0" err="1"/>
              <a:t>relevantne</a:t>
            </a:r>
            <a:endParaRPr lang="en-US" dirty="0"/>
          </a:p>
          <a:p>
            <a:pPr lvl="1"/>
            <a:r>
              <a:rPr lang="en-US" dirty="0" err="1" smtClean="0"/>
              <a:t>Teškoće</a:t>
            </a:r>
            <a:r>
              <a:rPr lang="en-US" dirty="0" smtClean="0"/>
              <a:t> </a:t>
            </a:r>
            <a:r>
              <a:rPr lang="en-US" dirty="0" err="1"/>
              <a:t>uspostavljanja</a:t>
            </a:r>
            <a:r>
              <a:rPr lang="en-US" dirty="0"/>
              <a:t> </a:t>
            </a:r>
            <a:r>
              <a:rPr lang="en-US" dirty="0" err="1"/>
              <a:t>veze</a:t>
            </a:r>
            <a:r>
              <a:rPr lang="en-US" dirty="0"/>
              <a:t> </a:t>
            </a:r>
            <a:r>
              <a:rPr lang="en-US" dirty="0" err="1"/>
              <a:t>između</a:t>
            </a:r>
            <a:r>
              <a:rPr lang="en-US" dirty="0"/>
              <a:t> </a:t>
            </a:r>
            <a:r>
              <a:rPr lang="en-US" dirty="0" err="1"/>
              <a:t>teorije</a:t>
            </a:r>
            <a:r>
              <a:rPr lang="en-US" dirty="0"/>
              <a:t> </a:t>
            </a:r>
            <a:r>
              <a:rPr lang="en-US" dirty="0" err="1"/>
              <a:t>i</a:t>
            </a:r>
            <a:r>
              <a:rPr lang="en-US" dirty="0"/>
              <a:t> </a:t>
            </a:r>
            <a:r>
              <a:rPr lang="en-US" dirty="0" err="1"/>
              <a:t>empirije</a:t>
            </a:r>
            <a:endParaRPr lang="en-US" dirty="0"/>
          </a:p>
          <a:p>
            <a:pPr lvl="1"/>
            <a:r>
              <a:rPr lang="pl-PL" dirty="0" smtClean="0"/>
              <a:t>Konceptualni </a:t>
            </a:r>
            <a:r>
              <a:rPr lang="pl-PL" dirty="0"/>
              <a:t>problemi (pojam kao apstraktna odrednica za klasu a ne </a:t>
            </a:r>
            <a:r>
              <a:rPr lang="pl-PL" dirty="0" smtClean="0"/>
              <a:t>za </a:t>
            </a:r>
            <a:r>
              <a:rPr lang="en-US" dirty="0" err="1" smtClean="0"/>
              <a:t>pojedinačno</a:t>
            </a:r>
            <a:r>
              <a:rPr lang="en-US" dirty="0"/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216068345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ME" dirty="0" smtClean="0"/>
              <a:t>Intervju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/>
              <a:t>Uopštavanje</a:t>
            </a:r>
            <a:endParaRPr lang="en-US" dirty="0"/>
          </a:p>
          <a:p>
            <a:r>
              <a:rPr lang="en-US" dirty="0" err="1" smtClean="0"/>
              <a:t>Izgradnja</a:t>
            </a:r>
            <a:r>
              <a:rPr lang="en-US" dirty="0" smtClean="0"/>
              <a:t> </a:t>
            </a:r>
            <a:r>
              <a:rPr lang="en-US" dirty="0" err="1" smtClean="0"/>
              <a:t>obja</a:t>
            </a:r>
            <a:r>
              <a:rPr lang="sr-Latn-ME" dirty="0" smtClean="0"/>
              <a:t>š</a:t>
            </a:r>
            <a:r>
              <a:rPr lang="en-US" dirty="0" err="1" smtClean="0"/>
              <a:t>njenja</a:t>
            </a:r>
            <a:endParaRPr lang="en-US" dirty="0"/>
          </a:p>
          <a:p>
            <a:r>
              <a:rPr lang="en-US" dirty="0" err="1" smtClean="0"/>
              <a:t>Pronalaženje</a:t>
            </a:r>
            <a:r>
              <a:rPr lang="en-US" dirty="0" smtClean="0"/>
              <a:t> </a:t>
            </a:r>
            <a:r>
              <a:rPr lang="en-US" dirty="0" err="1" smtClean="0"/>
              <a:t>ob</a:t>
            </a:r>
            <a:r>
              <a:rPr lang="sr-Latn-ME" dirty="0"/>
              <a:t>r</a:t>
            </a:r>
            <a:r>
              <a:rPr lang="en-US" dirty="0" err="1" smtClean="0"/>
              <a:t>azaca</a:t>
            </a:r>
            <a:endParaRPr lang="en-US" dirty="0"/>
          </a:p>
          <a:p>
            <a:r>
              <a:rPr lang="en-US" dirty="0" err="1" smtClean="0"/>
              <a:t>Formulisanje</a:t>
            </a:r>
            <a:r>
              <a:rPr lang="en-US" dirty="0" smtClean="0"/>
              <a:t> </a:t>
            </a:r>
            <a:r>
              <a:rPr lang="en-US" dirty="0" err="1"/>
              <a:t>teorijskih</a:t>
            </a:r>
            <a:r>
              <a:rPr lang="en-US" dirty="0"/>
              <a:t> </a:t>
            </a:r>
            <a:r>
              <a:rPr lang="en-US" dirty="0" err="1"/>
              <a:t>hipoteza</a:t>
            </a:r>
            <a:endParaRPr lang="en-US" dirty="0"/>
          </a:p>
          <a:p>
            <a:r>
              <a:rPr lang="en-US" dirty="0" err="1" smtClean="0"/>
              <a:t>Posmatranje</a:t>
            </a:r>
            <a:r>
              <a:rPr lang="en-US" dirty="0" smtClean="0"/>
              <a:t> </a:t>
            </a:r>
            <a:r>
              <a:rPr lang="en-US" dirty="0" err="1"/>
              <a:t>društvenih</a:t>
            </a:r>
            <a:r>
              <a:rPr lang="en-US" dirty="0"/>
              <a:t> </a:t>
            </a:r>
            <a:r>
              <a:rPr lang="en-US" dirty="0" err="1"/>
              <a:t>događaja</a:t>
            </a:r>
            <a:endParaRPr lang="en-US" dirty="0"/>
          </a:p>
          <a:p>
            <a:r>
              <a:rPr lang="en-US" dirty="0" err="1" smtClean="0"/>
              <a:t>Evaluacija</a:t>
            </a:r>
            <a:r>
              <a:rPr lang="en-US" dirty="0" smtClean="0"/>
              <a:t> </a:t>
            </a:r>
            <a:r>
              <a:rPr lang="en-US" dirty="0" err="1"/>
              <a:t>teorije</a:t>
            </a:r>
            <a:r>
              <a:rPr lang="en-US" dirty="0"/>
              <a:t> </a:t>
            </a:r>
            <a:r>
              <a:rPr lang="en-US" dirty="0" err="1"/>
              <a:t>i</a:t>
            </a:r>
            <a:r>
              <a:rPr lang="en-US" dirty="0"/>
              <a:t> </a:t>
            </a:r>
            <a:r>
              <a:rPr lang="en-US" dirty="0" err="1"/>
              <a:t>društvenih</a:t>
            </a:r>
            <a:r>
              <a:rPr lang="en-US" dirty="0"/>
              <a:t> </a:t>
            </a:r>
            <a:r>
              <a:rPr lang="en-US" dirty="0" err="1"/>
              <a:t>praksi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9317265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UCG_template" id="{9279B75D-422E-9647-9637-338A2653A1E8}" vid="{E12E0ABD-ADA0-984F-A97B-C13C978CABC6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160</TotalTime>
  <Words>1613</Words>
  <Application>Microsoft Office PowerPoint</Application>
  <PresentationFormat>On-screen Show (4:3)</PresentationFormat>
  <Paragraphs>306</Paragraphs>
  <Slides>39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39</vt:i4>
      </vt:variant>
    </vt:vector>
  </HeadingPairs>
  <TitlesOfParts>
    <vt:vector size="44" baseType="lpstr">
      <vt:lpstr>Arial</vt:lpstr>
      <vt:lpstr>Calibri</vt:lpstr>
      <vt:lpstr>Corbel</vt:lpstr>
      <vt:lpstr>Times New Roman</vt:lpstr>
      <vt:lpstr>Office Theme</vt:lpstr>
      <vt:lpstr>Kvalitativne metode istraživanja</vt:lpstr>
      <vt:lpstr>Razlike između kvantitativnih i kvalitativnih metoda istraživanja</vt:lpstr>
      <vt:lpstr>Šta je cilj kvalitativnog istraživanja </vt:lpstr>
      <vt:lpstr>Posmatranje</vt:lpstr>
      <vt:lpstr>PowerPoint Presentation</vt:lpstr>
      <vt:lpstr>Analiza slučaja</vt:lpstr>
      <vt:lpstr>Analiza slučaja</vt:lpstr>
      <vt:lpstr>PowerPoint Presentation</vt:lpstr>
      <vt:lpstr>Intervju</vt:lpstr>
      <vt:lpstr>Tipovi intervjua </vt:lpstr>
      <vt:lpstr>Sedam faza intervjuisanja</vt:lpstr>
      <vt:lpstr>Šta su fokus grupe?</vt:lpstr>
      <vt:lpstr>Šta su fokus grupe?</vt:lpstr>
      <vt:lpstr>Kad organizujemo fokus grupe?</vt:lpstr>
      <vt:lpstr>Šta su podaci?</vt:lpstr>
      <vt:lpstr>Fokus grupa</vt:lpstr>
      <vt:lpstr>Upitnik</vt:lpstr>
      <vt:lpstr>Tok</vt:lpstr>
      <vt:lpstr>Priprema učesnika</vt:lpstr>
      <vt:lpstr>Fokus grupa nije:</vt:lpstr>
      <vt:lpstr>Consent form/informisati pristanak Primjer</vt:lpstr>
      <vt:lpstr>Ambijent</vt:lpstr>
      <vt:lpstr>Moderator</vt:lpstr>
      <vt:lpstr>Trikovi</vt:lpstr>
      <vt:lpstr>Šta radi asistent?</vt:lpstr>
      <vt:lpstr>Šta poslije?</vt:lpstr>
      <vt:lpstr>Principi analize</vt:lpstr>
      <vt:lpstr>Tipične greške</vt:lpstr>
      <vt:lpstr>Obrada podataka: šta nas interesuje</vt:lpstr>
      <vt:lpstr>Deskriptini pristup izvještavanju</vt:lpstr>
      <vt:lpstr>Kvantitativni pristup izvještavanju: Kodiranje</vt:lpstr>
      <vt:lpstr>Kategorizacija i kodiranje: jedan primjer</vt:lpstr>
      <vt:lpstr>Sistematizuj podatke</vt:lpstr>
      <vt:lpstr>Prednosti fokus grupa</vt:lpstr>
      <vt:lpstr>Nedostaci</vt:lpstr>
      <vt:lpstr>Domaći zadatak</vt:lpstr>
      <vt:lpstr>Domaći zadatak</vt:lpstr>
      <vt:lpstr>Domaći zadatak</vt:lpstr>
      <vt:lpstr>Literatura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Kvantitativne i kvalitativne metode istraživanja</dc:title>
  <dc:creator>Microsoft Office User</dc:creator>
  <cp:lastModifiedBy>FPN-Olovera K</cp:lastModifiedBy>
  <cp:revision>19</cp:revision>
  <cp:lastPrinted>2018-11-02T09:55:35Z</cp:lastPrinted>
  <dcterms:created xsi:type="dcterms:W3CDTF">2018-11-02T07:24:25Z</dcterms:created>
  <dcterms:modified xsi:type="dcterms:W3CDTF">2019-11-12T07:49:58Z</dcterms:modified>
</cp:coreProperties>
</file>