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4"/>
    <p:restoredTop sz="93238"/>
  </p:normalViewPr>
  <p:slideViewPr>
    <p:cSldViewPr>
      <p:cViewPr varScale="1">
        <p:scale>
          <a:sx n="108" d="100"/>
          <a:sy n="108" d="100"/>
        </p:scale>
        <p:origin x="163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B1420-EF6B-8F40-B9A7-5DE86F64195F}" type="datetimeFigureOut">
              <a:rPr lang="en-US" smtClean="0"/>
              <a:t>13-Nov-19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5AC59-6231-934B-BA89-A43BA1EBE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65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x-none" smtClean="0"/>
              <a:pPr/>
              <a:t>13-Nov-19</a:t>
            </a:fld>
            <a:endParaRPr lang="x-non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9496E1C-B50E-4CD8-BCBA-6D15F178BD36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21905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1063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881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  <a:lvl2pPr>
              <a:defRPr>
                <a:latin typeface="Corbel" panose="020B0503020204020204" pitchFamily="34" charset="0"/>
              </a:defRPr>
            </a:lvl2pPr>
            <a:lvl3pPr>
              <a:defRPr>
                <a:latin typeface="Corbel" panose="020B0503020204020204" pitchFamily="34" charset="0"/>
              </a:defRPr>
            </a:lvl3pPr>
            <a:lvl4pPr>
              <a:defRPr>
                <a:latin typeface="Corbel" panose="020B0503020204020204" pitchFamily="34" charset="0"/>
              </a:defRPr>
            </a:lvl4pPr>
            <a:lvl5pPr>
              <a:defRPr>
                <a:latin typeface="Corbel" panose="020B0503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6836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600" b="1" cap="all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4731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844824"/>
            <a:ext cx="4038600" cy="4281339"/>
          </a:xfrm>
        </p:spPr>
        <p:txBody>
          <a:bodyPr/>
          <a:lstStyle>
            <a:lvl1pPr>
              <a:defRPr sz="2800">
                <a:latin typeface="Corbel" panose="020B0503020204020204" pitchFamily="34" charset="0"/>
              </a:defRPr>
            </a:lvl1pPr>
            <a:lvl2pPr>
              <a:defRPr sz="2400">
                <a:latin typeface="Corbel" panose="020B0503020204020204" pitchFamily="34" charset="0"/>
              </a:defRPr>
            </a:lvl2pPr>
            <a:lvl3pPr>
              <a:defRPr sz="2000">
                <a:latin typeface="Corbel" panose="020B0503020204020204" pitchFamily="34" charset="0"/>
              </a:defRPr>
            </a:lvl3pPr>
            <a:lvl4pPr>
              <a:defRPr sz="1800">
                <a:latin typeface="Corbel" panose="020B0503020204020204" pitchFamily="34" charset="0"/>
              </a:defRPr>
            </a:lvl4pPr>
            <a:lvl5pPr>
              <a:defRPr sz="1800">
                <a:latin typeface="Corbel" panose="020B0503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9076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65299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05061"/>
            <a:ext cx="4040188" cy="3721101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52558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05061"/>
            <a:ext cx="4041775" cy="3721102"/>
          </a:xfrm>
        </p:spPr>
        <p:txBody>
          <a:bodyPr/>
          <a:lstStyle>
            <a:lvl1pPr>
              <a:defRPr sz="2400">
                <a:latin typeface="Corbel" panose="020B0503020204020204" pitchFamily="34" charset="0"/>
              </a:defRPr>
            </a:lvl1pPr>
            <a:lvl2pPr>
              <a:defRPr sz="2000">
                <a:latin typeface="Corbel" panose="020B0503020204020204" pitchFamily="34" charset="0"/>
              </a:defRPr>
            </a:lvl2pPr>
            <a:lvl3pPr>
              <a:defRPr sz="1800">
                <a:latin typeface="Corbel" panose="020B0503020204020204" pitchFamily="34" charset="0"/>
              </a:defRPr>
            </a:lvl3pPr>
            <a:lvl4pPr>
              <a:defRPr sz="1600">
                <a:latin typeface="Corbel" panose="020B0503020204020204" pitchFamily="34" charset="0"/>
              </a:defRPr>
            </a:lvl4pPr>
            <a:lvl5pPr>
              <a:defRPr sz="1600">
                <a:latin typeface="Corbel" panose="020B0503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524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6851104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2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8257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98608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700808"/>
            <a:ext cx="3008313" cy="720080"/>
          </a:xfrm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rbel" panose="020B0503020204020204" pitchFamily="34" charset="0"/>
              </a:defRPr>
            </a:lvl1pPr>
            <a:lvl2pPr>
              <a:defRPr sz="2800">
                <a:latin typeface="Corbel" panose="020B0503020204020204" pitchFamily="34" charset="0"/>
              </a:defRPr>
            </a:lvl2pPr>
            <a:lvl3pPr>
              <a:defRPr sz="2400">
                <a:latin typeface="Corbel" panose="020B0503020204020204" pitchFamily="34" charset="0"/>
              </a:defRPr>
            </a:lvl3pPr>
            <a:lvl4pPr>
              <a:defRPr sz="2000">
                <a:latin typeface="Corbel" panose="020B0503020204020204" pitchFamily="34" charset="0"/>
              </a:defRPr>
            </a:lvl4pPr>
            <a:lvl5pPr>
              <a:defRPr sz="2000">
                <a:latin typeface="Corbel" panose="020B0503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77902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75000"/>
                  </a:schemeClr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orbel" panose="020B05030202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3223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68511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x-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8229600" cy="406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A9AA5-A8A6-432C-A916-144907D2BBF4}" type="datetimeFigureOut">
              <a:rPr lang="x-none" smtClean="0"/>
              <a:t>13-Nov-19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96E1C-B50E-4CD8-BCBA-6D15F178BD3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58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>
              <a:lumMod val="75000"/>
            </a:schemeClr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ctrTitle"/>
          </p:nvPr>
        </p:nvSpPr>
        <p:spPr>
          <a:xfrm>
            <a:off x="1763688" y="2852936"/>
            <a:ext cx="5967413" cy="7699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Latn-ME" altLang="en-US" sz="4400" dirty="0" smtClean="0"/>
              <a:t>Metodologija političkih nauka	</a:t>
            </a:r>
            <a:endParaRPr lang="en-GB" altLang="en-US" sz="4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/>
              <a:t>Literatura za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ME" sz="2000" dirty="0" smtClean="0"/>
              <a:t>1. Politikologija kao naučna disciplina</a:t>
            </a:r>
          </a:p>
          <a:p>
            <a:pPr marL="514350" indent="-514350">
              <a:buFont typeface="+mj-lt"/>
              <a:buAutoNum type="alphaLcPeriod"/>
            </a:pPr>
            <a:r>
              <a:rPr lang="sr-Latn-ME" sz="2000" dirty="0" smtClean="0">
                <a:solidFill>
                  <a:schemeClr val="accent1"/>
                </a:solidFill>
              </a:rPr>
              <a:t>a. </a:t>
            </a:r>
            <a:r>
              <a:rPr lang="en-US" sz="2000" dirty="0" err="1" smtClean="0">
                <a:solidFill>
                  <a:schemeClr val="accent1"/>
                </a:solidFill>
              </a:rPr>
              <a:t>Goodin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&amp; </a:t>
            </a:r>
            <a:r>
              <a:rPr lang="en-US" sz="2000" dirty="0" err="1">
                <a:solidFill>
                  <a:schemeClr val="accent1"/>
                </a:solidFill>
              </a:rPr>
              <a:t>Klingeman</a:t>
            </a:r>
            <a:r>
              <a:rPr lang="en-US" sz="2000" dirty="0">
                <a:solidFill>
                  <a:schemeClr val="accent1"/>
                </a:solidFill>
              </a:rPr>
              <a:t> (1996), </a:t>
            </a:r>
            <a:r>
              <a:rPr lang="en-US" sz="2000" i="1" dirty="0" smtClean="0">
                <a:solidFill>
                  <a:schemeClr val="accent1"/>
                </a:solidFill>
              </a:rPr>
              <a:t>Handbook </a:t>
            </a:r>
            <a:r>
              <a:rPr lang="en-US" sz="2000" i="1" dirty="0">
                <a:solidFill>
                  <a:schemeClr val="accent1"/>
                </a:solidFill>
              </a:rPr>
              <a:t>of Political Science, </a:t>
            </a:r>
            <a:r>
              <a:rPr lang="en-US" sz="2000" dirty="0">
                <a:solidFill>
                  <a:schemeClr val="accent1"/>
                </a:solidFill>
              </a:rPr>
              <a:t>POGLAVLJE: 1 </a:t>
            </a:r>
            <a:r>
              <a:rPr lang="en-US" sz="2000" dirty="0" err="1">
                <a:solidFill>
                  <a:schemeClr val="accent1"/>
                </a:solidFill>
              </a:rPr>
              <a:t>i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3</a:t>
            </a:r>
            <a:endParaRPr lang="sr-Latn-ME" sz="200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sr-Latn-ME" sz="2000" dirty="0" smtClean="0"/>
              <a:t>2. Istorijat</a:t>
            </a:r>
          </a:p>
          <a:p>
            <a:pPr marL="514350" lvl="0" indent="-514350">
              <a:buFont typeface="+mj-lt"/>
              <a:buAutoNum type="alphaLcPeriod"/>
            </a:pPr>
            <a:r>
              <a:rPr lang="sr-Latn-ME" sz="2000" dirty="0" smtClean="0">
                <a:solidFill>
                  <a:schemeClr val="accent1"/>
                </a:solidFill>
              </a:rPr>
              <a:t>b. </a:t>
            </a:r>
            <a:r>
              <a:rPr lang="en-US" sz="2000" dirty="0" err="1" smtClean="0">
                <a:solidFill>
                  <a:schemeClr val="accent1"/>
                </a:solidFill>
              </a:rPr>
              <a:t>Goodin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&amp; </a:t>
            </a:r>
            <a:r>
              <a:rPr lang="en-US" sz="2000" dirty="0" err="1">
                <a:solidFill>
                  <a:schemeClr val="accent1"/>
                </a:solidFill>
              </a:rPr>
              <a:t>Klingeman</a:t>
            </a:r>
            <a:r>
              <a:rPr lang="en-US" sz="2000" dirty="0">
                <a:solidFill>
                  <a:schemeClr val="accent1"/>
                </a:solidFill>
              </a:rPr>
              <a:t> (1996), </a:t>
            </a:r>
            <a:r>
              <a:rPr lang="en-US" sz="2000" i="1" dirty="0" smtClean="0">
                <a:solidFill>
                  <a:schemeClr val="accent1"/>
                </a:solidFill>
              </a:rPr>
              <a:t>Handbook </a:t>
            </a:r>
            <a:r>
              <a:rPr lang="en-US" sz="2000" i="1" dirty="0">
                <a:solidFill>
                  <a:schemeClr val="accent1"/>
                </a:solidFill>
              </a:rPr>
              <a:t>of Political Science, </a:t>
            </a:r>
            <a:r>
              <a:rPr lang="en-US" sz="2000" dirty="0">
                <a:solidFill>
                  <a:schemeClr val="accent1"/>
                </a:solidFill>
              </a:rPr>
              <a:t>POGLAVLJE: 2</a:t>
            </a:r>
          </a:p>
          <a:p>
            <a:pPr marL="0" indent="0">
              <a:buNone/>
            </a:pPr>
            <a:r>
              <a:rPr lang="sr-Latn-ME" sz="2000" dirty="0" smtClean="0">
                <a:solidFill>
                  <a:schemeClr val="accent1"/>
                </a:solidFill>
              </a:rPr>
              <a:t> </a:t>
            </a:r>
            <a:endParaRPr lang="en-US" sz="2000" dirty="0"/>
          </a:p>
          <a:p>
            <a:pPr lvl="0"/>
            <a:r>
              <a:rPr lang="en-US" sz="2000" dirty="0" smtClean="0"/>
              <a:t>SVE PREZENTACIJE!</a:t>
            </a:r>
            <a:endParaRPr lang="en-US" sz="2000" dirty="0"/>
          </a:p>
          <a:p>
            <a:pPr marL="0" lvl="0" indent="0">
              <a:buNone/>
            </a:pPr>
            <a:endParaRPr lang="sr-Latn-ME" sz="2000" dirty="0" smtClean="0"/>
          </a:p>
          <a:p>
            <a:pPr marL="0" lvl="0" indent="0">
              <a:buNone/>
            </a:pPr>
            <a:endParaRPr lang="en-US" sz="20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7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r-Latn-ME" dirty="0"/>
              <a:t>3. Osnovi naučnog znanja / Paradigme naučnog istraživanja u društvenim naukama/ Logika istraživanja u društvenim naukama</a:t>
            </a:r>
          </a:p>
          <a:p>
            <a:pPr marL="51435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c. Bešič, Miloš (2009), Metologija političkih nauka str. 2-10, 20-39</a:t>
            </a:r>
          </a:p>
          <a:p>
            <a:pPr marL="51435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d. Howard, Christopher (2017), Thinking like a political scientist, Uvod, Predgovor i Poglavlje 1, str. 2-20.</a:t>
            </a:r>
          </a:p>
          <a:p>
            <a:pPr marL="0" indent="0">
              <a:buNone/>
            </a:pPr>
            <a:r>
              <a:rPr lang="sr-Latn-ME" dirty="0"/>
              <a:t>4. Koncepti i mjerenja</a:t>
            </a:r>
          </a:p>
          <a:p>
            <a:pPr marL="514350" lvl="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e. </a:t>
            </a:r>
            <a:r>
              <a:rPr lang="en-US" dirty="0" err="1">
                <a:solidFill>
                  <a:schemeClr val="accent1"/>
                </a:solidFill>
              </a:rPr>
              <a:t>Bešić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dirty="0" err="1">
                <a:solidFill>
                  <a:schemeClr val="accent1"/>
                </a:solidFill>
              </a:rPr>
              <a:t>Miloš</a:t>
            </a:r>
            <a:r>
              <a:rPr lang="en-US" dirty="0">
                <a:solidFill>
                  <a:schemeClr val="accent1"/>
                </a:solidFill>
              </a:rPr>
              <a:t> (2009), </a:t>
            </a:r>
            <a:r>
              <a:rPr lang="en-US" i="1" dirty="0" err="1">
                <a:solidFill>
                  <a:schemeClr val="accent1"/>
                </a:solidFill>
              </a:rPr>
              <a:t>Metodologija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i="1" dirty="0" err="1">
                <a:solidFill>
                  <a:schemeClr val="accent1"/>
                </a:solidFill>
              </a:rPr>
              <a:t>političkih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i="1" dirty="0" err="1">
                <a:solidFill>
                  <a:schemeClr val="accent1"/>
                </a:solidFill>
              </a:rPr>
              <a:t>nauka</a:t>
            </a:r>
            <a:r>
              <a:rPr lang="en-US" i="1" dirty="0">
                <a:solidFill>
                  <a:schemeClr val="accent1"/>
                </a:solidFill>
              </a:rPr>
              <a:t>, </a:t>
            </a:r>
            <a:r>
              <a:rPr lang="en-US" dirty="0">
                <a:solidFill>
                  <a:schemeClr val="accent1"/>
                </a:solidFill>
              </a:rPr>
              <a:t>STRANE: 11, 20-25, 48-50, 59-66, 72-76, 84-85, 93-99, 101-102.</a:t>
            </a:r>
          </a:p>
          <a:p>
            <a:pPr marL="514350" lvl="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f. </a:t>
            </a:r>
            <a:r>
              <a:rPr lang="en-US" dirty="0">
                <a:solidFill>
                  <a:schemeClr val="accent1"/>
                </a:solidFill>
              </a:rPr>
              <a:t>Howard, Christopher (2017), </a:t>
            </a:r>
            <a:r>
              <a:rPr lang="en-US" i="1" dirty="0">
                <a:solidFill>
                  <a:schemeClr val="accent1"/>
                </a:solidFill>
              </a:rPr>
              <a:t>Thinking Like Political Scientist, </a:t>
            </a:r>
            <a:r>
              <a:rPr lang="en-US" i="1" dirty="0" err="1">
                <a:solidFill>
                  <a:schemeClr val="accent1"/>
                </a:solidFill>
              </a:rPr>
              <a:t>Poglavlje</a:t>
            </a:r>
            <a:r>
              <a:rPr lang="en-US" i="1" dirty="0">
                <a:solidFill>
                  <a:schemeClr val="accent1"/>
                </a:solidFill>
              </a:rPr>
              <a:t> 2, </a:t>
            </a:r>
            <a:r>
              <a:rPr lang="en-US" dirty="0">
                <a:solidFill>
                  <a:schemeClr val="accent1"/>
                </a:solidFill>
              </a:rPr>
              <a:t>STRANE: 1-10. </a:t>
            </a:r>
            <a:endParaRPr lang="en-US" dirty="0" smtClean="0">
              <a:solidFill>
                <a:schemeClr val="accent1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US" smtClean="0">
                <a:solidFill>
                  <a:schemeClr val="accent1"/>
                </a:solidFill>
              </a:rPr>
              <a:t>SVE PREZENTACIJE!</a:t>
            </a:r>
            <a:endParaRPr lang="sr-Latn-ME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58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sr-Latn-ME" dirty="0"/>
              <a:t>5. Kvalitativne i kvantitativne metode istraživanja</a:t>
            </a:r>
          </a:p>
          <a:p>
            <a:pPr marL="51435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g. </a:t>
            </a:r>
            <a:r>
              <a:rPr lang="en-US" dirty="0" err="1">
                <a:solidFill>
                  <a:schemeClr val="accent1"/>
                </a:solidFill>
              </a:rPr>
              <a:t>Corbetta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dirty="0" err="1">
                <a:solidFill>
                  <a:schemeClr val="accent1"/>
                </a:solidFill>
              </a:rPr>
              <a:t>Piergiorgio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i="1" dirty="0">
                <a:solidFill>
                  <a:schemeClr val="accent1"/>
                </a:solidFill>
              </a:rPr>
              <a:t>Social Research: Theory, Methods  and Techniques, </a:t>
            </a:r>
            <a:r>
              <a:rPr lang="en-US" dirty="0">
                <a:solidFill>
                  <a:schemeClr val="accent1"/>
                </a:solidFill>
              </a:rPr>
              <a:t>Sage, London, 2003, str. 30-55</a:t>
            </a:r>
            <a:endParaRPr lang="sr-Latn-ME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sr-Latn-ME" dirty="0"/>
              <a:t>6. Kvalitativne metode istraživanja – intervjui i fokus grupe</a:t>
            </a:r>
            <a:endParaRPr lang="en-US" dirty="0"/>
          </a:p>
          <a:p>
            <a:pPr marL="514350" lvl="0" indent="-514350">
              <a:buFont typeface="+mj-lt"/>
              <a:buAutoNum type="alphaLcPeriod"/>
            </a:pPr>
            <a:r>
              <a:rPr lang="sr-Latn-ME" dirty="0">
                <a:solidFill>
                  <a:schemeClr val="accent1"/>
                </a:solidFill>
              </a:rPr>
              <a:t>j. </a:t>
            </a:r>
            <a:r>
              <a:rPr lang="en-US" dirty="0" err="1">
                <a:solidFill>
                  <a:schemeClr val="accent1"/>
                </a:solidFill>
              </a:rPr>
              <a:t>Bešić</a:t>
            </a:r>
            <a:r>
              <a:rPr lang="en-US" dirty="0">
                <a:solidFill>
                  <a:schemeClr val="accent1"/>
                </a:solidFill>
              </a:rPr>
              <a:t>, </a:t>
            </a:r>
            <a:r>
              <a:rPr lang="en-US" dirty="0" err="1">
                <a:solidFill>
                  <a:schemeClr val="accent1"/>
                </a:solidFill>
              </a:rPr>
              <a:t>Miloš</a:t>
            </a:r>
            <a:r>
              <a:rPr lang="en-US" dirty="0">
                <a:solidFill>
                  <a:schemeClr val="accent1"/>
                </a:solidFill>
              </a:rPr>
              <a:t> (2009), </a:t>
            </a:r>
            <a:r>
              <a:rPr lang="en-US" i="1" dirty="0" err="1">
                <a:solidFill>
                  <a:schemeClr val="accent1"/>
                </a:solidFill>
              </a:rPr>
              <a:t>Metodologija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i="1" dirty="0" err="1">
                <a:solidFill>
                  <a:schemeClr val="accent1"/>
                </a:solidFill>
              </a:rPr>
              <a:t>političkih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i="1" dirty="0" err="1">
                <a:solidFill>
                  <a:schemeClr val="accent1"/>
                </a:solidFill>
              </a:rPr>
              <a:t>nauka</a:t>
            </a:r>
            <a:r>
              <a:rPr lang="en-US" i="1" dirty="0">
                <a:solidFill>
                  <a:schemeClr val="accent1"/>
                </a:solidFill>
              </a:rPr>
              <a:t>, </a:t>
            </a:r>
            <a:r>
              <a:rPr lang="en-US" dirty="0">
                <a:solidFill>
                  <a:schemeClr val="accent1"/>
                </a:solidFill>
              </a:rPr>
              <a:t>STRANE: 1</a:t>
            </a:r>
            <a:r>
              <a:rPr lang="sr-Latn-ME" dirty="0">
                <a:solidFill>
                  <a:schemeClr val="accent1"/>
                </a:solidFill>
              </a:rPr>
              <a:t>51</a:t>
            </a:r>
            <a:r>
              <a:rPr lang="en-US" smtClean="0">
                <a:solidFill>
                  <a:schemeClr val="accent1"/>
                </a:solidFill>
              </a:rPr>
              <a:t>-1</a:t>
            </a:r>
            <a:r>
              <a:rPr lang="sr-Latn-ME" smtClean="0">
                <a:solidFill>
                  <a:schemeClr val="accent1"/>
                </a:solidFill>
              </a:rPr>
              <a:t>67</a:t>
            </a:r>
            <a:endParaRPr lang="en-US" dirty="0">
              <a:solidFill>
                <a:schemeClr val="accent1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schemeClr val="accent1"/>
              </a:solidFill>
            </a:endParaRPr>
          </a:p>
          <a:p>
            <a:pPr marL="0" lvl="0" indent="0">
              <a:buNone/>
            </a:pPr>
            <a:r>
              <a:rPr lang="en-US" dirty="0">
                <a:solidFill>
                  <a:schemeClr val="accent1"/>
                </a:solidFill>
              </a:rPr>
              <a:t>SVE PREZENTACIJE!</a:t>
            </a:r>
            <a:endParaRPr lang="sr-Latn-ME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3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232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Corbel</vt:lpstr>
      <vt:lpstr>Office Theme</vt:lpstr>
      <vt:lpstr>Metodologija političkih nauka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FPN-profesor</cp:lastModifiedBy>
  <cp:revision>41</cp:revision>
  <dcterms:created xsi:type="dcterms:W3CDTF">2017-09-19T11:46:54Z</dcterms:created>
  <dcterms:modified xsi:type="dcterms:W3CDTF">2019-11-13T12:14:09Z</dcterms:modified>
</cp:coreProperties>
</file>