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sldIdLst>
    <p:sldId id="256" r:id="rId2"/>
    <p:sldId id="259" r:id="rId3"/>
    <p:sldId id="260" r:id="rId4"/>
    <p:sldId id="262" r:id="rId5"/>
    <p:sldId id="263" r:id="rId6"/>
    <p:sldId id="261" r:id="rId7"/>
    <p:sldId id="264" r:id="rId8"/>
    <p:sldId id="265" r:id="rId9"/>
    <p:sldId id="268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99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5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478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91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79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82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987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33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60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7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62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57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549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8387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26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6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48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8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D50F400-EEC2-49A5-B21E-DF626282B5E4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B9E5A54-EC51-41C5-8355-2E6B432F0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80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  <p:sldLayoutId id="214748385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7942" y="2360828"/>
            <a:ext cx="8839201" cy="2677648"/>
          </a:xfrm>
        </p:spPr>
        <p:txBody>
          <a:bodyPr/>
          <a:lstStyle/>
          <a:p>
            <a:r>
              <a:rPr lang="en-US" sz="6000" b="1" dirty="0" err="1"/>
              <a:t>Pitanje</a:t>
            </a:r>
            <a:r>
              <a:rPr lang="en-US" sz="6000" b="1" dirty="0"/>
              <a:t> </a:t>
            </a:r>
            <a:r>
              <a:rPr lang="en-US" sz="6000" b="1" dirty="0" err="1"/>
              <a:t>kauzalnosti</a:t>
            </a:r>
            <a:endParaRPr lang="en-US" sz="6000" i="1" dirty="0">
              <a:solidFill>
                <a:srgbClr val="92D050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47CC14A-3981-41F0-A194-3D97647D9A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619322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446" y="739752"/>
            <a:ext cx="8761413" cy="706964"/>
          </a:xfrm>
        </p:spPr>
        <p:txBody>
          <a:bodyPr/>
          <a:lstStyle/>
          <a:p>
            <a:r>
              <a:rPr lang="en-US" dirty="0" err="1"/>
              <a:t>Složenost</a:t>
            </a:r>
            <a:r>
              <a:rPr lang="en-US" dirty="0"/>
              <a:t> </a:t>
            </a:r>
            <a:r>
              <a:rPr lang="en-US" dirty="0" err="1"/>
              <a:t>kauzalnih</a:t>
            </a:r>
            <a:r>
              <a:rPr lang="en-US" dirty="0"/>
              <a:t> </a:t>
            </a:r>
            <a:r>
              <a:rPr lang="en-US" dirty="0" err="1"/>
              <a:t>odnosa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098" y="2509284"/>
            <a:ext cx="11079125" cy="3891516"/>
          </a:xfrm>
        </p:spPr>
        <p:txBody>
          <a:bodyPr/>
          <a:lstStyle/>
          <a:p>
            <a:r>
              <a:rPr lang="en-US" dirty="0" err="1"/>
              <a:t>Rijetko</a:t>
            </a:r>
            <a:r>
              <a:rPr lang="en-US" dirty="0"/>
              <a:t>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interesuju</a:t>
            </a:r>
            <a:r>
              <a:rPr lang="en-US" dirty="0"/>
              <a:t> </a:t>
            </a:r>
            <a:r>
              <a:rPr lang="en-US" dirty="0" err="1"/>
              <a:t>jednostavni</a:t>
            </a:r>
            <a:r>
              <a:rPr lang="en-US" dirty="0"/>
              <a:t> </a:t>
            </a:r>
            <a:r>
              <a:rPr lang="en-US" dirty="0" err="1"/>
              <a:t>uzročno-posljedični</a:t>
            </a:r>
            <a:r>
              <a:rPr lang="en-US" dirty="0"/>
              <a:t> </a:t>
            </a:r>
            <a:r>
              <a:rPr lang="en-US" dirty="0" err="1"/>
              <a:t>odnosi</a:t>
            </a:r>
            <a:br>
              <a:rPr lang="en-US" dirty="0"/>
            </a:br>
            <a:endParaRPr lang="en-US" dirty="0"/>
          </a:p>
          <a:p>
            <a:r>
              <a:rPr lang="en-US" dirty="0"/>
              <a:t>U </a:t>
            </a:r>
            <a:r>
              <a:rPr lang="en-US" dirty="0" err="1"/>
              <a:t>politici</a:t>
            </a:r>
            <a:r>
              <a:rPr lang="en-US" dirty="0"/>
              <a:t> </a:t>
            </a:r>
            <a:r>
              <a:rPr lang="en-US" dirty="0" err="1"/>
              <a:t>mnogo</a:t>
            </a:r>
            <a:r>
              <a:rPr lang="en-US" dirty="0"/>
              <a:t> </a:t>
            </a:r>
            <a:r>
              <a:rPr lang="en-US" dirty="0" err="1"/>
              <a:t>faktora</a:t>
            </a:r>
            <a:r>
              <a:rPr lang="en-US" dirty="0"/>
              <a:t> je u </a:t>
            </a:r>
            <a:r>
              <a:rPr lang="en-US" dirty="0" err="1"/>
              <a:t>igri</a:t>
            </a:r>
            <a:r>
              <a:rPr lang="en-US" dirty="0"/>
              <a:t> – </a:t>
            </a:r>
            <a:r>
              <a:rPr lang="en-US" dirty="0" err="1"/>
              <a:t>suziti</a:t>
            </a:r>
            <a:r>
              <a:rPr lang="en-US" dirty="0"/>
              <a:t> </a:t>
            </a:r>
            <a:r>
              <a:rPr lang="en-US" dirty="0" err="1"/>
              <a:t>kompleksnost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b="1" dirty="0" err="1"/>
              <a:t>kontrole</a:t>
            </a:r>
            <a:br>
              <a:rPr lang="en-US" b="1" dirty="0"/>
            </a:br>
            <a:endParaRPr lang="en-US" dirty="0"/>
          </a:p>
          <a:p>
            <a:r>
              <a:rPr lang="en-US" dirty="0" err="1"/>
              <a:t>Kondicionalni</a:t>
            </a:r>
            <a:r>
              <a:rPr lang="en-US" dirty="0"/>
              <a:t> </a:t>
            </a:r>
            <a:r>
              <a:rPr lang="en-US" dirty="0" err="1"/>
              <a:t>efekat</a:t>
            </a:r>
            <a:r>
              <a:rPr lang="en-US" dirty="0"/>
              <a:t> - </a:t>
            </a:r>
            <a:r>
              <a:rPr lang="en-US" dirty="0" err="1"/>
              <a:t>nakon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se </a:t>
            </a:r>
            <a:r>
              <a:rPr lang="en-US" dirty="0" err="1"/>
              <a:t>efekat</a:t>
            </a:r>
            <a:r>
              <a:rPr lang="en-US" dirty="0"/>
              <a:t> </a:t>
            </a:r>
            <a:r>
              <a:rPr lang="en-US" dirty="0" err="1"/>
              <a:t>ostalih</a:t>
            </a:r>
            <a:r>
              <a:rPr lang="en-US" dirty="0"/>
              <a:t> </a:t>
            </a:r>
            <a:r>
              <a:rPr lang="en-US" dirty="0" err="1"/>
              <a:t>faktora</a:t>
            </a:r>
            <a:r>
              <a:rPr lang="en-US" dirty="0"/>
              <a:t> </a:t>
            </a:r>
            <a:r>
              <a:rPr lang="en-US" dirty="0" err="1"/>
              <a:t>već</a:t>
            </a:r>
            <a:r>
              <a:rPr lang="en-US" dirty="0"/>
              <a:t> </a:t>
            </a:r>
            <a:r>
              <a:rPr lang="en-US" dirty="0" err="1"/>
              <a:t>uzeo</a:t>
            </a:r>
            <a:r>
              <a:rPr lang="en-US" dirty="0"/>
              <a:t> u </a:t>
            </a:r>
            <a:r>
              <a:rPr lang="en-US" dirty="0" err="1"/>
              <a:t>obzir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Isključiti</a:t>
            </a:r>
            <a:r>
              <a:rPr lang="en-US" dirty="0"/>
              <a:t> </a:t>
            </a:r>
            <a:r>
              <a:rPr lang="en-US" dirty="0" err="1"/>
              <a:t>neke</a:t>
            </a:r>
            <a:r>
              <a:rPr lang="en-US" dirty="0"/>
              <a:t> </a:t>
            </a:r>
            <a:r>
              <a:rPr lang="en-US" dirty="0" err="1"/>
              <a:t>faktore</a:t>
            </a:r>
            <a:r>
              <a:rPr lang="en-US" dirty="0"/>
              <a:t> a </a:t>
            </a:r>
            <a:r>
              <a:rPr lang="en-US" dirty="0" err="1"/>
              <a:t>ostale</a:t>
            </a:r>
            <a:r>
              <a:rPr lang="en-US" dirty="0"/>
              <a:t> </a:t>
            </a:r>
            <a:r>
              <a:rPr lang="en-US" dirty="0" err="1"/>
              <a:t>rangirati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važnosti</a:t>
            </a:r>
            <a:r>
              <a:rPr lang="en-US" dirty="0"/>
              <a:t> - “</a:t>
            </a:r>
            <a:r>
              <a:rPr lang="en-US" dirty="0" err="1"/>
              <a:t>saučesnik</a:t>
            </a:r>
            <a:r>
              <a:rPr lang="en-US" dirty="0"/>
              <a:t> u </a:t>
            </a:r>
            <a:r>
              <a:rPr lang="en-US" dirty="0" err="1"/>
              <a:t>zločinu</a:t>
            </a:r>
            <a:r>
              <a:rPr lang="en-US" dirty="0"/>
              <a:t> vs. </a:t>
            </a:r>
            <a:r>
              <a:rPr lang="en-US" dirty="0" err="1"/>
              <a:t>ključni</a:t>
            </a:r>
            <a:r>
              <a:rPr lang="en-US" dirty="0"/>
              <a:t> </a:t>
            </a:r>
            <a:r>
              <a:rPr lang="en-US" dirty="0" err="1"/>
              <a:t>zločinac</a:t>
            </a:r>
            <a:r>
              <a:rPr lang="en-US" dirty="0"/>
              <a:t>”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Komplikacija</a:t>
            </a:r>
            <a:r>
              <a:rPr lang="en-US" dirty="0"/>
              <a:t> </a:t>
            </a:r>
            <a:r>
              <a:rPr lang="en-US" dirty="0" err="1"/>
              <a:t>usljed</a:t>
            </a:r>
            <a:r>
              <a:rPr lang="en-US" dirty="0"/>
              <a:t> </a:t>
            </a:r>
            <a:r>
              <a:rPr lang="en-US" b="1" dirty="0" err="1"/>
              <a:t>interakcije</a:t>
            </a:r>
            <a:r>
              <a:rPr lang="en-US" b="1" dirty="0"/>
              <a:t> – </a:t>
            </a:r>
            <a:r>
              <a:rPr lang="en-US" dirty="0" err="1"/>
              <a:t>odnos</a:t>
            </a:r>
            <a:r>
              <a:rPr lang="en-US" dirty="0"/>
              <a:t> </a:t>
            </a:r>
            <a:r>
              <a:rPr lang="en-US" dirty="0" err="1"/>
              <a:t>između</a:t>
            </a:r>
            <a:r>
              <a:rPr lang="en-US" dirty="0"/>
              <a:t> </a:t>
            </a:r>
            <a:r>
              <a:rPr lang="en-US" dirty="0" err="1"/>
              <a:t>dvije</a:t>
            </a:r>
            <a:r>
              <a:rPr lang="en-US" dirty="0"/>
              <a:t> </a:t>
            </a:r>
            <a:r>
              <a:rPr lang="en-US" dirty="0" err="1"/>
              <a:t>varijable</a:t>
            </a:r>
            <a:r>
              <a:rPr lang="en-US" dirty="0"/>
              <a:t> je </a:t>
            </a:r>
            <a:r>
              <a:rPr lang="en-US" dirty="0" err="1"/>
              <a:t>uslovljen</a:t>
            </a:r>
            <a:r>
              <a:rPr lang="en-US" dirty="0"/>
              <a:t> </a:t>
            </a:r>
            <a:r>
              <a:rPr lang="en-US" dirty="0" err="1"/>
              <a:t>kontekstom</a:t>
            </a:r>
            <a:br>
              <a:rPr lang="en-US" dirty="0"/>
            </a:br>
            <a:endParaRPr lang="en-US" b="1" dirty="0"/>
          </a:p>
          <a:p>
            <a:r>
              <a:rPr lang="en-US" b="1" dirty="0" err="1"/>
              <a:t>Ekvifinalnost</a:t>
            </a:r>
            <a:r>
              <a:rPr lang="en-US" b="1" dirty="0"/>
              <a:t> </a:t>
            </a:r>
            <a:r>
              <a:rPr lang="en-US" dirty="0"/>
              <a:t>– </a:t>
            </a:r>
            <a:r>
              <a:rPr lang="en-US" dirty="0" err="1"/>
              <a:t>mogućnost</a:t>
            </a:r>
            <a:r>
              <a:rPr lang="en-US" dirty="0"/>
              <a:t> </a:t>
            </a:r>
            <a:r>
              <a:rPr lang="en-US" dirty="0" err="1"/>
              <a:t>postojanja</a:t>
            </a:r>
            <a:r>
              <a:rPr lang="en-US" dirty="0"/>
              <a:t> </a:t>
            </a:r>
            <a:r>
              <a:rPr lang="en-US" dirty="0" err="1"/>
              <a:t>višestrukih</a:t>
            </a:r>
            <a:r>
              <a:rPr lang="en-US" dirty="0"/>
              <a:t> </a:t>
            </a:r>
            <a:r>
              <a:rPr lang="en-US" dirty="0" err="1"/>
              <a:t>putanja</a:t>
            </a:r>
            <a:r>
              <a:rPr lang="en-US" dirty="0"/>
              <a:t> od </a:t>
            </a:r>
            <a:r>
              <a:rPr lang="en-US" dirty="0" err="1"/>
              <a:t>uzroka</a:t>
            </a:r>
            <a:r>
              <a:rPr lang="en-US" dirty="0"/>
              <a:t> do </a:t>
            </a:r>
            <a:r>
              <a:rPr lang="en-US" dirty="0" err="1"/>
              <a:t>posljedice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1190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Korišćenje</a:t>
            </a:r>
            <a:r>
              <a:rPr lang="en-US" dirty="0"/>
              <a:t> </a:t>
            </a:r>
            <a:r>
              <a:rPr lang="en-US" dirty="0" err="1"/>
              <a:t>objašnjenja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predviđanja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499"/>
            <a:ext cx="9732785" cy="3861095"/>
          </a:xfrm>
        </p:spPr>
        <p:txBody>
          <a:bodyPr/>
          <a:lstStyle/>
          <a:p>
            <a:r>
              <a:rPr lang="en-US" sz="2000" dirty="0" err="1"/>
              <a:t>Razumijevanje</a:t>
            </a:r>
            <a:r>
              <a:rPr lang="en-US" sz="2000" dirty="0"/>
              <a:t> </a:t>
            </a:r>
            <a:r>
              <a:rPr lang="en-US" sz="2000" dirty="0" err="1"/>
              <a:t>radi</a:t>
            </a:r>
            <a:r>
              <a:rPr lang="en-US" sz="2000" dirty="0"/>
              <a:t> </a:t>
            </a:r>
            <a:r>
              <a:rPr lang="en-US" sz="2000" dirty="0" err="1"/>
              <a:t>predviđanja</a:t>
            </a:r>
            <a:r>
              <a:rPr lang="en-US" sz="2000" dirty="0"/>
              <a:t> </a:t>
            </a:r>
            <a:r>
              <a:rPr lang="en-US" sz="2000" dirty="0" err="1"/>
              <a:t>budućnosti</a:t>
            </a:r>
            <a:r>
              <a:rPr lang="en-US" sz="2000" dirty="0"/>
              <a:t> (</a:t>
            </a:r>
            <a:r>
              <a:rPr lang="en-US" sz="2000" dirty="0" err="1"/>
              <a:t>ratovi</a:t>
            </a:r>
            <a:r>
              <a:rPr lang="en-US" sz="2000" dirty="0"/>
              <a:t>, </a:t>
            </a:r>
            <a:r>
              <a:rPr lang="en-US" sz="2000" dirty="0" err="1"/>
              <a:t>izbori</a:t>
            </a:r>
            <a:r>
              <a:rPr lang="is-IS" sz="2000" dirty="0"/>
              <a:t>…)</a:t>
            </a:r>
            <a:br>
              <a:rPr lang="is-IS" sz="2000" dirty="0"/>
            </a:br>
            <a:endParaRPr lang="is-IS" sz="2000" dirty="0"/>
          </a:p>
          <a:p>
            <a:r>
              <a:rPr lang="is-IS" sz="2000" dirty="0"/>
              <a:t>Nemoguće biti potpuno siguran, pitanje je vjerovatnoće</a:t>
            </a:r>
            <a:br>
              <a:rPr lang="is-IS" sz="2000" dirty="0"/>
            </a:br>
            <a:endParaRPr lang="is-IS" sz="2000" dirty="0"/>
          </a:p>
          <a:p>
            <a:r>
              <a:rPr lang="is-IS" sz="2000" dirty="0"/>
              <a:t>Slučaj Tramp - problem uzorkovanja</a:t>
            </a:r>
            <a:br>
              <a:rPr lang="is-IS" sz="2000" dirty="0"/>
            </a:br>
            <a:endParaRPr lang="is-IS" sz="2000" dirty="0"/>
          </a:p>
          <a:p>
            <a:r>
              <a:rPr lang="is-IS" sz="2000" dirty="0"/>
              <a:t>Problem interakcije: Pad SSSR-a</a:t>
            </a:r>
            <a:br>
              <a:rPr lang="is-IS" sz="2000" dirty="0"/>
            </a:br>
            <a:endParaRPr lang="is-IS" sz="2000" dirty="0"/>
          </a:p>
          <a:p>
            <a:r>
              <a:rPr lang="is-IS" sz="2000" dirty="0"/>
              <a:t>Predviđanje prošlosti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800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153" y="790788"/>
            <a:ext cx="8761413" cy="706964"/>
          </a:xfrm>
        </p:spPr>
        <p:txBody>
          <a:bodyPr/>
          <a:lstStyle/>
          <a:p>
            <a:r>
              <a:rPr lang="en-US" b="1" dirty="0" err="1"/>
              <a:t>Kauzalnost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852" y="2390849"/>
            <a:ext cx="11243758" cy="4158808"/>
          </a:xfrm>
        </p:spPr>
        <p:txBody>
          <a:bodyPr>
            <a:normAutofit lnSpcReduction="10000"/>
          </a:bodyPr>
          <a:lstStyle/>
          <a:p>
            <a:r>
              <a:rPr lang="en-US" sz="2400" dirty="0" err="1"/>
              <a:t>Zlatno</a:t>
            </a:r>
            <a:r>
              <a:rPr lang="en-US" sz="2400" dirty="0"/>
              <a:t> </a:t>
            </a:r>
            <a:r>
              <a:rPr lang="en-US" sz="2400" dirty="0" err="1"/>
              <a:t>pravilo</a:t>
            </a:r>
            <a:r>
              <a:rPr lang="en-US" sz="2400" dirty="0"/>
              <a:t> – </a:t>
            </a:r>
            <a:r>
              <a:rPr lang="en-US" sz="2400" b="1" i="1" dirty="0" err="1"/>
              <a:t>eksperiment</a:t>
            </a:r>
            <a:r>
              <a:rPr lang="en-US" sz="2400" b="1" i="1" dirty="0"/>
              <a:t> </a:t>
            </a:r>
          </a:p>
          <a:p>
            <a:pPr lvl="1">
              <a:buFont typeface="Wingdings" charset="2"/>
              <a:buChar char="§"/>
            </a:pPr>
            <a:r>
              <a:rPr lang="en-US" sz="2200" dirty="0" err="1"/>
              <a:t>Kontrola</a:t>
            </a:r>
            <a:r>
              <a:rPr lang="en-US" sz="2200" dirty="0"/>
              <a:t> </a:t>
            </a:r>
            <a:r>
              <a:rPr lang="en-US" sz="2200" dirty="0" err="1"/>
              <a:t>uslova</a:t>
            </a:r>
            <a:endParaRPr lang="en-US" sz="2200" dirty="0"/>
          </a:p>
          <a:p>
            <a:pPr lvl="1">
              <a:buFont typeface="Wingdings" charset="2"/>
              <a:buChar char="§"/>
            </a:pPr>
            <a:r>
              <a:rPr lang="en-US" sz="2200" dirty="0" err="1"/>
              <a:t>Nasumičnost</a:t>
            </a:r>
            <a:endParaRPr lang="en-US" sz="2200" dirty="0"/>
          </a:p>
          <a:p>
            <a:pPr lvl="1">
              <a:buFont typeface="Wingdings" charset="2"/>
              <a:buChar char="§"/>
            </a:pPr>
            <a:r>
              <a:rPr lang="en-US" sz="2200" dirty="0" err="1"/>
              <a:t>Generalizovanje</a:t>
            </a:r>
            <a:r>
              <a:rPr lang="en-US" sz="2200" dirty="0"/>
              <a:t>?</a:t>
            </a:r>
            <a:br>
              <a:rPr lang="en-US" sz="2200" dirty="0"/>
            </a:br>
            <a:endParaRPr lang="en-US" sz="2200" dirty="0"/>
          </a:p>
          <a:p>
            <a:r>
              <a:rPr lang="en-US" sz="2400" dirty="0" err="1"/>
              <a:t>Dokazivanje</a:t>
            </a:r>
            <a:r>
              <a:rPr lang="en-US" sz="2400" dirty="0"/>
              <a:t> </a:t>
            </a:r>
            <a:r>
              <a:rPr lang="en-US" sz="2400" dirty="0" err="1"/>
              <a:t>uzročno-posljedične</a:t>
            </a:r>
            <a:r>
              <a:rPr lang="en-US" sz="2400" dirty="0"/>
              <a:t> </a:t>
            </a:r>
            <a:r>
              <a:rPr lang="en-US" sz="2400" dirty="0" err="1"/>
              <a:t>veze</a:t>
            </a:r>
            <a:r>
              <a:rPr lang="en-US" sz="2400" dirty="0"/>
              <a:t> je </a:t>
            </a:r>
            <a:r>
              <a:rPr lang="en-US" sz="2400" b="1" dirty="0" err="1"/>
              <a:t>težak</a:t>
            </a:r>
            <a:r>
              <a:rPr lang="en-US" sz="2400" dirty="0"/>
              <a:t> </a:t>
            </a:r>
            <a:r>
              <a:rPr lang="en-US" sz="2400" dirty="0" err="1"/>
              <a:t>posao</a:t>
            </a:r>
            <a:br>
              <a:rPr lang="en-US" sz="2400" dirty="0"/>
            </a:br>
            <a:endParaRPr lang="en-US" sz="2400" dirty="0"/>
          </a:p>
          <a:p>
            <a:r>
              <a:rPr lang="en-US" sz="2400" i="1" dirty="0" err="1"/>
              <a:t>Primjer</a:t>
            </a:r>
            <a:r>
              <a:rPr lang="en-US" sz="2400" i="1" dirty="0"/>
              <a:t>: </a:t>
            </a:r>
            <a:r>
              <a:rPr lang="en-US" sz="2400" dirty="0" err="1"/>
              <a:t>konzumiranje</a:t>
            </a:r>
            <a:r>
              <a:rPr lang="en-US" sz="2400" dirty="0"/>
              <a:t> </a:t>
            </a:r>
            <a:r>
              <a:rPr lang="en-US" sz="2400" dirty="0" err="1"/>
              <a:t>cigareta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oboljenja</a:t>
            </a:r>
            <a:r>
              <a:rPr lang="en-US" sz="2400" dirty="0"/>
              <a:t> </a:t>
            </a:r>
            <a:r>
              <a:rPr lang="en-US" sz="2400" dirty="0" err="1"/>
              <a:t>pluća</a:t>
            </a:r>
            <a:br>
              <a:rPr lang="en-US" sz="2400" dirty="0"/>
            </a:br>
            <a:endParaRPr lang="en-US" sz="2400" i="1" dirty="0"/>
          </a:p>
          <a:p>
            <a:r>
              <a:rPr lang="en-US" sz="2400" i="1" dirty="0" err="1"/>
              <a:t>Primjer</a:t>
            </a:r>
            <a:r>
              <a:rPr lang="en-US" sz="2400" i="1" dirty="0"/>
              <a:t>: </a:t>
            </a:r>
            <a:r>
              <a:rPr lang="en-US" sz="2400" dirty="0" err="1"/>
              <a:t>Zakon</a:t>
            </a:r>
            <a:r>
              <a:rPr lang="en-US" sz="2400" dirty="0"/>
              <a:t> o </a:t>
            </a:r>
            <a:r>
              <a:rPr lang="en-US" sz="2400" dirty="0" err="1"/>
              <a:t>oporavku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stimulans</a:t>
            </a:r>
            <a:endParaRPr lang="en-US" sz="2400" i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95682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769" y="790788"/>
            <a:ext cx="8761413" cy="706964"/>
          </a:xfrm>
        </p:spPr>
        <p:txBody>
          <a:bodyPr/>
          <a:lstStyle/>
          <a:p>
            <a:r>
              <a:rPr lang="en-US" dirty="0"/>
              <a:t>O </a:t>
            </a:r>
            <a:r>
              <a:rPr lang="en-US" dirty="0" err="1"/>
              <a:t>prirodi</a:t>
            </a:r>
            <a:r>
              <a:rPr lang="en-US" dirty="0"/>
              <a:t> </a:t>
            </a:r>
            <a:r>
              <a:rPr lang="en-US" dirty="0" err="1"/>
              <a:t>kauzalnih</a:t>
            </a:r>
            <a:r>
              <a:rPr lang="en-US" dirty="0"/>
              <a:t> </a:t>
            </a:r>
            <a:r>
              <a:rPr lang="en-US" dirty="0" err="1"/>
              <a:t>odnosa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928" y="2542031"/>
            <a:ext cx="7152309" cy="4071419"/>
          </a:xfrm>
        </p:spPr>
        <p:txBody>
          <a:bodyPr>
            <a:noAutofit/>
          </a:bodyPr>
          <a:lstStyle/>
          <a:p>
            <a:r>
              <a:rPr lang="en-US" sz="2000" dirty="0" err="1"/>
              <a:t>Tražimo</a:t>
            </a:r>
            <a:r>
              <a:rPr lang="en-US" sz="2000" dirty="0"/>
              <a:t> </a:t>
            </a:r>
            <a:r>
              <a:rPr lang="en-US" sz="2000" dirty="0" err="1"/>
              <a:t>obrasce</a:t>
            </a:r>
            <a:r>
              <a:rPr lang="en-US" sz="2000" dirty="0"/>
              <a:t> – </a:t>
            </a:r>
            <a:r>
              <a:rPr lang="en-US" sz="2000" dirty="0" err="1"/>
              <a:t>zašto</a:t>
            </a:r>
            <a:r>
              <a:rPr lang="en-US" sz="2000" dirty="0"/>
              <a:t> se </a:t>
            </a:r>
            <a:r>
              <a:rPr lang="en-US" sz="2000" dirty="0" err="1"/>
              <a:t>stvari</a:t>
            </a:r>
            <a:r>
              <a:rPr lang="en-US" sz="2000" dirty="0"/>
              <a:t> </a:t>
            </a:r>
            <a:r>
              <a:rPr lang="en-US" sz="2000" dirty="0" err="1"/>
              <a:t>događaju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određeni</a:t>
            </a:r>
            <a:r>
              <a:rPr lang="en-US" sz="2000" dirty="0"/>
              <a:t> </a:t>
            </a:r>
            <a:r>
              <a:rPr lang="en-US" sz="2000" dirty="0" err="1"/>
              <a:t>način</a:t>
            </a:r>
            <a:r>
              <a:rPr lang="en-US" sz="2000" dirty="0"/>
              <a:t> u </a:t>
            </a:r>
            <a:r>
              <a:rPr lang="en-US" sz="2000" dirty="0" err="1"/>
              <a:t>politici</a:t>
            </a:r>
            <a:r>
              <a:rPr lang="en-US" sz="2000" dirty="0"/>
              <a:t>? (</a:t>
            </a:r>
            <a:r>
              <a:rPr lang="en-US" sz="2000" dirty="0" err="1"/>
              <a:t>teorija</a:t>
            </a:r>
            <a:r>
              <a:rPr lang="en-US" sz="2000" dirty="0"/>
              <a:t>)</a:t>
            </a:r>
          </a:p>
          <a:p>
            <a:r>
              <a:rPr lang="en-US" sz="2000" b="1" dirty="0"/>
              <a:t>Problem: </a:t>
            </a:r>
            <a:r>
              <a:rPr lang="en-US" sz="2000" dirty="0" err="1"/>
              <a:t>ljudski</a:t>
            </a:r>
            <a:r>
              <a:rPr lang="en-US" sz="2000" dirty="0"/>
              <a:t> </a:t>
            </a:r>
            <a:r>
              <a:rPr lang="en-US" sz="2000" dirty="0" err="1"/>
              <a:t>mozak</a:t>
            </a:r>
            <a:r>
              <a:rPr lang="en-US" sz="2000" dirty="0"/>
              <a:t> je “</a:t>
            </a:r>
            <a:r>
              <a:rPr lang="en-US" sz="2000" dirty="0" err="1"/>
              <a:t>fabrika</a:t>
            </a:r>
            <a:r>
              <a:rPr lang="en-US" sz="2000" dirty="0"/>
              <a:t>”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obrasce</a:t>
            </a:r>
            <a:r>
              <a:rPr lang="en-US" sz="2000" dirty="0"/>
              <a:t> </a:t>
            </a:r>
          </a:p>
          <a:p>
            <a:r>
              <a:rPr lang="en-US" sz="2000" dirty="0" err="1"/>
              <a:t>Svaka</a:t>
            </a:r>
            <a:r>
              <a:rPr lang="en-US" sz="2000" dirty="0"/>
              <a:t> </a:t>
            </a:r>
            <a:r>
              <a:rPr lang="en-US" sz="2000" dirty="0" err="1"/>
              <a:t>teorija</a:t>
            </a:r>
            <a:r>
              <a:rPr lang="en-US" sz="2000" dirty="0"/>
              <a:t> </a:t>
            </a:r>
            <a:r>
              <a:rPr lang="en-US" sz="2000" dirty="0" err="1"/>
              <a:t>sadrži</a:t>
            </a:r>
            <a:r>
              <a:rPr lang="en-US" sz="2000" dirty="0"/>
              <a:t> </a:t>
            </a:r>
            <a:r>
              <a:rPr lang="en-US" sz="2000" dirty="0" err="1"/>
              <a:t>makar</a:t>
            </a:r>
            <a:r>
              <a:rPr lang="en-US" sz="2000" dirty="0"/>
              <a:t> </a:t>
            </a:r>
            <a:r>
              <a:rPr lang="en-US" sz="2000" dirty="0" err="1"/>
              <a:t>jednu</a:t>
            </a:r>
            <a:r>
              <a:rPr lang="en-US" sz="2000" dirty="0"/>
              <a:t> </a:t>
            </a:r>
            <a:r>
              <a:rPr lang="en-US" sz="2000" dirty="0" err="1"/>
              <a:t>tvrdnju</a:t>
            </a:r>
            <a:r>
              <a:rPr lang="en-US" sz="2000" dirty="0"/>
              <a:t> o </a:t>
            </a:r>
            <a:r>
              <a:rPr lang="en-US" sz="2000" dirty="0" err="1"/>
              <a:t>uzroku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efektu</a:t>
            </a:r>
            <a:r>
              <a:rPr lang="en-US" sz="2000" dirty="0"/>
              <a:t> (</a:t>
            </a:r>
            <a:r>
              <a:rPr lang="en-US" sz="2000" dirty="0" err="1"/>
              <a:t>posljedici</a:t>
            </a:r>
            <a:r>
              <a:rPr lang="en-US" sz="2000" dirty="0"/>
              <a:t>)</a:t>
            </a:r>
          </a:p>
          <a:p>
            <a:r>
              <a:rPr lang="en-US" sz="2000" dirty="0" err="1"/>
              <a:t>Nezavisna</a:t>
            </a:r>
            <a:r>
              <a:rPr lang="en-US" sz="2000" dirty="0"/>
              <a:t> vs. </a:t>
            </a:r>
            <a:r>
              <a:rPr lang="en-US" sz="2000" dirty="0" err="1"/>
              <a:t>Zavisna</a:t>
            </a:r>
            <a:r>
              <a:rPr lang="en-US" sz="2000" dirty="0"/>
              <a:t> </a:t>
            </a:r>
            <a:r>
              <a:rPr lang="en-US" sz="2000" dirty="0" err="1"/>
              <a:t>varijabla</a:t>
            </a:r>
            <a:endParaRPr lang="en-US" sz="2000" dirty="0"/>
          </a:p>
          <a:p>
            <a:r>
              <a:rPr lang="en-US" sz="2000" i="1" dirty="0" err="1"/>
              <a:t>Dijagram</a:t>
            </a:r>
            <a:r>
              <a:rPr lang="en-US" sz="2000" b="1" dirty="0"/>
              <a:t> </a:t>
            </a:r>
            <a:r>
              <a:rPr lang="en-US" sz="2000" i="1" dirty="0" err="1"/>
              <a:t>putanje</a:t>
            </a:r>
            <a:r>
              <a:rPr lang="en-US" sz="2000" b="1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i="1" dirty="0" err="1"/>
              <a:t>strelica</a:t>
            </a:r>
            <a:r>
              <a:rPr lang="en-US" sz="2000" b="1" dirty="0"/>
              <a:t> </a:t>
            </a:r>
            <a:r>
              <a:rPr lang="en-US" sz="2000" dirty="0"/>
              <a:t>je </a:t>
            </a:r>
            <a:r>
              <a:rPr lang="en-US" sz="2000" dirty="0" err="1"/>
              <a:t>koristan</a:t>
            </a:r>
            <a:r>
              <a:rPr lang="en-US" sz="2000" dirty="0"/>
              <a:t> </a:t>
            </a:r>
            <a:r>
              <a:rPr lang="en-US" sz="2000" dirty="0" err="1"/>
              <a:t>način</a:t>
            </a:r>
            <a:r>
              <a:rPr lang="en-US" sz="2000" dirty="0"/>
              <a:t> da se </a:t>
            </a:r>
            <a:r>
              <a:rPr lang="en-US" sz="2000" dirty="0" err="1"/>
              <a:t>razjasni</a:t>
            </a:r>
            <a:r>
              <a:rPr lang="en-US" sz="2000" dirty="0"/>
              <a:t> </a:t>
            </a:r>
            <a:r>
              <a:rPr lang="en-US" sz="2000" dirty="0" err="1"/>
              <a:t>kauzalni</a:t>
            </a:r>
            <a:r>
              <a:rPr lang="en-US" sz="2000" dirty="0"/>
              <a:t> argument. </a:t>
            </a:r>
          </a:p>
          <a:p>
            <a:r>
              <a:rPr lang="en-US" sz="2000" b="1" dirty="0"/>
              <a:t>Tip </a:t>
            </a:r>
            <a:r>
              <a:rPr lang="en-US" sz="2000" b="1" dirty="0" err="1"/>
              <a:t>veze</a:t>
            </a:r>
            <a:r>
              <a:rPr lang="en-US" sz="2000" dirty="0"/>
              <a:t>: </a:t>
            </a:r>
            <a:r>
              <a:rPr lang="en-US" sz="2000" i="1" dirty="0" err="1"/>
              <a:t>direktna</a:t>
            </a:r>
            <a:r>
              <a:rPr lang="en-US" sz="2000" i="1" dirty="0"/>
              <a:t> </a:t>
            </a:r>
            <a:r>
              <a:rPr lang="en-US" sz="2000" dirty="0" err="1"/>
              <a:t>ili</a:t>
            </a:r>
            <a:r>
              <a:rPr lang="en-US" sz="2000" dirty="0"/>
              <a:t> </a:t>
            </a:r>
            <a:r>
              <a:rPr lang="en-US" sz="2000" i="1" dirty="0" err="1"/>
              <a:t>inverzna</a:t>
            </a:r>
            <a:r>
              <a:rPr lang="en-US" sz="2000" i="1" dirty="0"/>
              <a:t> </a:t>
            </a:r>
            <a:r>
              <a:rPr lang="en-US" sz="2000" dirty="0"/>
              <a:t>(</a:t>
            </a:r>
            <a:r>
              <a:rPr lang="en-US" sz="2000" dirty="0" err="1"/>
              <a:t>obrnuta</a:t>
            </a:r>
            <a:r>
              <a:rPr lang="en-US" sz="2000" dirty="0"/>
              <a:t>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139" y="3102456"/>
            <a:ext cx="4338085" cy="218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656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769" y="790788"/>
            <a:ext cx="8761413" cy="706964"/>
          </a:xfrm>
        </p:spPr>
        <p:txBody>
          <a:bodyPr/>
          <a:lstStyle/>
          <a:p>
            <a:r>
              <a:rPr lang="en-US" dirty="0"/>
              <a:t>O </a:t>
            </a:r>
            <a:r>
              <a:rPr lang="en-US" dirty="0" err="1"/>
              <a:t>prirodi</a:t>
            </a:r>
            <a:r>
              <a:rPr lang="en-US" dirty="0"/>
              <a:t> </a:t>
            </a:r>
            <a:r>
              <a:rPr lang="en-US" dirty="0" err="1"/>
              <a:t>kauzalnih</a:t>
            </a:r>
            <a:r>
              <a:rPr lang="en-US" dirty="0"/>
              <a:t> </a:t>
            </a:r>
            <a:r>
              <a:rPr lang="en-US" dirty="0" err="1"/>
              <a:t>odnosa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928" y="2542032"/>
            <a:ext cx="11064240" cy="3913632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err="1"/>
              <a:t>Društvo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ljudi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</a:t>
            </a:r>
            <a:r>
              <a:rPr lang="en-US" sz="2400" dirty="0" err="1"/>
              <a:t>kompleksni</a:t>
            </a:r>
            <a:r>
              <a:rPr lang="en-US" sz="2400" dirty="0"/>
              <a:t> - </a:t>
            </a:r>
            <a:r>
              <a:rPr lang="en-US" sz="2400" dirty="0" err="1"/>
              <a:t>rijetko</a:t>
            </a:r>
            <a:r>
              <a:rPr lang="en-US" sz="2400" dirty="0"/>
              <a:t> </a:t>
            </a:r>
            <a:r>
              <a:rPr lang="en-US" sz="2400" dirty="0" err="1"/>
              <a:t>postoji</a:t>
            </a:r>
            <a:r>
              <a:rPr lang="en-US" sz="2400" dirty="0"/>
              <a:t> </a:t>
            </a:r>
            <a:r>
              <a:rPr lang="en-US" sz="2400" dirty="0" err="1"/>
              <a:t>samo</a:t>
            </a:r>
            <a:r>
              <a:rPr lang="en-US" sz="2400" dirty="0"/>
              <a:t> </a:t>
            </a:r>
            <a:r>
              <a:rPr lang="en-US" sz="2400" dirty="0" err="1"/>
              <a:t>jedan</a:t>
            </a:r>
            <a:r>
              <a:rPr lang="en-US" sz="2400" dirty="0"/>
              <a:t> </a:t>
            </a:r>
            <a:r>
              <a:rPr lang="en-US" sz="2400" dirty="0" err="1"/>
              <a:t>uzrok</a:t>
            </a:r>
            <a:r>
              <a:rPr lang="en-US" sz="2400" dirty="0"/>
              <a:t> 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 err="1"/>
              <a:t>Između</a:t>
            </a:r>
            <a:r>
              <a:rPr lang="en-US" sz="2400" dirty="0"/>
              <a:t> </a:t>
            </a:r>
            <a:r>
              <a:rPr lang="en-US" sz="2400" dirty="0" err="1"/>
              <a:t>uzroka</a:t>
            </a:r>
            <a:r>
              <a:rPr lang="en-US" sz="2400" dirty="0"/>
              <a:t> </a:t>
            </a:r>
            <a:r>
              <a:rPr lang="en-US" sz="2400" b="1" dirty="0"/>
              <a:t>(A)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posljedice</a:t>
            </a:r>
            <a:r>
              <a:rPr lang="en-US" sz="2400" dirty="0"/>
              <a:t> </a:t>
            </a:r>
            <a:r>
              <a:rPr lang="en-US" sz="2400" b="1" dirty="0"/>
              <a:t>(B)</a:t>
            </a:r>
            <a:r>
              <a:rPr lang="en-US" sz="2400" dirty="0"/>
              <a:t>, u stvarnosti, </a:t>
            </a:r>
            <a:r>
              <a:rPr lang="en-US" sz="2400" dirty="0" err="1"/>
              <a:t>postoji</a:t>
            </a:r>
            <a:r>
              <a:rPr lang="en-US" sz="2400" dirty="0"/>
              <a:t> </a:t>
            </a:r>
            <a:r>
              <a:rPr lang="en-US" sz="2400" dirty="0" err="1"/>
              <a:t>mnogo</a:t>
            </a:r>
            <a:r>
              <a:rPr lang="en-US" sz="2400" dirty="0"/>
              <a:t> </a:t>
            </a:r>
            <a:r>
              <a:rPr lang="en-US" sz="2400" dirty="0" err="1"/>
              <a:t>intervencijskih</a:t>
            </a:r>
            <a:r>
              <a:rPr lang="en-US" sz="2400" dirty="0"/>
              <a:t> </a:t>
            </a:r>
            <a:r>
              <a:rPr lang="en-US" sz="2400" dirty="0" err="1"/>
              <a:t>varijabli</a:t>
            </a:r>
            <a:r>
              <a:rPr lang="en-US" sz="2400" dirty="0">
                <a:sym typeface="Wingdings"/>
              </a:rPr>
              <a:t> </a:t>
            </a:r>
            <a:r>
              <a:rPr lang="en-US" sz="2400" b="1" dirty="0">
                <a:sym typeface="Wingdings"/>
              </a:rPr>
              <a:t>(C,D, </a:t>
            </a:r>
            <a:r>
              <a:rPr lang="is-IS" sz="2400" b="1" dirty="0">
                <a:sym typeface="Wingdings"/>
              </a:rPr>
              <a:t>…)</a:t>
            </a:r>
            <a:br>
              <a:rPr lang="is-IS" sz="2400" b="1" dirty="0">
                <a:sym typeface="Wingdings"/>
              </a:rPr>
            </a:br>
            <a:endParaRPr lang="is-IS" sz="2400" b="1" dirty="0">
              <a:sym typeface="Wingdings"/>
            </a:endParaRPr>
          </a:p>
          <a:p>
            <a:r>
              <a:rPr lang="is-IS" sz="2400" dirty="0">
                <a:sym typeface="Wingdings"/>
              </a:rPr>
              <a:t>Intervencijske varijable nam pomažu da objasnimo </a:t>
            </a:r>
            <a:r>
              <a:rPr lang="is-IS" sz="2400" b="1" dirty="0">
                <a:sym typeface="Wingdings"/>
              </a:rPr>
              <a:t>kako </a:t>
            </a:r>
            <a:r>
              <a:rPr lang="is-IS" sz="2400" dirty="0">
                <a:sym typeface="Wingdings"/>
              </a:rPr>
              <a:t>A vodi do B</a:t>
            </a:r>
            <a:br>
              <a:rPr lang="is-IS" sz="2400" dirty="0">
                <a:sym typeface="Wingdings"/>
              </a:rPr>
            </a:br>
            <a:endParaRPr lang="is-IS" sz="2400" dirty="0">
              <a:sym typeface="Wingdings"/>
            </a:endParaRPr>
          </a:p>
          <a:p>
            <a:r>
              <a:rPr lang="en-US" sz="2400" dirty="0">
                <a:sym typeface="Wingdings"/>
              </a:rPr>
              <a:t>P</a:t>
            </a:r>
            <a:r>
              <a:rPr lang="is-IS" sz="2400" dirty="0">
                <a:sym typeface="Wingdings"/>
              </a:rPr>
              <a:t>roblem prevelike opštirnosti – nužno se fokusirati se na teorijski važnije faktore</a:t>
            </a:r>
            <a:br>
              <a:rPr lang="is-IS" sz="2400" dirty="0">
                <a:sym typeface="Wingdings"/>
              </a:rPr>
            </a:br>
            <a:endParaRPr lang="is-IS" sz="2400" dirty="0">
              <a:sym typeface="Wingdings"/>
            </a:endParaRPr>
          </a:p>
          <a:p>
            <a:r>
              <a:rPr lang="is-IS" sz="2400" dirty="0">
                <a:sym typeface="Wingdings"/>
              </a:rPr>
              <a:t>U dijagramu svaka strelica označava kauzalnu vezu (za svaku je potreban zaseban dokaz)</a:t>
            </a:r>
          </a:p>
          <a:p>
            <a:endParaRPr lang="is-I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974271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21816" cy="6592186"/>
          </a:xfrm>
        </p:spPr>
      </p:pic>
    </p:spTree>
    <p:extLst>
      <p:ext uri="{BB962C8B-B14F-4D97-AF65-F5344CB8AC3E}">
        <p14:creationId xmlns:p14="http://schemas.microsoft.com/office/powerpoint/2010/main" val="1596893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651" y="824812"/>
            <a:ext cx="8761413" cy="706964"/>
          </a:xfrm>
        </p:spPr>
        <p:txBody>
          <a:bodyPr/>
          <a:lstStyle/>
          <a:p>
            <a:r>
              <a:rPr lang="en-US" dirty="0" err="1"/>
              <a:t>Testiranje</a:t>
            </a:r>
            <a:r>
              <a:rPr lang="en-US" dirty="0"/>
              <a:t> </a:t>
            </a:r>
            <a:r>
              <a:rPr lang="en-US" dirty="0" err="1"/>
              <a:t>kauzalnih</a:t>
            </a:r>
            <a:r>
              <a:rPr lang="en-US" dirty="0"/>
              <a:t> </a:t>
            </a:r>
            <a:r>
              <a:rPr lang="en-US" dirty="0" err="1"/>
              <a:t>hipoteze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63" y="2530548"/>
            <a:ext cx="11142921" cy="4167963"/>
          </a:xfrm>
        </p:spPr>
        <p:txBody>
          <a:bodyPr>
            <a:noAutofit/>
          </a:bodyPr>
          <a:lstStyle/>
          <a:p>
            <a:r>
              <a:rPr lang="en-US" sz="2000" dirty="0" err="1"/>
              <a:t>Potrebno</a:t>
            </a:r>
            <a:r>
              <a:rPr lang="en-US" sz="2000" dirty="0"/>
              <a:t> </a:t>
            </a:r>
            <a:r>
              <a:rPr lang="en-US" sz="2000" dirty="0" err="1"/>
              <a:t>nam</a:t>
            </a:r>
            <a:r>
              <a:rPr lang="en-US" sz="2000" dirty="0"/>
              <a:t> je </a:t>
            </a:r>
            <a:r>
              <a:rPr lang="en-US" sz="2000" dirty="0" err="1"/>
              <a:t>objektivno</a:t>
            </a:r>
            <a:r>
              <a:rPr lang="en-US" sz="2000" dirty="0"/>
              <a:t> </a:t>
            </a:r>
            <a:r>
              <a:rPr lang="en-US" sz="2000" dirty="0" err="1"/>
              <a:t>mjerilo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odbacivanje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prihvatanje</a:t>
            </a:r>
            <a:r>
              <a:rPr lang="en-US" sz="2000" dirty="0"/>
              <a:t> </a:t>
            </a:r>
            <a:r>
              <a:rPr lang="en-US" sz="2000" dirty="0" err="1"/>
              <a:t>hipoteza</a:t>
            </a:r>
            <a:endParaRPr lang="en-US" sz="2000" dirty="0"/>
          </a:p>
          <a:p>
            <a:r>
              <a:rPr lang="en-US" sz="2000" dirty="0" err="1"/>
              <a:t>Nulta</a:t>
            </a:r>
            <a:r>
              <a:rPr lang="en-US" sz="2000" dirty="0"/>
              <a:t> vs. </a:t>
            </a:r>
            <a:r>
              <a:rPr lang="en-US" sz="2000" dirty="0" err="1"/>
              <a:t>Alternativna</a:t>
            </a:r>
            <a:r>
              <a:rPr lang="en-US" sz="2000" dirty="0"/>
              <a:t> (</a:t>
            </a:r>
            <a:r>
              <a:rPr lang="en-US" sz="2000" dirty="0" err="1"/>
              <a:t>odbacujemo</a:t>
            </a:r>
            <a:r>
              <a:rPr lang="en-US" sz="2000" dirty="0"/>
              <a:t> </a:t>
            </a:r>
            <a:r>
              <a:rPr lang="en-US" sz="2000" dirty="0" err="1"/>
              <a:t>nultu</a:t>
            </a:r>
            <a:r>
              <a:rPr lang="en-US" sz="2000" dirty="0"/>
              <a:t>, ne </a:t>
            </a:r>
            <a:r>
              <a:rPr lang="en-US" sz="2000" dirty="0" err="1"/>
              <a:t>potvrđujemo</a:t>
            </a:r>
            <a:r>
              <a:rPr lang="en-US" sz="2000" dirty="0"/>
              <a:t> </a:t>
            </a:r>
            <a:r>
              <a:rPr lang="en-US" sz="2000" dirty="0" err="1"/>
              <a:t>alternativnu</a:t>
            </a:r>
            <a:r>
              <a:rPr lang="en-US" sz="2000" dirty="0"/>
              <a:t>)</a:t>
            </a:r>
          </a:p>
          <a:p>
            <a:r>
              <a:rPr lang="en-US" sz="2000" dirty="0"/>
              <a:t>Ne </a:t>
            </a:r>
            <a:r>
              <a:rPr lang="en-US" sz="2000" dirty="0" err="1"/>
              <a:t>postoji</a:t>
            </a:r>
            <a:r>
              <a:rPr lang="en-US" sz="2000" dirty="0"/>
              <a:t> </a:t>
            </a:r>
            <a:r>
              <a:rPr lang="en-US" sz="2000" dirty="0" err="1"/>
              <a:t>saglasnost</a:t>
            </a:r>
            <a:r>
              <a:rPr lang="en-US" sz="2000" dirty="0"/>
              <a:t> šta je </a:t>
            </a:r>
            <a:r>
              <a:rPr lang="en-US" sz="2000" dirty="0" err="1"/>
              <a:t>potrebno</a:t>
            </a:r>
            <a:r>
              <a:rPr lang="en-US" sz="2000" dirty="0"/>
              <a:t> da bi se </a:t>
            </a:r>
            <a:r>
              <a:rPr lang="en-US" sz="2000" dirty="0" err="1"/>
              <a:t>dokazalo</a:t>
            </a:r>
            <a:r>
              <a:rPr lang="en-US" sz="2000" dirty="0"/>
              <a:t> da A </a:t>
            </a:r>
            <a:r>
              <a:rPr lang="en-US" sz="2000" dirty="0" err="1"/>
              <a:t>uzrokuje</a:t>
            </a:r>
            <a:r>
              <a:rPr lang="en-US" sz="2000" dirty="0"/>
              <a:t> B</a:t>
            </a:r>
            <a:br>
              <a:rPr lang="en-US" sz="2000" dirty="0"/>
            </a:br>
            <a:endParaRPr lang="en-US" sz="2000" dirty="0"/>
          </a:p>
          <a:p>
            <a:r>
              <a:rPr lang="en-US" sz="2000" dirty="0"/>
              <a:t>Tri </a:t>
            </a:r>
            <a:r>
              <a:rPr lang="en-US" sz="2000" dirty="0" err="1"/>
              <a:t>ključna</a:t>
            </a:r>
            <a:r>
              <a:rPr lang="en-US" sz="2000" dirty="0"/>
              <a:t> </a:t>
            </a:r>
            <a:r>
              <a:rPr lang="en-US" sz="2000" dirty="0" err="1"/>
              <a:t>koraka</a:t>
            </a:r>
            <a:r>
              <a:rPr lang="en-US" sz="2000" dirty="0"/>
              <a:t>: 1) </a:t>
            </a:r>
            <a:r>
              <a:rPr lang="en-US" sz="2000" b="1" dirty="0" err="1"/>
              <a:t>postojanje</a:t>
            </a:r>
            <a:r>
              <a:rPr lang="en-US" sz="2000" b="1" dirty="0"/>
              <a:t> </a:t>
            </a:r>
            <a:r>
              <a:rPr lang="en-US" sz="2000" b="1" dirty="0" err="1"/>
              <a:t>kovarijacije</a:t>
            </a:r>
            <a:r>
              <a:rPr lang="en-US" sz="2000" b="1" dirty="0"/>
              <a:t> </a:t>
            </a:r>
            <a:r>
              <a:rPr lang="en-US" sz="2000" dirty="0"/>
              <a:t>(</a:t>
            </a:r>
            <a:r>
              <a:rPr lang="en-US" sz="2000" dirty="0" err="1"/>
              <a:t>iako</a:t>
            </a:r>
            <a:r>
              <a:rPr lang="en-US" sz="2000" dirty="0"/>
              <a:t> ne </a:t>
            </a:r>
            <a:r>
              <a:rPr lang="en-US" sz="2000" dirty="0" err="1"/>
              <a:t>savršene</a:t>
            </a:r>
            <a:r>
              <a:rPr lang="en-US" sz="2000" dirty="0"/>
              <a:t>);  2) </a:t>
            </a:r>
            <a:r>
              <a:rPr lang="en-US" sz="2000" dirty="0" err="1"/>
              <a:t>dokazati</a:t>
            </a:r>
            <a:r>
              <a:rPr lang="en-US" sz="2000" dirty="0"/>
              <a:t> da </a:t>
            </a:r>
            <a:r>
              <a:rPr lang="en-US" sz="2000" b="1" dirty="0" err="1"/>
              <a:t>veza</a:t>
            </a:r>
            <a:r>
              <a:rPr lang="en-US" sz="2000" b="1" dirty="0"/>
              <a:t> </a:t>
            </a:r>
            <a:r>
              <a:rPr lang="en-US" sz="2000" b="1" dirty="0" err="1"/>
              <a:t>nije</a:t>
            </a:r>
            <a:r>
              <a:rPr lang="en-US" sz="2000" b="1" dirty="0"/>
              <a:t> </a:t>
            </a:r>
            <a:r>
              <a:rPr lang="en-US" sz="2000" b="1" dirty="0" err="1"/>
              <a:t>lažna</a:t>
            </a:r>
            <a:r>
              <a:rPr lang="en-US" sz="2000" dirty="0"/>
              <a:t>; 3) da se </a:t>
            </a:r>
            <a:r>
              <a:rPr lang="en-US" sz="2000" b="1" dirty="0"/>
              <a:t>A </a:t>
            </a:r>
            <a:r>
              <a:rPr lang="en-US" sz="2000" b="1" dirty="0" err="1"/>
              <a:t>dešava</a:t>
            </a:r>
            <a:r>
              <a:rPr lang="en-US" sz="2000" b="1" dirty="0"/>
              <a:t> </a:t>
            </a:r>
            <a:r>
              <a:rPr lang="en-US" sz="2000" b="1" dirty="0" err="1"/>
              <a:t>prije</a:t>
            </a:r>
            <a:r>
              <a:rPr lang="en-US" sz="2000" b="1" dirty="0"/>
              <a:t> B</a:t>
            </a:r>
          </a:p>
          <a:p>
            <a:r>
              <a:rPr lang="en-US" sz="2000" dirty="0" err="1"/>
              <a:t>Četvrti</a:t>
            </a:r>
            <a:r>
              <a:rPr lang="en-US" sz="2000" dirty="0"/>
              <a:t> </a:t>
            </a:r>
            <a:r>
              <a:rPr lang="en-US" sz="2000" i="1" dirty="0"/>
              <a:t>(</a:t>
            </a:r>
            <a:r>
              <a:rPr lang="en-US" sz="2000" i="1" dirty="0" err="1"/>
              <a:t>alternativni</a:t>
            </a:r>
            <a:r>
              <a:rPr lang="en-US" sz="2000" i="1" dirty="0"/>
              <a:t>) </a:t>
            </a:r>
            <a:r>
              <a:rPr lang="en-US" sz="2000" dirty="0" err="1"/>
              <a:t>kriterijum</a:t>
            </a:r>
            <a:r>
              <a:rPr lang="en-US" sz="2000" dirty="0"/>
              <a:t>: </a:t>
            </a:r>
            <a:r>
              <a:rPr lang="en-US" sz="2000" b="1" dirty="0" err="1"/>
              <a:t>vjerodostojan</a:t>
            </a:r>
            <a:r>
              <a:rPr lang="en-US" sz="2000" b="1" dirty="0"/>
              <a:t> </a:t>
            </a:r>
            <a:r>
              <a:rPr lang="en-US" sz="2000" b="1" dirty="0" err="1"/>
              <a:t>uzročni</a:t>
            </a:r>
            <a:r>
              <a:rPr lang="en-US" sz="2000" b="1" dirty="0"/>
              <a:t> </a:t>
            </a:r>
            <a:r>
              <a:rPr lang="en-US" sz="2000" b="1" dirty="0" err="1"/>
              <a:t>mehanizam</a:t>
            </a:r>
            <a:r>
              <a:rPr lang="en-US" sz="2000" b="1" dirty="0"/>
              <a:t> </a:t>
            </a:r>
            <a:r>
              <a:rPr lang="en-US" sz="2000" b="1" dirty="0" err="1"/>
              <a:t>povezivanja</a:t>
            </a:r>
            <a:endParaRPr lang="en-US" sz="2000" b="1" dirty="0"/>
          </a:p>
          <a:p>
            <a:endParaRPr lang="en-US" sz="2000" b="1" dirty="0"/>
          </a:p>
          <a:p>
            <a:r>
              <a:rPr lang="en-US" sz="2000" i="1" dirty="0" err="1"/>
              <a:t>Primjer</a:t>
            </a:r>
            <a:r>
              <a:rPr lang="en-US" sz="2000" dirty="0"/>
              <a:t>: 1) </a:t>
            </a:r>
            <a:r>
              <a:rPr lang="en-US" sz="2000" dirty="0" err="1"/>
              <a:t>uvođenje</a:t>
            </a:r>
            <a:r>
              <a:rPr lang="en-US" sz="2000" dirty="0"/>
              <a:t> </a:t>
            </a:r>
            <a:r>
              <a:rPr lang="en-US" sz="2000" dirty="0" err="1"/>
              <a:t>novog</a:t>
            </a:r>
            <a:r>
              <a:rPr lang="en-US" sz="2000" dirty="0"/>
              <a:t> </a:t>
            </a:r>
            <a:r>
              <a:rPr lang="en-US" sz="2000" dirty="0" err="1"/>
              <a:t>lijeka</a:t>
            </a:r>
            <a:r>
              <a:rPr lang="en-US" sz="2000" dirty="0"/>
              <a:t> u </a:t>
            </a:r>
            <a:r>
              <a:rPr lang="en-US" sz="2000" dirty="0" err="1"/>
              <a:t>upotrebu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2) </a:t>
            </a:r>
            <a:r>
              <a:rPr lang="en-US" sz="2000" i="1" dirty="0"/>
              <a:t>“Get Out and Vote” </a:t>
            </a:r>
            <a:r>
              <a:rPr lang="en-US" sz="2000" dirty="0" err="1"/>
              <a:t>kampanje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81417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Primjeri</a:t>
            </a:r>
            <a:r>
              <a:rPr lang="en-US" dirty="0"/>
              <a:t> </a:t>
            </a:r>
            <a:r>
              <a:rPr lang="en-US" dirty="0" err="1"/>
              <a:t>lažne</a:t>
            </a:r>
            <a:r>
              <a:rPr lang="en-US" dirty="0"/>
              <a:t> </a:t>
            </a:r>
            <a:r>
              <a:rPr lang="en-US" dirty="0" err="1"/>
              <a:t>veze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688" y="2402958"/>
            <a:ext cx="10951535" cy="4306186"/>
          </a:xfrm>
        </p:spPr>
        <p:txBody>
          <a:bodyPr>
            <a:normAutofit/>
          </a:bodyPr>
          <a:lstStyle/>
          <a:p>
            <a:r>
              <a:rPr lang="en-US" sz="2400" dirty="0" err="1"/>
              <a:t>Broj</a:t>
            </a:r>
            <a:r>
              <a:rPr lang="en-US" sz="2400" dirty="0"/>
              <a:t> </a:t>
            </a:r>
            <a:r>
              <a:rPr lang="en-US" sz="2400" dirty="0" err="1"/>
              <a:t>prodatih</a:t>
            </a:r>
            <a:r>
              <a:rPr lang="en-US" sz="2400" dirty="0"/>
              <a:t> </a:t>
            </a:r>
            <a:r>
              <a:rPr lang="en-US" sz="2400" dirty="0" err="1"/>
              <a:t>sladoleda</a:t>
            </a:r>
            <a:r>
              <a:rPr lang="en-US" sz="2400" dirty="0"/>
              <a:t> - </a:t>
            </a:r>
            <a:r>
              <a:rPr lang="en-US" sz="2400" dirty="0" err="1"/>
              <a:t>broj</a:t>
            </a:r>
            <a:r>
              <a:rPr lang="en-US" sz="2400" dirty="0"/>
              <a:t> </a:t>
            </a:r>
            <a:r>
              <a:rPr lang="en-US" sz="2400" dirty="0" err="1"/>
              <a:t>utopljenika</a:t>
            </a:r>
            <a:endParaRPr lang="en-US" sz="2400" dirty="0"/>
          </a:p>
          <a:p>
            <a:r>
              <a:rPr lang="en-US" sz="2400" dirty="0" err="1"/>
              <a:t>Ako</a:t>
            </a:r>
            <a:r>
              <a:rPr lang="en-US" sz="2400" dirty="0"/>
              <a:t> </a:t>
            </a:r>
            <a:r>
              <a:rPr lang="en-US" sz="2400" i="1" dirty="0" err="1"/>
              <a:t>Redskinsi</a:t>
            </a:r>
            <a:r>
              <a:rPr lang="en-US" sz="2400" i="1" dirty="0"/>
              <a:t> </a:t>
            </a:r>
            <a:r>
              <a:rPr lang="en-US" sz="2400" dirty="0" err="1"/>
              <a:t>izgube</a:t>
            </a:r>
            <a:r>
              <a:rPr lang="en-US" sz="2400" dirty="0"/>
              <a:t> - </a:t>
            </a:r>
            <a:r>
              <a:rPr lang="en-US" sz="2400" dirty="0" err="1"/>
              <a:t>stranka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vlasti</a:t>
            </a:r>
            <a:r>
              <a:rPr lang="en-US" sz="2400" dirty="0"/>
              <a:t> </a:t>
            </a:r>
            <a:r>
              <a:rPr lang="en-US" sz="2400" dirty="0" err="1"/>
              <a:t>će</a:t>
            </a:r>
            <a:r>
              <a:rPr lang="en-US" sz="2400" dirty="0"/>
              <a:t> </a:t>
            </a:r>
            <a:r>
              <a:rPr lang="en-US" sz="2400" dirty="0" err="1"/>
              <a:t>izgubiti</a:t>
            </a:r>
            <a:endParaRPr lang="en-US" sz="2400" dirty="0"/>
          </a:p>
          <a:p>
            <a:r>
              <a:rPr lang="en-US" sz="2400" dirty="0" err="1"/>
              <a:t>Broj</a:t>
            </a:r>
            <a:r>
              <a:rPr lang="en-US" sz="2400" dirty="0"/>
              <a:t> </a:t>
            </a:r>
            <a:r>
              <a:rPr lang="en-US" sz="2400" dirty="0" err="1"/>
              <a:t>medonosnih</a:t>
            </a:r>
            <a:r>
              <a:rPr lang="en-US" sz="2400" dirty="0"/>
              <a:t> </a:t>
            </a:r>
            <a:r>
              <a:rPr lang="en-US" sz="2400" dirty="0" err="1"/>
              <a:t>pčelarskih</a:t>
            </a:r>
            <a:r>
              <a:rPr lang="en-US" sz="2400" dirty="0"/>
              <a:t> </a:t>
            </a:r>
            <a:r>
              <a:rPr lang="en-US" sz="2400" dirty="0" err="1"/>
              <a:t>kolonija</a:t>
            </a:r>
            <a:r>
              <a:rPr lang="en-US" sz="2400" dirty="0"/>
              <a:t> - </a:t>
            </a:r>
            <a:r>
              <a:rPr lang="en-US" sz="2400" dirty="0" err="1"/>
              <a:t>broj</a:t>
            </a:r>
            <a:r>
              <a:rPr lang="en-US" sz="2400" dirty="0"/>
              <a:t> </a:t>
            </a:r>
            <a:r>
              <a:rPr lang="en-US" sz="2400" dirty="0" err="1"/>
              <a:t>maloljetničkih</a:t>
            </a:r>
            <a:r>
              <a:rPr lang="en-US" sz="2400" dirty="0"/>
              <a:t> </a:t>
            </a:r>
            <a:r>
              <a:rPr lang="en-US" sz="2400" dirty="0" err="1"/>
              <a:t>hapšenja</a:t>
            </a:r>
            <a:endParaRPr lang="en-US" sz="2400" dirty="0"/>
          </a:p>
          <a:p>
            <a:r>
              <a:rPr lang="en-US" sz="2400" dirty="0" err="1"/>
              <a:t>Broj</a:t>
            </a:r>
            <a:r>
              <a:rPr lang="en-US" sz="2400" dirty="0"/>
              <a:t> </a:t>
            </a:r>
            <a:r>
              <a:rPr lang="en-US" sz="2400" dirty="0" err="1"/>
              <a:t>utopljenika</a:t>
            </a:r>
            <a:r>
              <a:rPr lang="en-US" sz="2400" dirty="0"/>
              <a:t> </a:t>
            </a:r>
            <a:r>
              <a:rPr lang="en-US" sz="2400" dirty="0" err="1"/>
              <a:t>nakon</a:t>
            </a:r>
            <a:r>
              <a:rPr lang="en-US" sz="2400" dirty="0"/>
              <a:t> </a:t>
            </a:r>
            <a:r>
              <a:rPr lang="en-US" sz="2400" dirty="0" err="1"/>
              <a:t>pada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</a:t>
            </a:r>
            <a:r>
              <a:rPr lang="en-US" sz="2400" dirty="0" err="1"/>
              <a:t>ribarskog</a:t>
            </a:r>
            <a:r>
              <a:rPr lang="en-US" sz="2400" dirty="0"/>
              <a:t> </a:t>
            </a:r>
            <a:r>
              <a:rPr lang="en-US" sz="2400" dirty="0" err="1"/>
              <a:t>čamca</a:t>
            </a:r>
            <a:r>
              <a:rPr lang="en-US" sz="2400" dirty="0"/>
              <a:t>– </a:t>
            </a:r>
            <a:r>
              <a:rPr lang="en-US" sz="2400" dirty="0" err="1"/>
              <a:t>broj</a:t>
            </a:r>
            <a:r>
              <a:rPr lang="en-US" sz="2400" dirty="0"/>
              <a:t> </a:t>
            </a:r>
            <a:r>
              <a:rPr lang="en-US" sz="2400" dirty="0" err="1"/>
              <a:t>sklopljenih</a:t>
            </a:r>
            <a:r>
              <a:rPr lang="en-US" sz="2400" dirty="0"/>
              <a:t> </a:t>
            </a:r>
            <a:r>
              <a:rPr lang="en-US" sz="2400" dirty="0" err="1"/>
              <a:t>brakova</a:t>
            </a:r>
            <a:r>
              <a:rPr lang="en-US" sz="2400" dirty="0"/>
              <a:t> u </a:t>
            </a:r>
            <a:r>
              <a:rPr lang="en-US" sz="2400" dirty="0" err="1"/>
              <a:t>Kentakiju</a:t>
            </a:r>
            <a:endParaRPr lang="en-US" sz="2400" dirty="0"/>
          </a:p>
          <a:p>
            <a:endParaRPr lang="en-US" sz="2400" dirty="0"/>
          </a:p>
          <a:p>
            <a:r>
              <a:rPr lang="en-US" sz="2400" b="1" dirty="0" err="1"/>
              <a:t>Korelacija</a:t>
            </a:r>
            <a:r>
              <a:rPr lang="en-US" sz="2400" dirty="0"/>
              <a:t> </a:t>
            </a:r>
            <a:r>
              <a:rPr lang="en-US" sz="2400" dirty="0" err="1"/>
              <a:t>nije</a:t>
            </a:r>
            <a:r>
              <a:rPr lang="en-US" sz="2400" dirty="0"/>
              <a:t> </a:t>
            </a:r>
            <a:r>
              <a:rPr lang="en-US" sz="2400" dirty="0" err="1"/>
              <a:t>kauzalitet</a:t>
            </a:r>
            <a:r>
              <a:rPr lang="en-US" sz="2400" dirty="0"/>
              <a:t> – </a:t>
            </a:r>
            <a:r>
              <a:rPr lang="en-US" sz="2400" i="1" dirty="0" err="1"/>
              <a:t>potreban</a:t>
            </a:r>
            <a:r>
              <a:rPr lang="en-US" sz="2400" i="1" dirty="0"/>
              <a:t> </a:t>
            </a:r>
            <a:r>
              <a:rPr lang="en-US" sz="2400" i="1" dirty="0" err="1"/>
              <a:t>četvrti</a:t>
            </a:r>
            <a:r>
              <a:rPr lang="en-US" sz="2400" i="1" dirty="0"/>
              <a:t> </a:t>
            </a:r>
            <a:r>
              <a:rPr lang="en-US" sz="2400" i="1" dirty="0" err="1"/>
              <a:t>kriterijum</a:t>
            </a:r>
            <a:r>
              <a:rPr lang="en-US" sz="2400" dirty="0"/>
              <a:t>!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4338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Korak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korak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62" y="2381692"/>
            <a:ext cx="11036595" cy="437470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Prva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uslova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dokazivanje</a:t>
            </a:r>
            <a:r>
              <a:rPr lang="en-US" dirty="0"/>
              <a:t> </a:t>
            </a:r>
            <a:r>
              <a:rPr lang="en-US" dirty="0" err="1"/>
              <a:t>kauzalnosti</a:t>
            </a:r>
            <a:r>
              <a:rPr lang="en-US" dirty="0"/>
              <a:t> </a:t>
            </a:r>
            <a:r>
              <a:rPr lang="en-US" dirty="0" err="1"/>
              <a:t>vaze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korelacije</a:t>
            </a:r>
            <a:endParaRPr lang="en-US" dirty="0"/>
          </a:p>
          <a:p>
            <a:r>
              <a:rPr lang="en-US" dirty="0"/>
              <a:t>”</a:t>
            </a:r>
            <a:r>
              <a:rPr lang="en-US" dirty="0" err="1"/>
              <a:t>Skok</a:t>
            </a:r>
            <a:r>
              <a:rPr lang="en-US" dirty="0"/>
              <a:t>” od </a:t>
            </a:r>
            <a:r>
              <a:rPr lang="en-US" dirty="0" err="1"/>
              <a:t>korelacije</a:t>
            </a:r>
            <a:r>
              <a:rPr lang="en-US" dirty="0"/>
              <a:t> do </a:t>
            </a:r>
            <a:r>
              <a:rPr lang="en-US" dirty="0" err="1"/>
              <a:t>kauzalnosti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dokazivanje</a:t>
            </a:r>
            <a:r>
              <a:rPr lang="en-US" dirty="0"/>
              <a:t> </a:t>
            </a:r>
            <a:r>
              <a:rPr lang="en-US" dirty="0" err="1"/>
              <a:t>druga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kriterijuma</a:t>
            </a:r>
            <a:endParaRPr lang="en-US" dirty="0"/>
          </a:p>
          <a:p>
            <a:endParaRPr lang="en-US" dirty="0"/>
          </a:p>
          <a:p>
            <a:pPr>
              <a:buFont typeface="+mj-lt"/>
              <a:buAutoNum type="arabicPeriod"/>
            </a:pPr>
            <a:r>
              <a:rPr lang="en-US" b="1" dirty="0" err="1"/>
              <a:t>Postojanje</a:t>
            </a:r>
            <a:r>
              <a:rPr lang="en-US" b="1" dirty="0"/>
              <a:t> </a:t>
            </a:r>
            <a:r>
              <a:rPr lang="en-US" b="1" dirty="0" err="1"/>
              <a:t>korelacije</a:t>
            </a:r>
            <a:endParaRPr lang="en-US" dirty="0"/>
          </a:p>
          <a:p>
            <a:pPr lvl="1">
              <a:buFont typeface="Wingdings" charset="2"/>
              <a:buChar char="§"/>
            </a:pPr>
            <a:r>
              <a:rPr lang="en-US" dirty="0"/>
              <a:t>A </a:t>
            </a:r>
            <a:r>
              <a:rPr lang="en-US" dirty="0" err="1"/>
              <a:t>i</a:t>
            </a:r>
            <a:r>
              <a:rPr lang="en-US" dirty="0"/>
              <a:t> B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povezani</a:t>
            </a:r>
            <a:r>
              <a:rPr lang="en-US" dirty="0"/>
              <a:t> (</a:t>
            </a:r>
            <a:r>
              <a:rPr lang="en-US" dirty="0" err="1"/>
              <a:t>korelacija</a:t>
            </a:r>
            <a:r>
              <a:rPr lang="en-US" dirty="0"/>
              <a:t>)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A je </a:t>
            </a:r>
            <a:r>
              <a:rPr lang="en-US" dirty="0" err="1"/>
              <a:t>odgovorno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B (</a:t>
            </a:r>
            <a:r>
              <a:rPr lang="en-US" dirty="0" err="1"/>
              <a:t>uzročnost</a:t>
            </a:r>
            <a:r>
              <a:rPr lang="en-US" dirty="0"/>
              <a:t>)</a:t>
            </a:r>
          </a:p>
          <a:p>
            <a:pPr lvl="1">
              <a:buFont typeface="Wingdings" charset="2"/>
              <a:buChar char="§"/>
            </a:pPr>
            <a:r>
              <a:rPr lang="en-US" dirty="0" err="1"/>
              <a:t>Alternativna</a:t>
            </a:r>
            <a:r>
              <a:rPr lang="en-US" dirty="0"/>
              <a:t> </a:t>
            </a:r>
            <a:r>
              <a:rPr lang="en-US" dirty="0" err="1"/>
              <a:t>rješenja</a:t>
            </a:r>
            <a:r>
              <a:rPr lang="en-US" dirty="0"/>
              <a:t>? </a:t>
            </a:r>
            <a:r>
              <a:rPr lang="en-US" dirty="0" err="1"/>
              <a:t>Loš</a:t>
            </a:r>
            <a:r>
              <a:rPr lang="en-US" dirty="0"/>
              <a:t> </a:t>
            </a:r>
            <a:r>
              <a:rPr lang="en-US" dirty="0" err="1"/>
              <a:t>rezultat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testu</a:t>
            </a:r>
            <a:endParaRPr lang="en-US" dirty="0"/>
          </a:p>
          <a:p>
            <a:pPr lvl="1">
              <a:buFont typeface="Wingdings" charset="2"/>
              <a:buChar char="§"/>
            </a:pPr>
            <a:r>
              <a:rPr lang="en-US" dirty="0" err="1"/>
              <a:t>Ponoviti</a:t>
            </a:r>
            <a:r>
              <a:rPr lang="en-US" dirty="0"/>
              <a:t> </a:t>
            </a:r>
            <a:r>
              <a:rPr lang="en-US" dirty="0" err="1"/>
              <a:t>analizu</a:t>
            </a:r>
            <a:r>
              <a:rPr lang="en-US" dirty="0"/>
              <a:t>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alternativna</a:t>
            </a:r>
            <a:r>
              <a:rPr lang="en-US" dirty="0"/>
              <a:t> </a:t>
            </a:r>
            <a:r>
              <a:rPr lang="en-US" dirty="0" err="1"/>
              <a:t>rješenja</a:t>
            </a:r>
            <a:endParaRPr lang="en-US" dirty="0"/>
          </a:p>
          <a:p>
            <a:pPr>
              <a:buFont typeface="+mj-lt"/>
              <a:buAutoNum type="arabicPeriod"/>
            </a:pPr>
            <a:r>
              <a:rPr lang="en-US" b="1" dirty="0" err="1"/>
              <a:t>Lažne</a:t>
            </a:r>
            <a:r>
              <a:rPr lang="en-US" b="1" dirty="0"/>
              <a:t> </a:t>
            </a:r>
            <a:r>
              <a:rPr lang="en-US" b="1" dirty="0" err="1"/>
              <a:t>veze</a:t>
            </a:r>
            <a:r>
              <a:rPr lang="en-US" b="1" dirty="0"/>
              <a:t>?</a:t>
            </a:r>
          </a:p>
          <a:p>
            <a:pPr lvl="1">
              <a:buFont typeface="Wingdings" charset="2"/>
              <a:buChar char="§"/>
            </a:pPr>
            <a:r>
              <a:rPr lang="en-US" dirty="0" err="1"/>
              <a:t>Potraga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lažnim</a:t>
            </a:r>
            <a:r>
              <a:rPr lang="en-US" dirty="0"/>
              <a:t> </a:t>
            </a:r>
            <a:r>
              <a:rPr lang="en-US" dirty="0" err="1"/>
              <a:t>vezama</a:t>
            </a:r>
            <a:r>
              <a:rPr lang="en-US" dirty="0"/>
              <a:t> se </a:t>
            </a:r>
            <a:r>
              <a:rPr lang="en-US" dirty="0" err="1"/>
              <a:t>nikad</a:t>
            </a:r>
            <a:r>
              <a:rPr lang="en-US" dirty="0"/>
              <a:t> ne </a:t>
            </a:r>
            <a:r>
              <a:rPr lang="en-US" dirty="0" err="1"/>
              <a:t>završava</a:t>
            </a:r>
            <a:r>
              <a:rPr lang="en-US" dirty="0"/>
              <a:t> – </a:t>
            </a:r>
            <a:r>
              <a:rPr lang="en-US" i="1" dirty="0"/>
              <a:t>šta </a:t>
            </a:r>
            <a:r>
              <a:rPr lang="en-US" i="1" dirty="0" err="1"/>
              <a:t>još</a:t>
            </a:r>
            <a:r>
              <a:rPr lang="en-US" i="1" dirty="0"/>
              <a:t> </a:t>
            </a:r>
            <a:r>
              <a:rPr lang="en-US" i="1" dirty="0" err="1"/>
              <a:t>može</a:t>
            </a:r>
            <a:r>
              <a:rPr lang="en-US" i="1" dirty="0"/>
              <a:t> </a:t>
            </a:r>
            <a:r>
              <a:rPr lang="en-US" i="1" dirty="0" err="1"/>
              <a:t>uticati</a:t>
            </a:r>
            <a:r>
              <a:rPr lang="en-US" i="1" dirty="0"/>
              <a:t>?</a:t>
            </a:r>
          </a:p>
          <a:p>
            <a:pPr lvl="1">
              <a:buFont typeface="Wingdings" charset="2"/>
              <a:buChar char="§"/>
            </a:pPr>
            <a:r>
              <a:rPr lang="en-US" dirty="0" err="1"/>
              <a:t>Biramo</a:t>
            </a:r>
            <a:r>
              <a:rPr lang="en-US" dirty="0"/>
              <a:t> </a:t>
            </a:r>
            <a:r>
              <a:rPr lang="en-US" dirty="0" err="1"/>
              <a:t>faktore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vjerodostojnom</a:t>
            </a:r>
            <a:r>
              <a:rPr lang="en-US" dirty="0"/>
              <a:t> </a:t>
            </a:r>
            <a:r>
              <a:rPr lang="en-US" dirty="0" err="1"/>
              <a:t>uzročnom</a:t>
            </a:r>
            <a:r>
              <a:rPr lang="en-US" dirty="0"/>
              <a:t> </a:t>
            </a:r>
            <a:r>
              <a:rPr lang="en-US" dirty="0" err="1"/>
              <a:t>vezom</a:t>
            </a:r>
            <a:endParaRPr lang="en-US" dirty="0"/>
          </a:p>
          <a:p>
            <a:pPr lvl="1">
              <a:buFont typeface="Wingdings" charset="2"/>
              <a:buChar char="§"/>
            </a:pPr>
            <a:r>
              <a:rPr lang="en-US" dirty="0" err="1"/>
              <a:t>Kontrolne</a:t>
            </a:r>
            <a:r>
              <a:rPr lang="en-US" dirty="0"/>
              <a:t> </a:t>
            </a:r>
            <a:r>
              <a:rPr lang="en-US" dirty="0" err="1"/>
              <a:t>varijable</a:t>
            </a:r>
            <a:r>
              <a:rPr lang="en-US" dirty="0"/>
              <a:t> – da li </a:t>
            </a:r>
            <a:r>
              <a:rPr lang="en-US" dirty="0" err="1"/>
              <a:t>veza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dalje</a:t>
            </a:r>
            <a:r>
              <a:rPr lang="en-US" dirty="0"/>
              <a:t> </a:t>
            </a:r>
            <a:r>
              <a:rPr lang="en-US" dirty="0" err="1"/>
              <a:t>opstaje</a:t>
            </a:r>
            <a:r>
              <a:rPr lang="en-US" dirty="0"/>
              <a:t>?</a:t>
            </a:r>
          </a:p>
          <a:p>
            <a:pPr lvl="1">
              <a:buFont typeface="Wingdings" charset="2"/>
              <a:buChar char="§"/>
            </a:pPr>
            <a:r>
              <a:rPr lang="en-US" i="1" dirty="0" err="1"/>
              <a:t>Primjer</a:t>
            </a:r>
            <a:r>
              <a:rPr lang="en-US" i="1" dirty="0"/>
              <a:t>: </a:t>
            </a:r>
            <a:r>
              <a:rPr lang="en-US" dirty="0" err="1"/>
              <a:t>Patnamova</a:t>
            </a:r>
            <a:r>
              <a:rPr lang="en-US" dirty="0"/>
              <a:t> </a:t>
            </a:r>
            <a:r>
              <a:rPr lang="en-US" dirty="0" err="1"/>
              <a:t>studija</a:t>
            </a:r>
            <a:r>
              <a:rPr lang="en-US" dirty="0"/>
              <a:t> o </a:t>
            </a:r>
            <a:r>
              <a:rPr lang="en-US" dirty="0" err="1"/>
              <a:t>slabljenju</a:t>
            </a:r>
            <a:r>
              <a:rPr lang="en-US" dirty="0"/>
              <a:t> </a:t>
            </a:r>
            <a:r>
              <a:rPr lang="en-US" dirty="0" err="1"/>
              <a:t>građanskog</a:t>
            </a:r>
            <a:r>
              <a:rPr lang="en-US" dirty="0"/>
              <a:t> </a:t>
            </a:r>
            <a:r>
              <a:rPr lang="en-US" dirty="0" err="1"/>
              <a:t>angažmana</a:t>
            </a:r>
            <a:r>
              <a:rPr lang="en-US" dirty="0"/>
              <a:t> u SAD – </a:t>
            </a:r>
            <a:r>
              <a:rPr lang="en-US" i="1" dirty="0" err="1"/>
              <a:t>mobilnost</a:t>
            </a:r>
            <a:r>
              <a:rPr lang="en-US" i="1" dirty="0"/>
              <a:t>, </a:t>
            </a:r>
            <a:r>
              <a:rPr lang="en-US" i="1" dirty="0" err="1"/>
              <a:t>razvoj</a:t>
            </a:r>
            <a:r>
              <a:rPr lang="en-US" i="1" dirty="0"/>
              <a:t> </a:t>
            </a:r>
            <a:r>
              <a:rPr lang="en-US" i="1" err="1"/>
              <a:t>države</a:t>
            </a:r>
            <a:r>
              <a:rPr lang="en-US" i="1"/>
              <a:t> blagostanja</a:t>
            </a:r>
            <a:r>
              <a:rPr lang="is-IS" i="1"/>
              <a:t>….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204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Korak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korak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62" y="2381693"/>
            <a:ext cx="11036595" cy="414669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Prva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uslova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dokazivanje</a:t>
            </a:r>
            <a:r>
              <a:rPr lang="en-US" dirty="0"/>
              <a:t> </a:t>
            </a:r>
            <a:r>
              <a:rPr lang="en-US" dirty="0" err="1"/>
              <a:t>kauzalnosti</a:t>
            </a:r>
            <a:r>
              <a:rPr lang="en-US" dirty="0"/>
              <a:t> </a:t>
            </a:r>
            <a:r>
              <a:rPr lang="en-US" dirty="0" err="1"/>
              <a:t>vaze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korelacije</a:t>
            </a:r>
            <a:endParaRPr lang="en-US" dirty="0"/>
          </a:p>
          <a:p>
            <a:r>
              <a:rPr lang="en-US" dirty="0"/>
              <a:t>”</a:t>
            </a:r>
            <a:r>
              <a:rPr lang="en-US" dirty="0" err="1"/>
              <a:t>Skok</a:t>
            </a:r>
            <a:r>
              <a:rPr lang="en-US" dirty="0"/>
              <a:t>” od </a:t>
            </a:r>
            <a:r>
              <a:rPr lang="en-US" dirty="0" err="1"/>
              <a:t>korelacije</a:t>
            </a:r>
            <a:r>
              <a:rPr lang="en-US" dirty="0"/>
              <a:t> do </a:t>
            </a:r>
            <a:r>
              <a:rPr lang="en-US" dirty="0" err="1"/>
              <a:t>kauzalnosti</a:t>
            </a:r>
            <a:r>
              <a:rPr lang="en-US" dirty="0"/>
              <a:t> </a:t>
            </a:r>
            <a:r>
              <a:rPr lang="en-US" dirty="0" err="1"/>
              <a:t>kroz</a:t>
            </a:r>
            <a:r>
              <a:rPr lang="en-US" dirty="0"/>
              <a:t> </a:t>
            </a:r>
            <a:r>
              <a:rPr lang="en-US" dirty="0" err="1"/>
              <a:t>dokazivanje</a:t>
            </a:r>
            <a:r>
              <a:rPr lang="en-US" dirty="0"/>
              <a:t> </a:t>
            </a:r>
            <a:r>
              <a:rPr lang="en-US" dirty="0" err="1"/>
              <a:t>druga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kriterijuma</a:t>
            </a:r>
            <a:endParaRPr lang="en-US" dirty="0"/>
          </a:p>
          <a:p>
            <a:endParaRPr lang="en-US" dirty="0"/>
          </a:p>
          <a:p>
            <a:pPr>
              <a:buFont typeface="+mj-lt"/>
              <a:buAutoNum type="arabicPeriod"/>
            </a:pPr>
            <a:r>
              <a:rPr lang="en-US" b="1" dirty="0" err="1"/>
              <a:t>Postojanje</a:t>
            </a:r>
            <a:r>
              <a:rPr lang="en-US" b="1" dirty="0"/>
              <a:t> </a:t>
            </a:r>
            <a:r>
              <a:rPr lang="en-US" b="1" dirty="0" err="1"/>
              <a:t>korelacije</a:t>
            </a:r>
            <a:endParaRPr lang="en-US" dirty="0"/>
          </a:p>
          <a:p>
            <a:pPr lvl="1">
              <a:buFont typeface="Wingdings" charset="2"/>
              <a:buChar char="§"/>
            </a:pPr>
            <a:r>
              <a:rPr lang="en-US" dirty="0"/>
              <a:t>A </a:t>
            </a:r>
            <a:r>
              <a:rPr lang="en-US" dirty="0" err="1"/>
              <a:t>i</a:t>
            </a:r>
            <a:r>
              <a:rPr lang="en-US" dirty="0"/>
              <a:t> B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povezani</a:t>
            </a:r>
            <a:r>
              <a:rPr lang="en-US" dirty="0"/>
              <a:t> (</a:t>
            </a:r>
            <a:r>
              <a:rPr lang="en-US" dirty="0" err="1"/>
              <a:t>korelacija</a:t>
            </a:r>
            <a:r>
              <a:rPr lang="en-US" dirty="0"/>
              <a:t>)</a:t>
            </a:r>
          </a:p>
          <a:p>
            <a:pPr lvl="1">
              <a:buFont typeface="Wingdings" charset="2"/>
              <a:buChar char="§"/>
            </a:pPr>
            <a:r>
              <a:rPr lang="en-US" dirty="0"/>
              <a:t>A je </a:t>
            </a:r>
            <a:r>
              <a:rPr lang="en-US" dirty="0" err="1"/>
              <a:t>odgovorno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B (</a:t>
            </a:r>
            <a:r>
              <a:rPr lang="en-US" dirty="0" err="1"/>
              <a:t>uzročnost</a:t>
            </a:r>
            <a:r>
              <a:rPr lang="en-US" dirty="0"/>
              <a:t>)</a:t>
            </a:r>
          </a:p>
          <a:p>
            <a:pPr lvl="1">
              <a:buFont typeface="Wingdings" charset="2"/>
              <a:buChar char="§"/>
            </a:pPr>
            <a:r>
              <a:rPr lang="en-US" dirty="0" err="1"/>
              <a:t>Alternativna</a:t>
            </a:r>
            <a:r>
              <a:rPr lang="en-US" dirty="0"/>
              <a:t> </a:t>
            </a:r>
            <a:r>
              <a:rPr lang="en-US" dirty="0" err="1"/>
              <a:t>rješenja</a:t>
            </a:r>
            <a:r>
              <a:rPr lang="en-US" dirty="0"/>
              <a:t>? </a:t>
            </a:r>
            <a:r>
              <a:rPr lang="en-US" dirty="0" err="1"/>
              <a:t>Loš</a:t>
            </a:r>
            <a:r>
              <a:rPr lang="en-US" dirty="0"/>
              <a:t> </a:t>
            </a:r>
            <a:r>
              <a:rPr lang="en-US" dirty="0" err="1"/>
              <a:t>rezultat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testu</a:t>
            </a:r>
            <a:endParaRPr lang="en-US" dirty="0"/>
          </a:p>
          <a:p>
            <a:pPr lvl="1">
              <a:buFont typeface="Wingdings" charset="2"/>
              <a:buChar char="§"/>
            </a:pPr>
            <a:r>
              <a:rPr lang="en-US" dirty="0" err="1"/>
              <a:t>Ponoviti</a:t>
            </a:r>
            <a:r>
              <a:rPr lang="en-US" dirty="0"/>
              <a:t> </a:t>
            </a:r>
            <a:r>
              <a:rPr lang="en-US" dirty="0" err="1"/>
              <a:t>analizu</a:t>
            </a:r>
            <a:r>
              <a:rPr lang="en-US" dirty="0"/>
              <a:t> </a:t>
            </a:r>
            <a:r>
              <a:rPr lang="en-US" dirty="0" err="1"/>
              <a:t>uključujući</a:t>
            </a:r>
            <a:r>
              <a:rPr lang="en-US" dirty="0"/>
              <a:t> </a:t>
            </a:r>
            <a:r>
              <a:rPr lang="en-US" dirty="0" err="1"/>
              <a:t>alternativna</a:t>
            </a:r>
            <a:r>
              <a:rPr lang="en-US" dirty="0"/>
              <a:t> </a:t>
            </a:r>
            <a:r>
              <a:rPr lang="en-US" dirty="0" err="1"/>
              <a:t>rješenja</a:t>
            </a:r>
            <a:endParaRPr lang="en-US" dirty="0"/>
          </a:p>
          <a:p>
            <a:pPr>
              <a:buFont typeface="+mj-lt"/>
              <a:buAutoNum type="arabicPeriod"/>
            </a:pPr>
            <a:r>
              <a:rPr lang="en-US" b="1" dirty="0" err="1"/>
              <a:t>Lažne</a:t>
            </a:r>
            <a:r>
              <a:rPr lang="en-US" b="1" dirty="0"/>
              <a:t> </a:t>
            </a:r>
            <a:r>
              <a:rPr lang="en-US" b="1" dirty="0" err="1"/>
              <a:t>veze</a:t>
            </a:r>
            <a:r>
              <a:rPr lang="en-US" b="1" dirty="0"/>
              <a:t>?</a:t>
            </a:r>
          </a:p>
          <a:p>
            <a:pPr lvl="1">
              <a:buFont typeface="Wingdings" charset="2"/>
              <a:buChar char="§"/>
            </a:pPr>
            <a:r>
              <a:rPr lang="en-US" dirty="0" err="1"/>
              <a:t>Potraga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lažnim</a:t>
            </a:r>
            <a:r>
              <a:rPr lang="en-US" dirty="0"/>
              <a:t> </a:t>
            </a:r>
            <a:r>
              <a:rPr lang="en-US" dirty="0" err="1"/>
              <a:t>vezama</a:t>
            </a:r>
            <a:r>
              <a:rPr lang="en-US" dirty="0"/>
              <a:t> se </a:t>
            </a:r>
            <a:r>
              <a:rPr lang="en-US" dirty="0" err="1"/>
              <a:t>nikad</a:t>
            </a:r>
            <a:r>
              <a:rPr lang="en-US" dirty="0"/>
              <a:t> ne </a:t>
            </a:r>
            <a:r>
              <a:rPr lang="en-US" dirty="0" err="1"/>
              <a:t>završava</a:t>
            </a:r>
            <a:r>
              <a:rPr lang="en-US" dirty="0"/>
              <a:t> – </a:t>
            </a:r>
            <a:r>
              <a:rPr lang="en-US" i="1" dirty="0"/>
              <a:t>šta </a:t>
            </a:r>
            <a:r>
              <a:rPr lang="en-US" i="1" dirty="0" err="1"/>
              <a:t>još</a:t>
            </a:r>
            <a:r>
              <a:rPr lang="en-US" i="1" dirty="0"/>
              <a:t> </a:t>
            </a:r>
            <a:r>
              <a:rPr lang="en-US" i="1" dirty="0" err="1"/>
              <a:t>može</a:t>
            </a:r>
            <a:r>
              <a:rPr lang="en-US" i="1" dirty="0"/>
              <a:t> </a:t>
            </a:r>
            <a:r>
              <a:rPr lang="en-US" i="1" dirty="0" err="1"/>
              <a:t>uticati</a:t>
            </a:r>
            <a:r>
              <a:rPr lang="en-US" i="1" dirty="0"/>
              <a:t>?</a:t>
            </a:r>
          </a:p>
          <a:p>
            <a:pPr lvl="1">
              <a:buFont typeface="Wingdings" charset="2"/>
              <a:buChar char="§"/>
            </a:pPr>
            <a:r>
              <a:rPr lang="en-US" dirty="0" err="1"/>
              <a:t>Biramo</a:t>
            </a:r>
            <a:r>
              <a:rPr lang="en-US" dirty="0"/>
              <a:t> </a:t>
            </a:r>
            <a:r>
              <a:rPr lang="en-US" dirty="0" err="1"/>
              <a:t>faktore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vjerodostojnom</a:t>
            </a:r>
            <a:r>
              <a:rPr lang="en-US" dirty="0"/>
              <a:t> </a:t>
            </a:r>
            <a:r>
              <a:rPr lang="en-US" dirty="0" err="1"/>
              <a:t>uzročnom</a:t>
            </a:r>
            <a:r>
              <a:rPr lang="en-US" dirty="0"/>
              <a:t> </a:t>
            </a:r>
            <a:r>
              <a:rPr lang="en-US" dirty="0" err="1"/>
              <a:t>vezom</a:t>
            </a:r>
            <a:endParaRPr lang="en-US" dirty="0"/>
          </a:p>
          <a:p>
            <a:r>
              <a:rPr lang="en-US" dirty="0" err="1"/>
              <a:t>Primjer</a:t>
            </a:r>
            <a:r>
              <a:rPr lang="en-US" dirty="0"/>
              <a:t>: Robert Putnam – </a:t>
            </a:r>
            <a:r>
              <a:rPr lang="en-US" i="1" dirty="0" err="1"/>
              <a:t>slabljenje</a:t>
            </a:r>
            <a:r>
              <a:rPr lang="en-US" i="1" dirty="0"/>
              <a:t> </a:t>
            </a:r>
            <a:r>
              <a:rPr lang="en-US" i="1" dirty="0" err="1"/>
              <a:t>građanskog</a:t>
            </a:r>
            <a:r>
              <a:rPr lang="en-US" i="1" dirty="0"/>
              <a:t> </a:t>
            </a:r>
            <a:r>
              <a:rPr lang="en-US" i="1" dirty="0" err="1"/>
              <a:t>angažmana</a:t>
            </a:r>
            <a:r>
              <a:rPr lang="en-US" i="1" dirty="0"/>
              <a:t> u SAD</a:t>
            </a:r>
            <a:endParaRPr lang="en-US" dirty="0"/>
          </a:p>
          <a:p>
            <a:r>
              <a:rPr lang="en-US" dirty="0"/>
              <a:t>Problem </a:t>
            </a:r>
            <a:r>
              <a:rPr lang="en-US" b="1" dirty="0" err="1"/>
              <a:t>endogenih</a:t>
            </a:r>
            <a:r>
              <a:rPr lang="en-US" dirty="0"/>
              <a:t> </a:t>
            </a:r>
            <a:r>
              <a:rPr lang="en-US" dirty="0" err="1"/>
              <a:t>veza</a:t>
            </a:r>
            <a:r>
              <a:rPr lang="en-US" dirty="0"/>
              <a:t> - </a:t>
            </a:r>
            <a:r>
              <a:rPr lang="en-US" dirty="0" err="1"/>
              <a:t>smjer</a:t>
            </a:r>
            <a:r>
              <a:rPr lang="en-US" dirty="0"/>
              <a:t> </a:t>
            </a:r>
            <a:r>
              <a:rPr lang="en-US" dirty="0" err="1"/>
              <a:t>strelice</a:t>
            </a:r>
            <a:r>
              <a:rPr lang="en-US" dirty="0"/>
              <a:t> je </a:t>
            </a:r>
            <a:r>
              <a:rPr lang="en-US" dirty="0" err="1"/>
              <a:t>dvosmislen</a:t>
            </a:r>
            <a:r>
              <a:rPr lang="en-US" dirty="0"/>
              <a:t> </a:t>
            </a:r>
          </a:p>
          <a:p>
            <a:r>
              <a:rPr lang="en-US" i="1" dirty="0" err="1"/>
              <a:t>Endogene</a:t>
            </a:r>
            <a:r>
              <a:rPr lang="en-US" dirty="0"/>
              <a:t> vs. </a:t>
            </a:r>
            <a:r>
              <a:rPr lang="en-US" i="1" dirty="0" err="1"/>
              <a:t>Egzogene</a:t>
            </a:r>
            <a:r>
              <a:rPr lang="en-US" dirty="0"/>
              <a:t> </a:t>
            </a:r>
            <a:r>
              <a:rPr lang="en-US" dirty="0" err="1"/>
              <a:t>varijable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 err="1">
                <a:solidFill>
                  <a:srgbClr val="FF0000"/>
                </a:solidFill>
              </a:rPr>
              <a:t>Primjer</a:t>
            </a:r>
            <a:r>
              <a:rPr lang="en-US" b="1" dirty="0">
                <a:solidFill>
                  <a:srgbClr val="FF0000"/>
                </a:solidFill>
              </a:rPr>
              <a:t>)</a:t>
            </a:r>
          </a:p>
          <a:p>
            <a:r>
              <a:rPr lang="en-US" dirty="0" err="1"/>
              <a:t>Moguće</a:t>
            </a:r>
            <a:r>
              <a:rPr lang="en-US" dirty="0"/>
              <a:t> je </a:t>
            </a:r>
            <a:r>
              <a:rPr lang="en-US" dirty="0" err="1"/>
              <a:t>razmatrati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kauzalnih</a:t>
            </a:r>
            <a:r>
              <a:rPr lang="en-US" dirty="0"/>
              <a:t> </a:t>
            </a:r>
            <a:r>
              <a:rPr lang="en-US" dirty="0" err="1"/>
              <a:t>mehanizama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 err="1">
                <a:solidFill>
                  <a:srgbClr val="FF0000"/>
                </a:solidFill>
              </a:rPr>
              <a:t>Primjer</a:t>
            </a:r>
            <a:r>
              <a:rPr lang="en-US" b="1" dirty="0">
                <a:solidFill>
                  <a:srgbClr val="FF0000"/>
                </a:solidFill>
              </a:rPr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835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2391</TotalTime>
  <Words>423</Words>
  <Application>Microsoft Office PowerPoint</Application>
  <PresentationFormat>Widescreen</PresentationFormat>
  <Paragraphs>80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Wingdings</vt:lpstr>
      <vt:lpstr>Wingdings 3</vt:lpstr>
      <vt:lpstr>Ion Boardroom</vt:lpstr>
      <vt:lpstr>Pitanje kauzalnosti</vt:lpstr>
      <vt:lpstr>Kauzalnost</vt:lpstr>
      <vt:lpstr>O prirodi kauzalnih odnosa</vt:lpstr>
      <vt:lpstr>O prirodi kauzalnih odnosa</vt:lpstr>
      <vt:lpstr>PowerPoint Presentation</vt:lpstr>
      <vt:lpstr>Testiranje kauzalnih hipoteze</vt:lpstr>
      <vt:lpstr>Primjeri lažne veze</vt:lpstr>
      <vt:lpstr>Korak po korak</vt:lpstr>
      <vt:lpstr>Korak po korak</vt:lpstr>
      <vt:lpstr>Složenost kauzalnih odnosa</vt:lpstr>
      <vt:lpstr>Korišćenje objašnjenja za predviđanja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Prvi domaći zadatak</dc:title>
  <dc:creator>Windows User</dc:creator>
  <cp:lastModifiedBy>FPN</cp:lastModifiedBy>
  <cp:revision>243</cp:revision>
  <dcterms:created xsi:type="dcterms:W3CDTF">2017-11-15T16:32:03Z</dcterms:created>
  <dcterms:modified xsi:type="dcterms:W3CDTF">2017-11-28T10:05:41Z</dcterms:modified>
</cp:coreProperties>
</file>