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sldIdLst>
    <p:sldId id="274" r:id="rId2"/>
    <p:sldId id="273" r:id="rId3"/>
    <p:sldId id="275" r:id="rId4"/>
    <p:sldId id="282" r:id="rId5"/>
    <p:sldId id="276" r:id="rId6"/>
    <p:sldId id="277" r:id="rId7"/>
    <p:sldId id="279" r:id="rId8"/>
    <p:sldId id="283" r:id="rId9"/>
    <p:sldId id="281" r:id="rId10"/>
    <p:sldId id="28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0" autoAdjust="0"/>
    <p:restoredTop sz="94660"/>
  </p:normalViewPr>
  <p:slideViewPr>
    <p:cSldViewPr snapToGrid="0">
      <p:cViewPr>
        <p:scale>
          <a:sx n="70" d="100"/>
          <a:sy n="70" d="100"/>
        </p:scale>
        <p:origin x="-168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5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78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91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79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82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87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33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60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7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62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57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549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8387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26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6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48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8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D50F400-EEC2-49A5-B21E-DF626282B5E4}" type="datetimeFigureOut">
              <a:rPr lang="en-US" smtClean="0"/>
              <a:t>11/21/18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80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  <p:sldLayoutId id="214748385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7942" y="2360828"/>
            <a:ext cx="8839201" cy="2677648"/>
          </a:xfrm>
        </p:spPr>
        <p:txBody>
          <a:bodyPr/>
          <a:lstStyle/>
          <a:p>
            <a:r>
              <a:rPr lang="en-US" sz="6000" b="1" dirty="0" err="1" smtClean="0"/>
              <a:t>Kauzalni</a:t>
            </a:r>
            <a:r>
              <a:rPr lang="en-US" sz="6000" b="1" dirty="0" smtClean="0"/>
              <a:t> </a:t>
            </a:r>
            <a:r>
              <a:rPr lang="en-US" sz="6000" b="1" dirty="0" err="1" smtClean="0"/>
              <a:t>odnosi</a:t>
            </a:r>
            <a:r>
              <a:rPr lang="en-US" sz="6000" b="1" dirty="0" smtClean="0"/>
              <a:t> </a:t>
            </a:r>
            <a:r>
              <a:rPr lang="en-US" sz="6000" dirty="0" smtClean="0"/>
              <a:t>– </a:t>
            </a:r>
            <a:r>
              <a:rPr lang="en-US" sz="6000" i="1" dirty="0" err="1" smtClean="0">
                <a:solidFill>
                  <a:srgbClr val="92D050"/>
                </a:solidFill>
              </a:rPr>
              <a:t>praktične</a:t>
            </a:r>
            <a:r>
              <a:rPr lang="en-US" sz="6000" i="1" dirty="0" smtClean="0">
                <a:solidFill>
                  <a:srgbClr val="92D050"/>
                </a:solidFill>
              </a:rPr>
              <a:t> </a:t>
            </a:r>
            <a:r>
              <a:rPr lang="en-US" sz="6000" i="1" dirty="0" err="1" smtClean="0">
                <a:solidFill>
                  <a:srgbClr val="92D050"/>
                </a:solidFill>
              </a:rPr>
              <a:t>vježbe</a:t>
            </a:r>
            <a:endParaRPr lang="en-US" sz="6000" i="1" dirty="0">
              <a:solidFill>
                <a:srgbClr val="92D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dirty="0" smtClean="0"/>
              <a:t>Metodologija političkih nauka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57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1906255"/>
              </p:ext>
            </p:extLst>
          </p:nvPr>
        </p:nvGraphicFramePr>
        <p:xfrm>
          <a:off x="402337" y="402334"/>
          <a:ext cx="11466576" cy="62544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1348"/>
                <a:gridCol w="3822614"/>
                <a:gridCol w="3822614"/>
              </a:tblGrid>
              <a:tr h="65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Nezavisna varijabla</a:t>
                      </a:r>
                      <a:endParaRPr lang="en-US" sz="24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Intervencijska varijabla(e)</a:t>
                      </a:r>
                      <a:endParaRPr lang="en-US" sz="240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Zavisna varijabla</a:t>
                      </a:r>
                      <a:endParaRPr lang="en-US" sz="24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987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Prihod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Percipirani ulog u slučaju određenog ishoda; slobodno vrijeme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Izlasnost birača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65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Starost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Političko znanje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65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Nivo obrazovanja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 </a:t>
                      </a:r>
                      <a:endParaRPr lang="en-US" sz="2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Podrška Ujedinjenim nacijama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65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Snaga sindikata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 </a:t>
                      </a:r>
                      <a:endParaRPr lang="en-US" sz="2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Veličina države blagostanja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13167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Broj jezika u zemlji (koji govori</a:t>
                      </a:r>
                      <a:endParaRPr lang="en-US" sz="2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&gt; 1.000 ljudi)</a:t>
                      </a:r>
                      <a:endParaRPr lang="en-US" sz="2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 </a:t>
                      </a:r>
                      <a:endParaRPr lang="en-US" sz="2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Šansa za izbijanje građanskog rata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65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Stepen demokratije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 </a:t>
                      </a:r>
                      <a:endParaRPr lang="en-US" sz="2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Stepen ekonomskog razvoja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  <a:tr h="6583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 dirty="0">
                          <a:effectLst/>
                        </a:rPr>
                        <a:t>Nivo ekonomskog nivoa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 </a:t>
                      </a:r>
                      <a:endParaRPr lang="en-US" sz="2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x-none" sz="2000" dirty="0">
                          <a:effectLst/>
                        </a:rPr>
                        <a:t>Stepen demokratije</a:t>
                      </a:r>
                      <a:endParaRPr lang="en-US" sz="2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4155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0182" y="1117051"/>
            <a:ext cx="9927575" cy="706964"/>
          </a:xfrm>
        </p:spPr>
        <p:txBody>
          <a:bodyPr/>
          <a:lstStyle/>
          <a:p>
            <a:r>
              <a:rPr lang="en-US" dirty="0" err="1"/>
              <a:t>Prevedi</a:t>
            </a:r>
            <a:r>
              <a:rPr lang="en-US" dirty="0"/>
              <a:t> </a:t>
            </a:r>
            <a:r>
              <a:rPr lang="en-US" dirty="0" err="1"/>
              <a:t>dijagram</a:t>
            </a:r>
            <a:r>
              <a:rPr lang="en-US" dirty="0"/>
              <a:t> u </a:t>
            </a:r>
            <a:r>
              <a:rPr lang="en-US" dirty="0" err="1" smtClean="0"/>
              <a:t>teoriju</a:t>
            </a:r>
            <a:r>
              <a:rPr lang="en-US" dirty="0" smtClean="0"/>
              <a:t>, </a:t>
            </a:r>
            <a:r>
              <a:rPr lang="en-US" dirty="0" err="1" smtClean="0"/>
              <a:t>formuliši</a:t>
            </a:r>
            <a:r>
              <a:rPr lang="en-US" dirty="0" smtClean="0"/>
              <a:t> </a:t>
            </a:r>
            <a:r>
              <a:rPr lang="en-US" dirty="0" err="1" smtClean="0"/>
              <a:t>hipoteze</a:t>
            </a:r>
            <a:r>
              <a:rPr lang="en-US" dirty="0" smtClean="0"/>
              <a:t>, </a:t>
            </a:r>
            <a:r>
              <a:rPr lang="en-US" dirty="0" err="1" smtClean="0"/>
              <a:t>operacionalizu</a:t>
            </a:r>
            <a:r>
              <a:rPr lang="en-US" dirty="0" smtClean="0"/>
              <a:t> </a:t>
            </a:r>
            <a:r>
              <a:rPr lang="en-US" dirty="0" err="1" smtClean="0"/>
              <a:t>pojmove</a:t>
            </a:r>
            <a:r>
              <a:rPr lang="is-IS" dirty="0" smtClean="0"/>
              <a:t>…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819161" y="2472608"/>
            <a:ext cx="2063735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Politička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ideologija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(L)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837449" y="3876212"/>
            <a:ext cx="2063735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Starost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819160" y="5279816"/>
            <a:ext cx="2063736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Prihodi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000761" y="3878920"/>
            <a:ext cx="2063735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Povjerenje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u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vladu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0" name="Straight Arrow Connector 9"/>
          <p:cNvCxnSpPr>
            <a:stCxn id="5" idx="3"/>
          </p:cNvCxnSpPr>
          <p:nvPr/>
        </p:nvCxnSpPr>
        <p:spPr>
          <a:xfrm>
            <a:off x="4882896" y="2925236"/>
            <a:ext cx="3117865" cy="1403604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  <a:endCxn id="8" idx="1"/>
          </p:cNvCxnSpPr>
          <p:nvPr/>
        </p:nvCxnSpPr>
        <p:spPr>
          <a:xfrm>
            <a:off x="4901184" y="4328840"/>
            <a:ext cx="3099577" cy="2708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  <a:endCxn id="8" idx="1"/>
          </p:cNvCxnSpPr>
          <p:nvPr/>
        </p:nvCxnSpPr>
        <p:spPr>
          <a:xfrm flipV="1">
            <a:off x="4882896" y="4331548"/>
            <a:ext cx="3117865" cy="140089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03362" y="2800559"/>
            <a:ext cx="58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-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26102" y="5397751"/>
            <a:ext cx="73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</a:t>
            </a:r>
            <a:r>
              <a:rPr lang="en-US" sz="2000" b="1" dirty="0">
                <a:latin typeface="Garamond" charset="0"/>
                <a:ea typeface="Garamond" charset="0"/>
                <a:cs typeface="Garamond" charset="0"/>
              </a:rPr>
              <a:t>+</a:t>
            </a:r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38590" y="3902471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+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19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409446" y="2492760"/>
            <a:ext cx="2063735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Obrazovanje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09447" y="3899072"/>
            <a:ext cx="2063735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Nezavisno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sudstvo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09447" y="5305384"/>
            <a:ext cx="2063736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Etnička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raznolikost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000761" y="3878920"/>
            <a:ext cx="2063735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Zaštita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građanskih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sloboda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>
            <a:stCxn id="6" idx="3"/>
            <a:endCxn id="8" idx="1"/>
          </p:cNvCxnSpPr>
          <p:nvPr/>
        </p:nvCxnSpPr>
        <p:spPr>
          <a:xfrm flipV="1">
            <a:off x="3473182" y="4331548"/>
            <a:ext cx="4527579" cy="2015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  <a:endCxn id="8" idx="1"/>
          </p:cNvCxnSpPr>
          <p:nvPr/>
        </p:nvCxnSpPr>
        <p:spPr>
          <a:xfrm flipV="1">
            <a:off x="3473183" y="4331548"/>
            <a:ext cx="4527578" cy="1426464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51056" y="3099005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latin typeface="Garamond" charset="0"/>
                <a:ea typeface="Garamond" charset="0"/>
                <a:cs typeface="Garamond" charset="0"/>
              </a:rPr>
              <a:t>( + </a:t>
            </a:r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38590" y="5105329"/>
            <a:ext cx="73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-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38590" y="3902471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+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795139" y="2492760"/>
            <a:ext cx="1883664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Tolerancija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Arrow Connector 12"/>
          <p:cNvCxnSpPr>
            <a:stCxn id="5" idx="3"/>
            <a:endCxn id="9" idx="1"/>
          </p:cNvCxnSpPr>
          <p:nvPr/>
        </p:nvCxnSpPr>
        <p:spPr>
          <a:xfrm>
            <a:off x="3473181" y="2945388"/>
            <a:ext cx="1321958" cy="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00575" y="2483942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+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21" name="Straight Arrow Connector 20"/>
          <p:cNvCxnSpPr>
            <a:stCxn id="9" idx="3"/>
            <a:endCxn id="8" idx="1"/>
          </p:cNvCxnSpPr>
          <p:nvPr/>
        </p:nvCxnSpPr>
        <p:spPr>
          <a:xfrm>
            <a:off x="6678803" y="2945388"/>
            <a:ext cx="1321958" cy="138616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 bwMode="gray">
          <a:xfrm>
            <a:off x="1715015" y="1046533"/>
            <a:ext cx="9927575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Prevedi</a:t>
            </a:r>
            <a:r>
              <a:rPr lang="en-US" dirty="0" smtClean="0"/>
              <a:t> </a:t>
            </a:r>
            <a:r>
              <a:rPr lang="en-US" dirty="0" err="1" smtClean="0"/>
              <a:t>dijagram</a:t>
            </a:r>
            <a:r>
              <a:rPr lang="en-US" dirty="0" smtClean="0"/>
              <a:t> u </a:t>
            </a:r>
            <a:r>
              <a:rPr lang="en-US" dirty="0" err="1" smtClean="0"/>
              <a:t>teoriju</a:t>
            </a:r>
            <a:r>
              <a:rPr lang="en-US" dirty="0" smtClean="0"/>
              <a:t>, </a:t>
            </a:r>
            <a:r>
              <a:rPr lang="en-US" dirty="0" err="1" smtClean="0"/>
              <a:t>formuliši</a:t>
            </a:r>
            <a:r>
              <a:rPr lang="en-US" dirty="0" smtClean="0"/>
              <a:t> </a:t>
            </a:r>
            <a:r>
              <a:rPr lang="en-US" dirty="0" err="1" smtClean="0"/>
              <a:t>hipoteze</a:t>
            </a:r>
            <a:r>
              <a:rPr lang="en-US" dirty="0" smtClean="0"/>
              <a:t>, </a:t>
            </a:r>
            <a:r>
              <a:rPr lang="en-US" dirty="0" err="1" smtClean="0"/>
              <a:t>operacionalizu</a:t>
            </a:r>
            <a:r>
              <a:rPr lang="en-US" dirty="0" smtClean="0"/>
              <a:t> </a:t>
            </a:r>
            <a:r>
              <a:rPr lang="en-US" dirty="0" err="1" smtClean="0"/>
              <a:t>pojmove</a:t>
            </a:r>
            <a:r>
              <a:rPr lang="is-IS" dirty="0" smtClean="0"/>
              <a:t>…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64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321" y="827364"/>
            <a:ext cx="9909287" cy="706964"/>
          </a:xfrm>
        </p:spPr>
        <p:txBody>
          <a:bodyPr/>
          <a:lstStyle/>
          <a:p>
            <a:r>
              <a:rPr lang="en-US" dirty="0" err="1" smtClean="0"/>
              <a:t>Kreiraj</a:t>
            </a:r>
            <a:r>
              <a:rPr lang="en-US" dirty="0" smtClean="0"/>
              <a:t> </a:t>
            </a:r>
            <a:r>
              <a:rPr lang="en-US" dirty="0" err="1" smtClean="0"/>
              <a:t>dijagram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osnovu</a:t>
            </a:r>
            <a:r>
              <a:rPr lang="en-US" dirty="0"/>
              <a:t> </a:t>
            </a:r>
            <a:r>
              <a:rPr lang="en-US" dirty="0" smtClean="0"/>
              <a:t>argumenta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666" y="2438908"/>
            <a:ext cx="9982437" cy="4035044"/>
          </a:xfrm>
        </p:spPr>
        <p:txBody>
          <a:bodyPr>
            <a:noAutofit/>
          </a:bodyPr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en-US" sz="2400" dirty="0" smtClean="0"/>
              <a:t>“</a:t>
            </a:r>
            <a:r>
              <a:rPr lang="x-none" sz="2400" i="1" dirty="0"/>
              <a:t>Model procesa koji smo razvili u kojem građani postaju aktivni u politici je, na sličan način, sveobuhvatan... Naša koncepcija participativnog procesa počiva na dva glavna faktora: motivaciji i sposobnosti da učestvuju u političkom životu... Takođe, u obzir uzimamo i treći faktor. Oni koji imaju i motivaciju i sposobnost da postanu aktivni imaju veće šanse da to učine ako se to od njih traži. Stoga, u obzir uzimamo i mreže regrutovanja kroz koje se posredno zahtijeva politička aktivnost</a:t>
            </a:r>
            <a:r>
              <a:rPr lang="x-none" sz="2400" i="1" dirty="0" smtClean="0"/>
              <a:t>.</a:t>
            </a:r>
            <a:r>
              <a:rPr lang="en-US" sz="2400" dirty="0" smtClean="0"/>
              <a:t>“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endParaRPr lang="en-US" sz="2400" dirty="0"/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en-US" sz="2000" dirty="0" smtClean="0"/>
              <a:t>Sidney </a:t>
            </a:r>
            <a:r>
              <a:rPr lang="en-US" sz="2000" dirty="0" err="1" smtClean="0"/>
              <a:t>Verba</a:t>
            </a:r>
            <a:r>
              <a:rPr lang="en-US" sz="2000" dirty="0" smtClean="0"/>
              <a:t>, Kay Lehman </a:t>
            </a:r>
            <a:r>
              <a:rPr lang="en-US" sz="2000" dirty="0" err="1" smtClean="0"/>
              <a:t>Schlozman</a:t>
            </a:r>
            <a:r>
              <a:rPr lang="en-US" sz="2000" dirty="0" smtClean="0"/>
              <a:t>, and Henry Brady (1995). </a:t>
            </a:r>
            <a:r>
              <a:rPr lang="en-US" sz="2000" i="1" dirty="0" smtClean="0"/>
              <a:t>Voice and Equality: Civic Voluntarism in American Politics. </a:t>
            </a:r>
            <a:r>
              <a:rPr lang="en-US" sz="2000" dirty="0" smtClean="0"/>
              <a:t>Harvard University Press, </a:t>
            </a:r>
            <a:r>
              <a:rPr lang="en-US" sz="2000" dirty="0" err="1" smtClean="0"/>
              <a:t>Cambidge</a:t>
            </a:r>
            <a:r>
              <a:rPr lang="en-US" sz="2000" dirty="0" smtClean="0"/>
              <a:t> MA.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61943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321" y="827364"/>
            <a:ext cx="9909287" cy="706964"/>
          </a:xfrm>
        </p:spPr>
        <p:txBody>
          <a:bodyPr/>
          <a:lstStyle/>
          <a:p>
            <a:r>
              <a:rPr lang="en-US" dirty="0" err="1" smtClean="0"/>
              <a:t>Kreiraj</a:t>
            </a:r>
            <a:r>
              <a:rPr lang="en-US" dirty="0" smtClean="0"/>
              <a:t> </a:t>
            </a:r>
            <a:r>
              <a:rPr lang="en-US" dirty="0" err="1" smtClean="0"/>
              <a:t>dijagram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osnovu</a:t>
            </a:r>
            <a:r>
              <a:rPr lang="en-US" dirty="0"/>
              <a:t> </a:t>
            </a:r>
            <a:r>
              <a:rPr lang="en-US" dirty="0" smtClean="0"/>
              <a:t>argumenta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666" y="2438908"/>
            <a:ext cx="9982437" cy="4035044"/>
          </a:xfrm>
        </p:spPr>
        <p:txBody>
          <a:bodyPr>
            <a:noAutofit/>
          </a:bodyPr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en-US" sz="2400" dirty="0" smtClean="0"/>
              <a:t>“</a:t>
            </a:r>
            <a:r>
              <a:rPr lang="x-none" sz="2400" i="1" dirty="0"/>
              <a:t>Model procesa koji smo razvili u kojem građani postaju aktivni u politici je, na sličan način, sveobuhvatan... Naša koncepcija participativnog procesa počiva na dva glavna faktora: </a:t>
            </a:r>
            <a:r>
              <a:rPr lang="x-none" sz="2400" i="1" u="sng" dirty="0"/>
              <a:t>motivaciji</a:t>
            </a:r>
            <a:r>
              <a:rPr lang="x-none" sz="2400" i="1" dirty="0"/>
              <a:t> i </a:t>
            </a:r>
            <a:r>
              <a:rPr lang="x-none" sz="2400" i="1" u="sng" dirty="0"/>
              <a:t>sposobnosti</a:t>
            </a:r>
            <a:r>
              <a:rPr lang="x-none" sz="2400" i="1" dirty="0"/>
              <a:t> da učestvuju u političkom životu... Takođe, u obzir uzimamo i treći faktor. Oni koji imaju i motivaciju i sposobnost da postanu aktivni imaju veće šanse da to učine ako se to od njih traži. Stoga, u obzir uzimamo i </a:t>
            </a:r>
            <a:r>
              <a:rPr lang="x-none" sz="2400" i="1" u="sng" dirty="0"/>
              <a:t>mreže regrutovanja </a:t>
            </a:r>
            <a:r>
              <a:rPr lang="x-none" sz="2400" i="1" dirty="0"/>
              <a:t>kroz koje se posredno zahtijeva politička aktivnost</a:t>
            </a:r>
            <a:r>
              <a:rPr lang="x-none" sz="2400" i="1" dirty="0" smtClean="0"/>
              <a:t>.</a:t>
            </a:r>
            <a:r>
              <a:rPr lang="en-US" sz="2400" dirty="0" smtClean="0"/>
              <a:t>“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endParaRPr lang="en-US" sz="2400" dirty="0"/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en-US" sz="2000" dirty="0" smtClean="0"/>
              <a:t>Sidney </a:t>
            </a:r>
            <a:r>
              <a:rPr lang="en-US" sz="2000" dirty="0" err="1" smtClean="0"/>
              <a:t>Verba</a:t>
            </a:r>
            <a:r>
              <a:rPr lang="en-US" sz="2000" dirty="0" smtClean="0"/>
              <a:t>, Kay Lehman </a:t>
            </a:r>
            <a:r>
              <a:rPr lang="en-US" sz="2000" dirty="0" err="1" smtClean="0"/>
              <a:t>Schlozman</a:t>
            </a:r>
            <a:r>
              <a:rPr lang="en-US" sz="2000" dirty="0" smtClean="0"/>
              <a:t>, and Henry Brady (1995). </a:t>
            </a:r>
            <a:r>
              <a:rPr lang="en-US" sz="2000" i="1" dirty="0" smtClean="0"/>
              <a:t>Voice and Equality: Civic Voluntarism in American Politics. </a:t>
            </a:r>
            <a:r>
              <a:rPr lang="en-US" sz="2000" dirty="0" smtClean="0"/>
              <a:t>Harvard University Press, </a:t>
            </a:r>
            <a:r>
              <a:rPr lang="en-US" sz="2000" dirty="0" err="1" smtClean="0"/>
              <a:t>Cambidge</a:t>
            </a:r>
            <a:r>
              <a:rPr lang="en-US" sz="2000" dirty="0" smtClean="0"/>
              <a:t> MA.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36044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409446" y="2330921"/>
            <a:ext cx="2063735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Motivacija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09446" y="5305384"/>
            <a:ext cx="2063735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Sposobnost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057657" y="3724976"/>
            <a:ext cx="2063736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Mreža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regrutovanja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348233" y="3750391"/>
            <a:ext cx="2063735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Politička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aktivnost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>
            <a:stCxn id="6" idx="3"/>
            <a:endCxn id="8" idx="1"/>
          </p:cNvCxnSpPr>
          <p:nvPr/>
        </p:nvCxnSpPr>
        <p:spPr>
          <a:xfrm flipV="1">
            <a:off x="3473181" y="4203019"/>
            <a:ext cx="4875052" cy="1554993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  <a:endCxn id="8" idx="1"/>
          </p:cNvCxnSpPr>
          <p:nvPr/>
        </p:nvCxnSpPr>
        <p:spPr>
          <a:xfrm>
            <a:off x="6121393" y="4177604"/>
            <a:ext cx="2226840" cy="2541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536916" y="2911205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latin typeface="Garamond" charset="0"/>
                <a:ea typeface="Garamond" charset="0"/>
                <a:cs typeface="Garamond" charset="0"/>
              </a:rPr>
              <a:t>( + </a:t>
            </a:r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38590" y="5105329"/>
            <a:ext cx="73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+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77067" y="4580405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+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90077" y="3508181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+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 bwMode="gray">
          <a:xfrm>
            <a:off x="1715015" y="1046533"/>
            <a:ext cx="9927575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/>
              <a:t>Kreiraj</a:t>
            </a:r>
            <a:r>
              <a:rPr lang="en-US" dirty="0"/>
              <a:t> </a:t>
            </a:r>
            <a:r>
              <a:rPr lang="en-US" dirty="0" err="1" smtClean="0"/>
              <a:t>dijagram</a:t>
            </a:r>
            <a:r>
              <a:rPr lang="is-IS" dirty="0" smtClean="0"/>
              <a:t>…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5" idx="3"/>
            <a:endCxn id="8" idx="1"/>
          </p:cNvCxnSpPr>
          <p:nvPr/>
        </p:nvCxnSpPr>
        <p:spPr>
          <a:xfrm>
            <a:off x="3473181" y="2783549"/>
            <a:ext cx="4875052" cy="141947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6" idx="0"/>
            <a:endCxn id="7" idx="1"/>
          </p:cNvCxnSpPr>
          <p:nvPr/>
        </p:nvCxnSpPr>
        <p:spPr>
          <a:xfrm flipV="1">
            <a:off x="2441314" y="4177604"/>
            <a:ext cx="1616343" cy="112778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5" idx="2"/>
          </p:cNvCxnSpPr>
          <p:nvPr/>
        </p:nvCxnSpPr>
        <p:spPr>
          <a:xfrm>
            <a:off x="2441314" y="3236177"/>
            <a:ext cx="1616343" cy="902310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71598" y="4154036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++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117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321" y="827364"/>
            <a:ext cx="9909287" cy="706964"/>
          </a:xfrm>
        </p:spPr>
        <p:txBody>
          <a:bodyPr/>
          <a:lstStyle/>
          <a:p>
            <a:r>
              <a:rPr lang="en-US" dirty="0" err="1" smtClean="0"/>
              <a:t>Kreiraj</a:t>
            </a:r>
            <a:r>
              <a:rPr lang="en-US" dirty="0" smtClean="0"/>
              <a:t> </a:t>
            </a:r>
            <a:r>
              <a:rPr lang="en-US" dirty="0" err="1" smtClean="0"/>
              <a:t>dijagram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osnovu</a:t>
            </a:r>
            <a:r>
              <a:rPr lang="en-US" dirty="0"/>
              <a:t> </a:t>
            </a:r>
            <a:r>
              <a:rPr lang="en-US" dirty="0" smtClean="0"/>
              <a:t>argumenta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666" y="2438908"/>
            <a:ext cx="9982437" cy="4035044"/>
          </a:xfrm>
        </p:spPr>
        <p:txBody>
          <a:bodyPr>
            <a:noAutofit/>
          </a:bodyPr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en-US" sz="2400" i="1" dirty="0" smtClean="0"/>
              <a:t>“</a:t>
            </a:r>
            <a:r>
              <a:rPr lang="x-none" i="1" dirty="0"/>
              <a:t>U ovom radu, tvrdimo da veća odgovornost demokratskih lidera prema svojim građanima stvara snažan pritisak na lidere da smanje ljudske troškove rata. U analizi novog seta podataka o broju žrtava u međunarodnim ratovima (1900-2005) nalazimo da visokodemokratske države trpe znatno manje vojnih i civilnih žrtava. Tvrdimo da demokratije ograničavaju svoje ratne gubitke prvenstveno usvajanjem četiri specifične diplomatske i vojne politike. Prvo, demokratije posjeduju više vojne sposobnosti u odnosu na nedemokratije u ratnim vremenima. Drugo, demokratije češće uvećavaju svoje sposobnosti ulaskom u moćnije koalicije država tokom rata. Treće, demokratije će češće koristiti vojne strategije koje na ratištu umanjuju stepen stradanja. Na kraju, demokratije će češće ratovati na ratištima koja </a:t>
            </a:r>
            <a:r>
              <a:rPr lang="x-none" i="1" dirty="0" smtClean="0"/>
              <a:t>ni</a:t>
            </a:r>
            <a:r>
              <a:rPr lang="hr-HR" i="1" dirty="0" smtClean="0"/>
              <a:t>je</a:t>
            </a:r>
            <a:r>
              <a:rPr lang="x-none" i="1" dirty="0" smtClean="0"/>
              <a:t>su </a:t>
            </a:r>
            <a:r>
              <a:rPr lang="x-none" i="1" dirty="0"/>
              <a:t>u susjedstvu njihovih matičnih teritorija, čime se štiti njihovo civilno stanovništvo od borbe</a:t>
            </a:r>
            <a:r>
              <a:rPr lang="x-none" i="1" dirty="0" smtClean="0"/>
              <a:t>.</a:t>
            </a:r>
            <a:r>
              <a:rPr lang="en-US" sz="2400" i="1" dirty="0" smtClean="0"/>
              <a:t>“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endParaRPr lang="en-US" sz="2400" dirty="0"/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en-US" dirty="0" smtClean="0"/>
              <a:t>Benjamin Valentino, Paul </a:t>
            </a:r>
            <a:r>
              <a:rPr lang="en-US" dirty="0" err="1" smtClean="0"/>
              <a:t>Huth</a:t>
            </a:r>
            <a:r>
              <a:rPr lang="en-US" dirty="0" smtClean="0"/>
              <a:t>, Sarah </a:t>
            </a:r>
            <a:r>
              <a:rPr lang="en-US" dirty="0" err="1" smtClean="0"/>
              <a:t>Croco</a:t>
            </a:r>
            <a:r>
              <a:rPr lang="en-US" dirty="0" smtClean="0"/>
              <a:t> (2010). Bear Any Burden? How Democracies Minimize the Costs of War. </a:t>
            </a:r>
            <a:r>
              <a:rPr lang="en-US" i="1" dirty="0" smtClean="0"/>
              <a:t>Journal of Politics </a:t>
            </a:r>
            <a:r>
              <a:rPr lang="en-US" dirty="0" smtClean="0"/>
              <a:t>72</a:t>
            </a:r>
            <a:r>
              <a:rPr lang="en-US" i="1" dirty="0" smtClean="0"/>
              <a:t>. </a:t>
            </a:r>
            <a:r>
              <a:rPr lang="en-US" dirty="0" smtClean="0"/>
              <a:t>528-544</a:t>
            </a:r>
            <a:r>
              <a:rPr lang="en-US" i="1" dirty="0" smtClean="0"/>
              <a:t> 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694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321" y="827364"/>
            <a:ext cx="9909287" cy="706964"/>
          </a:xfrm>
        </p:spPr>
        <p:txBody>
          <a:bodyPr/>
          <a:lstStyle/>
          <a:p>
            <a:r>
              <a:rPr lang="en-US" dirty="0" err="1" smtClean="0"/>
              <a:t>Kreiraj</a:t>
            </a:r>
            <a:r>
              <a:rPr lang="en-US" dirty="0" smtClean="0"/>
              <a:t> </a:t>
            </a:r>
            <a:r>
              <a:rPr lang="en-US" dirty="0" err="1" smtClean="0"/>
              <a:t>dijagram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osnovu</a:t>
            </a:r>
            <a:r>
              <a:rPr lang="en-US" dirty="0"/>
              <a:t> </a:t>
            </a:r>
            <a:r>
              <a:rPr lang="en-US" dirty="0" smtClean="0"/>
              <a:t>argumenta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666" y="2438908"/>
            <a:ext cx="9982437" cy="4035044"/>
          </a:xfrm>
        </p:spPr>
        <p:txBody>
          <a:bodyPr>
            <a:noAutofit/>
          </a:bodyPr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en-US" sz="2400" i="1" dirty="0" smtClean="0"/>
              <a:t>“</a:t>
            </a:r>
            <a:r>
              <a:rPr lang="x-none" i="1" dirty="0"/>
              <a:t>U ovom radu, tvrdimo da veća odgovornost demokratskih lidera prema svojim građanima stvara snažan pritisak na lidere da smanje ljudske troškove rata. U analizi novog seta podataka o broju žrtava u međunarodnim ratovima (1900-2005) nalazimo da visokodemokratske države trpe znatno manje vojnih i civilnih žrtava. Tvrdimo da demokratije ograničavaju svoje ratne gubitke prvenstveno usvajanjem četiri specifične diplomatske i vojne politike. Prvo, </a:t>
            </a:r>
            <a:r>
              <a:rPr lang="x-none" i="1" u="sng" dirty="0"/>
              <a:t>demokratije</a:t>
            </a:r>
            <a:r>
              <a:rPr lang="x-none" i="1" dirty="0"/>
              <a:t> posjeduju više </a:t>
            </a:r>
            <a:r>
              <a:rPr lang="x-none" i="1" u="sng" dirty="0"/>
              <a:t>vojne sposobnosti </a:t>
            </a:r>
            <a:r>
              <a:rPr lang="x-none" i="1" dirty="0"/>
              <a:t>u odnosu na nedemokratije u ratnim vremenima. Drugo, demokratije češće uvećavaju svoje sposobnosti ulaskom u </a:t>
            </a:r>
            <a:r>
              <a:rPr lang="x-none" i="1" u="sng" dirty="0"/>
              <a:t>moćnije koalicije država </a:t>
            </a:r>
            <a:r>
              <a:rPr lang="x-none" i="1" dirty="0"/>
              <a:t>tokom rata. Treće, demokratije će češće koristiti </a:t>
            </a:r>
            <a:r>
              <a:rPr lang="x-none" i="1" u="sng" dirty="0"/>
              <a:t>vojne strategije </a:t>
            </a:r>
            <a:r>
              <a:rPr lang="x-none" i="1" dirty="0"/>
              <a:t>koje na ratištu umanjuju stepen stradanja. Na kraju, demokratije će češće ratovati na ratištima koja </a:t>
            </a:r>
            <a:r>
              <a:rPr lang="x-none" i="1" u="sng" dirty="0" smtClean="0"/>
              <a:t>ni</a:t>
            </a:r>
            <a:r>
              <a:rPr lang="hr-HR" i="1" u="sng" dirty="0" smtClean="0"/>
              <a:t>je</a:t>
            </a:r>
            <a:r>
              <a:rPr lang="x-none" i="1" u="sng" dirty="0" smtClean="0"/>
              <a:t>su </a:t>
            </a:r>
            <a:r>
              <a:rPr lang="x-none" i="1" u="sng" dirty="0"/>
              <a:t>u susjedstvu </a:t>
            </a:r>
            <a:r>
              <a:rPr lang="x-none" i="1" dirty="0"/>
              <a:t>njihovih matičnih teritorija, čime se štiti njihovo civilno stanovništvo od borbe</a:t>
            </a:r>
            <a:r>
              <a:rPr lang="x-none" i="1" dirty="0" smtClean="0"/>
              <a:t>.</a:t>
            </a:r>
            <a:r>
              <a:rPr lang="en-US" sz="2400" i="1" dirty="0" smtClean="0"/>
              <a:t>“</a:t>
            </a:r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endParaRPr lang="en-US" sz="2400" dirty="0"/>
          </a:p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en-US" dirty="0" smtClean="0"/>
              <a:t>Benjamin Valentino, Paul </a:t>
            </a:r>
            <a:r>
              <a:rPr lang="en-US" dirty="0" err="1" smtClean="0"/>
              <a:t>Huth</a:t>
            </a:r>
            <a:r>
              <a:rPr lang="en-US" dirty="0" smtClean="0"/>
              <a:t>, Sarah </a:t>
            </a:r>
            <a:r>
              <a:rPr lang="en-US" dirty="0" err="1" smtClean="0"/>
              <a:t>Croco</a:t>
            </a:r>
            <a:r>
              <a:rPr lang="en-US" dirty="0" smtClean="0"/>
              <a:t> (2010). Bear Any Burden? How Democracies Minimize the Costs of War. </a:t>
            </a:r>
            <a:r>
              <a:rPr lang="en-US" i="1" dirty="0" smtClean="0"/>
              <a:t>Journal of Politics </a:t>
            </a:r>
            <a:r>
              <a:rPr lang="en-US" dirty="0" smtClean="0"/>
              <a:t>72</a:t>
            </a:r>
            <a:r>
              <a:rPr lang="en-US" i="1" dirty="0" smtClean="0"/>
              <a:t>. </a:t>
            </a:r>
            <a:r>
              <a:rPr lang="en-US" dirty="0" smtClean="0"/>
              <a:t>528-544</a:t>
            </a:r>
            <a:r>
              <a:rPr lang="en-US" i="1" dirty="0" smtClean="0"/>
              <a:t> 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959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531663" y="3460431"/>
            <a:ext cx="1967069" cy="911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Učešće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u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moćnim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koalicijama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16078" y="4631891"/>
            <a:ext cx="1967069" cy="9486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Vojne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strategije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467745" y="5799535"/>
            <a:ext cx="2063736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Rat u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susjedstvu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718498" y="3878920"/>
            <a:ext cx="2063735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Broj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civilnih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žrtava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>
            <a:stCxn id="6" idx="3"/>
            <a:endCxn id="8" idx="1"/>
          </p:cNvCxnSpPr>
          <p:nvPr/>
        </p:nvCxnSpPr>
        <p:spPr>
          <a:xfrm flipV="1">
            <a:off x="6483147" y="4331548"/>
            <a:ext cx="2235351" cy="77466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  <a:endCxn id="8" idx="1"/>
          </p:cNvCxnSpPr>
          <p:nvPr/>
        </p:nvCxnSpPr>
        <p:spPr>
          <a:xfrm flipV="1">
            <a:off x="6531481" y="4331548"/>
            <a:ext cx="2187017" cy="192061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91404" y="2940904"/>
            <a:ext cx="58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-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15068" y="2357075"/>
            <a:ext cx="1883664" cy="9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Vojne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sposobnosti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64364" y="3062276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+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cxnSp>
        <p:nvCxnSpPr>
          <p:cNvPr id="21" name="Straight Arrow Connector 20"/>
          <p:cNvCxnSpPr>
            <a:stCxn id="9" idx="3"/>
            <a:endCxn id="8" idx="1"/>
          </p:cNvCxnSpPr>
          <p:nvPr/>
        </p:nvCxnSpPr>
        <p:spPr>
          <a:xfrm>
            <a:off x="6498732" y="2809703"/>
            <a:ext cx="2219766" cy="1521845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 bwMode="gray">
          <a:xfrm>
            <a:off x="1715015" y="1046533"/>
            <a:ext cx="9927575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Prevedi</a:t>
            </a:r>
            <a:r>
              <a:rPr lang="en-US" dirty="0" smtClean="0"/>
              <a:t> </a:t>
            </a:r>
            <a:r>
              <a:rPr lang="en-US" dirty="0" err="1" smtClean="0"/>
              <a:t>dijagram</a:t>
            </a:r>
            <a:r>
              <a:rPr lang="en-US" dirty="0" smtClean="0"/>
              <a:t> u </a:t>
            </a:r>
            <a:r>
              <a:rPr lang="en-US" dirty="0" err="1" smtClean="0"/>
              <a:t>teoriju</a:t>
            </a:r>
            <a:r>
              <a:rPr lang="en-US" dirty="0" smtClean="0"/>
              <a:t>, </a:t>
            </a:r>
            <a:r>
              <a:rPr lang="en-US" dirty="0" err="1" smtClean="0"/>
              <a:t>formuliši</a:t>
            </a:r>
            <a:r>
              <a:rPr lang="en-US" dirty="0" smtClean="0"/>
              <a:t> </a:t>
            </a:r>
            <a:r>
              <a:rPr lang="en-US" dirty="0" err="1" smtClean="0"/>
              <a:t>hipoteze</a:t>
            </a:r>
            <a:r>
              <a:rPr lang="en-US" dirty="0" smtClean="0"/>
              <a:t>, </a:t>
            </a:r>
            <a:r>
              <a:rPr lang="en-US" dirty="0" err="1" smtClean="0"/>
              <a:t>operacionalizu</a:t>
            </a:r>
            <a:r>
              <a:rPr lang="en-US" dirty="0" smtClean="0"/>
              <a:t> </a:t>
            </a:r>
            <a:r>
              <a:rPr lang="en-US" dirty="0" err="1" smtClean="0"/>
              <a:t>pojmove</a:t>
            </a:r>
            <a:r>
              <a:rPr lang="is-IS" dirty="0" smtClean="0"/>
              <a:t>…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471177" y="3915955"/>
            <a:ext cx="1967069" cy="9486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Demokratija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3" name="Straight Arrow Connector 32"/>
          <p:cNvCxnSpPr>
            <a:stCxn id="31" idx="3"/>
            <a:endCxn id="9" idx="1"/>
          </p:cNvCxnSpPr>
          <p:nvPr/>
        </p:nvCxnSpPr>
        <p:spPr>
          <a:xfrm flipV="1">
            <a:off x="2438246" y="2809703"/>
            <a:ext cx="2176822" cy="1580574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5" idx="3"/>
            <a:endCxn id="8" idx="1"/>
          </p:cNvCxnSpPr>
          <p:nvPr/>
        </p:nvCxnSpPr>
        <p:spPr>
          <a:xfrm>
            <a:off x="6498732" y="3915955"/>
            <a:ext cx="2219766" cy="415593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1" idx="3"/>
            <a:endCxn id="5" idx="1"/>
          </p:cNvCxnSpPr>
          <p:nvPr/>
        </p:nvCxnSpPr>
        <p:spPr>
          <a:xfrm flipV="1">
            <a:off x="2438246" y="3915955"/>
            <a:ext cx="2093417" cy="474322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1" idx="3"/>
            <a:endCxn id="6" idx="1"/>
          </p:cNvCxnSpPr>
          <p:nvPr/>
        </p:nvCxnSpPr>
        <p:spPr>
          <a:xfrm>
            <a:off x="2438246" y="4390277"/>
            <a:ext cx="2077832" cy="71593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1" idx="3"/>
            <a:endCxn id="7" idx="1"/>
          </p:cNvCxnSpPr>
          <p:nvPr/>
        </p:nvCxnSpPr>
        <p:spPr>
          <a:xfrm>
            <a:off x="2438246" y="4390277"/>
            <a:ext cx="2029499" cy="1861886"/>
          </a:xfrm>
          <a:prstGeom prst="straightConnector1">
            <a:avLst/>
          </a:prstGeom>
          <a:ln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491681" y="3620299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+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23019" y="4903398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+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64364" y="5580633"/>
            <a:ext cx="58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-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802085" y="3570625"/>
            <a:ext cx="58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-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02085" y="4903398"/>
            <a:ext cx="580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- 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292916" y="5599480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Garamond" charset="0"/>
                <a:ea typeface="Garamond" charset="0"/>
                <a:cs typeface="Garamond" charset="0"/>
              </a:rPr>
              <a:t>( +)</a:t>
            </a:r>
            <a:endParaRPr lang="en-US" b="1" dirty="0"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8442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1523</TotalTime>
  <Words>801</Words>
  <Application>Microsoft Macintosh PowerPoint</Application>
  <PresentationFormat>Widescreen</PresentationFormat>
  <Paragraphs>94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Century Gothic</vt:lpstr>
      <vt:lpstr>Garamond</vt:lpstr>
      <vt:lpstr>Times New Roman</vt:lpstr>
      <vt:lpstr>Wingdings 3</vt:lpstr>
      <vt:lpstr>Ion Boardroom</vt:lpstr>
      <vt:lpstr>Kauzalni odnosi – praktične vježbe</vt:lpstr>
      <vt:lpstr>Prevedi dijagram u teoriju, formuliši hipoteze, operacionalizu pojmove… </vt:lpstr>
      <vt:lpstr>PowerPoint Presentation</vt:lpstr>
      <vt:lpstr>Kreiraj dijagram na osnovu argumenta</vt:lpstr>
      <vt:lpstr>Kreiraj dijagram na osnovu argumenta</vt:lpstr>
      <vt:lpstr>PowerPoint Presentation</vt:lpstr>
      <vt:lpstr>Kreiraj dijagram na osnovu argumenta</vt:lpstr>
      <vt:lpstr>Kreiraj dijagram na osnovu argumenta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Prvi domaći zadatak</dc:title>
  <dc:creator>Windows User</dc:creator>
  <cp:lastModifiedBy>Nemanja Batricevic</cp:lastModifiedBy>
  <cp:revision>173</cp:revision>
  <dcterms:created xsi:type="dcterms:W3CDTF">2017-11-15T16:32:03Z</dcterms:created>
  <dcterms:modified xsi:type="dcterms:W3CDTF">2018-11-21T07:25:35Z</dcterms:modified>
</cp:coreProperties>
</file>