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3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7" r:id="rId8"/>
    <p:sldId id="268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8" r:id="rId17"/>
    <p:sldId id="279" r:id="rId18"/>
    <p:sldId id="281" r:id="rId19"/>
    <p:sldId id="282" r:id="rId20"/>
    <p:sldId id="283" r:id="rId21"/>
    <p:sldId id="285" r:id="rId22"/>
    <p:sldId id="286" r:id="rId23"/>
    <p:sldId id="287" r:id="rId24"/>
    <p:sldId id="288" r:id="rId25"/>
    <p:sldId id="289" r:id="rId26"/>
    <p:sldId id="284" r:id="rId27"/>
    <p:sldId id="290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51" autoAdjust="0"/>
    <p:restoredTop sz="94660"/>
  </p:normalViewPr>
  <p:slideViewPr>
    <p:cSldViewPr snapToGrid="0">
      <p:cViewPr varScale="1">
        <p:scale>
          <a:sx n="58" d="100"/>
          <a:sy n="58" d="100"/>
        </p:scale>
        <p:origin x="232" y="9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Relationship Id="rId2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DD50F400-EEC2-49A5-B21E-DF626282B5E4}" type="datetimeFigureOut">
              <a:rPr lang="en-US" smtClean="0"/>
              <a:t>12/5/18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054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12/5/18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478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12/5/18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391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12/5/18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6790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12/5/18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0827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12/5/18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987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12/5/18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5334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12/5/18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606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12/5/18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176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12/5/18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462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12/5/18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957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12/5/18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0549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12/5/18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8387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12/5/18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260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12/5/18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461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12/5/18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1484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12/5/18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187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DD50F400-EEC2-49A5-B21E-DF626282B5E4}" type="datetimeFigureOut">
              <a:rPr lang="en-US" smtClean="0"/>
              <a:t>12/5/18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280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  <p:sldLayoutId id="2147483845" r:id="rId12"/>
    <p:sldLayoutId id="2147483846" r:id="rId13"/>
    <p:sldLayoutId id="2147483847" r:id="rId14"/>
    <p:sldLayoutId id="2147483848" r:id="rId15"/>
    <p:sldLayoutId id="2147483849" r:id="rId16"/>
    <p:sldLayoutId id="214748385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3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14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7727" y="2339056"/>
            <a:ext cx="9038309" cy="2677648"/>
          </a:xfrm>
        </p:spPr>
        <p:txBody>
          <a:bodyPr/>
          <a:lstStyle/>
          <a:p>
            <a:r>
              <a:rPr lang="en-US" sz="6000" dirty="0" err="1" smtClean="0"/>
              <a:t>Deskriptivna</a:t>
            </a:r>
            <a:r>
              <a:rPr lang="en-US" sz="6000" dirty="0" smtClean="0"/>
              <a:t> </a:t>
            </a:r>
            <a:r>
              <a:rPr lang="en-US" sz="6000" dirty="0" err="1" smtClean="0"/>
              <a:t>statistika</a:t>
            </a:r>
            <a:endParaRPr lang="en-US" sz="6000" i="1" dirty="0">
              <a:solidFill>
                <a:srgbClr val="92D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5016704"/>
            <a:ext cx="8825658" cy="861420"/>
          </a:xfrm>
        </p:spPr>
        <p:txBody>
          <a:bodyPr/>
          <a:lstStyle/>
          <a:p>
            <a:r>
              <a:rPr lang="x-none" dirty="0" smtClean="0"/>
              <a:t>Metodologija političkih nauka</a:t>
            </a:r>
            <a:r>
              <a:rPr lang="hr-HR" dirty="0" smtClean="0"/>
              <a:t>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93223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829289"/>
            <a:ext cx="8761413" cy="706964"/>
          </a:xfrm>
        </p:spPr>
        <p:txBody>
          <a:bodyPr/>
          <a:lstStyle/>
          <a:p>
            <a:r>
              <a:rPr lang="en-US" smtClean="0"/>
              <a:t>Modus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453" y="2550695"/>
            <a:ext cx="6304547" cy="3850105"/>
          </a:xfrm>
        </p:spPr>
        <p:txBody>
          <a:bodyPr>
            <a:noAutofit/>
          </a:bodyPr>
          <a:lstStyle/>
          <a:p>
            <a:r>
              <a:rPr lang="en-US" sz="2000" b="1" dirty="0" err="1">
                <a:solidFill>
                  <a:schemeClr val="accent3">
                    <a:lumMod val="75000"/>
                  </a:schemeClr>
                </a:solidFill>
              </a:rPr>
              <a:t>Definicija</a:t>
            </a: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</a:rPr>
              <a:t>: </a:t>
            </a:r>
            <a:r>
              <a:rPr lang="en-US" sz="2000" dirty="0" err="1"/>
              <a:t>Najčešće</a:t>
            </a:r>
            <a:r>
              <a:rPr lang="en-US" sz="2000" dirty="0"/>
              <a:t> </a:t>
            </a:r>
            <a:r>
              <a:rPr lang="en-US" sz="2000" dirty="0" err="1"/>
              <a:t>primijećena</a:t>
            </a:r>
            <a:r>
              <a:rPr lang="en-US" sz="2000" dirty="0"/>
              <a:t> </a:t>
            </a:r>
            <a:r>
              <a:rPr lang="en-US" sz="2000" dirty="0" err="1"/>
              <a:t>vrijednost</a:t>
            </a:r>
            <a:r>
              <a:rPr lang="en-US" sz="2000" dirty="0"/>
              <a:t> u </a:t>
            </a:r>
            <a:r>
              <a:rPr lang="en-US" sz="2000" dirty="0" err="1"/>
              <a:t>jednom</a:t>
            </a:r>
            <a:r>
              <a:rPr lang="en-US" sz="2000" dirty="0"/>
              <a:t> </a:t>
            </a:r>
            <a:r>
              <a:rPr lang="en-US" sz="2000" dirty="0" err="1"/>
              <a:t>skupu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Ne </a:t>
            </a:r>
            <a:r>
              <a:rPr lang="en-US" sz="2000" dirty="0" err="1"/>
              <a:t>postoji</a:t>
            </a:r>
            <a:r>
              <a:rPr lang="en-US" sz="2000" dirty="0"/>
              <a:t> </a:t>
            </a:r>
            <a:r>
              <a:rPr lang="en-US" sz="2000" dirty="0" err="1"/>
              <a:t>formalna</a:t>
            </a:r>
            <a:r>
              <a:rPr lang="en-US" sz="2000" dirty="0"/>
              <a:t> </a:t>
            </a:r>
            <a:r>
              <a:rPr lang="en-US" sz="2000" dirty="0" err="1"/>
              <a:t>notacija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 err="1"/>
              <a:t>Korsina</a:t>
            </a:r>
            <a:r>
              <a:rPr lang="en-US" sz="2000" dirty="0"/>
              <a:t> </a:t>
            </a:r>
            <a:r>
              <a:rPr lang="en-US" sz="2000" dirty="0" err="1"/>
              <a:t>za</a:t>
            </a:r>
            <a:r>
              <a:rPr lang="en-US" sz="2000" dirty="0"/>
              <a:t> </a:t>
            </a:r>
            <a:r>
              <a:rPr lang="en-US" sz="2000" dirty="0" err="1"/>
              <a:t>opservacije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kojima</a:t>
            </a:r>
            <a:r>
              <a:rPr lang="en-US" sz="2000" dirty="0"/>
              <a:t> se ne </a:t>
            </a:r>
            <a:r>
              <a:rPr lang="en-US" sz="2000" dirty="0" err="1"/>
              <a:t>mogu</a:t>
            </a:r>
            <a:r>
              <a:rPr lang="en-US" sz="2000" dirty="0"/>
              <a:t> </a:t>
            </a:r>
            <a:r>
              <a:rPr lang="en-US" sz="2000" dirty="0" err="1"/>
              <a:t>sprovesti</a:t>
            </a:r>
            <a:r>
              <a:rPr lang="en-US" sz="2000" dirty="0"/>
              <a:t> </a:t>
            </a:r>
            <a:r>
              <a:rPr lang="en-US" sz="2000" dirty="0" err="1"/>
              <a:t>matematičke</a:t>
            </a:r>
            <a:r>
              <a:rPr lang="en-US" sz="2000" dirty="0"/>
              <a:t> </a:t>
            </a:r>
            <a:r>
              <a:rPr lang="en-US" sz="2000" dirty="0" err="1"/>
              <a:t>operacije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 err="1"/>
              <a:t>Distribucija</a:t>
            </a:r>
            <a:r>
              <a:rPr lang="en-US" sz="2000" dirty="0"/>
              <a:t> ne mora </a:t>
            </a:r>
            <a:r>
              <a:rPr lang="en-US" sz="2000" dirty="0" err="1"/>
              <a:t>imati</a:t>
            </a:r>
            <a:r>
              <a:rPr lang="en-US" sz="2000" dirty="0"/>
              <a:t> modus, </a:t>
            </a:r>
            <a:r>
              <a:rPr lang="en-US" sz="2000" dirty="0" err="1"/>
              <a:t>ali</a:t>
            </a:r>
            <a:r>
              <a:rPr lang="en-US" sz="2000" dirty="0"/>
              <a:t> </a:t>
            </a:r>
            <a:r>
              <a:rPr lang="en-US" sz="2000" dirty="0" err="1"/>
              <a:t>ih</a:t>
            </a:r>
            <a:r>
              <a:rPr lang="en-US" sz="2000" dirty="0"/>
              <a:t> </a:t>
            </a:r>
            <a:r>
              <a:rPr lang="en-US" sz="2000" dirty="0" err="1"/>
              <a:t>može</a:t>
            </a:r>
            <a:r>
              <a:rPr lang="en-US" sz="2000" dirty="0"/>
              <a:t> </a:t>
            </a:r>
            <a:r>
              <a:rPr lang="en-US" sz="2000" dirty="0" err="1"/>
              <a:t>imati</a:t>
            </a:r>
            <a:r>
              <a:rPr lang="en-US" sz="2000" dirty="0"/>
              <a:t> </a:t>
            </a:r>
            <a:r>
              <a:rPr lang="en-US" sz="2000" dirty="0" err="1"/>
              <a:t>više</a:t>
            </a:r>
            <a:endParaRPr lang="en-US" sz="2000" dirty="0"/>
          </a:p>
          <a:p>
            <a:endParaRPr lang="en-US" sz="2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885" y="2550695"/>
            <a:ext cx="4355432" cy="4081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9251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861400" cy="6039854"/>
          </a:xfrm>
        </p:spPr>
      </p:pic>
    </p:spTree>
    <p:extLst>
      <p:ext uri="{BB962C8B-B14F-4D97-AF65-F5344CB8AC3E}">
        <p14:creationId xmlns:p14="http://schemas.microsoft.com/office/powerpoint/2010/main" val="9976496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Odabir</a:t>
            </a:r>
            <a:r>
              <a:rPr lang="en-US" dirty="0" smtClean="0"/>
              <a:t> </a:t>
            </a:r>
            <a:r>
              <a:rPr lang="en-US" dirty="0" err="1" smtClean="0"/>
              <a:t>mjere</a:t>
            </a:r>
            <a:r>
              <a:rPr lang="en-US" dirty="0" smtClean="0"/>
              <a:t> </a:t>
            </a:r>
            <a:r>
              <a:rPr lang="en-US" dirty="0" err="1" smtClean="0"/>
              <a:t>centralne</a:t>
            </a:r>
            <a:r>
              <a:rPr lang="en-US" dirty="0" smtClean="0"/>
              <a:t> </a:t>
            </a:r>
            <a:r>
              <a:rPr lang="en-US" dirty="0" err="1" smtClean="0"/>
              <a:t>tendencije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452" y="2550695"/>
            <a:ext cx="11093115" cy="3970421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Prosjek</a:t>
            </a:r>
            <a:r>
              <a:rPr lang="en-US" sz="2400" dirty="0" smtClean="0"/>
              <a:t> je </a:t>
            </a:r>
            <a:r>
              <a:rPr lang="en-US" sz="2400" dirty="0" err="1" smtClean="0"/>
              <a:t>najčešće</a:t>
            </a:r>
            <a:r>
              <a:rPr lang="en-US" sz="2400" dirty="0" smtClean="0"/>
              <a:t> </a:t>
            </a:r>
            <a:r>
              <a:rPr lang="en-US" sz="2400" dirty="0" err="1" smtClean="0"/>
              <a:t>korišćena</a:t>
            </a:r>
            <a:r>
              <a:rPr lang="en-US" sz="2400" dirty="0" smtClean="0"/>
              <a:t> </a:t>
            </a:r>
            <a:r>
              <a:rPr lang="en-US" sz="2400" dirty="0" err="1" smtClean="0"/>
              <a:t>mjera</a:t>
            </a:r>
            <a:r>
              <a:rPr lang="en-US" sz="2400" dirty="0"/>
              <a:t> </a:t>
            </a:r>
            <a:r>
              <a:rPr lang="en-US" sz="2400" dirty="0" smtClean="0"/>
              <a:t>(</a:t>
            </a:r>
            <a:r>
              <a:rPr lang="en-US" sz="2400" dirty="0" err="1" smtClean="0"/>
              <a:t>najinformativnija</a:t>
            </a:r>
            <a:r>
              <a:rPr lang="en-US" sz="2400" dirty="0" smtClean="0"/>
              <a:t>)</a:t>
            </a:r>
          </a:p>
          <a:p>
            <a:r>
              <a:rPr lang="en-US" sz="2400" dirty="0" err="1" smtClean="0"/>
              <a:t>Nije</a:t>
            </a:r>
            <a:r>
              <a:rPr lang="en-US" sz="2400" dirty="0" smtClean="0"/>
              <a:t> </a:t>
            </a:r>
            <a:r>
              <a:rPr lang="en-US" sz="2400" dirty="0" err="1" smtClean="0"/>
              <a:t>nužno</a:t>
            </a:r>
            <a:r>
              <a:rPr lang="en-US" sz="2400" dirty="0" smtClean="0"/>
              <a:t> </a:t>
            </a:r>
            <a:r>
              <a:rPr lang="en-US" sz="2400" dirty="0" err="1" smtClean="0"/>
              <a:t>dobar</a:t>
            </a:r>
            <a:r>
              <a:rPr lang="en-US" sz="2400" dirty="0" smtClean="0"/>
              <a:t> </a:t>
            </a:r>
            <a:r>
              <a:rPr lang="en-US" sz="2400" dirty="0" err="1" smtClean="0"/>
              <a:t>reprezent</a:t>
            </a:r>
            <a:r>
              <a:rPr lang="en-US" sz="2400" dirty="0" smtClean="0"/>
              <a:t> </a:t>
            </a:r>
            <a:r>
              <a:rPr lang="en-US" sz="2400" dirty="0" err="1" smtClean="0"/>
              <a:t>svih</a:t>
            </a:r>
            <a:r>
              <a:rPr lang="en-US" sz="2400" dirty="0" smtClean="0"/>
              <a:t> </a:t>
            </a:r>
            <a:r>
              <a:rPr lang="en-US" sz="2400" dirty="0" err="1" smtClean="0"/>
              <a:t>vrijednosti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err="1" smtClean="0"/>
              <a:t>Koristiti</a:t>
            </a:r>
            <a:r>
              <a:rPr lang="en-US" sz="2400" dirty="0" smtClean="0"/>
              <a:t> </a:t>
            </a:r>
            <a:r>
              <a:rPr lang="en-US" sz="2400" b="1" u="sng" dirty="0" err="1" smtClean="0"/>
              <a:t>medijanu</a:t>
            </a:r>
            <a:r>
              <a:rPr lang="en-US" sz="2400" dirty="0" smtClean="0"/>
              <a:t> </a:t>
            </a:r>
            <a:r>
              <a:rPr lang="en-US" sz="2400" dirty="0" err="1" smtClean="0"/>
              <a:t>umjesto</a:t>
            </a:r>
            <a:r>
              <a:rPr lang="en-US" sz="2400" dirty="0" smtClean="0"/>
              <a:t> </a:t>
            </a:r>
            <a:r>
              <a:rPr lang="en-US" sz="2400" dirty="0" err="1" smtClean="0"/>
              <a:t>prosjeka</a:t>
            </a:r>
            <a:r>
              <a:rPr lang="en-US" sz="2400" dirty="0" smtClean="0"/>
              <a:t> u </a:t>
            </a:r>
            <a:r>
              <a:rPr lang="en-US" sz="2400" dirty="0" err="1" smtClean="0"/>
              <a:t>sljedećim</a:t>
            </a:r>
            <a:r>
              <a:rPr lang="en-US" sz="2400" dirty="0" smtClean="0"/>
              <a:t> </a:t>
            </a:r>
            <a:r>
              <a:rPr lang="en-US" sz="2400" dirty="0" err="1" smtClean="0"/>
              <a:t>situacijama</a:t>
            </a:r>
            <a:r>
              <a:rPr lang="en-US" sz="2400" dirty="0" smtClean="0"/>
              <a:t>: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i="1" dirty="0" err="1" smtClean="0"/>
              <a:t>Postoje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ekstremne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vrijednosti</a:t>
            </a:r>
            <a:r>
              <a:rPr lang="en-US" sz="2000" i="1" dirty="0" smtClean="0"/>
              <a:t> (</a:t>
            </a:r>
            <a:r>
              <a:rPr lang="en-US" sz="2000" i="1" dirty="0" err="1" smtClean="0"/>
              <a:t>distribucija</a:t>
            </a:r>
            <a:r>
              <a:rPr lang="en-US" sz="2000" i="1" dirty="0" smtClean="0"/>
              <a:t> je </a:t>
            </a:r>
            <a:r>
              <a:rPr lang="en-US" sz="2000" i="1" dirty="0" err="1" smtClean="0"/>
              <a:t>iskrivljena</a:t>
            </a:r>
            <a:r>
              <a:rPr lang="en-US" sz="2000" i="1" dirty="0" smtClean="0"/>
              <a:t>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i="1" dirty="0" err="1" smtClean="0"/>
              <a:t>Nedostajuće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vrijednosti</a:t>
            </a:r>
            <a:endParaRPr lang="en-US" sz="2000" i="1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2000" i="1" dirty="0" err="1" smtClean="0"/>
              <a:t>Otvorene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distribucije</a:t>
            </a:r>
            <a:r>
              <a:rPr lang="en-US" sz="2000" i="1" dirty="0" smtClean="0"/>
              <a:t> (</a:t>
            </a:r>
            <a:r>
              <a:rPr lang="en-US" sz="2000" i="1" dirty="0" err="1" smtClean="0"/>
              <a:t>distribucije</a:t>
            </a:r>
            <a:r>
              <a:rPr lang="en-US" sz="2000" i="1" dirty="0" smtClean="0"/>
              <a:t> bez </a:t>
            </a:r>
            <a:r>
              <a:rPr lang="en-US" sz="2000" i="1" dirty="0" err="1" smtClean="0"/>
              <a:t>donje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ili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gornje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granice</a:t>
            </a:r>
            <a:r>
              <a:rPr lang="en-US" sz="2000" i="1" dirty="0" smtClean="0"/>
              <a:t>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i="1" dirty="0" err="1" smtClean="0"/>
              <a:t>Koda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baratamo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ordinalnim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skalama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13541210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43" y="0"/>
            <a:ext cx="11718758" cy="6736313"/>
          </a:xfrm>
        </p:spPr>
      </p:pic>
    </p:spTree>
    <p:extLst>
      <p:ext uri="{BB962C8B-B14F-4D97-AF65-F5344CB8AC3E}">
        <p14:creationId xmlns:p14="http://schemas.microsoft.com/office/powerpoint/2010/main" val="2057093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Odabir</a:t>
            </a:r>
            <a:r>
              <a:rPr lang="en-US" dirty="0" smtClean="0"/>
              <a:t> </a:t>
            </a:r>
            <a:r>
              <a:rPr lang="en-US" dirty="0" err="1" smtClean="0"/>
              <a:t>mjere</a:t>
            </a:r>
            <a:r>
              <a:rPr lang="en-US" dirty="0" smtClean="0"/>
              <a:t> </a:t>
            </a:r>
            <a:r>
              <a:rPr lang="en-US" dirty="0" err="1" smtClean="0"/>
              <a:t>centralne</a:t>
            </a:r>
            <a:r>
              <a:rPr lang="en-US" dirty="0" smtClean="0"/>
              <a:t> </a:t>
            </a:r>
            <a:r>
              <a:rPr lang="en-US" dirty="0" err="1" smtClean="0"/>
              <a:t>tendencije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452" y="2887579"/>
            <a:ext cx="10852485" cy="3970421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Koristiti</a:t>
            </a:r>
            <a:r>
              <a:rPr lang="en-US" sz="2800" dirty="0" smtClean="0"/>
              <a:t> </a:t>
            </a:r>
            <a:r>
              <a:rPr lang="en-US" sz="2800" b="1" u="sng" dirty="0" smtClean="0"/>
              <a:t>modus </a:t>
            </a:r>
            <a:r>
              <a:rPr lang="en-US" sz="2800" dirty="0" err="1" smtClean="0"/>
              <a:t>umjesto</a:t>
            </a:r>
            <a:r>
              <a:rPr lang="en-US" sz="2800" dirty="0" smtClean="0"/>
              <a:t> </a:t>
            </a:r>
            <a:r>
              <a:rPr lang="en-US" sz="2800" dirty="0" err="1" smtClean="0"/>
              <a:t>prosjeka</a:t>
            </a:r>
            <a:r>
              <a:rPr lang="en-US" sz="2800" dirty="0" smtClean="0"/>
              <a:t> </a:t>
            </a:r>
            <a:r>
              <a:rPr lang="en-US" sz="2800" dirty="0" err="1" smtClean="0"/>
              <a:t>ili</a:t>
            </a:r>
            <a:r>
              <a:rPr lang="en-US" sz="2800" dirty="0" smtClean="0"/>
              <a:t> </a:t>
            </a:r>
            <a:r>
              <a:rPr lang="en-US" sz="2800" dirty="0" err="1" smtClean="0"/>
              <a:t>medijane</a:t>
            </a:r>
            <a:r>
              <a:rPr lang="en-US" sz="2800" dirty="0" smtClean="0"/>
              <a:t> u </a:t>
            </a:r>
            <a:r>
              <a:rPr lang="en-US" sz="2800" dirty="0" err="1" smtClean="0"/>
              <a:t>sljedećim</a:t>
            </a:r>
            <a:r>
              <a:rPr lang="en-US" sz="2800" dirty="0" smtClean="0"/>
              <a:t> </a:t>
            </a:r>
            <a:r>
              <a:rPr lang="en-US" sz="2800" dirty="0" err="1" smtClean="0"/>
              <a:t>situacijama</a:t>
            </a:r>
            <a:r>
              <a:rPr lang="en-US" sz="2800" dirty="0" smtClean="0"/>
              <a:t>: </a:t>
            </a:r>
          </a:p>
          <a:p>
            <a:endParaRPr lang="en-US" sz="28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2400" i="1" dirty="0" err="1" smtClean="0"/>
              <a:t>Kada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baratamo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nominalnim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skalama</a:t>
            </a:r>
            <a:endParaRPr lang="en-US" sz="2400" i="1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2400" i="1" dirty="0" err="1" smtClean="0"/>
              <a:t>Diskretne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varijable</a:t>
            </a:r>
            <a:endParaRPr lang="en-US" sz="2400" i="1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2400" i="1" dirty="0" err="1" smtClean="0"/>
              <a:t>Opisivanje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neobičnih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oblika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distribucije</a:t>
            </a:r>
            <a:r>
              <a:rPr lang="en-US" sz="2400" i="1" dirty="0"/>
              <a:t> </a:t>
            </a:r>
            <a:r>
              <a:rPr lang="en-US" sz="2400" i="1" dirty="0" smtClean="0"/>
              <a:t> (</a:t>
            </a:r>
            <a:r>
              <a:rPr lang="en-US" sz="2400" i="1" dirty="0" err="1" smtClean="0"/>
              <a:t>nrp</a:t>
            </a:r>
            <a:r>
              <a:rPr lang="en-US" sz="2400" i="1" dirty="0" smtClean="0"/>
              <a:t>. </a:t>
            </a:r>
            <a:r>
              <a:rPr lang="en-US" sz="2400" i="1" dirty="0" err="1" smtClean="0"/>
              <a:t>ekstremno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bimodalne</a:t>
            </a:r>
            <a:r>
              <a:rPr lang="en-US" sz="2400" i="1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021480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132" y="901479"/>
            <a:ext cx="8761413" cy="706964"/>
          </a:xfrm>
        </p:spPr>
        <p:txBody>
          <a:bodyPr/>
          <a:lstStyle/>
          <a:p>
            <a:r>
              <a:rPr lang="en-US" b="1" dirty="0" err="1" smtClean="0"/>
              <a:t>Oblici</a:t>
            </a:r>
            <a:r>
              <a:rPr lang="en-US" b="1" dirty="0" smtClean="0"/>
              <a:t> </a:t>
            </a:r>
            <a:r>
              <a:rPr lang="en-US" b="1" dirty="0" err="1" smtClean="0"/>
              <a:t>distribucija</a:t>
            </a:r>
            <a:r>
              <a:rPr lang="en-US" dirty="0" smtClean="0"/>
              <a:t>: </a:t>
            </a:r>
            <a:r>
              <a:rPr lang="en-US" i="1" dirty="0" err="1" smtClean="0"/>
              <a:t>simetrične</a:t>
            </a:r>
            <a:endParaRPr lang="en-US" i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46946"/>
            <a:ext cx="11992531" cy="3801980"/>
          </a:xfrm>
        </p:spPr>
      </p:pic>
    </p:spTree>
    <p:extLst>
      <p:ext uri="{BB962C8B-B14F-4D97-AF65-F5344CB8AC3E}">
        <p14:creationId xmlns:p14="http://schemas.microsoft.com/office/powerpoint/2010/main" val="171958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132" y="901479"/>
            <a:ext cx="8761413" cy="706964"/>
          </a:xfrm>
        </p:spPr>
        <p:txBody>
          <a:bodyPr/>
          <a:lstStyle/>
          <a:p>
            <a:r>
              <a:rPr lang="en-US" b="1" dirty="0" err="1" smtClean="0"/>
              <a:t>Oblici</a:t>
            </a:r>
            <a:r>
              <a:rPr lang="en-US" b="1" dirty="0" smtClean="0"/>
              <a:t> </a:t>
            </a:r>
            <a:r>
              <a:rPr lang="en-US" b="1" dirty="0" err="1" smtClean="0"/>
              <a:t>distribucija</a:t>
            </a:r>
            <a:r>
              <a:rPr lang="en-US" dirty="0" smtClean="0"/>
              <a:t>: </a:t>
            </a:r>
            <a:r>
              <a:rPr lang="en-US" i="1" dirty="0" err="1" smtClean="0"/>
              <a:t>asimetrične</a:t>
            </a:r>
            <a:endParaRPr lang="en-US" i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67" y="2303045"/>
            <a:ext cx="11293434" cy="4386198"/>
          </a:xfrm>
        </p:spPr>
      </p:pic>
    </p:spTree>
    <p:extLst>
      <p:ext uri="{BB962C8B-B14F-4D97-AF65-F5344CB8AC3E}">
        <p14:creationId xmlns:p14="http://schemas.microsoft.com/office/powerpoint/2010/main" val="17427510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7727" y="2339056"/>
            <a:ext cx="9038309" cy="2677648"/>
          </a:xfrm>
        </p:spPr>
        <p:txBody>
          <a:bodyPr/>
          <a:lstStyle/>
          <a:p>
            <a:r>
              <a:rPr lang="en-US" sz="6000" dirty="0" err="1"/>
              <a:t>M</a:t>
            </a:r>
            <a:r>
              <a:rPr lang="en-US" sz="6000" dirty="0" err="1" smtClean="0"/>
              <a:t>jere</a:t>
            </a:r>
            <a:r>
              <a:rPr lang="en-US" sz="6000" dirty="0" smtClean="0"/>
              <a:t> </a:t>
            </a:r>
            <a:r>
              <a:rPr lang="en-US" sz="6000" dirty="0" err="1" smtClean="0"/>
              <a:t>varijacije</a:t>
            </a:r>
            <a:endParaRPr lang="en-US" sz="6000" i="1" dirty="0">
              <a:solidFill>
                <a:srgbClr val="92D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5016704"/>
            <a:ext cx="8825658" cy="861420"/>
          </a:xfrm>
        </p:spPr>
        <p:txBody>
          <a:bodyPr/>
          <a:lstStyle/>
          <a:p>
            <a:r>
              <a:rPr lang="x-none" dirty="0" smtClean="0"/>
              <a:t>Metodologija političkih nauka</a:t>
            </a:r>
            <a:r>
              <a:rPr lang="hr-HR" dirty="0" smtClean="0"/>
              <a:t>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1856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9010" y="777725"/>
            <a:ext cx="8761413" cy="706964"/>
          </a:xfrm>
        </p:spPr>
        <p:txBody>
          <a:bodyPr/>
          <a:lstStyle/>
          <a:p>
            <a:r>
              <a:rPr lang="en-US" dirty="0" err="1" smtClean="0"/>
              <a:t>Mjere</a:t>
            </a:r>
            <a:r>
              <a:rPr lang="en-US" dirty="0" smtClean="0"/>
              <a:t> </a:t>
            </a:r>
            <a:r>
              <a:rPr lang="en-US" dirty="0" err="1" smtClean="0"/>
              <a:t>varijacije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9010" y="2717383"/>
            <a:ext cx="9652843" cy="3394659"/>
          </a:xfrm>
        </p:spPr>
        <p:txBody>
          <a:bodyPr>
            <a:noAutofit/>
          </a:bodyPr>
          <a:lstStyle/>
          <a:p>
            <a:r>
              <a:rPr lang="en-US" sz="2000" dirty="0" err="1" smtClean="0"/>
              <a:t>Varijacija</a:t>
            </a:r>
            <a:r>
              <a:rPr lang="en-US" sz="2000" dirty="0" smtClean="0"/>
              <a:t> </a:t>
            </a:r>
            <a:r>
              <a:rPr lang="en-US" sz="2000" dirty="0" err="1" smtClean="0"/>
              <a:t>znači</a:t>
            </a:r>
            <a:r>
              <a:rPr lang="en-US" sz="2000" dirty="0" smtClean="0"/>
              <a:t> da </a:t>
            </a:r>
            <a:r>
              <a:rPr lang="en-US" sz="2000" dirty="0" err="1" smtClean="0"/>
              <a:t>opservacije</a:t>
            </a:r>
            <a:r>
              <a:rPr lang="en-US" sz="2000" dirty="0" smtClean="0"/>
              <a:t> </a:t>
            </a:r>
            <a:r>
              <a:rPr lang="en-US" sz="2000" dirty="0" err="1" smtClean="0"/>
              <a:t>koje</a:t>
            </a:r>
            <a:r>
              <a:rPr lang="en-US" sz="2000" dirty="0" smtClean="0"/>
              <a:t> </a:t>
            </a:r>
            <a:r>
              <a:rPr lang="en-US" sz="2000" dirty="0" err="1" smtClean="0"/>
              <a:t>istražujemo</a:t>
            </a:r>
            <a:r>
              <a:rPr lang="en-US" sz="2000" dirty="0" smtClean="0"/>
              <a:t> </a:t>
            </a:r>
            <a:r>
              <a:rPr lang="en-US" sz="2000" dirty="0" err="1" smtClean="0"/>
              <a:t>nijesu</a:t>
            </a:r>
            <a:r>
              <a:rPr lang="en-US" sz="2000" dirty="0" smtClean="0"/>
              <a:t> </a:t>
            </a:r>
            <a:r>
              <a:rPr lang="en-US" sz="2000" dirty="0" err="1" smtClean="0"/>
              <a:t>identične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err="1" smtClean="0"/>
              <a:t>Varijacija</a:t>
            </a:r>
            <a:r>
              <a:rPr lang="en-US" sz="2000" dirty="0" smtClean="0"/>
              <a:t> je </a:t>
            </a:r>
            <a:r>
              <a:rPr lang="en-US" sz="2000" dirty="0" err="1" smtClean="0"/>
              <a:t>ključna</a:t>
            </a:r>
            <a:r>
              <a:rPr lang="en-US" sz="2000" dirty="0"/>
              <a:t> </a:t>
            </a:r>
            <a:r>
              <a:rPr lang="en-US" sz="2000" dirty="0" err="1" smtClean="0"/>
              <a:t>za</a:t>
            </a:r>
            <a:r>
              <a:rPr lang="en-US" sz="2000" dirty="0" smtClean="0"/>
              <a:t> </a:t>
            </a:r>
            <a:r>
              <a:rPr lang="en-US" sz="2000" dirty="0" err="1" smtClean="0"/>
              <a:t>nauku</a:t>
            </a:r>
            <a:r>
              <a:rPr lang="en-US" sz="2000" dirty="0" smtClean="0"/>
              <a:t>, </a:t>
            </a:r>
            <a:r>
              <a:rPr lang="en-US" sz="2000" dirty="0" err="1" smtClean="0"/>
              <a:t>jer</a:t>
            </a:r>
            <a:r>
              <a:rPr lang="en-US" sz="2000" dirty="0" smtClean="0"/>
              <a:t> </a:t>
            </a:r>
            <a:r>
              <a:rPr lang="en-US" sz="2000" dirty="0" err="1" smtClean="0"/>
              <a:t>identične</a:t>
            </a:r>
            <a:r>
              <a:rPr lang="en-US" sz="2000" dirty="0" smtClean="0"/>
              <a:t> </a:t>
            </a:r>
            <a:r>
              <a:rPr lang="en-US" sz="2000" dirty="0" err="1" smtClean="0"/>
              <a:t>pojave</a:t>
            </a:r>
            <a:r>
              <a:rPr lang="en-US" sz="2000" dirty="0" smtClean="0"/>
              <a:t> </a:t>
            </a:r>
            <a:r>
              <a:rPr lang="en-US" sz="2000" dirty="0" err="1" smtClean="0"/>
              <a:t>nijesu</a:t>
            </a:r>
            <a:r>
              <a:rPr lang="en-US" sz="2000" dirty="0" smtClean="0"/>
              <a:t> </a:t>
            </a:r>
            <a:r>
              <a:rPr lang="en-US" sz="2000" dirty="0" err="1"/>
              <a:t>i</a:t>
            </a:r>
            <a:r>
              <a:rPr lang="en-US" sz="2000" dirty="0" err="1" smtClean="0"/>
              <a:t>nteresantne</a:t>
            </a:r>
            <a:r>
              <a:rPr lang="en-US" sz="2000" dirty="0" smtClean="0"/>
              <a:t> </a:t>
            </a:r>
            <a:r>
              <a:rPr lang="en-US" sz="2000" dirty="0" err="1" smtClean="0"/>
              <a:t>za</a:t>
            </a:r>
            <a:r>
              <a:rPr lang="en-US" sz="2000" dirty="0" smtClean="0"/>
              <a:t> </a:t>
            </a:r>
            <a:r>
              <a:rPr lang="en-US" sz="2000" dirty="0" err="1" smtClean="0"/>
              <a:t>istraživanje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b="1" dirty="0" err="1" smtClean="0">
                <a:solidFill>
                  <a:schemeClr val="accent3">
                    <a:lumMod val="75000"/>
                  </a:schemeClr>
                </a:solidFill>
              </a:rPr>
              <a:t>Definicija</a:t>
            </a:r>
            <a:r>
              <a:rPr lang="en-US" sz="2000" b="1" dirty="0" smtClean="0"/>
              <a:t>: </a:t>
            </a:r>
            <a:r>
              <a:rPr lang="en-US" sz="2000" i="1" dirty="0" err="1" smtClean="0"/>
              <a:t>Varijabilnost</a:t>
            </a:r>
            <a:r>
              <a:rPr lang="en-US" sz="2000" i="1" dirty="0" smtClean="0"/>
              <a:t> je </a:t>
            </a:r>
            <a:r>
              <a:rPr lang="en-US" sz="2000" i="1" dirty="0" err="1" smtClean="0"/>
              <a:t>kvantitativna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mjera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razlika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među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opservacijama</a:t>
            </a:r>
            <a:r>
              <a:rPr lang="en-US" sz="2000" i="1" dirty="0" smtClean="0"/>
              <a:t>, </a:t>
            </a:r>
            <a:r>
              <a:rPr lang="en-US" sz="2000" i="1" dirty="0" err="1" smtClean="0"/>
              <a:t>koja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opisuje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stepen</a:t>
            </a:r>
            <a:r>
              <a:rPr lang="en-US" sz="2000" i="1" dirty="0" smtClean="0"/>
              <a:t> u </a:t>
            </a:r>
            <a:r>
              <a:rPr lang="en-US" sz="2000" i="1" dirty="0" err="1" smtClean="0"/>
              <a:t>kojem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su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vrijednosti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raspršene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ili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grupisane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zajedno</a:t>
            </a:r>
            <a:r>
              <a:rPr lang="en-US" sz="2000" i="1" dirty="0" smtClean="0"/>
              <a:t>.</a:t>
            </a:r>
          </a:p>
          <a:p>
            <a:endParaRPr lang="en-US" sz="2000" i="1" dirty="0" smtClean="0"/>
          </a:p>
          <a:p>
            <a:r>
              <a:rPr lang="en-US" sz="2000" dirty="0" err="1" smtClean="0"/>
              <a:t>Najčešće</a:t>
            </a:r>
            <a:r>
              <a:rPr lang="en-US" sz="2000" dirty="0" smtClean="0"/>
              <a:t> </a:t>
            </a:r>
            <a:r>
              <a:rPr lang="en-US" sz="2000" dirty="0" err="1" smtClean="0"/>
              <a:t>korišćene</a:t>
            </a:r>
            <a:r>
              <a:rPr lang="en-US" sz="2000" dirty="0" smtClean="0"/>
              <a:t> </a:t>
            </a:r>
            <a:r>
              <a:rPr lang="en-US" sz="2000" dirty="0" err="1" smtClean="0"/>
              <a:t>mjere</a:t>
            </a:r>
            <a:r>
              <a:rPr lang="en-US" sz="2000" dirty="0" smtClean="0"/>
              <a:t>: </a:t>
            </a:r>
            <a:r>
              <a:rPr lang="en-US" sz="2000" b="1" dirty="0" err="1" smtClean="0"/>
              <a:t>raspon</a:t>
            </a:r>
            <a:r>
              <a:rPr lang="en-US" sz="2000" dirty="0" smtClean="0"/>
              <a:t>, </a:t>
            </a:r>
            <a:r>
              <a:rPr lang="en-US" sz="2000" b="1" dirty="0" err="1" smtClean="0"/>
              <a:t>varijansa</a:t>
            </a:r>
            <a:r>
              <a:rPr lang="en-US" sz="2000" b="1" dirty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b="1" dirty="0" err="1" smtClean="0"/>
              <a:t>standardna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devijacija</a:t>
            </a:r>
            <a:endParaRPr lang="en-US" sz="2000" dirty="0" smtClean="0"/>
          </a:p>
          <a:p>
            <a:endParaRPr lang="en-US" sz="2000" b="1" i="1" dirty="0"/>
          </a:p>
          <a:p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1937813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62" y="0"/>
            <a:ext cx="12102238" cy="3708346"/>
          </a:xfrm>
        </p:spPr>
      </p:pic>
      <p:sp>
        <p:nvSpPr>
          <p:cNvPr id="5" name="TextBox 4"/>
          <p:cNvSpPr txBox="1"/>
          <p:nvPr/>
        </p:nvSpPr>
        <p:spPr>
          <a:xfrm>
            <a:off x="760357" y="4682014"/>
            <a:ext cx="107610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Varijabilnost</a:t>
            </a:r>
            <a:r>
              <a:rPr lang="en-US" sz="2400" dirty="0" smtClean="0"/>
              <a:t> je </a:t>
            </a:r>
            <a:r>
              <a:rPr lang="en-US" sz="2400" dirty="0" err="1" smtClean="0"/>
              <a:t>definisana</a:t>
            </a:r>
            <a:r>
              <a:rPr lang="en-US" sz="2400" dirty="0" smtClean="0"/>
              <a:t> u </a:t>
            </a:r>
            <a:r>
              <a:rPr lang="en-US" sz="2400" dirty="0" err="1" smtClean="0"/>
              <a:t>terminima</a:t>
            </a:r>
            <a:r>
              <a:rPr lang="en-US" sz="2400" dirty="0" smtClean="0"/>
              <a:t> </a:t>
            </a:r>
            <a:r>
              <a:rPr lang="en-US" sz="2400" b="1" dirty="0" smtClean="0"/>
              <a:t>distance.</a:t>
            </a:r>
            <a:r>
              <a:rPr lang="en-US" sz="2400" dirty="0" smtClean="0"/>
              <a:t> </a:t>
            </a:r>
            <a:r>
              <a:rPr lang="en-US" sz="2400" dirty="0" err="1" smtClean="0"/>
              <a:t>Govori</a:t>
            </a:r>
            <a:r>
              <a:rPr lang="en-US" sz="2400" dirty="0" smtClean="0"/>
              <a:t> </a:t>
            </a:r>
            <a:r>
              <a:rPr lang="en-US" sz="2400" dirty="0" err="1" smtClean="0"/>
              <a:t>nam</a:t>
            </a:r>
            <a:r>
              <a:rPr lang="en-US" sz="2400" dirty="0" smtClean="0"/>
              <a:t> </a:t>
            </a:r>
            <a:r>
              <a:rPr lang="en-US" sz="2400" dirty="0" err="1" smtClean="0"/>
              <a:t>koliko</a:t>
            </a:r>
            <a:r>
              <a:rPr lang="en-US" sz="2400" dirty="0" smtClean="0"/>
              <a:t> distance </a:t>
            </a:r>
            <a:r>
              <a:rPr lang="en-US" sz="2400" dirty="0" err="1" smtClean="0"/>
              <a:t>trebamo</a:t>
            </a:r>
            <a:r>
              <a:rPr lang="en-US" sz="2400" dirty="0" smtClean="0"/>
              <a:t> </a:t>
            </a:r>
            <a:r>
              <a:rPr lang="en-US" sz="2400" dirty="0" err="1" smtClean="0"/>
              <a:t>očekivani</a:t>
            </a:r>
            <a:r>
              <a:rPr lang="en-US" sz="2400" dirty="0" smtClean="0"/>
              <a:t> </a:t>
            </a:r>
            <a:r>
              <a:rPr lang="en-US" sz="2400" dirty="0" err="1" smtClean="0"/>
              <a:t>između</a:t>
            </a:r>
            <a:r>
              <a:rPr lang="en-US" sz="2400" dirty="0" smtClean="0"/>
              <a:t> </a:t>
            </a:r>
            <a:r>
              <a:rPr lang="en-US" sz="2400" b="1" dirty="0" err="1" smtClean="0">
                <a:solidFill>
                  <a:schemeClr val="accent3">
                    <a:lumMod val="75000"/>
                  </a:schemeClr>
                </a:solidFill>
              </a:rPr>
              <a:t>pojedinačnih</a:t>
            </a:r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accent3">
                    <a:lumMod val="75000"/>
                  </a:schemeClr>
                </a:solidFill>
              </a:rPr>
              <a:t>skorova</a:t>
            </a:r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b="1" dirty="0" err="1" smtClean="0">
                <a:solidFill>
                  <a:schemeClr val="accent3">
                    <a:lumMod val="75000"/>
                  </a:schemeClr>
                </a:solidFill>
              </a:rPr>
              <a:t>prosjeka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10136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3" y="2438400"/>
            <a:ext cx="8990533" cy="4419600"/>
          </a:xfrm>
        </p:spPr>
        <p:txBody>
          <a:bodyPr>
            <a:normAutofit/>
          </a:bodyPr>
          <a:lstStyle/>
          <a:p>
            <a:r>
              <a:rPr lang="en-US" sz="2000" b="1" dirty="0" err="1" smtClean="0"/>
              <a:t>Mjere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centralne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tendencije</a:t>
            </a:r>
            <a:endParaRPr lang="en-US" sz="2000" b="1" dirty="0" smtClean="0"/>
          </a:p>
          <a:p>
            <a:pPr lvl="1"/>
            <a:r>
              <a:rPr lang="en-US" sz="1800" dirty="0" err="1" smtClean="0"/>
              <a:t>Aritmetička</a:t>
            </a:r>
            <a:r>
              <a:rPr lang="en-US" sz="1800" dirty="0" smtClean="0"/>
              <a:t> </a:t>
            </a:r>
            <a:r>
              <a:rPr lang="en-US" sz="1800" dirty="0" err="1" smtClean="0"/>
              <a:t>sredina</a:t>
            </a:r>
            <a:endParaRPr lang="en-US" sz="1800" dirty="0" smtClean="0"/>
          </a:p>
          <a:p>
            <a:pPr lvl="1"/>
            <a:r>
              <a:rPr lang="en-US" sz="1800" dirty="0" err="1" smtClean="0"/>
              <a:t>Medijana</a:t>
            </a:r>
            <a:endParaRPr lang="en-US" sz="1800" dirty="0" smtClean="0"/>
          </a:p>
          <a:p>
            <a:pPr lvl="1"/>
            <a:r>
              <a:rPr lang="en-US" sz="1800" dirty="0" smtClean="0"/>
              <a:t>Modus</a:t>
            </a:r>
          </a:p>
          <a:p>
            <a:r>
              <a:rPr lang="en-US" sz="2000" i="1" dirty="0" err="1" smtClean="0"/>
              <a:t>Odabir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mjere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centralne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tendencije</a:t>
            </a:r>
            <a:endParaRPr lang="en-US" sz="2000" i="1" dirty="0" smtClean="0"/>
          </a:p>
          <a:p>
            <a:r>
              <a:rPr lang="en-US" sz="2000" i="1" dirty="0" err="1"/>
              <a:t>Mjere</a:t>
            </a:r>
            <a:r>
              <a:rPr lang="en-US" sz="2000" i="1" dirty="0"/>
              <a:t> </a:t>
            </a:r>
            <a:r>
              <a:rPr lang="en-US" sz="2000" i="1" dirty="0" err="1"/>
              <a:t>centralne</a:t>
            </a:r>
            <a:r>
              <a:rPr lang="en-US" sz="2000" i="1" dirty="0"/>
              <a:t> </a:t>
            </a:r>
            <a:r>
              <a:rPr lang="en-US" sz="2000" i="1" dirty="0" err="1"/>
              <a:t>tendencije</a:t>
            </a:r>
            <a:r>
              <a:rPr lang="en-US" sz="2000" i="1" dirty="0"/>
              <a:t> </a:t>
            </a:r>
            <a:r>
              <a:rPr lang="en-US" sz="2000" i="1" dirty="0" err="1"/>
              <a:t>i</a:t>
            </a:r>
            <a:r>
              <a:rPr lang="en-US" sz="2000" i="1" dirty="0"/>
              <a:t> </a:t>
            </a:r>
            <a:r>
              <a:rPr lang="en-US" sz="2000" i="1" dirty="0" err="1"/>
              <a:t>oblik</a:t>
            </a:r>
            <a:r>
              <a:rPr lang="en-US" sz="2000" i="1" dirty="0"/>
              <a:t> </a:t>
            </a:r>
            <a:r>
              <a:rPr lang="en-US" sz="2000" i="1" dirty="0" err="1"/>
              <a:t>distribucije</a:t>
            </a:r>
            <a:endParaRPr lang="en-US" sz="2000" i="1" dirty="0"/>
          </a:p>
          <a:p>
            <a:r>
              <a:rPr lang="en-US" sz="2000" b="1" dirty="0" err="1" smtClean="0"/>
              <a:t>Mjere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varijacije</a:t>
            </a:r>
            <a:endParaRPr lang="en-US" sz="2000" b="1" dirty="0" smtClean="0"/>
          </a:p>
          <a:p>
            <a:pPr lvl="1"/>
            <a:r>
              <a:rPr lang="en-US" sz="1800" dirty="0" err="1" smtClean="0"/>
              <a:t>Raspon</a:t>
            </a:r>
            <a:endParaRPr lang="en-US" sz="1800" dirty="0" smtClean="0"/>
          </a:p>
          <a:p>
            <a:pPr lvl="1"/>
            <a:r>
              <a:rPr lang="en-US" sz="1800" dirty="0" err="1" smtClean="0"/>
              <a:t>Varijansa</a:t>
            </a:r>
            <a:endParaRPr lang="en-US" sz="1800" dirty="0" smtClean="0"/>
          </a:p>
          <a:p>
            <a:pPr lvl="1"/>
            <a:r>
              <a:rPr lang="en-US" sz="1800" dirty="0" err="1" smtClean="0"/>
              <a:t>Standardna</a:t>
            </a:r>
            <a:r>
              <a:rPr lang="en-US" sz="1800" dirty="0" smtClean="0"/>
              <a:t> </a:t>
            </a:r>
            <a:r>
              <a:rPr lang="en-US" sz="1800" dirty="0" err="1" smtClean="0"/>
              <a:t>devijacija</a:t>
            </a:r>
            <a:endParaRPr lang="en-US" sz="1800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2517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781163"/>
            <a:ext cx="8761413" cy="706964"/>
          </a:xfrm>
        </p:spPr>
        <p:txBody>
          <a:bodyPr/>
          <a:lstStyle/>
          <a:p>
            <a:r>
              <a:rPr lang="en-US" smtClean="0"/>
              <a:t>Raspon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564780"/>
            <a:ext cx="9835375" cy="4014439"/>
          </a:xfrm>
        </p:spPr>
        <p:txBody>
          <a:bodyPr/>
          <a:lstStyle/>
          <a:p>
            <a:r>
              <a:rPr lang="hr-HR" sz="2400" b="1" dirty="0" smtClean="0">
                <a:solidFill>
                  <a:schemeClr val="accent3">
                    <a:lumMod val="75000"/>
                  </a:schemeClr>
                </a:solidFill>
              </a:rPr>
              <a:t>Definicija: </a:t>
            </a:r>
            <a:r>
              <a:rPr lang="hr-HR" sz="2400" dirty="0" smtClean="0"/>
              <a:t>distanca koja je pokrivena distribucijom, opseg između najveće i najmanje vrijednosti</a:t>
            </a:r>
          </a:p>
          <a:p>
            <a:r>
              <a:rPr lang="hr-HR" sz="2400" b="1" dirty="0" smtClean="0"/>
              <a:t>Računanje: </a:t>
            </a:r>
            <a:r>
              <a:rPr lang="x-none" sz="2400" i="1" dirty="0" smtClean="0"/>
              <a:t>Xmax – Xmin</a:t>
            </a:r>
            <a:endParaRPr lang="hr-HR" sz="2400" i="1" dirty="0" smtClean="0"/>
          </a:p>
          <a:p>
            <a:endParaRPr lang="x-none" sz="1600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5066" y="4295683"/>
            <a:ext cx="6951236" cy="2562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7274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114" y="772946"/>
            <a:ext cx="8761413" cy="706964"/>
          </a:xfrm>
        </p:spPr>
        <p:txBody>
          <a:bodyPr/>
          <a:lstStyle/>
          <a:p>
            <a:r>
              <a:rPr lang="en-US" dirty="0" err="1" smtClean="0"/>
              <a:t>Varijansa</a:t>
            </a:r>
            <a:r>
              <a:rPr lang="en-US" dirty="0" smtClean="0"/>
              <a:t>/</a:t>
            </a:r>
            <a:r>
              <a:rPr lang="en-US" dirty="0" err="1" smtClean="0"/>
              <a:t>Standardna</a:t>
            </a:r>
            <a:r>
              <a:rPr lang="en-US" dirty="0" smtClean="0"/>
              <a:t> </a:t>
            </a:r>
            <a:r>
              <a:rPr lang="en-US" dirty="0" err="1" smtClean="0"/>
              <a:t>devijacija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561" y="2631688"/>
            <a:ext cx="6824546" cy="3858322"/>
          </a:xfrm>
        </p:spPr>
        <p:txBody>
          <a:bodyPr>
            <a:normAutofit lnSpcReduction="10000"/>
          </a:bodyPr>
          <a:lstStyle/>
          <a:p>
            <a:r>
              <a:rPr lang="en-US" sz="2400" b="1" dirty="0" err="1" smtClean="0">
                <a:solidFill>
                  <a:schemeClr val="accent3">
                    <a:lumMod val="75000"/>
                  </a:schemeClr>
                </a:solidFill>
              </a:rPr>
              <a:t>Definicija</a:t>
            </a:r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</a:rPr>
              <a:t>: </a:t>
            </a:r>
            <a:r>
              <a:rPr lang="en-US" sz="2400" i="1" dirty="0" err="1" smtClean="0"/>
              <a:t>prosječno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kvadratno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odstupanje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pojedinačnih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vrijednosti</a:t>
            </a:r>
            <a:r>
              <a:rPr lang="en-US" sz="2400" i="1" dirty="0" smtClean="0"/>
              <a:t> od </a:t>
            </a:r>
            <a:r>
              <a:rPr lang="en-US" sz="2400" i="1" dirty="0" err="1" smtClean="0"/>
              <a:t>prosjeka</a:t>
            </a:r>
            <a:r>
              <a:rPr lang="en-US" sz="2400" i="1" dirty="0" smtClean="0"/>
              <a:t/>
            </a:r>
            <a:br>
              <a:rPr lang="en-US" sz="2400" i="1" dirty="0" smtClean="0"/>
            </a:br>
            <a:endParaRPr lang="en-US" sz="2400" i="1" dirty="0" smtClean="0"/>
          </a:p>
          <a:p>
            <a:r>
              <a:rPr lang="en-US" sz="2400" dirty="0" err="1" smtClean="0"/>
              <a:t>Razlikuje</a:t>
            </a:r>
            <a:r>
              <a:rPr lang="en-US" sz="2400" dirty="0" smtClean="0"/>
              <a:t> </a:t>
            </a:r>
            <a:r>
              <a:rPr lang="en-US" sz="2400" dirty="0"/>
              <a:t>se od od </a:t>
            </a:r>
            <a:r>
              <a:rPr lang="en-US" sz="2400" dirty="0" err="1"/>
              <a:t>uzorka</a:t>
            </a:r>
            <a:r>
              <a:rPr lang="en-US" sz="2400" dirty="0"/>
              <a:t> do </a:t>
            </a:r>
            <a:r>
              <a:rPr lang="en-US" sz="2400" dirty="0" err="1" smtClean="0"/>
              <a:t>populacije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err="1" smtClean="0"/>
              <a:t>Standardna</a:t>
            </a:r>
            <a:r>
              <a:rPr lang="en-US" sz="2400" dirty="0" smtClean="0"/>
              <a:t>  </a:t>
            </a:r>
            <a:r>
              <a:rPr lang="en-US" sz="2400" dirty="0" err="1"/>
              <a:t>d</a:t>
            </a:r>
            <a:r>
              <a:rPr lang="en-US" sz="2400" dirty="0" err="1" smtClean="0"/>
              <a:t>evijacija</a:t>
            </a:r>
            <a:r>
              <a:rPr lang="en-US" sz="2400" dirty="0" smtClean="0"/>
              <a:t> – </a:t>
            </a:r>
            <a:r>
              <a:rPr lang="en-US" sz="2400" dirty="0" err="1" smtClean="0"/>
              <a:t>najčešće</a:t>
            </a:r>
            <a:r>
              <a:rPr lang="en-US" sz="2400" dirty="0" smtClean="0"/>
              <a:t> </a:t>
            </a:r>
            <a:r>
              <a:rPr lang="en-US" sz="2400" dirty="0" err="1" smtClean="0"/>
              <a:t>korišćena</a:t>
            </a:r>
            <a:r>
              <a:rPr lang="en-US" sz="2400" dirty="0" smtClean="0"/>
              <a:t> </a:t>
            </a:r>
            <a:r>
              <a:rPr lang="en-US" sz="2400" dirty="0" err="1" smtClean="0"/>
              <a:t>mjera</a:t>
            </a:r>
            <a:r>
              <a:rPr lang="en-US" sz="2400" dirty="0" smtClean="0"/>
              <a:t> </a:t>
            </a:r>
            <a:r>
              <a:rPr lang="en-US" sz="2400" dirty="0" err="1" smtClean="0"/>
              <a:t>varijacije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SD je </a:t>
            </a:r>
            <a:r>
              <a:rPr lang="en-US" sz="2400" dirty="0" err="1" smtClean="0"/>
              <a:t>samo</a:t>
            </a:r>
            <a:r>
              <a:rPr lang="en-US" sz="2400" dirty="0" smtClean="0"/>
              <a:t> </a:t>
            </a:r>
            <a:r>
              <a:rPr lang="en-US" sz="2400" dirty="0" err="1" smtClean="0"/>
              <a:t>korijenovana</a:t>
            </a:r>
            <a:r>
              <a:rPr lang="en-US" sz="2400" dirty="0" smtClean="0"/>
              <a:t> </a:t>
            </a:r>
            <a:r>
              <a:rPr lang="en-US" sz="2400" dirty="0" err="1" smtClean="0"/>
              <a:t>varijansa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686851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114" y="772946"/>
            <a:ext cx="8761413" cy="706964"/>
          </a:xfrm>
        </p:spPr>
        <p:txBody>
          <a:bodyPr/>
          <a:lstStyle/>
          <a:p>
            <a:r>
              <a:rPr lang="en-US" dirty="0" err="1" smtClean="0"/>
              <a:t>Varijansa</a:t>
            </a:r>
            <a:r>
              <a:rPr lang="en-US" dirty="0" smtClean="0"/>
              <a:t>/</a:t>
            </a:r>
            <a:r>
              <a:rPr lang="en-US" dirty="0" err="1" smtClean="0"/>
              <a:t>Standardna</a:t>
            </a:r>
            <a:r>
              <a:rPr lang="en-US" dirty="0" smtClean="0"/>
              <a:t> </a:t>
            </a:r>
            <a:r>
              <a:rPr lang="en-US" dirty="0" err="1" smtClean="0"/>
              <a:t>devijacija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561" y="2631688"/>
            <a:ext cx="6824546" cy="3858322"/>
          </a:xfrm>
        </p:spPr>
        <p:txBody>
          <a:bodyPr>
            <a:normAutofit lnSpcReduction="10000"/>
          </a:bodyPr>
          <a:lstStyle/>
          <a:p>
            <a:r>
              <a:rPr lang="en-US" sz="2400" b="1" dirty="0" err="1" smtClean="0">
                <a:solidFill>
                  <a:schemeClr val="accent3">
                    <a:lumMod val="75000"/>
                  </a:schemeClr>
                </a:solidFill>
              </a:rPr>
              <a:t>Definicija</a:t>
            </a:r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</a:rPr>
              <a:t>: </a:t>
            </a:r>
            <a:r>
              <a:rPr lang="en-US" sz="2400" i="1" dirty="0" err="1" smtClean="0"/>
              <a:t>prosječno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kvadratno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odstupanje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pojedinačnih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vrijednosti</a:t>
            </a:r>
            <a:r>
              <a:rPr lang="en-US" sz="2400" i="1" dirty="0" smtClean="0"/>
              <a:t> od </a:t>
            </a:r>
            <a:r>
              <a:rPr lang="en-US" sz="2400" i="1" dirty="0" err="1" smtClean="0"/>
              <a:t>prosjeka</a:t>
            </a:r>
            <a:r>
              <a:rPr lang="en-US" sz="2400" i="1" dirty="0" smtClean="0"/>
              <a:t/>
            </a:r>
            <a:br>
              <a:rPr lang="en-US" sz="2400" i="1" dirty="0" smtClean="0"/>
            </a:br>
            <a:endParaRPr lang="en-US" sz="2400" i="1" dirty="0" smtClean="0"/>
          </a:p>
          <a:p>
            <a:r>
              <a:rPr lang="en-US" sz="2400" dirty="0" err="1" smtClean="0"/>
              <a:t>Razlikuje</a:t>
            </a:r>
            <a:r>
              <a:rPr lang="en-US" sz="2400" dirty="0" smtClean="0"/>
              <a:t> </a:t>
            </a:r>
            <a:r>
              <a:rPr lang="en-US" sz="2400" dirty="0"/>
              <a:t>se od od </a:t>
            </a:r>
            <a:r>
              <a:rPr lang="en-US" sz="2400" dirty="0" err="1"/>
              <a:t>uzorka</a:t>
            </a:r>
            <a:r>
              <a:rPr lang="en-US" sz="2400" dirty="0"/>
              <a:t> do </a:t>
            </a:r>
            <a:r>
              <a:rPr lang="en-US" sz="2400" dirty="0" err="1" smtClean="0"/>
              <a:t>populacije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err="1" smtClean="0"/>
              <a:t>Standardna</a:t>
            </a:r>
            <a:r>
              <a:rPr lang="en-US" sz="2400" dirty="0" smtClean="0"/>
              <a:t>  </a:t>
            </a:r>
            <a:r>
              <a:rPr lang="en-US" sz="2400" dirty="0" err="1"/>
              <a:t>d</a:t>
            </a:r>
            <a:r>
              <a:rPr lang="en-US" sz="2400" dirty="0" err="1" smtClean="0"/>
              <a:t>evijacija</a:t>
            </a:r>
            <a:r>
              <a:rPr lang="en-US" sz="2400" dirty="0" smtClean="0"/>
              <a:t> – </a:t>
            </a:r>
            <a:r>
              <a:rPr lang="en-US" sz="2400" dirty="0" err="1" smtClean="0"/>
              <a:t>najčešće</a:t>
            </a:r>
            <a:r>
              <a:rPr lang="en-US" sz="2400" dirty="0" smtClean="0"/>
              <a:t> </a:t>
            </a:r>
            <a:r>
              <a:rPr lang="en-US" sz="2400" dirty="0" err="1" smtClean="0"/>
              <a:t>korišćena</a:t>
            </a:r>
            <a:r>
              <a:rPr lang="en-US" sz="2400" dirty="0" smtClean="0"/>
              <a:t> </a:t>
            </a:r>
            <a:r>
              <a:rPr lang="en-US" sz="2400" dirty="0" err="1" smtClean="0"/>
              <a:t>mjera</a:t>
            </a:r>
            <a:r>
              <a:rPr lang="en-US" sz="2400" dirty="0" smtClean="0"/>
              <a:t> </a:t>
            </a:r>
            <a:r>
              <a:rPr lang="en-US" sz="2400" dirty="0" err="1" smtClean="0"/>
              <a:t>varijacije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SD je </a:t>
            </a:r>
            <a:r>
              <a:rPr lang="en-US" sz="2400" dirty="0" err="1" smtClean="0"/>
              <a:t>samo</a:t>
            </a:r>
            <a:r>
              <a:rPr lang="en-US" sz="2400" dirty="0" smtClean="0"/>
              <a:t> </a:t>
            </a:r>
            <a:r>
              <a:rPr lang="en-US" sz="2400" dirty="0" err="1" smtClean="0"/>
              <a:t>korijenovana</a:t>
            </a:r>
            <a:r>
              <a:rPr lang="en-US" sz="2400" dirty="0" smtClean="0"/>
              <a:t> </a:t>
            </a:r>
            <a:r>
              <a:rPr lang="en-US" sz="2400" dirty="0" err="1" smtClean="0"/>
              <a:t>varijansa</a:t>
            </a:r>
            <a:endParaRPr lang="en-US" sz="2400" dirty="0"/>
          </a:p>
          <a:p>
            <a:endParaRPr lang="en-US" sz="2400" dirty="0"/>
          </a:p>
        </p:txBody>
      </p:sp>
      <p:graphicFrame>
        <p:nvGraphicFramePr>
          <p:cNvPr id="4" name="Object 5"/>
          <p:cNvGraphicFramePr>
            <a:graphicFrameLocks noChangeAspect="1"/>
          </p:cNvGraphicFramePr>
          <p:nvPr/>
        </p:nvGraphicFramePr>
        <p:xfrm>
          <a:off x="7961971" y="2673685"/>
          <a:ext cx="3373438" cy="180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name="Equation" r:id="rId3" imgW="1143000" imgH="609480" progId="Equation.3">
                  <p:embed/>
                </p:oleObj>
              </mc:Choice>
              <mc:Fallback>
                <p:oleObj name="Equation" r:id="rId3" imgW="114300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61971" y="2673685"/>
                        <a:ext cx="3373438" cy="1800225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7654819" y="4840858"/>
            <a:ext cx="430505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dirty="0"/>
              <a:t>   = </a:t>
            </a:r>
            <a:r>
              <a:rPr lang="sl-SI" altLang="en-US" sz="2400" dirty="0"/>
              <a:t>aritmetička  sredina</a:t>
            </a:r>
            <a:endParaRPr lang="en-US" altLang="en-US" sz="2400" dirty="0"/>
          </a:p>
          <a:p>
            <a:pPr>
              <a:spcBef>
                <a:spcPct val="50000"/>
              </a:spcBef>
            </a:pPr>
            <a:r>
              <a:rPr lang="en-US" altLang="en-US" sz="2400" dirty="0"/>
              <a:t>n = </a:t>
            </a:r>
            <a:r>
              <a:rPr lang="sl-SI" altLang="en-US" sz="2400" dirty="0"/>
              <a:t>veličina uzorka</a:t>
            </a:r>
            <a:endParaRPr lang="en-US" altLang="en-US" sz="2400" dirty="0"/>
          </a:p>
          <a:p>
            <a:pPr>
              <a:spcBef>
                <a:spcPct val="50000"/>
              </a:spcBef>
            </a:pPr>
            <a:r>
              <a:rPr lang="en-US" altLang="en-US" sz="2400" dirty="0"/>
              <a:t>X</a:t>
            </a:r>
            <a:r>
              <a:rPr lang="en-US" altLang="en-US" sz="2400" baseline="-25000" dirty="0"/>
              <a:t>i</a:t>
            </a:r>
            <a:r>
              <a:rPr lang="en-US" altLang="en-US" sz="2400" dirty="0"/>
              <a:t> = i</a:t>
            </a:r>
            <a:r>
              <a:rPr lang="en-US" altLang="en-US" sz="2400" baseline="30000" dirty="0"/>
              <a:t>t</a:t>
            </a:r>
            <a:r>
              <a:rPr lang="sl-SI" altLang="en-US" sz="2400" baseline="30000" dirty="0"/>
              <a:t>a</a:t>
            </a:r>
            <a:r>
              <a:rPr lang="sl-SI" altLang="en-US" sz="2400" dirty="0"/>
              <a:t> vrijednost</a:t>
            </a:r>
            <a:r>
              <a:rPr lang="en-US" altLang="en-US" sz="2400" dirty="0"/>
              <a:t> </a:t>
            </a:r>
            <a:r>
              <a:rPr lang="en-US" altLang="en-US" sz="2400" dirty="0" err="1"/>
              <a:t>vari</a:t>
            </a:r>
            <a:r>
              <a:rPr lang="sl-SI" altLang="en-US" sz="2400" dirty="0"/>
              <a:t>j</a:t>
            </a:r>
            <a:r>
              <a:rPr lang="en-US" altLang="en-US" sz="2400" dirty="0"/>
              <a:t>able X</a:t>
            </a:r>
          </a:p>
        </p:txBody>
      </p:sp>
      <p:graphicFrame>
        <p:nvGraphicFramePr>
          <p:cNvPr id="6" name="Object 10"/>
          <p:cNvGraphicFramePr>
            <a:graphicFrameLocks noChangeAspect="1"/>
          </p:cNvGraphicFramePr>
          <p:nvPr/>
        </p:nvGraphicFramePr>
        <p:xfrm>
          <a:off x="7642302" y="4840858"/>
          <a:ext cx="319669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Equation" r:id="rId5" imgW="152280" imgH="203040" progId="Equation.3">
                  <p:embed/>
                </p:oleObj>
              </mc:Choice>
              <mc:Fallback>
                <p:oleObj name="Equation" r:id="rId5" imgW="1522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42302" y="4840858"/>
                        <a:ext cx="319669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831563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324" y="750644"/>
            <a:ext cx="8761413" cy="706964"/>
          </a:xfrm>
        </p:spPr>
        <p:txBody>
          <a:bodyPr/>
          <a:lstStyle/>
          <a:p>
            <a:r>
              <a:rPr lang="en-US" smtClean="0"/>
              <a:t>Računanje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957" y="2408663"/>
            <a:ext cx="10928194" cy="4014439"/>
          </a:xfrm>
        </p:spPr>
        <p:txBody>
          <a:bodyPr>
            <a:normAutofit fontScale="92500"/>
          </a:bodyPr>
          <a:lstStyle/>
          <a:p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Korak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1: </a:t>
            </a:r>
            <a:r>
              <a:rPr lang="en-US" sz="2000" dirty="0" err="1" smtClean="0">
                <a:solidFill>
                  <a:schemeClr val="tx1"/>
                </a:solidFill>
              </a:rPr>
              <a:t>Pronađi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aritmetičku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sredinu</a:t>
            </a:r>
            <a:r>
              <a:rPr lang="en-US" sz="2000" dirty="0" smtClean="0">
                <a:solidFill>
                  <a:schemeClr val="tx1"/>
                </a:solidFill>
              </a:rPr>
              <a:t/>
            </a:r>
            <a:br>
              <a:rPr lang="en-US" sz="2000" dirty="0" smtClean="0">
                <a:solidFill>
                  <a:schemeClr val="tx1"/>
                </a:solidFill>
              </a:rPr>
            </a:br>
            <a:endParaRPr lang="en-US" sz="2000" b="1" dirty="0" smtClean="0">
              <a:solidFill>
                <a:schemeClr val="tx1"/>
              </a:solidFill>
            </a:endParaRPr>
          </a:p>
          <a:p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Korak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2: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smtClean="0"/>
              <a:t>Od </a:t>
            </a:r>
            <a:r>
              <a:rPr lang="en-US" sz="2000" dirty="0" err="1" smtClean="0"/>
              <a:t>svake</a:t>
            </a:r>
            <a:r>
              <a:rPr lang="en-US" sz="2000" dirty="0" smtClean="0"/>
              <a:t> </a:t>
            </a:r>
            <a:r>
              <a:rPr lang="en-US" sz="2000" dirty="0" err="1" smtClean="0"/>
              <a:t>pojedinačne</a:t>
            </a:r>
            <a:r>
              <a:rPr lang="en-US" sz="2000" dirty="0" smtClean="0"/>
              <a:t> </a:t>
            </a:r>
            <a:r>
              <a:rPr lang="en-US" sz="2000" dirty="0" err="1" smtClean="0"/>
              <a:t>vrijednosti</a:t>
            </a:r>
            <a:r>
              <a:rPr lang="en-US" sz="2000" dirty="0" smtClean="0"/>
              <a:t> </a:t>
            </a:r>
            <a:r>
              <a:rPr lang="en-US" sz="2000" dirty="0" err="1" smtClean="0"/>
              <a:t>oduzmi</a:t>
            </a:r>
            <a:r>
              <a:rPr lang="en-US" sz="2000" dirty="0" smtClean="0"/>
              <a:t> </a:t>
            </a:r>
            <a:r>
              <a:rPr lang="en-US" sz="2000" dirty="0" err="1" smtClean="0"/>
              <a:t>aritmetičku</a:t>
            </a:r>
            <a:r>
              <a:rPr lang="en-US" sz="2000" dirty="0" smtClean="0"/>
              <a:t> </a:t>
            </a:r>
            <a:r>
              <a:rPr lang="en-US" sz="2000" dirty="0" err="1" smtClean="0"/>
              <a:t>sredinu</a:t>
            </a:r>
            <a:r>
              <a:rPr lang="en-US" sz="2000" dirty="0" smtClean="0"/>
              <a:t> (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odredi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distancu</a:t>
            </a:r>
            <a:r>
              <a:rPr lang="en-US" sz="2000" dirty="0" smtClean="0"/>
              <a:t>)</a:t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Korak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3: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Kvadrirati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dirty="0" err="1" smtClean="0"/>
              <a:t>dobijenu</a:t>
            </a:r>
            <a:r>
              <a:rPr lang="en-US" sz="2000" dirty="0" smtClean="0"/>
              <a:t> </a:t>
            </a:r>
            <a:r>
              <a:rPr lang="en-US" sz="2000" dirty="0" err="1" smtClean="0"/>
              <a:t>distancu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Korak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4: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Saberi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dirty="0" err="1" smtClean="0"/>
              <a:t>sve</a:t>
            </a:r>
            <a:r>
              <a:rPr lang="en-US" sz="2000" dirty="0" smtClean="0"/>
              <a:t> </a:t>
            </a:r>
            <a:r>
              <a:rPr lang="en-US" sz="2000" dirty="0" err="1" smtClean="0"/>
              <a:t>kvadrirane</a:t>
            </a:r>
            <a:r>
              <a:rPr lang="en-US" sz="2000" dirty="0" smtClean="0"/>
              <a:t> distance</a:t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Korak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5: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Podijeli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dirty="0" err="1" smtClean="0"/>
              <a:t>sa</a:t>
            </a:r>
            <a:r>
              <a:rPr lang="en-US" sz="2000" dirty="0" smtClean="0"/>
              <a:t> </a:t>
            </a:r>
            <a:r>
              <a:rPr lang="en-US" sz="2000" dirty="0" err="1" smtClean="0"/>
              <a:t>brojem</a:t>
            </a:r>
            <a:r>
              <a:rPr lang="en-US" sz="2000" dirty="0" smtClean="0"/>
              <a:t> </a:t>
            </a:r>
            <a:r>
              <a:rPr lang="en-US" sz="2000" dirty="0" err="1" smtClean="0"/>
              <a:t>opservacija</a:t>
            </a:r>
            <a:r>
              <a:rPr lang="en-US" sz="2000" dirty="0" smtClean="0"/>
              <a:t> (</a:t>
            </a:r>
            <a:r>
              <a:rPr lang="en-US" sz="2000" dirty="0" err="1" smtClean="0"/>
              <a:t>ili</a:t>
            </a:r>
            <a:r>
              <a:rPr lang="en-US" sz="2000" dirty="0" smtClean="0"/>
              <a:t> N – 1, </a:t>
            </a:r>
            <a:r>
              <a:rPr lang="en-US" sz="2000" dirty="0" err="1" smtClean="0"/>
              <a:t>ukoliko</a:t>
            </a:r>
            <a:r>
              <a:rPr lang="en-US" sz="2000" dirty="0" smtClean="0"/>
              <a:t> je </a:t>
            </a:r>
            <a:r>
              <a:rPr lang="en-US" sz="2000" dirty="0" err="1" smtClean="0"/>
              <a:t>uzorak</a:t>
            </a:r>
            <a:r>
              <a:rPr lang="en-US" sz="2000" dirty="0" smtClean="0"/>
              <a:t>)  	  </a:t>
            </a:r>
            <a:r>
              <a:rPr lang="en-US" sz="2000" b="1" dirty="0" smtClean="0">
                <a:solidFill>
                  <a:srgbClr val="FF0000"/>
                </a:solidFill>
              </a:rPr>
              <a:t>(VARIJANSA)</a:t>
            </a:r>
            <a:br>
              <a:rPr lang="en-US" sz="2000" b="1" dirty="0" smtClean="0">
                <a:solidFill>
                  <a:srgbClr val="FF0000"/>
                </a:solidFill>
              </a:rPr>
            </a:br>
            <a:endParaRPr lang="en-US" sz="2000" b="1" dirty="0" smtClean="0">
              <a:solidFill>
                <a:srgbClr val="FF0000"/>
              </a:solidFill>
            </a:endParaRPr>
          </a:p>
          <a:p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Korak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6: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/>
              <a:t>Izračunaj</a:t>
            </a:r>
            <a:r>
              <a:rPr lang="en-US" sz="2000" dirty="0" smtClean="0"/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kvadratni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korijen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dirty="0" err="1" smtClean="0"/>
              <a:t>iz</a:t>
            </a:r>
            <a:r>
              <a:rPr lang="en-US" sz="2000" dirty="0" smtClean="0"/>
              <a:t> </a:t>
            </a:r>
            <a:r>
              <a:rPr lang="en-US" sz="2000" dirty="0" err="1" smtClean="0"/>
              <a:t>dobijene</a:t>
            </a:r>
            <a:r>
              <a:rPr lang="en-US" sz="2000" dirty="0" smtClean="0"/>
              <a:t> </a:t>
            </a:r>
            <a:r>
              <a:rPr lang="en-US" sz="2000" dirty="0" err="1" smtClean="0"/>
              <a:t>vrijednosti</a:t>
            </a:r>
            <a:r>
              <a:rPr lang="en-US" sz="2000" dirty="0" smtClean="0"/>
              <a:t>		</a:t>
            </a:r>
            <a:r>
              <a:rPr lang="en-US" sz="2000" b="1" dirty="0" smtClean="0">
                <a:solidFill>
                  <a:srgbClr val="FF0000"/>
                </a:solidFill>
              </a:rPr>
              <a:t>  	  (STAND. DEV)</a:t>
            </a:r>
            <a:endParaRPr lang="en-US" sz="2000" b="1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7253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Zašto</a:t>
            </a:r>
            <a:r>
              <a:rPr lang="en-US" dirty="0" smtClean="0"/>
              <a:t> </a:t>
            </a:r>
            <a:r>
              <a:rPr lang="en-US" dirty="0" err="1" smtClean="0"/>
              <a:t>kvadriramo</a:t>
            </a:r>
            <a:r>
              <a:rPr lang="en-US" dirty="0" smtClean="0"/>
              <a:t> distance?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953" y="2420279"/>
            <a:ext cx="9451435" cy="4136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5547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 </a:t>
            </a:r>
            <a:r>
              <a:rPr lang="en-US" dirty="0" err="1" smtClean="0"/>
              <a:t>praksi</a:t>
            </a:r>
            <a:r>
              <a:rPr lang="is-IS" dirty="0" smtClean="0"/>
              <a:t>…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851" y="2345615"/>
            <a:ext cx="9046570" cy="4512385"/>
          </a:xfrm>
        </p:spPr>
      </p:pic>
    </p:spTree>
    <p:extLst>
      <p:ext uri="{BB962C8B-B14F-4D97-AF65-F5344CB8AC3E}">
        <p14:creationId xmlns:p14="http://schemas.microsoft.com/office/powerpoint/2010/main" val="9873381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5307628"/>
          </a:xfrm>
        </p:spPr>
      </p:pic>
      <p:sp>
        <p:nvSpPr>
          <p:cNvPr id="5" name="TextBox 4"/>
          <p:cNvSpPr txBox="1"/>
          <p:nvPr/>
        </p:nvSpPr>
        <p:spPr>
          <a:xfrm>
            <a:off x="959004" y="5307628"/>
            <a:ext cx="972386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3"/>
            <a:r>
              <a:rPr lang="x-none" sz="2800" dirty="0"/>
              <a:t>Empirijsko pravilo: </a:t>
            </a:r>
            <a:r>
              <a:rPr lang="hr-HR" sz="2800" dirty="0" smtClean="0"/>
              <a:t> </a:t>
            </a:r>
            <a:r>
              <a:rPr lang="x-none" sz="2800" dirty="0" smtClean="0"/>
              <a:t>+- </a:t>
            </a:r>
            <a:r>
              <a:rPr lang="x-none" sz="2800" dirty="0"/>
              <a:t>1SD (68%)</a:t>
            </a:r>
          </a:p>
          <a:p>
            <a:pPr marL="777240" lvl="5" indent="0">
              <a:buNone/>
            </a:pPr>
            <a:r>
              <a:rPr lang="x-none" sz="2800" dirty="0"/>
              <a:t>			    </a:t>
            </a:r>
            <a:r>
              <a:rPr lang="hr-HR" sz="2800" dirty="0" smtClean="0"/>
              <a:t>						</a:t>
            </a:r>
            <a:r>
              <a:rPr lang="x-none" sz="2800" dirty="0" smtClean="0"/>
              <a:t>+- </a:t>
            </a:r>
            <a:r>
              <a:rPr lang="x-none" sz="2800" dirty="0"/>
              <a:t>2SD (95%)</a:t>
            </a:r>
          </a:p>
          <a:p>
            <a:pPr marL="777240" lvl="5" indent="0">
              <a:buNone/>
            </a:pPr>
            <a:r>
              <a:rPr lang="x-none" sz="2800" dirty="0"/>
              <a:t>			    </a:t>
            </a:r>
            <a:r>
              <a:rPr lang="hr-HR" sz="2800" dirty="0" smtClean="0"/>
              <a:t>						</a:t>
            </a:r>
            <a:r>
              <a:rPr lang="x-none" sz="2800" dirty="0" smtClean="0"/>
              <a:t>+- </a:t>
            </a:r>
            <a:r>
              <a:rPr lang="x-none" sz="2800" dirty="0"/>
              <a:t>3SD (99.7%)</a:t>
            </a:r>
          </a:p>
        </p:txBody>
      </p:sp>
    </p:spTree>
    <p:extLst>
      <p:ext uri="{BB962C8B-B14F-4D97-AF65-F5344CB8AC3E}">
        <p14:creationId xmlns:p14="http://schemas.microsoft.com/office/powerpoint/2010/main" val="17012909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9795" y="1380051"/>
            <a:ext cx="11857463" cy="2677648"/>
          </a:xfrm>
        </p:spPr>
        <p:txBody>
          <a:bodyPr/>
          <a:lstStyle/>
          <a:p>
            <a:r>
              <a:rPr lang="en-US" sz="4800" dirty="0" err="1" smtClean="0">
                <a:solidFill>
                  <a:srgbClr val="92D050"/>
                </a:solidFill>
              </a:rPr>
              <a:t>Zašto</a:t>
            </a:r>
            <a:r>
              <a:rPr lang="en-US" sz="4800" dirty="0" smtClean="0">
                <a:solidFill>
                  <a:srgbClr val="92D050"/>
                </a:solidFill>
              </a:rPr>
              <a:t> </a:t>
            </a:r>
            <a:r>
              <a:rPr lang="en-US" sz="4800" dirty="0" err="1" smtClean="0">
                <a:solidFill>
                  <a:srgbClr val="92D050"/>
                </a:solidFill>
              </a:rPr>
              <a:t>marimo</a:t>
            </a:r>
            <a:r>
              <a:rPr lang="en-US" sz="4800" dirty="0" smtClean="0">
                <a:solidFill>
                  <a:srgbClr val="92D050"/>
                </a:solidFill>
              </a:rPr>
              <a:t> </a:t>
            </a:r>
            <a:r>
              <a:rPr lang="en-US" sz="4800" dirty="0" err="1" smtClean="0">
                <a:solidFill>
                  <a:srgbClr val="92D050"/>
                </a:solidFill>
              </a:rPr>
              <a:t>za</a:t>
            </a:r>
            <a:r>
              <a:rPr lang="en-US" sz="4800" dirty="0" smtClean="0">
                <a:solidFill>
                  <a:srgbClr val="92D050"/>
                </a:solidFill>
              </a:rPr>
              <a:t> </a:t>
            </a:r>
            <a:r>
              <a:rPr lang="en-US" sz="4800" dirty="0" err="1" smtClean="0">
                <a:solidFill>
                  <a:srgbClr val="92D050"/>
                </a:solidFill>
              </a:rPr>
              <a:t>empirijsko</a:t>
            </a:r>
            <a:r>
              <a:rPr lang="en-US" sz="4800" dirty="0" smtClean="0">
                <a:solidFill>
                  <a:srgbClr val="92D050"/>
                </a:solidFill>
              </a:rPr>
              <a:t> </a:t>
            </a:r>
            <a:r>
              <a:rPr lang="en-US" sz="4800" dirty="0" err="1" smtClean="0">
                <a:solidFill>
                  <a:srgbClr val="92D050"/>
                </a:solidFill>
              </a:rPr>
              <a:t>pravilo</a:t>
            </a:r>
            <a:r>
              <a:rPr lang="en-US" sz="4800" dirty="0" smtClean="0">
                <a:solidFill>
                  <a:srgbClr val="92D050"/>
                </a:solidFill>
              </a:rPr>
              <a:t>?</a:t>
            </a:r>
            <a:endParaRPr lang="en-US" sz="4800" dirty="0">
              <a:solidFill>
                <a:srgbClr val="92D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5016704"/>
            <a:ext cx="8825658" cy="861420"/>
          </a:xfrm>
        </p:spPr>
        <p:txBody>
          <a:bodyPr/>
          <a:lstStyle/>
          <a:p>
            <a:r>
              <a:rPr lang="x-none" dirty="0" smtClean="0"/>
              <a:t>Metodologija političkih nauka</a:t>
            </a:r>
            <a:r>
              <a:rPr lang="hr-HR" dirty="0" smtClean="0"/>
              <a:t>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692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9010" y="777725"/>
            <a:ext cx="8761413" cy="706964"/>
          </a:xfrm>
        </p:spPr>
        <p:txBody>
          <a:bodyPr/>
          <a:lstStyle/>
          <a:p>
            <a:r>
              <a:rPr lang="en-US" dirty="0" err="1" smtClean="0"/>
              <a:t>Mjere</a:t>
            </a:r>
            <a:r>
              <a:rPr lang="en-US" dirty="0" smtClean="0"/>
              <a:t> </a:t>
            </a:r>
            <a:r>
              <a:rPr lang="en-US" dirty="0" err="1" smtClean="0"/>
              <a:t>centralne</a:t>
            </a:r>
            <a:r>
              <a:rPr lang="en-US" dirty="0" smtClean="0"/>
              <a:t> </a:t>
            </a:r>
            <a:r>
              <a:rPr lang="en-US" dirty="0" err="1" smtClean="0"/>
              <a:t>tendencije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702" y="2389129"/>
            <a:ext cx="10885714" cy="4637313"/>
          </a:xfrm>
        </p:spPr>
        <p:txBody>
          <a:bodyPr>
            <a:noAutofit/>
          </a:bodyPr>
          <a:lstStyle/>
          <a:p>
            <a:r>
              <a:rPr lang="en-US" b="1" dirty="0" err="1" smtClean="0"/>
              <a:t>Svrha</a:t>
            </a:r>
            <a:r>
              <a:rPr lang="en-US" b="1" dirty="0" smtClean="0"/>
              <a:t> </a:t>
            </a:r>
            <a:r>
              <a:rPr lang="en-US" dirty="0" err="1" smtClean="0"/>
              <a:t>deskriptivne</a:t>
            </a:r>
            <a:r>
              <a:rPr lang="en-US" dirty="0" smtClean="0"/>
              <a:t> </a:t>
            </a:r>
            <a:r>
              <a:rPr lang="en-US" dirty="0" err="1" smtClean="0"/>
              <a:t>statistike</a:t>
            </a:r>
            <a:r>
              <a:rPr lang="en-US" dirty="0" smtClean="0"/>
              <a:t>:</a:t>
            </a:r>
            <a:r>
              <a:rPr lang="en-US" b="1" dirty="0" smtClean="0"/>
              <a:t> </a:t>
            </a:r>
            <a:r>
              <a:rPr lang="en-US" dirty="0" err="1" smtClean="0"/>
              <a:t>organizovanje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sumiranje</a:t>
            </a:r>
            <a:r>
              <a:rPr lang="en-US" dirty="0" smtClean="0"/>
              <a:t> seta </a:t>
            </a:r>
            <a:r>
              <a:rPr lang="en-US" dirty="0" err="1" smtClean="0"/>
              <a:t>vrijednosti</a:t>
            </a:r>
            <a:endParaRPr lang="en-US" dirty="0" smtClean="0"/>
          </a:p>
          <a:p>
            <a:r>
              <a:rPr lang="en-US" dirty="0" err="1" smtClean="0"/>
              <a:t>Cilje</a:t>
            </a:r>
            <a:r>
              <a:rPr lang="en-US" dirty="0" smtClean="0"/>
              <a:t> je </a:t>
            </a:r>
            <a:r>
              <a:rPr lang="en-US" dirty="0" err="1" smtClean="0"/>
              <a:t>pronalaženje</a:t>
            </a:r>
            <a:r>
              <a:rPr lang="en-US" dirty="0" smtClean="0"/>
              <a:t> </a:t>
            </a:r>
            <a:r>
              <a:rPr lang="en-US" b="1" dirty="0" err="1" smtClean="0"/>
              <a:t>jedne</a:t>
            </a:r>
            <a:r>
              <a:rPr lang="en-US" b="1" dirty="0" smtClean="0"/>
              <a:t> </a:t>
            </a:r>
            <a:r>
              <a:rPr lang="en-US" dirty="0" err="1" smtClean="0"/>
              <a:t>vrijednosti</a:t>
            </a:r>
            <a:r>
              <a:rPr lang="en-US" dirty="0" smtClean="0"/>
              <a:t> </a:t>
            </a:r>
            <a:r>
              <a:rPr lang="en-US" dirty="0" err="1" smtClean="0"/>
              <a:t>koja</a:t>
            </a:r>
            <a:r>
              <a:rPr lang="en-US" dirty="0" smtClean="0"/>
              <a:t> </a:t>
            </a:r>
            <a:r>
              <a:rPr lang="en-US" dirty="0" err="1" smtClean="0"/>
              <a:t>najbolje</a:t>
            </a:r>
            <a:r>
              <a:rPr lang="en-US" dirty="0" smtClean="0"/>
              <a:t> </a:t>
            </a:r>
            <a:r>
              <a:rPr lang="en-US" dirty="0" err="1" smtClean="0"/>
              <a:t>predstavlja</a:t>
            </a:r>
            <a:r>
              <a:rPr lang="en-US" dirty="0" smtClean="0"/>
              <a:t> </a:t>
            </a:r>
            <a:r>
              <a:rPr lang="en-US" dirty="0" err="1" smtClean="0"/>
              <a:t>cijeli</a:t>
            </a:r>
            <a:r>
              <a:rPr lang="en-US" dirty="0" smtClean="0"/>
              <a:t> set </a:t>
            </a:r>
            <a:r>
              <a:rPr lang="en-US" dirty="0" err="1" smtClean="0"/>
              <a:t>vrijednosti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</a:rPr>
              <a:t>Definicija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r>
              <a:rPr lang="en-US" i="1" dirty="0" err="1" smtClean="0"/>
              <a:t>Centralna</a:t>
            </a:r>
            <a:r>
              <a:rPr lang="en-US" i="1" dirty="0" smtClean="0"/>
              <a:t> </a:t>
            </a:r>
            <a:r>
              <a:rPr lang="en-US" i="1" dirty="0" err="1" smtClean="0"/>
              <a:t>tendencija</a:t>
            </a:r>
            <a:r>
              <a:rPr lang="en-US" i="1" dirty="0" smtClean="0"/>
              <a:t> je </a:t>
            </a:r>
            <a:r>
              <a:rPr lang="en-US" i="1" dirty="0" err="1" smtClean="0"/>
              <a:t>statistička</a:t>
            </a:r>
            <a:r>
              <a:rPr lang="en-US" i="1" dirty="0" smtClean="0"/>
              <a:t> </a:t>
            </a:r>
            <a:r>
              <a:rPr lang="en-US" i="1" dirty="0" err="1" smtClean="0"/>
              <a:t>mjera</a:t>
            </a:r>
            <a:r>
              <a:rPr lang="en-US" i="1" dirty="0" smtClean="0"/>
              <a:t> </a:t>
            </a:r>
            <a:r>
              <a:rPr lang="en-US" i="1" dirty="0" err="1" smtClean="0"/>
              <a:t>koja</a:t>
            </a:r>
            <a:r>
              <a:rPr lang="en-US" i="1" dirty="0" smtClean="0"/>
              <a:t> </a:t>
            </a:r>
            <a:r>
              <a:rPr lang="en-US" i="1" dirty="0" err="1" smtClean="0"/>
              <a:t>pokušava</a:t>
            </a:r>
            <a:r>
              <a:rPr lang="en-US" i="1" dirty="0" smtClean="0"/>
              <a:t> </a:t>
            </a:r>
            <a:r>
              <a:rPr lang="en-US" i="1" dirty="0" err="1" smtClean="0"/>
              <a:t>odrediti</a:t>
            </a:r>
            <a:r>
              <a:rPr lang="en-US" i="1" dirty="0" smtClean="0"/>
              <a:t> </a:t>
            </a:r>
            <a:r>
              <a:rPr lang="en-US" i="1" dirty="0" err="1" smtClean="0"/>
              <a:t>jednu</a:t>
            </a:r>
            <a:r>
              <a:rPr lang="en-US" i="1" dirty="0" smtClean="0"/>
              <a:t> </a:t>
            </a:r>
            <a:r>
              <a:rPr lang="en-US" i="1" dirty="0" err="1" smtClean="0"/>
              <a:t>vrijednost</a:t>
            </a:r>
            <a:r>
              <a:rPr lang="en-US" i="1" dirty="0" smtClean="0"/>
              <a:t> </a:t>
            </a:r>
            <a:r>
              <a:rPr lang="en-US" i="1" dirty="0" err="1" smtClean="0"/>
              <a:t>koja</a:t>
            </a:r>
            <a:r>
              <a:rPr lang="en-US" i="1" dirty="0" smtClean="0"/>
              <a:t> je </a:t>
            </a:r>
            <a:r>
              <a:rPr lang="en-US" i="1" dirty="0" err="1" smtClean="0"/>
              <a:t>najtipičnija</a:t>
            </a:r>
            <a:r>
              <a:rPr lang="en-US" i="1" dirty="0" smtClean="0"/>
              <a:t> </a:t>
            </a:r>
            <a:r>
              <a:rPr lang="en-US" i="1" dirty="0" err="1" smtClean="0"/>
              <a:t>i</a:t>
            </a:r>
            <a:r>
              <a:rPr lang="en-US" i="1" dirty="0" smtClean="0"/>
              <a:t> </a:t>
            </a:r>
            <a:r>
              <a:rPr lang="en-US" i="1" dirty="0" err="1" smtClean="0"/>
              <a:t>najreprezentativnija</a:t>
            </a:r>
            <a:r>
              <a:rPr lang="en-US" i="1" dirty="0" smtClean="0"/>
              <a:t> </a:t>
            </a:r>
            <a:r>
              <a:rPr lang="en-US" i="1" dirty="0" err="1" smtClean="0"/>
              <a:t>za</a:t>
            </a:r>
            <a:r>
              <a:rPr lang="en-US" i="1" dirty="0" smtClean="0"/>
              <a:t> </a:t>
            </a:r>
            <a:r>
              <a:rPr lang="en-US" i="1" dirty="0" err="1" smtClean="0"/>
              <a:t>jednu</a:t>
            </a:r>
            <a:r>
              <a:rPr lang="en-US" i="1" dirty="0" smtClean="0"/>
              <a:t> </a:t>
            </a:r>
            <a:r>
              <a:rPr lang="en-US" i="1" dirty="0" err="1" smtClean="0"/>
              <a:t>grupu</a:t>
            </a:r>
            <a:r>
              <a:rPr lang="en-US" i="1" dirty="0" smtClean="0"/>
              <a:t> </a:t>
            </a:r>
            <a:r>
              <a:rPr lang="en-US" i="1" dirty="0" err="1" smtClean="0"/>
              <a:t>podataka</a:t>
            </a:r>
            <a:r>
              <a:rPr lang="en-US" i="1" dirty="0" smtClean="0"/>
              <a:t>.</a:t>
            </a:r>
          </a:p>
          <a:p>
            <a:endParaRPr lang="en-US" b="1" i="1" dirty="0"/>
          </a:p>
          <a:p>
            <a:r>
              <a:rPr lang="en-US" dirty="0" err="1" smtClean="0"/>
              <a:t>Korisne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pravljenje</a:t>
            </a:r>
            <a:r>
              <a:rPr lang="en-US" dirty="0" smtClean="0"/>
              <a:t> </a:t>
            </a:r>
            <a:r>
              <a:rPr lang="en-US" b="1" dirty="0" err="1" smtClean="0"/>
              <a:t>komparacija</a:t>
            </a:r>
            <a:endParaRPr lang="en-US" b="1" dirty="0" smtClean="0"/>
          </a:p>
          <a:p>
            <a:endParaRPr lang="en-US" dirty="0" smtClean="0"/>
          </a:p>
          <a:p>
            <a:r>
              <a:rPr lang="en-US" dirty="0" smtClean="0"/>
              <a:t>Ne </a:t>
            </a:r>
            <a:r>
              <a:rPr lang="en-US" dirty="0" err="1" smtClean="0"/>
              <a:t>postoji</a:t>
            </a:r>
            <a:r>
              <a:rPr lang="en-US" dirty="0" smtClean="0"/>
              <a:t> </a:t>
            </a:r>
            <a:r>
              <a:rPr lang="en-US" dirty="0" err="1" smtClean="0"/>
              <a:t>standardizovana</a:t>
            </a:r>
            <a:r>
              <a:rPr lang="en-US" dirty="0" smtClean="0"/>
              <a:t> </a:t>
            </a:r>
            <a:r>
              <a:rPr lang="en-US" b="1" dirty="0" err="1" smtClean="0"/>
              <a:t>procedura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određivanje</a:t>
            </a:r>
            <a:r>
              <a:rPr lang="en-US" dirty="0" smtClean="0"/>
              <a:t> </a:t>
            </a:r>
            <a:r>
              <a:rPr lang="en-US" dirty="0" err="1" smtClean="0"/>
              <a:t>adekvatne</a:t>
            </a:r>
            <a:r>
              <a:rPr lang="en-US" dirty="0" smtClean="0"/>
              <a:t> </a:t>
            </a:r>
            <a:r>
              <a:rPr lang="en-US" dirty="0" err="1" smtClean="0"/>
              <a:t>mjere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Najčešće</a:t>
            </a:r>
            <a:r>
              <a:rPr lang="en-US" dirty="0" smtClean="0"/>
              <a:t> </a:t>
            </a:r>
            <a:r>
              <a:rPr lang="en-US" dirty="0" err="1" smtClean="0"/>
              <a:t>korišćenje</a:t>
            </a:r>
            <a:r>
              <a:rPr lang="en-US" dirty="0" smtClean="0"/>
              <a:t> </a:t>
            </a:r>
            <a:r>
              <a:rPr lang="en-US" dirty="0" err="1" smtClean="0"/>
              <a:t>mjere</a:t>
            </a:r>
            <a:r>
              <a:rPr lang="en-US" dirty="0" smtClean="0"/>
              <a:t>: </a:t>
            </a:r>
            <a:r>
              <a:rPr lang="en-US" b="1" dirty="0" err="1" smtClean="0"/>
              <a:t>aritmetička</a:t>
            </a:r>
            <a:r>
              <a:rPr lang="en-US" b="1" dirty="0" smtClean="0"/>
              <a:t> </a:t>
            </a:r>
            <a:r>
              <a:rPr lang="en-US" b="1" dirty="0" err="1" smtClean="0"/>
              <a:t>sredina</a:t>
            </a:r>
            <a:r>
              <a:rPr lang="en-US" dirty="0" smtClean="0"/>
              <a:t>, </a:t>
            </a:r>
            <a:r>
              <a:rPr lang="en-US" b="1" dirty="0" err="1" smtClean="0"/>
              <a:t>medijana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b="1" dirty="0" smtClean="0"/>
              <a:t>modus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81906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075184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Aritmetička</a:t>
            </a:r>
            <a:r>
              <a:rPr lang="en-US" dirty="0" smtClean="0"/>
              <a:t> </a:t>
            </a:r>
            <a:r>
              <a:rPr lang="en-US" dirty="0" err="1" smtClean="0"/>
              <a:t>sredina</a:t>
            </a:r>
            <a:r>
              <a:rPr lang="en-US" dirty="0" smtClean="0"/>
              <a:t> (</a:t>
            </a:r>
            <a:r>
              <a:rPr lang="en-US" dirty="0" err="1" smtClean="0"/>
              <a:t>prosjek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742" y="2525485"/>
            <a:ext cx="8382001" cy="3984171"/>
          </a:xfrm>
        </p:spPr>
        <p:txBody>
          <a:bodyPr>
            <a:normAutofit lnSpcReduction="10000"/>
          </a:bodyPr>
          <a:lstStyle/>
          <a:p>
            <a:r>
              <a:rPr lang="en-US" sz="2000" dirty="0" err="1" smtClean="0"/>
              <a:t>Najčešće</a:t>
            </a:r>
            <a:r>
              <a:rPr lang="en-US" sz="2000" dirty="0" smtClean="0"/>
              <a:t> </a:t>
            </a:r>
            <a:r>
              <a:rPr lang="en-US" sz="2000" dirty="0" err="1" smtClean="0"/>
              <a:t>korišćena</a:t>
            </a:r>
            <a:r>
              <a:rPr lang="en-US" sz="2000" dirty="0" smtClean="0"/>
              <a:t> </a:t>
            </a:r>
            <a:r>
              <a:rPr lang="en-US" sz="2000" dirty="0" err="1" smtClean="0"/>
              <a:t>mjera</a:t>
            </a:r>
            <a:r>
              <a:rPr lang="en-US" sz="2000" dirty="0" smtClean="0"/>
              <a:t> </a:t>
            </a:r>
            <a:r>
              <a:rPr lang="en-US" sz="2000" dirty="0" err="1" smtClean="0"/>
              <a:t>centralne</a:t>
            </a:r>
            <a:r>
              <a:rPr lang="en-US" sz="2000" dirty="0" smtClean="0"/>
              <a:t> </a:t>
            </a:r>
            <a:r>
              <a:rPr lang="en-US" sz="2000" dirty="0" err="1" smtClean="0"/>
              <a:t>tendencije</a:t>
            </a:r>
            <a:endParaRPr lang="en-US" sz="2000" dirty="0" smtClean="0"/>
          </a:p>
          <a:p>
            <a:r>
              <a:rPr lang="en-US" sz="2000" dirty="0" err="1" smtClean="0"/>
              <a:t>Raćunanje</a:t>
            </a:r>
            <a:r>
              <a:rPr lang="en-US" sz="2000" dirty="0" smtClean="0"/>
              <a:t>: </a:t>
            </a:r>
            <a:r>
              <a:rPr lang="en-US" sz="2000" b="1" dirty="0" err="1" smtClean="0"/>
              <a:t>sabrati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sve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vrijednost</a:t>
            </a:r>
            <a:r>
              <a:rPr lang="en-US" sz="2000" b="1" dirty="0" smtClean="0"/>
              <a:t> </a:t>
            </a:r>
            <a:r>
              <a:rPr lang="en-US" sz="2000" dirty="0"/>
              <a:t>i</a:t>
            </a:r>
            <a:r>
              <a:rPr lang="en-US" sz="2000" dirty="0" smtClean="0"/>
              <a:t> </a:t>
            </a:r>
            <a:r>
              <a:rPr lang="en-US" sz="2000" b="1" dirty="0" err="1" smtClean="0"/>
              <a:t>podijeliti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brojem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vrijednosti</a:t>
            </a:r>
            <a:r>
              <a:rPr lang="en-US" sz="2000" b="1" dirty="0" smtClean="0"/>
              <a:t> u </a:t>
            </a:r>
            <a:r>
              <a:rPr lang="en-US" sz="2000" b="1" dirty="0" err="1" smtClean="0"/>
              <a:t>setu</a:t>
            </a:r>
            <a:endParaRPr lang="en-US" sz="2000" dirty="0" smtClean="0"/>
          </a:p>
          <a:p>
            <a:r>
              <a:rPr lang="en-US" sz="2000" dirty="0" err="1" smtClean="0"/>
              <a:t>Formalna</a:t>
            </a:r>
            <a:r>
              <a:rPr lang="en-US" sz="2000" dirty="0" smtClean="0"/>
              <a:t> </a:t>
            </a:r>
            <a:r>
              <a:rPr lang="en-US" sz="2000" dirty="0" err="1" smtClean="0"/>
              <a:t>notacija</a:t>
            </a:r>
            <a:r>
              <a:rPr lang="en-US" sz="2000" dirty="0" smtClean="0"/>
              <a:t>: </a:t>
            </a:r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err="1" smtClean="0"/>
              <a:t>Drugačije</a:t>
            </a:r>
            <a:r>
              <a:rPr lang="en-US" sz="2000" dirty="0" smtClean="0"/>
              <a:t> </a:t>
            </a:r>
            <a:r>
              <a:rPr lang="en-US" sz="2000" dirty="0" err="1" smtClean="0"/>
              <a:t>obilježena</a:t>
            </a:r>
            <a:r>
              <a:rPr lang="en-US" sz="2000" dirty="0" smtClean="0"/>
              <a:t> </a:t>
            </a:r>
            <a:r>
              <a:rPr lang="en-US" sz="2000" dirty="0" err="1" smtClean="0"/>
              <a:t>shodno</a:t>
            </a:r>
            <a:r>
              <a:rPr lang="en-US" sz="2000" dirty="0" smtClean="0"/>
              <a:t> tome da li se </a:t>
            </a:r>
            <a:r>
              <a:rPr lang="en-US" sz="2000" dirty="0" err="1" smtClean="0"/>
              <a:t>odnosi</a:t>
            </a:r>
            <a:r>
              <a:rPr lang="en-US" sz="2000" dirty="0" smtClean="0"/>
              <a:t> </a:t>
            </a:r>
            <a:r>
              <a:rPr lang="en-US" sz="2000" dirty="0" err="1" smtClean="0"/>
              <a:t>na</a:t>
            </a:r>
            <a:r>
              <a:rPr lang="en-US" sz="2000" dirty="0" smtClean="0"/>
              <a:t> </a:t>
            </a:r>
            <a:r>
              <a:rPr lang="en-US" sz="2000" dirty="0" err="1" smtClean="0"/>
              <a:t>prosek</a:t>
            </a:r>
            <a:r>
              <a:rPr lang="en-US" sz="2000" dirty="0" smtClean="0"/>
              <a:t> u </a:t>
            </a:r>
            <a:r>
              <a:rPr lang="en-US" sz="2000" dirty="0" err="1" smtClean="0"/>
              <a:t>uzorku</a:t>
            </a:r>
            <a:r>
              <a:rPr lang="en-US" sz="2000" dirty="0" smtClean="0"/>
              <a:t> </a:t>
            </a:r>
            <a:r>
              <a:rPr lang="en-US" sz="2000" dirty="0" err="1" smtClean="0"/>
              <a:t>ili</a:t>
            </a:r>
            <a:r>
              <a:rPr lang="en-US" sz="2000" dirty="0" smtClean="0"/>
              <a:t> </a:t>
            </a:r>
            <a:r>
              <a:rPr lang="en-US" sz="2000" dirty="0" err="1" smtClean="0"/>
              <a:t>populaciji</a:t>
            </a:r>
            <a:endParaRPr lang="en-US" sz="2000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665" y="3995056"/>
            <a:ext cx="4242708" cy="1378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696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Alternativna</a:t>
            </a:r>
            <a:r>
              <a:rPr lang="en-US" dirty="0" smtClean="0"/>
              <a:t> </a:t>
            </a:r>
            <a:r>
              <a:rPr lang="en-US" dirty="0" err="1" smtClean="0"/>
              <a:t>definicija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863" y="2453267"/>
            <a:ext cx="9550726" cy="3902927"/>
          </a:xfrm>
        </p:spPr>
        <p:txBody>
          <a:bodyPr/>
          <a:lstStyle/>
          <a:p>
            <a:r>
              <a:rPr lang="en-US" dirty="0" err="1" smtClean="0"/>
              <a:t>Prosjek</a:t>
            </a:r>
            <a:r>
              <a:rPr lang="en-US" dirty="0" smtClean="0"/>
              <a:t> je </a:t>
            </a:r>
            <a:r>
              <a:rPr lang="en-US" dirty="0" err="1" smtClean="0"/>
              <a:t>tačka</a:t>
            </a:r>
            <a:r>
              <a:rPr lang="en-US" dirty="0" smtClean="0"/>
              <a:t> </a:t>
            </a:r>
            <a:r>
              <a:rPr lang="en-US" dirty="0" err="1" smtClean="0"/>
              <a:t>balansa</a:t>
            </a:r>
            <a:r>
              <a:rPr lang="en-US" dirty="0" smtClean="0"/>
              <a:t> </a:t>
            </a:r>
            <a:r>
              <a:rPr lang="en-US" dirty="0" err="1" smtClean="0"/>
              <a:t>određene</a:t>
            </a:r>
            <a:r>
              <a:rPr lang="en-US" dirty="0" smtClean="0"/>
              <a:t> </a:t>
            </a:r>
            <a:r>
              <a:rPr lang="en-US" dirty="0" err="1" smtClean="0"/>
              <a:t>distribucije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 err="1" smtClean="0"/>
              <a:t>Zamislimo</a:t>
            </a:r>
            <a:r>
              <a:rPr lang="en-US" dirty="0" smtClean="0"/>
              <a:t> </a:t>
            </a:r>
            <a:r>
              <a:rPr lang="en-US" dirty="0" err="1" smtClean="0"/>
              <a:t>populaciju</a:t>
            </a:r>
            <a:r>
              <a:rPr lang="en-US" dirty="0" smtClean="0"/>
              <a:t> </a:t>
            </a:r>
            <a:r>
              <a:rPr lang="en-US" dirty="0" err="1" smtClean="0"/>
              <a:t>koja</a:t>
            </a:r>
            <a:r>
              <a:rPr lang="en-US" dirty="0" smtClean="0"/>
              <a:t> </a:t>
            </a:r>
            <a:r>
              <a:rPr lang="en-US" dirty="0" err="1" smtClean="0"/>
              <a:t>sadrži</a:t>
            </a:r>
            <a:r>
              <a:rPr lang="en-US" dirty="0" smtClean="0"/>
              <a:t> </a:t>
            </a:r>
            <a:r>
              <a:rPr lang="en-US" dirty="0" err="1" smtClean="0"/>
              <a:t>sljedeće</a:t>
            </a:r>
            <a:r>
              <a:rPr lang="en-US" dirty="0" smtClean="0"/>
              <a:t> </a:t>
            </a:r>
            <a:r>
              <a:rPr lang="en-US" dirty="0" err="1" smtClean="0"/>
              <a:t>vrijednosti</a:t>
            </a:r>
            <a:r>
              <a:rPr lang="en-US" dirty="0" smtClean="0"/>
              <a:t>: </a:t>
            </a:r>
            <a:r>
              <a:rPr lang="en-US" b="1" dirty="0" smtClean="0"/>
              <a:t>1, 2, 6, 6, 10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Prosjek</a:t>
            </a:r>
            <a:r>
              <a:rPr lang="en-US" dirty="0" smtClean="0"/>
              <a:t> </a:t>
            </a:r>
            <a:r>
              <a:rPr lang="en-US" dirty="0" err="1" smtClean="0"/>
              <a:t>ovoj</a:t>
            </a:r>
            <a:r>
              <a:rPr lang="en-US" dirty="0" smtClean="0"/>
              <a:t> </a:t>
            </a:r>
            <a:r>
              <a:rPr lang="en-US" dirty="0" err="1" smtClean="0"/>
              <a:t>populaciji</a:t>
            </a:r>
            <a:r>
              <a:rPr lang="en-US" dirty="0" smtClean="0"/>
              <a:t> je </a:t>
            </a:r>
            <a:r>
              <a:rPr lang="en-US" b="1" dirty="0" smtClean="0"/>
              <a:t>5, </a:t>
            </a:r>
            <a:r>
              <a:rPr lang="en-US" dirty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ako</a:t>
            </a:r>
            <a:r>
              <a:rPr lang="en-US" dirty="0" smtClean="0"/>
              <a:t> je </a:t>
            </a:r>
            <a:r>
              <a:rPr lang="en-US" dirty="0" err="1" smtClean="0"/>
              <a:t>prosjek</a:t>
            </a:r>
            <a:r>
              <a:rPr lang="en-US" dirty="0" smtClean="0"/>
              <a:t> dobra </a:t>
            </a:r>
            <a:r>
              <a:rPr lang="en-US" dirty="0" err="1" smtClean="0"/>
              <a:t>mjera</a:t>
            </a:r>
            <a:r>
              <a:rPr lang="en-US" dirty="0" smtClean="0"/>
              <a:t> ova </a:t>
            </a:r>
            <a:r>
              <a:rPr lang="en-US" dirty="0" err="1" smtClean="0"/>
              <a:t>vrijednost</a:t>
            </a:r>
            <a:r>
              <a:rPr lang="en-US" dirty="0" smtClean="0"/>
              <a:t> bi </a:t>
            </a:r>
            <a:r>
              <a:rPr lang="en-US" dirty="0" err="1" smtClean="0"/>
              <a:t>trrebala</a:t>
            </a:r>
            <a:r>
              <a:rPr lang="en-US" dirty="0" smtClean="0"/>
              <a:t> </a:t>
            </a:r>
            <a:r>
              <a:rPr lang="en-US" dirty="0" err="1" smtClean="0"/>
              <a:t>kvalitetno</a:t>
            </a:r>
            <a:r>
              <a:rPr lang="en-US" dirty="0" smtClean="0"/>
              <a:t> </a:t>
            </a:r>
            <a:r>
              <a:rPr lang="en-US" dirty="0" err="1" smtClean="0"/>
              <a:t>balansirati</a:t>
            </a:r>
            <a:r>
              <a:rPr lang="en-US" dirty="0" smtClean="0"/>
              <a:t> </a:t>
            </a:r>
            <a:r>
              <a:rPr lang="en-US" dirty="0" err="1" smtClean="0"/>
              <a:t>između</a:t>
            </a:r>
            <a:r>
              <a:rPr lang="en-US" dirty="0" smtClean="0"/>
              <a:t> </a:t>
            </a:r>
            <a:r>
              <a:rPr lang="en-US" dirty="0" err="1" smtClean="0"/>
              <a:t>dvije</a:t>
            </a:r>
            <a:r>
              <a:rPr lang="en-US" dirty="0" smtClean="0"/>
              <a:t> </a:t>
            </a:r>
            <a:r>
              <a:rPr lang="en-US" dirty="0" err="1" smtClean="0"/>
              <a:t>strane</a:t>
            </a:r>
            <a:endParaRPr lang="en-US" dirty="0" smtClean="0"/>
          </a:p>
          <a:p>
            <a:r>
              <a:rPr lang="en-US" dirty="0" err="1" smtClean="0"/>
              <a:t>Ukoliko</a:t>
            </a:r>
            <a:r>
              <a:rPr lang="en-US" dirty="0" smtClean="0"/>
              <a:t> </a:t>
            </a:r>
            <a:r>
              <a:rPr lang="en-US" dirty="0" err="1" smtClean="0"/>
              <a:t>saberemo</a:t>
            </a:r>
            <a:r>
              <a:rPr lang="en-US" dirty="0" smtClean="0"/>
              <a:t> </a:t>
            </a:r>
            <a:r>
              <a:rPr lang="en-US" dirty="0" err="1" smtClean="0"/>
              <a:t>pojedinačne</a:t>
            </a:r>
            <a:r>
              <a:rPr lang="en-US" dirty="0" smtClean="0"/>
              <a:t> </a:t>
            </a:r>
            <a:r>
              <a:rPr lang="en-US" dirty="0" err="1" smtClean="0"/>
              <a:t>udaljenostii</a:t>
            </a:r>
            <a:r>
              <a:rPr lang="en-US" dirty="0" smtClean="0"/>
              <a:t> od </a:t>
            </a:r>
            <a:r>
              <a:rPr lang="en-US" dirty="0" err="1" smtClean="0"/>
              <a:t>prosjeka</a:t>
            </a:r>
            <a:r>
              <a:rPr lang="en-US" dirty="0" smtClean="0"/>
              <a:t> (</a:t>
            </a:r>
            <a:r>
              <a:rPr lang="en-US" dirty="0" err="1" smtClean="0"/>
              <a:t>ispod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iznad</a:t>
            </a:r>
            <a:r>
              <a:rPr lang="en-US" dirty="0" smtClean="0"/>
              <a:t>) </a:t>
            </a:r>
            <a:r>
              <a:rPr lang="en-US" dirty="0" err="1" smtClean="0"/>
              <a:t>dobićemo</a:t>
            </a:r>
            <a:r>
              <a:rPr lang="en-US" dirty="0" smtClean="0"/>
              <a:t> </a:t>
            </a:r>
            <a:r>
              <a:rPr lang="en-US" dirty="0" err="1" smtClean="0"/>
              <a:t>isti</a:t>
            </a:r>
            <a:r>
              <a:rPr lang="en-US" dirty="0" smtClean="0"/>
              <a:t> </a:t>
            </a:r>
            <a:r>
              <a:rPr lang="en-US" dirty="0" err="1" smtClean="0"/>
              <a:t>broj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873" y="4617148"/>
            <a:ext cx="3559000" cy="22408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311" y="4483100"/>
            <a:ext cx="5092700" cy="237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33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132" y="805226"/>
            <a:ext cx="5414289" cy="706964"/>
          </a:xfrm>
        </p:spPr>
        <p:txBody>
          <a:bodyPr/>
          <a:lstStyle/>
          <a:p>
            <a:r>
              <a:rPr lang="en-US" dirty="0" err="1" smtClean="0"/>
              <a:t>Karakteristike</a:t>
            </a:r>
            <a:r>
              <a:rPr lang="en-US" dirty="0" smtClean="0"/>
              <a:t> </a:t>
            </a:r>
            <a:r>
              <a:rPr lang="en-US" dirty="0" err="1" smtClean="0"/>
              <a:t>prosjeka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389" y="2430378"/>
            <a:ext cx="10684043" cy="4235117"/>
          </a:xfrm>
        </p:spPr>
        <p:txBody>
          <a:bodyPr>
            <a:normAutofit fontScale="92500"/>
          </a:bodyPr>
          <a:lstStyle/>
          <a:p>
            <a:r>
              <a:rPr lang="en-US" sz="2400" dirty="0" err="1" smtClean="0"/>
              <a:t>Promjena</a:t>
            </a:r>
            <a:r>
              <a:rPr lang="en-US" sz="2400" dirty="0" smtClean="0"/>
              <a:t> </a:t>
            </a:r>
            <a:r>
              <a:rPr lang="en-US" sz="2400" dirty="0" err="1" smtClean="0"/>
              <a:t>vrijednosti</a:t>
            </a:r>
            <a:r>
              <a:rPr lang="en-US" sz="2400" dirty="0" smtClean="0"/>
              <a:t> </a:t>
            </a:r>
            <a:r>
              <a:rPr lang="en-US" sz="2400" dirty="0" err="1" smtClean="0"/>
              <a:t>bilo</a:t>
            </a:r>
            <a:r>
              <a:rPr lang="en-US" sz="2400" dirty="0" smtClean="0"/>
              <a:t> </a:t>
            </a:r>
            <a:r>
              <a:rPr lang="en-US" sz="2400" dirty="0" err="1" smtClean="0"/>
              <a:t>kojeg</a:t>
            </a:r>
            <a:r>
              <a:rPr lang="en-US" sz="2400" dirty="0" smtClean="0"/>
              <a:t> </a:t>
            </a:r>
            <a:r>
              <a:rPr lang="en-US" sz="2400" dirty="0" err="1" smtClean="0"/>
              <a:t>člana</a:t>
            </a:r>
            <a:r>
              <a:rPr lang="en-US" sz="2400" dirty="0" smtClean="0"/>
              <a:t> </a:t>
            </a:r>
            <a:r>
              <a:rPr lang="en-US" sz="2400" dirty="0" err="1" smtClean="0"/>
              <a:t>skupa</a:t>
            </a:r>
            <a:r>
              <a:rPr lang="en-US" sz="2400" dirty="0" smtClean="0"/>
              <a:t> </a:t>
            </a:r>
            <a:r>
              <a:rPr lang="en-US" sz="2400" dirty="0" err="1" smtClean="0"/>
              <a:t>mijenja</a:t>
            </a:r>
            <a:r>
              <a:rPr lang="en-US" sz="2400" dirty="0" smtClean="0"/>
              <a:t> </a:t>
            </a:r>
            <a:r>
              <a:rPr lang="en-US" sz="2400" dirty="0" err="1" smtClean="0"/>
              <a:t>prosjek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err="1" smtClean="0"/>
              <a:t>Dodavanje</a:t>
            </a:r>
            <a:r>
              <a:rPr lang="en-US" sz="2400" dirty="0" smtClean="0"/>
              <a:t> </a:t>
            </a:r>
            <a:r>
              <a:rPr lang="en-US" sz="2400" dirty="0" err="1" smtClean="0"/>
              <a:t>nove</a:t>
            </a:r>
            <a:r>
              <a:rPr lang="en-US" sz="2400" dirty="0" smtClean="0"/>
              <a:t>, 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isključivanje</a:t>
            </a:r>
            <a:r>
              <a:rPr lang="en-US" sz="2400" dirty="0" smtClean="0"/>
              <a:t> </a:t>
            </a:r>
            <a:r>
              <a:rPr lang="en-US" sz="2400" dirty="0" err="1" smtClean="0"/>
              <a:t>već</a:t>
            </a:r>
            <a:r>
              <a:rPr lang="en-US" sz="2400" dirty="0" smtClean="0"/>
              <a:t> </a:t>
            </a:r>
            <a:r>
              <a:rPr lang="en-US" sz="2400" dirty="0" err="1" smtClean="0"/>
              <a:t>postojeće</a:t>
            </a:r>
            <a:r>
              <a:rPr lang="en-US" sz="2400" dirty="0" smtClean="0"/>
              <a:t> </a:t>
            </a:r>
            <a:r>
              <a:rPr lang="en-US" sz="2400" dirty="0" err="1" smtClean="0"/>
              <a:t>vrijednosti</a:t>
            </a:r>
            <a:r>
              <a:rPr lang="en-US" sz="2400" dirty="0" smtClean="0"/>
              <a:t> </a:t>
            </a:r>
            <a:r>
              <a:rPr lang="en-US" sz="2400" dirty="0" err="1" smtClean="0"/>
              <a:t>mijenja</a:t>
            </a:r>
            <a:r>
              <a:rPr lang="en-US" sz="2400" dirty="0" smtClean="0"/>
              <a:t> </a:t>
            </a:r>
            <a:r>
              <a:rPr lang="en-US" sz="2400" dirty="0" err="1" smtClean="0"/>
              <a:t>vrijednost</a:t>
            </a:r>
            <a:r>
              <a:rPr lang="en-US" sz="2400" dirty="0" smtClean="0"/>
              <a:t> </a:t>
            </a:r>
            <a:r>
              <a:rPr lang="en-US" sz="2400" dirty="0" err="1" smtClean="0"/>
              <a:t>prosjeka</a:t>
            </a:r>
            <a:r>
              <a:rPr lang="en-US" sz="2400" dirty="0" smtClean="0"/>
              <a:t> (</a:t>
            </a:r>
            <a:r>
              <a:rPr lang="en-US" sz="2400" dirty="0" err="1" smtClean="0"/>
              <a:t>osim</a:t>
            </a:r>
            <a:r>
              <a:rPr lang="en-US" sz="2400" dirty="0" smtClean="0"/>
              <a:t> u </a:t>
            </a:r>
            <a:r>
              <a:rPr lang="en-US" sz="2400" dirty="0" err="1" smtClean="0"/>
              <a:t>slučaju</a:t>
            </a:r>
            <a:r>
              <a:rPr lang="en-US" sz="2400" dirty="0" smtClean="0"/>
              <a:t> da je </a:t>
            </a:r>
            <a:r>
              <a:rPr lang="en-US" sz="2400" dirty="0" err="1" smtClean="0"/>
              <a:t>dodata</a:t>
            </a:r>
            <a:r>
              <a:rPr lang="en-US" sz="2400" dirty="0" smtClean="0"/>
              <a:t> </a:t>
            </a:r>
            <a:r>
              <a:rPr lang="en-US" sz="2400" dirty="0" err="1" smtClean="0"/>
              <a:t>vrijednost</a:t>
            </a:r>
            <a:r>
              <a:rPr lang="en-US" sz="2400" dirty="0" smtClean="0"/>
              <a:t> </a:t>
            </a:r>
            <a:r>
              <a:rPr lang="en-US" sz="2400" dirty="0" err="1" smtClean="0"/>
              <a:t>identična</a:t>
            </a:r>
            <a:r>
              <a:rPr lang="en-US" sz="2400" dirty="0" smtClean="0"/>
              <a:t> </a:t>
            </a:r>
            <a:r>
              <a:rPr lang="en-US" sz="2400" dirty="0" err="1" smtClean="0"/>
              <a:t>prosjeku</a:t>
            </a:r>
            <a:r>
              <a:rPr lang="en-US" sz="2400" dirty="0" smtClean="0"/>
              <a:t>)</a:t>
            </a:r>
          </a:p>
          <a:p>
            <a:endParaRPr lang="en-US" sz="2400" dirty="0" smtClean="0"/>
          </a:p>
          <a:p>
            <a:r>
              <a:rPr lang="en-US" sz="2400" dirty="0" err="1" smtClean="0"/>
              <a:t>Ukoliko</a:t>
            </a:r>
            <a:r>
              <a:rPr lang="en-US" sz="2400" dirty="0" smtClean="0"/>
              <a:t> se </a:t>
            </a:r>
            <a:r>
              <a:rPr lang="en-US" sz="2400" dirty="0" err="1" smtClean="0"/>
              <a:t>svim</a:t>
            </a:r>
            <a:r>
              <a:rPr lang="en-US" sz="2400" dirty="0" smtClean="0"/>
              <a:t> </a:t>
            </a:r>
            <a:r>
              <a:rPr lang="en-US" sz="2400" dirty="0" err="1" smtClean="0"/>
              <a:t>vrijednostima</a:t>
            </a:r>
            <a:r>
              <a:rPr lang="en-US" sz="2400" dirty="0" smtClean="0"/>
              <a:t> </a:t>
            </a:r>
            <a:r>
              <a:rPr lang="en-US" sz="2400" dirty="0" err="1" smtClean="0"/>
              <a:t>doda</a:t>
            </a:r>
            <a:r>
              <a:rPr lang="en-US" sz="2400" dirty="0" smtClean="0"/>
              <a:t> 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oduzme</a:t>
            </a:r>
            <a:r>
              <a:rPr lang="en-US" sz="2400" dirty="0" smtClean="0"/>
              <a:t> </a:t>
            </a:r>
            <a:r>
              <a:rPr lang="en-US" sz="2400" dirty="0" err="1" smtClean="0"/>
              <a:t>konstantna</a:t>
            </a:r>
            <a:r>
              <a:rPr lang="en-US" sz="2400" dirty="0" smtClean="0"/>
              <a:t>, </a:t>
            </a:r>
            <a:r>
              <a:rPr lang="en-US" sz="2400" dirty="0" err="1" smtClean="0"/>
              <a:t>vrijednost</a:t>
            </a:r>
            <a:r>
              <a:rPr lang="en-US" sz="2400" dirty="0" smtClean="0"/>
              <a:t> </a:t>
            </a:r>
            <a:r>
              <a:rPr lang="en-US" sz="2400" dirty="0" err="1" smtClean="0"/>
              <a:t>prosjeka</a:t>
            </a:r>
            <a:r>
              <a:rPr lang="en-US" sz="2400" dirty="0" smtClean="0"/>
              <a:t> </a:t>
            </a:r>
            <a:r>
              <a:rPr lang="en-US" sz="2400" dirty="0" err="1" smtClean="0"/>
              <a:t>će</a:t>
            </a:r>
            <a:r>
              <a:rPr lang="en-US" sz="2400" dirty="0" smtClean="0"/>
              <a:t> se </a:t>
            </a:r>
            <a:r>
              <a:rPr lang="en-US" sz="2400" dirty="0" err="1" smtClean="0"/>
              <a:t>promijeniti</a:t>
            </a:r>
            <a:r>
              <a:rPr lang="en-US" sz="2400" dirty="0" smtClean="0"/>
              <a:t> </a:t>
            </a: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tu</a:t>
            </a:r>
            <a:r>
              <a:rPr lang="en-US" sz="2400" dirty="0" smtClean="0"/>
              <a:t> </a:t>
            </a:r>
            <a:r>
              <a:rPr lang="en-US" sz="2400" dirty="0" err="1" smtClean="0"/>
              <a:t>istu</a:t>
            </a:r>
            <a:r>
              <a:rPr lang="en-US" sz="2400" dirty="0" smtClean="0"/>
              <a:t> </a:t>
            </a:r>
            <a:r>
              <a:rPr lang="en-US" sz="2400" dirty="0" err="1" smtClean="0"/>
              <a:t>konstantu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err="1" smtClean="0"/>
              <a:t>Množenje</a:t>
            </a:r>
            <a:r>
              <a:rPr lang="en-US" sz="2400" dirty="0" smtClean="0"/>
              <a:t> 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dijeljenje</a:t>
            </a:r>
            <a:r>
              <a:rPr lang="en-US" sz="2400" dirty="0" smtClean="0"/>
              <a:t> </a:t>
            </a:r>
            <a:r>
              <a:rPr lang="en-US" sz="2400" dirty="0" err="1" smtClean="0"/>
              <a:t>sa</a:t>
            </a:r>
            <a:r>
              <a:rPr lang="en-US" sz="2400" dirty="0" smtClean="0"/>
              <a:t> </a:t>
            </a:r>
            <a:r>
              <a:rPr lang="en-US" sz="2400" dirty="0" err="1" smtClean="0"/>
              <a:t>konstantom</a:t>
            </a:r>
            <a:r>
              <a:rPr lang="en-US" sz="2400" dirty="0" smtClean="0"/>
              <a:t> </a:t>
            </a:r>
            <a:r>
              <a:rPr lang="en-US" sz="2400" dirty="0" err="1" smtClean="0"/>
              <a:t>mijenja</a:t>
            </a:r>
            <a:r>
              <a:rPr lang="en-US" sz="2400" dirty="0" smtClean="0"/>
              <a:t> </a:t>
            </a:r>
            <a:r>
              <a:rPr lang="en-US" sz="2400" dirty="0" err="1" smtClean="0"/>
              <a:t>vrijednost</a:t>
            </a:r>
            <a:r>
              <a:rPr lang="en-US" sz="2400" dirty="0" smtClean="0"/>
              <a:t> </a:t>
            </a:r>
            <a:r>
              <a:rPr lang="en-US" sz="2400" dirty="0" err="1" smtClean="0"/>
              <a:t>prosjeka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identičan</a:t>
            </a:r>
            <a:r>
              <a:rPr lang="en-US" sz="2400" dirty="0" smtClean="0"/>
              <a:t> </a:t>
            </a:r>
            <a:r>
              <a:rPr lang="en-US" sz="2400" dirty="0" err="1" smtClean="0"/>
              <a:t>način</a:t>
            </a:r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116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Medijana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40" y="2430377"/>
            <a:ext cx="10395285" cy="4211054"/>
          </a:xfrm>
        </p:spPr>
        <p:txBody>
          <a:bodyPr>
            <a:noAutofit/>
          </a:bodyPr>
          <a:lstStyle/>
          <a:p>
            <a:r>
              <a:rPr lang="en-US" sz="2000" dirty="0" err="1" smtClean="0"/>
              <a:t>Medijana</a:t>
            </a:r>
            <a:r>
              <a:rPr lang="en-US" sz="2000" dirty="0" smtClean="0"/>
              <a:t> je </a:t>
            </a:r>
            <a:r>
              <a:rPr lang="en-US" sz="2000" dirty="0" err="1" smtClean="0"/>
              <a:t>locirana</a:t>
            </a:r>
            <a:r>
              <a:rPr lang="en-US" sz="2000" dirty="0" smtClean="0"/>
              <a:t> </a:t>
            </a:r>
            <a:r>
              <a:rPr lang="en-US" sz="2000" dirty="0" err="1" smtClean="0"/>
              <a:t>tačno</a:t>
            </a:r>
            <a:r>
              <a:rPr lang="en-US" sz="2000" dirty="0" smtClean="0"/>
              <a:t> </a:t>
            </a:r>
            <a:r>
              <a:rPr lang="en-US" sz="2000" dirty="0" err="1" smtClean="0"/>
              <a:t>na</a:t>
            </a:r>
            <a:r>
              <a:rPr lang="en-US" sz="2000" dirty="0" smtClean="0"/>
              <a:t> </a:t>
            </a:r>
            <a:r>
              <a:rPr lang="en-US" sz="2000" b="1" dirty="0" err="1" smtClean="0"/>
              <a:t>sredini</a:t>
            </a:r>
            <a:r>
              <a:rPr lang="en-US" sz="2000" dirty="0" smtClean="0"/>
              <a:t> </a:t>
            </a:r>
            <a:r>
              <a:rPr lang="en-US" sz="2000" dirty="0" err="1" smtClean="0"/>
              <a:t>distribucije</a:t>
            </a:r>
            <a:endParaRPr lang="en-US" sz="2000" dirty="0" smtClean="0"/>
          </a:p>
          <a:p>
            <a:r>
              <a:rPr lang="en-US" sz="2000" dirty="0" smtClean="0"/>
              <a:t>Ne </a:t>
            </a:r>
            <a:r>
              <a:rPr lang="en-US" sz="2000" dirty="0" err="1" smtClean="0"/>
              <a:t>postoji</a:t>
            </a:r>
            <a:r>
              <a:rPr lang="en-US" sz="2000" dirty="0" smtClean="0"/>
              <a:t> </a:t>
            </a:r>
            <a:r>
              <a:rPr lang="en-US" sz="2000" dirty="0" err="1" smtClean="0"/>
              <a:t>formalna</a:t>
            </a:r>
            <a:r>
              <a:rPr lang="en-US" sz="2000" dirty="0" smtClean="0"/>
              <a:t> </a:t>
            </a:r>
            <a:r>
              <a:rPr lang="en-US" sz="2000" dirty="0" err="1" smtClean="0"/>
              <a:t>notacija</a:t>
            </a:r>
            <a:endParaRPr lang="en-US" sz="2000" dirty="0" smtClean="0"/>
          </a:p>
          <a:p>
            <a:r>
              <a:rPr lang="en-US" sz="2000" b="1" dirty="0" err="1" smtClean="0">
                <a:solidFill>
                  <a:schemeClr val="accent3">
                    <a:lumMod val="75000"/>
                  </a:schemeClr>
                </a:solidFill>
              </a:rPr>
              <a:t>Definicija</a:t>
            </a: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: </a:t>
            </a:r>
            <a:r>
              <a:rPr lang="en-US" sz="2000" dirty="0" err="1" smtClean="0"/>
              <a:t>Ukoliko</a:t>
            </a:r>
            <a:r>
              <a:rPr lang="en-US" sz="2000" dirty="0" smtClean="0"/>
              <a:t> </a:t>
            </a:r>
            <a:r>
              <a:rPr lang="en-US" sz="2000" dirty="0" err="1" smtClean="0"/>
              <a:t>su</a:t>
            </a:r>
            <a:r>
              <a:rPr lang="en-US" sz="2000" dirty="0" smtClean="0"/>
              <a:t> </a:t>
            </a:r>
            <a:r>
              <a:rPr lang="en-US" sz="2000" dirty="0" err="1" smtClean="0"/>
              <a:t>vrijednosti</a:t>
            </a:r>
            <a:r>
              <a:rPr lang="en-US" sz="2000" dirty="0" smtClean="0"/>
              <a:t> </a:t>
            </a:r>
            <a:r>
              <a:rPr lang="en-US" sz="2000" dirty="0" err="1" smtClean="0"/>
              <a:t>poređane</a:t>
            </a:r>
            <a:r>
              <a:rPr lang="en-US" sz="2000" dirty="0" smtClean="0"/>
              <a:t> </a:t>
            </a:r>
            <a:r>
              <a:rPr lang="en-US" sz="2000" dirty="0" err="1" smtClean="0"/>
              <a:t>po</a:t>
            </a:r>
            <a:r>
              <a:rPr lang="en-US" sz="2000" dirty="0" smtClean="0"/>
              <a:t> </a:t>
            </a:r>
            <a:r>
              <a:rPr lang="en-US" sz="2000" dirty="0" err="1" smtClean="0"/>
              <a:t>veličini</a:t>
            </a:r>
            <a:r>
              <a:rPr lang="en-US" sz="2000" dirty="0" smtClean="0"/>
              <a:t>, </a:t>
            </a:r>
            <a:r>
              <a:rPr lang="en-US" sz="2000" b="1" dirty="0" smtClean="0"/>
              <a:t>od </a:t>
            </a:r>
            <a:r>
              <a:rPr lang="en-US" sz="2000" b="1" dirty="0" err="1" smtClean="0"/>
              <a:t>najmanje</a:t>
            </a:r>
            <a:r>
              <a:rPr lang="en-US" sz="2000" b="1" dirty="0" smtClean="0"/>
              <a:t> do </a:t>
            </a:r>
            <a:r>
              <a:rPr lang="en-US" sz="2000" b="1" dirty="0" err="1" smtClean="0"/>
              <a:t>najveće</a:t>
            </a:r>
            <a:r>
              <a:rPr lang="en-US" sz="2000" dirty="0" smtClean="0"/>
              <a:t>, </a:t>
            </a:r>
            <a:r>
              <a:rPr lang="en-US" sz="2000" dirty="0" err="1" smtClean="0"/>
              <a:t>medijana</a:t>
            </a:r>
            <a:r>
              <a:rPr lang="en-US" sz="2000" dirty="0" smtClean="0"/>
              <a:t> je </a:t>
            </a:r>
            <a:r>
              <a:rPr lang="en-US" sz="2000" dirty="0" err="1" smtClean="0"/>
              <a:t>tačka</a:t>
            </a:r>
            <a:r>
              <a:rPr lang="en-US" sz="2000" dirty="0" smtClean="0"/>
              <a:t> </a:t>
            </a:r>
            <a:r>
              <a:rPr lang="en-US" sz="2000" dirty="0" err="1" smtClean="0"/>
              <a:t>koja</a:t>
            </a:r>
            <a:r>
              <a:rPr lang="en-US" sz="2000" dirty="0" smtClean="0"/>
              <a:t> </a:t>
            </a:r>
            <a:r>
              <a:rPr lang="en-US" sz="2000" dirty="0" err="1" smtClean="0"/>
              <a:t>listu</a:t>
            </a:r>
            <a:r>
              <a:rPr lang="en-US" sz="2000" dirty="0" smtClean="0"/>
              <a:t> </a:t>
            </a:r>
            <a:r>
              <a:rPr lang="en-US" sz="2000" dirty="0" err="1" smtClean="0"/>
              <a:t>dijeli</a:t>
            </a:r>
            <a:r>
              <a:rPr lang="en-US" sz="2000" dirty="0" smtClean="0"/>
              <a:t> </a:t>
            </a:r>
            <a:r>
              <a:rPr lang="en-US" sz="2000" dirty="0" err="1" smtClean="0"/>
              <a:t>na</a:t>
            </a:r>
            <a:r>
              <a:rPr lang="en-US" sz="2000" dirty="0" smtClean="0"/>
              <a:t> </a:t>
            </a:r>
            <a:r>
              <a:rPr lang="en-US" sz="2000" dirty="0" err="1" smtClean="0"/>
              <a:t>pola</a:t>
            </a:r>
            <a:endParaRPr lang="en-US" sz="2000" dirty="0" smtClean="0"/>
          </a:p>
          <a:p>
            <a:r>
              <a:rPr lang="en-US" sz="2000" dirty="0" err="1" smtClean="0"/>
              <a:t>Definisanje</a:t>
            </a:r>
            <a:r>
              <a:rPr lang="en-US" sz="2000" dirty="0" smtClean="0"/>
              <a:t> </a:t>
            </a:r>
            <a:r>
              <a:rPr lang="en-US" sz="2000" dirty="0" err="1" smtClean="0"/>
              <a:t>medijane</a:t>
            </a:r>
            <a:r>
              <a:rPr lang="en-US" sz="2000" dirty="0" smtClean="0"/>
              <a:t> </a:t>
            </a:r>
            <a:r>
              <a:rPr lang="en-US" sz="2000" dirty="0" err="1" smtClean="0"/>
              <a:t>znači</a:t>
            </a:r>
            <a:r>
              <a:rPr lang="en-US" sz="2000" dirty="0" smtClean="0"/>
              <a:t> </a:t>
            </a:r>
            <a:r>
              <a:rPr lang="en-US" sz="2000" dirty="0" err="1" smtClean="0"/>
              <a:t>podijeliti</a:t>
            </a:r>
            <a:r>
              <a:rPr lang="en-US" sz="2000" dirty="0" smtClean="0"/>
              <a:t> </a:t>
            </a:r>
            <a:r>
              <a:rPr lang="en-US" sz="2000" dirty="0" err="1" smtClean="0"/>
              <a:t>distribuciju</a:t>
            </a:r>
            <a:r>
              <a:rPr lang="en-US" sz="2000" dirty="0" smtClean="0"/>
              <a:t> </a:t>
            </a:r>
            <a:r>
              <a:rPr lang="en-US" sz="2000" dirty="0" err="1" smtClean="0"/>
              <a:t>na</a:t>
            </a:r>
            <a:r>
              <a:rPr lang="en-US" sz="2000" dirty="0" smtClean="0"/>
              <a:t> </a:t>
            </a:r>
            <a:r>
              <a:rPr lang="en-US" sz="2000" b="1" dirty="0" err="1" smtClean="0"/>
              <a:t>dva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jednaka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dijela</a:t>
            </a:r>
            <a:endParaRPr lang="en-US" sz="2000" b="1" dirty="0" smtClean="0"/>
          </a:p>
          <a:p>
            <a:r>
              <a:rPr lang="en-US" sz="2000" u="sng" dirty="0" err="1" smtClean="0"/>
              <a:t>Primjer</a:t>
            </a:r>
            <a:r>
              <a:rPr lang="en-US" sz="2000" dirty="0" smtClean="0"/>
              <a:t>:  </a:t>
            </a:r>
            <a:r>
              <a:rPr lang="en-US" sz="2000" b="1" dirty="0" smtClean="0"/>
              <a:t>5, 9, 7, 2, 4</a:t>
            </a:r>
          </a:p>
          <a:p>
            <a:endParaRPr lang="en-US" sz="2000" b="1" dirty="0" smtClean="0"/>
          </a:p>
          <a:p>
            <a:r>
              <a:rPr lang="en-US" sz="2000" dirty="0" err="1" smtClean="0"/>
              <a:t>Ukoliko</a:t>
            </a:r>
            <a:r>
              <a:rPr lang="en-US" sz="2000" dirty="0" smtClean="0"/>
              <a:t> </a:t>
            </a:r>
            <a:r>
              <a:rPr lang="en-US" sz="2000" dirty="0" err="1" smtClean="0"/>
              <a:t>skup</a:t>
            </a:r>
            <a:r>
              <a:rPr lang="en-US" sz="2000" dirty="0" smtClean="0"/>
              <a:t> </a:t>
            </a:r>
            <a:r>
              <a:rPr lang="en-US" sz="2000" dirty="0" err="1" smtClean="0"/>
              <a:t>ima</a:t>
            </a:r>
            <a:r>
              <a:rPr lang="en-US" sz="2000" dirty="0" smtClean="0"/>
              <a:t> </a:t>
            </a:r>
            <a:r>
              <a:rPr lang="en-US" sz="2000" b="1" dirty="0" err="1" smtClean="0"/>
              <a:t>neparan</a:t>
            </a:r>
            <a:r>
              <a:rPr lang="en-US" sz="2000" dirty="0" smtClean="0"/>
              <a:t> </a:t>
            </a:r>
            <a:r>
              <a:rPr lang="en-US" sz="2000" dirty="0" err="1" smtClean="0"/>
              <a:t>broj</a:t>
            </a:r>
            <a:r>
              <a:rPr lang="en-US" sz="2000" dirty="0" smtClean="0"/>
              <a:t> </a:t>
            </a:r>
            <a:r>
              <a:rPr lang="en-US" sz="2000" dirty="0" err="1" smtClean="0"/>
              <a:t>članova</a:t>
            </a:r>
            <a:r>
              <a:rPr lang="en-US" sz="2000" dirty="0" smtClean="0"/>
              <a:t> </a:t>
            </a:r>
            <a:r>
              <a:rPr lang="en-US" sz="2000" dirty="0" err="1" smtClean="0"/>
              <a:t>umjesto</a:t>
            </a:r>
            <a:r>
              <a:rPr lang="en-US" sz="2000" dirty="0" smtClean="0"/>
              <a:t> </a:t>
            </a:r>
            <a:r>
              <a:rPr lang="en-US" sz="2000" dirty="0" err="1" smtClean="0"/>
              <a:t>središnje</a:t>
            </a:r>
            <a:r>
              <a:rPr lang="en-US" sz="2000" dirty="0" smtClean="0"/>
              <a:t> </a:t>
            </a:r>
            <a:r>
              <a:rPr lang="en-US" sz="2000" dirty="0" err="1" smtClean="0"/>
              <a:t>vrijednosti</a:t>
            </a:r>
            <a:r>
              <a:rPr lang="en-US" sz="2000" dirty="0" smtClean="0"/>
              <a:t> </a:t>
            </a:r>
            <a:r>
              <a:rPr lang="en-US" sz="2000" dirty="0" err="1" smtClean="0"/>
              <a:t>uzimamo</a:t>
            </a:r>
            <a:r>
              <a:rPr lang="en-US" sz="2000" dirty="0" smtClean="0"/>
              <a:t> </a:t>
            </a:r>
            <a:r>
              <a:rPr lang="en-US" sz="2000" dirty="0" err="1" smtClean="0"/>
              <a:t>prosjek</a:t>
            </a:r>
            <a:r>
              <a:rPr lang="en-US" sz="2000" dirty="0" smtClean="0"/>
              <a:t> </a:t>
            </a:r>
            <a:r>
              <a:rPr lang="en-US" sz="2000" dirty="0" err="1" smtClean="0"/>
              <a:t>između</a:t>
            </a:r>
            <a:r>
              <a:rPr lang="en-US" sz="2000" dirty="0" smtClean="0"/>
              <a:t> </a:t>
            </a:r>
            <a:r>
              <a:rPr lang="en-US" sz="2000" dirty="0" err="1" smtClean="0"/>
              <a:t>središnje</a:t>
            </a:r>
            <a:r>
              <a:rPr lang="en-US" sz="2000" dirty="0" smtClean="0"/>
              <a:t> </a:t>
            </a:r>
            <a:r>
              <a:rPr lang="en-US" sz="2000" dirty="0" err="1" smtClean="0"/>
              <a:t>dvije</a:t>
            </a:r>
            <a:endParaRPr lang="en-US" sz="2000" dirty="0" smtClean="0"/>
          </a:p>
          <a:p>
            <a:r>
              <a:rPr lang="en-US" sz="2000" dirty="0" err="1" smtClean="0"/>
              <a:t>Primjer</a:t>
            </a:r>
            <a:r>
              <a:rPr lang="en-US" sz="2000" dirty="0" smtClean="0"/>
              <a:t>: </a:t>
            </a:r>
            <a:r>
              <a:rPr lang="en-US" sz="2000" b="1" dirty="0" smtClean="0"/>
              <a:t>5, 9, 7, 2, 4, 6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096724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829289"/>
            <a:ext cx="8761413" cy="706964"/>
          </a:xfrm>
        </p:spPr>
        <p:txBody>
          <a:bodyPr/>
          <a:lstStyle/>
          <a:p>
            <a:r>
              <a:rPr lang="en-US" smtClean="0"/>
              <a:t>Modus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453" y="2550695"/>
            <a:ext cx="6304547" cy="3850105"/>
          </a:xfrm>
        </p:spPr>
        <p:txBody>
          <a:bodyPr>
            <a:noAutofit/>
          </a:bodyPr>
          <a:lstStyle/>
          <a:p>
            <a:r>
              <a:rPr lang="en-US" sz="2000" b="1" dirty="0" err="1" smtClean="0">
                <a:solidFill>
                  <a:schemeClr val="accent3">
                    <a:lumMod val="75000"/>
                  </a:schemeClr>
                </a:solidFill>
              </a:rPr>
              <a:t>Definicija</a:t>
            </a: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: </a:t>
            </a:r>
            <a:r>
              <a:rPr lang="en-US" sz="2000" dirty="0" err="1" smtClean="0"/>
              <a:t>Najčešće</a:t>
            </a:r>
            <a:r>
              <a:rPr lang="en-US" sz="2000" dirty="0" smtClean="0"/>
              <a:t> </a:t>
            </a:r>
            <a:r>
              <a:rPr lang="en-US" sz="2000" dirty="0" err="1" smtClean="0"/>
              <a:t>primijećena</a:t>
            </a:r>
            <a:r>
              <a:rPr lang="en-US" sz="2000" dirty="0" smtClean="0"/>
              <a:t> </a:t>
            </a:r>
            <a:r>
              <a:rPr lang="en-US" sz="2000" dirty="0" err="1" smtClean="0"/>
              <a:t>vrijednost</a:t>
            </a:r>
            <a:r>
              <a:rPr lang="en-US" sz="2000" dirty="0" smtClean="0"/>
              <a:t> u </a:t>
            </a:r>
            <a:r>
              <a:rPr lang="en-US" sz="2000" dirty="0" err="1" smtClean="0"/>
              <a:t>jednom</a:t>
            </a:r>
            <a:r>
              <a:rPr lang="en-US" sz="2000" dirty="0" smtClean="0"/>
              <a:t> </a:t>
            </a:r>
            <a:r>
              <a:rPr lang="en-US" sz="2000" dirty="0" err="1" smtClean="0"/>
              <a:t>skupu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Ne </a:t>
            </a:r>
            <a:r>
              <a:rPr lang="en-US" sz="2000" dirty="0" err="1" smtClean="0"/>
              <a:t>postoji</a:t>
            </a:r>
            <a:r>
              <a:rPr lang="en-US" sz="2000" dirty="0" smtClean="0"/>
              <a:t> </a:t>
            </a:r>
            <a:r>
              <a:rPr lang="en-US" sz="2000" dirty="0" err="1" smtClean="0"/>
              <a:t>formalna</a:t>
            </a:r>
            <a:r>
              <a:rPr lang="en-US" sz="2000" dirty="0" smtClean="0"/>
              <a:t> </a:t>
            </a:r>
            <a:r>
              <a:rPr lang="en-US" sz="2000" dirty="0" err="1" smtClean="0"/>
              <a:t>notacija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err="1" smtClean="0"/>
              <a:t>Korsina</a:t>
            </a:r>
            <a:r>
              <a:rPr lang="en-US" sz="2000" dirty="0" smtClean="0"/>
              <a:t> </a:t>
            </a:r>
            <a:r>
              <a:rPr lang="en-US" sz="2000" dirty="0" err="1" smtClean="0"/>
              <a:t>za</a:t>
            </a:r>
            <a:r>
              <a:rPr lang="en-US" sz="2000" dirty="0" smtClean="0"/>
              <a:t> </a:t>
            </a:r>
            <a:r>
              <a:rPr lang="en-US" sz="2000" dirty="0" err="1" smtClean="0"/>
              <a:t>opservacije</a:t>
            </a:r>
            <a:r>
              <a:rPr lang="en-US" sz="2000" dirty="0" smtClean="0"/>
              <a:t> </a:t>
            </a:r>
            <a:r>
              <a:rPr lang="en-US" sz="2000" dirty="0" err="1" smtClean="0"/>
              <a:t>na</a:t>
            </a:r>
            <a:r>
              <a:rPr lang="en-US" sz="2000" dirty="0" smtClean="0"/>
              <a:t> </a:t>
            </a:r>
            <a:r>
              <a:rPr lang="en-US" sz="2000" dirty="0" err="1" smtClean="0"/>
              <a:t>kojima</a:t>
            </a:r>
            <a:r>
              <a:rPr lang="en-US" sz="2000" dirty="0" smtClean="0"/>
              <a:t> se ne </a:t>
            </a:r>
            <a:r>
              <a:rPr lang="en-US" sz="2000" dirty="0" err="1" smtClean="0"/>
              <a:t>mogu</a:t>
            </a:r>
            <a:r>
              <a:rPr lang="en-US" sz="2000" dirty="0" smtClean="0"/>
              <a:t> </a:t>
            </a:r>
            <a:r>
              <a:rPr lang="en-US" sz="2000" dirty="0" err="1" smtClean="0"/>
              <a:t>sprovesti</a:t>
            </a:r>
            <a:r>
              <a:rPr lang="en-US" sz="2000" dirty="0" smtClean="0"/>
              <a:t> </a:t>
            </a:r>
            <a:r>
              <a:rPr lang="en-US" sz="2000" dirty="0" err="1" smtClean="0"/>
              <a:t>matematičke</a:t>
            </a:r>
            <a:r>
              <a:rPr lang="en-US" sz="2000" dirty="0" smtClean="0"/>
              <a:t> </a:t>
            </a:r>
            <a:r>
              <a:rPr lang="en-US" sz="2000" dirty="0" err="1" smtClean="0"/>
              <a:t>operacije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err="1" smtClean="0"/>
              <a:t>Distribucija</a:t>
            </a:r>
            <a:r>
              <a:rPr lang="en-US" sz="2000" dirty="0" smtClean="0"/>
              <a:t> ne mora </a:t>
            </a:r>
            <a:r>
              <a:rPr lang="en-US" sz="2000" dirty="0" err="1" smtClean="0"/>
              <a:t>imati</a:t>
            </a:r>
            <a:r>
              <a:rPr lang="en-US" sz="2000" dirty="0" smtClean="0"/>
              <a:t> modus, </a:t>
            </a:r>
            <a:r>
              <a:rPr lang="en-US" sz="2000" dirty="0" err="1" smtClean="0"/>
              <a:t>ali</a:t>
            </a:r>
            <a:r>
              <a:rPr lang="en-US" sz="2000" dirty="0" smtClean="0"/>
              <a:t> </a:t>
            </a:r>
            <a:r>
              <a:rPr lang="en-US" sz="2000" dirty="0" err="1" smtClean="0"/>
              <a:t>ih</a:t>
            </a:r>
            <a:r>
              <a:rPr lang="en-US" sz="2000" dirty="0" smtClean="0"/>
              <a:t> </a:t>
            </a:r>
            <a:r>
              <a:rPr lang="en-US" sz="2000" dirty="0" err="1" smtClean="0"/>
              <a:t>može</a:t>
            </a:r>
            <a:r>
              <a:rPr lang="en-US" sz="2000" dirty="0" smtClean="0"/>
              <a:t> </a:t>
            </a:r>
            <a:r>
              <a:rPr lang="en-US" sz="2000" dirty="0" err="1" smtClean="0"/>
              <a:t>imati</a:t>
            </a:r>
            <a:r>
              <a:rPr lang="en-US" sz="2000" dirty="0" smtClean="0"/>
              <a:t> </a:t>
            </a:r>
            <a:r>
              <a:rPr lang="en-US" sz="2000" dirty="0" err="1" smtClean="0"/>
              <a:t>više</a:t>
            </a:r>
            <a:endParaRPr lang="en-US" sz="20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844903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1447</TotalTime>
  <Words>669</Words>
  <Application>Microsoft Macintosh PowerPoint</Application>
  <PresentationFormat>Widescreen</PresentationFormat>
  <Paragraphs>129</Paragraphs>
  <Slides>27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Century Gothic</vt:lpstr>
      <vt:lpstr>Arial</vt:lpstr>
      <vt:lpstr>Wingdings 3</vt:lpstr>
      <vt:lpstr>Ion Boardroom</vt:lpstr>
      <vt:lpstr>Equation</vt:lpstr>
      <vt:lpstr>Deskriptivna statistika</vt:lpstr>
      <vt:lpstr>Teme</vt:lpstr>
      <vt:lpstr>Mjere centralne tendencije</vt:lpstr>
      <vt:lpstr>PowerPoint Presentation</vt:lpstr>
      <vt:lpstr>Aritmetička sredina (prosjek)</vt:lpstr>
      <vt:lpstr>Alternativna definicija</vt:lpstr>
      <vt:lpstr>Karakteristike prosjeka</vt:lpstr>
      <vt:lpstr>Medijana</vt:lpstr>
      <vt:lpstr>Modus</vt:lpstr>
      <vt:lpstr>Modus</vt:lpstr>
      <vt:lpstr>PowerPoint Presentation</vt:lpstr>
      <vt:lpstr>Odabir mjere centralne tendencije</vt:lpstr>
      <vt:lpstr>PowerPoint Presentation</vt:lpstr>
      <vt:lpstr>Odabir mjere centralne tendencije</vt:lpstr>
      <vt:lpstr>Oblici distribucija: simetrične</vt:lpstr>
      <vt:lpstr>Oblici distribucija: asimetrične</vt:lpstr>
      <vt:lpstr>Mjere varijacije</vt:lpstr>
      <vt:lpstr>Mjere varijacije</vt:lpstr>
      <vt:lpstr>PowerPoint Presentation</vt:lpstr>
      <vt:lpstr>Raspon</vt:lpstr>
      <vt:lpstr>Varijansa/Standardna devijacija</vt:lpstr>
      <vt:lpstr>Varijansa/Standardna devijacija</vt:lpstr>
      <vt:lpstr>Računanje</vt:lpstr>
      <vt:lpstr>Zašto kvadriramo distance?</vt:lpstr>
      <vt:lpstr>U praksi…</vt:lpstr>
      <vt:lpstr>PowerPoint Presentation</vt:lpstr>
      <vt:lpstr>Zašto marimo za empirijsko pravilo?</vt:lpstr>
    </vt:vector>
  </TitlesOfParts>
  <Company/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Prvi domaći zadatak</dc:title>
  <dc:creator>Windows User</dc:creator>
  <cp:lastModifiedBy>Nemanja Batricevic</cp:lastModifiedBy>
  <cp:revision>162</cp:revision>
  <dcterms:created xsi:type="dcterms:W3CDTF">2017-11-15T16:32:03Z</dcterms:created>
  <dcterms:modified xsi:type="dcterms:W3CDTF">2018-12-05T07:36:55Z</dcterms:modified>
</cp:coreProperties>
</file>