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2" r:id="rId2"/>
    <p:sldId id="269" r:id="rId3"/>
    <p:sldId id="270" r:id="rId4"/>
    <p:sldId id="271" r:id="rId5"/>
    <p:sldId id="272" r:id="rId6"/>
    <p:sldId id="276" r:id="rId7"/>
    <p:sldId id="277" r:id="rId8"/>
    <p:sldId id="278" r:id="rId9"/>
    <p:sldId id="279" r:id="rId10"/>
    <p:sldId id="281" r:id="rId11"/>
    <p:sldId id="282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99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123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06FA09-16C0-406D-AEFB-D809BDE72FD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779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E8B83-427C-44A8-B52C-220CC3C6177E}" type="datetimeFigureOut">
              <a:rPr lang="el-GR" smtClean="0"/>
              <a:t>27/3/2018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C15B4-2CBE-42B6-8FC3-902954E71E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9901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A6FC15-AB08-4000-9AFD-C0E5F77C1B9A}" type="slidenum">
              <a:rPr lang="en-GB"/>
              <a:pPr/>
              <a:t>2</a:t>
            </a:fld>
            <a:endParaRPr lang="en-GB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13C90-1285-46D3-9712-E5AA5BAE07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5A3D8-BC3B-48E8-A98D-36369D379FC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A2A64-3501-4D1C-9169-E34F6689B1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E59BB6-0B11-4DD5-B3B9-7227C71B6F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7877175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Applied Econometrics: A Modern Approach using Eviews and Microfit © Dr D Asteriou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BB0761C2-17BC-4345-97F5-B550DC4139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3500F-B9A1-4D8E-A7F1-92D8692AB1B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80AC6-38F2-4FEE-8F03-5B79E8FA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42959-992B-40E5-B3F3-55EAD51770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51117-C026-4397-8540-8A76CC3908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1BA2-2D1B-498D-92C9-FB270FBB2D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0CC31-E7F1-47FC-8020-7E9548B52C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57B4F-D599-429F-A1F2-00DEFE0814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D5F80-D973-4D9B-8379-96A3FB96A4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Econometrics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AE8915-74EC-469A-AC48-8214BE22CD1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1" name="Picture 7" descr="PalSymbolGrey_FOR POWERPOINT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316913" y="6165850"/>
            <a:ext cx="431800" cy="433388"/>
          </a:xfrm>
          <a:prstGeom prst="rect">
            <a:avLst/>
          </a:prstGeom>
          <a:noFill/>
        </p:spPr>
      </p:pic>
      <p:pic>
        <p:nvPicPr>
          <p:cNvPr id="1032" name="Picture 8" descr="CROPPED ASTERIOU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1268413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539750" y="260350"/>
            <a:ext cx="82296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GB" sz="4400">
                <a:solidFill>
                  <a:schemeClr val="bg1"/>
                </a:solidFill>
              </a:rPr>
              <a:t>Applied Econometrics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3284984"/>
            <a:ext cx="7273926" cy="936625"/>
          </a:xfrm>
        </p:spPr>
        <p:txBody>
          <a:bodyPr/>
          <a:lstStyle/>
          <a:p>
            <a:r>
              <a:rPr lang="en-GB" sz="5400" b="1" i="1" dirty="0" smtClean="0">
                <a:solidFill>
                  <a:srgbClr val="FF0000"/>
                </a:solidFill>
                <a:latin typeface="BlissRegular" pitchFamily="2" charset="0"/>
              </a:rPr>
              <a:t>MULTIKOLINEARNOST</a:t>
            </a:r>
            <a:endParaRPr lang="en-GB" sz="5400" b="1" dirty="0">
              <a:solidFill>
                <a:srgbClr val="FF0000"/>
              </a:solidFill>
              <a:latin typeface="BlissRegular" pitchFamily="2" charset="0"/>
            </a:endParaRPr>
          </a:p>
        </p:txBody>
      </p:sp>
      <p:pic>
        <p:nvPicPr>
          <p:cNvPr id="8196" name="Picture 4" descr="CROPPED ASTERIO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51520" y="1268760"/>
            <a:ext cx="8784976" cy="1143000"/>
          </a:xfrm>
        </p:spPr>
        <p:txBody>
          <a:bodyPr/>
          <a:lstStyle/>
          <a:p>
            <a:pPr algn="ctr"/>
            <a:r>
              <a:rPr lang="en-US" dirty="0" err="1" smtClean="0">
                <a:latin typeface="Times New Roman" pitchFamily="18" charset="0"/>
              </a:rPr>
              <a:t>The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Inflatorni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faktor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varijanse</a:t>
            </a:r>
            <a:r>
              <a:rPr lang="en-US" dirty="0" err="1" smtClean="0">
                <a:latin typeface="Times New Roman" pitchFamily="18" charset="0"/>
              </a:rPr>
              <a:t>Factor</a:t>
            </a:r>
            <a:endParaRPr lang="el-GR" dirty="0">
              <a:latin typeface="Times New Roman" pitchFamily="18" charset="0"/>
            </a:endParaRPr>
          </a:p>
        </p:txBody>
      </p:sp>
      <p:graphicFrame>
        <p:nvGraphicFramePr>
          <p:cNvPr id="133162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843618"/>
              </p:ext>
            </p:extLst>
          </p:nvPr>
        </p:nvGraphicFramePr>
        <p:xfrm>
          <a:off x="1763688" y="2286000"/>
          <a:ext cx="5832475" cy="4572000"/>
        </p:xfrm>
        <a:graphic>
          <a:graphicData uri="http://schemas.openxmlformats.org/drawingml/2006/table">
            <a:tbl>
              <a:tblPr/>
              <a:tblGrid>
                <a:gridCol w="2916237"/>
                <a:gridCol w="2916238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  <a:r>
                        <a:rPr kumimoji="0" lang="en-US" sz="24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r>
                        <a:rPr kumimoji="0" lang="en-US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</a:t>
                      </a:r>
                      <a:endParaRPr kumimoji="0" lang="el-GR" sz="24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VIF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</a:t>
                      </a:r>
                      <a:endParaRPr kumimoji="0" lang="el-GR" sz="24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0.8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0.95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0.975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0.99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0.995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0.999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1000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412776"/>
            <a:ext cx="8229600" cy="706437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Inflatorni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faktor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varijanse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32856"/>
            <a:ext cx="8676456" cy="4525963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</a:rPr>
              <a:t>Kada</a:t>
            </a:r>
            <a:r>
              <a:rPr lang="en-US" dirty="0" smtClean="0">
                <a:latin typeface="Times New Roman" pitchFamily="18" charset="0"/>
              </a:rPr>
              <a:t> je VIF </a:t>
            </a:r>
            <a:r>
              <a:rPr lang="en-US" dirty="0" err="1" smtClean="0">
                <a:latin typeface="Times New Roman" pitchFamily="18" charset="0"/>
              </a:rPr>
              <a:t>vrednost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veća</a:t>
            </a:r>
            <a:r>
              <a:rPr lang="en-US" dirty="0" smtClean="0">
                <a:latin typeface="Times New Roman" pitchFamily="18" charset="0"/>
              </a:rPr>
              <a:t> od 10, </a:t>
            </a:r>
            <a:r>
              <a:rPr lang="en-US" dirty="0" err="1" smtClean="0">
                <a:latin typeface="Times New Roman" pitchFamily="18" charset="0"/>
              </a:rPr>
              <a:t>tada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postoji</a:t>
            </a:r>
            <a:r>
              <a:rPr lang="en-US" dirty="0" smtClean="0">
                <a:latin typeface="Times New Roman" pitchFamily="18" charset="0"/>
              </a:rPr>
              <a:t> problem </a:t>
            </a:r>
            <a:r>
              <a:rPr lang="en-US" dirty="0" err="1" smtClean="0">
                <a:latin typeface="Times New Roman" pitchFamily="18" charset="0"/>
              </a:rPr>
              <a:t>štetne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multikolinearnosti</a:t>
            </a:r>
            <a:r>
              <a:rPr lang="en-US" dirty="0" smtClean="0">
                <a:latin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To je </a:t>
            </a:r>
            <a:r>
              <a:rPr lang="en-US" dirty="0" err="1" smtClean="0">
                <a:latin typeface="Times New Roman" pitchFamily="18" charset="0"/>
              </a:rPr>
              <a:t>situacija</a:t>
            </a:r>
            <a:r>
              <a:rPr lang="en-US" dirty="0" smtClean="0">
                <a:latin typeface="Times New Roman" pitchFamily="18" charset="0"/>
              </a:rPr>
              <a:t> u </a:t>
            </a:r>
            <a:r>
              <a:rPr lang="en-US" dirty="0" err="1" smtClean="0">
                <a:latin typeface="Times New Roman" pitchFamily="18" charset="0"/>
              </a:rPr>
              <a:t>kojoj</a:t>
            </a:r>
            <a:r>
              <a:rPr lang="en-US" dirty="0" smtClean="0">
                <a:latin typeface="Times New Roman" pitchFamily="18" charset="0"/>
              </a:rPr>
              <a:t> je </a:t>
            </a:r>
            <a:r>
              <a:rPr lang="en-US" i="1" dirty="0" smtClean="0">
                <a:latin typeface="Times New Roman" pitchFamily="18" charset="0"/>
              </a:rPr>
              <a:t>R</a:t>
            </a:r>
            <a:r>
              <a:rPr lang="en-US" i="1" baseline="30000" dirty="0" smtClean="0">
                <a:latin typeface="Times New Roman" pitchFamily="18" charset="0"/>
              </a:rPr>
              <a:t>2</a:t>
            </a:r>
            <a:r>
              <a:rPr lang="en-US" i="1" baseline="-25000" dirty="0" smtClean="0">
                <a:latin typeface="Times New Roman" pitchFamily="18" charset="0"/>
              </a:rPr>
              <a:t>j </a:t>
            </a:r>
            <a:r>
              <a:rPr lang="en-US" dirty="0">
                <a:latin typeface="Times New Roman" pitchFamily="18" charset="0"/>
              </a:rPr>
              <a:t>&gt;</a:t>
            </a:r>
            <a:r>
              <a:rPr lang="en-US" dirty="0" smtClean="0">
                <a:latin typeface="Times New Roman" pitchFamily="18" charset="0"/>
              </a:rPr>
              <a:t>0.9</a:t>
            </a:r>
            <a:endParaRPr lang="el-GR" i="1" baseline="-25000" dirty="0">
              <a:latin typeface="Times New Roman" pitchFamily="18" charset="0"/>
            </a:endParaRPr>
          </a:p>
          <a:p>
            <a:pPr marL="0" indent="0">
              <a:buNone/>
            </a:pPr>
            <a:endParaRPr lang="el-GR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AutoShape 2"/>
          <p:cNvSpPr>
            <a:spLocks noGrp="1" noChangeArrowheads="1"/>
          </p:cNvSpPr>
          <p:nvPr>
            <p:ph type="title"/>
          </p:nvPr>
        </p:nvSpPr>
        <p:spPr>
          <a:xfrm>
            <a:off x="-540568" y="1412776"/>
            <a:ext cx="10404648" cy="706437"/>
          </a:xfrm>
        </p:spPr>
        <p:txBody>
          <a:bodyPr/>
          <a:lstStyle/>
          <a:p>
            <a:pPr algn="ctr"/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Ispitivanje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postojanja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</a:rPr>
              <a:t>multikolinearnosti</a:t>
            </a:r>
            <a:endParaRPr lang="el-GR" sz="4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4"/>
            <a:ext cx="8686800" cy="4425355"/>
          </a:xfrm>
        </p:spPr>
        <p:txBody>
          <a:bodyPr/>
          <a:lstStyle/>
          <a:p>
            <a:r>
              <a:rPr lang="en-GB" dirty="0" err="1" smtClean="0">
                <a:latin typeface="Times New Roman" pitchFamily="18" charset="0"/>
              </a:rPr>
              <a:t>Najjedostavniji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način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jeste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analiza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matrice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koeficijenata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korelacije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objašnjavajućih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promenljivih</a:t>
            </a:r>
            <a:r>
              <a:rPr lang="en-GB" dirty="0" smtClean="0">
                <a:latin typeface="Times New Roman" pitchFamily="18" charset="0"/>
              </a:rPr>
              <a:t>. </a:t>
            </a:r>
            <a:endParaRPr lang="en-GB" dirty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U </a:t>
            </a:r>
            <a:r>
              <a:rPr lang="en-US" dirty="0" err="1" smtClean="0">
                <a:latin typeface="Times New Roman" pitchFamily="18" charset="0"/>
              </a:rPr>
              <a:t>slučaju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postojanja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samo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dve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objašnjavajuće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promenljive</a:t>
            </a:r>
            <a:r>
              <a:rPr lang="en-US" dirty="0" smtClean="0">
                <a:latin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</a:rPr>
              <a:t>ocenjuje</a:t>
            </a:r>
            <a:r>
              <a:rPr lang="en-US" dirty="0" smtClean="0">
                <a:latin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</a:rPr>
              <a:t>pomoćna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regresija</a:t>
            </a:r>
            <a:r>
              <a:rPr lang="en-US" dirty="0" smtClean="0">
                <a:latin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</a:rPr>
              <a:t>Ako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postoji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jaka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linearna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korelacija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među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ovim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promenljivim</a:t>
            </a:r>
            <a:r>
              <a:rPr lang="en-US" dirty="0" smtClean="0">
                <a:latin typeface="Times New Roman" pitchFamily="18" charset="0"/>
              </a:rPr>
              <a:t>, u </a:t>
            </a:r>
            <a:r>
              <a:rPr lang="en-US" dirty="0" err="1" smtClean="0">
                <a:latin typeface="Times New Roman" pitchFamily="18" charset="0"/>
              </a:rPr>
              <a:t>pomoćnoj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regresiji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standardne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greške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ocena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parametara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biće</a:t>
            </a:r>
            <a:r>
              <a:rPr lang="en-US" dirty="0" smtClean="0">
                <a:latin typeface="Times New Roman" pitchFamily="18" charset="0"/>
              </a:rPr>
              <a:t> male, a </a:t>
            </a:r>
            <a:r>
              <a:rPr lang="en-US" dirty="0" err="1" smtClean="0">
                <a:latin typeface="Times New Roman" pitchFamily="18" charset="0"/>
              </a:rPr>
              <a:t>koeficijent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determinacije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visoke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vrednosti</a:t>
            </a:r>
            <a:endParaRPr lang="el-GR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AutoShape 2"/>
          <p:cNvSpPr>
            <a:spLocks noGrp="1" noChangeArrowheads="1"/>
          </p:cNvSpPr>
          <p:nvPr>
            <p:ph type="title"/>
          </p:nvPr>
        </p:nvSpPr>
        <p:spPr>
          <a:xfrm>
            <a:off x="611560" y="1340768"/>
            <a:ext cx="8229600" cy="706437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Rešavanje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</a:rPr>
              <a:t>problema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249488"/>
            <a:ext cx="8229600" cy="4608512"/>
          </a:xfrm>
        </p:spPr>
        <p:txBody>
          <a:bodyPr/>
          <a:lstStyle/>
          <a:p>
            <a:pPr marL="381000" indent="-381000" algn="just"/>
            <a:r>
              <a:rPr lang="en-GB" dirty="0" err="1" smtClean="0">
                <a:latin typeface="Times New Roman" pitchFamily="18" charset="0"/>
              </a:rPr>
              <a:t>Pojedini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ekonometričari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predlažu</a:t>
            </a:r>
            <a:r>
              <a:rPr lang="en-GB" dirty="0" smtClean="0">
                <a:latin typeface="Times New Roman" pitchFamily="18" charset="0"/>
              </a:rPr>
              <a:t> da se </a:t>
            </a:r>
            <a:r>
              <a:rPr lang="en-GB" dirty="0" err="1" smtClean="0">
                <a:latin typeface="Times New Roman" pitchFamily="18" charset="0"/>
              </a:rPr>
              <a:t>ovaj</a:t>
            </a:r>
            <a:r>
              <a:rPr lang="en-GB" dirty="0" smtClean="0">
                <a:latin typeface="Times New Roman" pitchFamily="18" charset="0"/>
              </a:rPr>
              <a:t> problem </a:t>
            </a:r>
            <a:r>
              <a:rPr lang="en-GB" dirty="0" err="1" smtClean="0">
                <a:latin typeface="Times New Roman" pitchFamily="18" charset="0"/>
              </a:rPr>
              <a:t>ignoriše</a:t>
            </a:r>
            <a:r>
              <a:rPr lang="en-GB" dirty="0" smtClean="0">
                <a:latin typeface="Times New Roman" pitchFamily="18" charset="0"/>
              </a:rPr>
              <a:t>. </a:t>
            </a:r>
            <a:r>
              <a:rPr lang="en-GB" dirty="0" err="1" smtClean="0">
                <a:latin typeface="Times New Roman" pitchFamily="18" charset="0"/>
              </a:rPr>
              <a:t>Naime</a:t>
            </a:r>
            <a:r>
              <a:rPr lang="en-GB" dirty="0" smtClean="0">
                <a:latin typeface="Times New Roman" pitchFamily="18" charset="0"/>
              </a:rPr>
              <a:t>, u </a:t>
            </a:r>
            <a:r>
              <a:rPr lang="en-GB" dirty="0" err="1" smtClean="0">
                <a:latin typeface="Times New Roman" pitchFamily="18" charset="0"/>
              </a:rPr>
              <a:t>svakom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modelu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će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postojati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određeni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stepen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multikolinearnosti</a:t>
            </a:r>
            <a:r>
              <a:rPr lang="en-GB" dirty="0" smtClean="0">
                <a:latin typeface="Times New Roman" pitchFamily="18" charset="0"/>
              </a:rPr>
              <a:t>, </a:t>
            </a:r>
            <a:r>
              <a:rPr lang="en-GB" dirty="0" err="1" smtClean="0">
                <a:latin typeface="Times New Roman" pitchFamily="18" charset="0"/>
              </a:rPr>
              <a:t>naročito</a:t>
            </a:r>
            <a:r>
              <a:rPr lang="en-GB" dirty="0" smtClean="0">
                <a:latin typeface="Times New Roman" pitchFamily="18" charset="0"/>
              </a:rPr>
              <a:t> u </a:t>
            </a:r>
            <a:r>
              <a:rPr lang="en-GB" dirty="0" err="1" smtClean="0">
                <a:latin typeface="Times New Roman" pitchFamily="18" charset="0"/>
              </a:rPr>
              <a:t>modelima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vremenskih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serija</a:t>
            </a:r>
            <a:r>
              <a:rPr lang="en-GB" dirty="0" smtClean="0">
                <a:latin typeface="Times New Roman" pitchFamily="18" charset="0"/>
              </a:rPr>
              <a:t>.</a:t>
            </a:r>
            <a:endParaRPr lang="en-GB" dirty="0">
              <a:latin typeface="Times New Roman" pitchFamily="18" charset="0"/>
            </a:endParaRPr>
          </a:p>
          <a:p>
            <a:pPr marL="381000" indent="-381000" algn="just">
              <a:buFont typeface="Wingdings" pitchFamily="2" charset="2"/>
              <a:buNone/>
            </a:pPr>
            <a:endParaRPr lang="en-GB" dirty="0">
              <a:latin typeface="Times New Roman" pitchFamily="18" charset="0"/>
            </a:endParaRPr>
          </a:p>
          <a:p>
            <a:pPr marL="381000" indent="-381000"/>
            <a:endParaRPr lang="en-US" dirty="0">
              <a:latin typeface="Times New Roman" pitchFamily="18" charset="0"/>
            </a:endParaRPr>
          </a:p>
          <a:p>
            <a:pPr marL="381000" indent="-381000"/>
            <a:endParaRPr lang="el-GR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AutoShape 2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229600" cy="706437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Rešavanje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problema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168796"/>
            <a:ext cx="8229600" cy="4852444"/>
          </a:xfrm>
        </p:spPr>
        <p:txBody>
          <a:bodyPr/>
          <a:lstStyle/>
          <a:p>
            <a:pPr algn="just"/>
            <a:r>
              <a:rPr lang="en-GB" dirty="0" err="1" smtClean="0">
                <a:latin typeface="Times New Roman" pitchFamily="18" charset="0"/>
              </a:rPr>
              <a:t>Najjednostavnji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načini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za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rešenje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ovog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problema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su</a:t>
            </a:r>
            <a:r>
              <a:rPr lang="en-GB" dirty="0" smtClean="0">
                <a:latin typeface="Times New Roman" pitchFamily="18" charset="0"/>
              </a:rPr>
              <a:t>:</a:t>
            </a:r>
            <a:endParaRPr lang="en-GB" dirty="0">
              <a:latin typeface="Times New Roman" pitchFamily="18" charset="0"/>
            </a:endParaRPr>
          </a:p>
          <a:p>
            <a:pPr algn="just">
              <a:buFont typeface="Wingdings" pitchFamily="2" charset="2"/>
              <a:buAutoNum type="alphaLcParenBoth"/>
            </a:pP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izostaviti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jednu</a:t>
            </a:r>
            <a:r>
              <a:rPr lang="en-GB" dirty="0" smtClean="0">
                <a:latin typeface="Times New Roman" pitchFamily="18" charset="0"/>
              </a:rPr>
              <a:t> od </a:t>
            </a:r>
            <a:r>
              <a:rPr lang="en-GB" dirty="0" err="1" smtClean="0">
                <a:latin typeface="Times New Roman" pitchFamily="18" charset="0"/>
              </a:rPr>
              <a:t>varijabli</a:t>
            </a:r>
            <a:r>
              <a:rPr lang="en-GB" dirty="0" smtClean="0">
                <a:latin typeface="Times New Roman" pitchFamily="18" charset="0"/>
              </a:rPr>
              <a:t>, </a:t>
            </a:r>
            <a:r>
              <a:rPr lang="en-GB" dirty="0" err="1" smtClean="0">
                <a:latin typeface="Times New Roman" pitchFamily="18" charset="0"/>
              </a:rPr>
              <a:t>koja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izaziva</a:t>
            </a:r>
            <a:r>
              <a:rPr lang="en-GB" dirty="0" smtClean="0">
                <a:latin typeface="Times New Roman" pitchFamily="18" charset="0"/>
              </a:rPr>
              <a:t> problem</a:t>
            </a:r>
            <a:endParaRPr lang="en-GB" dirty="0">
              <a:latin typeface="Times New Roman" pitchFamily="18" charset="0"/>
            </a:endParaRPr>
          </a:p>
          <a:p>
            <a:pPr algn="just">
              <a:buFont typeface="Wingdings" pitchFamily="2" charset="2"/>
              <a:buAutoNum type="alphaLcParenBoth"/>
            </a:pPr>
            <a:r>
              <a:rPr lang="en-GB" dirty="0" smtClean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Koristiti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podatke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koji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dobijaju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transformacijom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polaznih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podataka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podaci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dele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promenljivom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koja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stvara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koriste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prve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diference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promenljivih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just">
              <a:buFont typeface="Wingdings" pitchFamily="2" charset="2"/>
              <a:buAutoNum type="alphaLcParenBoth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proširiti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uzorak</a:t>
            </a:r>
            <a:endParaRPr lang="en-GB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AutoShape 2"/>
          <p:cNvSpPr>
            <a:spLocks noGrp="1" noChangeArrowheads="1"/>
          </p:cNvSpPr>
          <p:nvPr>
            <p:ph type="title"/>
          </p:nvPr>
        </p:nvSpPr>
        <p:spPr>
          <a:xfrm>
            <a:off x="395536" y="1916832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Primer</a:t>
            </a:r>
            <a:endParaRPr lang="en-GB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140968"/>
            <a:ext cx="8229600" cy="298519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Dati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kvartalni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podaci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za</a:t>
            </a:r>
            <a:endParaRPr lang="en-GB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Uvoz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</a:rPr>
              <a:t>(IMP)</a:t>
            </a:r>
          </a:p>
          <a:p>
            <a:pPr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Bruto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domaći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proizvod</a:t>
            </a:r>
            <a:r>
              <a:rPr lang="en-GB" dirty="0" smtClean="0">
                <a:latin typeface="Times New Roman" pitchFamily="18" charset="0"/>
              </a:rPr>
              <a:t>(GDP</a:t>
            </a:r>
            <a:r>
              <a:rPr lang="en-GB" dirty="0">
                <a:latin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Indeks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potrošačkih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cena</a:t>
            </a:r>
            <a:r>
              <a:rPr lang="en-GB" dirty="0" smtClean="0">
                <a:latin typeface="Times New Roman" pitchFamily="18" charset="0"/>
              </a:rPr>
              <a:t> (CPI</a:t>
            </a:r>
            <a:r>
              <a:rPr lang="en-GB" dirty="0">
                <a:latin typeface="Times New Roman" pitchFamily="18" charset="0"/>
              </a:rPr>
              <a:t>) </a:t>
            </a:r>
            <a:r>
              <a:rPr lang="en-GB" dirty="0" err="1" smtClean="0">
                <a:latin typeface="Times New Roman" pitchFamily="18" charset="0"/>
              </a:rPr>
              <a:t>i</a:t>
            </a:r>
            <a:endParaRPr lang="en-GB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Indeks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proizvođačkih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cena</a:t>
            </a:r>
            <a:r>
              <a:rPr lang="en-GB" dirty="0" smtClean="0">
                <a:latin typeface="Times New Roman" pitchFamily="18" charset="0"/>
              </a:rPr>
              <a:t> (PPI</a:t>
            </a:r>
            <a:r>
              <a:rPr lang="en-GB" dirty="0">
                <a:latin typeface="Times New Roman" pitchFamily="18" charset="0"/>
              </a:rPr>
              <a:t>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AutoShape 2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Primer</a:t>
            </a:r>
            <a:endParaRPr lang="en-GB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Matrica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koeficijenata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korelacije</a:t>
            </a:r>
            <a:endParaRPr lang="en-GB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GB" dirty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GB" sz="1800" dirty="0">
                <a:latin typeface="Times New Roman" pitchFamily="18" charset="0"/>
              </a:rPr>
              <a:t>	</a:t>
            </a:r>
            <a:r>
              <a:rPr lang="en-GB" sz="2000" dirty="0">
                <a:latin typeface="Times New Roman" pitchFamily="18" charset="0"/>
              </a:rPr>
              <a:t>	IMP	GDP	CPI	PPI	</a:t>
            </a:r>
          </a:p>
          <a:p>
            <a:pPr algn="ctr">
              <a:buFont typeface="Wingdings" pitchFamily="2" charset="2"/>
              <a:buNone/>
            </a:pPr>
            <a:r>
              <a:rPr lang="en-GB" sz="2000" dirty="0">
                <a:latin typeface="Times New Roman" pitchFamily="18" charset="0"/>
              </a:rPr>
              <a:t>IMP	1	0.979	0.916	0.883	</a:t>
            </a:r>
          </a:p>
          <a:p>
            <a:pPr algn="ctr">
              <a:buFont typeface="Wingdings" pitchFamily="2" charset="2"/>
              <a:buNone/>
            </a:pPr>
            <a:r>
              <a:rPr lang="en-GB" sz="2000" dirty="0">
                <a:latin typeface="Times New Roman" pitchFamily="18" charset="0"/>
              </a:rPr>
              <a:t>GDP	0.979	1	0.910	0.899	</a:t>
            </a:r>
          </a:p>
          <a:p>
            <a:pPr algn="ctr">
              <a:buFont typeface="Wingdings" pitchFamily="2" charset="2"/>
              <a:buNone/>
            </a:pPr>
            <a:r>
              <a:rPr lang="en-GB" sz="2000" dirty="0">
                <a:latin typeface="Times New Roman" pitchFamily="18" charset="0"/>
              </a:rPr>
              <a:t>CPI	0.916	0.910	1	0.981	</a:t>
            </a:r>
          </a:p>
          <a:p>
            <a:pPr algn="ctr">
              <a:buFont typeface="Wingdings" pitchFamily="2" charset="2"/>
              <a:buNone/>
            </a:pPr>
            <a:r>
              <a:rPr lang="en-GB" sz="2000" dirty="0">
                <a:latin typeface="Times New Roman" pitchFamily="18" charset="0"/>
              </a:rPr>
              <a:t>PPI	0.883	0.8998	0.981	1</a:t>
            </a:r>
            <a:r>
              <a:rPr lang="en-GB" sz="1800" dirty="0"/>
              <a:t>	</a:t>
            </a:r>
          </a:p>
          <a:p>
            <a:pPr>
              <a:buFont typeface="Wingdings" pitchFamily="2" charset="2"/>
              <a:buNone/>
            </a:pPr>
            <a:endParaRPr lang="en-GB" sz="16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412776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Primer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–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samo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CPI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Variable		Coefficient	Std. Error	t-Statistic	Prob.  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C			0.631870		0.344368	1.834867	0.0761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LOG(GDP)	1.926936		0.168856	11.41172	0.0000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LOG(CPI)		0.274276		0.137400	1.996179	0.0548	</a:t>
            </a:r>
          </a:p>
          <a:p>
            <a:pPr>
              <a:buFont typeface="Wingdings" pitchFamily="2" charset="2"/>
              <a:buNone/>
            </a:pPr>
            <a:endParaRPr lang="en-GB" sz="16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R-squared		0.966057	    Mean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10.81363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Adjusted R-squared	0.963867	    S.D.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	0.138427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S.E. of regression	0.026313	    </a:t>
            </a:r>
            <a:r>
              <a:rPr lang="en-GB" sz="1600" dirty="0" err="1">
                <a:latin typeface="Times New Roman" pitchFamily="18" charset="0"/>
              </a:rPr>
              <a:t>Akaike</a:t>
            </a:r>
            <a:r>
              <a:rPr lang="en-GB" sz="1600" dirty="0">
                <a:latin typeface="Times New Roman" pitchFamily="18" charset="0"/>
              </a:rPr>
              <a:t> info criterion	-4.353390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Sum squared </a:t>
            </a:r>
            <a:r>
              <a:rPr lang="en-GB" sz="1600" dirty="0" err="1">
                <a:latin typeface="Times New Roman" pitchFamily="18" charset="0"/>
              </a:rPr>
              <a:t>resid</a:t>
            </a:r>
            <a:r>
              <a:rPr lang="en-GB" sz="1600" dirty="0">
                <a:latin typeface="Times New Roman" pitchFamily="18" charset="0"/>
              </a:rPr>
              <a:t>	0.021464	    Schwarz criterion		-4.218711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 likelihood	77.00763	    F-statistic		441.1430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Durbin-Watson stat	0.475694	    </a:t>
            </a:r>
            <a:r>
              <a:rPr lang="en-GB" sz="1600" dirty="0" err="1">
                <a:latin typeface="Times New Roman" pitchFamily="18" charset="0"/>
              </a:rPr>
              <a:t>Prob</a:t>
            </a:r>
            <a:r>
              <a:rPr lang="en-GB" sz="1600" dirty="0">
                <a:latin typeface="Times New Roman" pitchFamily="18" charset="0"/>
              </a:rPr>
              <a:t>(F-statistic)		0.000000	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340768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Primer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–CPI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PPI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3320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Variable		Coefficient	Std. Error	  t-Statistic	  Prob.  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C			0.213906		0.358425	  0.596795	  0.5551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LOG(GDP)	1.969713		0.156800	  12.56198	  0.0000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LOG(CPI)		1.025473		0.323427	  3.170645	  0.0035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LOG(PPI)		-0.770644		0.305218	 -2.524894	  0.0171	</a:t>
            </a:r>
          </a:p>
          <a:p>
            <a:pPr>
              <a:buFont typeface="Wingdings" pitchFamily="2" charset="2"/>
              <a:buNone/>
            </a:pPr>
            <a:endParaRPr lang="en-GB" sz="16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R-squared		0.972006	    Mean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10.81363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Adjusted R-squared	0.969206	    S.D.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	0.138427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S.E. of regression	0.024291	    </a:t>
            </a:r>
            <a:r>
              <a:rPr lang="en-GB" sz="1600" dirty="0" err="1">
                <a:latin typeface="Times New Roman" pitchFamily="18" charset="0"/>
              </a:rPr>
              <a:t>Akaike</a:t>
            </a:r>
            <a:r>
              <a:rPr lang="en-GB" sz="1600" dirty="0">
                <a:latin typeface="Times New Roman" pitchFamily="18" charset="0"/>
              </a:rPr>
              <a:t> info criterion	-4.487253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Sum squared </a:t>
            </a:r>
            <a:r>
              <a:rPr lang="en-GB" sz="1600" dirty="0" err="1">
                <a:latin typeface="Times New Roman" pitchFamily="18" charset="0"/>
              </a:rPr>
              <a:t>resid</a:t>
            </a:r>
            <a:r>
              <a:rPr lang="en-GB" sz="1600" dirty="0">
                <a:latin typeface="Times New Roman" pitchFamily="18" charset="0"/>
              </a:rPr>
              <a:t>	0.017702	    Schwarz criterion		-4.307682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 likelihood	80.28331	    F-statistic		347.2135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Durbin-Watson stat	0.608648	    </a:t>
            </a:r>
            <a:r>
              <a:rPr lang="en-GB" sz="1600" dirty="0" err="1">
                <a:latin typeface="Times New Roman" pitchFamily="18" charset="0"/>
              </a:rPr>
              <a:t>Prob</a:t>
            </a:r>
            <a:r>
              <a:rPr lang="en-GB" sz="1600" dirty="0">
                <a:latin typeface="Times New Roman" pitchFamily="18" charset="0"/>
              </a:rPr>
              <a:t>(F-statistic)		0.000000</a:t>
            </a:r>
            <a:r>
              <a:rPr lang="en-GB" sz="2400" dirty="0">
                <a:latin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endParaRPr lang="en-GB" sz="2400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340768"/>
            <a:ext cx="8229600" cy="706437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Primer –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samo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PPI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3320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Variable		Coefficient	Std. Error	t-Statistic	Prob.  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C			0.685704		0.370644	1.850031	0.0739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LOG(GDP)	2.093849		0.172585	12.13228	0.0000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LOG(PPI)		0.119566		0.136062	0.878764	0.3863	</a:t>
            </a:r>
          </a:p>
          <a:p>
            <a:pPr>
              <a:buFont typeface="Wingdings" pitchFamily="2" charset="2"/>
              <a:buNone/>
            </a:pPr>
            <a:endParaRPr lang="en-GB" sz="16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R-squared	  	0.962625	    Mean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10.81363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Adjusted R-squared	0.960213	    S.D.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	0.138427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S.E. of regression	0.027612	    </a:t>
            </a:r>
            <a:r>
              <a:rPr lang="en-GB" sz="1600" dirty="0" err="1">
                <a:latin typeface="Times New Roman" pitchFamily="18" charset="0"/>
              </a:rPr>
              <a:t>Akaike</a:t>
            </a:r>
            <a:r>
              <a:rPr lang="en-GB" sz="1600" dirty="0">
                <a:latin typeface="Times New Roman" pitchFamily="18" charset="0"/>
              </a:rPr>
              <a:t> info criterion	-4.257071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Sum squared </a:t>
            </a:r>
            <a:r>
              <a:rPr lang="en-GB" sz="1600" dirty="0" err="1">
                <a:latin typeface="Times New Roman" pitchFamily="18" charset="0"/>
              </a:rPr>
              <a:t>resid</a:t>
            </a:r>
            <a:r>
              <a:rPr lang="en-GB" sz="1600" dirty="0">
                <a:latin typeface="Times New Roman" pitchFamily="18" charset="0"/>
              </a:rPr>
              <a:t>	0.023634	    Schwarz criterion		-4.122392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 likelihood	75.37021	    F-statistic		399.2113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Durbin-Watson stat 	0.448237	    </a:t>
            </a:r>
            <a:r>
              <a:rPr lang="en-GB" sz="1600" dirty="0" err="1">
                <a:latin typeface="Times New Roman" pitchFamily="18" charset="0"/>
              </a:rPr>
              <a:t>Prob</a:t>
            </a:r>
            <a:r>
              <a:rPr lang="en-GB" sz="1600" dirty="0">
                <a:latin typeface="Times New Roman" pitchFamily="18" charset="0"/>
              </a:rPr>
              <a:t>(F-statistic)		0.000000	</a:t>
            </a:r>
          </a:p>
          <a:p>
            <a:pPr>
              <a:buFont typeface="Wingdings" pitchFamily="2" charset="2"/>
              <a:buNone/>
            </a:pPr>
            <a:endParaRPr lang="en-GB" sz="1800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772400" cy="1655762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MULTIKOLINEARNOST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27348" y="2564904"/>
            <a:ext cx="9171347" cy="3573462"/>
          </a:xfrm>
        </p:spPr>
        <p:txBody>
          <a:bodyPr/>
          <a:lstStyle/>
          <a:p>
            <a:pPr marL="609600" indent="-609600" algn="l">
              <a:lnSpc>
                <a:spcPct val="90000"/>
              </a:lnSpc>
              <a:buFontTx/>
              <a:buNone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1.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Savršena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multikolinearnost</a:t>
            </a:r>
            <a:endParaRPr lang="en-GB" dirty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>
              <a:lnSpc>
                <a:spcPct val="90000"/>
              </a:lnSpc>
              <a:buFontTx/>
              <a:buNone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2.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Posledice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postojanja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savršene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multikolinearnosti</a:t>
            </a:r>
            <a:endParaRPr lang="en-GB" dirty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>
              <a:lnSpc>
                <a:spcPct val="90000"/>
              </a:lnSpc>
              <a:buFontTx/>
              <a:buNone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3.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Približna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multikolinearnost</a:t>
            </a:r>
            <a:endParaRPr lang="en-GB" dirty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>
              <a:lnSpc>
                <a:spcPct val="90000"/>
              </a:lnSpc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4. </a:t>
            </a:r>
            <a:r>
              <a:rPr lang="en-GB" dirty="0" err="1">
                <a:latin typeface="Times New Roman" pitchFamily="18" charset="0"/>
              </a:rPr>
              <a:t>Posledice</a:t>
            </a:r>
            <a:r>
              <a:rPr lang="en-GB" dirty="0">
                <a:latin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</a:rPr>
              <a:t>postojanja</a:t>
            </a:r>
            <a:r>
              <a:rPr lang="en-GB" dirty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približne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>
                <a:latin typeface="Times New Roman" pitchFamily="18" charset="0"/>
              </a:rPr>
              <a:t>multikolinearnosti</a:t>
            </a:r>
            <a:endParaRPr lang="en-GB" dirty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5</a:t>
            </a: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.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Načini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za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otkrivanje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postojanja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multikolinearnosti</a:t>
            </a:r>
            <a:endParaRPr lang="en-GB" dirty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>
              <a:lnSpc>
                <a:spcPct val="90000"/>
              </a:lnSpc>
              <a:buFontTx/>
              <a:buNone/>
            </a:pPr>
            <a:r>
              <a:rPr lang="en-GB" dirty="0">
                <a:solidFill>
                  <a:schemeClr val="tx1"/>
                </a:solidFill>
                <a:latin typeface="Times New Roman" pitchFamily="18" charset="0"/>
              </a:rPr>
              <a:t>6.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</a:rPr>
              <a:t>Rešavanje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</a:rPr>
              <a:t>problema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</a:rPr>
              <a:t>postojanja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</a:rPr>
              <a:t>multikolinearnosti</a:t>
            </a:r>
            <a:endParaRPr lang="en-GB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AutoShape 2"/>
          <p:cNvSpPr>
            <a:spLocks noGrp="1" noChangeArrowheads="1"/>
          </p:cNvSpPr>
          <p:nvPr>
            <p:ph type="title"/>
          </p:nvPr>
        </p:nvSpPr>
        <p:spPr>
          <a:xfrm>
            <a:off x="144016" y="1484784"/>
            <a:ext cx="8748464" cy="720080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Primer 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–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pomoćna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regresija</a:t>
            </a:r>
            <a:endParaRPr lang="en-GB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Variable		Coefficient	Std. Error	t-Statistic	Prob.  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C			-0.542357		0.187073	-2.899177	0.0068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LOG(CPI)		0.974766		0.074641	13.05946	0.0000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LOG(GDP)	0.055509		0.091728	0.605140	0.5495	</a:t>
            </a:r>
          </a:p>
          <a:p>
            <a:pPr>
              <a:buFont typeface="Wingdings" pitchFamily="2" charset="2"/>
              <a:buNone/>
            </a:pPr>
            <a:endParaRPr lang="en-GB" sz="1600" dirty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R-squared		0.967843	    Mean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4.552744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Adjusted R-squared	0.965768	    S.D. dependent </a:t>
            </a:r>
            <a:r>
              <a:rPr lang="en-GB" sz="1600" dirty="0" err="1">
                <a:latin typeface="Times New Roman" pitchFamily="18" charset="0"/>
              </a:rPr>
              <a:t>var</a:t>
            </a:r>
            <a:r>
              <a:rPr lang="en-GB" sz="1600" dirty="0">
                <a:latin typeface="Times New Roman" pitchFamily="18" charset="0"/>
              </a:rPr>
              <a:t>		0.077259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S.E. of regression	0.014294	    </a:t>
            </a:r>
            <a:r>
              <a:rPr lang="en-GB" sz="1600" dirty="0" err="1">
                <a:latin typeface="Times New Roman" pitchFamily="18" charset="0"/>
              </a:rPr>
              <a:t>Akaike</a:t>
            </a:r>
            <a:r>
              <a:rPr lang="en-GB" sz="1600" dirty="0">
                <a:latin typeface="Times New Roman" pitchFamily="18" charset="0"/>
              </a:rPr>
              <a:t> info criterion	-5.573818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Sum squared </a:t>
            </a:r>
            <a:r>
              <a:rPr lang="en-GB" sz="1600" dirty="0" err="1">
                <a:latin typeface="Times New Roman" pitchFamily="18" charset="0"/>
              </a:rPr>
              <a:t>resid</a:t>
            </a:r>
            <a:r>
              <a:rPr lang="en-GB" sz="1600" dirty="0">
                <a:latin typeface="Times New Roman" pitchFamily="18" charset="0"/>
              </a:rPr>
              <a:t>	0.006334	    Schwarz criterion		-5.439139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Log likelihood	97.75490	    F-statistic		466.5105	</a:t>
            </a:r>
          </a:p>
          <a:p>
            <a:pPr>
              <a:buFont typeface="Wingdings" pitchFamily="2" charset="2"/>
              <a:buNone/>
            </a:pPr>
            <a:r>
              <a:rPr lang="en-GB" sz="1600" dirty="0">
                <a:latin typeface="Times New Roman" pitchFamily="18" charset="0"/>
              </a:rPr>
              <a:t>Durbin-Watson stat	0.332711	    </a:t>
            </a:r>
            <a:r>
              <a:rPr lang="en-GB" sz="1600" dirty="0" err="1">
                <a:latin typeface="Times New Roman" pitchFamily="18" charset="0"/>
              </a:rPr>
              <a:t>Prob</a:t>
            </a:r>
            <a:r>
              <a:rPr lang="en-GB" sz="1600" dirty="0">
                <a:latin typeface="Times New Roman" pitchFamily="18" charset="0"/>
              </a:rPr>
              <a:t>(F-statistic)		0.000000</a:t>
            </a:r>
            <a:r>
              <a:rPr lang="en-GB" sz="2400" dirty="0">
                <a:latin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endParaRPr lang="en-GB" sz="2400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Multikolinearnost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420888"/>
            <a:ext cx="8496944" cy="424847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dirty="0" err="1" smtClean="0">
                <a:latin typeface="Times New Roman" pitchFamily="18" charset="0"/>
              </a:rPr>
              <a:t>Jedna</a:t>
            </a:r>
            <a:r>
              <a:rPr lang="en-GB" dirty="0" smtClean="0">
                <a:latin typeface="Times New Roman" pitchFamily="18" charset="0"/>
              </a:rPr>
              <a:t> od </a:t>
            </a:r>
            <a:r>
              <a:rPr lang="en-GB" dirty="0" err="1" smtClean="0">
                <a:latin typeface="Times New Roman" pitchFamily="18" charset="0"/>
              </a:rPr>
              <a:t>pretpostavki</a:t>
            </a:r>
            <a:r>
              <a:rPr lang="en-GB" dirty="0" smtClean="0">
                <a:latin typeface="Times New Roman" pitchFamily="18" charset="0"/>
              </a:rPr>
              <a:t> KLRM </a:t>
            </a:r>
            <a:r>
              <a:rPr lang="en-GB" dirty="0" err="1" smtClean="0">
                <a:latin typeface="Times New Roman" pitchFamily="18" charset="0"/>
              </a:rPr>
              <a:t>navodi</a:t>
            </a:r>
            <a:r>
              <a:rPr lang="en-GB" dirty="0" smtClean="0">
                <a:latin typeface="Times New Roman" pitchFamily="18" charset="0"/>
              </a:rPr>
              <a:t> da </a:t>
            </a:r>
            <a:r>
              <a:rPr lang="en-GB" dirty="0" err="1" smtClean="0">
                <a:latin typeface="Times New Roman" pitchFamily="18" charset="0"/>
              </a:rPr>
              <a:t>između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objašnjavajućih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promenljivih</a:t>
            </a:r>
            <a:r>
              <a:rPr lang="en-GB" dirty="0" smtClean="0">
                <a:latin typeface="Times New Roman" pitchFamily="18" charset="0"/>
              </a:rPr>
              <a:t> ne </a:t>
            </a:r>
            <a:r>
              <a:rPr lang="en-GB" dirty="0" err="1" smtClean="0">
                <a:latin typeface="Times New Roman" pitchFamily="18" charset="0"/>
              </a:rPr>
              <a:t>postoji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tačna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linearna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zavisnost</a:t>
            </a:r>
            <a:r>
              <a:rPr lang="en-GB" dirty="0" smtClean="0">
                <a:latin typeface="Times New Roman" pitchFamily="18" charset="0"/>
              </a:rPr>
              <a:t>.</a:t>
            </a:r>
            <a:endParaRPr lang="en-GB" dirty="0">
              <a:latin typeface="Times New Roman" pitchFamily="18" charset="0"/>
            </a:endParaRPr>
          </a:p>
          <a:p>
            <a:pPr marL="0" indent="0" algn="just">
              <a:buFont typeface="Wingdings" pitchFamily="2" charset="2"/>
              <a:buNone/>
            </a:pPr>
            <a:r>
              <a:rPr lang="en-GB" dirty="0" err="1" smtClean="0">
                <a:latin typeface="Times New Roman" pitchFamily="18" charset="0"/>
              </a:rPr>
              <a:t>Dakle</a:t>
            </a:r>
            <a:r>
              <a:rPr lang="en-GB" dirty="0" smtClean="0">
                <a:latin typeface="Times New Roman" pitchFamily="18" charset="0"/>
              </a:rPr>
              <a:t>, </a:t>
            </a:r>
            <a:r>
              <a:rPr lang="en-GB" dirty="0" err="1" smtClean="0">
                <a:latin typeface="Times New Roman" pitchFamily="18" charset="0"/>
              </a:rPr>
              <a:t>kada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su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objašnjavajuće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promenljive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visoko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korelisane</a:t>
            </a:r>
            <a:r>
              <a:rPr lang="en-GB" dirty="0" smtClean="0">
                <a:latin typeface="Times New Roman" pitchFamily="18" charset="0"/>
              </a:rPr>
              <a:t> (</a:t>
            </a:r>
            <a:r>
              <a:rPr lang="en-GB" dirty="0" err="1" smtClean="0">
                <a:latin typeface="Times New Roman" pitchFamily="18" charset="0"/>
              </a:rPr>
              <a:t>koeficijent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korelacije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uzima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vrednost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ili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približno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jednaku</a:t>
            </a:r>
            <a:r>
              <a:rPr lang="en-GB" dirty="0" smtClean="0">
                <a:latin typeface="Times New Roman" pitchFamily="18" charset="0"/>
              </a:rPr>
              <a:t> -1 </a:t>
            </a:r>
            <a:r>
              <a:rPr lang="en-GB" dirty="0" err="1" smtClean="0">
                <a:latin typeface="Times New Roman" pitchFamily="18" charset="0"/>
              </a:rPr>
              <a:t>ili</a:t>
            </a:r>
            <a:r>
              <a:rPr lang="en-GB" dirty="0" smtClean="0">
                <a:latin typeface="Times New Roman" pitchFamily="18" charset="0"/>
              </a:rPr>
              <a:t> 1) </a:t>
            </a:r>
            <a:r>
              <a:rPr lang="en-GB" dirty="0" err="1" smtClean="0">
                <a:latin typeface="Times New Roman" pitchFamily="18" charset="0"/>
              </a:rPr>
              <a:t>tada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nastaje</a:t>
            </a:r>
            <a:r>
              <a:rPr lang="en-GB" dirty="0" smtClean="0">
                <a:latin typeface="Times New Roman" pitchFamily="18" charset="0"/>
              </a:rPr>
              <a:t> problem </a:t>
            </a:r>
            <a:r>
              <a:rPr lang="en-GB" dirty="0" err="1" smtClean="0">
                <a:latin typeface="Times New Roman" pitchFamily="18" charset="0"/>
              </a:rPr>
              <a:t>štetne</a:t>
            </a:r>
            <a:r>
              <a:rPr lang="en-GB" dirty="0" smtClean="0">
                <a:latin typeface="Times New Roman" pitchFamily="18" charset="0"/>
              </a:rPr>
              <a:t> </a:t>
            </a:r>
            <a:r>
              <a:rPr lang="en-GB" dirty="0" err="1" smtClean="0">
                <a:latin typeface="Times New Roman" pitchFamily="18" charset="0"/>
              </a:rPr>
              <a:t>multikolinearnosti</a:t>
            </a:r>
            <a:r>
              <a:rPr lang="en-GB" dirty="0" smtClean="0">
                <a:latin typeface="Times New Roman" pitchFamily="18" charset="0"/>
              </a:rPr>
              <a:t>.</a:t>
            </a:r>
            <a:endParaRPr lang="en-GB" dirty="0"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dirty="0">
              <a:latin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GB" dirty="0">
              <a:latin typeface="Times New Roman" pitchFamily="18" charset="0"/>
            </a:endParaRPr>
          </a:p>
          <a:p>
            <a:pPr marL="609600" indent="-609600"/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84784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Savršena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multikolinearnost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2420938"/>
            <a:ext cx="7189787" cy="2160587"/>
          </a:xfrm>
        </p:spPr>
        <p:txBody>
          <a:bodyPr/>
          <a:lstStyle/>
          <a:p>
            <a:r>
              <a:rPr lang="en-US" sz="2400" dirty="0" err="1" smtClean="0">
                <a:latin typeface="Times New Roman" pitchFamily="18" charset="0"/>
              </a:rPr>
              <a:t>Kada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među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objašnjavajućim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promenljivim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postoji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perfektna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linearna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veza</a:t>
            </a:r>
            <a:endParaRPr lang="en-US" sz="2400" dirty="0">
              <a:latin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</a:rPr>
              <a:t>Pretpostavimo</a:t>
            </a:r>
            <a:r>
              <a:rPr lang="en-US" sz="2400" dirty="0" smtClean="0">
                <a:latin typeface="Times New Roman" pitchFamily="18" charset="0"/>
              </a:rPr>
              <a:t> da </a:t>
            </a:r>
            <a:r>
              <a:rPr lang="en-US" sz="2400" dirty="0" err="1" smtClean="0">
                <a:latin typeface="Times New Roman" pitchFamily="18" charset="0"/>
              </a:rPr>
              <a:t>imamo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sledeći</a:t>
            </a:r>
            <a:r>
              <a:rPr lang="en-US" sz="2400" dirty="0" smtClean="0">
                <a:latin typeface="Times New Roman" pitchFamily="18" charset="0"/>
              </a:rPr>
              <a:t> model:</a:t>
            </a:r>
            <a:endParaRPr lang="en-US" sz="2400" dirty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2400" i="1" dirty="0">
                <a:latin typeface="Times New Roman" pitchFamily="18" charset="0"/>
              </a:rPr>
              <a:t>Y=</a:t>
            </a:r>
            <a:r>
              <a:rPr lang="el-GR" sz="24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4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l-GR" sz="2400" i="1" dirty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+e</a:t>
            </a:r>
          </a:p>
          <a:p>
            <a:pPr>
              <a:buFont typeface="Wingdings" pitchFamily="2" charset="2"/>
              <a:buNone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uzoračke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vrednosti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1886" name="Group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28076099"/>
              </p:ext>
            </p:extLst>
          </p:nvPr>
        </p:nvGraphicFramePr>
        <p:xfrm>
          <a:off x="1331913" y="4657518"/>
          <a:ext cx="7199312" cy="1649413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7112"/>
                <a:gridCol w="1028700"/>
                <a:gridCol w="1028700"/>
                <a:gridCol w="10287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24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l-GR" sz="24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2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l-GR" sz="2400" b="0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AutoShape 2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8229600" cy="706437"/>
          </a:xfrm>
        </p:spPr>
        <p:txBody>
          <a:bodyPr/>
          <a:lstStyle/>
          <a:p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</a:rPr>
              <a:t>Savršena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Times New Roman" pitchFamily="18" charset="0"/>
              </a:rPr>
              <a:t>multikolinearnost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</a:rPr>
              <a:t>Zaključujemo</a:t>
            </a:r>
            <a:r>
              <a:rPr lang="en-US" dirty="0" smtClean="0">
                <a:latin typeface="Times New Roman" pitchFamily="18" charset="0"/>
              </a:rPr>
              <a:t> da je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=2X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Dakle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iako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činilo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imamo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promenljive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zapravo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postoji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samo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jedna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promenljiva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tačna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linearna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funkcija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promenljive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tome,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varijable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perfektno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korelisane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</a:rPr>
              <a:t>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412776"/>
            <a:ext cx="8229600" cy="706437"/>
          </a:xfrm>
        </p:spPr>
        <p:txBody>
          <a:bodyPr/>
          <a:lstStyle/>
          <a:p>
            <a:pPr algn="ctr"/>
            <a:r>
              <a:rPr lang="en-GB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Posledice</a:t>
            </a: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postojanja</a:t>
            </a: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savršene</a:t>
            </a: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multikolinearnosti</a:t>
            </a:r>
            <a:endParaRPr lang="el-GR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332037"/>
            <a:ext cx="8229600" cy="4525963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U </a:t>
            </a:r>
            <a:r>
              <a:rPr lang="en-US" dirty="0" err="1" smtClean="0">
                <a:latin typeface="Times New Roman" pitchFamily="18" charset="0"/>
              </a:rPr>
              <a:t>situaciji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kada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postoji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savršena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multikolinearnost</a:t>
            </a:r>
            <a:r>
              <a:rPr lang="en-US" dirty="0" smtClean="0">
                <a:latin typeface="Times New Roman" pitchFamily="18" charset="0"/>
              </a:rPr>
              <a:t> model ne </a:t>
            </a:r>
            <a:r>
              <a:rPr lang="en-US" dirty="0" err="1" smtClean="0">
                <a:latin typeface="Times New Roman" pitchFamily="18" charset="0"/>
              </a:rPr>
              <a:t>može</a:t>
            </a:r>
            <a:r>
              <a:rPr lang="en-US" dirty="0" smtClean="0">
                <a:latin typeface="Times New Roman" pitchFamily="18" charset="0"/>
              </a:rPr>
              <a:t> da se </a:t>
            </a:r>
            <a:r>
              <a:rPr lang="en-US" dirty="0" err="1" smtClean="0">
                <a:latin typeface="Times New Roman" pitchFamily="18" charset="0"/>
              </a:rPr>
              <a:t>oceni</a:t>
            </a:r>
            <a:r>
              <a:rPr lang="en-US" dirty="0" smtClean="0">
                <a:latin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</a:rPr>
              <a:t>Ne </a:t>
            </a:r>
            <a:r>
              <a:rPr lang="en-US" dirty="0" err="1" smtClean="0">
                <a:latin typeface="Times New Roman" pitchFamily="18" charset="0"/>
              </a:rPr>
              <a:t>može</a:t>
            </a:r>
            <a:r>
              <a:rPr lang="en-US" dirty="0" smtClean="0">
                <a:latin typeface="Times New Roman" pitchFamily="18" charset="0"/>
              </a:rPr>
              <a:t> da se </a:t>
            </a:r>
            <a:r>
              <a:rPr lang="en-US" dirty="0" err="1" smtClean="0">
                <a:latin typeface="Times New Roman" pitchFamily="18" charset="0"/>
              </a:rPr>
              <a:t>razdvoji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pojedinačni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uticaj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objašnjavajućih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promenljivih</a:t>
            </a:r>
            <a:endParaRPr lang="el-GR" dirty="0">
              <a:latin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AutoShape 2"/>
          <p:cNvSpPr>
            <a:spLocks noGrp="1" noChangeArrowheads="1"/>
          </p:cNvSpPr>
          <p:nvPr>
            <p:ph type="title"/>
          </p:nvPr>
        </p:nvSpPr>
        <p:spPr>
          <a:xfrm>
            <a:off x="467544" y="1412776"/>
            <a:ext cx="8229600" cy="706437"/>
          </a:xfrm>
        </p:spPr>
        <p:txBody>
          <a:bodyPr/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Približna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</a:rPr>
              <a:t>multikolinearnost</a:t>
            </a:r>
            <a:endParaRPr lang="el-GR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</a:rPr>
              <a:t>Približna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multikolinearnost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nastaje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kada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među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objašnjavajućim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promenljivim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postoji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korelacija</a:t>
            </a:r>
            <a:r>
              <a:rPr lang="en-US" dirty="0" smtClean="0">
                <a:latin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</a:rPr>
              <a:t>ali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ona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nije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savršena</a:t>
            </a:r>
            <a:r>
              <a:rPr lang="en-US" dirty="0" smtClean="0">
                <a:latin typeface="Times New Roman" pitchFamily="18" charset="0"/>
              </a:rPr>
              <a:t>.</a:t>
            </a:r>
            <a:endParaRPr lang="en-US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err="1" smtClean="0">
                <a:latin typeface="Times New Roman" pitchFamily="18" charset="0"/>
              </a:rPr>
              <a:t>Odnos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između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dve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objašnjavajuće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promenljive</a:t>
            </a:r>
            <a:r>
              <a:rPr lang="en-US" dirty="0" smtClean="0">
                <a:latin typeface="Times New Roman" pitchFamily="18" charset="0"/>
              </a:rPr>
              <a:t> u tom </a:t>
            </a:r>
            <a:r>
              <a:rPr lang="en-US" dirty="0" err="1" smtClean="0">
                <a:latin typeface="Times New Roman" pitchFamily="18" charset="0"/>
              </a:rPr>
              <a:t>slučaju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može</a:t>
            </a:r>
            <a:r>
              <a:rPr lang="en-US" dirty="0" smtClean="0">
                <a:latin typeface="Times New Roman" pitchFamily="18" charset="0"/>
              </a:rPr>
              <a:t> da se </a:t>
            </a:r>
            <a:r>
              <a:rPr lang="en-US" dirty="0" err="1" smtClean="0">
                <a:latin typeface="Times New Roman" pitchFamily="18" charset="0"/>
              </a:rPr>
              <a:t>prikaže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sledećom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</a:rPr>
              <a:t>relacijom</a:t>
            </a:r>
            <a:r>
              <a:rPr lang="en-US" dirty="0" smtClean="0">
                <a:latin typeface="Times New Roman" pitchFamily="18" charset="0"/>
              </a:rPr>
              <a:t>:</a:t>
            </a:r>
            <a:endParaRPr lang="en-US" dirty="0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=X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+v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je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slučajna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greška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tačne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lienarne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korelacije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l-GR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556792"/>
            <a:ext cx="8229600" cy="706437"/>
          </a:xfrm>
        </p:spPr>
        <p:txBody>
          <a:bodyPr/>
          <a:lstStyle/>
          <a:p>
            <a:pPr algn="ctr"/>
            <a:r>
              <a:rPr lang="en-GB" sz="3600" b="1" dirty="0" err="1" smtClean="0">
                <a:solidFill>
                  <a:srgbClr val="FF0000"/>
                </a:solidFill>
                <a:latin typeface="Times New Roman" pitchFamily="18" charset="0"/>
              </a:rPr>
              <a:t>Posledice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  <a:latin typeface="Times New Roman" pitchFamily="18" charset="0"/>
              </a:rPr>
              <a:t>postojanja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  <a:latin typeface="Times New Roman" pitchFamily="18" charset="0"/>
              </a:rPr>
              <a:t>približne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600" b="1" dirty="0" err="1" smtClean="0">
                <a:solidFill>
                  <a:srgbClr val="FF0000"/>
                </a:solidFill>
                <a:latin typeface="Times New Roman" pitchFamily="18" charset="0"/>
              </a:rPr>
              <a:t>multikolinearnosti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920"/>
            <a:ext cx="8229600" cy="3744416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anose="02020603050405020304" pitchFamily="18" charset="0"/>
              </a:rPr>
              <a:t>Ocene</a:t>
            </a:r>
            <a:r>
              <a:rPr lang="en-US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anose="02020603050405020304" pitchFamily="18" charset="0"/>
              </a:rPr>
              <a:t>parametara</a:t>
            </a:r>
            <a:r>
              <a:rPr lang="en-US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anose="02020603050405020304" pitchFamily="18" charset="0"/>
              </a:rPr>
              <a:t>ostaju</a:t>
            </a:r>
            <a:r>
              <a:rPr lang="en-US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anose="02020603050405020304" pitchFamily="18" charset="0"/>
              </a:rPr>
              <a:t>nepristrasne</a:t>
            </a:r>
            <a:endParaRPr lang="en-US" dirty="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Ocene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regresionih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parametara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neprecizne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smislu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visokih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standardnih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grešaka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ocena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odnosi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niski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mogu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dovesti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pogrešnog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statističkog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zaključka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Visoka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vrednost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koeficijenta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determinacije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praćena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niskim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odnosima</a:t>
            </a:r>
            <a:endParaRPr lang="el-GR" dirty="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AutoShape 2"/>
          <p:cNvSpPr>
            <a:spLocks noGrp="1" noChangeArrowheads="1"/>
          </p:cNvSpPr>
          <p:nvPr>
            <p:ph type="title"/>
          </p:nvPr>
        </p:nvSpPr>
        <p:spPr>
          <a:xfrm>
            <a:off x="611560" y="1484784"/>
            <a:ext cx="8229600" cy="706437"/>
          </a:xfrm>
        </p:spPr>
        <p:txBody>
          <a:bodyPr/>
          <a:lstStyle/>
          <a:p>
            <a:r>
              <a:rPr lang="en-GB" sz="3600" b="1" dirty="0" err="1">
                <a:solidFill>
                  <a:srgbClr val="FF0000"/>
                </a:solidFill>
                <a:latin typeface="Times New Roman" pitchFamily="18" charset="0"/>
              </a:rPr>
              <a:t>Posledice</a:t>
            </a:r>
            <a:r>
              <a:rPr lang="en-GB" sz="3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600" b="1" dirty="0" err="1">
                <a:solidFill>
                  <a:srgbClr val="FF0000"/>
                </a:solidFill>
                <a:latin typeface="Times New Roman" pitchFamily="18" charset="0"/>
              </a:rPr>
              <a:t>postojanja</a:t>
            </a:r>
            <a:r>
              <a:rPr lang="en-GB" sz="3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600" b="1" dirty="0" err="1">
                <a:solidFill>
                  <a:srgbClr val="FF0000"/>
                </a:solidFill>
                <a:latin typeface="Times New Roman" pitchFamily="18" charset="0"/>
              </a:rPr>
              <a:t>približne</a:t>
            </a:r>
            <a:r>
              <a:rPr lang="en-GB" sz="36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600" b="1" dirty="0" err="1">
                <a:solidFill>
                  <a:srgbClr val="FF0000"/>
                </a:solidFill>
                <a:latin typeface="Times New Roman" pitchFamily="18" charset="0"/>
              </a:rPr>
              <a:t>multikolinearnosti</a:t>
            </a:r>
            <a:endParaRPr lang="el-GR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7262813" cy="113823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dirty="0" err="1" smtClean="0">
                <a:latin typeface="Times New Roman" pitchFamily="18" charset="0"/>
              </a:rPr>
              <a:t>Varijanse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ocena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parametara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uz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objašnjavajuće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promenljive</a:t>
            </a:r>
            <a:r>
              <a:rPr lang="en-US" sz="2400" dirty="0" smtClean="0">
                <a:latin typeface="Times New Roman" pitchFamily="18" charset="0"/>
              </a:rPr>
              <a:t> X</a:t>
            </a:r>
            <a:r>
              <a:rPr lang="en-US" sz="2400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</a:rPr>
              <a:t> X</a:t>
            </a:r>
            <a:r>
              <a:rPr lang="en-US" sz="2400" baseline="-25000" dirty="0" smtClean="0">
                <a:latin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su</a:t>
            </a:r>
            <a:r>
              <a:rPr lang="en-US" sz="2400" dirty="0" smtClean="0">
                <a:latin typeface="Times New Roman" pitchFamily="18" charset="0"/>
              </a:rPr>
              <a:t>:</a:t>
            </a:r>
            <a:endParaRPr lang="el-GR" sz="2400" dirty="0">
              <a:latin typeface="Times New Roman" pitchFamily="18" charset="0"/>
            </a:endParaRPr>
          </a:p>
        </p:txBody>
      </p:sp>
      <p:graphicFrame>
        <p:nvGraphicFramePr>
          <p:cNvPr id="12902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2051720" y="3284984"/>
          <a:ext cx="4679950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Equation" r:id="rId3" imgW="1955520" imgH="965160" progId="Equation.DSMT4">
                  <p:embed/>
                </p:oleObj>
              </mc:Choice>
              <mc:Fallback>
                <p:oleObj name="Equation" r:id="rId3" imgW="1955520" imgH="9651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284984"/>
                        <a:ext cx="4679950" cy="223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0" name="Text Box 6"/>
          <p:cNvSpPr txBox="1">
            <a:spLocks noChangeArrowheads="1"/>
          </p:cNvSpPr>
          <p:nvPr/>
        </p:nvSpPr>
        <p:spPr bwMode="auto">
          <a:xfrm>
            <a:off x="1115616" y="5733256"/>
            <a:ext cx="71287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 smtClean="0">
                <a:latin typeface="Times New Roman" pitchFamily="18" charset="0"/>
              </a:rPr>
              <a:t>gde</a:t>
            </a:r>
            <a:r>
              <a:rPr lang="en-US" sz="2400" dirty="0" smtClean="0">
                <a:latin typeface="Times New Roman" pitchFamily="18" charset="0"/>
              </a:rPr>
              <a:t> je </a:t>
            </a:r>
            <a:r>
              <a:rPr lang="en-US" sz="2400" i="1" dirty="0">
                <a:latin typeface="Times New Roman" pitchFamily="18" charset="0"/>
              </a:rPr>
              <a:t>r</a:t>
            </a:r>
            <a:r>
              <a:rPr lang="en-US" sz="2400" i="1" baseline="30000" dirty="0">
                <a:latin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kvadrat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koeficijenta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korelacije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varijabli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</a:rPr>
              <a:t>X</a:t>
            </a:r>
            <a:r>
              <a:rPr lang="en-US" sz="2400" i="1" baseline="-25000" dirty="0" smtClean="0">
                <a:latin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</a:rPr>
              <a:t>i</a:t>
            </a:r>
            <a:r>
              <a:rPr lang="en-US" sz="2400" dirty="0" smtClean="0">
                <a:latin typeface="Times New Roman" pitchFamily="18" charset="0"/>
              </a:rPr>
              <a:t> </a:t>
            </a:r>
            <a:r>
              <a:rPr lang="en-US" sz="2400" i="1" dirty="0">
                <a:latin typeface="Times New Roman" pitchFamily="18" charset="0"/>
              </a:rPr>
              <a:t>X</a:t>
            </a:r>
            <a:r>
              <a:rPr lang="en-US" sz="2400" i="1" baseline="-25000" dirty="0">
                <a:latin typeface="Times New Roman" pitchFamily="18" charset="0"/>
              </a:rPr>
              <a:t>3</a:t>
            </a:r>
            <a:r>
              <a:rPr lang="en-US" i="1" dirty="0">
                <a:latin typeface="Times New Roman" pitchFamily="18" charset="0"/>
              </a:rPr>
              <a:t>.</a:t>
            </a:r>
            <a:endParaRPr lang="el-GR" i="1" dirty="0">
              <a:latin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6876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PRIMIJENJENA EKONOMETRIJA</a:t>
            </a:r>
            <a:endParaRPr lang="en-GB" sz="3600" b="1" kern="0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567</Words>
  <Application>Microsoft Office PowerPoint</Application>
  <PresentationFormat>On-screen Show (4:3)</PresentationFormat>
  <Paragraphs>171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Default Design</vt:lpstr>
      <vt:lpstr>Equation</vt:lpstr>
      <vt:lpstr>MULTIKOLINEARNOST</vt:lpstr>
      <vt:lpstr>MULTIKOLINEARNOST</vt:lpstr>
      <vt:lpstr>Multikolinearnost</vt:lpstr>
      <vt:lpstr>Savršena multikolinearnost</vt:lpstr>
      <vt:lpstr>Savršena multikolinearnost</vt:lpstr>
      <vt:lpstr>Posledice postojanja savršene multikolinearnosti</vt:lpstr>
      <vt:lpstr>Približna multikolinearnost</vt:lpstr>
      <vt:lpstr>Posledice postojanja približne multikolinearnosti</vt:lpstr>
      <vt:lpstr>Posledice postojanja približne multikolinearnosti</vt:lpstr>
      <vt:lpstr>TheInflatorni faktor varijanseFactor</vt:lpstr>
      <vt:lpstr>Inflatorni faktor varijanse</vt:lpstr>
      <vt:lpstr>Ispitivanje postojanja multikolinearnosti</vt:lpstr>
      <vt:lpstr>Rešavanje problema</vt:lpstr>
      <vt:lpstr>Rešavanje problema</vt:lpstr>
      <vt:lpstr>Primer</vt:lpstr>
      <vt:lpstr>Primer</vt:lpstr>
      <vt:lpstr>Primer – samo CPI</vt:lpstr>
      <vt:lpstr>Primer –CPI sa PPI</vt:lpstr>
      <vt:lpstr>Primer – samo PPI</vt:lpstr>
      <vt:lpstr>Primer – pomoćna regresija</vt:lpstr>
    </vt:vector>
  </TitlesOfParts>
  <Company>Macmillan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Thirlwall</dc:title>
  <dc:creator>j.marshall</dc:creator>
  <cp:lastModifiedBy>User</cp:lastModifiedBy>
  <cp:revision>40</cp:revision>
  <dcterms:created xsi:type="dcterms:W3CDTF">2010-07-22T12:19:47Z</dcterms:created>
  <dcterms:modified xsi:type="dcterms:W3CDTF">2018-03-27T06:06:39Z</dcterms:modified>
</cp:coreProperties>
</file>