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9" r:id="rId2"/>
    <p:sldId id="270" r:id="rId3"/>
    <p:sldId id="271" r:id="rId4"/>
    <p:sldId id="273" r:id="rId5"/>
    <p:sldId id="274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5" r:id="rId14"/>
    <p:sldId id="286" r:id="rId15"/>
    <p:sldId id="287" r:id="rId16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99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Worksheet%20in%20dummies_1%20(Compatibility%20Mode)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6876938986556422E-2"/>
          <c:y val="2.2033898305084797E-2"/>
          <c:w val="0.59121641393783775"/>
          <c:h val="0.825423728813559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'[Worksheet in dummies_1 (Compatibility Mode)]Sheet1'!$B$1</c:f>
              <c:strCache>
                <c:ptCount val="1"/>
                <c:pt idx="0">
                  <c:v>Occupational schools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FF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'[Worksheet in dummies_1 (Compatibility Mode)]Sheet1'!$A$2:$A$19</c:f>
              <c:numCache>
                <c:formatCode>General</c:formatCode>
                <c:ptCount val="18"/>
                <c:pt idx="0">
                  <c:v>0</c:v>
                </c:pt>
                <c:pt idx="1">
                  <c:v>1.7000000000000002</c:v>
                </c:pt>
                <c:pt idx="2">
                  <c:v>1.9000000000000001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2.4</c:v>
                </c:pt>
                <c:pt idx="6">
                  <c:v>2.7</c:v>
                </c:pt>
                <c:pt idx="7">
                  <c:v>2.8</c:v>
                </c:pt>
                <c:pt idx="8">
                  <c:v>3.2</c:v>
                </c:pt>
                <c:pt idx="9">
                  <c:v>3.2</c:v>
                </c:pt>
                <c:pt idx="10">
                  <c:v>3.4</c:v>
                </c:pt>
                <c:pt idx="11">
                  <c:v>3.8</c:v>
                </c:pt>
                <c:pt idx="12">
                  <c:v>4</c:v>
                </c:pt>
                <c:pt idx="13">
                  <c:v>4.2</c:v>
                </c:pt>
                <c:pt idx="14">
                  <c:v>4.5</c:v>
                </c:pt>
                <c:pt idx="15">
                  <c:v>4.5999999999999996</c:v>
                </c:pt>
                <c:pt idx="16">
                  <c:v>4.8</c:v>
                </c:pt>
                <c:pt idx="17">
                  <c:v>5.2</c:v>
                </c:pt>
              </c:numCache>
            </c:numRef>
          </c:xVal>
          <c:yVal>
            <c:numRef>
              <c:f>'[Worksheet in dummies_1 (Compatibility Mode)]Sheet1'!$B$2:$B$19</c:f>
              <c:numCache>
                <c:formatCode>General</c:formatCode>
                <c:ptCount val="18"/>
                <c:pt idx="1">
                  <c:v>5.2</c:v>
                </c:pt>
                <c:pt idx="3">
                  <c:v>5</c:v>
                </c:pt>
                <c:pt idx="7">
                  <c:v>6.2</c:v>
                </c:pt>
                <c:pt idx="8">
                  <c:v>5.8</c:v>
                </c:pt>
                <c:pt idx="12">
                  <c:v>7</c:v>
                </c:pt>
                <c:pt idx="13">
                  <c:v>6.1</c:v>
                </c:pt>
                <c:pt idx="14">
                  <c:v>7.2</c:v>
                </c:pt>
                <c:pt idx="16">
                  <c:v>7.5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'[Worksheet in dummies_1 (Compatibility Mode)]Sheet1'!$C$1</c:f>
              <c:strCache>
                <c:ptCount val="1"/>
                <c:pt idx="0">
                  <c:v>Regular schools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0"/>
            <c:spPr>
              <a:solidFill>
                <a:srgbClr val="C0C0C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'[Worksheet in dummies_1 (Compatibility Mode)]Sheet1'!$A$2:$A$19</c:f>
              <c:numCache>
                <c:formatCode>General</c:formatCode>
                <c:ptCount val="18"/>
                <c:pt idx="0">
                  <c:v>0</c:v>
                </c:pt>
                <c:pt idx="1">
                  <c:v>1.7000000000000002</c:v>
                </c:pt>
                <c:pt idx="2">
                  <c:v>1.9000000000000001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2.4</c:v>
                </c:pt>
                <c:pt idx="6">
                  <c:v>2.7</c:v>
                </c:pt>
                <c:pt idx="7">
                  <c:v>2.8</c:v>
                </c:pt>
                <c:pt idx="8">
                  <c:v>3.2</c:v>
                </c:pt>
                <c:pt idx="9">
                  <c:v>3.2</c:v>
                </c:pt>
                <c:pt idx="10">
                  <c:v>3.4</c:v>
                </c:pt>
                <c:pt idx="11">
                  <c:v>3.8</c:v>
                </c:pt>
                <c:pt idx="12">
                  <c:v>4</c:v>
                </c:pt>
                <c:pt idx="13">
                  <c:v>4.2</c:v>
                </c:pt>
                <c:pt idx="14">
                  <c:v>4.5</c:v>
                </c:pt>
                <c:pt idx="15">
                  <c:v>4.5999999999999996</c:v>
                </c:pt>
                <c:pt idx="16">
                  <c:v>4.8</c:v>
                </c:pt>
                <c:pt idx="17">
                  <c:v>5.2</c:v>
                </c:pt>
              </c:numCache>
            </c:numRef>
          </c:xVal>
          <c:yVal>
            <c:numRef>
              <c:f>'[Worksheet in dummies_1 (Compatibility Mode)]Sheet1'!$C$2:$C$19</c:f>
              <c:numCache>
                <c:formatCode>General</c:formatCode>
                <c:ptCount val="18"/>
                <c:pt idx="2">
                  <c:v>2.4</c:v>
                </c:pt>
                <c:pt idx="4">
                  <c:v>2.9</c:v>
                </c:pt>
                <c:pt idx="5">
                  <c:v>3.9</c:v>
                </c:pt>
                <c:pt idx="6">
                  <c:v>3.2</c:v>
                </c:pt>
                <c:pt idx="9">
                  <c:v>2.9</c:v>
                </c:pt>
                <c:pt idx="10">
                  <c:v>3.4</c:v>
                </c:pt>
                <c:pt idx="11">
                  <c:v>4.2</c:v>
                </c:pt>
                <c:pt idx="15">
                  <c:v>4.0999999999999996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'[Worksheet in dummies_1 (Compatibility Mode)]Sheet1'!$D$1</c:f>
              <c:strCache>
                <c:ptCount val="1"/>
                <c:pt idx="0">
                  <c:v>L1</c:v>
                </c:pt>
              </c:strCache>
            </c:strRef>
          </c:tx>
          <c:spPr>
            <a:ln w="381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'[Worksheet in dummies_1 (Compatibility Mode)]Sheet1'!$A$2:$A$19</c:f>
              <c:numCache>
                <c:formatCode>General</c:formatCode>
                <c:ptCount val="18"/>
                <c:pt idx="0">
                  <c:v>0</c:v>
                </c:pt>
                <c:pt idx="1">
                  <c:v>1.7000000000000002</c:v>
                </c:pt>
                <c:pt idx="2">
                  <c:v>1.9000000000000001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2.4</c:v>
                </c:pt>
                <c:pt idx="6">
                  <c:v>2.7</c:v>
                </c:pt>
                <c:pt idx="7">
                  <c:v>2.8</c:v>
                </c:pt>
                <c:pt idx="8">
                  <c:v>3.2</c:v>
                </c:pt>
                <c:pt idx="9">
                  <c:v>3.2</c:v>
                </c:pt>
                <c:pt idx="10">
                  <c:v>3.4</c:v>
                </c:pt>
                <c:pt idx="11">
                  <c:v>3.8</c:v>
                </c:pt>
                <c:pt idx="12">
                  <c:v>4</c:v>
                </c:pt>
                <c:pt idx="13">
                  <c:v>4.2</c:v>
                </c:pt>
                <c:pt idx="14">
                  <c:v>4.5</c:v>
                </c:pt>
                <c:pt idx="15">
                  <c:v>4.5999999999999996</c:v>
                </c:pt>
                <c:pt idx="16">
                  <c:v>4.8</c:v>
                </c:pt>
                <c:pt idx="17">
                  <c:v>5.2</c:v>
                </c:pt>
              </c:numCache>
            </c:numRef>
          </c:xVal>
          <c:yVal>
            <c:numRef>
              <c:f>'[Worksheet in dummies_1 (Compatibility Mode)]Sheet1'!$D$2:$D$19</c:f>
              <c:numCache>
                <c:formatCode>General</c:formatCode>
                <c:ptCount val="18"/>
                <c:pt idx="0">
                  <c:v>1.4146589999999999</c:v>
                </c:pt>
                <c:pt idx="1">
                  <c:v>2.5169508999999977</c:v>
                </c:pt>
                <c:pt idx="2">
                  <c:v>2.6466323000000003</c:v>
                </c:pt>
                <c:pt idx="3">
                  <c:v>2.8411543999999997</c:v>
                </c:pt>
                <c:pt idx="4">
                  <c:v>2.8411543999999997</c:v>
                </c:pt>
                <c:pt idx="5">
                  <c:v>2.9708357999999997</c:v>
                </c:pt>
                <c:pt idx="6">
                  <c:v>3.1653579000000001</c:v>
                </c:pt>
                <c:pt idx="7">
                  <c:v>3.2301985999999996</c:v>
                </c:pt>
                <c:pt idx="8">
                  <c:v>3.4895614000000004</c:v>
                </c:pt>
                <c:pt idx="9">
                  <c:v>3.4895614000000004</c:v>
                </c:pt>
                <c:pt idx="10">
                  <c:v>3.6192427999999977</c:v>
                </c:pt>
                <c:pt idx="11">
                  <c:v>3.8786055999999971</c:v>
                </c:pt>
                <c:pt idx="12">
                  <c:v>4.0082870000000002</c:v>
                </c:pt>
                <c:pt idx="13">
                  <c:v>4.1379684000000001</c:v>
                </c:pt>
                <c:pt idx="14">
                  <c:v>4.3324904999999996</c:v>
                </c:pt>
                <c:pt idx="15">
                  <c:v>4.3973311999999956</c:v>
                </c:pt>
                <c:pt idx="16">
                  <c:v>4.5270125999999902</c:v>
                </c:pt>
                <c:pt idx="17">
                  <c:v>4.7863753999999998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'[Worksheet in dummies_1 (Compatibility Mode)]Sheet1'!$E$1</c:f>
              <c:strCache>
                <c:ptCount val="1"/>
                <c:pt idx="0">
                  <c:v>L2</c:v>
                </c:pt>
              </c:strCache>
            </c:strRef>
          </c:tx>
          <c:spPr>
            <a:ln w="381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'[Worksheet in dummies_1 (Compatibility Mode)]Sheet1'!$A$2:$A$19</c:f>
              <c:numCache>
                <c:formatCode>General</c:formatCode>
                <c:ptCount val="18"/>
                <c:pt idx="0">
                  <c:v>0</c:v>
                </c:pt>
                <c:pt idx="1">
                  <c:v>1.7000000000000002</c:v>
                </c:pt>
                <c:pt idx="2">
                  <c:v>1.9000000000000001</c:v>
                </c:pt>
                <c:pt idx="3">
                  <c:v>2.2000000000000002</c:v>
                </c:pt>
                <c:pt idx="4">
                  <c:v>2.2000000000000002</c:v>
                </c:pt>
                <c:pt idx="5">
                  <c:v>2.4</c:v>
                </c:pt>
                <c:pt idx="6">
                  <c:v>2.7</c:v>
                </c:pt>
                <c:pt idx="7">
                  <c:v>2.8</c:v>
                </c:pt>
                <c:pt idx="8">
                  <c:v>3.2</c:v>
                </c:pt>
                <c:pt idx="9">
                  <c:v>3.2</c:v>
                </c:pt>
                <c:pt idx="10">
                  <c:v>3.4</c:v>
                </c:pt>
                <c:pt idx="11">
                  <c:v>3.8</c:v>
                </c:pt>
                <c:pt idx="12">
                  <c:v>4</c:v>
                </c:pt>
                <c:pt idx="13">
                  <c:v>4.2</c:v>
                </c:pt>
                <c:pt idx="14">
                  <c:v>4.5</c:v>
                </c:pt>
                <c:pt idx="15">
                  <c:v>4.5999999999999996</c:v>
                </c:pt>
                <c:pt idx="16">
                  <c:v>4.8</c:v>
                </c:pt>
                <c:pt idx="17">
                  <c:v>5.2</c:v>
                </c:pt>
              </c:numCache>
            </c:numRef>
          </c:xVal>
          <c:yVal>
            <c:numRef>
              <c:f>'[Worksheet in dummies_1 (Compatibility Mode)]Sheet1'!$E$2:$E$19</c:f>
              <c:numCache>
                <c:formatCode>General</c:formatCode>
                <c:ptCount val="18"/>
                <c:pt idx="0">
                  <c:v>4.0304400000000014</c:v>
                </c:pt>
                <c:pt idx="1">
                  <c:v>5.1327319000000005</c:v>
                </c:pt>
                <c:pt idx="2">
                  <c:v>5.2624132999999951</c:v>
                </c:pt>
                <c:pt idx="3">
                  <c:v>5.4569354000000008</c:v>
                </c:pt>
                <c:pt idx="4">
                  <c:v>5.4569354000000008</c:v>
                </c:pt>
                <c:pt idx="5">
                  <c:v>5.5866167999999998</c:v>
                </c:pt>
                <c:pt idx="6">
                  <c:v>5.7811389000000002</c:v>
                </c:pt>
                <c:pt idx="7">
                  <c:v>5.8459795999999944</c:v>
                </c:pt>
                <c:pt idx="8">
                  <c:v>6.1053424000000014</c:v>
                </c:pt>
                <c:pt idx="9">
                  <c:v>6.1053424000000014</c:v>
                </c:pt>
                <c:pt idx="10">
                  <c:v>6.2350238000000004</c:v>
                </c:pt>
                <c:pt idx="11">
                  <c:v>6.494386599999995</c:v>
                </c:pt>
                <c:pt idx="12">
                  <c:v>6.6240679999999941</c:v>
                </c:pt>
                <c:pt idx="13">
                  <c:v>6.7537494000000065</c:v>
                </c:pt>
                <c:pt idx="14">
                  <c:v>6.9482715000000024</c:v>
                </c:pt>
                <c:pt idx="15">
                  <c:v>7.0131121999999975</c:v>
                </c:pt>
                <c:pt idx="16">
                  <c:v>7.1427936000000001</c:v>
                </c:pt>
                <c:pt idx="17">
                  <c:v>7.4021564000000009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982208"/>
        <c:axId val="103984128"/>
      </c:scatterChart>
      <c:valAx>
        <c:axId val="10398220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2000" b="1" i="1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 smtClean="0"/>
                  <a:t>X2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35470527404343327"/>
              <c:y val="0.8457627118644067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103984128"/>
        <c:crosses val="autoZero"/>
        <c:crossBetween val="midCat"/>
      </c:valAx>
      <c:valAx>
        <c:axId val="103984128"/>
        <c:scaling>
          <c:orientation val="minMax"/>
        </c:scaling>
        <c:delete val="1"/>
        <c:axPos val="l"/>
        <c:title>
          <c:tx>
            <c:rich>
              <a:bodyPr/>
              <a:lstStyle/>
              <a:p>
                <a:pPr>
                  <a:defRPr sz="2000" b="1" i="1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dirty="0" smtClean="0"/>
                  <a:t>Y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3.1023784901758008E-3"/>
              <c:y val="0.1559322033898308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one"/>
        <c:crossAx val="103982208"/>
        <c:crosses val="autoZero"/>
        <c:crossBetween val="midCat"/>
      </c:valAx>
      <c:spPr>
        <a:noFill/>
        <a:ln w="12700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7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B81E68-6D4B-46AC-8887-D0D114853FF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492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54823-E838-4020-A14D-41DA9827D3B1}" type="datetimeFigureOut">
              <a:rPr lang="el-GR" smtClean="0"/>
              <a:pPr/>
              <a:t>28/3/2017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BC919-47FE-4869-A127-C8180B15C265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79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B819FC-E527-48AD-8251-433623E710B9}" type="slidenum">
              <a:rPr lang="en-GB"/>
              <a:pPr/>
              <a:t>2</a:t>
            </a:fld>
            <a:endParaRPr lang="en-GB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D1C7BD-1395-45EA-B692-3B2059944E9C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A2F03D-BC9F-4AC3-AFA4-79187334FCD1}" type="slidenum">
              <a:rPr lang="en-GB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784D6E-98AB-4433-82AD-FFE114488166}" type="slidenum">
              <a:rPr lang="en-GB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3E0C96-2BB3-49E5-8C32-CD5456E391D5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939EA6-1F24-479E-A145-BCA3CA5C19F7}" type="slidenum">
              <a:rPr lang="en-GB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2F678-EC0C-4855-B265-EEA0A3CA60F7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A774B8-71EB-4A4B-8A0D-8C226AB9B40A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058760-C1F5-46DF-81C1-703401F69606}" type="slidenum">
              <a:rPr lang="en-GB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14A21-9319-4ACF-B1D8-EFD4C46F13B0}" type="slidenum">
              <a:rPr lang="en-GB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3E9131-36CB-4467-9331-CC3549863489}" type="slidenum">
              <a:rPr lang="en-GB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76B49A-77BC-443F-A8BB-0E40353C1CAB}" type="slidenum">
              <a:rPr lang="en-GB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366B2C-A404-4253-85DE-D9411E92A3E9}" type="slidenum">
              <a:rPr lang="en-GB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48E9B2-E5A3-46F8-95F3-2020A522F053}" type="slidenum">
              <a:rPr lang="en-GB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03719-C887-468C-8EEB-2DF6B548BE5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69FD5-A41C-4986-B44D-BEC6E123EF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40134-59A7-446D-B73F-7CDCD208D2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B85F086-5B9B-4DA7-8393-5CB65FC0B1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Applied Econometrics: A Modern Approach using Eviews and Microfit © Dr D Asteriou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A7F22-9B1A-4986-AB26-D3621D230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58654-1598-47DB-80B0-0909F6BC3A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EE08C-75A0-4F7A-8D22-C969B0D09F1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DE732-F2E6-4BBA-B7DC-23A3A1F7D1E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6E18B-46F2-4CE9-9658-24CAADCCBC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8384A-93BA-4F26-ABF7-7CE09AFC621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6BD7C-6543-4241-9F5F-8980E0E160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9BD67-61D4-4840-953E-25ADE6E0804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A196E-BA2C-4D33-BCAF-D63A8A369B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Econometrics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FFC0E8-A2E8-4F99-AF39-19BD5048E64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1" name="Picture 7" descr="PalSymbolGrey_FOR POWERPOINT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16913" y="6165850"/>
            <a:ext cx="431800" cy="433388"/>
          </a:xfrm>
          <a:prstGeom prst="rect">
            <a:avLst/>
          </a:prstGeom>
          <a:noFill/>
        </p:spPr>
      </p:pic>
      <p:pic>
        <p:nvPicPr>
          <p:cNvPr id="1032" name="Picture 8" descr="CROPPED ASTERIO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539750" y="260350"/>
            <a:ext cx="8229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4400">
                <a:solidFill>
                  <a:schemeClr val="bg1"/>
                </a:solidFill>
              </a:rPr>
              <a:t>Applied Econometrics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2564904"/>
            <a:ext cx="7273926" cy="936625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</a:rPr>
              <a:t>VEŠTAČKE VARIJABLE</a:t>
            </a:r>
            <a:endParaRPr lang="en-GB" sz="3600" dirty="0">
              <a:solidFill>
                <a:schemeClr val="tx1"/>
              </a:solidFill>
              <a:latin typeface="BlissRegular" pitchFamily="2" charset="0"/>
            </a:endParaRPr>
          </a:p>
        </p:txBody>
      </p:sp>
      <p:pic>
        <p:nvPicPr>
          <p:cNvPr id="8196" name="Picture 4" descr="CROPPED ASTERIO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642443"/>
            <a:ext cx="8229600" cy="706437"/>
          </a:xfrm>
        </p:spPr>
        <p:txBody>
          <a:bodyPr/>
          <a:lstStyle/>
          <a:p>
            <a:pPr algn="ctr" eaLnBrk="1" hangingPunct="1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Kombinovani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efekat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979712" y="3011760"/>
            <a:ext cx="0" cy="36576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2000250" y="6643688"/>
            <a:ext cx="53387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2000250" y="4344988"/>
            <a:ext cx="5181600" cy="13890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 rot="-5400000">
            <a:off x="1312863" y="3198813"/>
            <a:ext cx="7318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00"/>
                </a:solidFill>
              </a:rPr>
              <a:t>Y</a:t>
            </a:r>
            <a:endParaRPr lang="en-US" sz="2000" i="1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5369" name="Text Box 13"/>
          <p:cNvSpPr txBox="1">
            <a:spLocks noChangeArrowheads="1"/>
          </p:cNvSpPr>
          <p:nvPr/>
        </p:nvSpPr>
        <p:spPr bwMode="auto">
          <a:xfrm>
            <a:off x="1400175" y="4938713"/>
            <a:ext cx="5794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b="1" baseline="-25000">
                <a:solidFill>
                  <a:srgbClr val="000000"/>
                </a:solidFill>
              </a:rPr>
              <a:t>1 </a:t>
            </a:r>
            <a:r>
              <a:rPr lang="en-US" b="1">
                <a:solidFill>
                  <a:srgbClr val="000000"/>
                </a:solidFill>
              </a:rPr>
              <a:t>+</a:t>
            </a:r>
            <a:r>
              <a:rPr lang="en-US" b="1" i="1">
                <a:solidFill>
                  <a:srgbClr val="000000"/>
                </a:solidFill>
                <a:latin typeface="Symbol" pitchFamily="18" charset="2"/>
              </a:rPr>
              <a:t>d</a:t>
            </a:r>
            <a:endParaRPr lang="en-US" sz="20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5370" name="Text Box 16"/>
          <p:cNvSpPr txBox="1">
            <a:spLocks noChangeArrowheads="1"/>
          </p:cNvSpPr>
          <p:nvPr/>
        </p:nvSpPr>
        <p:spPr bwMode="auto">
          <a:xfrm>
            <a:off x="1728788" y="5511800"/>
            <a:ext cx="2746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b="1" baseline="-25000">
                <a:solidFill>
                  <a:srgbClr val="000000"/>
                </a:solidFill>
              </a:rPr>
              <a:t>1</a:t>
            </a:r>
            <a:endParaRPr lang="en-US" sz="20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4160715" y="3430588"/>
            <a:ext cx="1325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en-US" sz="1600" b="1" dirty="0" err="1" smtClean="0">
                <a:solidFill>
                  <a:srgbClr val="000000"/>
                </a:solidFill>
              </a:rPr>
              <a:t>Muškarci</a:t>
            </a:r>
            <a:endParaRPr lang="en-US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5372" name="Text Box 20"/>
          <p:cNvSpPr txBox="1">
            <a:spLocks noChangeArrowheads="1"/>
          </p:cNvSpPr>
          <p:nvPr/>
        </p:nvSpPr>
        <p:spPr bwMode="auto">
          <a:xfrm>
            <a:off x="5962650" y="4667250"/>
            <a:ext cx="1066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dirty="0" err="1" smtClean="0">
                <a:solidFill>
                  <a:srgbClr val="000000"/>
                </a:solidFill>
                <a:latin typeface="Rockwell" pitchFamily="18" charset="0"/>
              </a:rPr>
              <a:t>Žene</a:t>
            </a:r>
            <a:endParaRPr lang="en-US" b="1" dirty="0">
              <a:solidFill>
                <a:srgbClr val="000000"/>
              </a:solidFill>
              <a:latin typeface="Rockwell" pitchFamily="18" charset="0"/>
            </a:endParaRPr>
          </a:p>
        </p:txBody>
      </p:sp>
      <p:sp>
        <p:nvSpPr>
          <p:cNvPr id="15373" name="Line 22"/>
          <p:cNvSpPr>
            <a:spLocks noChangeShapeType="1"/>
          </p:cNvSpPr>
          <p:nvPr/>
        </p:nvSpPr>
        <p:spPr bwMode="auto">
          <a:xfrm flipV="1">
            <a:off x="3829050" y="4624388"/>
            <a:ext cx="0" cy="5937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74" name="Text Box 23"/>
          <p:cNvSpPr txBox="1">
            <a:spLocks noChangeArrowheads="1"/>
          </p:cNvSpPr>
          <p:nvPr/>
        </p:nvSpPr>
        <p:spPr bwMode="auto">
          <a:xfrm>
            <a:off x="3886200" y="4743450"/>
            <a:ext cx="35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00"/>
                </a:solidFill>
                <a:latin typeface="Symbol" pitchFamily="18" charset="2"/>
              </a:rPr>
              <a:t>d</a:t>
            </a:r>
            <a:endParaRPr lang="en-US" sz="20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5375" name="Line 29"/>
          <p:cNvSpPr>
            <a:spLocks noChangeShapeType="1"/>
          </p:cNvSpPr>
          <p:nvPr/>
        </p:nvSpPr>
        <p:spPr bwMode="auto">
          <a:xfrm flipV="1">
            <a:off x="2000250" y="3735388"/>
            <a:ext cx="5181600" cy="1389062"/>
          </a:xfrm>
          <a:prstGeom prst="line">
            <a:avLst/>
          </a:prstGeom>
          <a:noFill/>
          <a:ln w="19050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76" name="Freeform 31"/>
          <p:cNvSpPr>
            <a:spLocks/>
          </p:cNvSpPr>
          <p:nvPr/>
        </p:nvSpPr>
        <p:spPr bwMode="auto">
          <a:xfrm>
            <a:off x="4103688" y="4287838"/>
            <a:ext cx="55562" cy="241300"/>
          </a:xfrm>
          <a:custGeom>
            <a:avLst/>
            <a:gdLst>
              <a:gd name="T0" fmla="*/ 0 w 35"/>
              <a:gd name="T1" fmla="*/ 0 h 152"/>
              <a:gd name="T2" fmla="*/ 18 w 35"/>
              <a:gd name="T3" fmla="*/ 37 h 152"/>
              <a:gd name="T4" fmla="*/ 31 w 35"/>
              <a:gd name="T5" fmla="*/ 66 h 152"/>
              <a:gd name="T6" fmla="*/ 34 w 35"/>
              <a:gd name="T7" fmla="*/ 105 h 152"/>
              <a:gd name="T8" fmla="*/ 33 w 35"/>
              <a:gd name="T9" fmla="*/ 144 h 152"/>
              <a:gd name="T10" fmla="*/ 28 w 35"/>
              <a:gd name="T11" fmla="*/ 151 h 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152"/>
              <a:gd name="T20" fmla="*/ 35 w 35"/>
              <a:gd name="T21" fmla="*/ 152 h 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152">
                <a:moveTo>
                  <a:pt x="0" y="0"/>
                </a:moveTo>
                <a:cubicBezTo>
                  <a:pt x="3" y="6"/>
                  <a:pt x="14" y="26"/>
                  <a:pt x="18" y="37"/>
                </a:cubicBezTo>
                <a:cubicBezTo>
                  <a:pt x="21" y="44"/>
                  <a:pt x="30" y="58"/>
                  <a:pt x="31" y="66"/>
                </a:cubicBezTo>
                <a:cubicBezTo>
                  <a:pt x="32" y="78"/>
                  <a:pt x="35" y="94"/>
                  <a:pt x="34" y="105"/>
                </a:cubicBezTo>
                <a:cubicBezTo>
                  <a:pt x="34" y="118"/>
                  <a:pt x="34" y="136"/>
                  <a:pt x="33" y="144"/>
                </a:cubicBezTo>
                <a:cubicBezTo>
                  <a:pt x="32" y="152"/>
                  <a:pt x="29" y="150"/>
                  <a:pt x="28" y="151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77" name="Line 10"/>
          <p:cNvSpPr>
            <a:spLocks noChangeShapeType="1"/>
          </p:cNvSpPr>
          <p:nvPr/>
        </p:nvSpPr>
        <p:spPr bwMode="auto">
          <a:xfrm rot="21183442" flipV="1">
            <a:off x="1897063" y="3430588"/>
            <a:ext cx="5181600" cy="13890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5378" name="Text Box 32"/>
          <p:cNvSpPr txBox="1">
            <a:spLocks noChangeArrowheads="1"/>
          </p:cNvSpPr>
          <p:nvPr/>
        </p:nvSpPr>
        <p:spPr bwMode="auto">
          <a:xfrm>
            <a:off x="4206875" y="4168775"/>
            <a:ext cx="35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000000"/>
                </a:solidFill>
                <a:latin typeface="Symbol" pitchFamily="18" charset="2"/>
              </a:rPr>
              <a:t>l</a:t>
            </a:r>
            <a:endParaRPr lang="en-US" sz="20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0" y="-27384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9144000" cy="1080120"/>
          </a:xfrm>
        </p:spPr>
        <p:txBody>
          <a:bodyPr/>
          <a:lstStyle/>
          <a:p>
            <a:pPr algn="ctr" eaLnBrk="1" hangingPunct="1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Veštačke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varijable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više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kategorija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2190750"/>
            <a:ext cx="7189788" cy="4667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Obrazovanje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D1=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osnovno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ostalo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D2=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srednje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0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ostalo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D3=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fakultet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0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ostalo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D4 = 1 master; 0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ostalo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D5 =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doktorske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 0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ostalo</a:t>
            </a: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2"/>
          <p:cNvSpPr>
            <a:spLocks noGrp="1" noChangeArrowheads="1"/>
          </p:cNvSpPr>
          <p:nvPr>
            <p:ph type="title"/>
          </p:nvPr>
        </p:nvSpPr>
        <p:spPr>
          <a:xfrm>
            <a:off x="899592" y="1268760"/>
            <a:ext cx="7924800" cy="1143000"/>
          </a:xfrm>
        </p:spPr>
        <p:txBody>
          <a:bodyPr/>
          <a:lstStyle/>
          <a:p>
            <a:pPr algn="ctr" eaLnBrk="1" hangingPunct="1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Rešenje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3" name="Rectangle 45"/>
          <p:cNvSpPr>
            <a:spLocks noChangeArrowheads="1"/>
          </p:cNvSpPr>
          <p:nvPr/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endParaRPr lang="el-GR" sz="2800">
              <a:latin typeface="Times New Roman" pitchFamily="18" charset="0"/>
            </a:endParaRPr>
          </a:p>
        </p:txBody>
      </p:sp>
      <p:sp>
        <p:nvSpPr>
          <p:cNvPr id="17414" name="Rectangle 46"/>
          <p:cNvSpPr>
            <a:spLocks noChangeArrowheads="1"/>
          </p:cNvSpPr>
          <p:nvPr/>
        </p:nvSpPr>
        <p:spPr bwMode="auto">
          <a:xfrm>
            <a:off x="467544" y="2362200"/>
            <a:ext cx="806489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800" dirty="0" err="1" smtClean="0">
                <a:latin typeface="Times New Roman" pitchFamily="18" charset="0"/>
              </a:rPr>
              <a:t>Ocenjuje</a:t>
            </a:r>
            <a:r>
              <a:rPr lang="en-US" sz="2800" dirty="0" smtClean="0">
                <a:latin typeface="Times New Roman" pitchFamily="18" charset="0"/>
              </a:rPr>
              <a:t> se model:</a:t>
            </a:r>
            <a:endParaRPr lang="en-US" sz="2800" dirty="0">
              <a:latin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800" i="1" dirty="0">
                <a:latin typeface="Times New Roman" pitchFamily="18" charset="0"/>
              </a:rPr>
              <a:t>Y=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 a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+a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+a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+a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i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+u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l" eaLnBrk="1" hangingPunct="1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Iz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modela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izostavljena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veštačka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varijabla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D1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kako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bi se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izbegla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zamka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veštačke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promenljive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484784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Sezonske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veštačke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promenljive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2" y="2420888"/>
            <a:ext cx="9073008" cy="44371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</a:rPr>
              <a:t>Zavise</a:t>
            </a:r>
            <a:r>
              <a:rPr lang="en-US" dirty="0" smtClean="0">
                <a:latin typeface="Times New Roman" pitchFamily="18" charset="0"/>
              </a:rPr>
              <a:t> od </a:t>
            </a:r>
            <a:r>
              <a:rPr lang="en-US" dirty="0" err="1" smtClean="0">
                <a:latin typeface="Times New Roman" pitchFamily="18" charset="0"/>
              </a:rPr>
              <a:t>frekvencije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podataka</a:t>
            </a:r>
            <a:endParaRPr lang="en-US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Kvartalni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DQ1, DQ2, DQ3, DQ4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Mesečni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12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promenljivih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jedna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svaki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mesec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Dnevni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5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promenljivih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Dpon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Duto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Dsre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itd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570435"/>
            <a:ext cx="8229600" cy="706437"/>
          </a:xfrm>
        </p:spPr>
        <p:txBody>
          <a:bodyPr/>
          <a:lstStyle/>
          <a:p>
            <a:pPr algn="ctr" eaLnBrk="1" hangingPunct="1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Chow Test 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50232"/>
            <a:ext cx="9144000" cy="4207768"/>
          </a:xfrm>
        </p:spPr>
        <p:txBody>
          <a:bodyPr/>
          <a:lstStyle/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b="1" dirty="0" smtClean="0">
                <a:latin typeface="Times New Roman" pitchFamily="18" charset="0"/>
              </a:rPr>
              <a:t>1. </a:t>
            </a:r>
            <a:r>
              <a:rPr lang="en-GB" b="1" dirty="0" err="1" smtClean="0">
                <a:latin typeface="Times New Roman" pitchFamily="18" charset="0"/>
              </a:rPr>
              <a:t>korak</a:t>
            </a:r>
            <a:r>
              <a:rPr lang="en-GB" b="1" dirty="0" smtClean="0">
                <a:latin typeface="Times New Roman" pitchFamily="18" charset="0"/>
              </a:rPr>
              <a:t>: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Oceniti</a:t>
            </a:r>
            <a:r>
              <a:rPr lang="en-GB" dirty="0" smtClean="0">
                <a:latin typeface="Times New Roman" pitchFamily="18" charset="0"/>
              </a:rPr>
              <a:t> model:</a:t>
            </a:r>
          </a:p>
          <a:p>
            <a:pPr marL="381000" indent="-3810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tri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različita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uzorka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lphaLcParenBoth"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celi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uzorak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n; 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lphaLcParenBoth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pre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šoka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n1;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AutoNum type="alphaLcParenBoth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nako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šoka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n2.  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b="1" dirty="0" smtClean="0">
                <a:latin typeface="Times New Roman" pitchFamily="18" charset="0"/>
              </a:rPr>
              <a:t>2. </a:t>
            </a:r>
            <a:r>
              <a:rPr lang="en-GB" b="1" dirty="0" err="1" smtClean="0">
                <a:latin typeface="Times New Roman" pitchFamily="18" charset="0"/>
              </a:rPr>
              <a:t>korak</a:t>
            </a:r>
            <a:r>
              <a:rPr lang="en-GB" b="1" dirty="0" smtClean="0">
                <a:latin typeface="Times New Roman" pitchFamily="18" charset="0"/>
              </a:rPr>
              <a:t>: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Izračunati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sumu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kvadrata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reziduala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za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sva</a:t>
            </a:r>
            <a:r>
              <a:rPr lang="en-GB" dirty="0" smtClean="0">
                <a:latin typeface="Times New Roman" pitchFamily="18" charset="0"/>
              </a:rPr>
              <a:t> tri </a:t>
            </a:r>
            <a:r>
              <a:rPr lang="en-GB" dirty="0" err="1" smtClean="0">
                <a:latin typeface="Times New Roman" pitchFamily="18" charset="0"/>
              </a:rPr>
              <a:t>modela</a:t>
            </a:r>
            <a:r>
              <a:rPr lang="en-GB" dirty="0" smtClean="0">
                <a:latin typeface="Times New Roman" pitchFamily="18" charset="0"/>
              </a:rPr>
              <a:t> I </a:t>
            </a:r>
            <a:r>
              <a:rPr lang="en-GB" dirty="0" err="1" smtClean="0">
                <a:latin typeface="Times New Roman" pitchFamily="18" charset="0"/>
              </a:rPr>
              <a:t>označiti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sa</a:t>
            </a:r>
            <a:r>
              <a:rPr lang="en-GB" dirty="0" smtClean="0">
                <a:latin typeface="Times New Roman" pitchFamily="18" charset="0"/>
              </a:rPr>
              <a:t> SSRN, SSR1 </a:t>
            </a:r>
            <a:r>
              <a:rPr lang="en-GB" dirty="0" err="1" smtClean="0">
                <a:latin typeface="Times New Roman" pitchFamily="18" charset="0"/>
              </a:rPr>
              <a:t>i</a:t>
            </a:r>
            <a:r>
              <a:rPr lang="en-GB" dirty="0" smtClean="0">
                <a:latin typeface="Times New Roman" pitchFamily="18" charset="0"/>
              </a:rPr>
              <a:t> SSR2 </a:t>
            </a:r>
            <a:r>
              <a:rPr lang="en-GB" dirty="0" err="1" smtClean="0">
                <a:latin typeface="Times New Roman" pitchFamily="18" charset="0"/>
              </a:rPr>
              <a:t>redom</a:t>
            </a:r>
            <a:r>
              <a:rPr lang="en-GB" sz="2400" dirty="0" smtClean="0">
                <a:latin typeface="Times New Roman" pitchFamily="18" charset="0"/>
              </a:rPr>
              <a:t>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 eaLnBrk="1" hangingPunct="1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Chow Test 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564904"/>
            <a:ext cx="8208912" cy="3672408"/>
          </a:xfrm>
        </p:spPr>
        <p:txBody>
          <a:bodyPr/>
          <a:lstStyle/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b="1" dirty="0" smtClean="0">
                <a:latin typeface="Times New Roman" pitchFamily="18" charset="0"/>
              </a:rPr>
              <a:t>3. </a:t>
            </a:r>
            <a:r>
              <a:rPr lang="en-GB" b="1" dirty="0" err="1" smtClean="0">
                <a:latin typeface="Times New Roman" pitchFamily="18" charset="0"/>
              </a:rPr>
              <a:t>korak</a:t>
            </a:r>
            <a:r>
              <a:rPr lang="en-GB" b="1" dirty="0" smtClean="0">
                <a:latin typeface="Times New Roman" pitchFamily="18" charset="0"/>
              </a:rPr>
              <a:t>: </a:t>
            </a:r>
            <a:r>
              <a:rPr lang="en-GB" dirty="0" err="1" smtClean="0">
                <a:latin typeface="Times New Roman" pitchFamily="18" charset="0"/>
              </a:rPr>
              <a:t>Izračunati</a:t>
            </a:r>
            <a:r>
              <a:rPr lang="en-GB" dirty="0" smtClean="0">
                <a:latin typeface="Times New Roman" pitchFamily="18" charset="0"/>
              </a:rPr>
              <a:t> F-</a:t>
            </a:r>
            <a:r>
              <a:rPr lang="en-GB" dirty="0" err="1" smtClean="0">
                <a:latin typeface="Times New Roman" pitchFamily="18" charset="0"/>
              </a:rPr>
              <a:t>statistiku</a:t>
            </a:r>
            <a:endParaRPr lang="en-GB" dirty="0" smtClean="0">
              <a:latin typeface="Times New Roman" pitchFamily="18" charset="0"/>
            </a:endParaRPr>
          </a:p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>
                <a:latin typeface="Times New Roman" pitchFamily="18" charset="0"/>
              </a:rPr>
              <a:t>                        </a:t>
            </a:r>
          </a:p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>
                <a:latin typeface="Times New Roman" pitchFamily="18" charset="0"/>
              </a:rPr>
              <a:t>            </a:t>
            </a:r>
            <a:r>
              <a:rPr lang="en-GB" i="1" dirty="0" smtClean="0">
                <a:solidFill>
                  <a:srgbClr val="000000"/>
                </a:solidFill>
                <a:latin typeface="Times New Roman" pitchFamily="18" charset="0"/>
              </a:rPr>
              <a:t>               F</a:t>
            </a:r>
          </a:p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GB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81000" indent="-3810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b="1" dirty="0" smtClean="0">
                <a:latin typeface="Times New Roman" pitchFamily="18" charset="0"/>
              </a:rPr>
              <a:t>4. </a:t>
            </a:r>
            <a:r>
              <a:rPr lang="en-GB" b="1" dirty="0" err="1" smtClean="0">
                <a:latin typeface="Times New Roman" pitchFamily="18" charset="0"/>
              </a:rPr>
              <a:t>korak</a:t>
            </a:r>
            <a:r>
              <a:rPr lang="en-GB" b="1" dirty="0" smtClean="0">
                <a:latin typeface="Times New Roman" pitchFamily="18" charset="0"/>
              </a:rPr>
              <a:t>: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Ako</a:t>
            </a:r>
            <a:r>
              <a:rPr lang="en-GB" dirty="0" smtClean="0">
                <a:latin typeface="Times New Roman" pitchFamily="18" charset="0"/>
              </a:rPr>
              <a:t> je </a:t>
            </a:r>
            <a:r>
              <a:rPr lang="en-GB" dirty="0" err="1" smtClean="0">
                <a:latin typeface="Times New Roman" pitchFamily="18" charset="0"/>
              </a:rPr>
              <a:t>izračunata</a:t>
            </a:r>
            <a:r>
              <a:rPr lang="en-GB" dirty="0" smtClean="0">
                <a:latin typeface="Times New Roman" pitchFamily="18" charset="0"/>
              </a:rPr>
              <a:t> F-</a:t>
            </a:r>
            <a:r>
              <a:rPr lang="en-GB" dirty="0" err="1" smtClean="0">
                <a:latin typeface="Times New Roman" pitchFamily="18" charset="0"/>
              </a:rPr>
              <a:t>statistika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veće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vrednosti</a:t>
            </a:r>
            <a:r>
              <a:rPr lang="en-GB" dirty="0" smtClean="0">
                <a:latin typeface="Times New Roman" pitchFamily="18" charset="0"/>
              </a:rPr>
              <a:t> od </a:t>
            </a:r>
            <a:r>
              <a:rPr lang="en-GB" dirty="0" err="1" smtClean="0">
                <a:latin typeface="Times New Roman" pitchFamily="18" charset="0"/>
              </a:rPr>
              <a:t>kritične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vrednosti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i="1" dirty="0" smtClean="0">
                <a:latin typeface="Times New Roman" pitchFamily="18" charset="0"/>
              </a:rPr>
              <a:t>F(k,n-2k)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tada</a:t>
            </a:r>
            <a:r>
              <a:rPr lang="en-GB" dirty="0" smtClean="0">
                <a:latin typeface="Times New Roman" pitchFamily="18" charset="0"/>
              </a:rPr>
              <a:t> se </a:t>
            </a:r>
            <a:r>
              <a:rPr lang="en-GB" dirty="0" err="1" smtClean="0">
                <a:latin typeface="Times New Roman" pitchFamily="18" charset="0"/>
              </a:rPr>
              <a:t>odbacuje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polazna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hipoteza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po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kojoj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parametri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modela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stabilni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na</a:t>
            </a:r>
            <a:r>
              <a:rPr lang="en-GB" dirty="0" smtClean="0">
                <a:latin typeface="Times New Roman" pitchFamily="18" charset="0"/>
              </a:rPr>
              <a:t> celom </a:t>
            </a:r>
            <a:r>
              <a:rPr lang="en-GB" dirty="0" err="1" smtClean="0">
                <a:latin typeface="Times New Roman" pitchFamily="18" charset="0"/>
              </a:rPr>
              <a:t>uzorku</a:t>
            </a:r>
            <a:r>
              <a:rPr lang="en-GB" dirty="0" smtClean="0">
                <a:latin typeface="Times New Roman" pitchFamily="18" charset="0"/>
              </a:rPr>
              <a:t>.</a:t>
            </a:r>
            <a:endParaRPr lang="el-GR" dirty="0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3635896" y="3429000"/>
          <a:ext cx="3778250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Equation" r:id="rId4" imgW="1790640" imgH="431640" progId="Equation.3">
                  <p:embed/>
                </p:oleObj>
              </mc:Choice>
              <mc:Fallback>
                <p:oleObj name="Equation" r:id="rId4" imgW="179064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429000"/>
                        <a:ext cx="3778250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772400" cy="16557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VEŠTAČKE VARIJABLE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636912"/>
            <a:ext cx="8208912" cy="3888432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1.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Kvalitativna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obeležja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2.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Upotreba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veštačke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varijable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3.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Specijalni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slučajevi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4.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Veštačke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varijable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više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kategorija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5.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Testovi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strukturne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stabilnosti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268760"/>
            <a:ext cx="9144000" cy="864096"/>
          </a:xfrm>
        </p:spPr>
        <p:txBody>
          <a:bodyPr/>
          <a:lstStyle/>
          <a:p>
            <a:pPr algn="ctr" eaLnBrk="1" hangingPunct="1"/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Kvalitativna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obeležja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8964488" cy="4824536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GB" dirty="0" smtClean="0">
                <a:latin typeface="Times New Roman" pitchFamily="18" charset="0"/>
              </a:rPr>
              <a:t>U </a:t>
            </a:r>
            <a:r>
              <a:rPr lang="en-GB" dirty="0" err="1" smtClean="0">
                <a:latin typeface="Times New Roman" pitchFamily="18" charset="0"/>
              </a:rPr>
              <a:t>nekim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situacijama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nije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moguće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dobiti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numeričke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vrednosti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za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sve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varijable</a:t>
            </a:r>
            <a:r>
              <a:rPr lang="en-GB" dirty="0" smtClean="0">
                <a:latin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</a:rPr>
              <a:t>koje</a:t>
            </a:r>
            <a:r>
              <a:rPr lang="en-GB" dirty="0" smtClean="0">
                <a:latin typeface="Times New Roman" pitchFamily="18" charset="0"/>
              </a:rPr>
              <a:t> bi </a:t>
            </a:r>
            <a:r>
              <a:rPr lang="en-GB" dirty="0" err="1" smtClean="0">
                <a:latin typeface="Times New Roman" pitchFamily="18" charset="0"/>
              </a:rPr>
              <a:t>trebalo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uključiti</a:t>
            </a:r>
            <a:r>
              <a:rPr lang="en-GB" dirty="0" smtClean="0">
                <a:latin typeface="Times New Roman" pitchFamily="18" charset="0"/>
              </a:rPr>
              <a:t> u model, </a:t>
            </a:r>
            <a:r>
              <a:rPr lang="en-GB" dirty="0" err="1" smtClean="0">
                <a:latin typeface="Times New Roman" pitchFamily="18" charset="0"/>
              </a:rPr>
              <a:t>jer</a:t>
            </a:r>
            <a:r>
              <a:rPr lang="en-GB" dirty="0" smtClean="0">
                <a:latin typeface="Times New Roman" pitchFamily="18" charset="0"/>
              </a:rPr>
              <a:t> se </a:t>
            </a:r>
            <a:r>
              <a:rPr lang="en-GB" dirty="0" err="1" smtClean="0">
                <a:latin typeface="Times New Roman" pitchFamily="18" charset="0"/>
              </a:rPr>
              <a:t>te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varijable</a:t>
            </a:r>
            <a:r>
              <a:rPr lang="en-GB" dirty="0" smtClean="0">
                <a:latin typeface="Times New Roman" pitchFamily="18" charset="0"/>
              </a:rPr>
              <a:t> ne </a:t>
            </a:r>
            <a:r>
              <a:rPr lang="en-GB" dirty="0" err="1" smtClean="0">
                <a:latin typeface="Times New Roman" pitchFamily="18" charset="0"/>
              </a:rPr>
              <a:t>mogu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kvantifikovati</a:t>
            </a:r>
            <a:r>
              <a:rPr lang="en-GB" dirty="0" smtClean="0">
                <a:latin typeface="Times New Roman" pitchFamily="18" charset="0"/>
              </a:rPr>
              <a:t>.</a:t>
            </a:r>
          </a:p>
          <a:p>
            <a:pPr marL="609600" indent="-609600" eaLnBrk="1" hangingPunct="1">
              <a:buFontTx/>
              <a:buNone/>
            </a:pPr>
            <a:r>
              <a:rPr lang="en-GB" i="1" dirty="0" err="1" smtClean="0">
                <a:latin typeface="Times New Roman" pitchFamily="18" charset="0"/>
              </a:rPr>
              <a:t>Primeri</a:t>
            </a:r>
            <a:r>
              <a:rPr lang="en-GB" i="1" dirty="0" smtClean="0">
                <a:latin typeface="Times New Roman" pitchFamily="18" charset="0"/>
              </a:rPr>
              <a:t>:</a:t>
            </a:r>
          </a:p>
          <a:p>
            <a:pPr marL="609600" indent="-609600" eaLnBrk="1" hangingPunct="1">
              <a:buFontTx/>
              <a:buAutoNum type="alphaLcParenBoth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Pol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može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važnu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ulogu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određivanju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visine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zarade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AutoNum type="alphaLcParenBoth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Različite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etničke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grupe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mogu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imaju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različite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preferencije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potrošnji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AutoNum type="alphaLcParenBoth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Nivo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obrazovanja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može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utiče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nivo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zarade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340768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Upotreba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veštačkih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promenljivih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02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8840"/>
            <a:ext cx="9144000" cy="465313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</a:rPr>
              <a:t>Uzmimo</a:t>
            </a:r>
            <a:r>
              <a:rPr lang="en-US" dirty="0" smtClean="0">
                <a:latin typeface="Times New Roman" pitchFamily="18" charset="0"/>
              </a:rPr>
              <a:t> u </a:t>
            </a:r>
            <a:r>
              <a:rPr lang="en-US" dirty="0" err="1" smtClean="0">
                <a:latin typeface="Times New Roman" pitchFamily="18" charset="0"/>
              </a:rPr>
              <a:t>obzir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sledeći</a:t>
            </a:r>
            <a:r>
              <a:rPr lang="en-US" dirty="0" smtClean="0">
                <a:latin typeface="Times New Roman" pitchFamily="18" charset="0"/>
              </a:rPr>
              <a:t> model: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</a:rPr>
              <a:t>Konstanta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modela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predstavlja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očekivanu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vrednost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varijable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kada</a:t>
            </a:r>
            <a:r>
              <a:rPr lang="en-US" dirty="0" smtClean="0">
                <a:latin typeface="Times New Roman" pitchFamily="18" charset="0"/>
              </a:rPr>
              <a:t> je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nula</a:t>
            </a:r>
            <a:r>
              <a:rPr lang="en-US" dirty="0" smtClean="0">
                <a:latin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</a:rPr>
              <a:t>Dati</a:t>
            </a:r>
            <a:r>
              <a:rPr lang="en-US" dirty="0" smtClean="0">
                <a:latin typeface="Times New Roman" pitchFamily="18" charset="0"/>
              </a:rPr>
              <a:t> model </a:t>
            </a:r>
            <a:r>
              <a:rPr lang="en-US" dirty="0" err="1" smtClean="0">
                <a:latin typeface="Times New Roman" pitchFamily="18" charset="0"/>
              </a:rPr>
              <a:t>pretpostavlja</a:t>
            </a:r>
            <a:r>
              <a:rPr lang="en-US" dirty="0" smtClean="0">
                <a:latin typeface="Times New Roman" pitchFamily="18" charset="0"/>
              </a:rPr>
              <a:t> da </a:t>
            </a:r>
            <a:r>
              <a:rPr lang="en-US" dirty="0" err="1" smtClean="0">
                <a:latin typeface="Times New Roman" pitchFamily="18" charset="0"/>
              </a:rPr>
              <a:t>će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konstanta</a:t>
            </a:r>
            <a:r>
              <a:rPr lang="en-US" dirty="0" smtClean="0">
                <a:latin typeface="Times New Roman" pitchFamily="18" charset="0"/>
              </a:rPr>
              <a:t> da </a:t>
            </a:r>
            <a:r>
              <a:rPr lang="en-US" dirty="0" err="1" smtClean="0">
                <a:latin typeface="Times New Roman" pitchFamily="18" charset="0"/>
              </a:rPr>
              <a:t>uzme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istu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vrednost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z</a:t>
            </a:r>
            <a:r>
              <a:rPr lang="en-US" dirty="0" err="1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bilo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koji</a:t>
            </a:r>
            <a:r>
              <a:rPr lang="en-US" dirty="0" smtClean="0">
                <a:latin typeface="Times New Roman" pitchFamily="18" charset="0"/>
              </a:rPr>
              <a:t> par </a:t>
            </a:r>
            <a:r>
              <a:rPr lang="en-US" dirty="0" err="1" smtClean="0">
                <a:latin typeface="Times New Roman" pitchFamily="18" charset="0"/>
              </a:rPr>
              <a:t>podataka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iz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uzorka</a:t>
            </a:r>
            <a:r>
              <a:rPr lang="en-US" dirty="0" smtClean="0">
                <a:latin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</a:rPr>
              <a:t>Međutim</a:t>
            </a:r>
            <a:r>
              <a:rPr lang="en-US" dirty="0" smtClean="0">
                <a:latin typeface="Times New Roman" pitchFamily="18" charset="0"/>
              </a:rPr>
              <a:t>, ova </a:t>
            </a:r>
            <a:r>
              <a:rPr lang="en-US" dirty="0" err="1" smtClean="0">
                <a:latin typeface="Times New Roman" pitchFamily="18" charset="0"/>
              </a:rPr>
              <a:t>pretpostavka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može</a:t>
            </a:r>
            <a:r>
              <a:rPr lang="en-US" dirty="0" smtClean="0">
                <a:latin typeface="Times New Roman" pitchFamily="18" charset="0"/>
              </a:rPr>
              <a:t> da </a:t>
            </a:r>
            <a:r>
              <a:rPr lang="en-US" dirty="0" err="1" smtClean="0">
                <a:latin typeface="Times New Roman" pitchFamily="18" charset="0"/>
              </a:rPr>
              <a:t>bude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narušena</a:t>
            </a:r>
            <a:r>
              <a:rPr lang="en-US" dirty="0" smtClean="0">
                <a:latin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</a:rPr>
              <a:t>ako</a:t>
            </a:r>
            <a:r>
              <a:rPr lang="en-US" dirty="0" smtClean="0">
                <a:latin typeface="Times New Roman" pitchFamily="18" charset="0"/>
              </a:rPr>
              <a:t> model </a:t>
            </a:r>
            <a:r>
              <a:rPr lang="en-US" dirty="0" err="1" smtClean="0">
                <a:latin typeface="Times New Roman" pitchFamily="18" charset="0"/>
              </a:rPr>
              <a:t>uključuje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dve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različite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podgrupe</a:t>
            </a:r>
            <a:r>
              <a:rPr lang="en-US" dirty="0" smtClean="0">
                <a:latin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</a:rPr>
              <a:t>npr</a:t>
            </a:r>
            <a:r>
              <a:rPr lang="en-US" dirty="0" smtClean="0">
                <a:latin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</a:rPr>
              <a:t>muškarce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žene</a:t>
            </a:r>
            <a:r>
              <a:rPr lang="en-US" dirty="0" smtClean="0">
                <a:latin typeface="Times New Roman" pitchFamily="18" charset="0"/>
              </a:rPr>
              <a:t>).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196752"/>
            <a:ext cx="8229600" cy="706437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Upotreba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veštačkih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promenljivih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2816"/>
            <a:ext cx="9144000" cy="5085184"/>
          </a:xfrm>
        </p:spPr>
        <p:txBody>
          <a:bodyPr/>
          <a:lstStyle/>
          <a:p>
            <a:pPr marL="533400" indent="-533400">
              <a:buClrTx/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buClrTx/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Postavlja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pitanje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kako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kvantifikovati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informacije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pokazuju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razliku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između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grupe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33400" indent="-533400">
              <a:buClrTx/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Jedno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rešenja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jeste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formiranje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veštačke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sledeći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način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33400" indent="-533400">
              <a:buClrTx/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            1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muškarce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buClrTx/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D  =</a:t>
            </a:r>
          </a:p>
          <a:p>
            <a:pPr marL="533400" indent="-533400">
              <a:buClrTx/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             0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žene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70" name="Straight Arrow Connector 6"/>
          <p:cNvCxnSpPr>
            <a:cxnSpLocks noChangeShapeType="1"/>
          </p:cNvCxnSpPr>
          <p:nvPr/>
        </p:nvCxnSpPr>
        <p:spPr bwMode="auto">
          <a:xfrm rot="5400000" flipH="1" flipV="1">
            <a:off x="1742459" y="5048895"/>
            <a:ext cx="428625" cy="3571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271" name="Straight Arrow Connector 8"/>
          <p:cNvCxnSpPr>
            <a:cxnSpLocks noChangeShapeType="1"/>
          </p:cNvCxnSpPr>
          <p:nvPr/>
        </p:nvCxnSpPr>
        <p:spPr bwMode="auto">
          <a:xfrm rot="16200000" flipH="1">
            <a:off x="1829866" y="5768975"/>
            <a:ext cx="357188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412776"/>
            <a:ext cx="8229600" cy="706437"/>
          </a:xfrm>
        </p:spPr>
        <p:txBody>
          <a:bodyPr/>
          <a:lstStyle/>
          <a:p>
            <a:pPr algn="ctr" eaLnBrk="1" hangingPunct="1"/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Parametar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preseka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928688" y="2357438"/>
          <a:ext cx="6929437" cy="426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Worksheet" r:id="rId5" imgW="9305849" imgH="5715000" progId="Excel.Sheet.8">
                  <p:embed/>
                </p:oleObj>
              </mc:Choice>
              <mc:Fallback>
                <p:oleObj name="Worksheet" r:id="rId5" imgW="9305849" imgH="57150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357438"/>
                        <a:ext cx="6929437" cy="426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43563" y="2928938"/>
            <a:ext cx="3000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err="1" smtClean="0">
                <a:solidFill>
                  <a:srgbClr val="FF0000"/>
                </a:solidFill>
              </a:rPr>
              <a:t>Crvene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tačke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/>
              <a:t>Muškarci</a:t>
            </a:r>
            <a:endParaRPr lang="en-US" b="1" dirty="0"/>
          </a:p>
          <a:p>
            <a:pPr>
              <a:defRPr/>
            </a:pPr>
            <a:endParaRPr lang="en-US" b="1" dirty="0"/>
          </a:p>
          <a:p>
            <a:pPr>
              <a:defRPr/>
            </a:pP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Sive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bg1">
                    <a:lumMod val="65000"/>
                  </a:schemeClr>
                </a:solidFill>
              </a:rPr>
              <a:t>tačke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b="1" dirty="0" err="1" smtClean="0"/>
              <a:t>Žene</a:t>
            </a:r>
            <a:endParaRPr lang="el-GR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426419"/>
            <a:ext cx="8229600" cy="706437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Parametar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preseka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500063" y="3929063"/>
            <a:ext cx="725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i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el-GR"/>
          </a:p>
        </p:txBody>
      </p:sp>
      <p:graphicFrame>
        <p:nvGraphicFramePr>
          <p:cNvPr id="11" name="Chart 10"/>
          <p:cNvGraphicFramePr>
            <a:graphicFrameLocks noGrp="1"/>
          </p:cNvGraphicFramePr>
          <p:nvPr/>
        </p:nvGraphicFramePr>
        <p:xfrm>
          <a:off x="785785" y="2500305"/>
          <a:ext cx="7500991" cy="3735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319" name="Rectangle 11"/>
          <p:cNvSpPr>
            <a:spLocks noChangeArrowheads="1"/>
          </p:cNvSpPr>
          <p:nvPr/>
        </p:nvSpPr>
        <p:spPr bwMode="auto">
          <a:xfrm>
            <a:off x="857250" y="4929188"/>
            <a:ext cx="376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i="1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>
                <a:latin typeface="Times New Roman" pitchFamily="18" charset="0"/>
                <a:cs typeface="Times New Roman" pitchFamily="18" charset="0"/>
              </a:rPr>
              <a:t>1</a:t>
            </a:r>
            <a:endParaRPr lang="el-GR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AutoShape 2"/>
          <p:cNvSpPr>
            <a:spLocks noGrp="1" noChangeArrowheads="1"/>
          </p:cNvSpPr>
          <p:nvPr>
            <p:ph type="title"/>
          </p:nvPr>
        </p:nvSpPr>
        <p:spPr>
          <a:xfrm>
            <a:off x="107504" y="1196752"/>
            <a:ext cx="8733656" cy="706437"/>
          </a:xfrm>
        </p:spPr>
        <p:txBody>
          <a:bodyPr/>
          <a:lstStyle/>
          <a:p>
            <a:pPr algn="ctr" eaLnBrk="1" hangingPunct="1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Koeficijent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pravca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regresione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prave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000" y="1889448"/>
            <a:ext cx="9001000" cy="496855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=0                 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(0)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=1                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i="1" dirty="0" smtClean="0">
                <a:latin typeface="Times New Roman" pitchFamily="18" charset="0"/>
              </a:rPr>
              <a:t>=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+u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l-GR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2"/>
          <p:cNvSpPr>
            <a:spLocks noGrp="1" noChangeArrowheads="1"/>
          </p:cNvSpPr>
          <p:nvPr>
            <p:ph type="title"/>
          </p:nvPr>
        </p:nvSpPr>
        <p:spPr>
          <a:xfrm>
            <a:off x="251520" y="1354411"/>
            <a:ext cx="8892480" cy="706437"/>
          </a:xfrm>
        </p:spPr>
        <p:txBody>
          <a:bodyPr/>
          <a:lstStyle/>
          <a:p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Koeficijent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pravca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regresione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prave</a:t>
            </a:r>
            <a:endParaRPr lang="el-G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67544" y="2060848"/>
          <a:ext cx="7753350" cy="4797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Worksheet" r:id="rId5" imgW="9296400" imgH="5715000" progId="Excel.Sheet.8">
                  <p:embed/>
                </p:oleObj>
              </mc:Choice>
              <mc:Fallback>
                <p:oleObj name="Worksheet" r:id="rId5" imgW="9296400" imgH="57150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060848"/>
                        <a:ext cx="7753350" cy="47971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sules 1">
    <a:dk1>
      <a:srgbClr val="003366"/>
    </a:dk1>
    <a:lt1>
      <a:srgbClr val="FFFFFF"/>
    </a:lt1>
    <a:dk2>
      <a:srgbClr val="006666"/>
    </a:dk2>
    <a:lt2>
      <a:srgbClr val="666699"/>
    </a:lt2>
    <a:accent1>
      <a:srgbClr val="33CCCC"/>
    </a:accent1>
    <a:accent2>
      <a:srgbClr val="99CC99"/>
    </a:accent2>
    <a:accent3>
      <a:srgbClr val="FFFFFF"/>
    </a:accent3>
    <a:accent4>
      <a:srgbClr val="002A56"/>
    </a:accent4>
    <a:accent5>
      <a:srgbClr val="ADE2E2"/>
    </a:accent5>
    <a:accent6>
      <a:srgbClr val="8AB98A"/>
    </a:accent6>
    <a:hlink>
      <a:srgbClr val="003366"/>
    </a:hlink>
    <a:folHlink>
      <a:srgbClr val="CC99FF"/>
    </a:folHlink>
  </a:clrScheme>
  <a:fontScheme name="Capsules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521</Words>
  <Application>Microsoft Office PowerPoint</Application>
  <PresentationFormat>On-screen Show (4:3)</PresentationFormat>
  <Paragraphs>112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Default Design</vt:lpstr>
      <vt:lpstr>Worksheet</vt:lpstr>
      <vt:lpstr>Equation</vt:lpstr>
      <vt:lpstr>VEŠTAČKE VARIJABLE</vt:lpstr>
      <vt:lpstr>VEŠTAČKE VARIJABLE</vt:lpstr>
      <vt:lpstr>Kvalitativna obeležja</vt:lpstr>
      <vt:lpstr>Upotreba veštačkih promenljivih</vt:lpstr>
      <vt:lpstr>Upotreba veštačkih promenljivih</vt:lpstr>
      <vt:lpstr>Parametar preseka</vt:lpstr>
      <vt:lpstr>Parametar preseka</vt:lpstr>
      <vt:lpstr>Koeficijent pravca regresione prave</vt:lpstr>
      <vt:lpstr>Koeficijent pravca regresione prave</vt:lpstr>
      <vt:lpstr>Kombinovani efekat</vt:lpstr>
      <vt:lpstr>Veštačke varijable sa više kategorija</vt:lpstr>
      <vt:lpstr>Rešenje</vt:lpstr>
      <vt:lpstr>Sezonske veštačke promenljive</vt:lpstr>
      <vt:lpstr>Chow Test </vt:lpstr>
      <vt:lpstr>Chow Test </vt:lpstr>
    </vt:vector>
  </TitlesOfParts>
  <Company>Macmillan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Thirlwall</dc:title>
  <dc:creator>j.marshall</dc:creator>
  <cp:lastModifiedBy>User</cp:lastModifiedBy>
  <cp:revision>41</cp:revision>
  <dcterms:created xsi:type="dcterms:W3CDTF">2010-07-22T12:19:47Z</dcterms:created>
  <dcterms:modified xsi:type="dcterms:W3CDTF">2017-03-27T22:50:46Z</dcterms:modified>
</cp:coreProperties>
</file>