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262" r:id="rId2"/>
    <p:sldId id="270" r:id="rId3"/>
    <p:sldId id="293" r:id="rId4"/>
    <p:sldId id="294" r:id="rId5"/>
    <p:sldId id="295" r:id="rId6"/>
    <p:sldId id="296" r:id="rId7"/>
    <p:sldId id="298" r:id="rId8"/>
    <p:sldId id="297" r:id="rId9"/>
    <p:sldId id="299" r:id="rId10"/>
    <p:sldId id="300" r:id="rId11"/>
    <p:sldId id="301" r:id="rId12"/>
    <p:sldId id="302" r:id="rId13"/>
    <p:sldId id="303" r:id="rId14"/>
    <p:sldId id="304" r:id="rId15"/>
    <p:sldId id="271" r:id="rId16"/>
    <p:sldId id="305" r:id="rId17"/>
    <p:sldId id="306" r:id="rId18"/>
    <p:sldId id="307" r:id="rId19"/>
    <p:sldId id="308" r:id="rId20"/>
    <p:sldId id="309" r:id="rId21"/>
    <p:sldId id="272" r:id="rId22"/>
    <p:sldId id="310" r:id="rId23"/>
    <p:sldId id="311" r:id="rId24"/>
    <p:sldId id="312" r:id="rId25"/>
    <p:sldId id="313" r:id="rId26"/>
    <p:sldId id="314" r:id="rId27"/>
    <p:sldId id="316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2" r:id="rId43"/>
    <p:sldId id="335" r:id="rId44"/>
    <p:sldId id="336" r:id="rId45"/>
    <p:sldId id="337" r:id="rId46"/>
    <p:sldId id="338" r:id="rId47"/>
    <p:sldId id="339" r:id="rId48"/>
    <p:sldId id="340" r:id="rId49"/>
    <p:sldId id="341" r:id="rId50"/>
    <p:sldId id="343" r:id="rId51"/>
    <p:sldId id="346" r:id="rId52"/>
    <p:sldId id="348" r:id="rId53"/>
    <p:sldId id="349" r:id="rId54"/>
    <p:sldId id="345" r:id="rId55"/>
    <p:sldId id="347" r:id="rId56"/>
    <p:sldId id="350" r:id="rId57"/>
    <p:sldId id="351" r:id="rId58"/>
    <p:sldId id="352" r:id="rId59"/>
    <p:sldId id="353" r:id="rId60"/>
    <p:sldId id="354" r:id="rId61"/>
    <p:sldId id="355" r:id="rId62"/>
    <p:sldId id="356" r:id="rId63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99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59" y="7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06FA09-16C0-406D-AEFB-D809BDE72F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779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E8B83-427C-44A8-B52C-220CC3C6177E}" type="datetimeFigureOut">
              <a:rPr lang="el-GR" smtClean="0"/>
              <a:t>17/4/2017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C15B4-2CBE-42B6-8FC3-902954E71E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901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60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61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62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48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49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C15B4-2CBE-42B6-8FC3-902954E71E18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373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13C90-1285-46D3-9712-E5AA5BAE07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5A3D8-BC3B-48E8-A98D-36369D379FC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A2A64-3501-4D1C-9169-E34F6689B1A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E59BB6-0B11-4DD5-B3B9-7227C71B6F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3500F-B9A1-4D8E-A7F1-92D8692AB1B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80AC6-38F2-4FEE-8F03-5B79E8FA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42959-992B-40E5-B3F3-55EAD51770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51117-C026-4397-8540-8A76CC3908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41BA2-2D1B-498D-92C9-FB270FBB2D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0CC31-E7F1-47FC-8020-7E9548B52C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57B4F-D599-429F-A1F2-00DEFE0814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D5F80-D973-4D9B-8379-96A3FB96A45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Econometrics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AE8915-74EC-469A-AC48-8214BE22CD1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1" name="Picture 7" descr="PalSymbolGrey_FOR POWERPOINT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16913" y="6165850"/>
            <a:ext cx="431800" cy="433388"/>
          </a:xfrm>
          <a:prstGeom prst="rect">
            <a:avLst/>
          </a:prstGeom>
          <a:noFill/>
        </p:spPr>
      </p:pic>
      <p:pic>
        <p:nvPicPr>
          <p:cNvPr id="1032" name="Picture 8" descr="CROPPED ASTERIOU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539750" y="260350"/>
            <a:ext cx="8229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4400">
                <a:solidFill>
                  <a:schemeClr val="bg1"/>
                </a:solidFill>
              </a:rPr>
              <a:t>Applied Econometrics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3284984"/>
            <a:ext cx="7273926" cy="936625"/>
          </a:xfrm>
        </p:spPr>
        <p:txBody>
          <a:bodyPr/>
          <a:lstStyle/>
          <a:p>
            <a:r>
              <a:rPr lang="en-GB" sz="5400" b="1" i="1" dirty="0" smtClean="0">
                <a:solidFill>
                  <a:srgbClr val="FF0000"/>
                </a:solidFill>
                <a:latin typeface="BlissRegular" pitchFamily="2" charset="0"/>
              </a:rPr>
              <a:t>ANALIZA VREMENSKIH SERIJA</a:t>
            </a:r>
            <a:endParaRPr lang="en-GB" sz="5400" b="1" dirty="0">
              <a:solidFill>
                <a:srgbClr val="FF0000"/>
              </a:solidFill>
              <a:latin typeface="BlissRegular" pitchFamily="2" charset="0"/>
            </a:endParaRPr>
          </a:p>
        </p:txBody>
      </p:sp>
      <p:pic>
        <p:nvPicPr>
          <p:cNvPr id="8196" name="Picture 4" descr="CROPPED ASTERIO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Jedan</a:t>
            </a:r>
            <a:r>
              <a:rPr lang="en-US" dirty="0" smtClean="0"/>
              <a:t> </a:t>
            </a:r>
            <a:r>
              <a:rPr lang="en-US" dirty="0" err="1"/>
              <a:t>način</a:t>
            </a:r>
            <a:r>
              <a:rPr lang="en-US" dirty="0"/>
              <a:t> je da se </a:t>
            </a:r>
            <a:r>
              <a:rPr lang="en-US" dirty="0" err="1"/>
              <a:t>prvoj</a:t>
            </a:r>
            <a:r>
              <a:rPr lang="en-US" dirty="0"/>
              <a:t> </a:t>
            </a:r>
            <a:r>
              <a:rPr lang="en-US" dirty="0" err="1"/>
              <a:t>vremenskoj</a:t>
            </a:r>
            <a:r>
              <a:rPr lang="en-US" dirty="0"/>
              <a:t> </a:t>
            </a:r>
            <a:r>
              <a:rPr lang="en-US" dirty="0" err="1"/>
              <a:t>jedinici</a:t>
            </a:r>
            <a:r>
              <a:rPr lang="en-US" dirty="0"/>
              <a:t> </a:t>
            </a:r>
            <a:r>
              <a:rPr lang="en-US" dirty="0" err="1" smtClean="0"/>
              <a:t>dodeli</a:t>
            </a:r>
            <a:r>
              <a:rPr lang="en-US" dirty="0" smtClean="0"/>
              <a:t> </a:t>
            </a:r>
            <a:r>
              <a:rPr lang="en-US" dirty="0" err="1"/>
              <a:t>vrednost</a:t>
            </a:r>
            <a:r>
              <a:rPr lang="en-US" dirty="0"/>
              <a:t> </a:t>
            </a:r>
            <a:r>
              <a:rPr lang="en-US" dirty="0" smtClean="0"/>
              <a:t>X </a:t>
            </a:r>
            <a:r>
              <a:rPr lang="en-US" dirty="0"/>
              <a:t>= 1.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naredni</a:t>
            </a:r>
            <a:r>
              <a:rPr lang="en-US" dirty="0"/>
              <a:t> </a:t>
            </a:r>
            <a:r>
              <a:rPr lang="en-US" dirty="0" err="1"/>
              <a:t>podaci</a:t>
            </a:r>
            <a:r>
              <a:rPr lang="en-US" dirty="0"/>
              <a:t> se </a:t>
            </a:r>
            <a:r>
              <a:rPr lang="en-US" dirty="0" err="1"/>
              <a:t>zatim</a:t>
            </a:r>
            <a:r>
              <a:rPr lang="en-US" dirty="0"/>
              <a:t> </a:t>
            </a:r>
            <a:r>
              <a:rPr lang="en-US" dirty="0" err="1"/>
              <a:t>redom</a:t>
            </a:r>
            <a:r>
              <a:rPr lang="en-US" dirty="0"/>
              <a:t> </a:t>
            </a:r>
            <a:r>
              <a:rPr lang="en-US" dirty="0" err="1"/>
              <a:t>označavaju</a:t>
            </a:r>
            <a:r>
              <a:rPr lang="en-US" dirty="0"/>
              <a:t> </a:t>
            </a:r>
            <a:r>
              <a:rPr lang="en-US" dirty="0" err="1"/>
              <a:t>rastućim</a:t>
            </a:r>
            <a:r>
              <a:rPr lang="en-US" dirty="0"/>
              <a:t> </a:t>
            </a:r>
            <a:r>
              <a:rPr lang="en-US" dirty="0" err="1"/>
              <a:t>celim</a:t>
            </a:r>
            <a:r>
              <a:rPr lang="en-US" dirty="0"/>
              <a:t> </a:t>
            </a:r>
            <a:r>
              <a:rPr lang="en-US" dirty="0" err="1"/>
              <a:t>brojem</a:t>
            </a:r>
            <a:r>
              <a:rPr lang="en-US" dirty="0"/>
              <a:t>: 2, 3, ..., n (</a:t>
            </a:r>
            <a:r>
              <a:rPr lang="en-US" dirty="0" err="1"/>
              <a:t>poslednji</a:t>
            </a:r>
            <a:r>
              <a:rPr lang="en-US" dirty="0"/>
              <a:t> </a:t>
            </a:r>
            <a:r>
              <a:rPr lang="en-US" dirty="0" err="1"/>
              <a:t>podatak</a:t>
            </a:r>
            <a:r>
              <a:rPr lang="en-US" dirty="0"/>
              <a:t> u </a:t>
            </a:r>
            <a:r>
              <a:rPr lang="en-US" dirty="0" err="1"/>
              <a:t>seriji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oznaku</a:t>
            </a:r>
            <a:r>
              <a:rPr lang="en-US" dirty="0"/>
              <a:t> </a:t>
            </a:r>
            <a:r>
              <a:rPr lang="en-US" dirty="0" err="1"/>
              <a:t>perioda</a:t>
            </a:r>
            <a:r>
              <a:rPr lang="en-US" dirty="0"/>
              <a:t> x = n).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771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Drugi</a:t>
            </a:r>
            <a:r>
              <a:rPr lang="en-US" dirty="0" smtClean="0"/>
              <a:t> </a:t>
            </a:r>
            <a:r>
              <a:rPr lang="en-US" dirty="0" err="1" smtClean="0"/>
              <a:t>način</a:t>
            </a:r>
            <a:r>
              <a:rPr lang="en-US" dirty="0" smtClean="0"/>
              <a:t> </a:t>
            </a:r>
            <a:r>
              <a:rPr lang="en-US" dirty="0" err="1" smtClean="0"/>
              <a:t>podrazumeva</a:t>
            </a:r>
            <a:r>
              <a:rPr lang="en-US" dirty="0" smtClean="0"/>
              <a:t> </a:t>
            </a:r>
            <a:r>
              <a:rPr lang="en-US" dirty="0" err="1" smtClean="0"/>
              <a:t>pojednostavljenje</a:t>
            </a:r>
            <a:r>
              <a:rPr lang="en-US" dirty="0" smtClean="0"/>
              <a:t> </a:t>
            </a:r>
            <a:r>
              <a:rPr lang="en-US" dirty="0" err="1" smtClean="0"/>
              <a:t>normalnih</a:t>
            </a:r>
            <a:r>
              <a:rPr lang="en-US" dirty="0" smtClean="0"/>
              <a:t> </a:t>
            </a:r>
            <a:r>
              <a:rPr lang="en-US" dirty="0" err="1" smtClean="0"/>
              <a:t>jednačina</a:t>
            </a:r>
            <a:r>
              <a:rPr lang="en-US" dirty="0" smtClean="0"/>
              <a:t> </a:t>
            </a:r>
            <a:r>
              <a:rPr lang="en-US" dirty="0" err="1" smtClean="0"/>
              <a:t>dobijenih</a:t>
            </a:r>
            <a:r>
              <a:rPr lang="en-US" dirty="0" smtClean="0"/>
              <a:t> MNK,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se </a:t>
            </a:r>
            <a:r>
              <a:rPr lang="en-US" dirty="0" err="1" smtClean="0"/>
              <a:t>vrednosti</a:t>
            </a:r>
            <a:r>
              <a:rPr lang="en-US" dirty="0" smtClean="0"/>
              <a:t> </a:t>
            </a:r>
            <a:r>
              <a:rPr lang="en-US" dirty="0" err="1" smtClean="0"/>
              <a:t>serije</a:t>
            </a:r>
            <a:r>
              <a:rPr lang="en-US" dirty="0" smtClean="0"/>
              <a:t> X </a:t>
            </a:r>
            <a:r>
              <a:rPr lang="en-US" dirty="0" err="1" smtClean="0"/>
              <a:t>postavljaju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da </a:t>
            </a:r>
            <a:r>
              <a:rPr lang="en-US" dirty="0" err="1" smtClean="0"/>
              <a:t>njena</a:t>
            </a:r>
            <a:r>
              <a:rPr lang="en-US" dirty="0" smtClean="0"/>
              <a:t> </a:t>
            </a:r>
            <a:r>
              <a:rPr lang="en-US" dirty="0" err="1" smtClean="0"/>
              <a:t>suma</a:t>
            </a:r>
            <a:r>
              <a:rPr lang="en-US" dirty="0" smtClean="0"/>
              <a:t> </a:t>
            </a:r>
            <a:r>
              <a:rPr lang="en-US" dirty="0" err="1" smtClean="0"/>
              <a:t>bude</a:t>
            </a:r>
            <a:r>
              <a:rPr lang="en-US" dirty="0" smtClean="0"/>
              <a:t> </a:t>
            </a:r>
            <a:r>
              <a:rPr lang="en-US" dirty="0" err="1" smtClean="0"/>
              <a:t>jednaka</a:t>
            </a:r>
            <a:r>
              <a:rPr lang="en-US" dirty="0" smtClean="0"/>
              <a:t> </a:t>
            </a:r>
            <a:r>
              <a:rPr lang="en-US" dirty="0" err="1" smtClean="0"/>
              <a:t>nuli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918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vi-VN" dirty="0"/>
              <a:t>Za vremenske serije sa neparnim brojem podataka središnjem nivou pojave u seriji dodelićemo oznaku perioda </a:t>
            </a:r>
            <a:r>
              <a:rPr lang="en-US" dirty="0" smtClean="0"/>
              <a:t>X</a:t>
            </a:r>
            <a:r>
              <a:rPr lang="vi-VN" dirty="0" smtClean="0"/>
              <a:t> </a:t>
            </a:r>
            <a:r>
              <a:rPr lang="vi-VN" dirty="0"/>
              <a:t>= 0, čime taj period postaje ishodišni. Podacima koji prethode ishodišnom dodeljuju se negativni celi brojevi: -1, -2, ..., </a:t>
            </a:r>
            <a:r>
              <a:rPr lang="vi-VN" dirty="0" smtClean="0"/>
              <a:t>–</a:t>
            </a:r>
            <a:r>
              <a:rPr lang="en-US" dirty="0" smtClean="0"/>
              <a:t>k,</a:t>
            </a:r>
            <a:r>
              <a:rPr lang="vi-VN" dirty="0" smtClean="0"/>
              <a:t> </a:t>
            </a:r>
            <a:r>
              <a:rPr lang="vi-VN" dirty="0"/>
              <a:t>dok se podacima iza ishodišnog dodeljuju celi brojevi: 1,2,..., </a:t>
            </a:r>
            <a:r>
              <a:rPr lang="vi-VN" dirty="0" smtClean="0"/>
              <a:t>k.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76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vi-VN" dirty="0" smtClean="0"/>
              <a:t>Ukoliko </a:t>
            </a:r>
            <a:r>
              <a:rPr lang="vi-VN" dirty="0"/>
              <a:t>se radi o vremenskim serijama sa parnim brojem podataka, ishodište se smešta između dva središnja nivoa pojave, dok se podacima u seriji pre ishodišnog dodeljuju negativni decimalni brojevi (-0,5, -1,5, itd), a podacima koji se nalaze posle ishodišnog pozitivni decimalni brojevi (0,5, 1,5, itd).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869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2420888"/>
                <a:ext cx="8496944" cy="424847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US" dirty="0" smtClean="0"/>
                  <a:t>Budući da je u </a:t>
                </a:r>
                <a:r>
                  <a:rPr lang="en-US" dirty="0" err="1" smtClean="0"/>
                  <a:t>ovom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slučaju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</m:nary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 err="1" smtClean="0"/>
                  <a:t>tada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su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ocene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parametara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linearnog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trenda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dobijene</a:t>
                </a:r>
                <a:r>
                  <a:rPr lang="en-US" dirty="0" smtClean="0"/>
                  <a:t> MNK: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US" dirty="0" smtClean="0"/>
                  <a:t> </a:t>
                </a:r>
              </a:p>
              <a:p>
                <a:pPr marL="0" indent="0" algn="just">
                  <a:buNone/>
                </a:pPr>
                <a:endParaRPr lang="en-US" dirty="0"/>
              </a:p>
              <a:p>
                <a:pPr marL="0" indent="0" algn="just">
                  <a:buNone/>
                </a:pPr>
                <a:r>
                  <a:rPr lang="en-US" dirty="0" smtClean="0"/>
                  <a:t>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𝑋𝑌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𝑋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1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2420888"/>
                <a:ext cx="8496944" cy="4248472"/>
              </a:xfrm>
              <a:blipFill rotWithShape="1">
                <a:blip r:embed="rId2"/>
                <a:stretch>
                  <a:fillRect l="-1793" t="-1865" r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488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Interpretacija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odsečka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nagiba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kod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linije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trenda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2636912"/>
            <a:ext cx="9108504" cy="374436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/>
              <a:t>Odsečak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l-GR" dirty="0" smtClean="0"/>
              <a:t>β</a:t>
            </a:r>
            <a:r>
              <a:rPr lang="el-GR" baseline="-25000" dirty="0" smtClean="0"/>
              <a:t>0</a:t>
            </a:r>
            <a:r>
              <a:rPr lang="el-GR" dirty="0" smtClean="0"/>
              <a:t>) </a:t>
            </a:r>
            <a:r>
              <a:rPr lang="en-US" dirty="0" smtClean="0"/>
              <a:t>je </a:t>
            </a:r>
            <a:r>
              <a:rPr lang="en-US" dirty="0" err="1"/>
              <a:t>prosek</a:t>
            </a:r>
            <a:r>
              <a:rPr lang="en-US" dirty="0"/>
              <a:t> </a:t>
            </a:r>
            <a:r>
              <a:rPr lang="en-US" dirty="0" err="1"/>
              <a:t>vremenske</a:t>
            </a:r>
            <a:r>
              <a:rPr lang="en-US" dirty="0"/>
              <a:t> </a:t>
            </a:r>
            <a:r>
              <a:rPr lang="en-US" dirty="0" err="1"/>
              <a:t>serije</a:t>
            </a:r>
            <a:r>
              <a:rPr lang="en-US" dirty="0"/>
              <a:t> u </a:t>
            </a:r>
            <a:r>
              <a:rPr lang="en-US" dirty="0" err="1"/>
              <a:t>posmatranom</a:t>
            </a:r>
            <a:r>
              <a:rPr lang="en-US" dirty="0"/>
              <a:t> </a:t>
            </a:r>
            <a:r>
              <a:rPr lang="en-US" dirty="0" err="1"/>
              <a:t>periodu</a:t>
            </a:r>
            <a:r>
              <a:rPr lang="en-US" dirty="0"/>
              <a:t>. 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 err="1" smtClean="0"/>
              <a:t>Nagib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l-GR" dirty="0"/>
              <a:t>β</a:t>
            </a:r>
            <a:r>
              <a:rPr lang="el-GR" baseline="-25000" dirty="0"/>
              <a:t>1</a:t>
            </a:r>
            <a:r>
              <a:rPr lang="el-GR" dirty="0"/>
              <a:t>) </a:t>
            </a:r>
            <a:r>
              <a:rPr lang="en-US" dirty="0" err="1"/>
              <a:t>pokazuje</a:t>
            </a:r>
            <a:r>
              <a:rPr lang="en-US" dirty="0"/>
              <a:t> </a:t>
            </a:r>
            <a:r>
              <a:rPr lang="en-US" dirty="0" err="1"/>
              <a:t>srednji</a:t>
            </a:r>
            <a:r>
              <a:rPr lang="en-US" dirty="0"/>
              <a:t> </a:t>
            </a:r>
            <a:r>
              <a:rPr lang="en-US" dirty="0" err="1"/>
              <a:t>apsolutni</a:t>
            </a:r>
            <a:r>
              <a:rPr lang="en-US" dirty="0"/>
              <a:t> </a:t>
            </a:r>
            <a:r>
              <a:rPr lang="en-US" dirty="0" err="1"/>
              <a:t>porast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prosečnu</a:t>
            </a:r>
            <a:r>
              <a:rPr lang="en-US" dirty="0"/>
              <a:t> </a:t>
            </a:r>
            <a:r>
              <a:rPr lang="en-US" dirty="0" err="1"/>
              <a:t>promenu</a:t>
            </a:r>
            <a:r>
              <a:rPr lang="en-US" dirty="0"/>
              <a:t> </a:t>
            </a:r>
            <a:r>
              <a:rPr lang="en-US" dirty="0" err="1"/>
              <a:t>vremenske</a:t>
            </a:r>
            <a:r>
              <a:rPr lang="en-US" dirty="0"/>
              <a:t> </a:t>
            </a:r>
            <a:r>
              <a:rPr lang="en-US" dirty="0" err="1"/>
              <a:t>serije</a:t>
            </a:r>
            <a:r>
              <a:rPr lang="en-US" dirty="0"/>
              <a:t> (u </a:t>
            </a:r>
            <a:r>
              <a:rPr lang="en-US" dirty="0" err="1"/>
              <a:t>zavisnosti</a:t>
            </a:r>
            <a:r>
              <a:rPr lang="en-US" dirty="0"/>
              <a:t> od </a:t>
            </a:r>
            <a:r>
              <a:rPr lang="en-US" dirty="0" err="1"/>
              <a:t>znaka</a:t>
            </a:r>
            <a:r>
              <a:rPr lang="en-US" dirty="0"/>
              <a:t>, </a:t>
            </a:r>
            <a:r>
              <a:rPr lang="en-US" dirty="0" err="1"/>
              <a:t>rast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opadanje</a:t>
            </a:r>
            <a:r>
              <a:rPr lang="en-US" dirty="0"/>
              <a:t>) u </a:t>
            </a:r>
            <a:r>
              <a:rPr lang="en-US" dirty="0" err="1"/>
              <a:t>sukcesivnim</a:t>
            </a:r>
            <a:r>
              <a:rPr lang="en-US" dirty="0"/>
              <a:t> </a:t>
            </a:r>
            <a:r>
              <a:rPr lang="en-US" dirty="0" err="1"/>
              <a:t>vremenskim</a:t>
            </a:r>
            <a:r>
              <a:rPr lang="en-US" dirty="0"/>
              <a:t> </a:t>
            </a:r>
            <a:r>
              <a:rPr lang="en-US" dirty="0" err="1"/>
              <a:t>intervalima</a:t>
            </a:r>
            <a:r>
              <a:rPr lang="en-US" dirty="0"/>
              <a:t>, u </a:t>
            </a:r>
            <a:r>
              <a:rPr lang="en-US" dirty="0" err="1"/>
              <a:t>obuhvaćenom</a:t>
            </a:r>
            <a:r>
              <a:rPr lang="en-US" dirty="0"/>
              <a:t> </a:t>
            </a:r>
            <a:r>
              <a:rPr lang="en-US" dirty="0" err="1"/>
              <a:t>periodu</a:t>
            </a:r>
            <a:r>
              <a:rPr lang="en-US" dirty="0"/>
              <a:t>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Ekstrapolacija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trenda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2636912"/>
            <a:ext cx="9108504" cy="3744366"/>
          </a:xfrm>
        </p:spPr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Ekstrapolacija</a:t>
            </a:r>
            <a:r>
              <a:rPr lang="en-US" dirty="0" smtClean="0"/>
              <a:t> </a:t>
            </a:r>
            <a:r>
              <a:rPr lang="en-US" dirty="0" err="1"/>
              <a:t>trenda</a:t>
            </a:r>
            <a:r>
              <a:rPr lang="en-US" dirty="0"/>
              <a:t> je </a:t>
            </a:r>
            <a:r>
              <a:rPr lang="en-US" dirty="0" err="1"/>
              <a:t>produžavanje</a:t>
            </a:r>
            <a:r>
              <a:rPr lang="en-US" dirty="0"/>
              <a:t> </a:t>
            </a:r>
            <a:r>
              <a:rPr lang="en-US" dirty="0" err="1"/>
              <a:t>linije</a:t>
            </a:r>
            <a:r>
              <a:rPr lang="en-US" dirty="0"/>
              <a:t> </a:t>
            </a:r>
            <a:r>
              <a:rPr lang="en-US" dirty="0" err="1"/>
              <a:t>trenda</a:t>
            </a:r>
            <a:r>
              <a:rPr lang="en-US" dirty="0"/>
              <a:t> </a:t>
            </a:r>
            <a:r>
              <a:rPr lang="en-US" dirty="0" err="1"/>
              <a:t>izvan</a:t>
            </a:r>
            <a:r>
              <a:rPr lang="en-US" dirty="0"/>
              <a:t> </a:t>
            </a:r>
            <a:r>
              <a:rPr lang="en-US" dirty="0" err="1"/>
              <a:t>intervala</a:t>
            </a:r>
            <a:r>
              <a:rPr lang="en-US" dirty="0"/>
              <a:t> </a:t>
            </a:r>
            <a:r>
              <a:rPr lang="en-US" dirty="0" err="1"/>
              <a:t>obuhvaćenog</a:t>
            </a:r>
            <a:r>
              <a:rPr lang="en-US" dirty="0"/>
              <a:t> </a:t>
            </a:r>
            <a:r>
              <a:rPr lang="en-US" dirty="0" err="1"/>
              <a:t>vremenskom</a:t>
            </a:r>
            <a:r>
              <a:rPr lang="en-US" dirty="0"/>
              <a:t> </a:t>
            </a:r>
            <a:r>
              <a:rPr lang="en-US" dirty="0" err="1"/>
              <a:t>serijom</a:t>
            </a:r>
            <a:r>
              <a:rPr lang="en-US" dirty="0"/>
              <a:t>, </a:t>
            </a:r>
            <a:r>
              <a:rPr lang="en-US" dirty="0" err="1"/>
              <a:t>bilo</a:t>
            </a:r>
            <a:r>
              <a:rPr lang="en-US" dirty="0"/>
              <a:t> u </a:t>
            </a:r>
            <a:r>
              <a:rPr lang="en-US" dirty="0" err="1"/>
              <a:t>budućnost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u </a:t>
            </a:r>
            <a:r>
              <a:rPr lang="en-US" dirty="0" err="1"/>
              <a:t>prošlost</a:t>
            </a:r>
            <a:r>
              <a:rPr lang="en-US" dirty="0"/>
              <a:t>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82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Ekstrapolacija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trenda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2636912"/>
            <a:ext cx="9108504" cy="3744366"/>
          </a:xfrm>
        </p:spPr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Da </a:t>
            </a:r>
            <a:r>
              <a:rPr lang="en-US" dirty="0"/>
              <a:t>bi </a:t>
            </a:r>
            <a:r>
              <a:rPr lang="en-US" dirty="0" err="1"/>
              <a:t>ekstrapolacija</a:t>
            </a:r>
            <a:r>
              <a:rPr lang="en-US" dirty="0"/>
              <a:t> </a:t>
            </a:r>
            <a:r>
              <a:rPr lang="en-US" dirty="0" err="1"/>
              <a:t>trenda</a:t>
            </a:r>
            <a:r>
              <a:rPr lang="en-US" dirty="0"/>
              <a:t>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relativno</a:t>
            </a:r>
            <a:r>
              <a:rPr lang="en-US" dirty="0"/>
              <a:t> </a:t>
            </a:r>
            <a:r>
              <a:rPr lang="en-US" dirty="0" err="1"/>
              <a:t>uspešna</a:t>
            </a:r>
            <a:r>
              <a:rPr lang="en-US" dirty="0"/>
              <a:t>, </a:t>
            </a:r>
            <a:r>
              <a:rPr lang="en-US" dirty="0" err="1"/>
              <a:t>potrebno</a:t>
            </a:r>
            <a:r>
              <a:rPr lang="en-US" dirty="0"/>
              <a:t> je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ispunjeno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uslova</a:t>
            </a:r>
            <a:r>
              <a:rPr lang="en-US" dirty="0"/>
              <a:t>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89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Ekstrapolacija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trenda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2636912"/>
            <a:ext cx="9108504" cy="3744366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en-US" dirty="0" err="1" smtClean="0"/>
              <a:t>Faktori</a:t>
            </a:r>
            <a:r>
              <a:rPr lang="en-US" dirty="0" smtClean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delovali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kretanje</a:t>
            </a:r>
            <a:r>
              <a:rPr lang="en-US" dirty="0"/>
              <a:t> </a:t>
            </a:r>
            <a:r>
              <a:rPr lang="en-US" dirty="0" err="1"/>
              <a:t>pojave</a:t>
            </a:r>
            <a:r>
              <a:rPr lang="en-US" dirty="0"/>
              <a:t> u </a:t>
            </a:r>
            <a:r>
              <a:rPr lang="en-US" dirty="0" err="1"/>
              <a:t>obuhvaćenom</a:t>
            </a:r>
            <a:r>
              <a:rPr lang="en-US" dirty="0"/>
              <a:t> </a:t>
            </a:r>
            <a:r>
              <a:rPr lang="en-US" dirty="0" err="1"/>
              <a:t>periodu</a:t>
            </a:r>
            <a:r>
              <a:rPr lang="en-US" dirty="0"/>
              <a:t> </a:t>
            </a:r>
            <a:r>
              <a:rPr lang="en-US" dirty="0" err="1"/>
              <a:t>moraju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dalje</a:t>
            </a:r>
            <a:r>
              <a:rPr lang="en-US" dirty="0"/>
              <a:t> </a:t>
            </a:r>
            <a:r>
              <a:rPr lang="en-US" dirty="0" err="1"/>
              <a:t>delovati</a:t>
            </a:r>
            <a:r>
              <a:rPr lang="en-US" dirty="0"/>
              <a:t> </a:t>
            </a:r>
            <a:r>
              <a:rPr lang="en-US" dirty="0" err="1"/>
              <a:t>približno</a:t>
            </a:r>
            <a:r>
              <a:rPr lang="en-US" dirty="0"/>
              <a:t> </a:t>
            </a:r>
            <a:r>
              <a:rPr lang="en-US" dirty="0" err="1"/>
              <a:t>istim</a:t>
            </a:r>
            <a:r>
              <a:rPr lang="en-US" dirty="0"/>
              <a:t> </a:t>
            </a:r>
            <a:r>
              <a:rPr lang="en-US" dirty="0" err="1"/>
              <a:t>intenzitetom</a:t>
            </a:r>
            <a:r>
              <a:rPr lang="en-US" dirty="0"/>
              <a:t>, u </a:t>
            </a:r>
            <a:r>
              <a:rPr lang="en-US" dirty="0" err="1"/>
              <a:t>istom</a:t>
            </a:r>
            <a:r>
              <a:rPr lang="en-US" dirty="0"/>
              <a:t> </a:t>
            </a:r>
            <a:r>
              <a:rPr lang="en-US" dirty="0" err="1"/>
              <a:t>smeru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bez </a:t>
            </a:r>
            <a:r>
              <a:rPr lang="en-US" dirty="0" err="1"/>
              <a:t>značajnijeg</a:t>
            </a:r>
            <a:r>
              <a:rPr lang="en-US" dirty="0"/>
              <a:t> </a:t>
            </a:r>
            <a:r>
              <a:rPr lang="en-US" dirty="0" err="1"/>
              <a:t>uticaja</a:t>
            </a:r>
            <a:r>
              <a:rPr lang="en-US" dirty="0"/>
              <a:t> </a:t>
            </a:r>
            <a:r>
              <a:rPr lang="en-US" dirty="0" err="1"/>
              <a:t>nekih</a:t>
            </a:r>
            <a:r>
              <a:rPr lang="en-US" dirty="0"/>
              <a:t> </a:t>
            </a:r>
            <a:r>
              <a:rPr lang="en-US" dirty="0" err="1"/>
              <a:t>novih</a:t>
            </a:r>
            <a:r>
              <a:rPr lang="en-US" dirty="0"/>
              <a:t> </a:t>
            </a:r>
            <a:r>
              <a:rPr lang="en-US" dirty="0" err="1"/>
              <a:t>faktora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smtClean="0"/>
              <a:t>Kao </a:t>
            </a:r>
            <a:r>
              <a:rPr lang="en-US" dirty="0" err="1"/>
              <a:t>i</a:t>
            </a:r>
            <a:r>
              <a:rPr lang="en-US" dirty="0"/>
              <a:t> u </a:t>
            </a:r>
            <a:r>
              <a:rPr lang="en-US" dirty="0" err="1"/>
              <a:t>standardnoj</a:t>
            </a:r>
            <a:r>
              <a:rPr lang="en-US" dirty="0"/>
              <a:t> </a:t>
            </a:r>
            <a:r>
              <a:rPr lang="en-US" dirty="0" err="1"/>
              <a:t>regresionoj</a:t>
            </a:r>
            <a:r>
              <a:rPr lang="en-US" dirty="0"/>
              <a:t> </a:t>
            </a:r>
            <a:r>
              <a:rPr lang="en-US" dirty="0" err="1"/>
              <a:t>analizi</a:t>
            </a:r>
            <a:r>
              <a:rPr lang="en-US" dirty="0"/>
              <a:t>, </a:t>
            </a:r>
            <a:r>
              <a:rPr lang="en-US" dirty="0" err="1"/>
              <a:t>dozvoljena</a:t>
            </a:r>
            <a:r>
              <a:rPr lang="en-US" dirty="0"/>
              <a:t> je </a:t>
            </a:r>
            <a:r>
              <a:rPr lang="en-US" dirty="0" err="1"/>
              <a:t>prognoza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u </a:t>
            </a:r>
            <a:r>
              <a:rPr lang="en-US" dirty="0" err="1"/>
              <a:t>neposrednu</a:t>
            </a:r>
            <a:r>
              <a:rPr lang="en-US" dirty="0"/>
              <a:t> </a:t>
            </a:r>
            <a:r>
              <a:rPr lang="en-US" dirty="0" err="1"/>
              <a:t>budućnost</a:t>
            </a:r>
            <a:r>
              <a:rPr lang="en-US" dirty="0"/>
              <a:t>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Ekstrapolacija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trenda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2636912"/>
            <a:ext cx="9108504" cy="374436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err="1"/>
              <a:t>Ukoliko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u </a:t>
            </a:r>
            <a:r>
              <a:rPr lang="en-US" dirty="0" err="1"/>
              <a:t>pitanju</a:t>
            </a:r>
            <a:r>
              <a:rPr lang="en-US" dirty="0"/>
              <a:t> </a:t>
            </a:r>
            <a:r>
              <a:rPr lang="en-US" dirty="0" err="1"/>
              <a:t>projekcije</a:t>
            </a:r>
            <a:r>
              <a:rPr lang="en-US" dirty="0"/>
              <a:t> </a:t>
            </a:r>
            <a:r>
              <a:rPr lang="en-US" dirty="0" err="1"/>
              <a:t>ekonomskih</a:t>
            </a:r>
            <a:r>
              <a:rPr lang="en-US" dirty="0"/>
              <a:t> </a:t>
            </a:r>
            <a:r>
              <a:rPr lang="en-US" dirty="0" err="1"/>
              <a:t>pojava</a:t>
            </a:r>
            <a:r>
              <a:rPr lang="en-US" dirty="0"/>
              <a:t>, </a:t>
            </a:r>
            <a:r>
              <a:rPr lang="en-US" dirty="0" err="1"/>
              <a:t>prognoza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vrši</a:t>
            </a:r>
            <a:r>
              <a:rPr lang="en-US" dirty="0"/>
              <a:t> u </a:t>
            </a:r>
            <a:r>
              <a:rPr lang="en-US" dirty="0" err="1"/>
              <a:t>vreme</a:t>
            </a:r>
            <a:r>
              <a:rPr lang="en-US" dirty="0"/>
              <a:t> </a:t>
            </a:r>
            <a:r>
              <a:rPr lang="en-US" dirty="0" err="1"/>
              <a:t>relativne</a:t>
            </a:r>
            <a:r>
              <a:rPr lang="en-US" dirty="0"/>
              <a:t> </a:t>
            </a:r>
            <a:r>
              <a:rPr lang="en-US" dirty="0" err="1"/>
              <a:t>poslovne</a:t>
            </a:r>
            <a:r>
              <a:rPr lang="en-US" dirty="0"/>
              <a:t> </a:t>
            </a:r>
            <a:r>
              <a:rPr lang="en-US" dirty="0" err="1"/>
              <a:t>stabilnosti</a:t>
            </a:r>
            <a:r>
              <a:rPr lang="en-US" dirty="0"/>
              <a:t> je </a:t>
            </a:r>
            <a:r>
              <a:rPr lang="en-US" dirty="0" err="1"/>
              <a:t>tačnija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pouzdanija</a:t>
            </a:r>
            <a:r>
              <a:rPr lang="en-US" dirty="0"/>
              <a:t> od one </a:t>
            </a:r>
            <a:r>
              <a:rPr lang="en-US" dirty="0" err="1"/>
              <a:t>koja</a:t>
            </a:r>
            <a:r>
              <a:rPr lang="en-US" dirty="0"/>
              <a:t> se </a:t>
            </a:r>
            <a:r>
              <a:rPr lang="en-US" dirty="0" err="1"/>
              <a:t>vrši</a:t>
            </a:r>
            <a:r>
              <a:rPr lang="en-US" dirty="0"/>
              <a:t> u </a:t>
            </a:r>
            <a:r>
              <a:rPr lang="en-US" dirty="0" err="1"/>
              <a:t>vreme</a:t>
            </a:r>
            <a:r>
              <a:rPr lang="en-US" dirty="0"/>
              <a:t> </a:t>
            </a:r>
            <a:r>
              <a:rPr lang="en-US" dirty="0" err="1"/>
              <a:t>čestih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neočekivanih</a:t>
            </a:r>
            <a:r>
              <a:rPr lang="en-US" dirty="0"/>
              <a:t> </a:t>
            </a:r>
            <a:r>
              <a:rPr lang="en-US" dirty="0" err="1"/>
              <a:t>promena</a:t>
            </a:r>
            <a:r>
              <a:rPr lang="en-US" dirty="0"/>
              <a:t> </a:t>
            </a:r>
            <a:r>
              <a:rPr lang="en-US" dirty="0" err="1"/>
              <a:t>poslovnog</a:t>
            </a:r>
            <a:r>
              <a:rPr lang="en-US" dirty="0"/>
              <a:t> </a:t>
            </a:r>
            <a:r>
              <a:rPr lang="en-US" dirty="0" err="1"/>
              <a:t>ambijenta</a:t>
            </a:r>
            <a:r>
              <a:rPr lang="en-US" dirty="0"/>
              <a:t>. </a:t>
            </a: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4</a:t>
            </a:r>
            <a:r>
              <a:rPr lang="en-US" dirty="0"/>
              <a:t>.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serija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izražen</a:t>
            </a:r>
            <a:r>
              <a:rPr lang="en-US" dirty="0"/>
              <a:t> </a:t>
            </a:r>
            <a:r>
              <a:rPr lang="en-US" dirty="0" err="1"/>
              <a:t>cikličan</a:t>
            </a:r>
            <a:r>
              <a:rPr lang="en-US" dirty="0"/>
              <a:t> </a:t>
            </a:r>
            <a:r>
              <a:rPr lang="en-US" dirty="0" err="1"/>
              <a:t>varijabilitet</a:t>
            </a:r>
            <a:r>
              <a:rPr lang="en-US" dirty="0"/>
              <a:t>,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nagle</a:t>
            </a:r>
            <a:r>
              <a:rPr lang="en-US" dirty="0"/>
              <a:t> </a:t>
            </a:r>
            <a:r>
              <a:rPr lang="en-US" dirty="0" err="1"/>
              <a:t>zaokrete</a:t>
            </a:r>
            <a:r>
              <a:rPr lang="en-US" dirty="0"/>
              <a:t> u </a:t>
            </a:r>
            <a:r>
              <a:rPr lang="en-US" dirty="0" err="1"/>
              <a:t>svom</a:t>
            </a:r>
            <a:r>
              <a:rPr lang="en-US" dirty="0"/>
              <a:t> </a:t>
            </a:r>
            <a:r>
              <a:rPr lang="en-US" dirty="0" err="1"/>
              <a:t>razvoju</a:t>
            </a:r>
            <a:r>
              <a:rPr lang="en-US" dirty="0"/>
              <a:t>, </a:t>
            </a:r>
            <a:r>
              <a:rPr lang="en-US" dirty="0" err="1"/>
              <a:t>prognoziranje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preporučljivo</a:t>
            </a:r>
            <a:r>
              <a:rPr lang="en-US" dirty="0"/>
              <a:t>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0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Analiza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vremenskih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serija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en-US" dirty="0" smtClean="0"/>
          </a:p>
          <a:p>
            <a:pPr marL="0" indent="0" algn="just">
              <a:buFontTx/>
              <a:buNone/>
            </a:pPr>
            <a:r>
              <a:rPr lang="en-US" dirty="0" err="1" smtClean="0"/>
              <a:t>Vremenske</a:t>
            </a:r>
            <a:r>
              <a:rPr lang="en-US" dirty="0" smtClean="0"/>
              <a:t> </a:t>
            </a:r>
            <a:r>
              <a:rPr lang="en-US" dirty="0" err="1"/>
              <a:t>serije</a:t>
            </a:r>
            <a:r>
              <a:rPr lang="en-US" dirty="0"/>
              <a:t> </a:t>
            </a:r>
            <a:r>
              <a:rPr lang="en-US" dirty="0" err="1"/>
              <a:t>predstavljaju</a:t>
            </a:r>
            <a:r>
              <a:rPr lang="en-US" dirty="0"/>
              <a:t> </a:t>
            </a:r>
            <a:r>
              <a:rPr lang="en-US" dirty="0" err="1"/>
              <a:t>nizove</a:t>
            </a:r>
            <a:r>
              <a:rPr lang="en-US" dirty="0"/>
              <a:t> </a:t>
            </a:r>
            <a:r>
              <a:rPr lang="en-US" dirty="0" err="1"/>
              <a:t>numeričkih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o </a:t>
            </a:r>
            <a:r>
              <a:rPr lang="en-US" dirty="0" err="1"/>
              <a:t>pojavi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složeni</a:t>
            </a:r>
            <a:r>
              <a:rPr lang="en-US" dirty="0"/>
              <a:t> </a:t>
            </a:r>
            <a:r>
              <a:rPr lang="en-US" dirty="0" err="1"/>
              <a:t>hronološkim</a:t>
            </a:r>
            <a:r>
              <a:rPr lang="en-US" dirty="0"/>
              <a:t> </a:t>
            </a:r>
            <a:r>
              <a:rPr lang="en-US" dirty="0" err="1"/>
              <a:t>redosledom</a:t>
            </a:r>
            <a:r>
              <a:rPr lang="en-US" dirty="0"/>
              <a:t> u </a:t>
            </a:r>
            <a:r>
              <a:rPr lang="en-US" dirty="0" err="1"/>
              <a:t>sukcesivnim</a:t>
            </a:r>
            <a:r>
              <a:rPr lang="en-US" dirty="0"/>
              <a:t>, </a:t>
            </a:r>
            <a:r>
              <a:rPr lang="en-US" dirty="0" err="1"/>
              <a:t>jednakim</a:t>
            </a:r>
            <a:r>
              <a:rPr lang="en-US" dirty="0"/>
              <a:t>, </a:t>
            </a:r>
            <a:r>
              <a:rPr lang="en-US" dirty="0" err="1"/>
              <a:t>vremenskim</a:t>
            </a:r>
            <a:r>
              <a:rPr lang="en-US" dirty="0"/>
              <a:t> </a:t>
            </a:r>
            <a:r>
              <a:rPr lang="en-US" dirty="0" err="1"/>
              <a:t>periodima</a:t>
            </a:r>
            <a:r>
              <a:rPr lang="en-US" dirty="0"/>
              <a:t>. </a:t>
            </a:r>
            <a:endParaRPr lang="en-US" dirty="0" smtClean="0"/>
          </a:p>
          <a:p>
            <a:pPr marL="609600" indent="-609600">
              <a:buFontTx/>
              <a:buNone/>
            </a:pPr>
            <a:endParaRPr lang="en-GB" dirty="0"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GB" dirty="0">
              <a:latin typeface="Times New Roman" pitchFamily="18" charset="0"/>
            </a:endParaRPr>
          </a:p>
          <a:p>
            <a:pPr marL="609600" indent="-609600"/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Ekstrapolacija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trenda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496" y="2636912"/>
            <a:ext cx="9108504" cy="374436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5</a:t>
            </a:r>
            <a:r>
              <a:rPr lang="en-US" dirty="0"/>
              <a:t>. </a:t>
            </a:r>
            <a:r>
              <a:rPr lang="en-US" dirty="0" err="1" smtClean="0"/>
              <a:t>Uz</a:t>
            </a:r>
            <a:r>
              <a:rPr lang="en-US" dirty="0" smtClean="0"/>
              <a:t> </a:t>
            </a:r>
            <a:r>
              <a:rPr lang="en-US" dirty="0" err="1"/>
              <a:t>sva</a:t>
            </a:r>
            <a:r>
              <a:rPr lang="en-US" dirty="0"/>
              <a:t> </a:t>
            </a:r>
            <a:r>
              <a:rPr lang="en-US" dirty="0" err="1"/>
              <a:t>navedena</a:t>
            </a:r>
            <a:r>
              <a:rPr lang="en-US" dirty="0"/>
              <a:t> </a:t>
            </a:r>
            <a:r>
              <a:rPr lang="en-US" dirty="0" err="1"/>
              <a:t>ograničenja</a:t>
            </a:r>
            <a:r>
              <a:rPr lang="en-US" dirty="0"/>
              <a:t>, </a:t>
            </a:r>
            <a:r>
              <a:rPr lang="en-US" dirty="0" err="1"/>
              <a:t>prognozirana</a:t>
            </a:r>
            <a:r>
              <a:rPr lang="en-US" dirty="0"/>
              <a:t> trend </a:t>
            </a:r>
            <a:r>
              <a:rPr lang="en-US" dirty="0" err="1"/>
              <a:t>vrednost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se </a:t>
            </a:r>
            <a:r>
              <a:rPr lang="en-US" dirty="0" err="1"/>
              <a:t>shvatiti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"</a:t>
            </a:r>
            <a:r>
              <a:rPr lang="en-US" dirty="0" err="1"/>
              <a:t>uprosečena</a:t>
            </a:r>
            <a:r>
              <a:rPr lang="en-US" dirty="0"/>
              <a:t> </a:t>
            </a:r>
            <a:r>
              <a:rPr lang="en-US" dirty="0" err="1"/>
              <a:t>slika</a:t>
            </a:r>
            <a:r>
              <a:rPr lang="en-US" dirty="0"/>
              <a:t> </a:t>
            </a:r>
            <a:r>
              <a:rPr lang="en-US" dirty="0" err="1"/>
              <a:t>budućnosti</a:t>
            </a:r>
            <a:r>
              <a:rPr lang="en-US" dirty="0"/>
              <a:t>",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mehanička</a:t>
            </a:r>
            <a:r>
              <a:rPr lang="en-US" dirty="0"/>
              <a:t> </a:t>
            </a:r>
            <a:r>
              <a:rPr lang="en-US" dirty="0" err="1"/>
              <a:t>projekcija</a:t>
            </a:r>
            <a:r>
              <a:rPr lang="en-US" dirty="0"/>
              <a:t>, </a:t>
            </a:r>
            <a:r>
              <a:rPr lang="en-US" dirty="0" err="1"/>
              <a:t>jer</a:t>
            </a:r>
            <a:r>
              <a:rPr lang="en-US" dirty="0"/>
              <a:t> </a:t>
            </a:r>
            <a:r>
              <a:rPr lang="en-US" dirty="0" err="1"/>
              <a:t>vrednosti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se </a:t>
            </a:r>
            <a:r>
              <a:rPr lang="en-US" dirty="0" err="1"/>
              <a:t>nalaze</a:t>
            </a:r>
            <a:r>
              <a:rPr lang="en-US" dirty="0"/>
              <a:t> </a:t>
            </a:r>
            <a:r>
              <a:rPr lang="en-US" dirty="0" err="1"/>
              <a:t>baš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liniji</a:t>
            </a:r>
            <a:r>
              <a:rPr lang="en-US" dirty="0"/>
              <a:t> </a:t>
            </a:r>
            <a:r>
              <a:rPr lang="en-US" dirty="0" err="1"/>
              <a:t>trenda</a:t>
            </a:r>
            <a:r>
              <a:rPr lang="en-US" dirty="0"/>
              <a:t> </a:t>
            </a:r>
            <a:r>
              <a:rPr lang="en-US" dirty="0" err="1"/>
              <a:t>označavaju</a:t>
            </a:r>
            <a:r>
              <a:rPr lang="en-US" dirty="0"/>
              <a:t> </a:t>
            </a:r>
            <a:r>
              <a:rPr lang="en-US" dirty="0" err="1"/>
              <a:t>prosečne</a:t>
            </a:r>
            <a:r>
              <a:rPr lang="en-US" dirty="0"/>
              <a:t> </a:t>
            </a:r>
            <a:r>
              <a:rPr lang="en-US" dirty="0" err="1"/>
              <a:t>ocenjene</a:t>
            </a:r>
            <a:r>
              <a:rPr lang="en-US" dirty="0"/>
              <a:t> </a:t>
            </a:r>
            <a:r>
              <a:rPr lang="en-US" dirty="0" err="1"/>
              <a:t>vrednosti</a:t>
            </a:r>
            <a:r>
              <a:rPr lang="en-US" dirty="0"/>
              <a:t> date </a:t>
            </a:r>
            <a:r>
              <a:rPr lang="en-US" dirty="0" err="1"/>
              <a:t>vremenske</a:t>
            </a:r>
            <a:r>
              <a:rPr lang="en-US" dirty="0"/>
              <a:t> </a:t>
            </a:r>
            <a:r>
              <a:rPr lang="en-US" dirty="0" err="1"/>
              <a:t>serije</a:t>
            </a:r>
            <a:r>
              <a:rPr lang="en-US" dirty="0"/>
              <a:t>. 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98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8229600" cy="706437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Eksponencijalni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marL="0" indent="0">
              <a:buNone/>
            </a:pPr>
            <a:r>
              <a:rPr lang="vi-VN" dirty="0"/>
              <a:t>Ukoliko vremenska serija tokom vremena pokazuje približno isti relativan rast ili opadanje, tada njenu razvojnu tendenciju najbolje aproksimira eksponencijalna funkcija.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8229600" cy="706437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Eksponencijalni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9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2492896"/>
                <a:ext cx="8229600" cy="417646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err="1"/>
                  <a:t>Teorijska</a:t>
                </a:r>
                <a:r>
                  <a:rPr lang="en-US" dirty="0"/>
                  <a:t> </a:t>
                </a:r>
                <a:r>
                  <a:rPr lang="en-US" dirty="0" err="1"/>
                  <a:t>funkcija</a:t>
                </a:r>
                <a:r>
                  <a:rPr lang="en-US" dirty="0"/>
                  <a:t> </a:t>
                </a:r>
                <a:r>
                  <a:rPr lang="en-US" dirty="0" err="1"/>
                  <a:t>eksponencijalnog</a:t>
                </a:r>
                <a:r>
                  <a:rPr lang="en-US" dirty="0"/>
                  <a:t> </a:t>
                </a:r>
                <a:r>
                  <a:rPr lang="en-US" dirty="0" err="1"/>
                  <a:t>trenda</a:t>
                </a:r>
                <a:r>
                  <a:rPr lang="en-US" dirty="0"/>
                  <a:t> data je </a:t>
                </a:r>
                <a:r>
                  <a:rPr lang="en-US" dirty="0" err="1"/>
                  <a:t>na</a:t>
                </a:r>
                <a:r>
                  <a:rPr lang="en-US" dirty="0"/>
                  <a:t> </a:t>
                </a:r>
                <a:r>
                  <a:rPr lang="en-US" dirty="0" err="1"/>
                  <a:t>sledeći</a:t>
                </a:r>
                <a:r>
                  <a:rPr lang="en-US" dirty="0"/>
                  <a:t> </a:t>
                </a:r>
                <a:r>
                  <a:rPr lang="en-US" dirty="0" err="1"/>
                  <a:t>način</a:t>
                </a:r>
                <a:r>
                  <a:rPr lang="en-US" dirty="0"/>
                  <a:t>: </a:t>
                </a: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r>
                        <a:rPr lang="en-US" i="1" smtClean="0">
                          <a:latin typeface="Cambria Math"/>
                          <a:ea typeface="Cambria Math"/>
                        </a:rPr>
                        <m:t>·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 baseline="30000">
                          <a:latin typeface="Cambria Math"/>
                          <a:ea typeface="Cambria Math"/>
                        </a:rPr>
                        <m:t>𝑋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err="1"/>
                  <a:t>Vrednost</a:t>
                </a:r>
                <a:r>
                  <a:rPr lang="en-US" dirty="0"/>
                  <a:t> </a:t>
                </a:r>
                <a:r>
                  <a:rPr lang="en-US" dirty="0" err="1"/>
                  <a:t>parametra</a:t>
                </a:r>
                <a:r>
                  <a:rPr lang="en-US" dirty="0"/>
                  <a:t> </a:t>
                </a:r>
                <a:r>
                  <a:rPr lang="el-GR" dirty="0" smtClean="0"/>
                  <a:t>β</a:t>
                </a:r>
                <a:r>
                  <a:rPr lang="el-GR" baseline="-25000" dirty="0" smtClean="0"/>
                  <a:t>1</a:t>
                </a:r>
                <a:r>
                  <a:rPr lang="el-GR" dirty="0" smtClean="0"/>
                  <a:t> </a:t>
                </a:r>
                <a:r>
                  <a:rPr lang="en-US" dirty="0" err="1"/>
                  <a:t>pomnožena</a:t>
                </a:r>
                <a:r>
                  <a:rPr lang="en-US" dirty="0"/>
                  <a:t> </a:t>
                </a:r>
                <a:r>
                  <a:rPr lang="en-US" dirty="0" err="1"/>
                  <a:t>sa</a:t>
                </a:r>
                <a:r>
                  <a:rPr lang="en-US" dirty="0"/>
                  <a:t> 100 </a:t>
                </a:r>
                <a:r>
                  <a:rPr lang="en-US" dirty="0" err="1"/>
                  <a:t>pokazuje</a:t>
                </a:r>
                <a:r>
                  <a:rPr lang="en-US" dirty="0"/>
                  <a:t> </a:t>
                </a:r>
                <a:r>
                  <a:rPr lang="en-US" dirty="0" err="1"/>
                  <a:t>srednji</a:t>
                </a:r>
                <a:r>
                  <a:rPr lang="en-US" dirty="0"/>
                  <a:t> </a:t>
                </a:r>
                <a:r>
                  <a:rPr lang="en-US" dirty="0" err="1"/>
                  <a:t>relativni</a:t>
                </a:r>
                <a:r>
                  <a:rPr lang="en-US" dirty="0"/>
                  <a:t> </a:t>
                </a:r>
                <a:r>
                  <a:rPr lang="en-US" dirty="0" err="1"/>
                  <a:t>rast</a:t>
                </a:r>
                <a:r>
                  <a:rPr lang="en-US" dirty="0"/>
                  <a:t> </a:t>
                </a:r>
                <a:r>
                  <a:rPr lang="en-US" dirty="0" err="1"/>
                  <a:t>pojave</a:t>
                </a:r>
                <a:r>
                  <a:rPr lang="en-US" dirty="0"/>
                  <a:t>, </a:t>
                </a:r>
                <a:r>
                  <a:rPr lang="en-US" dirty="0" err="1"/>
                  <a:t>koji</a:t>
                </a:r>
                <a:r>
                  <a:rPr lang="en-US" dirty="0"/>
                  <a:t> se </a:t>
                </a:r>
                <a:r>
                  <a:rPr lang="en-US" dirty="0" err="1"/>
                  <a:t>često</a:t>
                </a:r>
                <a:r>
                  <a:rPr lang="en-US" dirty="0"/>
                  <a:t> </a:t>
                </a:r>
                <a:r>
                  <a:rPr lang="en-US" dirty="0" err="1"/>
                  <a:t>naziva</a:t>
                </a:r>
                <a:r>
                  <a:rPr lang="en-US" dirty="0"/>
                  <a:t> </a:t>
                </a:r>
                <a:r>
                  <a:rPr lang="en-US" dirty="0" err="1"/>
                  <a:t>srednjim</a:t>
                </a:r>
                <a:r>
                  <a:rPr lang="en-US" dirty="0"/>
                  <a:t> </a:t>
                </a:r>
                <a:r>
                  <a:rPr lang="en-US" dirty="0" err="1"/>
                  <a:t>tempom</a:t>
                </a:r>
                <a:r>
                  <a:rPr lang="en-US" dirty="0"/>
                  <a:t> </a:t>
                </a:r>
                <a:r>
                  <a:rPr lang="en-US" dirty="0" err="1"/>
                  <a:t>rasta</a:t>
                </a:r>
                <a:r>
                  <a:rPr lang="en-US" dirty="0"/>
                  <a:t>. </a:t>
                </a:r>
              </a:p>
              <a:p>
                <a:pPr marL="0" indent="0">
                  <a:buNone/>
                </a:pPr>
                <a:endParaRPr lang="en-US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12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2492896"/>
                <a:ext cx="8229600" cy="4176464"/>
              </a:xfrm>
              <a:blipFill rotWithShape="1">
                <a:blip r:embed="rId2"/>
                <a:stretch>
                  <a:fillRect l="-1852" t="-1898" r="-1630" b="-74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8229600" cy="706437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Eksponencijalni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9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57200" y="2492896"/>
                <a:ext cx="8229600" cy="417646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Na </a:t>
                </a:r>
                <a:r>
                  <a:rPr lang="en-US" dirty="0" err="1"/>
                  <a:t>osnovu</a:t>
                </a:r>
                <a:r>
                  <a:rPr lang="en-US" dirty="0"/>
                  <a:t> </a:t>
                </a:r>
                <a:r>
                  <a:rPr lang="en-US" dirty="0" err="1" smtClean="0"/>
                  <a:t>vrednosti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paramera</a:t>
                </a:r>
                <a:r>
                  <a:rPr lang="en-US" dirty="0" smtClean="0"/>
                  <a:t> </a:t>
                </a:r>
                <a:r>
                  <a:rPr lang="el-GR" dirty="0"/>
                  <a:t>β</a:t>
                </a:r>
                <a:r>
                  <a:rPr lang="el-GR" baseline="-25000" dirty="0"/>
                  <a:t>1 </a:t>
                </a:r>
                <a:r>
                  <a:rPr lang="en-US" dirty="0" err="1" smtClean="0"/>
                  <a:t>može</a:t>
                </a:r>
                <a:r>
                  <a:rPr lang="en-US" dirty="0" smtClean="0"/>
                  <a:t> </a:t>
                </a:r>
                <a:r>
                  <a:rPr lang="en-US" dirty="0"/>
                  <a:t>se </a:t>
                </a:r>
                <a:r>
                  <a:rPr lang="en-US" dirty="0" err="1"/>
                  <a:t>izračunati</a:t>
                </a:r>
                <a:r>
                  <a:rPr lang="en-US" dirty="0"/>
                  <a:t> </a:t>
                </a:r>
                <a:r>
                  <a:rPr lang="en-US" dirty="0" err="1"/>
                  <a:t>i</a:t>
                </a:r>
                <a:r>
                  <a:rPr lang="en-US" dirty="0"/>
                  <a:t> </a:t>
                </a:r>
                <a:r>
                  <a:rPr lang="en-US" dirty="0" err="1"/>
                  <a:t>eksponencijalna</a:t>
                </a:r>
                <a:r>
                  <a:rPr lang="en-US" dirty="0"/>
                  <a:t> </a:t>
                </a:r>
                <a:r>
                  <a:rPr lang="en-US" dirty="0" err="1"/>
                  <a:t>stopa</a:t>
                </a:r>
                <a:r>
                  <a:rPr lang="en-US" dirty="0"/>
                  <a:t> </a:t>
                </a:r>
                <a:r>
                  <a:rPr lang="en-US" dirty="0" err="1" smtClean="0"/>
                  <a:t>rasta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serije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na</a:t>
                </a:r>
                <a:r>
                  <a:rPr lang="en-US" dirty="0" smtClean="0"/>
                  <a:t> </a:t>
                </a:r>
                <a:r>
                  <a:rPr lang="en-US" dirty="0" err="1"/>
                  <a:t>sledeći</a:t>
                </a:r>
                <a:r>
                  <a:rPr lang="en-US" dirty="0"/>
                  <a:t> </a:t>
                </a:r>
                <a:r>
                  <a:rPr lang="en-US" dirty="0" err="1"/>
                  <a:t>način</a:t>
                </a:r>
                <a:r>
                  <a:rPr lang="en-US" dirty="0"/>
                  <a:t>: 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−1)·100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err="1" smtClean="0"/>
                  <a:t>Eksponencijalna</a:t>
                </a:r>
                <a:r>
                  <a:rPr lang="en-US" dirty="0" smtClean="0"/>
                  <a:t> </a:t>
                </a:r>
                <a:r>
                  <a:rPr lang="en-US" dirty="0" err="1"/>
                  <a:t>stopa</a:t>
                </a:r>
                <a:r>
                  <a:rPr lang="en-US" dirty="0"/>
                  <a:t> </a:t>
                </a:r>
                <a:r>
                  <a:rPr lang="en-US" dirty="0" err="1"/>
                  <a:t>rasta</a:t>
                </a:r>
                <a:r>
                  <a:rPr lang="en-US" dirty="0"/>
                  <a:t> </a:t>
                </a:r>
                <a:r>
                  <a:rPr lang="en-US" dirty="0" err="1"/>
                  <a:t>pokazuje</a:t>
                </a:r>
                <a:r>
                  <a:rPr lang="en-US" dirty="0"/>
                  <a:t> </a:t>
                </a:r>
                <a:r>
                  <a:rPr lang="en-US" dirty="0" err="1"/>
                  <a:t>prosečnu</a:t>
                </a:r>
                <a:r>
                  <a:rPr lang="en-US" dirty="0"/>
                  <a:t> </a:t>
                </a:r>
                <a:r>
                  <a:rPr lang="en-US" dirty="0" err="1" smtClean="0"/>
                  <a:t>stopu</a:t>
                </a:r>
                <a:r>
                  <a:rPr lang="en-US" dirty="0" smtClean="0"/>
                  <a:t> </a:t>
                </a:r>
                <a:r>
                  <a:rPr lang="en-US" dirty="0" err="1"/>
                  <a:t>rasta</a:t>
                </a:r>
                <a:r>
                  <a:rPr lang="en-US" dirty="0"/>
                  <a:t> </a:t>
                </a:r>
                <a:r>
                  <a:rPr lang="en-US" dirty="0" err="1"/>
                  <a:t>vremenske</a:t>
                </a:r>
                <a:r>
                  <a:rPr lang="en-US" dirty="0"/>
                  <a:t> </a:t>
                </a:r>
                <a:r>
                  <a:rPr lang="en-US" dirty="0" err="1"/>
                  <a:t>serije</a:t>
                </a:r>
                <a:r>
                  <a:rPr lang="en-US" dirty="0"/>
                  <a:t> u </a:t>
                </a:r>
                <a:r>
                  <a:rPr lang="en-US" dirty="0" err="1"/>
                  <a:t>posmatranom</a:t>
                </a:r>
                <a:r>
                  <a:rPr lang="en-US" dirty="0"/>
                  <a:t> </a:t>
                </a:r>
                <a:r>
                  <a:rPr lang="en-US" dirty="0" err="1"/>
                  <a:t>periodu</a:t>
                </a:r>
                <a:r>
                  <a:rPr lang="en-US" dirty="0"/>
                  <a:t>. 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12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2492896"/>
                <a:ext cx="8229600" cy="4176464"/>
              </a:xfrm>
              <a:blipFill rotWithShape="1">
                <a:blip r:embed="rId2"/>
                <a:stretch>
                  <a:fillRect l="-1852" t="-1898" b="-51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47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8229600" cy="706437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Ciklična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komponenta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4176464"/>
          </a:xfrm>
        </p:spPr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Ciklična</a:t>
            </a:r>
            <a:r>
              <a:rPr lang="en-US" dirty="0" smtClean="0"/>
              <a:t> </a:t>
            </a:r>
            <a:r>
              <a:rPr lang="en-US" dirty="0" err="1"/>
              <a:t>komponenta</a:t>
            </a:r>
            <a:r>
              <a:rPr lang="en-US" dirty="0"/>
              <a:t> </a:t>
            </a:r>
            <a:r>
              <a:rPr lang="en-US" dirty="0" err="1"/>
              <a:t>predstavlja</a:t>
            </a:r>
            <a:r>
              <a:rPr lang="en-US" dirty="0"/>
              <a:t> </a:t>
            </a:r>
            <a:r>
              <a:rPr lang="en-US" dirty="0" err="1"/>
              <a:t>naizmenično</a:t>
            </a:r>
            <a:r>
              <a:rPr lang="en-US" dirty="0"/>
              <a:t> </a:t>
            </a:r>
            <a:r>
              <a:rPr lang="en-US" dirty="0" err="1"/>
              <a:t>smenjivanje</a:t>
            </a:r>
            <a:r>
              <a:rPr lang="en-US" dirty="0"/>
              <a:t> </a:t>
            </a:r>
            <a:r>
              <a:rPr lang="en-US" dirty="0" err="1"/>
              <a:t>višegodišnjeg</a:t>
            </a:r>
            <a:r>
              <a:rPr lang="en-US" dirty="0"/>
              <a:t> </a:t>
            </a:r>
            <a:r>
              <a:rPr lang="en-US" dirty="0" err="1"/>
              <a:t>odstupanja</a:t>
            </a:r>
            <a:r>
              <a:rPr lang="en-US" dirty="0"/>
              <a:t> </a:t>
            </a:r>
            <a:r>
              <a:rPr lang="en-US" dirty="0" err="1"/>
              <a:t>posmatrane</a:t>
            </a:r>
            <a:r>
              <a:rPr lang="en-US" dirty="0"/>
              <a:t> </a:t>
            </a:r>
            <a:r>
              <a:rPr lang="en-US" dirty="0" err="1"/>
              <a:t>pojave</a:t>
            </a:r>
            <a:r>
              <a:rPr lang="en-US" dirty="0"/>
              <a:t> </a:t>
            </a:r>
            <a:r>
              <a:rPr lang="en-US" dirty="0" err="1"/>
              <a:t>iznad</a:t>
            </a:r>
            <a:r>
              <a:rPr lang="en-US" dirty="0"/>
              <a:t>,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višegodišnjim</a:t>
            </a:r>
            <a:r>
              <a:rPr lang="en-US" dirty="0"/>
              <a:t> </a:t>
            </a:r>
            <a:r>
              <a:rPr lang="en-US" dirty="0" err="1"/>
              <a:t>odstupanjem</a:t>
            </a:r>
            <a:r>
              <a:rPr lang="en-US" dirty="0"/>
              <a:t> </a:t>
            </a:r>
            <a:r>
              <a:rPr lang="en-US" dirty="0" err="1"/>
              <a:t>ispod</a:t>
            </a:r>
            <a:r>
              <a:rPr lang="en-US" dirty="0"/>
              <a:t> </a:t>
            </a:r>
            <a:r>
              <a:rPr lang="en-US" dirty="0" err="1"/>
              <a:t>njenog</a:t>
            </a:r>
            <a:r>
              <a:rPr lang="en-US" dirty="0"/>
              <a:t> </a:t>
            </a:r>
            <a:r>
              <a:rPr lang="en-US" dirty="0" err="1"/>
              <a:t>prosečnog</a:t>
            </a:r>
            <a:r>
              <a:rPr lang="en-US" dirty="0"/>
              <a:t> </a:t>
            </a:r>
            <a:r>
              <a:rPr lang="en-US" dirty="0" err="1"/>
              <a:t>kretanja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5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8229600" cy="706437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Sezona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Sezonske</a:t>
            </a:r>
            <a:r>
              <a:rPr lang="en-US" dirty="0" smtClean="0"/>
              <a:t> </a:t>
            </a:r>
            <a:r>
              <a:rPr lang="en-US" dirty="0" err="1"/>
              <a:t>varijacije</a:t>
            </a:r>
            <a:r>
              <a:rPr lang="en-US" dirty="0"/>
              <a:t> se </a:t>
            </a:r>
            <a:r>
              <a:rPr lang="en-US" dirty="0" err="1"/>
              <a:t>ponavljaju</a:t>
            </a:r>
            <a:r>
              <a:rPr lang="en-US" dirty="0"/>
              <a:t> </a:t>
            </a:r>
            <a:r>
              <a:rPr lang="en-US" dirty="0" err="1"/>
              <a:t>periodično</a:t>
            </a:r>
            <a:r>
              <a:rPr lang="en-US" dirty="0"/>
              <a:t> u </a:t>
            </a:r>
            <a:r>
              <a:rPr lang="en-US" dirty="0" err="1"/>
              <a:t>vremenskim</a:t>
            </a:r>
            <a:r>
              <a:rPr lang="en-US" dirty="0"/>
              <a:t> </a:t>
            </a:r>
            <a:r>
              <a:rPr lang="en-US" dirty="0" err="1"/>
              <a:t>razmacima</a:t>
            </a:r>
            <a:r>
              <a:rPr lang="en-US" dirty="0"/>
              <a:t> do </a:t>
            </a:r>
            <a:r>
              <a:rPr lang="en-US" dirty="0" err="1"/>
              <a:t>godinu</a:t>
            </a:r>
            <a:r>
              <a:rPr lang="en-US" dirty="0"/>
              <a:t> dana </a:t>
            </a:r>
            <a:r>
              <a:rPr lang="en-US" dirty="0" err="1"/>
              <a:t>i</a:t>
            </a:r>
            <a:r>
              <a:rPr lang="en-US" dirty="0"/>
              <a:t> mere se </a:t>
            </a:r>
            <a:r>
              <a:rPr lang="en-US" dirty="0" err="1"/>
              <a:t>sezonskim</a:t>
            </a:r>
            <a:r>
              <a:rPr lang="en-US" dirty="0"/>
              <a:t> </a:t>
            </a:r>
            <a:r>
              <a:rPr lang="en-US" dirty="0" err="1"/>
              <a:t>indeksima</a:t>
            </a:r>
            <a:r>
              <a:rPr lang="en-US" dirty="0"/>
              <a:t>. </a:t>
            </a:r>
            <a:r>
              <a:rPr lang="en-US" dirty="0" err="1"/>
              <a:t>Sezonske</a:t>
            </a:r>
            <a:r>
              <a:rPr lang="en-US" dirty="0"/>
              <a:t> </a:t>
            </a:r>
            <a:r>
              <a:rPr lang="en-US" dirty="0" err="1"/>
              <a:t>varijacije</a:t>
            </a:r>
            <a:r>
              <a:rPr lang="en-US" dirty="0"/>
              <a:t> u </a:t>
            </a:r>
            <a:r>
              <a:rPr lang="en-US" dirty="0" err="1"/>
              <a:t>vremenskoj</a:t>
            </a:r>
            <a:r>
              <a:rPr lang="en-US" dirty="0"/>
              <a:t> </a:t>
            </a:r>
            <a:r>
              <a:rPr lang="en-US" dirty="0" err="1"/>
              <a:t>seriji</a:t>
            </a:r>
            <a:r>
              <a:rPr lang="en-US" dirty="0"/>
              <a:t> </a:t>
            </a:r>
            <a:r>
              <a:rPr lang="en-US" dirty="0" err="1"/>
              <a:t>zamagljuju</a:t>
            </a:r>
            <a:r>
              <a:rPr lang="en-US" dirty="0"/>
              <a:t> </a:t>
            </a:r>
            <a:r>
              <a:rPr lang="en-US" dirty="0" err="1"/>
              <a:t>pravu</a:t>
            </a:r>
            <a:r>
              <a:rPr lang="en-US" dirty="0"/>
              <a:t> </a:t>
            </a:r>
            <a:r>
              <a:rPr lang="en-US" dirty="0" err="1"/>
              <a:t>sliku</a:t>
            </a:r>
            <a:r>
              <a:rPr lang="en-US" dirty="0"/>
              <a:t> o </a:t>
            </a:r>
            <a:r>
              <a:rPr lang="en-US" dirty="0" err="1"/>
              <a:t>osnovnom</a:t>
            </a:r>
            <a:r>
              <a:rPr lang="en-US" dirty="0"/>
              <a:t> </a:t>
            </a:r>
            <a:r>
              <a:rPr lang="en-US" dirty="0" err="1"/>
              <a:t>toku</a:t>
            </a:r>
            <a:r>
              <a:rPr lang="en-US" dirty="0"/>
              <a:t> </a:t>
            </a:r>
            <a:r>
              <a:rPr lang="en-US" dirty="0" err="1"/>
              <a:t>pojave</a:t>
            </a:r>
            <a:r>
              <a:rPr lang="en-US" dirty="0"/>
              <a:t> </a:t>
            </a:r>
            <a:r>
              <a:rPr lang="en-US" dirty="0" err="1"/>
              <a:t>ali</a:t>
            </a:r>
            <a:r>
              <a:rPr lang="en-US" dirty="0"/>
              <a:t> se </a:t>
            </a:r>
            <a:r>
              <a:rPr lang="en-US" dirty="0" err="1"/>
              <a:t>mogu</a:t>
            </a:r>
            <a:r>
              <a:rPr lang="en-US" dirty="0"/>
              <a:t> </a:t>
            </a:r>
            <a:r>
              <a:rPr lang="en-US" dirty="0" err="1"/>
              <a:t>odstraniti</a:t>
            </a:r>
            <a:r>
              <a:rPr lang="en-US" dirty="0"/>
              <a:t> </a:t>
            </a:r>
            <a:r>
              <a:rPr lang="en-US" dirty="0" err="1"/>
              <a:t>odgovarajućim</a:t>
            </a:r>
            <a:r>
              <a:rPr lang="en-US" dirty="0"/>
              <a:t> </a:t>
            </a:r>
            <a:r>
              <a:rPr lang="en-US" dirty="0" err="1"/>
              <a:t>postupkom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naziva</a:t>
            </a:r>
            <a:r>
              <a:rPr lang="en-US" dirty="0"/>
              <a:t> </a:t>
            </a:r>
            <a:r>
              <a:rPr lang="en-US" dirty="0" err="1"/>
              <a:t>desezoniranje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81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8229600" cy="706437"/>
          </a:xfrm>
        </p:spPr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Rezidualna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komponenta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4176464"/>
          </a:xfrm>
        </p:spPr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vi-VN" dirty="0" smtClean="0"/>
              <a:t>Rezidualna </a:t>
            </a:r>
            <a:r>
              <a:rPr lang="vi-VN" dirty="0"/>
              <a:t>komponenta obuhvata slučajne varijacije, kao i varijacije zbog nepredviđenih događaja kao što su štrajkovi, poplave i sl. 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6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EVIEWS – VEŠTAČKA PROMENLJIVA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Ukoliko</a:t>
            </a:r>
            <a:r>
              <a:rPr lang="en-US" dirty="0" smtClean="0"/>
              <a:t> </a:t>
            </a:r>
            <a:r>
              <a:rPr lang="en-US" dirty="0" err="1" smtClean="0"/>
              <a:t>veštačka</a:t>
            </a:r>
            <a:r>
              <a:rPr lang="en-US" dirty="0" smtClean="0"/>
              <a:t> </a:t>
            </a:r>
            <a:r>
              <a:rPr lang="en-US" dirty="0" err="1" smtClean="0"/>
              <a:t>varijabla</a:t>
            </a:r>
            <a:r>
              <a:rPr lang="en-US" dirty="0" smtClean="0"/>
              <a:t> </a:t>
            </a:r>
            <a:r>
              <a:rPr lang="en-US" dirty="0" err="1" smtClean="0"/>
              <a:t>prikazuje</a:t>
            </a:r>
            <a:r>
              <a:rPr lang="en-US" dirty="0" smtClean="0"/>
              <a:t> </a:t>
            </a:r>
            <a:r>
              <a:rPr lang="en-US" dirty="0" err="1" smtClean="0"/>
              <a:t>uticaj</a:t>
            </a:r>
            <a:r>
              <a:rPr lang="en-US" dirty="0" smtClean="0"/>
              <a:t> </a:t>
            </a:r>
            <a:r>
              <a:rPr lang="en-US" dirty="0" err="1" smtClean="0"/>
              <a:t>faktora</a:t>
            </a:r>
            <a:r>
              <a:rPr lang="en-US" dirty="0" smtClean="0"/>
              <a:t>,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dolazi</a:t>
            </a:r>
            <a:r>
              <a:rPr lang="en-US" dirty="0" smtClean="0"/>
              <a:t> do </a:t>
            </a:r>
            <a:r>
              <a:rPr lang="en-US" dirty="0" err="1" smtClean="0"/>
              <a:t>izražaja</a:t>
            </a:r>
            <a:r>
              <a:rPr lang="en-US" dirty="0" smtClean="0"/>
              <a:t> od </a:t>
            </a:r>
            <a:r>
              <a:rPr lang="en-US" dirty="0" err="1" smtClean="0"/>
              <a:t>određenog</a:t>
            </a:r>
            <a:r>
              <a:rPr lang="en-US" dirty="0" smtClean="0"/>
              <a:t> </a:t>
            </a:r>
            <a:r>
              <a:rPr lang="en-US" dirty="0" err="1" smtClean="0"/>
              <a:t>trenutka</a:t>
            </a:r>
            <a:r>
              <a:rPr lang="en-US" dirty="0" smtClean="0"/>
              <a:t> do </a:t>
            </a:r>
            <a:r>
              <a:rPr lang="en-US" dirty="0" err="1" smtClean="0"/>
              <a:t>kraja</a:t>
            </a:r>
            <a:r>
              <a:rPr lang="en-US" dirty="0" smtClean="0"/>
              <a:t> </a:t>
            </a:r>
            <a:r>
              <a:rPr lang="en-US" dirty="0" err="1" smtClean="0"/>
              <a:t>analiziranog</a:t>
            </a:r>
            <a:r>
              <a:rPr lang="en-US" dirty="0" smtClean="0"/>
              <a:t> </a:t>
            </a:r>
            <a:r>
              <a:rPr lang="en-US" dirty="0" err="1" smtClean="0"/>
              <a:t>perioda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da-DK" sz="2400" dirty="0"/>
              <a:t>equation model1.ls log(m1) c log(cpi) log(ip) @year&gt;2008</a:t>
            </a:r>
            <a:endParaRPr lang="en-US" sz="24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82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EVIEWS – VEŠTAČKA PROMENLJIVA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Ukoliko</a:t>
            </a:r>
            <a:r>
              <a:rPr lang="en-US" dirty="0" smtClean="0"/>
              <a:t> </a:t>
            </a:r>
            <a:r>
              <a:rPr lang="en-US" dirty="0" err="1" smtClean="0"/>
              <a:t>veštačka</a:t>
            </a:r>
            <a:r>
              <a:rPr lang="en-US" dirty="0" smtClean="0"/>
              <a:t> </a:t>
            </a:r>
            <a:r>
              <a:rPr lang="en-US" dirty="0" err="1" smtClean="0"/>
              <a:t>varijabla</a:t>
            </a:r>
            <a:r>
              <a:rPr lang="en-US" dirty="0" smtClean="0"/>
              <a:t> </a:t>
            </a:r>
            <a:r>
              <a:rPr lang="en-US" dirty="0" err="1" smtClean="0"/>
              <a:t>prikazuje</a:t>
            </a:r>
            <a:r>
              <a:rPr lang="en-US" dirty="0" smtClean="0"/>
              <a:t> </a:t>
            </a:r>
            <a:r>
              <a:rPr lang="en-US" dirty="0" err="1" smtClean="0"/>
              <a:t>uticaj</a:t>
            </a:r>
            <a:r>
              <a:rPr lang="en-US" dirty="0" smtClean="0"/>
              <a:t> </a:t>
            </a:r>
            <a:r>
              <a:rPr lang="en-US" dirty="0" err="1" smtClean="0"/>
              <a:t>faktora</a:t>
            </a:r>
            <a:r>
              <a:rPr lang="en-US" dirty="0" smtClean="0"/>
              <a:t>,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dolazi</a:t>
            </a:r>
            <a:r>
              <a:rPr lang="en-US" dirty="0" smtClean="0"/>
              <a:t> do </a:t>
            </a:r>
            <a:r>
              <a:rPr lang="en-US" dirty="0" err="1" smtClean="0"/>
              <a:t>izražaja</a:t>
            </a:r>
            <a:r>
              <a:rPr lang="en-US" dirty="0" smtClean="0"/>
              <a:t> u </a:t>
            </a:r>
            <a:r>
              <a:rPr lang="en-US" dirty="0" err="1" smtClean="0"/>
              <a:t>određenoj</a:t>
            </a:r>
            <a:r>
              <a:rPr lang="en-US" dirty="0" smtClean="0"/>
              <a:t> </a:t>
            </a:r>
            <a:r>
              <a:rPr lang="en-US" dirty="0" err="1" smtClean="0"/>
              <a:t>godini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da-DK" sz="2400" dirty="0"/>
              <a:t>equation </a:t>
            </a:r>
            <a:r>
              <a:rPr lang="da-DK" sz="2400" dirty="0" smtClean="0"/>
              <a:t>model2.ls </a:t>
            </a:r>
            <a:r>
              <a:rPr lang="da-DK" sz="2400" dirty="0"/>
              <a:t>log(m1) c log(cpi) log(ip) @</a:t>
            </a:r>
            <a:r>
              <a:rPr lang="da-DK" sz="2400" dirty="0" smtClean="0"/>
              <a:t>year=2008</a:t>
            </a:r>
            <a:endParaRPr lang="en-US" sz="24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05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EVIEWS – VEŠTAČKA PROMENLJIVA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Ukoliko</a:t>
            </a:r>
            <a:r>
              <a:rPr lang="en-US" dirty="0" smtClean="0"/>
              <a:t> </a:t>
            </a:r>
            <a:r>
              <a:rPr lang="en-US" dirty="0" err="1" smtClean="0"/>
              <a:t>veštačka</a:t>
            </a:r>
            <a:r>
              <a:rPr lang="en-US" dirty="0" smtClean="0"/>
              <a:t> </a:t>
            </a:r>
            <a:r>
              <a:rPr lang="en-US" dirty="0" err="1" smtClean="0"/>
              <a:t>varijabla</a:t>
            </a:r>
            <a:r>
              <a:rPr lang="en-US" dirty="0" smtClean="0"/>
              <a:t> </a:t>
            </a:r>
            <a:r>
              <a:rPr lang="en-US" dirty="0" err="1" smtClean="0"/>
              <a:t>prikazuje</a:t>
            </a:r>
            <a:r>
              <a:rPr lang="en-US" dirty="0" smtClean="0"/>
              <a:t> </a:t>
            </a:r>
            <a:r>
              <a:rPr lang="en-US" dirty="0" err="1" smtClean="0"/>
              <a:t>uticaj</a:t>
            </a:r>
            <a:r>
              <a:rPr lang="en-US" dirty="0" smtClean="0"/>
              <a:t> </a:t>
            </a:r>
            <a:r>
              <a:rPr lang="en-US" dirty="0" err="1" smtClean="0"/>
              <a:t>faktora</a:t>
            </a:r>
            <a:r>
              <a:rPr lang="en-US" dirty="0" smtClean="0"/>
              <a:t>,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dolazi</a:t>
            </a:r>
            <a:r>
              <a:rPr lang="en-US" dirty="0" smtClean="0"/>
              <a:t> do </a:t>
            </a:r>
            <a:r>
              <a:rPr lang="en-US" dirty="0" err="1" smtClean="0"/>
              <a:t>izražaja</a:t>
            </a:r>
            <a:r>
              <a:rPr lang="en-US" dirty="0" smtClean="0"/>
              <a:t> u </a:t>
            </a:r>
            <a:r>
              <a:rPr lang="en-US" dirty="0" err="1" smtClean="0"/>
              <a:t>određenom</a:t>
            </a:r>
            <a:r>
              <a:rPr lang="en-US" dirty="0" smtClean="0"/>
              <a:t> </a:t>
            </a:r>
            <a:r>
              <a:rPr lang="en-US" dirty="0" err="1" smtClean="0"/>
              <a:t>kvartalu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da-DK" sz="2400" dirty="0"/>
              <a:t>equation </a:t>
            </a:r>
            <a:r>
              <a:rPr lang="da-DK" sz="2400" dirty="0" smtClean="0"/>
              <a:t>model3.ls </a:t>
            </a:r>
            <a:r>
              <a:rPr lang="da-DK" sz="2400" dirty="0"/>
              <a:t>log(m1) c log(cpi) log(ip) </a:t>
            </a:r>
            <a:r>
              <a:rPr lang="da-DK" sz="2400" dirty="0" smtClean="0"/>
              <a:t>(@year=2008 and @quarter=3)</a:t>
            </a:r>
            <a:endParaRPr lang="en-US" sz="24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Analiza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vremenskih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serija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dirty="0" err="1" smtClean="0"/>
              <a:t>Osnovne</a:t>
            </a:r>
            <a:r>
              <a:rPr lang="en-US" dirty="0" smtClean="0"/>
              <a:t> </a:t>
            </a:r>
            <a:r>
              <a:rPr lang="en-US" dirty="0" err="1" smtClean="0"/>
              <a:t>komponente</a:t>
            </a:r>
            <a:r>
              <a:rPr lang="en-US" dirty="0" smtClean="0"/>
              <a:t> </a:t>
            </a:r>
            <a:r>
              <a:rPr lang="en-US" dirty="0" err="1" smtClean="0"/>
              <a:t>vremenske</a:t>
            </a:r>
            <a:r>
              <a:rPr lang="en-US" dirty="0" smtClean="0"/>
              <a:t> </a:t>
            </a:r>
            <a:r>
              <a:rPr lang="en-US" dirty="0" err="1" smtClean="0"/>
              <a:t>serije</a:t>
            </a:r>
            <a:r>
              <a:rPr lang="en-US" dirty="0" smtClean="0"/>
              <a:t>:</a:t>
            </a:r>
          </a:p>
          <a:p>
            <a:pPr marL="609600" indent="-609600">
              <a:buFontTx/>
              <a:buAutoNum type="arabicPeriod"/>
            </a:pPr>
            <a:r>
              <a:rPr lang="en-US" dirty="0" smtClean="0">
                <a:latin typeface="Times New Roman" pitchFamily="18" charset="0"/>
              </a:rPr>
              <a:t>Trend;</a:t>
            </a:r>
          </a:p>
          <a:p>
            <a:pPr marL="609600" indent="-609600">
              <a:buFontTx/>
              <a:buAutoNum type="arabicPeriod"/>
            </a:pPr>
            <a:r>
              <a:rPr lang="en-US" dirty="0" err="1" smtClean="0">
                <a:latin typeface="Times New Roman" pitchFamily="18" charset="0"/>
              </a:rPr>
              <a:t>Sezona</a:t>
            </a:r>
            <a:r>
              <a:rPr lang="en-US" dirty="0" smtClean="0">
                <a:latin typeface="Times New Roman" pitchFamily="18" charset="0"/>
              </a:rPr>
              <a:t>;</a:t>
            </a:r>
          </a:p>
          <a:p>
            <a:pPr marL="609600" indent="-609600">
              <a:buFontTx/>
              <a:buAutoNum type="arabicPeriod"/>
            </a:pPr>
            <a:r>
              <a:rPr lang="en-US" dirty="0" err="1" smtClean="0">
                <a:latin typeface="Times New Roman" pitchFamily="18" charset="0"/>
              </a:rPr>
              <a:t>Ciklus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</a:endParaRPr>
          </a:p>
          <a:p>
            <a:pPr marL="609600" indent="-609600">
              <a:buFontTx/>
              <a:buAutoNum type="arabicPeriod"/>
            </a:pPr>
            <a:r>
              <a:rPr lang="en-US" dirty="0" err="1" smtClean="0">
                <a:latin typeface="Times New Roman" pitchFamily="18" charset="0"/>
              </a:rPr>
              <a:t>Neregularni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uticaji</a:t>
            </a:r>
            <a:endParaRPr lang="en-GB" dirty="0"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GB" dirty="0">
              <a:latin typeface="Times New Roman" pitchFamily="18" charset="0"/>
            </a:endParaRPr>
          </a:p>
          <a:p>
            <a:pPr marL="609600" indent="-609600"/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8794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EVIEWS – VEŠTAČKA PROMENLJIVA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Ukoliko</a:t>
            </a:r>
            <a:r>
              <a:rPr lang="en-US" dirty="0" smtClean="0"/>
              <a:t> </a:t>
            </a:r>
            <a:r>
              <a:rPr lang="en-US" dirty="0" err="1" smtClean="0"/>
              <a:t>veštačka</a:t>
            </a:r>
            <a:r>
              <a:rPr lang="en-US" dirty="0" smtClean="0"/>
              <a:t> </a:t>
            </a:r>
            <a:r>
              <a:rPr lang="en-US" dirty="0" err="1" smtClean="0"/>
              <a:t>varijabla</a:t>
            </a:r>
            <a:r>
              <a:rPr lang="en-US" dirty="0" smtClean="0"/>
              <a:t> </a:t>
            </a:r>
            <a:r>
              <a:rPr lang="en-US" dirty="0" err="1" smtClean="0"/>
              <a:t>prikazuje</a:t>
            </a:r>
            <a:r>
              <a:rPr lang="en-US" dirty="0" smtClean="0"/>
              <a:t> </a:t>
            </a:r>
            <a:r>
              <a:rPr lang="en-US" dirty="0" err="1" smtClean="0"/>
              <a:t>uticaj</a:t>
            </a:r>
            <a:r>
              <a:rPr lang="en-US" dirty="0" smtClean="0"/>
              <a:t> </a:t>
            </a:r>
            <a:r>
              <a:rPr lang="en-US" dirty="0" err="1" smtClean="0"/>
              <a:t>faktora</a:t>
            </a:r>
            <a:r>
              <a:rPr lang="en-US" dirty="0" smtClean="0"/>
              <a:t>,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dolazi</a:t>
            </a:r>
            <a:r>
              <a:rPr lang="en-US" dirty="0" smtClean="0"/>
              <a:t> do </a:t>
            </a:r>
            <a:r>
              <a:rPr lang="en-US" dirty="0" err="1" smtClean="0"/>
              <a:t>izražaja</a:t>
            </a:r>
            <a:r>
              <a:rPr lang="en-US" dirty="0" smtClean="0"/>
              <a:t> u </a:t>
            </a:r>
            <a:r>
              <a:rPr lang="en-US" dirty="0" err="1" smtClean="0"/>
              <a:t>određenom</a:t>
            </a:r>
            <a:r>
              <a:rPr lang="en-US" dirty="0" smtClean="0"/>
              <a:t> </a:t>
            </a:r>
            <a:r>
              <a:rPr lang="en-US" dirty="0" err="1" smtClean="0"/>
              <a:t>periodu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equation </a:t>
            </a:r>
            <a:r>
              <a:rPr lang="en-US" sz="2400" dirty="0" smtClean="0"/>
              <a:t>model4.ls </a:t>
            </a:r>
            <a:r>
              <a:rPr lang="en-US" sz="2400" dirty="0"/>
              <a:t>log(m1) c log(</a:t>
            </a:r>
            <a:r>
              <a:rPr lang="en-US" sz="2400" dirty="0" err="1"/>
              <a:t>cpi</a:t>
            </a:r>
            <a:r>
              <a:rPr lang="en-US" sz="2400" dirty="0"/>
              <a:t>) log(</a:t>
            </a:r>
            <a:r>
              <a:rPr lang="en-US" sz="2400" dirty="0" err="1"/>
              <a:t>ip</a:t>
            </a:r>
            <a:r>
              <a:rPr lang="en-US" sz="2400" dirty="0" smtClean="0"/>
              <a:t>) (@</a:t>
            </a:r>
            <a:r>
              <a:rPr lang="en-US" sz="2400" dirty="0"/>
              <a:t>date&gt;@</a:t>
            </a:r>
            <a:r>
              <a:rPr lang="en-US" sz="2400" dirty="0" err="1"/>
              <a:t>dateval</a:t>
            </a:r>
            <a:r>
              <a:rPr lang="en-US" sz="2400" dirty="0"/>
              <a:t>("2008m1") and @date&lt;@</a:t>
            </a:r>
            <a:r>
              <a:rPr lang="en-US" sz="2400" dirty="0" err="1"/>
              <a:t>dateval</a:t>
            </a:r>
            <a:r>
              <a:rPr lang="en-US" sz="2400" dirty="0"/>
              <a:t>("2009m7"))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85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EVIEWS – VEŠTAČKA PROMENLJIVA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Kreiranje</a:t>
            </a:r>
            <a:r>
              <a:rPr lang="en-US" dirty="0" smtClean="0"/>
              <a:t> </a:t>
            </a:r>
            <a:r>
              <a:rPr lang="en-US" dirty="0" err="1" smtClean="0"/>
              <a:t>više</a:t>
            </a:r>
            <a:r>
              <a:rPr lang="en-US" dirty="0" smtClean="0"/>
              <a:t> </a:t>
            </a:r>
            <a:r>
              <a:rPr lang="en-US" dirty="0" err="1" smtClean="0"/>
              <a:t>sezonskih</a:t>
            </a:r>
            <a:r>
              <a:rPr lang="en-US" dirty="0" smtClean="0"/>
              <a:t> </a:t>
            </a:r>
            <a:r>
              <a:rPr lang="en-US" dirty="0" err="1" smtClean="0"/>
              <a:t>veštačkih</a:t>
            </a:r>
            <a:r>
              <a:rPr lang="en-US" dirty="0" smtClean="0"/>
              <a:t> </a:t>
            </a:r>
            <a:r>
              <a:rPr lang="en-US" dirty="0" err="1" smtClean="0"/>
              <a:t>varijabli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equation </a:t>
            </a:r>
            <a:r>
              <a:rPr lang="en-US" sz="2400" dirty="0" smtClean="0"/>
              <a:t>model6.ls </a:t>
            </a:r>
            <a:r>
              <a:rPr lang="en-US" sz="2400" dirty="0"/>
              <a:t>log(m1) c log(</a:t>
            </a:r>
            <a:r>
              <a:rPr lang="en-US" sz="2400" dirty="0" err="1"/>
              <a:t>cpi</a:t>
            </a:r>
            <a:r>
              <a:rPr lang="en-US" sz="2400" dirty="0"/>
              <a:t>) log(</a:t>
            </a:r>
            <a:r>
              <a:rPr lang="en-US" sz="2400" dirty="0" err="1"/>
              <a:t>ip</a:t>
            </a:r>
            <a:r>
              <a:rPr lang="en-US" sz="2400" dirty="0" smtClean="0"/>
              <a:t>) @expand(@month,@</a:t>
            </a:r>
            <a:r>
              <a:rPr lang="en-US" sz="2400" dirty="0" err="1" smtClean="0"/>
              <a:t>dropfirst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0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EVIEWS – TREND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Ocenjivanje</a:t>
            </a:r>
            <a:r>
              <a:rPr lang="en-US" dirty="0" smtClean="0"/>
              <a:t> </a:t>
            </a:r>
            <a:r>
              <a:rPr lang="en-US" dirty="0" err="1" smtClean="0"/>
              <a:t>trenda</a:t>
            </a:r>
            <a:r>
              <a:rPr lang="en-US" dirty="0" smtClean="0"/>
              <a:t>: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equation </a:t>
            </a:r>
            <a:r>
              <a:rPr lang="en-US" sz="2400" dirty="0" smtClean="0"/>
              <a:t>model7.ls </a:t>
            </a:r>
            <a:r>
              <a:rPr lang="en-US" sz="2400" dirty="0"/>
              <a:t>log(m1) c log(</a:t>
            </a:r>
            <a:r>
              <a:rPr lang="en-US" sz="2400" dirty="0" err="1"/>
              <a:t>cpi</a:t>
            </a:r>
            <a:r>
              <a:rPr lang="en-US" sz="2400" dirty="0"/>
              <a:t>) log(</a:t>
            </a:r>
            <a:r>
              <a:rPr lang="en-US" sz="2400" dirty="0" err="1"/>
              <a:t>ip</a:t>
            </a:r>
            <a:r>
              <a:rPr lang="en-US" sz="2400" dirty="0" smtClean="0"/>
              <a:t>) @trend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27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Vremenska</a:t>
            </a:r>
            <a:r>
              <a:rPr lang="en-US" sz="2400" dirty="0" smtClean="0"/>
              <a:t> </a:t>
            </a:r>
            <a:r>
              <a:rPr lang="en-US" sz="2400" dirty="0" err="1" smtClean="0"/>
              <a:t>serija</a:t>
            </a:r>
            <a:r>
              <a:rPr lang="en-US" sz="2400" dirty="0" smtClean="0"/>
              <a:t> je </a:t>
            </a:r>
            <a:r>
              <a:rPr lang="en-US" sz="2400" dirty="0" err="1" smtClean="0"/>
              <a:t>stacionarna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kreće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en-US" sz="2400" dirty="0" smtClean="0"/>
              <a:t> </a:t>
            </a:r>
            <a:r>
              <a:rPr lang="en-US" sz="2400" dirty="0" err="1" smtClean="0"/>
              <a:t>prepoznatljivoj</a:t>
            </a:r>
            <a:r>
              <a:rPr lang="en-US" sz="2400" dirty="0" smtClean="0"/>
              <a:t> </a:t>
            </a:r>
            <a:r>
              <a:rPr lang="en-US" sz="2400" dirty="0" err="1" smtClean="0"/>
              <a:t>putanji</a:t>
            </a:r>
            <a:r>
              <a:rPr lang="en-US" sz="2400" dirty="0" smtClean="0"/>
              <a:t> </a:t>
            </a:r>
            <a:r>
              <a:rPr lang="en-US" sz="2400" dirty="0" err="1" smtClean="0"/>
              <a:t>tokom</a:t>
            </a:r>
            <a:r>
              <a:rPr lang="en-US" sz="2400" dirty="0" smtClean="0"/>
              <a:t> </a:t>
            </a:r>
            <a:r>
              <a:rPr lang="en-US" sz="2400" dirty="0" err="1" smtClean="0"/>
              <a:t>vremena</a:t>
            </a:r>
            <a:r>
              <a:rPr lang="en-US" sz="2400" dirty="0" smtClean="0"/>
              <a:t>. 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Dva</a:t>
            </a:r>
            <a:r>
              <a:rPr lang="en-US" sz="2400" dirty="0" smtClean="0"/>
              <a:t> </a:t>
            </a:r>
            <a:r>
              <a:rPr lang="en-US" sz="2400" dirty="0" err="1" smtClean="0"/>
              <a:t>koncepta</a:t>
            </a:r>
            <a:r>
              <a:rPr lang="en-US" sz="2400" dirty="0" smtClean="0"/>
              <a:t> </a:t>
            </a:r>
            <a:r>
              <a:rPr lang="en-US" sz="2400" dirty="0" err="1" smtClean="0"/>
              <a:t>stacionarnosti</a:t>
            </a:r>
            <a:r>
              <a:rPr lang="en-US" sz="2400" dirty="0" smtClean="0"/>
              <a:t>: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AutoNum type="arabicPeriod"/>
            </a:pPr>
            <a:r>
              <a:rPr lang="en-US" sz="2400" dirty="0" err="1" smtClean="0"/>
              <a:t>Slaba</a:t>
            </a:r>
            <a:r>
              <a:rPr lang="en-US" sz="2400" dirty="0" smtClean="0"/>
              <a:t> </a:t>
            </a:r>
            <a:r>
              <a:rPr lang="en-US" sz="2400" dirty="0" err="1" smtClean="0"/>
              <a:t>stacionarnost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err="1" smtClean="0"/>
              <a:t>Stroga</a:t>
            </a:r>
            <a:r>
              <a:rPr lang="en-US" sz="2400" dirty="0" smtClean="0"/>
              <a:t> </a:t>
            </a:r>
            <a:r>
              <a:rPr lang="en-US" sz="2400" dirty="0" err="1" smtClean="0"/>
              <a:t>stacionarnost</a:t>
            </a:r>
            <a:r>
              <a:rPr lang="en-US" sz="2400" dirty="0" smtClean="0"/>
              <a:t>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9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9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7504" y="2492896"/>
                <a:ext cx="8928992" cy="417646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dirty="0" smtClean="0"/>
                  <a:t>Serija je </a:t>
                </a:r>
                <a:r>
                  <a:rPr lang="en-US" sz="2400" dirty="0" err="1" smtClean="0"/>
                  <a:t>slabo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stacionarna</a:t>
                </a:r>
                <a:r>
                  <a:rPr lang="en-US" sz="2400" dirty="0" smtClean="0"/>
                  <a:t>, </a:t>
                </a:r>
                <a:r>
                  <a:rPr lang="en-US" sz="2400" dirty="0" err="1" smtClean="0"/>
                  <a:t>ako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zadovoljava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sledeće</a:t>
                </a:r>
                <a:r>
                  <a:rPr lang="en-US" sz="2400" dirty="0" smtClean="0"/>
                  <a:t> </a:t>
                </a:r>
                <a:r>
                  <a:rPr lang="en-US" sz="2400" dirty="0" err="1" smtClean="0"/>
                  <a:t>uslove</a:t>
                </a:r>
                <a:r>
                  <a:rPr lang="en-US" sz="2400" dirty="0" smtClean="0"/>
                  <a:t>:</a:t>
                </a:r>
              </a:p>
              <a:p>
                <a:pPr marL="0" indent="0">
                  <a:buNone/>
                </a:pPr>
                <a:endParaRPr lang="en-US" sz="2400" dirty="0"/>
              </a:p>
              <a:p>
                <a:pPr marL="457200" indent="-457200">
                  <a:buAutoNum type="arabicPeriod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𝑐𝑜𝑛𝑠𝑡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=1,2,…</m:t>
                    </m:r>
                  </m:oMath>
                </a14:m>
                <a:endParaRPr lang="en-US" sz="2400" dirty="0" smtClean="0"/>
              </a:p>
              <a:p>
                <a:pPr marL="457200" indent="-457200">
                  <a:buFontTx/>
                  <a:buAutoNum type="arabicPeriod"/>
                </a:pPr>
                <a:r>
                  <a:rPr lang="en-US" sz="2400" dirty="0" err="1" smtClean="0"/>
                  <a:t>Var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𝑐𝑜𝑛𝑠𝑡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=1,2,…</m:t>
                    </m:r>
                  </m:oMath>
                </a14:m>
                <a:endParaRPr lang="en-US" sz="2400" dirty="0"/>
              </a:p>
              <a:p>
                <a:pPr marL="457200" indent="-457200">
                  <a:buFontTx/>
                  <a:buAutoNum type="arabicPeriod"/>
                </a:pPr>
                <a:r>
                  <a:rPr lang="en-US" sz="2400" dirty="0" err="1" smtClean="0"/>
                  <a:t>Cov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dirty="0" smtClean="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=1,2,…</m:t>
                    </m:r>
                    <m:r>
                      <a:rPr lang="en-US" sz="2400" b="0" i="0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𝑘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=1,2,…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endParaRPr lang="en-US" sz="2400" dirty="0"/>
              </a:p>
            </p:txBody>
          </p:sp>
        </mc:Choice>
        <mc:Fallback>
          <p:sp>
            <p:nvSpPr>
              <p:cNvPr id="12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2492896"/>
                <a:ext cx="8928992" cy="4176464"/>
              </a:xfrm>
              <a:blipFill rotWithShape="1">
                <a:blip r:embed="rId2"/>
                <a:stretch>
                  <a:fillRect l="-1093" t="-1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37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/>
              <a:t>Vremenska</a:t>
            </a:r>
            <a:r>
              <a:rPr lang="en-US" sz="2400" dirty="0"/>
              <a:t> </a:t>
            </a:r>
            <a:r>
              <a:rPr lang="en-US" sz="2400" dirty="0" err="1"/>
              <a:t>serija</a:t>
            </a:r>
            <a:r>
              <a:rPr lang="en-US" sz="2400" dirty="0"/>
              <a:t> </a:t>
            </a:r>
            <a:r>
              <a:rPr lang="en-US" sz="2400" dirty="0" err="1"/>
              <a:t>X</a:t>
            </a:r>
            <a:r>
              <a:rPr lang="en-US" sz="2400" baseline="-25000" dirty="0" err="1"/>
              <a:t>t</a:t>
            </a:r>
            <a:r>
              <a:rPr lang="en-US" sz="2400" dirty="0"/>
              <a:t> je </a:t>
            </a:r>
            <a:r>
              <a:rPr lang="en-US" sz="2400" dirty="0" err="1"/>
              <a:t>strogo</a:t>
            </a:r>
            <a:r>
              <a:rPr lang="en-US" sz="2400" dirty="0"/>
              <a:t> </a:t>
            </a:r>
            <a:r>
              <a:rPr lang="en-US" sz="2400" dirty="0" err="1"/>
              <a:t>stacionarna</a:t>
            </a:r>
            <a:r>
              <a:rPr lang="en-US" sz="2400" dirty="0"/>
              <a:t> </a:t>
            </a:r>
            <a:r>
              <a:rPr lang="en-US" sz="2400" dirty="0" err="1"/>
              <a:t>ako</a:t>
            </a:r>
            <a:r>
              <a:rPr lang="en-US" sz="2400" dirty="0"/>
              <a:t> </a:t>
            </a:r>
            <a:r>
              <a:rPr lang="en-US" sz="2400" dirty="0" err="1"/>
              <a:t>za</a:t>
            </a:r>
            <a:r>
              <a:rPr lang="en-US" sz="2400" dirty="0"/>
              <a:t> </a:t>
            </a:r>
            <a:r>
              <a:rPr lang="en-US" sz="2400" dirty="0" err="1"/>
              <a:t>bilo</a:t>
            </a:r>
            <a:r>
              <a:rPr lang="en-US" sz="2400" dirty="0"/>
              <a:t> </a:t>
            </a:r>
            <a:r>
              <a:rPr lang="en-US" sz="2400" dirty="0" err="1"/>
              <a:t>koja</a:t>
            </a:r>
            <a:r>
              <a:rPr lang="en-US" sz="2400" dirty="0"/>
              <a:t> </a:t>
            </a:r>
            <a:r>
              <a:rPr lang="en-US" sz="2400" dirty="0" err="1"/>
              <a:t>dva</a:t>
            </a:r>
            <a:r>
              <a:rPr lang="en-US" sz="2400" dirty="0"/>
              <a:t> </a:t>
            </a:r>
            <a:r>
              <a:rPr lang="en-US" sz="2400" dirty="0" err="1"/>
              <a:t>prirodna</a:t>
            </a:r>
            <a:r>
              <a:rPr lang="en-US" sz="2400" dirty="0"/>
              <a:t> </a:t>
            </a:r>
            <a:r>
              <a:rPr lang="en-US" sz="2400" dirty="0" err="1"/>
              <a:t>broja</a:t>
            </a:r>
            <a:r>
              <a:rPr lang="en-US" sz="2400" dirty="0"/>
              <a:t> n </a:t>
            </a:r>
            <a:r>
              <a:rPr lang="en-US" sz="2400" dirty="0" err="1"/>
              <a:t>i</a:t>
            </a:r>
            <a:r>
              <a:rPr lang="en-US" sz="2400" dirty="0"/>
              <a:t> k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bilo</a:t>
            </a:r>
            <a:r>
              <a:rPr lang="en-US" sz="2400" dirty="0"/>
              <a:t> </a:t>
            </a:r>
            <a:r>
              <a:rPr lang="en-US" sz="2400" dirty="0" err="1"/>
              <a:t>koju</a:t>
            </a:r>
            <a:r>
              <a:rPr lang="en-US" sz="2400" dirty="0"/>
              <a:t> n-</a:t>
            </a:r>
            <a:r>
              <a:rPr lang="en-US" sz="2400" dirty="0" err="1"/>
              <a:t>torku</a:t>
            </a:r>
            <a:r>
              <a:rPr lang="en-US" sz="2400" dirty="0"/>
              <a:t> </a:t>
            </a:r>
            <a:r>
              <a:rPr lang="en-US" sz="2400" dirty="0" err="1"/>
              <a:t>prirodnih</a:t>
            </a:r>
            <a:r>
              <a:rPr lang="en-US" sz="2400" dirty="0"/>
              <a:t> </a:t>
            </a:r>
            <a:r>
              <a:rPr lang="en-US" sz="2400" dirty="0" err="1"/>
              <a:t>brojeva</a:t>
            </a:r>
            <a:r>
              <a:rPr lang="en-US" sz="2400" dirty="0"/>
              <a:t> (t</a:t>
            </a:r>
            <a:r>
              <a:rPr lang="en-US" sz="2400" baseline="-25000" dirty="0"/>
              <a:t>1</a:t>
            </a:r>
            <a:r>
              <a:rPr lang="en-US" sz="2400" dirty="0"/>
              <a:t>, t</a:t>
            </a:r>
            <a:r>
              <a:rPr lang="en-US" sz="2400" baseline="-25000" dirty="0"/>
              <a:t>2</a:t>
            </a:r>
            <a:r>
              <a:rPr lang="en-US" sz="2400" dirty="0"/>
              <a:t>, ..., </a:t>
            </a:r>
            <a:r>
              <a:rPr lang="en-US" sz="2400" dirty="0" err="1"/>
              <a:t>t</a:t>
            </a:r>
            <a:r>
              <a:rPr lang="en-US" sz="2400" baseline="-25000" dirty="0" err="1"/>
              <a:t>n</a:t>
            </a:r>
            <a:r>
              <a:rPr lang="en-US" sz="2400" dirty="0"/>
              <a:t>) </a:t>
            </a:r>
            <a:r>
              <a:rPr lang="en-US" sz="2400" dirty="0" err="1" smtClean="0"/>
              <a:t>slučajni</a:t>
            </a:r>
            <a:r>
              <a:rPr lang="en-US" sz="2400" dirty="0" smtClean="0"/>
              <a:t> </a:t>
            </a:r>
            <a:r>
              <a:rPr lang="en-US" sz="2400" dirty="0" err="1" smtClean="0"/>
              <a:t>nizovi</a:t>
            </a:r>
            <a:r>
              <a:rPr lang="en-US" sz="2400" dirty="0" smtClean="0"/>
              <a:t> </a:t>
            </a:r>
            <a:r>
              <a:rPr lang="en-US" sz="2400" dirty="0"/>
              <a:t>(X</a:t>
            </a:r>
            <a:r>
              <a:rPr lang="en-US" sz="2400" baseline="-25000" dirty="0"/>
              <a:t>t1</a:t>
            </a:r>
            <a:r>
              <a:rPr lang="en-US" sz="2400" dirty="0"/>
              <a:t> , X</a:t>
            </a:r>
            <a:r>
              <a:rPr lang="en-US" sz="2400" baseline="-25000" dirty="0"/>
              <a:t>t2</a:t>
            </a:r>
            <a:r>
              <a:rPr lang="en-US" sz="2400" dirty="0"/>
              <a:t> 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tn</a:t>
            </a:r>
            <a:r>
              <a:rPr lang="en-US" sz="2400" dirty="0"/>
              <a:t> ) </a:t>
            </a:r>
            <a:r>
              <a:rPr lang="en-US" sz="2400" dirty="0" err="1"/>
              <a:t>i</a:t>
            </a:r>
            <a:r>
              <a:rPr lang="en-US" sz="2400" dirty="0"/>
              <a:t> (X</a:t>
            </a:r>
            <a:r>
              <a:rPr lang="en-US" sz="2400" baseline="-25000" dirty="0"/>
              <a:t>t1+k</a:t>
            </a:r>
            <a:r>
              <a:rPr lang="en-US" sz="2400" dirty="0"/>
              <a:t>, X</a:t>
            </a:r>
            <a:r>
              <a:rPr lang="en-US" sz="2400" baseline="-25000" dirty="0"/>
              <a:t>t2+k</a:t>
            </a:r>
            <a:r>
              <a:rPr lang="en-US" sz="2400" dirty="0"/>
              <a:t>, ..., </a:t>
            </a:r>
            <a:r>
              <a:rPr lang="en-US" sz="2400" dirty="0" err="1"/>
              <a:t>X</a:t>
            </a:r>
            <a:r>
              <a:rPr lang="en-US" sz="2400" baseline="-25000" dirty="0" err="1"/>
              <a:t>tn+k</a:t>
            </a:r>
            <a:r>
              <a:rPr lang="en-US" sz="2400" dirty="0"/>
              <a:t>) </a:t>
            </a:r>
            <a:r>
              <a:rPr lang="en-US" sz="2400" dirty="0" err="1"/>
              <a:t>imaju</a:t>
            </a:r>
            <a:r>
              <a:rPr lang="en-US" sz="2400" dirty="0"/>
              <a:t> </a:t>
            </a:r>
            <a:r>
              <a:rPr lang="en-US" sz="2400" dirty="0" err="1"/>
              <a:t>istu</a:t>
            </a:r>
            <a:r>
              <a:rPr lang="en-US" sz="2400" dirty="0"/>
              <a:t> </a:t>
            </a:r>
            <a:r>
              <a:rPr lang="en-US" sz="2400" dirty="0" err="1"/>
              <a:t>raspodelu</a:t>
            </a:r>
            <a:r>
              <a:rPr lang="en-US" sz="2400" dirty="0"/>
              <a:t> </a:t>
            </a:r>
            <a:r>
              <a:rPr lang="en-US" sz="2400" dirty="0" err="1" smtClean="0"/>
              <a:t>verovatnoća</a:t>
            </a:r>
            <a:r>
              <a:rPr lang="en-US" sz="2400" dirty="0"/>
              <a:t>. ´ </a:t>
            </a:r>
            <a:r>
              <a:rPr lang="en-US" sz="2400" dirty="0" err="1"/>
              <a:t>Dakle</a:t>
            </a:r>
            <a:r>
              <a:rPr lang="en-US" sz="2400" dirty="0"/>
              <a:t>, </a:t>
            </a:r>
            <a:r>
              <a:rPr lang="en-US" sz="2400" dirty="0" err="1"/>
              <a:t>stogo</a:t>
            </a:r>
            <a:r>
              <a:rPr lang="en-US" sz="2400" dirty="0"/>
              <a:t> </a:t>
            </a:r>
            <a:r>
              <a:rPr lang="en-US" sz="2400" dirty="0" err="1"/>
              <a:t>stacionarna</a:t>
            </a:r>
            <a:r>
              <a:rPr lang="en-US" sz="2400" dirty="0"/>
              <a:t> </a:t>
            </a:r>
            <a:r>
              <a:rPr lang="en-US" sz="2400" dirty="0" err="1"/>
              <a:t>vremenska</a:t>
            </a:r>
            <a:r>
              <a:rPr lang="en-US" sz="2400" dirty="0"/>
              <a:t> </a:t>
            </a:r>
            <a:r>
              <a:rPr lang="en-US" sz="2400" dirty="0" err="1"/>
              <a:t>serija</a:t>
            </a:r>
            <a:r>
              <a:rPr lang="en-US" sz="2400" dirty="0"/>
              <a:t> je </a:t>
            </a:r>
            <a:r>
              <a:rPr lang="en-US" sz="2400" dirty="0" err="1"/>
              <a:t>ona</a:t>
            </a:r>
            <a:r>
              <a:rPr lang="en-US" sz="2400" dirty="0"/>
              <a:t> </a:t>
            </a:r>
            <a:r>
              <a:rPr lang="en-US" sz="2400" dirty="0" err="1" smtClean="0"/>
              <a:t>čija</a:t>
            </a:r>
            <a:r>
              <a:rPr lang="en-US" sz="2400" dirty="0" smtClean="0"/>
              <a:t> </a:t>
            </a:r>
            <a:r>
              <a:rPr lang="en-US" sz="2400" dirty="0"/>
              <a:t>se </a:t>
            </a:r>
            <a:r>
              <a:rPr lang="en-US" sz="2400" dirty="0" err="1"/>
              <a:t>svojstva</a:t>
            </a:r>
            <a:r>
              <a:rPr lang="en-US" sz="2400" dirty="0"/>
              <a:t> ne </a:t>
            </a:r>
            <a:r>
              <a:rPr lang="en-US" sz="2400" dirty="0" err="1"/>
              <a:t>menjaju</a:t>
            </a:r>
            <a:r>
              <a:rPr lang="en-US" sz="2400" dirty="0"/>
              <a:t> </a:t>
            </a:r>
            <a:r>
              <a:rPr lang="en-US" sz="2400" dirty="0" err="1"/>
              <a:t>transliranjem</a:t>
            </a:r>
            <a:r>
              <a:rPr lang="en-US" sz="2400" dirty="0"/>
              <a:t> u </a:t>
            </a:r>
            <a:r>
              <a:rPr lang="en-US" sz="2400" dirty="0" err="1" smtClean="0"/>
              <a:t>vremenu</a:t>
            </a:r>
            <a:r>
              <a:rPr lang="en-US" sz="2400" dirty="0"/>
              <a:t>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4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err="1" smtClean="0"/>
              <a:t>Najjednostavniji</a:t>
            </a:r>
            <a:r>
              <a:rPr lang="en-US" sz="2400" dirty="0" smtClean="0"/>
              <a:t> </a:t>
            </a:r>
            <a:r>
              <a:rPr lang="en-US" sz="2400" dirty="0" err="1" smtClean="0"/>
              <a:t>stacionaran</a:t>
            </a:r>
            <a:r>
              <a:rPr lang="en-US" sz="2400" dirty="0" smtClean="0"/>
              <a:t> </a:t>
            </a:r>
            <a:r>
              <a:rPr lang="en-US" sz="2400" dirty="0" err="1" smtClean="0"/>
              <a:t>slučajan</a:t>
            </a:r>
            <a:r>
              <a:rPr lang="en-US" sz="2400" dirty="0" smtClean="0"/>
              <a:t> </a:t>
            </a:r>
            <a:r>
              <a:rPr lang="en-US" sz="2400" dirty="0" err="1" smtClean="0"/>
              <a:t>proces</a:t>
            </a:r>
            <a:r>
              <a:rPr lang="en-US" sz="2400" dirty="0" smtClean="0"/>
              <a:t> </a:t>
            </a:r>
            <a:r>
              <a:rPr lang="en-US" sz="2400" dirty="0" err="1" smtClean="0"/>
              <a:t>naziva</a:t>
            </a:r>
            <a:r>
              <a:rPr lang="en-US" sz="2400" dirty="0" smtClean="0"/>
              <a:t> se </a:t>
            </a:r>
            <a:r>
              <a:rPr lang="en-US" sz="2400" dirty="0" err="1" smtClean="0"/>
              <a:t>beli</a:t>
            </a:r>
            <a:r>
              <a:rPr lang="en-US" sz="2400" dirty="0" smtClean="0"/>
              <a:t> </a:t>
            </a:r>
            <a:r>
              <a:rPr lang="en-US" sz="2400" dirty="0" err="1" smtClean="0"/>
              <a:t>šum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M</a:t>
            </a:r>
            <a:r>
              <a:rPr lang="vi-VN" sz="2400" dirty="0" smtClean="0"/>
              <a:t>i </a:t>
            </a:r>
            <a:r>
              <a:rPr lang="vi-VN" sz="2400" dirty="0"/>
              <a:t>ćemo ga </a:t>
            </a:r>
            <a:r>
              <a:rPr lang="vi-VN" sz="2400" dirty="0" smtClean="0"/>
              <a:t>označiti</a:t>
            </a:r>
            <a:r>
              <a:rPr lang="en-US" sz="2400" dirty="0" smtClean="0"/>
              <a:t> </a:t>
            </a:r>
            <a:r>
              <a:rPr lang="vi-VN" sz="2400" dirty="0" smtClean="0"/>
              <a:t>sa </a:t>
            </a:r>
            <a:r>
              <a:rPr lang="vi-VN" sz="2400" dirty="0"/>
              <a:t>e</a:t>
            </a:r>
            <a:r>
              <a:rPr lang="vi-VN" sz="2400" baseline="-25000" dirty="0"/>
              <a:t>t</a:t>
            </a:r>
            <a:r>
              <a:rPr lang="vi-VN" sz="2400" dirty="0"/>
              <a:t>. Dati slučajan proces poseduje sledeća svojstva</a:t>
            </a:r>
            <a:r>
              <a:rPr lang="vi-VN" sz="2400" dirty="0" smtClean="0"/>
              <a:t>:</a:t>
            </a:r>
            <a:endParaRPr lang="en-US" sz="2400" dirty="0" smtClean="0"/>
          </a:p>
          <a:p>
            <a:pPr marL="0" indent="0">
              <a:buNone/>
            </a:pPr>
            <a:endParaRPr lang="vi-VN" sz="2400" dirty="0"/>
          </a:p>
          <a:p>
            <a:pPr marL="0" indent="0">
              <a:buNone/>
            </a:pPr>
            <a:r>
              <a:rPr lang="vi-VN" sz="2400" dirty="0"/>
              <a:t>1. E(e</a:t>
            </a:r>
            <a:r>
              <a:rPr lang="vi-VN" sz="2400" baseline="-25000" dirty="0"/>
              <a:t>t</a:t>
            </a:r>
            <a:r>
              <a:rPr lang="vi-VN" sz="2400" dirty="0"/>
              <a:t>)=0, t=1,2,3,...</a:t>
            </a:r>
          </a:p>
          <a:p>
            <a:pPr marL="0" indent="0">
              <a:buNone/>
            </a:pPr>
            <a:r>
              <a:rPr lang="vi-VN" sz="2400" dirty="0"/>
              <a:t>2. </a:t>
            </a:r>
            <a:r>
              <a:rPr lang="en-US" sz="2400" dirty="0" err="1" smtClean="0"/>
              <a:t>Var</a:t>
            </a:r>
            <a:r>
              <a:rPr lang="vi-VN" sz="2400" dirty="0" smtClean="0"/>
              <a:t>(e</a:t>
            </a:r>
            <a:r>
              <a:rPr lang="vi-VN" sz="2400" baseline="-25000" dirty="0" smtClean="0"/>
              <a:t>t</a:t>
            </a:r>
            <a:r>
              <a:rPr lang="vi-VN" sz="2400" dirty="0"/>
              <a:t>)=const, t=1,2,3,...</a:t>
            </a:r>
          </a:p>
          <a:p>
            <a:pPr marL="0" indent="0">
              <a:buNone/>
            </a:pPr>
            <a:r>
              <a:rPr lang="vi-VN" sz="2400" dirty="0"/>
              <a:t>3. </a:t>
            </a:r>
            <a:r>
              <a:rPr lang="en-US" sz="2400" dirty="0" smtClean="0"/>
              <a:t>C</a:t>
            </a:r>
            <a:r>
              <a:rPr lang="vi-VN" sz="2400" dirty="0" smtClean="0"/>
              <a:t>ov(e</a:t>
            </a:r>
            <a:r>
              <a:rPr lang="vi-VN" sz="2400" baseline="-25000" dirty="0" smtClean="0"/>
              <a:t>t</a:t>
            </a:r>
            <a:r>
              <a:rPr lang="vi-VN" sz="2400" dirty="0"/>
              <a:t>, e</a:t>
            </a:r>
            <a:r>
              <a:rPr lang="vi-VN" sz="2400" baseline="-25000" dirty="0"/>
              <a:t>t-k</a:t>
            </a:r>
            <a:r>
              <a:rPr lang="vi-VN" sz="2400" dirty="0"/>
              <a:t>)=0, t=1,2,3,..., k=1,2</a:t>
            </a:r>
            <a:r>
              <a:rPr lang="vi-VN" sz="2400" dirty="0" smtClean="0"/>
              <a:t>,...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0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>
              <a:buNone/>
            </a:pPr>
            <a:r>
              <a:rPr lang="vi-VN" dirty="0" smtClean="0"/>
              <a:t>Proces </a:t>
            </a:r>
            <a:r>
              <a:rPr lang="vi-VN" dirty="0"/>
              <a:t>beli šum predstavlja niz nekorelisanih </a:t>
            </a:r>
            <a:r>
              <a:rPr lang="vi-VN" dirty="0" smtClean="0"/>
              <a:t>slučajnih</a:t>
            </a:r>
            <a:r>
              <a:rPr lang="en-US" dirty="0" smtClean="0"/>
              <a:t> </a:t>
            </a:r>
            <a:r>
              <a:rPr lang="vi-VN" dirty="0" smtClean="0"/>
              <a:t>promenljivih </a:t>
            </a:r>
            <a:r>
              <a:rPr lang="vi-VN" dirty="0"/>
              <a:t>sa </a:t>
            </a:r>
            <a:r>
              <a:rPr lang="vi-VN" dirty="0" smtClean="0"/>
              <a:t>nultom</a:t>
            </a:r>
            <a:r>
              <a:rPr lang="en-US" dirty="0" smtClean="0"/>
              <a:t> </a:t>
            </a:r>
            <a:r>
              <a:rPr lang="vi-VN" dirty="0" smtClean="0"/>
              <a:t>srednjom </a:t>
            </a:r>
            <a:r>
              <a:rPr lang="vi-VN" dirty="0"/>
              <a:t>vrednošću i konstantnom varijansom. To je potpuno slučajan proces, koji </a:t>
            </a:r>
            <a:r>
              <a:rPr lang="vi-VN" dirty="0" smtClean="0"/>
              <a:t>na</a:t>
            </a:r>
            <a:r>
              <a:rPr lang="en-US" dirty="0" smtClean="0"/>
              <a:t> </a:t>
            </a:r>
            <a:r>
              <a:rPr lang="vi-VN" dirty="0" smtClean="0"/>
              <a:t>izvestan </a:t>
            </a:r>
            <a:r>
              <a:rPr lang="vi-VN" dirty="0"/>
              <a:t>način korespondira slučajnoj grešci klasičnog linearnog regresionog modela</a:t>
            </a:r>
            <a:r>
              <a:rPr lang="vi-VN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vi-VN" sz="24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49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vi-VN" dirty="0" smtClean="0"/>
              <a:t>Ukoliko </a:t>
            </a:r>
            <a:r>
              <a:rPr lang="vi-VN" dirty="0"/>
              <a:t>vremenska serija ne zadovoljava bar jedan od uslova stacionarnosti, onda </a:t>
            </a:r>
            <a:r>
              <a:rPr lang="vi-VN" dirty="0" smtClean="0"/>
              <a:t>je</a:t>
            </a:r>
            <a:r>
              <a:rPr lang="en-US" dirty="0" smtClean="0"/>
              <a:t> </a:t>
            </a:r>
            <a:r>
              <a:rPr lang="vi-VN" dirty="0" smtClean="0"/>
              <a:t>ona </a:t>
            </a:r>
            <a:r>
              <a:rPr lang="vi-VN" dirty="0"/>
              <a:t>nestacionarna. Primenom postupka diferenciranja kod nekih vremenskih </a:t>
            </a:r>
            <a:r>
              <a:rPr lang="vi-VN" dirty="0" smtClean="0"/>
              <a:t>serija</a:t>
            </a:r>
            <a:r>
              <a:rPr lang="en-US" dirty="0" smtClean="0"/>
              <a:t> </a:t>
            </a:r>
            <a:r>
              <a:rPr lang="vi-VN" dirty="0" smtClean="0"/>
              <a:t>eliminiše se</a:t>
            </a:r>
            <a:r>
              <a:rPr lang="en-US" dirty="0" smtClean="0"/>
              <a:t> </a:t>
            </a:r>
            <a:r>
              <a:rPr lang="vi-VN" dirty="0" smtClean="0"/>
              <a:t>nestacionarnost</a:t>
            </a:r>
            <a:r>
              <a:rPr lang="vi-VN" dirty="0"/>
              <a:t>. Takav vid nestacionarnosti se </a:t>
            </a:r>
            <a:r>
              <a:rPr lang="vi-VN" dirty="0" smtClean="0"/>
              <a:t>naziva</a:t>
            </a:r>
            <a:r>
              <a:rPr lang="en-US" dirty="0" smtClean="0"/>
              <a:t> </a:t>
            </a:r>
            <a:r>
              <a:rPr lang="vi-VN" dirty="0" smtClean="0"/>
              <a:t>integrisanost</a:t>
            </a:r>
            <a:r>
              <a:rPr lang="en-US" dirty="0" smtClean="0"/>
              <a:t> </a:t>
            </a:r>
            <a:r>
              <a:rPr lang="vi-VN" dirty="0" smtClean="0"/>
              <a:t>vremenske serije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8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Postoje</a:t>
            </a:r>
            <a:r>
              <a:rPr lang="en-US" dirty="0" smtClean="0"/>
              <a:t> </a:t>
            </a:r>
            <a:r>
              <a:rPr lang="en-US" dirty="0" err="1" smtClean="0"/>
              <a:t>dva</a:t>
            </a:r>
            <a:r>
              <a:rPr lang="en-US" dirty="0" smtClean="0"/>
              <a:t> </a:t>
            </a:r>
            <a:r>
              <a:rPr lang="en-US" dirty="0" err="1" smtClean="0"/>
              <a:t>osnovna</a:t>
            </a:r>
            <a:r>
              <a:rPr lang="en-US" dirty="0" smtClean="0"/>
              <a:t> </a:t>
            </a:r>
            <a:r>
              <a:rPr lang="en-US" dirty="0" err="1" smtClean="0"/>
              <a:t>razloga</a:t>
            </a:r>
            <a:r>
              <a:rPr lang="en-US" dirty="0" smtClean="0"/>
              <a:t> </a:t>
            </a:r>
            <a:r>
              <a:rPr lang="en-US" dirty="0" err="1" smtClean="0"/>
              <a:t>ispitivanja</a:t>
            </a:r>
            <a:r>
              <a:rPr lang="en-US" dirty="0" smtClean="0"/>
              <a:t> </a:t>
            </a:r>
            <a:r>
              <a:rPr lang="en-US" dirty="0" err="1" smtClean="0"/>
              <a:t>stacionarnosti</a:t>
            </a:r>
            <a:r>
              <a:rPr lang="en-US" dirty="0" smtClean="0"/>
              <a:t> </a:t>
            </a:r>
            <a:r>
              <a:rPr lang="en-US" dirty="0" err="1" smtClean="0"/>
              <a:t>vremenske</a:t>
            </a:r>
            <a:r>
              <a:rPr lang="en-US" dirty="0" smtClean="0"/>
              <a:t> </a:t>
            </a:r>
            <a:r>
              <a:rPr lang="en-US" dirty="0" err="1" smtClean="0"/>
              <a:t>serije</a:t>
            </a:r>
            <a:r>
              <a:rPr lang="en-US" dirty="0" smtClean="0"/>
              <a:t>:</a:t>
            </a:r>
          </a:p>
          <a:p>
            <a:pPr marL="0" indent="0" algn="just">
              <a:buNone/>
            </a:pPr>
            <a:endParaRPr lang="en-US" dirty="0"/>
          </a:p>
          <a:p>
            <a:pPr marL="514350" indent="-514350" algn="just">
              <a:buAutoNum type="arabicPeriod"/>
            </a:pPr>
            <a:r>
              <a:rPr lang="en-US" dirty="0" err="1" smtClean="0"/>
              <a:t>Ekonomski</a:t>
            </a:r>
            <a:r>
              <a:rPr lang="en-US" dirty="0" smtClean="0"/>
              <a:t> </a:t>
            </a:r>
            <a:r>
              <a:rPr lang="en-US" dirty="0" err="1" smtClean="0"/>
              <a:t>razlog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endParaRPr lang="en-US" dirty="0" smtClean="0"/>
          </a:p>
          <a:p>
            <a:pPr marL="514350" indent="-514350" algn="just">
              <a:buAutoNum type="arabicPeriod"/>
            </a:pPr>
            <a:r>
              <a:rPr lang="en-US" dirty="0" err="1" smtClean="0"/>
              <a:t>Statistički</a:t>
            </a:r>
            <a:r>
              <a:rPr lang="en-US" dirty="0" smtClean="0"/>
              <a:t> </a:t>
            </a:r>
            <a:r>
              <a:rPr lang="en-US" dirty="0" err="1" smtClean="0"/>
              <a:t>razlog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84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en-US" dirty="0"/>
              <a:t>Trend </a:t>
            </a:r>
            <a:r>
              <a:rPr lang="en-US" dirty="0" smtClean="0"/>
              <a:t>je </a:t>
            </a:r>
            <a:r>
              <a:rPr lang="en-US" dirty="0" err="1"/>
              <a:t>razvojna</a:t>
            </a:r>
            <a:r>
              <a:rPr lang="en-US" dirty="0"/>
              <a:t> </a:t>
            </a:r>
            <a:r>
              <a:rPr lang="en-US" dirty="0" err="1"/>
              <a:t>tendencija</a:t>
            </a:r>
            <a:r>
              <a:rPr lang="en-US" dirty="0"/>
              <a:t> </a:t>
            </a:r>
            <a:r>
              <a:rPr lang="en-US" dirty="0" err="1"/>
              <a:t>pojave</a:t>
            </a:r>
            <a:r>
              <a:rPr lang="en-US" dirty="0"/>
              <a:t> u </a:t>
            </a:r>
            <a:r>
              <a:rPr lang="en-US" dirty="0" err="1"/>
              <a:t>okviru</a:t>
            </a:r>
            <a:r>
              <a:rPr lang="en-US" dirty="0"/>
              <a:t> </a:t>
            </a:r>
            <a:r>
              <a:rPr lang="en-US" dirty="0" err="1"/>
              <a:t>posmatranog</a:t>
            </a:r>
            <a:r>
              <a:rPr lang="en-US" dirty="0"/>
              <a:t> </a:t>
            </a:r>
            <a:r>
              <a:rPr lang="en-US" dirty="0" err="1"/>
              <a:t>vremenskog</a:t>
            </a:r>
            <a:r>
              <a:rPr lang="en-US" dirty="0"/>
              <a:t> </a:t>
            </a:r>
            <a:r>
              <a:rPr lang="en-US" dirty="0" err="1"/>
              <a:t>perioda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FontTx/>
              <a:buNone/>
            </a:pPr>
            <a:endParaRPr lang="en-US" dirty="0">
              <a:latin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en-US" dirty="0" smtClean="0"/>
              <a:t>Da </a:t>
            </a:r>
            <a:r>
              <a:rPr lang="en-US" dirty="0"/>
              <a:t>bi se </a:t>
            </a:r>
            <a:r>
              <a:rPr lang="en-US" dirty="0" err="1"/>
              <a:t>uočilo</a:t>
            </a:r>
            <a:r>
              <a:rPr lang="en-US" dirty="0"/>
              <a:t> </a:t>
            </a:r>
            <a:r>
              <a:rPr lang="en-US" dirty="0" err="1"/>
              <a:t>njegovo</a:t>
            </a:r>
            <a:r>
              <a:rPr lang="en-US" dirty="0"/>
              <a:t> </a:t>
            </a:r>
            <a:r>
              <a:rPr lang="en-US" dirty="0" err="1"/>
              <a:t>postojanje</a:t>
            </a:r>
            <a:r>
              <a:rPr lang="en-US" dirty="0"/>
              <a:t> </a:t>
            </a:r>
            <a:r>
              <a:rPr lang="en-US" dirty="0" err="1"/>
              <a:t>moramo</a:t>
            </a:r>
            <a:r>
              <a:rPr lang="en-US" dirty="0"/>
              <a:t> </a:t>
            </a:r>
            <a:r>
              <a:rPr lang="en-US" dirty="0" err="1"/>
              <a:t>raspolagati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dužim</a:t>
            </a:r>
            <a:r>
              <a:rPr lang="en-US" dirty="0"/>
              <a:t> </a:t>
            </a:r>
            <a:r>
              <a:rPr lang="en-US" dirty="0" err="1"/>
              <a:t>nizom</a:t>
            </a:r>
            <a:r>
              <a:rPr lang="en-US" dirty="0"/>
              <a:t> </a:t>
            </a:r>
            <a:r>
              <a:rPr lang="en-US" dirty="0" err="1"/>
              <a:t>podataka</a:t>
            </a:r>
            <a:r>
              <a:rPr lang="en-US" dirty="0"/>
              <a:t> </a:t>
            </a:r>
            <a:r>
              <a:rPr lang="en-US" dirty="0" err="1"/>
              <a:t>vremenske</a:t>
            </a:r>
            <a:r>
              <a:rPr lang="en-US" dirty="0"/>
              <a:t> </a:t>
            </a:r>
            <a:r>
              <a:rPr lang="en-US" dirty="0" err="1"/>
              <a:t>serije</a:t>
            </a:r>
            <a:r>
              <a:rPr lang="en-US" dirty="0"/>
              <a:t>. </a:t>
            </a:r>
            <a:endParaRPr lang="en-GB" dirty="0">
              <a:latin typeface="Times New Roman" pitchFamily="18" charset="0"/>
            </a:endParaRPr>
          </a:p>
          <a:p>
            <a:pPr marL="609600" indent="-609600"/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13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Ekonomski</a:t>
            </a:r>
            <a:r>
              <a:rPr lang="en-US" dirty="0" smtClean="0"/>
              <a:t> </a:t>
            </a:r>
            <a:r>
              <a:rPr lang="en-US" dirty="0" err="1" smtClean="0"/>
              <a:t>razlozi</a:t>
            </a:r>
            <a:r>
              <a:rPr lang="en-US" dirty="0" smtClean="0"/>
              <a:t>:</a:t>
            </a:r>
          </a:p>
          <a:p>
            <a:pPr algn="just"/>
            <a:r>
              <a:rPr lang="vi-VN" dirty="0" smtClean="0"/>
              <a:t>Razlika </a:t>
            </a:r>
            <a:r>
              <a:rPr lang="vi-VN" dirty="0"/>
              <a:t>između vremenske serija sa i bez jediničnog korena ima jasnu ekonomsku implikaciju. </a:t>
            </a:r>
            <a:r>
              <a:rPr lang="vi-VN" dirty="0" smtClean="0"/>
              <a:t>Dok </a:t>
            </a:r>
            <a:r>
              <a:rPr lang="vi-VN" dirty="0"/>
              <a:t>uticaj slučajnih šokova na nivo stacionarne vremenske serije slabi tokom vremena, efekat šoka na nivo </a:t>
            </a:r>
            <a:r>
              <a:rPr lang="en-US" dirty="0" err="1" smtClean="0"/>
              <a:t>nestacionarne</a:t>
            </a:r>
            <a:r>
              <a:rPr lang="en-US" dirty="0" smtClean="0"/>
              <a:t> </a:t>
            </a:r>
            <a:r>
              <a:rPr lang="vi-VN" dirty="0" smtClean="0"/>
              <a:t>vremenske </a:t>
            </a:r>
            <a:r>
              <a:rPr lang="vi-VN" dirty="0"/>
              <a:t>serije </a:t>
            </a:r>
            <a:r>
              <a:rPr lang="vi-VN" dirty="0" smtClean="0"/>
              <a:t>ima </a:t>
            </a:r>
            <a:r>
              <a:rPr lang="vi-VN" dirty="0"/>
              <a:t>trajno dejstvo za neodređeni period </a:t>
            </a:r>
            <a:r>
              <a:rPr lang="vi-VN" dirty="0" smtClean="0"/>
              <a:t>vremena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6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algn="just"/>
            <a:r>
              <a:rPr lang="vi-VN" dirty="0" smtClean="0"/>
              <a:t>Ova </a:t>
            </a:r>
            <a:r>
              <a:rPr lang="vi-VN" dirty="0"/>
              <a:t>razlika posebno dolazi do izražaja u teoriji poslovnih ciklusa: ako vremenska serija BDP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stacionarna</a:t>
            </a:r>
            <a:r>
              <a:rPr lang="vi-VN" dirty="0" smtClean="0"/>
              <a:t>, </a:t>
            </a:r>
            <a:r>
              <a:rPr lang="vi-VN" dirty="0"/>
              <a:t>tada njeno odstupanje od dugoročnog trenda neće biti povremeno, kako naglašava tradicionalna teorija, već permanentno za neodređeni period vremena. </a:t>
            </a:r>
            <a:r>
              <a:rPr lang="vi-VN" dirty="0" smtClean="0"/>
              <a:t/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97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Statistički</a:t>
            </a:r>
            <a:r>
              <a:rPr lang="en-US" dirty="0" smtClean="0"/>
              <a:t> </a:t>
            </a:r>
            <a:r>
              <a:rPr lang="en-US" dirty="0" err="1" smtClean="0"/>
              <a:t>razlozi</a:t>
            </a:r>
            <a:r>
              <a:rPr lang="en-US" dirty="0" smtClean="0"/>
              <a:t>:</a:t>
            </a:r>
          </a:p>
          <a:p>
            <a:pPr algn="just"/>
            <a:r>
              <a:rPr lang="vi-VN" dirty="0" smtClean="0"/>
              <a:t>Primena </a:t>
            </a:r>
            <a:r>
              <a:rPr lang="vi-VN" dirty="0"/>
              <a:t>standardne statističke procedure nepouzdana je u regresionoj analizi </a:t>
            </a:r>
            <a:r>
              <a:rPr lang="en-US" dirty="0" err="1" smtClean="0"/>
              <a:t>nestacionarnih</a:t>
            </a:r>
            <a:r>
              <a:rPr lang="en-US" dirty="0" smtClean="0"/>
              <a:t> </a:t>
            </a:r>
            <a:r>
              <a:rPr lang="vi-VN" dirty="0" smtClean="0"/>
              <a:t>vremenskih. </a:t>
            </a:r>
            <a:endParaRPr lang="en-US" dirty="0" smtClean="0"/>
          </a:p>
          <a:p>
            <a:pPr algn="just"/>
            <a:r>
              <a:rPr lang="vi-VN" dirty="0" smtClean="0"/>
              <a:t>Ocene </a:t>
            </a:r>
            <a:r>
              <a:rPr lang="vi-VN" dirty="0"/>
              <a:t>parametara regresionog modela dobijene primenom metoda ONK su pristrasne i nekonzistentne. 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5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Statistički</a:t>
            </a:r>
            <a:r>
              <a:rPr lang="en-US" dirty="0" smtClean="0"/>
              <a:t> </a:t>
            </a:r>
            <a:r>
              <a:rPr lang="en-US" dirty="0" err="1" smtClean="0"/>
              <a:t>razlozi</a:t>
            </a:r>
            <a:r>
              <a:rPr lang="en-US" dirty="0" smtClean="0"/>
              <a:t>:</a:t>
            </a:r>
          </a:p>
          <a:p>
            <a:pPr algn="just"/>
            <a:r>
              <a:rPr lang="vi-VN" dirty="0" smtClean="0"/>
              <a:t>Ocene </a:t>
            </a:r>
            <a:r>
              <a:rPr lang="vi-VN" dirty="0"/>
              <a:t>parametara regresionog modela dobijene primenom metoda ONK nemaju normalnu raspodelu. To znači da statističko zaključivanje zasnovano na t-odnosu i F-testu značajnosti koeficijenta determinacije nije tačno. 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59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492896"/>
            <a:ext cx="892899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 smtClean="0"/>
              <a:t>Statistički</a:t>
            </a:r>
            <a:r>
              <a:rPr lang="en-US" dirty="0" smtClean="0"/>
              <a:t> </a:t>
            </a:r>
            <a:r>
              <a:rPr lang="en-US" dirty="0" err="1" smtClean="0"/>
              <a:t>razlozi</a:t>
            </a:r>
            <a:r>
              <a:rPr lang="en-US" dirty="0" smtClean="0"/>
              <a:t>:</a:t>
            </a:r>
          </a:p>
          <a:p>
            <a:pPr algn="just"/>
            <a:r>
              <a:rPr lang="vi-VN" dirty="0" smtClean="0"/>
              <a:t>Moguća </a:t>
            </a:r>
            <a:r>
              <a:rPr lang="vi-VN" dirty="0"/>
              <a:t>je pojava besmislene regresije. Ovim pojmom označava se regresija sa visokim vrednostima koeficijenta determinacije i t-odnosa (po modulu) između vremenskih serija sa jediničnim korenom, ali koje su potpuno nezavisne.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59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9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7504" y="2492896"/>
                <a:ext cx="8928992" cy="4176464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US" dirty="0" smtClean="0"/>
                  <a:t>Najjednostavniji </a:t>
                </a:r>
                <a:r>
                  <a:rPr lang="en-US" dirty="0" err="1" smtClean="0"/>
                  <a:t>nestacionaran</a:t>
                </a:r>
                <a:r>
                  <a:rPr lang="en-US" dirty="0" smtClean="0"/>
                  <a:t> model je </a:t>
                </a:r>
                <a:r>
                  <a:rPr lang="en-US" dirty="0" err="1" smtClean="0"/>
                  <a:t>slučajan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hod</a:t>
                </a:r>
                <a:r>
                  <a:rPr lang="en-US" dirty="0" smtClean="0"/>
                  <a:t> (random walk model).</a:t>
                </a:r>
              </a:p>
              <a:p>
                <a:pPr marL="0" indent="0" algn="just">
                  <a:buNone/>
                </a:pPr>
                <a:endParaRPr lang="en-US" dirty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marL="0" indent="0" algn="just">
                  <a:buNone/>
                </a:pPr>
                <a:r>
                  <a:rPr lang="en-US" dirty="0" smtClean="0"/>
                  <a:t>E(e</a:t>
                </a:r>
                <a:r>
                  <a:rPr lang="en-US" baseline="-25000" dirty="0" smtClean="0"/>
                  <a:t>t</a:t>
                </a:r>
                <a:r>
                  <a:rPr lang="en-US" dirty="0" smtClean="0"/>
                  <a:t>)=0</a:t>
                </a:r>
              </a:p>
              <a:p>
                <a:pPr marL="0" indent="0" algn="just">
                  <a:buNone/>
                </a:pPr>
                <a:r>
                  <a:rPr lang="en-US" dirty="0" err="1" smtClean="0"/>
                  <a:t>Var</a:t>
                </a:r>
                <a:r>
                  <a:rPr lang="en-US" dirty="0" smtClean="0"/>
                  <a:t>(e</a:t>
                </a:r>
                <a:r>
                  <a:rPr lang="en-US" baseline="-25000" dirty="0" smtClean="0"/>
                  <a:t>t</a:t>
                </a:r>
                <a:r>
                  <a:rPr lang="en-US" dirty="0" smtClean="0"/>
                  <a:t>)=</a:t>
                </a:r>
                <a:r>
                  <a:rPr lang="el-GR" dirty="0" smtClean="0">
                    <a:latin typeface="Times New Roman"/>
                    <a:cs typeface="Times New Roman"/>
                  </a:rPr>
                  <a:t>σ</a:t>
                </a:r>
                <a:r>
                  <a:rPr lang="en-US" baseline="30000" dirty="0" smtClean="0">
                    <a:latin typeface="Times New Roman"/>
                    <a:cs typeface="Times New Roman"/>
                  </a:rPr>
                  <a:t>2</a:t>
                </a:r>
              </a:p>
              <a:p>
                <a:pPr marL="0" indent="0" algn="just">
                  <a:buNone/>
                </a:pPr>
                <a:r>
                  <a:rPr lang="en-US" dirty="0" err="1" smtClean="0"/>
                  <a:t>Cov</a:t>
                </a:r>
                <a:r>
                  <a:rPr lang="en-US" dirty="0" smtClean="0"/>
                  <a:t>(</a:t>
                </a:r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t</a:t>
                </a:r>
                <a:r>
                  <a:rPr lang="en-US" dirty="0" err="1" smtClean="0"/>
                  <a:t>,e</a:t>
                </a:r>
                <a:r>
                  <a:rPr lang="en-US" baseline="-25000" dirty="0" err="1" smtClean="0"/>
                  <a:t>t</a:t>
                </a:r>
                <a:r>
                  <a:rPr lang="en-US" baseline="-25000" dirty="0" smtClean="0"/>
                  <a:t>-k</a:t>
                </a:r>
                <a:r>
                  <a:rPr lang="en-US" dirty="0" smtClean="0"/>
                  <a:t>)=0, k≠0</a:t>
                </a:r>
                <a:endParaRPr lang="en-US" dirty="0"/>
              </a:p>
            </p:txBody>
          </p:sp>
        </mc:Choice>
        <mc:Fallback>
          <p:sp>
            <p:nvSpPr>
              <p:cNvPr id="12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2492896"/>
                <a:ext cx="8928992" cy="4176464"/>
              </a:xfrm>
              <a:blipFill rotWithShape="1">
                <a:blip r:embed="rId2"/>
                <a:stretch>
                  <a:fillRect l="-1776" t="-1898" r="-1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7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9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07504" y="2492896"/>
                <a:ext cx="8928992" cy="4176464"/>
              </a:xfrm>
            </p:spPr>
            <p:txBody>
              <a:bodyPr/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US" b="0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 algn="ctr">
                  <a:buNone/>
                </a:pPr>
                <a:r>
                  <a:rPr lang="en-US" b="0" dirty="0" smtClean="0"/>
                  <a:t>…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b="0" dirty="0" smtClean="0"/>
                  <a:t>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b="0" dirty="0" smtClean="0"/>
                  <a:t>=</a:t>
                </a:r>
                <a:endParaRPr lang="en-US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−3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b="0" dirty="0" smtClean="0"/>
                  <a:t>=</a:t>
                </a:r>
              </a:p>
              <a:p>
                <a:pPr marL="0" indent="0" algn="ctr">
                  <a:buNone/>
                </a:pPr>
                <a:r>
                  <a:rPr lang="en-US" dirty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marL="0" indent="0" algn="just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12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07504" y="2492896"/>
                <a:ext cx="8928992" cy="417646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81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3907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2492896"/>
                <a:ext cx="9180512" cy="4176464"/>
              </a:xfrm>
            </p:spPr>
            <p:txBody>
              <a:bodyPr/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dirty="0" smtClean="0"/>
                  <a:t>, Var(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dirty="0" smtClean="0"/>
                  <a:t>)=Var(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dirty="0" smtClean="0"/>
                  <a:t>)=</a:t>
                </a:r>
                <a:r>
                  <a:rPr lang="el-GR" dirty="0">
                    <a:latin typeface="Times New Roman"/>
                    <a:cs typeface="Times New Roman"/>
                  </a:rPr>
                  <a:t> σ</a:t>
                </a:r>
                <a:r>
                  <a:rPr lang="en-US" baseline="30000" dirty="0">
                    <a:latin typeface="Times New Roman"/>
                    <a:cs typeface="Times New Roman"/>
                  </a:rPr>
                  <a:t>2</a:t>
                </a:r>
                <a:endParaRPr lang="en-US" b="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en-US" dirty="0"/>
                  <a:t>Var(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)=Var(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)=</a:t>
                </a:r>
                <a:r>
                  <a:rPr lang="el-GR" dirty="0">
                    <a:latin typeface="Times New Roman"/>
                    <a:cs typeface="Times New Roman"/>
                  </a:rPr>
                  <a:t> </a:t>
                </a:r>
                <a:r>
                  <a:rPr lang="en-US" dirty="0" smtClean="0">
                    <a:latin typeface="Times New Roman"/>
                    <a:cs typeface="Times New Roman"/>
                  </a:rPr>
                  <a:t>2</a:t>
                </a:r>
                <a:r>
                  <a:rPr lang="el-GR" dirty="0" smtClean="0">
                    <a:latin typeface="Times New Roman"/>
                    <a:cs typeface="Times New Roman"/>
                  </a:rPr>
                  <a:t>σ</a:t>
                </a:r>
                <a:r>
                  <a:rPr lang="en-US" baseline="30000" dirty="0" smtClean="0">
                    <a:latin typeface="Times New Roman"/>
                    <a:cs typeface="Times New Roman"/>
                  </a:rPr>
                  <a:t>2</a:t>
                </a:r>
                <a:endParaRPr lang="en-US" dirty="0"/>
              </a:p>
              <a:p>
                <a:pPr marL="0" indent="0" algn="ctr">
                  <a:buNone/>
                </a:pPr>
                <a:r>
                  <a:rPr lang="en-US" b="0" dirty="0" smtClean="0"/>
                  <a:t>…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+…+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en-US" dirty="0" err="1" smtClean="0"/>
                  <a:t>Var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)=</m:t>
                    </m:r>
                    <m:r>
                      <a:rPr lang="en-US" b="0" i="1" smtClean="0">
                        <a:latin typeface="Cambria Math"/>
                      </a:rPr>
                      <m:t>𝑉𝑎𝑟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+…+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  <m:r>
                          <a:rPr lang="en-US" i="1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dirty="0" smtClean="0"/>
                  <a:t>)=</a:t>
                </a:r>
                <a:r>
                  <a:rPr lang="en-US" dirty="0">
                    <a:latin typeface="Times New Roman"/>
                    <a:cs typeface="Times New Roman"/>
                  </a:rPr>
                  <a:t> </a:t>
                </a:r>
                <a:r>
                  <a:rPr lang="en-US" dirty="0" smtClean="0">
                    <a:latin typeface="Times New Roman"/>
                    <a:cs typeface="Times New Roman"/>
                  </a:rPr>
                  <a:t>t</a:t>
                </a:r>
                <a:r>
                  <a:rPr lang="el-GR" dirty="0" smtClean="0">
                    <a:latin typeface="Times New Roman"/>
                    <a:cs typeface="Times New Roman"/>
                  </a:rPr>
                  <a:t>σ</a:t>
                </a:r>
                <a:r>
                  <a:rPr lang="en-US" baseline="30000" dirty="0" smtClean="0">
                    <a:latin typeface="Times New Roman"/>
                    <a:cs typeface="Times New Roman"/>
                  </a:rPr>
                  <a:t>2</a:t>
                </a:r>
                <a:endParaRPr lang="en-US" dirty="0"/>
              </a:p>
            </p:txBody>
          </p:sp>
        </mc:Choice>
        <mc:Fallback>
          <p:sp>
            <p:nvSpPr>
              <p:cNvPr id="12390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2492896"/>
                <a:ext cx="9180512" cy="4176464"/>
              </a:xfrm>
              <a:blipFill rotWithShape="1">
                <a:blip r:embed="rId3"/>
                <a:stretch>
                  <a:fillRect l="-1461" r="-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1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algn="just"/>
            <a:r>
              <a:rPr lang="en-US" dirty="0" err="1"/>
              <a:t>Slučajan</a:t>
            </a:r>
            <a:r>
              <a:rPr lang="en-US" dirty="0"/>
              <a:t> </a:t>
            </a:r>
            <a:r>
              <a:rPr lang="en-US" dirty="0" err="1"/>
              <a:t>hod</a:t>
            </a:r>
            <a:r>
              <a:rPr lang="en-US" dirty="0"/>
              <a:t> </a:t>
            </a:r>
            <a:r>
              <a:rPr lang="en-US" dirty="0" err="1"/>
              <a:t>nema</a:t>
            </a:r>
            <a:r>
              <a:rPr lang="en-US" dirty="0"/>
              <a:t> </a:t>
            </a:r>
            <a:r>
              <a:rPr lang="en-US" dirty="0" err="1"/>
              <a:t>stabilnu</a:t>
            </a:r>
            <a:r>
              <a:rPr lang="en-US" dirty="0"/>
              <a:t> </a:t>
            </a:r>
            <a:r>
              <a:rPr lang="en-US" dirty="0" err="1"/>
              <a:t>varijansu</a:t>
            </a:r>
            <a:r>
              <a:rPr lang="en-US" dirty="0"/>
              <a:t>. </a:t>
            </a:r>
            <a:r>
              <a:rPr lang="en-US" dirty="0" err="1"/>
              <a:t>Varijansa</a:t>
            </a:r>
            <a:r>
              <a:rPr lang="en-US" dirty="0"/>
              <a:t> je </a:t>
            </a:r>
            <a:r>
              <a:rPr lang="en-US" dirty="0" err="1"/>
              <a:t>linearna</a:t>
            </a:r>
            <a:r>
              <a:rPr lang="en-US" dirty="0"/>
              <a:t> </a:t>
            </a:r>
            <a:r>
              <a:rPr lang="en-US" dirty="0" err="1"/>
              <a:t>funkcija</a:t>
            </a:r>
            <a:r>
              <a:rPr lang="en-US" dirty="0"/>
              <a:t> </a:t>
            </a:r>
            <a:r>
              <a:rPr lang="en-US" dirty="0" err="1" smtClean="0"/>
              <a:t>vremena</a:t>
            </a:r>
            <a:r>
              <a:rPr lang="en-US" dirty="0" smtClean="0"/>
              <a:t>. </a:t>
            </a:r>
            <a:r>
              <a:rPr lang="en-US" dirty="0"/>
              <a:t>Sa </a:t>
            </a:r>
            <a:r>
              <a:rPr lang="en-US" dirty="0" err="1"/>
              <a:t>protokom</a:t>
            </a:r>
            <a:r>
              <a:rPr lang="en-US" dirty="0"/>
              <a:t> </a:t>
            </a:r>
            <a:r>
              <a:rPr lang="en-US" dirty="0" err="1"/>
              <a:t>vremena</a:t>
            </a:r>
            <a:r>
              <a:rPr lang="en-US" dirty="0"/>
              <a:t> </a:t>
            </a:r>
            <a:r>
              <a:rPr lang="en-US" dirty="0" err="1"/>
              <a:t>varijansa</a:t>
            </a:r>
            <a:r>
              <a:rPr lang="en-US" dirty="0"/>
              <a:t> se </a:t>
            </a:r>
            <a:r>
              <a:rPr lang="en-US" dirty="0" err="1"/>
              <a:t>neograničeno</a:t>
            </a:r>
            <a:r>
              <a:rPr lang="en-US" dirty="0"/>
              <a:t> </a:t>
            </a:r>
            <a:r>
              <a:rPr lang="en-US" dirty="0" err="1" smtClean="0"/>
              <a:t>povećava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err="1" smtClean="0"/>
              <a:t>Može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pokazati</a:t>
            </a:r>
            <a:r>
              <a:rPr lang="en-US" dirty="0"/>
              <a:t> da </a:t>
            </a:r>
            <a:r>
              <a:rPr lang="en-US" dirty="0" err="1"/>
              <a:t>kovarijansa</a:t>
            </a:r>
            <a:r>
              <a:rPr lang="en-US" dirty="0"/>
              <a:t> </a:t>
            </a:r>
            <a:r>
              <a:rPr lang="en-US" dirty="0" err="1"/>
              <a:t>svaka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člana</a:t>
            </a:r>
            <a:r>
              <a:rPr lang="en-US" dirty="0"/>
              <a:t> </a:t>
            </a:r>
            <a:r>
              <a:rPr lang="en-US" dirty="0" err="1"/>
              <a:t>zavisi</a:t>
            </a:r>
            <a:r>
              <a:rPr lang="en-US" dirty="0"/>
              <a:t> od </a:t>
            </a:r>
            <a:r>
              <a:rPr lang="en-US" dirty="0" err="1"/>
              <a:t>trenutka</a:t>
            </a:r>
            <a:r>
              <a:rPr lang="en-US" dirty="0"/>
              <a:t> </a:t>
            </a:r>
            <a:r>
              <a:rPr lang="en-US" dirty="0" err="1"/>
              <a:t>vremena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da se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protokom</a:t>
            </a:r>
            <a:r>
              <a:rPr lang="en-US" dirty="0"/>
              <a:t> </a:t>
            </a:r>
            <a:r>
              <a:rPr lang="en-US" dirty="0" err="1"/>
              <a:t>vremena</a:t>
            </a:r>
            <a:r>
              <a:rPr lang="en-US" dirty="0"/>
              <a:t> </a:t>
            </a:r>
            <a:r>
              <a:rPr lang="en-US" dirty="0" err="1"/>
              <a:t>povećava</a:t>
            </a:r>
            <a:r>
              <a:rPr lang="en-US" dirty="0"/>
              <a:t>. </a:t>
            </a:r>
            <a:r>
              <a:rPr lang="en-US" dirty="0" smtClean="0"/>
              <a:t/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9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12776"/>
            <a:ext cx="9396536" cy="70643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STACIONARNOST VREMENSKE SERIJE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algn="just"/>
            <a:r>
              <a:rPr lang="en-US" dirty="0" smtClean="0"/>
              <a:t>Model </a:t>
            </a:r>
            <a:r>
              <a:rPr lang="en-US" dirty="0" err="1"/>
              <a:t>možemo</a:t>
            </a:r>
            <a:r>
              <a:rPr lang="en-US" dirty="0"/>
              <a:t> </a:t>
            </a:r>
            <a:r>
              <a:rPr lang="en-US" dirty="0" err="1"/>
              <a:t>shvatiti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AR(1) model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autoregresionim</a:t>
            </a:r>
            <a:r>
              <a:rPr lang="en-US" dirty="0"/>
              <a:t> </a:t>
            </a:r>
            <a:r>
              <a:rPr lang="en-US" dirty="0" err="1"/>
              <a:t>parametrom</a:t>
            </a:r>
            <a:r>
              <a:rPr lang="en-US" dirty="0"/>
              <a:t> 1: </a:t>
            </a:r>
            <a:r>
              <a:rPr lang="en-US" dirty="0" err="1"/>
              <a:t>Obična</a:t>
            </a:r>
            <a:r>
              <a:rPr lang="en-US" dirty="0"/>
              <a:t> </a:t>
            </a:r>
            <a:r>
              <a:rPr lang="en-US" dirty="0" err="1"/>
              <a:t>autokorelaciona</a:t>
            </a:r>
            <a:r>
              <a:rPr lang="en-US" dirty="0"/>
              <a:t> </a:t>
            </a:r>
            <a:r>
              <a:rPr lang="en-US" dirty="0" err="1"/>
              <a:t>funkcija</a:t>
            </a:r>
            <a:r>
              <a:rPr lang="en-US" dirty="0"/>
              <a:t> </a:t>
            </a:r>
            <a:r>
              <a:rPr lang="en-US" dirty="0" err="1"/>
              <a:t>uzima</a:t>
            </a:r>
            <a:r>
              <a:rPr lang="en-US" dirty="0"/>
              <a:t> </a:t>
            </a:r>
            <a:r>
              <a:rPr lang="en-US" dirty="0" err="1"/>
              <a:t>niz</a:t>
            </a:r>
            <a:r>
              <a:rPr lang="en-US" dirty="0"/>
              <a:t> </a:t>
            </a:r>
            <a:r>
              <a:rPr lang="en-US" dirty="0" err="1"/>
              <a:t>nenultih</a:t>
            </a:r>
            <a:r>
              <a:rPr lang="en-US" dirty="0"/>
              <a:t> </a:t>
            </a:r>
            <a:r>
              <a:rPr lang="en-US" dirty="0" err="1"/>
              <a:t>vrednosti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sporo</a:t>
            </a:r>
            <a:r>
              <a:rPr lang="en-US" dirty="0"/>
              <a:t> </a:t>
            </a:r>
            <a:r>
              <a:rPr lang="en-US" dirty="0" err="1"/>
              <a:t>opadaju</a:t>
            </a:r>
            <a:r>
              <a:rPr lang="en-US" dirty="0"/>
              <a:t> </a:t>
            </a:r>
            <a:r>
              <a:rPr lang="en-US" dirty="0" err="1"/>
              <a:t>počev</a:t>
            </a:r>
            <a:r>
              <a:rPr lang="en-US" dirty="0"/>
              <a:t> od </a:t>
            </a:r>
            <a:r>
              <a:rPr lang="en-US" dirty="0" err="1"/>
              <a:t>vrednosti</a:t>
            </a:r>
            <a:r>
              <a:rPr lang="en-US" dirty="0"/>
              <a:t> </a:t>
            </a:r>
            <a:r>
              <a:rPr lang="en-US" dirty="0" err="1"/>
              <a:t>bliske</a:t>
            </a:r>
            <a:r>
              <a:rPr lang="en-US" dirty="0"/>
              <a:t> 1. </a:t>
            </a:r>
            <a:r>
              <a:rPr lang="en-US" dirty="0" err="1"/>
              <a:t>Parcijalna</a:t>
            </a:r>
            <a:r>
              <a:rPr lang="en-US" dirty="0"/>
              <a:t> </a:t>
            </a:r>
            <a:r>
              <a:rPr lang="en-US" dirty="0" err="1"/>
              <a:t>autokorelaciona</a:t>
            </a:r>
            <a:r>
              <a:rPr lang="en-US" dirty="0"/>
              <a:t> </a:t>
            </a:r>
            <a:r>
              <a:rPr lang="en-US" dirty="0" err="1"/>
              <a:t>funkcija</a:t>
            </a:r>
            <a:r>
              <a:rPr lang="en-US" dirty="0"/>
              <a:t> </a:t>
            </a:r>
            <a:r>
              <a:rPr lang="en-US" dirty="0" err="1"/>
              <a:t>poseduje</a:t>
            </a:r>
            <a:r>
              <a:rPr lang="en-US" dirty="0"/>
              <a:t> </a:t>
            </a:r>
            <a:r>
              <a:rPr lang="en-US" dirty="0" err="1"/>
              <a:t>nenultu</a:t>
            </a:r>
            <a:r>
              <a:rPr lang="en-US" dirty="0"/>
              <a:t> </a:t>
            </a:r>
            <a:r>
              <a:rPr lang="en-US" dirty="0" err="1"/>
              <a:t>vrednost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prvoj</a:t>
            </a:r>
            <a:r>
              <a:rPr lang="en-US" dirty="0"/>
              <a:t> </a:t>
            </a:r>
            <a:r>
              <a:rPr lang="en-US" dirty="0" err="1"/>
              <a:t>docnji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ta </a:t>
            </a:r>
            <a:r>
              <a:rPr lang="en-US" dirty="0" err="1"/>
              <a:t>vrednost</a:t>
            </a:r>
            <a:r>
              <a:rPr lang="en-US" dirty="0"/>
              <a:t> je </a:t>
            </a:r>
            <a:r>
              <a:rPr lang="en-US" dirty="0" err="1"/>
              <a:t>bliska</a:t>
            </a:r>
            <a:r>
              <a:rPr lang="en-US" dirty="0"/>
              <a:t> 1.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34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algn="just"/>
            <a:r>
              <a:rPr lang="en-US" dirty="0"/>
              <a:t>Kao </a:t>
            </a:r>
            <a:r>
              <a:rPr lang="en-US" dirty="0" err="1"/>
              <a:t>prva</a:t>
            </a:r>
            <a:r>
              <a:rPr lang="en-US" dirty="0"/>
              <a:t> </a:t>
            </a:r>
            <a:r>
              <a:rPr lang="en-US" dirty="0" err="1"/>
              <a:t>etapa</a:t>
            </a:r>
            <a:r>
              <a:rPr lang="en-US" dirty="0"/>
              <a:t> u </a:t>
            </a:r>
            <a:r>
              <a:rPr lang="en-US" dirty="0" err="1"/>
              <a:t>ispitivanju</a:t>
            </a:r>
            <a:r>
              <a:rPr lang="en-US" dirty="0"/>
              <a:t> </a:t>
            </a:r>
            <a:r>
              <a:rPr lang="en-US" dirty="0" err="1"/>
              <a:t>razvojne</a:t>
            </a:r>
            <a:r>
              <a:rPr lang="en-US" dirty="0"/>
              <a:t> </a:t>
            </a:r>
            <a:r>
              <a:rPr lang="en-US" dirty="0" err="1"/>
              <a:t>tendencije</a:t>
            </a:r>
            <a:r>
              <a:rPr lang="en-US" dirty="0"/>
              <a:t> </a:t>
            </a:r>
            <a:r>
              <a:rPr lang="en-US" dirty="0" err="1"/>
              <a:t>neke</a:t>
            </a:r>
            <a:r>
              <a:rPr lang="en-US" dirty="0"/>
              <a:t> </a:t>
            </a:r>
            <a:r>
              <a:rPr lang="en-US" dirty="0" err="1"/>
              <a:t>pojave</a:t>
            </a:r>
            <a:r>
              <a:rPr lang="en-US" dirty="0"/>
              <a:t> </a:t>
            </a:r>
            <a:r>
              <a:rPr lang="en-US" dirty="0" err="1"/>
              <a:t>potrebno</a:t>
            </a:r>
            <a:r>
              <a:rPr lang="en-US" dirty="0"/>
              <a:t> je </a:t>
            </a:r>
            <a:r>
              <a:rPr lang="en-US" dirty="0" err="1"/>
              <a:t>ispitati</a:t>
            </a:r>
            <a:r>
              <a:rPr lang="en-US" dirty="0"/>
              <a:t> da li trend </a:t>
            </a:r>
            <a:r>
              <a:rPr lang="en-US" dirty="0" err="1"/>
              <a:t>uopšte</a:t>
            </a:r>
            <a:r>
              <a:rPr lang="en-US" dirty="0"/>
              <a:t> </a:t>
            </a:r>
            <a:r>
              <a:rPr lang="en-US" dirty="0" err="1"/>
              <a:t>postoji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/>
              <a:t>U </a:t>
            </a:r>
            <a:r>
              <a:rPr lang="en-US" dirty="0" err="1"/>
              <a:t>drugoj</a:t>
            </a:r>
            <a:r>
              <a:rPr lang="en-US" dirty="0"/>
              <a:t> </a:t>
            </a:r>
            <a:r>
              <a:rPr lang="en-US" dirty="0" err="1"/>
              <a:t>etapi</a:t>
            </a:r>
            <a:r>
              <a:rPr lang="en-US" dirty="0"/>
              <a:t> </a:t>
            </a:r>
            <a:r>
              <a:rPr lang="en-US" dirty="0" err="1"/>
              <a:t>bira</a:t>
            </a:r>
            <a:r>
              <a:rPr lang="en-US" dirty="0"/>
              <a:t> se </a:t>
            </a:r>
            <a:r>
              <a:rPr lang="en-US" dirty="0" err="1"/>
              <a:t>funkcija</a:t>
            </a:r>
            <a:r>
              <a:rPr lang="en-US" dirty="0"/>
              <a:t> </a:t>
            </a:r>
            <a:r>
              <a:rPr lang="en-US" dirty="0" err="1"/>
              <a:t>trenda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najviše</a:t>
            </a:r>
            <a:r>
              <a:rPr lang="en-US" dirty="0"/>
              <a:t> </a:t>
            </a:r>
            <a:r>
              <a:rPr lang="en-US" dirty="0" err="1"/>
              <a:t>odgovara</a:t>
            </a:r>
            <a:r>
              <a:rPr lang="en-US" dirty="0"/>
              <a:t> </a:t>
            </a:r>
            <a:r>
              <a:rPr lang="en-US" dirty="0" err="1"/>
              <a:t>posmatranoj</a:t>
            </a:r>
            <a:r>
              <a:rPr lang="en-US" dirty="0"/>
              <a:t> </a:t>
            </a:r>
            <a:r>
              <a:rPr lang="en-US" dirty="0" err="1"/>
              <a:t>vremenskoj</a:t>
            </a:r>
            <a:r>
              <a:rPr lang="en-US" dirty="0"/>
              <a:t> </a:t>
            </a:r>
            <a:r>
              <a:rPr lang="en-US" dirty="0" err="1"/>
              <a:t>seriji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2414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3"/>
          <a:srcRect l="24516" t="17061" r="25070" b="11299"/>
          <a:stretch/>
        </p:blipFill>
        <p:spPr bwMode="auto">
          <a:xfrm>
            <a:off x="1619672" y="2420888"/>
            <a:ext cx="4752527" cy="32937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1449" y="5898306"/>
            <a:ext cx="7609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+mn-lt"/>
              </a:rPr>
              <a:t>Čisti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slučajan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proces</a:t>
            </a:r>
            <a:r>
              <a:rPr lang="en-US" sz="3200" dirty="0" smtClean="0">
                <a:latin typeface="+mn-lt"/>
              </a:rPr>
              <a:t> – </a:t>
            </a:r>
            <a:r>
              <a:rPr lang="en-US" sz="3200" dirty="0" err="1" smtClean="0">
                <a:latin typeface="+mn-lt"/>
              </a:rPr>
              <a:t>stacionarna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serija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99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1568" y="5898306"/>
            <a:ext cx="6329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+mn-lt"/>
              </a:rPr>
              <a:t>Nestacionarna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serija</a:t>
            </a:r>
            <a:r>
              <a:rPr lang="en-US" sz="3200" dirty="0" smtClean="0">
                <a:latin typeface="+mn-lt"/>
              </a:rPr>
              <a:t> – </a:t>
            </a:r>
            <a:r>
              <a:rPr lang="en-US" sz="3200" dirty="0" err="1" smtClean="0">
                <a:latin typeface="+mn-lt"/>
              </a:rPr>
              <a:t>Y</a:t>
            </a:r>
            <a:r>
              <a:rPr lang="en-US" sz="3200" baseline="-25000" dirty="0" err="1" smtClean="0">
                <a:latin typeface="+mn-lt"/>
              </a:rPr>
              <a:t>t</a:t>
            </a:r>
            <a:r>
              <a:rPr lang="en-US" sz="3200" dirty="0" smtClean="0">
                <a:latin typeface="+mn-lt"/>
              </a:rPr>
              <a:t>=Y</a:t>
            </a:r>
            <a:r>
              <a:rPr lang="en-US" sz="3200" baseline="-25000" dirty="0" smtClean="0">
                <a:latin typeface="+mn-lt"/>
              </a:rPr>
              <a:t>t-1</a:t>
            </a:r>
            <a:r>
              <a:rPr lang="en-US" sz="3200" dirty="0" smtClean="0">
                <a:latin typeface="+mn-lt"/>
              </a:rPr>
              <a:t>+e</a:t>
            </a:r>
            <a:r>
              <a:rPr lang="en-US" sz="3200" baseline="-25000" dirty="0" smtClean="0">
                <a:latin typeface="+mn-lt"/>
              </a:rPr>
              <a:t>t</a:t>
            </a:r>
            <a:endParaRPr lang="en-US" sz="3200" baseline="-25000" dirty="0">
              <a:latin typeface="+mn-lt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30780" t="21793" r="28224" b="21549"/>
          <a:stretch/>
        </p:blipFill>
        <p:spPr bwMode="auto">
          <a:xfrm>
            <a:off x="1691680" y="2132856"/>
            <a:ext cx="4608511" cy="3600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1970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2204864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 err="1" smtClean="0">
                <a:latin typeface="+mn-lt"/>
              </a:rPr>
              <a:t>Autokorelacina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funkcija</a:t>
            </a:r>
            <a:r>
              <a:rPr lang="en-US" sz="3200" dirty="0" smtClean="0">
                <a:latin typeface="+mn-lt"/>
              </a:rPr>
              <a:t> (</a:t>
            </a:r>
            <a:r>
              <a:rPr lang="vi-VN" sz="3200" dirty="0" smtClean="0">
                <a:latin typeface="+mn-lt"/>
              </a:rPr>
              <a:t>ACF</a:t>
            </a:r>
            <a:r>
              <a:rPr lang="en-US" sz="3200" dirty="0" smtClean="0">
                <a:latin typeface="+mn-lt"/>
              </a:rPr>
              <a:t>)</a:t>
            </a:r>
            <a:r>
              <a:rPr lang="vi-VN" sz="3200" dirty="0" smtClean="0">
                <a:latin typeface="+mn-lt"/>
              </a:rPr>
              <a:t> </a:t>
            </a:r>
            <a:r>
              <a:rPr lang="vi-VN" sz="3200" dirty="0">
                <a:latin typeface="+mn-lt"/>
              </a:rPr>
              <a:t>niza X</a:t>
            </a:r>
            <a:r>
              <a:rPr lang="vi-VN" sz="3200" baseline="-25000" dirty="0">
                <a:latin typeface="+mn-lt"/>
              </a:rPr>
              <a:t>t</a:t>
            </a:r>
            <a:r>
              <a:rPr lang="vi-VN" sz="3200" dirty="0">
                <a:latin typeface="+mn-lt"/>
              </a:rPr>
              <a:t> daje teorijsku korelaciju između </a:t>
            </a:r>
            <a:r>
              <a:rPr lang="vi-VN" sz="3200" dirty="0" smtClean="0">
                <a:latin typeface="+mn-lt"/>
              </a:rPr>
              <a:t>vrednosti</a:t>
            </a:r>
            <a:r>
              <a:rPr lang="en-US" sz="3200" dirty="0" smtClean="0">
                <a:latin typeface="+mn-lt"/>
              </a:rPr>
              <a:t> </a:t>
            </a:r>
            <a:r>
              <a:rPr lang="vi-VN" sz="3200" dirty="0" smtClean="0">
                <a:latin typeface="+mn-lt"/>
              </a:rPr>
              <a:t>niza </a:t>
            </a:r>
            <a:r>
              <a:rPr lang="vi-VN" sz="3200" dirty="0">
                <a:latin typeface="+mn-lt"/>
              </a:rPr>
              <a:t>u trenutku t i </a:t>
            </a:r>
            <a:r>
              <a:rPr lang="vi-VN" sz="3200" dirty="0" smtClean="0">
                <a:latin typeface="+mn-lt"/>
              </a:rPr>
              <a:t>vrednosti </a:t>
            </a:r>
            <a:r>
              <a:rPr lang="vi-VN" sz="3200" dirty="0">
                <a:latin typeface="+mn-lt"/>
              </a:rPr>
              <a:t>niza u trenutku t + </a:t>
            </a:r>
            <a:r>
              <a:rPr lang="vi-VN" sz="3200" dirty="0" smtClean="0">
                <a:latin typeface="+mn-lt"/>
              </a:rPr>
              <a:t>k</a:t>
            </a:r>
            <a:r>
              <a:rPr lang="en-US" sz="3200" dirty="0" smtClean="0">
                <a:latin typeface="+mn-lt"/>
              </a:rPr>
              <a:t>.</a:t>
            </a:r>
          </a:p>
          <a:p>
            <a:pPr algn="just"/>
            <a:endParaRPr lang="en-US" sz="3200" dirty="0">
              <a:latin typeface="+mn-lt"/>
            </a:endParaRPr>
          </a:p>
          <a:p>
            <a:pPr algn="just"/>
            <a:endParaRPr lang="en-US" sz="3200" dirty="0">
              <a:latin typeface="+mn-lt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26285" t="23729" r="23707" b="39836"/>
          <a:stretch/>
        </p:blipFill>
        <p:spPr bwMode="auto">
          <a:xfrm>
            <a:off x="1547664" y="4005064"/>
            <a:ext cx="5688632" cy="23042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00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2204864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3200" dirty="0" smtClean="0"/>
          </a:p>
          <a:p>
            <a:pPr algn="just"/>
            <a:endParaRPr lang="en-US" sz="3200" dirty="0"/>
          </a:p>
          <a:p>
            <a:pPr algn="just"/>
            <a:r>
              <a:rPr lang="en-US" sz="3200" dirty="0" err="1" smtClean="0"/>
              <a:t>Za</a:t>
            </a:r>
            <a:r>
              <a:rPr lang="en-US" sz="3200" dirty="0" smtClean="0"/>
              <a:t> </a:t>
            </a:r>
            <a:r>
              <a:rPr lang="en-US" sz="3200" dirty="0" err="1"/>
              <a:t>stacionarne</a:t>
            </a:r>
            <a:r>
              <a:rPr lang="en-US" sz="3200" dirty="0"/>
              <a:t> </a:t>
            </a:r>
            <a:r>
              <a:rPr lang="en-US" sz="3200" dirty="0" err="1"/>
              <a:t>procese</a:t>
            </a:r>
            <a:r>
              <a:rPr lang="en-US" sz="3200" dirty="0"/>
              <a:t>, </a:t>
            </a:r>
            <a:r>
              <a:rPr lang="en-US" sz="3200" dirty="0" err="1"/>
              <a:t>koeficijent</a:t>
            </a:r>
            <a:r>
              <a:rPr lang="en-US" sz="3200" dirty="0"/>
              <a:t> </a:t>
            </a:r>
            <a:r>
              <a:rPr lang="en-US" sz="3200" dirty="0" err="1"/>
              <a:t>autokorelacije</a:t>
            </a:r>
            <a:r>
              <a:rPr lang="en-US" sz="3200" dirty="0"/>
              <a:t> </a:t>
            </a:r>
            <a:r>
              <a:rPr lang="en-US" sz="3200" dirty="0" err="1"/>
              <a:t>teži</a:t>
            </a:r>
            <a:r>
              <a:rPr lang="en-US" sz="3200" dirty="0"/>
              <a:t> </a:t>
            </a:r>
            <a:r>
              <a:rPr lang="en-US" sz="3200" dirty="0" smtClean="0"/>
              <a:t>0 </a:t>
            </a:r>
            <a:r>
              <a:rPr lang="en-US" sz="3200" dirty="0" err="1"/>
              <a:t>dovoljno</a:t>
            </a:r>
            <a:r>
              <a:rPr lang="en-US" sz="3200" dirty="0"/>
              <a:t> </a:t>
            </a:r>
            <a:r>
              <a:rPr lang="en-US" sz="3200" dirty="0" err="1"/>
              <a:t>brzo</a:t>
            </a:r>
            <a:r>
              <a:rPr lang="en-US" sz="3200" dirty="0"/>
              <a:t> </a:t>
            </a:r>
            <a:r>
              <a:rPr lang="en-US" sz="3200" dirty="0" err="1"/>
              <a:t>kada</a:t>
            </a:r>
            <a:r>
              <a:rPr lang="en-US" sz="3200" dirty="0"/>
              <a:t> se k </a:t>
            </a:r>
            <a:r>
              <a:rPr lang="en-US" sz="3200" dirty="0" err="1"/>
              <a:t>povećava</a:t>
            </a:r>
            <a:r>
              <a:rPr lang="en-US" sz="3200" dirty="0"/>
              <a:t>. </a:t>
            </a:r>
            <a:endParaRPr lang="en-US" sz="3200" dirty="0">
              <a:latin typeface="+mn-lt"/>
            </a:endParaRPr>
          </a:p>
          <a:p>
            <a:pPr algn="just"/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513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449" y="5898306"/>
            <a:ext cx="7609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latin typeface="+mn-lt"/>
              </a:rPr>
              <a:t>Čisti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slučajan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proces</a:t>
            </a:r>
            <a:r>
              <a:rPr lang="en-US" sz="3200" dirty="0" smtClean="0">
                <a:latin typeface="+mn-lt"/>
              </a:rPr>
              <a:t> – </a:t>
            </a:r>
            <a:r>
              <a:rPr lang="en-US" sz="3200" dirty="0" err="1" smtClean="0">
                <a:latin typeface="+mn-lt"/>
              </a:rPr>
              <a:t>stacionarna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serija</a:t>
            </a:r>
            <a:endParaRPr lang="en-US" sz="3200" dirty="0">
              <a:latin typeface="+mn-lt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21111" t="20823" r="22209" b="24918"/>
          <a:stretch/>
        </p:blipFill>
        <p:spPr bwMode="auto">
          <a:xfrm>
            <a:off x="1691680" y="2060848"/>
            <a:ext cx="4968552" cy="38374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8744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382" y="5898306"/>
            <a:ext cx="6093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Nestacionarna</a:t>
            </a:r>
            <a:r>
              <a:rPr lang="en-US" sz="3200" dirty="0"/>
              <a:t> </a:t>
            </a:r>
            <a:r>
              <a:rPr lang="en-US" sz="3200" dirty="0" err="1"/>
              <a:t>serija</a:t>
            </a:r>
            <a:r>
              <a:rPr lang="en-US" sz="3200" dirty="0"/>
              <a:t> – </a:t>
            </a:r>
            <a:r>
              <a:rPr lang="en-US" sz="3200" dirty="0" err="1"/>
              <a:t>Y</a:t>
            </a:r>
            <a:r>
              <a:rPr lang="en-US" sz="3200" baseline="-25000" dirty="0" err="1"/>
              <a:t>t</a:t>
            </a:r>
            <a:r>
              <a:rPr lang="en-US" sz="3200" dirty="0"/>
              <a:t>=Y</a:t>
            </a:r>
            <a:r>
              <a:rPr lang="en-US" sz="3200" baseline="-25000" dirty="0"/>
              <a:t>t-1</a:t>
            </a:r>
            <a:r>
              <a:rPr lang="en-US" sz="3200" dirty="0"/>
              <a:t>+e</a:t>
            </a:r>
            <a:r>
              <a:rPr lang="en-US" sz="3200" baseline="-25000" dirty="0"/>
              <a:t>t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23971" t="14044" r="21669" b="32780"/>
          <a:stretch/>
        </p:blipFill>
        <p:spPr bwMode="auto">
          <a:xfrm>
            <a:off x="899592" y="2543174"/>
            <a:ext cx="6192687" cy="33551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616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5204" y="2204864"/>
            <a:ext cx="86409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 err="1" smtClean="0"/>
              <a:t>Formalne</a:t>
            </a:r>
            <a:r>
              <a:rPr lang="en-US" sz="3200" dirty="0" smtClean="0"/>
              <a:t> </a:t>
            </a:r>
            <a:r>
              <a:rPr lang="en-US" sz="3200" dirty="0" err="1" smtClean="0"/>
              <a:t>metode</a:t>
            </a:r>
            <a:r>
              <a:rPr lang="en-US" sz="3200" dirty="0" smtClean="0"/>
              <a:t> </a:t>
            </a:r>
            <a:r>
              <a:rPr lang="en-US" sz="3200" dirty="0" err="1"/>
              <a:t>za</a:t>
            </a:r>
            <a:r>
              <a:rPr lang="en-US" sz="3200" dirty="0"/>
              <a:t> </a:t>
            </a:r>
            <a:r>
              <a:rPr lang="en-US" sz="3200" dirty="0" err="1"/>
              <a:t>detekciju</a:t>
            </a:r>
            <a:r>
              <a:rPr lang="en-US" sz="3200" dirty="0"/>
              <a:t> </a:t>
            </a:r>
            <a:r>
              <a:rPr lang="en-US" sz="3200" dirty="0" err="1" smtClean="0"/>
              <a:t>nestacionarnosti</a:t>
            </a:r>
            <a:r>
              <a:rPr lang="en-US" sz="3200" dirty="0" smtClean="0"/>
              <a:t> </a:t>
            </a:r>
            <a:r>
              <a:rPr lang="en-US" sz="3200" dirty="0" err="1" smtClean="0"/>
              <a:t>su</a:t>
            </a:r>
            <a:r>
              <a:rPr lang="en-US" sz="3200" dirty="0" smtClean="0"/>
              <a:t>:</a:t>
            </a:r>
          </a:p>
          <a:p>
            <a:pPr algn="just"/>
            <a:endParaRPr lang="en-US" sz="3200" dirty="0" smtClean="0"/>
          </a:p>
          <a:p>
            <a:pPr algn="just"/>
            <a:r>
              <a:rPr lang="en-US" sz="3200" dirty="0" smtClean="0"/>
              <a:t>1. Dickey-</a:t>
            </a:r>
            <a:r>
              <a:rPr lang="en-US" sz="3200" dirty="0" err="1" smtClean="0"/>
              <a:t>Fullerov</a:t>
            </a:r>
            <a:r>
              <a:rPr lang="en-US" sz="3200" dirty="0"/>
              <a:t> </a:t>
            </a:r>
            <a:r>
              <a:rPr lang="en-US" sz="3200" dirty="0" smtClean="0"/>
              <a:t>(DF)test</a:t>
            </a:r>
          </a:p>
          <a:p>
            <a:pPr algn="l"/>
            <a:r>
              <a:rPr lang="en-US" sz="3200" dirty="0" smtClean="0"/>
              <a:t>2. </a:t>
            </a:r>
            <a:r>
              <a:rPr lang="en-US" sz="3200" dirty="0" err="1" smtClean="0"/>
              <a:t>Prošireni</a:t>
            </a:r>
            <a:r>
              <a:rPr lang="en-US" sz="3200" dirty="0" smtClean="0"/>
              <a:t> Dickey-</a:t>
            </a:r>
            <a:r>
              <a:rPr lang="en-US" sz="3200" dirty="0" err="1" smtClean="0"/>
              <a:t>Fullerov</a:t>
            </a:r>
            <a:r>
              <a:rPr lang="en-US" sz="3200" dirty="0" smtClean="0"/>
              <a:t> (ADF) </a:t>
            </a:r>
            <a:r>
              <a:rPr lang="en-US" sz="3200" dirty="0"/>
              <a:t>test </a:t>
            </a:r>
            <a:endParaRPr lang="en-US" sz="3200" dirty="0" smtClean="0"/>
          </a:p>
          <a:p>
            <a:pPr algn="l"/>
            <a:r>
              <a:rPr lang="en-US" sz="3200" dirty="0" smtClean="0"/>
              <a:t>3. Phillips-</a:t>
            </a:r>
            <a:r>
              <a:rPr lang="en-US" sz="3200" dirty="0" err="1" smtClean="0"/>
              <a:t>Perronov</a:t>
            </a:r>
            <a:r>
              <a:rPr lang="en-US" sz="3200" dirty="0" smtClean="0"/>
              <a:t> (PP) test</a:t>
            </a:r>
            <a:endParaRPr lang="en-US" sz="3200" dirty="0"/>
          </a:p>
          <a:p>
            <a:pPr algn="just"/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810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5204" y="2204864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3200" dirty="0">
              <a:latin typeface="+mn-lt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23562" t="27119" r="16782" b="23487"/>
          <a:stretch/>
        </p:blipFill>
        <p:spPr bwMode="auto">
          <a:xfrm>
            <a:off x="1475656" y="2603817"/>
            <a:ext cx="6048672" cy="29854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241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23563" t="15745" r="20438" b="20097"/>
          <a:stretch/>
        </p:blipFill>
        <p:spPr bwMode="auto">
          <a:xfrm>
            <a:off x="1619672" y="1988840"/>
            <a:ext cx="5256584" cy="35918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/>
          <a:srcRect l="20566" t="41405" r="20489" b="35254"/>
          <a:stretch/>
        </p:blipFill>
        <p:spPr bwMode="auto">
          <a:xfrm>
            <a:off x="1475656" y="5301208"/>
            <a:ext cx="5688632" cy="12961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241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23835" t="17434" r="23184" b="22275"/>
          <a:stretch/>
        </p:blipFill>
        <p:spPr bwMode="auto">
          <a:xfrm>
            <a:off x="1043608" y="2421572"/>
            <a:ext cx="6624736" cy="37437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241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algn="just"/>
            <a:r>
              <a:rPr lang="en-US" dirty="0" smtClean="0"/>
              <a:t>U </a:t>
            </a:r>
            <a:r>
              <a:rPr lang="en-US" dirty="0" err="1" smtClean="0"/>
              <a:t>trećoj</a:t>
            </a:r>
            <a:r>
              <a:rPr lang="en-US" dirty="0" smtClean="0"/>
              <a:t> </a:t>
            </a:r>
            <a:r>
              <a:rPr lang="en-US" dirty="0" err="1" smtClean="0"/>
              <a:t>etapi</a:t>
            </a:r>
            <a:r>
              <a:rPr lang="en-US" dirty="0" smtClean="0"/>
              <a:t> </a:t>
            </a:r>
            <a:r>
              <a:rPr lang="en-US" dirty="0" err="1" smtClean="0"/>
              <a:t>ocenjujemo</a:t>
            </a:r>
            <a:r>
              <a:rPr lang="en-US" dirty="0" smtClean="0"/>
              <a:t> </a:t>
            </a:r>
            <a:r>
              <a:rPr lang="en-US" dirty="0" err="1" smtClean="0"/>
              <a:t>parametre</a:t>
            </a:r>
            <a:r>
              <a:rPr lang="en-US" dirty="0" smtClean="0"/>
              <a:t> </a:t>
            </a:r>
            <a:r>
              <a:rPr lang="en-US" dirty="0" err="1" smtClean="0"/>
              <a:t>izabranog</a:t>
            </a:r>
            <a:r>
              <a:rPr lang="en-US" dirty="0" smtClean="0"/>
              <a:t> </a:t>
            </a:r>
            <a:r>
              <a:rPr lang="en-US" dirty="0" err="1" smtClean="0"/>
              <a:t>modela</a:t>
            </a:r>
            <a:r>
              <a:rPr lang="en-US" dirty="0" smtClean="0"/>
              <a:t> </a:t>
            </a:r>
            <a:r>
              <a:rPr lang="en-US" dirty="0" err="1" smtClean="0"/>
              <a:t>trenda</a:t>
            </a:r>
            <a:r>
              <a:rPr lang="en-US" dirty="0" smtClean="0"/>
              <a:t>. 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U </a:t>
            </a:r>
            <a:r>
              <a:rPr lang="en-US" dirty="0" err="1" smtClean="0"/>
              <a:t>četvrtoj</a:t>
            </a:r>
            <a:r>
              <a:rPr lang="en-US" dirty="0" smtClean="0"/>
              <a:t> </a:t>
            </a:r>
            <a:r>
              <a:rPr lang="en-US" dirty="0" err="1" smtClean="0"/>
              <a:t>etapi</a:t>
            </a:r>
            <a:r>
              <a:rPr lang="en-US" dirty="0" smtClean="0"/>
              <a:t> </a:t>
            </a:r>
            <a:r>
              <a:rPr lang="en-US" dirty="0" err="1" smtClean="0"/>
              <a:t>vršimo</a:t>
            </a:r>
            <a:r>
              <a:rPr lang="en-US" dirty="0" smtClean="0"/>
              <a:t> </a:t>
            </a:r>
            <a:r>
              <a:rPr lang="en-US" dirty="0" err="1" smtClean="0"/>
              <a:t>prognoziranje</a:t>
            </a:r>
            <a:r>
              <a:rPr lang="en-US" dirty="0" smtClean="0"/>
              <a:t> </a:t>
            </a:r>
            <a:r>
              <a:rPr lang="en-US" dirty="0" err="1" smtClean="0"/>
              <a:t>tako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</a:t>
            </a:r>
            <a:r>
              <a:rPr lang="en-US" dirty="0" err="1" smtClean="0"/>
              <a:t>ćemo</a:t>
            </a:r>
            <a:r>
              <a:rPr lang="en-US" dirty="0" smtClean="0"/>
              <a:t> </a:t>
            </a:r>
            <a:r>
              <a:rPr lang="en-US" dirty="0" err="1" smtClean="0"/>
              <a:t>ekstrapolirati</a:t>
            </a:r>
            <a:r>
              <a:rPr lang="en-US" dirty="0" smtClean="0"/>
              <a:t> </a:t>
            </a:r>
            <a:r>
              <a:rPr lang="en-US" dirty="0" err="1" smtClean="0"/>
              <a:t>liniju</a:t>
            </a:r>
            <a:r>
              <a:rPr lang="en-US" dirty="0" smtClean="0"/>
              <a:t> </a:t>
            </a:r>
            <a:r>
              <a:rPr lang="en-US" dirty="0" err="1" smtClean="0"/>
              <a:t>trenda</a:t>
            </a:r>
            <a:r>
              <a:rPr lang="en-US" dirty="0" smtClean="0"/>
              <a:t> u </a:t>
            </a:r>
            <a:r>
              <a:rPr lang="en-US" dirty="0" err="1" smtClean="0"/>
              <a:t>budućnost</a:t>
            </a:r>
            <a:r>
              <a:rPr lang="en-US" dirty="0" smtClean="0"/>
              <a:t>. </a:t>
            </a:r>
          </a:p>
          <a:p>
            <a:pPr marL="0" indent="0" algn="just">
              <a:buFontTx/>
              <a:buNone/>
            </a:pP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853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7" y="2331512"/>
            <a:ext cx="84249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 err="1" smtClean="0">
                <a:latin typeface="+mn-lt"/>
              </a:rPr>
              <a:t>Ukoliko</a:t>
            </a:r>
            <a:r>
              <a:rPr lang="en-US" sz="3200" dirty="0" smtClean="0">
                <a:latin typeface="+mn-lt"/>
              </a:rPr>
              <a:t> u </a:t>
            </a:r>
            <a:r>
              <a:rPr lang="en-US" sz="3200" dirty="0" err="1" smtClean="0">
                <a:latin typeface="+mn-lt"/>
              </a:rPr>
              <a:t>modelu</a:t>
            </a:r>
            <a:r>
              <a:rPr lang="en-US" sz="3200" dirty="0" smtClean="0">
                <a:latin typeface="+mn-lt"/>
              </a:rPr>
              <a:t> DF </a:t>
            </a:r>
            <a:r>
              <a:rPr lang="en-US" sz="3200" dirty="0" err="1" smtClean="0">
                <a:latin typeface="+mn-lt"/>
              </a:rPr>
              <a:t>testa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postoji</a:t>
            </a:r>
            <a:r>
              <a:rPr lang="en-US" sz="3200" dirty="0" smtClean="0">
                <a:latin typeface="+mn-lt"/>
              </a:rPr>
              <a:t> problem </a:t>
            </a:r>
            <a:r>
              <a:rPr lang="en-US" sz="3200" dirty="0" err="1" smtClean="0">
                <a:latin typeface="+mn-lt"/>
              </a:rPr>
              <a:t>autokorelacije</a:t>
            </a:r>
            <a:r>
              <a:rPr lang="en-US" sz="3200" dirty="0" smtClean="0">
                <a:latin typeface="+mn-lt"/>
              </a:rPr>
              <a:t> </a:t>
            </a:r>
            <a:r>
              <a:rPr lang="en-US" sz="3200" dirty="0" err="1" smtClean="0">
                <a:latin typeface="+mn-lt"/>
              </a:rPr>
              <a:t>gršaka</a:t>
            </a:r>
            <a:r>
              <a:rPr lang="en-US" sz="3200" dirty="0" smtClean="0">
                <a:latin typeface="+mn-lt"/>
              </a:rPr>
              <a:t>, </a:t>
            </a:r>
            <a:r>
              <a:rPr lang="en-US" sz="3200" dirty="0" err="1" smtClean="0">
                <a:latin typeface="+mn-lt"/>
              </a:rPr>
              <a:t>tada</a:t>
            </a:r>
            <a:r>
              <a:rPr lang="en-US" sz="3200" dirty="0" smtClean="0">
                <a:latin typeface="+mn-lt"/>
              </a:rPr>
              <a:t> se </a:t>
            </a:r>
            <a:r>
              <a:rPr lang="en-US" sz="3200" dirty="0" err="1" smtClean="0">
                <a:latin typeface="+mn-lt"/>
              </a:rPr>
              <a:t>koristi</a:t>
            </a:r>
            <a:r>
              <a:rPr lang="en-US" sz="3200" dirty="0" smtClean="0">
                <a:latin typeface="+mn-lt"/>
              </a:rPr>
              <a:t> ADF test.</a:t>
            </a:r>
            <a:endParaRPr lang="en-US" sz="3200" dirty="0">
              <a:latin typeface="+mn-lt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29963" t="15012" r="32173" b="72155"/>
          <a:stretch/>
        </p:blipFill>
        <p:spPr bwMode="auto">
          <a:xfrm>
            <a:off x="1619672" y="4005064"/>
            <a:ext cx="6048672" cy="13681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83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23835" t="17434" r="23184" b="22275"/>
          <a:stretch/>
        </p:blipFill>
        <p:spPr bwMode="auto">
          <a:xfrm>
            <a:off x="1043608" y="2421572"/>
            <a:ext cx="6624736" cy="37437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83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71836"/>
            <a:ext cx="9396536" cy="706437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</a:rPr>
              <a:t>TESTIRANJE STACIONARNOSTI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92896"/>
            <a:ext cx="9180512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l="23835" t="17434" r="23184" b="22275"/>
          <a:stretch/>
        </p:blipFill>
        <p:spPr bwMode="auto">
          <a:xfrm>
            <a:off x="1043608" y="2421572"/>
            <a:ext cx="6624736" cy="37437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283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2420888"/>
                <a:ext cx="8496944" cy="424847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US" dirty="0" smtClean="0"/>
                  <a:t>Ako</a:t>
                </a:r>
                <a:r>
                  <a:rPr lang="en-US" dirty="0"/>
                  <a:t> se </a:t>
                </a:r>
                <a:r>
                  <a:rPr lang="en-US" dirty="0" err="1"/>
                  <a:t>neka</a:t>
                </a:r>
                <a:r>
                  <a:rPr lang="en-US" dirty="0"/>
                  <a:t> </a:t>
                </a:r>
                <a:r>
                  <a:rPr lang="en-US" dirty="0" err="1"/>
                  <a:t>vremenska</a:t>
                </a:r>
                <a:r>
                  <a:rPr lang="en-US" dirty="0"/>
                  <a:t> </a:t>
                </a:r>
                <a:r>
                  <a:rPr lang="en-US" dirty="0" err="1"/>
                  <a:t>serija</a:t>
                </a:r>
                <a:r>
                  <a:rPr lang="en-US" dirty="0"/>
                  <a:t> </a:t>
                </a:r>
                <a:r>
                  <a:rPr lang="en-US" dirty="0" err="1"/>
                  <a:t>svake</a:t>
                </a:r>
                <a:r>
                  <a:rPr lang="en-US" dirty="0"/>
                  <a:t> </a:t>
                </a:r>
                <a:r>
                  <a:rPr lang="en-US" dirty="0" err="1"/>
                  <a:t>godine</a:t>
                </a:r>
                <a:r>
                  <a:rPr lang="en-US" dirty="0"/>
                  <a:t> </a:t>
                </a:r>
                <a:r>
                  <a:rPr lang="en-US" dirty="0" err="1"/>
                  <a:t>povećava</a:t>
                </a:r>
                <a:r>
                  <a:rPr lang="en-US" dirty="0"/>
                  <a:t> (</a:t>
                </a:r>
                <a:r>
                  <a:rPr lang="en-US" dirty="0" err="1"/>
                  <a:t>ili</a:t>
                </a:r>
                <a:r>
                  <a:rPr lang="en-US" dirty="0"/>
                  <a:t> </a:t>
                </a:r>
                <a:r>
                  <a:rPr lang="en-US" dirty="0" err="1"/>
                  <a:t>smanjuje</a:t>
                </a:r>
                <a:r>
                  <a:rPr lang="en-US" dirty="0"/>
                  <a:t>) </a:t>
                </a:r>
                <a:r>
                  <a:rPr lang="en-US" dirty="0" err="1"/>
                  <a:t>za</a:t>
                </a:r>
                <a:r>
                  <a:rPr lang="en-US" dirty="0"/>
                  <a:t> </a:t>
                </a:r>
                <a:r>
                  <a:rPr lang="en-US" dirty="0" err="1"/>
                  <a:t>približno</a:t>
                </a:r>
                <a:r>
                  <a:rPr lang="en-US" dirty="0"/>
                  <a:t> </a:t>
                </a:r>
                <a:r>
                  <a:rPr lang="en-US" dirty="0" err="1"/>
                  <a:t>isti</a:t>
                </a:r>
                <a:r>
                  <a:rPr lang="en-US" dirty="0"/>
                  <a:t> </a:t>
                </a:r>
                <a:r>
                  <a:rPr lang="en-US" dirty="0" err="1"/>
                  <a:t>iznos</a:t>
                </a:r>
                <a:r>
                  <a:rPr lang="en-US" dirty="0"/>
                  <a:t>, </a:t>
                </a:r>
                <a:r>
                  <a:rPr lang="en-US" dirty="0" err="1"/>
                  <a:t>njenu</a:t>
                </a:r>
                <a:r>
                  <a:rPr lang="en-US" dirty="0"/>
                  <a:t> </a:t>
                </a:r>
                <a:r>
                  <a:rPr lang="en-US" dirty="0" err="1"/>
                  <a:t>evoluciju</a:t>
                </a:r>
                <a:r>
                  <a:rPr lang="en-US" dirty="0"/>
                  <a:t> </a:t>
                </a:r>
                <a:r>
                  <a:rPr lang="en-US" dirty="0" err="1"/>
                  <a:t>najbolje</a:t>
                </a:r>
                <a:r>
                  <a:rPr lang="en-US" dirty="0"/>
                  <a:t> </a:t>
                </a:r>
                <a:r>
                  <a:rPr lang="en-US" dirty="0" err="1"/>
                  <a:t>možemo</a:t>
                </a:r>
                <a:r>
                  <a:rPr lang="en-US" dirty="0"/>
                  <a:t> </a:t>
                </a:r>
                <a:r>
                  <a:rPr lang="en-US" dirty="0" err="1"/>
                  <a:t>opisati</a:t>
                </a:r>
                <a:r>
                  <a:rPr lang="en-US" dirty="0"/>
                  <a:t> </a:t>
                </a:r>
                <a:r>
                  <a:rPr lang="en-US" dirty="0" err="1"/>
                  <a:t>pomoću</a:t>
                </a:r>
                <a:r>
                  <a:rPr lang="en-US" dirty="0"/>
                  <a:t> </a:t>
                </a:r>
                <a:r>
                  <a:rPr lang="en-US" dirty="0" err="1"/>
                  <a:t>linearnog</a:t>
                </a:r>
                <a:r>
                  <a:rPr lang="en-US" dirty="0"/>
                  <a:t> </a:t>
                </a:r>
                <a:r>
                  <a:rPr lang="en-US" dirty="0" err="1"/>
                  <a:t>trenda</a:t>
                </a:r>
                <a:r>
                  <a:rPr lang="en-US" dirty="0"/>
                  <a:t>. </a:t>
                </a:r>
                <a:endParaRPr lang="en-US" dirty="0" smtClean="0"/>
              </a:p>
              <a:p>
                <a:pPr marL="0" indent="0" algn="just">
                  <a:buNone/>
                </a:pPr>
                <a:endParaRPr lang="en-US" dirty="0"/>
              </a:p>
              <a:p>
                <a:pPr marL="0" indent="0" algn="just">
                  <a:buNone/>
                </a:pPr>
                <a:r>
                  <a:rPr lang="en-US" dirty="0" smtClean="0"/>
                  <a:t>Model </a:t>
                </a:r>
                <a:r>
                  <a:rPr lang="en-US" dirty="0" err="1"/>
                  <a:t>linearnog</a:t>
                </a:r>
                <a:r>
                  <a:rPr lang="en-US" dirty="0"/>
                  <a:t> </a:t>
                </a:r>
                <a:r>
                  <a:rPr lang="en-US" dirty="0" err="1"/>
                  <a:t>trenda</a:t>
                </a:r>
                <a:r>
                  <a:rPr lang="en-US" dirty="0"/>
                  <a:t> </a:t>
                </a:r>
                <a:r>
                  <a:rPr lang="en-US" dirty="0" err="1"/>
                  <a:t>glasi</a:t>
                </a:r>
                <a:r>
                  <a:rPr lang="en-US" dirty="0" smtClean="0"/>
                  <a:t>:</a:t>
                </a:r>
              </a:p>
              <a:p>
                <a:pPr marL="0" indent="0" algn="just">
                  <a:buNone/>
                </a:pPr>
                <a:endParaRPr lang="en-US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𝑋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1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2420888"/>
                <a:ext cx="8496944" cy="4248472"/>
              </a:xfrm>
              <a:blipFill rotWithShape="1">
                <a:blip r:embed="rId2"/>
                <a:stretch>
                  <a:fillRect l="-1793" t="-1865" r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65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2420888"/>
                <a:ext cx="8496944" cy="4248472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US" dirty="0" smtClean="0"/>
                  <a:t>Model </a:t>
                </a:r>
                <a:r>
                  <a:rPr lang="en-US" dirty="0" err="1"/>
                  <a:t>linearnog</a:t>
                </a:r>
                <a:r>
                  <a:rPr lang="en-US" dirty="0"/>
                  <a:t> </a:t>
                </a:r>
                <a:r>
                  <a:rPr lang="en-US" dirty="0" err="1"/>
                  <a:t>trenda</a:t>
                </a:r>
                <a:r>
                  <a:rPr lang="en-US" dirty="0"/>
                  <a:t> </a:t>
                </a:r>
                <a:r>
                  <a:rPr lang="en-US" dirty="0" err="1"/>
                  <a:t>glasi</a:t>
                </a:r>
                <a:r>
                  <a:rPr lang="en-US" dirty="0" smtClean="0"/>
                  <a:t>:</a:t>
                </a:r>
              </a:p>
              <a:p>
                <a:pPr marL="0" indent="0" algn="just">
                  <a:buNone/>
                </a:pPr>
                <a:endParaRPr lang="en-US" dirty="0" smtClean="0"/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𝑜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𝑋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 algn="just">
                  <a:buNone/>
                </a:pPr>
                <a:endParaRPr lang="en-US" dirty="0"/>
              </a:p>
              <a:p>
                <a:pPr marL="0" indent="0" algn="just">
                  <a:buNone/>
                </a:pPr>
                <a:r>
                  <a:rPr lang="en-US" dirty="0" err="1" smtClean="0"/>
                  <a:t>gde</a:t>
                </a:r>
                <a:r>
                  <a:rPr lang="en-US" dirty="0" smtClean="0"/>
                  <a:t> X </a:t>
                </a:r>
                <a:r>
                  <a:rPr lang="en-US" dirty="0" err="1"/>
                  <a:t>predstavlja</a:t>
                </a:r>
                <a:r>
                  <a:rPr lang="en-US" dirty="0"/>
                  <a:t> </a:t>
                </a:r>
                <a:r>
                  <a:rPr lang="en-US" dirty="0" err="1"/>
                  <a:t>podatke</a:t>
                </a:r>
                <a:r>
                  <a:rPr lang="en-US" dirty="0"/>
                  <a:t> </a:t>
                </a:r>
                <a:r>
                  <a:rPr lang="en-US" dirty="0" err="1"/>
                  <a:t>koji</a:t>
                </a:r>
                <a:r>
                  <a:rPr lang="en-US" dirty="0"/>
                  <a:t> </a:t>
                </a:r>
                <a:r>
                  <a:rPr lang="en-US" dirty="0" err="1"/>
                  <a:t>označavaju</a:t>
                </a:r>
                <a:r>
                  <a:rPr lang="en-US" dirty="0"/>
                  <a:t> </a:t>
                </a:r>
                <a:r>
                  <a:rPr lang="en-US" dirty="0" err="1" smtClean="0"/>
                  <a:t>vreme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71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2420888"/>
                <a:ext cx="8496944" cy="4248472"/>
              </a:xfrm>
              <a:blipFill rotWithShape="1">
                <a:blip r:embed="rId2"/>
                <a:stretch>
                  <a:fillRect l="-1793" t="-1865" r="-1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670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Linearni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trend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/>
              <a:t>Kada</a:t>
            </a:r>
            <a:r>
              <a:rPr lang="en-US" dirty="0"/>
              <a:t> se </a:t>
            </a:r>
            <a:r>
              <a:rPr lang="en-US" dirty="0" err="1"/>
              <a:t>koristi</a:t>
            </a:r>
            <a:r>
              <a:rPr lang="en-US" dirty="0"/>
              <a:t> </a:t>
            </a:r>
            <a:r>
              <a:rPr lang="en-US" dirty="0" err="1"/>
              <a:t>metod</a:t>
            </a:r>
            <a:r>
              <a:rPr lang="en-US" dirty="0"/>
              <a:t> </a:t>
            </a:r>
            <a:r>
              <a:rPr lang="en-US" dirty="0" err="1"/>
              <a:t>najmanjih</a:t>
            </a:r>
            <a:r>
              <a:rPr lang="en-US" dirty="0"/>
              <a:t> </a:t>
            </a:r>
            <a:r>
              <a:rPr lang="en-US" dirty="0" err="1"/>
              <a:t>kvadrata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izračunavanje</a:t>
            </a:r>
            <a:r>
              <a:rPr lang="en-US" dirty="0"/>
              <a:t> </a:t>
            </a:r>
            <a:r>
              <a:rPr lang="en-US" dirty="0" err="1"/>
              <a:t>ocena</a:t>
            </a:r>
            <a:r>
              <a:rPr lang="en-US" dirty="0"/>
              <a:t> </a:t>
            </a:r>
            <a:r>
              <a:rPr lang="en-US" dirty="0" err="1"/>
              <a:t>parametara</a:t>
            </a:r>
            <a:r>
              <a:rPr lang="en-US" dirty="0"/>
              <a:t> </a:t>
            </a:r>
            <a:r>
              <a:rPr lang="en-US" dirty="0" err="1"/>
              <a:t>trenda</a:t>
            </a:r>
            <a:r>
              <a:rPr lang="en-US" dirty="0"/>
              <a:t>, </a:t>
            </a:r>
            <a:r>
              <a:rPr lang="en-US" dirty="0" err="1"/>
              <a:t>potrebno</a:t>
            </a:r>
            <a:r>
              <a:rPr lang="en-US" dirty="0"/>
              <a:t> je </a:t>
            </a:r>
            <a:r>
              <a:rPr lang="en-US" dirty="0" err="1"/>
              <a:t>svakom</a:t>
            </a:r>
            <a:r>
              <a:rPr lang="en-US" dirty="0"/>
              <a:t> </a:t>
            </a:r>
            <a:r>
              <a:rPr lang="en-US" dirty="0" err="1"/>
              <a:t>podatku</a:t>
            </a:r>
            <a:r>
              <a:rPr lang="en-US" dirty="0"/>
              <a:t> </a:t>
            </a:r>
            <a:r>
              <a:rPr lang="en-US" dirty="0" err="1"/>
              <a:t>vremenske</a:t>
            </a:r>
            <a:r>
              <a:rPr lang="en-US" dirty="0"/>
              <a:t> </a:t>
            </a:r>
            <a:r>
              <a:rPr lang="en-US" dirty="0" err="1"/>
              <a:t>serije</a:t>
            </a:r>
            <a:r>
              <a:rPr lang="en-US" dirty="0"/>
              <a:t> </a:t>
            </a:r>
            <a:r>
              <a:rPr lang="en-US" dirty="0" err="1"/>
              <a:t>pridružiti</a:t>
            </a:r>
            <a:r>
              <a:rPr lang="en-US" dirty="0"/>
              <a:t> </a:t>
            </a:r>
            <a:r>
              <a:rPr lang="en-US" dirty="0" err="1"/>
              <a:t>odgovarajuću</a:t>
            </a:r>
            <a:r>
              <a:rPr lang="en-US" dirty="0"/>
              <a:t> </a:t>
            </a:r>
            <a:r>
              <a:rPr lang="en-US" dirty="0" err="1"/>
              <a:t>vremensku</a:t>
            </a:r>
            <a:r>
              <a:rPr lang="en-US" dirty="0"/>
              <a:t> </a:t>
            </a:r>
            <a:r>
              <a:rPr lang="en-US" dirty="0" err="1"/>
              <a:t>jedinicu</a:t>
            </a:r>
            <a:r>
              <a:rPr lang="en-US" dirty="0"/>
              <a:t> x. To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uraditi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više</a:t>
            </a:r>
            <a:r>
              <a:rPr lang="en-US" dirty="0"/>
              <a:t> </a:t>
            </a:r>
            <a:r>
              <a:rPr lang="en-US" dirty="0" err="1"/>
              <a:t>načina</a:t>
            </a:r>
            <a:r>
              <a:rPr lang="en-US" dirty="0"/>
              <a:t>. </a:t>
            </a:r>
            <a:r>
              <a:rPr lang="en-US" dirty="0" err="1"/>
              <a:t>Jedan</a:t>
            </a:r>
            <a:r>
              <a:rPr lang="en-US" dirty="0"/>
              <a:t> </a:t>
            </a:r>
            <a:r>
              <a:rPr lang="en-US" dirty="0" err="1"/>
              <a:t>način</a:t>
            </a:r>
            <a:r>
              <a:rPr lang="en-US" dirty="0"/>
              <a:t> je da se </a:t>
            </a:r>
            <a:r>
              <a:rPr lang="en-US" dirty="0" err="1"/>
              <a:t>prvoj</a:t>
            </a:r>
            <a:r>
              <a:rPr lang="en-US" dirty="0"/>
              <a:t> </a:t>
            </a:r>
            <a:r>
              <a:rPr lang="en-US" dirty="0" err="1"/>
              <a:t>vremenskoj</a:t>
            </a:r>
            <a:r>
              <a:rPr lang="en-US" dirty="0"/>
              <a:t> </a:t>
            </a:r>
            <a:r>
              <a:rPr lang="en-US" dirty="0" err="1"/>
              <a:t>jedinici</a:t>
            </a:r>
            <a:r>
              <a:rPr lang="en-US" dirty="0"/>
              <a:t> (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bitno</a:t>
            </a:r>
            <a:r>
              <a:rPr lang="en-US" dirty="0"/>
              <a:t> da li je to </a:t>
            </a:r>
            <a:r>
              <a:rPr lang="en-US" dirty="0" err="1"/>
              <a:t>mesec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godina</a:t>
            </a:r>
            <a:r>
              <a:rPr lang="en-US" dirty="0"/>
              <a:t>) </a:t>
            </a:r>
            <a:r>
              <a:rPr lang="en-US" dirty="0" err="1"/>
              <a:t>dodeli</a:t>
            </a:r>
            <a:r>
              <a:rPr lang="en-US" dirty="0"/>
              <a:t> </a:t>
            </a:r>
            <a:r>
              <a:rPr lang="en-US" dirty="0" err="1"/>
              <a:t>vrednost</a:t>
            </a:r>
            <a:r>
              <a:rPr lang="en-US" dirty="0"/>
              <a:t> x = 1. </a:t>
            </a:r>
            <a:r>
              <a:rPr lang="en-US" dirty="0" err="1"/>
              <a:t>Svi</a:t>
            </a:r>
            <a:r>
              <a:rPr lang="en-US" dirty="0"/>
              <a:t> </a:t>
            </a:r>
            <a:r>
              <a:rPr lang="en-US" dirty="0" err="1"/>
              <a:t>naredni</a:t>
            </a:r>
            <a:r>
              <a:rPr lang="en-US" dirty="0"/>
              <a:t> </a:t>
            </a:r>
            <a:r>
              <a:rPr lang="en-US" dirty="0" err="1"/>
              <a:t>podaci</a:t>
            </a:r>
            <a:r>
              <a:rPr lang="en-US" dirty="0"/>
              <a:t> se </a:t>
            </a:r>
            <a:r>
              <a:rPr lang="en-US" dirty="0" err="1"/>
              <a:t>zatim</a:t>
            </a:r>
            <a:r>
              <a:rPr lang="en-US" dirty="0"/>
              <a:t> </a:t>
            </a:r>
            <a:r>
              <a:rPr lang="en-US" dirty="0" err="1"/>
              <a:t>redom</a:t>
            </a:r>
            <a:r>
              <a:rPr lang="en-US" dirty="0"/>
              <a:t> </a:t>
            </a:r>
            <a:r>
              <a:rPr lang="en-US" dirty="0" err="1"/>
              <a:t>označavaju</a:t>
            </a:r>
            <a:r>
              <a:rPr lang="en-US" dirty="0"/>
              <a:t> </a:t>
            </a:r>
            <a:r>
              <a:rPr lang="en-US" dirty="0" err="1"/>
              <a:t>rastućim</a:t>
            </a:r>
            <a:r>
              <a:rPr lang="en-US" dirty="0"/>
              <a:t> </a:t>
            </a:r>
            <a:r>
              <a:rPr lang="en-US" dirty="0" err="1"/>
              <a:t>celim</a:t>
            </a:r>
            <a:r>
              <a:rPr lang="en-US" dirty="0"/>
              <a:t> </a:t>
            </a:r>
            <a:r>
              <a:rPr lang="en-US" dirty="0" err="1"/>
              <a:t>brojem</a:t>
            </a:r>
            <a:r>
              <a:rPr lang="en-US" dirty="0"/>
              <a:t>: 2, 3, ..., n (</a:t>
            </a:r>
            <a:r>
              <a:rPr lang="en-US" dirty="0" err="1"/>
              <a:t>poslednji</a:t>
            </a:r>
            <a:r>
              <a:rPr lang="en-US" dirty="0"/>
              <a:t> </a:t>
            </a:r>
            <a:r>
              <a:rPr lang="en-US" dirty="0" err="1"/>
              <a:t>podatak</a:t>
            </a:r>
            <a:r>
              <a:rPr lang="en-US" dirty="0"/>
              <a:t> u </a:t>
            </a:r>
            <a:r>
              <a:rPr lang="en-US" dirty="0" err="1"/>
              <a:t>seriji</a:t>
            </a:r>
            <a:r>
              <a:rPr lang="en-US" dirty="0"/>
              <a:t> </a:t>
            </a:r>
            <a:r>
              <a:rPr lang="en-US" dirty="0" err="1"/>
              <a:t>ima</a:t>
            </a:r>
            <a:r>
              <a:rPr lang="en-US" dirty="0"/>
              <a:t> </a:t>
            </a:r>
            <a:r>
              <a:rPr lang="en-US" dirty="0" err="1"/>
              <a:t>oznaku</a:t>
            </a:r>
            <a:r>
              <a:rPr lang="en-US" dirty="0"/>
              <a:t> </a:t>
            </a:r>
            <a:r>
              <a:rPr lang="en-US" dirty="0" err="1"/>
              <a:t>perioda</a:t>
            </a:r>
            <a:r>
              <a:rPr lang="en-US" dirty="0"/>
              <a:t> x = n). 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600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2400</TotalTime>
  <Words>2287</Words>
  <Application>Microsoft Office PowerPoint</Application>
  <PresentationFormat>On-screen Show (4:3)</PresentationFormat>
  <Paragraphs>305</Paragraphs>
  <Slides>62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Default Design</vt:lpstr>
      <vt:lpstr>ANALIZA VREMENSKIH SERIJA</vt:lpstr>
      <vt:lpstr>Analiza vremenskih serija</vt:lpstr>
      <vt:lpstr>Analiza vremenskih serija</vt:lpstr>
      <vt:lpstr>Trend</vt:lpstr>
      <vt:lpstr>Trend</vt:lpstr>
      <vt:lpstr>Trend</vt:lpstr>
      <vt:lpstr>Linearni trend</vt:lpstr>
      <vt:lpstr>Linearni trend</vt:lpstr>
      <vt:lpstr>Linearni trend</vt:lpstr>
      <vt:lpstr>Linearni trend</vt:lpstr>
      <vt:lpstr>Linearni trend</vt:lpstr>
      <vt:lpstr>Linearni trend</vt:lpstr>
      <vt:lpstr>Linearni trend</vt:lpstr>
      <vt:lpstr>Linearni trend</vt:lpstr>
      <vt:lpstr>Interpretacija odsečka i nagiba kod linije trenda</vt:lpstr>
      <vt:lpstr>Ekstrapolacija trenda</vt:lpstr>
      <vt:lpstr>Ekstrapolacija trenda</vt:lpstr>
      <vt:lpstr>Ekstrapolacija trenda</vt:lpstr>
      <vt:lpstr>Ekstrapolacija trenda</vt:lpstr>
      <vt:lpstr>Ekstrapolacija trenda</vt:lpstr>
      <vt:lpstr>Eksponencijalni trend</vt:lpstr>
      <vt:lpstr>Eksponencijalni trend</vt:lpstr>
      <vt:lpstr>Eksponencijalni trend</vt:lpstr>
      <vt:lpstr>Ciklična komponenta</vt:lpstr>
      <vt:lpstr>Sezona</vt:lpstr>
      <vt:lpstr>Rezidualna komponenta</vt:lpstr>
      <vt:lpstr> EVIEWS – VEŠTAČKA PROMENLJIVA</vt:lpstr>
      <vt:lpstr> EVIEWS – VEŠTAČKA PROMENLJIVA</vt:lpstr>
      <vt:lpstr> EVIEWS – VEŠTAČKA PROMENLJIVA</vt:lpstr>
      <vt:lpstr> EVIEWS – VEŠTAČKA PROMENLJIVA</vt:lpstr>
      <vt:lpstr> EVIEWS – VEŠTAČKA PROMENLJIVA</vt:lpstr>
      <vt:lpstr> EVIEWS – TREND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 STACIONARNOST VREMENSKE SERIJE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  <vt:lpstr>TESTIRANJE STACIONARNOSTI</vt:lpstr>
    </vt:vector>
  </TitlesOfParts>
  <Company>Macmillan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Thirlwall</dc:title>
  <dc:creator>j.marshall</dc:creator>
  <cp:lastModifiedBy>User</cp:lastModifiedBy>
  <cp:revision>63</cp:revision>
  <dcterms:created xsi:type="dcterms:W3CDTF">2010-07-22T12:19:47Z</dcterms:created>
  <dcterms:modified xsi:type="dcterms:W3CDTF">2017-04-18T07:13:48Z</dcterms:modified>
</cp:coreProperties>
</file>