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57" r:id="rId4"/>
    <p:sldId id="258" r:id="rId5"/>
    <p:sldId id="28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77" r:id="rId17"/>
    <p:sldId id="271" r:id="rId18"/>
    <p:sldId id="28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r-Latn-ME" dirty="0"/>
              <a:t>OS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60F-4992-A79E-02E7223550A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60F-4992-A79E-02E7223550A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60F-4992-A79E-02E7223550A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60F-4992-A79E-02E7223550A2}"/>
              </c:ext>
            </c:extLst>
          </c:dPt>
          <c:cat>
            <c:strRef>
              <c:f>Sheet1!$A$2:$A$5</c:f>
              <c:strCache>
                <c:ptCount val="4"/>
                <c:pt idx="0">
                  <c:v>Microsoft Windows</c:v>
                </c:pt>
                <c:pt idx="1">
                  <c:v>macOS</c:v>
                </c:pt>
                <c:pt idx="2">
                  <c:v>Linux</c:v>
                </c:pt>
                <c:pt idx="3">
                  <c:v>Ostali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83.3</c:v>
                </c:pt>
                <c:pt idx="1">
                  <c:v>11.2</c:v>
                </c:pt>
                <c:pt idx="2">
                  <c:v>1.55</c:v>
                </c:pt>
                <c:pt idx="3">
                  <c:v>3.95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5C-480A-BF7D-AA495C59D2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425DC-8D51-4869-8963-85EE81396392}" type="datetimeFigureOut">
              <a:rPr lang="en-US" smtClean="0"/>
              <a:t>15-Oct-19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65F2-2123-4B4A-8AC9-CCFC96DE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806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425DC-8D51-4869-8963-85EE81396392}" type="datetimeFigureOut">
              <a:rPr lang="en-US" smtClean="0"/>
              <a:t>15-Oct-19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65F2-2123-4B4A-8AC9-CCFC96DE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37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425DC-8D51-4869-8963-85EE81396392}" type="datetimeFigureOut">
              <a:rPr lang="en-US" smtClean="0"/>
              <a:t>15-Oct-19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65F2-2123-4B4A-8AC9-CCFC96DE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553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425DC-8D51-4869-8963-85EE81396392}" type="datetimeFigureOut">
              <a:rPr lang="en-US" smtClean="0"/>
              <a:t>15-Oct-19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65F2-2123-4B4A-8AC9-CCFC96DE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308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425DC-8D51-4869-8963-85EE81396392}" type="datetimeFigureOut">
              <a:rPr lang="en-US" smtClean="0"/>
              <a:t>15-Oct-19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65F2-2123-4B4A-8AC9-CCFC96DE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51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425DC-8D51-4869-8963-85EE81396392}" type="datetimeFigureOut">
              <a:rPr lang="en-US" smtClean="0"/>
              <a:t>15-Oct-19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65F2-2123-4B4A-8AC9-CCFC96DE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883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425DC-8D51-4869-8963-85EE81396392}" type="datetimeFigureOut">
              <a:rPr lang="en-US" smtClean="0"/>
              <a:t>15-Oct-19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65F2-2123-4B4A-8AC9-CCFC96DE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76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425DC-8D51-4869-8963-85EE81396392}" type="datetimeFigureOut">
              <a:rPr lang="en-US" smtClean="0"/>
              <a:t>15-Oct-19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65F2-2123-4B4A-8AC9-CCFC96DE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408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425DC-8D51-4869-8963-85EE81396392}" type="datetimeFigureOut">
              <a:rPr lang="en-US" smtClean="0"/>
              <a:t>15-Oct-19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65F2-2123-4B4A-8AC9-CCFC96DE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196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425DC-8D51-4869-8963-85EE81396392}" type="datetimeFigureOut">
              <a:rPr lang="en-US" smtClean="0"/>
              <a:t>15-Oct-19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65F2-2123-4B4A-8AC9-CCFC96DE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9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425DC-8D51-4869-8963-85EE81396392}" type="datetimeFigureOut">
              <a:rPr lang="en-US" smtClean="0"/>
              <a:t>15-Oct-19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65F2-2123-4B4A-8AC9-CCFC96DE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645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425DC-8D51-4869-8963-85EE81396392}" type="datetimeFigureOut">
              <a:rPr lang="en-US" smtClean="0"/>
              <a:t>15-Oct-19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B65F2-2123-4B4A-8AC9-CCFC96DE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111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en.wikipedia.org/wiki/File:Operating_system_placement.sv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Operativni</a:t>
            </a:r>
            <a:r>
              <a:rPr lang="en-US" dirty="0"/>
              <a:t> </a:t>
            </a:r>
            <a:r>
              <a:rPr lang="en-US" dirty="0" err="1"/>
              <a:t>sistemi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 C </a:t>
            </a:r>
            <a:r>
              <a:rPr lang="en-US" dirty="0" err="1"/>
              <a:t>i</a:t>
            </a:r>
            <a:r>
              <a:rPr lang="en-US" dirty="0"/>
              <a:t> D </a:t>
            </a:r>
            <a:r>
              <a:rPr lang="en-US" dirty="0" err="1"/>
              <a:t>smjer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634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Operativni sistem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I u današnjim verzijama sa interfejsom je moguće upravljati OS-om iz komandne linije</a:t>
            </a:r>
          </a:p>
          <a:p>
            <a:endParaRPr lang="sr-Latn-ME" dirty="0"/>
          </a:p>
          <a:p>
            <a:r>
              <a:rPr lang="sr-Latn-CS" altLang="en-US" dirty="0"/>
              <a:t>Interfejs komandne linije (Command Prompt Interface)</a:t>
            </a:r>
          </a:p>
          <a:p>
            <a:pPr lvl="1"/>
            <a:r>
              <a:rPr lang="sr-Latn-CS" altLang="en-US" dirty="0"/>
              <a:t>jedan od osnovnih interfejsa u Unix i Linux </a:t>
            </a:r>
          </a:p>
          <a:p>
            <a:pPr lvl="1"/>
            <a:r>
              <a:rPr lang="sr-Latn-CS" altLang="en-US" dirty="0"/>
              <a:t>“pomoćni” interfejs u Windows, podskup komandi Unix interfejsa</a:t>
            </a:r>
          </a:p>
          <a:p>
            <a:endParaRPr lang="sr-Latn-CS" altLang="en-US" dirty="0"/>
          </a:p>
          <a:p>
            <a:r>
              <a:rPr lang="sr-Latn-CS" altLang="en-US" dirty="0"/>
              <a:t>Obra</a:t>
            </a:r>
            <a:r>
              <a:rPr lang="sr-Latn-ME" altLang="en-US" dirty="0"/>
              <a:t>đujemo rad iz komandne linije u Windows XP-u</a:t>
            </a:r>
            <a:endParaRPr lang="sr-Latn-CS" altLang="en-US" dirty="0"/>
          </a:p>
        </p:txBody>
      </p:sp>
    </p:spTree>
    <p:extLst>
      <p:ext uri="{BB962C8B-B14F-4D97-AF65-F5344CB8AC3E}">
        <p14:creationId xmlns:p14="http://schemas.microsoft.com/office/powerpoint/2010/main" val="3811605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/>
              <a:t>Pokretanje komandne linije</a:t>
            </a:r>
            <a:endParaRPr lang="en-US" altLang="en-US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en-US" dirty="0"/>
              <a:t>Dva načina</a:t>
            </a:r>
          </a:p>
          <a:p>
            <a:pPr lvl="1"/>
            <a:r>
              <a:rPr lang="sr-Latn-CS" altLang="en-US" dirty="0"/>
              <a:t>Start, Run, cmd</a:t>
            </a:r>
          </a:p>
          <a:p>
            <a:pPr lvl="1"/>
            <a:r>
              <a:rPr lang="sr-Latn-CS" altLang="en-US" dirty="0"/>
              <a:t>Start, All Programs, Accessories, Command Prompt</a:t>
            </a:r>
          </a:p>
          <a:p>
            <a:r>
              <a:rPr lang="sr-Latn-CS" altLang="en-US" dirty="0"/>
              <a:t>Pokreće se program cmd.exe, interpretator komandi</a:t>
            </a:r>
            <a:endParaRPr lang="en-US" altLang="en-US" dirty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1" y="4648201"/>
            <a:ext cx="6429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8124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/>
              <a:t>Rad sa komandom linijom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sr-Latn-CS" dirty="0"/>
              <a:t>Izlaz, komanda </a:t>
            </a:r>
            <a:r>
              <a:rPr lang="sr-Latn-CS" i="1" dirty="0">
                <a:latin typeface="+mj-lt"/>
              </a:rPr>
              <a:t>exit + Enter</a:t>
            </a:r>
          </a:p>
          <a:p>
            <a:pPr>
              <a:defRPr/>
            </a:pPr>
            <a:r>
              <a:rPr lang="sr-Latn-CS" dirty="0"/>
              <a:t>Pregled svih komandi, komanda </a:t>
            </a:r>
            <a:r>
              <a:rPr lang="sr-Latn-CS" i="1" dirty="0"/>
              <a:t>help + Enter</a:t>
            </a:r>
          </a:p>
          <a:p>
            <a:pPr>
              <a:defRPr/>
            </a:pPr>
            <a:r>
              <a:rPr lang="sr-Latn-CS" dirty="0"/>
              <a:t>Detaljni pregled svake komande: </a:t>
            </a:r>
            <a:r>
              <a:rPr lang="sr-Latn-CS" i="1" dirty="0"/>
              <a:t>help ime_komande + Enter</a:t>
            </a:r>
            <a:r>
              <a:rPr lang="sr-Latn-CS" dirty="0"/>
              <a:t>, ili </a:t>
            </a:r>
            <a:r>
              <a:rPr lang="sr-Latn-CS" i="1" dirty="0"/>
              <a:t>ime_komande /</a:t>
            </a:r>
            <a:r>
              <a:rPr lang="en-US" i="1" dirty="0"/>
              <a:t>?</a:t>
            </a:r>
          </a:p>
          <a:p>
            <a:pPr>
              <a:defRPr/>
            </a:pPr>
            <a:endParaRPr lang="sr-Latn-CS" dirty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86201"/>
            <a:ext cx="636270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3276600" y="4800600"/>
            <a:ext cx="990600" cy="228600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26" name="TextBox 5"/>
          <p:cNvSpPr txBox="1">
            <a:spLocks noChangeArrowheads="1"/>
          </p:cNvSpPr>
          <p:nvPr/>
        </p:nvSpPr>
        <p:spPr bwMode="auto">
          <a:xfrm>
            <a:off x="6324600" y="4191001"/>
            <a:ext cx="2667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Latn-CS" altLang="en-US">
                <a:solidFill>
                  <a:schemeClr val="accent1"/>
                </a:solidFill>
              </a:rPr>
              <a:t>Dio u </a:t>
            </a:r>
            <a:r>
              <a:rPr lang="en-US" altLang="en-US">
                <a:solidFill>
                  <a:schemeClr val="accent1"/>
                </a:solidFill>
              </a:rPr>
              <a:t>[] nije obavezan prilikom zadavanja komande</a:t>
            </a:r>
          </a:p>
        </p:txBody>
      </p:sp>
      <p:cxnSp>
        <p:nvCxnSpPr>
          <p:cNvPr id="8" name="Straight Connector 7"/>
          <p:cNvCxnSpPr>
            <a:stCxn id="5" idx="6"/>
          </p:cNvCxnSpPr>
          <p:nvPr/>
        </p:nvCxnSpPr>
        <p:spPr>
          <a:xfrm flipV="1">
            <a:off x="4267200" y="4724400"/>
            <a:ext cx="2133600" cy="19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5867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Op</a:t>
            </a:r>
            <a:r>
              <a:rPr lang="sr-Latn-CS" altLang="en-US"/>
              <a:t>šti način zadavanja komandi</a:t>
            </a:r>
            <a:endParaRPr lang="en-US" altLang="en-US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CS" altLang="en-US" dirty="0"/>
              <a:t>Komandna linija sastoji se od: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CS" altLang="en-US" dirty="0"/>
              <a:t>Imena komande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CS" altLang="en-US" dirty="0"/>
              <a:t>Parametara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CS" altLang="en-US" dirty="0"/>
              <a:t>Argumenata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CS" altLang="en-US" dirty="0"/>
              <a:t>Za kraj dugme Enter</a:t>
            </a:r>
          </a:p>
          <a:p>
            <a:r>
              <a:rPr lang="sr-Latn-CS" altLang="en-US" dirty="0"/>
              <a:t>Space (blanko) razdvaja komponente u komandnoj liniji</a:t>
            </a:r>
          </a:p>
          <a:p>
            <a:r>
              <a:rPr lang="sr-Latn-CS" altLang="en-US" dirty="0"/>
              <a:t>Parametri počinju znakom /, sastoje se od jednog ili više simbola</a:t>
            </a:r>
          </a:p>
          <a:p>
            <a:r>
              <a:rPr lang="sr-Latn-CS" altLang="en-US" dirty="0"/>
              <a:t>Agrumenti su često imena datoteka ili direktorijuma</a:t>
            </a:r>
          </a:p>
          <a:p>
            <a:r>
              <a:rPr lang="sr-Latn-CS" altLang="en-US" dirty="0">
                <a:solidFill>
                  <a:srgbClr val="FF0000"/>
                </a:solidFill>
              </a:rPr>
              <a:t>Komande nemaju isti oblik u svim verzijama Windows-a. Prethodno važi za Windows XP, dok je na drugim verzijama slično.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362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Op</a:t>
            </a:r>
            <a:r>
              <a:rPr lang="sr-Latn-CS" altLang="en-US" dirty="0"/>
              <a:t>šti način zadavanja komandi</a:t>
            </a:r>
            <a:endParaRPr lang="en-US" altLang="en-US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en-US" dirty="0"/>
              <a:t>Interpreter pamti izvršene komande, kretanje kroz listu izvršenih komandi sa strelicama na gore (ranije izvršene) i dolje (kasnije izvršene)</a:t>
            </a:r>
          </a:p>
          <a:p>
            <a:endParaRPr lang="sr-Latn-CS" altLang="en-US" dirty="0"/>
          </a:p>
          <a:p>
            <a:r>
              <a:rPr lang="sr-Latn-CS" altLang="en-US" dirty="0"/>
              <a:t>Strelice lijevo i desno omogućavaju kretanje po trenutno zadatoj komandi</a:t>
            </a:r>
          </a:p>
          <a:p>
            <a:endParaRPr lang="sr-Latn-CS" altLang="en-US" dirty="0"/>
          </a:p>
          <a:p>
            <a:r>
              <a:rPr lang="sr-Latn-CS" altLang="en-US" dirty="0"/>
              <a:t>Komande se mogu zadavati malim ili velikim slovima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66835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/>
              <a:t>Opšte komande</a:t>
            </a:r>
            <a:endParaRPr lang="en-US" altLang="en-US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en-US" dirty="0"/>
              <a:t>cls, brisanje ekrana</a:t>
            </a:r>
          </a:p>
          <a:p>
            <a:r>
              <a:rPr lang="sr-Latn-CS" altLang="en-US" dirty="0"/>
              <a:t>ver, </a:t>
            </a:r>
            <a:r>
              <a:rPr lang="en-US" altLang="en-US" dirty="0" err="1"/>
              <a:t>verzija</a:t>
            </a:r>
            <a:r>
              <a:rPr lang="sr-Latn-CS" altLang="en-US" dirty="0"/>
              <a:t> operativnog sistema</a:t>
            </a:r>
          </a:p>
          <a:p>
            <a:r>
              <a:rPr lang="sr-Latn-CS" altLang="en-US" dirty="0"/>
              <a:t>date, prikazivanje/podešavanje datuma</a:t>
            </a:r>
          </a:p>
          <a:p>
            <a:r>
              <a:rPr lang="sr-Latn-CS" altLang="en-US" dirty="0"/>
              <a:t>time, prikazivanje/podešavanje vremena</a:t>
            </a:r>
          </a:p>
          <a:p>
            <a:r>
              <a:rPr lang="sr-Latn-CS" altLang="en-US" dirty="0"/>
              <a:t>color, postavljanje boje teksta i boje pozadine, 16 boja za tekst i pozadinu, željena kombinacija zadaje se sa dvije heksadecimalne cifre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98836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Primjer 1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09887" y="2396331"/>
            <a:ext cx="6372225" cy="32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14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sr-Latn-CS" dirty="0"/>
              <a:t>Komande za rad sa sistemom datoteka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57471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sr-Latn-CS" dirty="0"/>
              <a:t>start komanda - pokretanje zadate komande/programa u novom prozoru, prioritet programa određen sa parametrima: /low, /normal, /high, /realtime</a:t>
            </a:r>
          </a:p>
          <a:p>
            <a:pPr>
              <a:defRPr/>
            </a:pPr>
            <a:r>
              <a:rPr lang="sr-Latn-CS" dirty="0"/>
              <a:t>dir - prikazuje sadržaj zadatog/tekućeg direktorijuma, prikazuju se imena i veličine datoteka, vrijeme i datum kreiranja</a:t>
            </a:r>
            <a:r>
              <a:rPr lang="en-US" dirty="0"/>
              <a:t>/</a:t>
            </a:r>
            <a:r>
              <a:rPr lang="en-US" dirty="0" err="1"/>
              <a:t>izmjene</a:t>
            </a:r>
            <a:r>
              <a:rPr lang="sr-Latn-CS" dirty="0"/>
              <a:t>, ukupan broj datoteka, ukupan broj direktorijuma, veličina praznog prostora na disku</a:t>
            </a:r>
          </a:p>
          <a:p>
            <a:pPr>
              <a:defRPr/>
            </a:pPr>
            <a:r>
              <a:rPr lang="sr-Latn-CS" dirty="0"/>
              <a:t>mkdir – pravi novi folder sa zadatim imenom u tekućem direktorijumu</a:t>
            </a:r>
          </a:p>
          <a:p>
            <a:pPr>
              <a:defRPr/>
            </a:pPr>
            <a:r>
              <a:rPr lang="sr-Latn-CS" dirty="0"/>
              <a:t>copy – kopira jedan ili više fajlova u zadati direktorijum</a:t>
            </a:r>
          </a:p>
          <a:p>
            <a:pPr>
              <a:defRPr/>
            </a:pPr>
            <a:r>
              <a:rPr lang="sr-Latn-CS" dirty="0"/>
              <a:t>cd – promjena direktorijuma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0282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Napomena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ME" sz="6000" dirty="0"/>
              <a:t>Napraviti Google mail (Gmail) nalog i </a:t>
            </a:r>
            <a:r>
              <a:rPr lang="en-US" sz="6000" dirty="0"/>
              <a:t>u </a:t>
            </a:r>
            <a:r>
              <a:rPr lang="en-US" sz="6000" dirty="0" err="1"/>
              <a:t>aplikaciji</a:t>
            </a:r>
            <a:r>
              <a:rPr lang="en-US" sz="6000" dirty="0"/>
              <a:t> Classrooms </a:t>
            </a:r>
            <a:r>
              <a:rPr lang="en-US" sz="6000" dirty="0" err="1"/>
              <a:t>dodati</a:t>
            </a:r>
            <a:r>
              <a:rPr lang="en-US" sz="6000" dirty="0"/>
              <a:t> </a:t>
            </a:r>
            <a:r>
              <a:rPr lang="sr-Latn-ME" sz="6000" dirty="0"/>
              <a:t>nastavu sa sledećim kodom:</a:t>
            </a:r>
            <a:endParaRPr lang="en-US" sz="6000" dirty="0"/>
          </a:p>
          <a:p>
            <a:pPr marL="0" indent="0">
              <a:buNone/>
            </a:pP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55413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ADF1B-B83A-4451-83A7-674EA5E43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Polaganje ispita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B8EB5-979E-4C7E-B4C0-4FF4594862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Tri </a:t>
            </a:r>
            <a:r>
              <a:rPr lang="en-US" dirty="0" err="1"/>
              <a:t>provjere</a:t>
            </a:r>
            <a:r>
              <a:rPr lang="sr-Latn-ME" dirty="0"/>
              <a:t> po 10 bodova</a:t>
            </a:r>
          </a:p>
          <a:p>
            <a:pPr lvl="1"/>
            <a:r>
              <a:rPr lang="sr-Latn-ME" dirty="0"/>
              <a:t>MS-DOS</a:t>
            </a:r>
          </a:p>
          <a:p>
            <a:pPr lvl="1"/>
            <a:r>
              <a:rPr lang="en-US" dirty="0"/>
              <a:t>UBUNTU - SHELL </a:t>
            </a:r>
            <a:r>
              <a:rPr lang="en-US" dirty="0" err="1"/>
              <a:t>programiranje</a:t>
            </a:r>
            <a:endParaRPr lang="sr-Latn-ME" dirty="0"/>
          </a:p>
          <a:p>
            <a:pPr lvl="1"/>
            <a:r>
              <a:rPr lang="sr-Latn-ME" dirty="0"/>
              <a:t>Sistemsko C programiranje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363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Operativni</a:t>
            </a:r>
            <a:r>
              <a:rPr lang="en-US" dirty="0"/>
              <a:t> </a:t>
            </a:r>
            <a:r>
              <a:rPr lang="en-US" dirty="0" err="1"/>
              <a:t>sistem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Slo</a:t>
            </a:r>
            <a:r>
              <a:rPr lang="sr-Latn-ME" dirty="0"/>
              <a:t>žen softverski sistem</a:t>
            </a:r>
          </a:p>
          <a:p>
            <a:endParaRPr lang="sr-Latn-ME" dirty="0"/>
          </a:p>
          <a:p>
            <a:r>
              <a:rPr lang="sr-Latn-ME" dirty="0"/>
              <a:t>Upravlja hardware-om i software-om računara, ostvaruje vezu između njih</a:t>
            </a:r>
          </a:p>
          <a:p>
            <a:endParaRPr lang="sr-Latn-ME" dirty="0"/>
          </a:p>
          <a:p>
            <a:r>
              <a:rPr lang="sr-Latn-ME" dirty="0"/>
              <a:t>Da bi aplikativni programi funkcionisali, nužno je postojanje operativnog sistema na računaru</a:t>
            </a:r>
          </a:p>
          <a:p>
            <a:endParaRPr lang="sr-Latn-ME" dirty="0"/>
          </a:p>
          <a:p>
            <a:r>
              <a:rPr lang="sr-Latn-ME" dirty="0"/>
              <a:t>Pitanje kompatibilnosti software-a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122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Operativni sistem</a:t>
            </a:r>
            <a:endParaRPr lang="en-US" dirty="0"/>
          </a:p>
        </p:txBody>
      </p:sp>
      <p:pic>
        <p:nvPicPr>
          <p:cNvPr id="1028" name="Picture 4" descr="About this image">
            <a:hlinkClick r:id="rId2" tooltip="About this imag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Operating system placement.s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412" y="1916620"/>
            <a:ext cx="3210052" cy="474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272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97EE3-005F-41BD-9B6E-3B7AA64C6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Operativni sistem</a:t>
            </a:r>
            <a:endParaRPr lang="en-US" dirty="0"/>
          </a:p>
        </p:txBody>
      </p:sp>
      <p:pic>
        <p:nvPicPr>
          <p:cNvPr id="1026" name="Picture 2" descr="Резултат слика за what is operating system">
            <a:extLst>
              <a:ext uri="{FF2B5EF4-FFF2-40B4-BE49-F238E27FC236}">
                <a16:creationId xmlns:a16="http://schemas.microsoft.com/office/drawing/2014/main" id="{ECC4FEA0-3DB5-48EB-9587-A5B9D361313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271" y="1744701"/>
            <a:ext cx="5260157" cy="398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089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Operativni sistem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Glavni zadaci OS-a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Upravljanje procesima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Upravljanje memorijom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Fajl sistemi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Dodatni software za uređaje (drajveri)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Umrežavanje (Networking)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Bezbjednost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Ulaz i izlaz (I/O)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620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Operativni sistem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Najpopularniji OS na računarima: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Microsoft Windows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MacOS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UNIX/Linux</a:t>
            </a:r>
          </a:p>
          <a:p>
            <a:endParaRPr lang="sr-Latn-ME" dirty="0"/>
          </a:p>
          <a:p>
            <a:r>
              <a:rPr lang="sr-Latn-ME" dirty="0"/>
              <a:t>Najpopularniji OS na mobilnim uređajima: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Android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iOS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546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Operativni sistem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Računari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236078106"/>
              </p:ext>
            </p:extLst>
          </p:nvPr>
        </p:nvGraphicFramePr>
        <p:xfrm>
          <a:off x="2032000" y="2523744"/>
          <a:ext cx="6892544" cy="4236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0175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Operativni sistem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OS bez grafičkog korisničkog interfejsa</a:t>
            </a:r>
          </a:p>
          <a:p>
            <a:r>
              <a:rPr lang="sr-Latn-ME" dirty="0"/>
              <a:t>Primjer: MS-DOS, preteča današnjeg Windows-a</a:t>
            </a:r>
          </a:p>
          <a:p>
            <a:pPr marL="0" indent="0">
              <a:buNone/>
            </a:pPr>
            <a:endParaRPr lang="sr-Latn-ME" dirty="0"/>
          </a:p>
          <a:p>
            <a:pPr marL="0" indent="0">
              <a:buNone/>
            </a:pPr>
            <a:endParaRPr lang="sr-Latn-ME" dirty="0"/>
          </a:p>
        </p:txBody>
      </p:sp>
      <p:pic>
        <p:nvPicPr>
          <p:cNvPr id="2050" name="Picture 2" descr="Image result for ms-d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190" y="2882950"/>
            <a:ext cx="4983353" cy="374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798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529</Words>
  <Application>Microsoft Office PowerPoint</Application>
  <PresentationFormat>Widescreen</PresentationFormat>
  <Paragraphs>90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Operativni sistemi</vt:lpstr>
      <vt:lpstr>Polaganje ispita</vt:lpstr>
      <vt:lpstr>Operativni sistem</vt:lpstr>
      <vt:lpstr>Operativni sistem</vt:lpstr>
      <vt:lpstr>Operativni sistem</vt:lpstr>
      <vt:lpstr>Operativni sistem</vt:lpstr>
      <vt:lpstr>Operativni sistem</vt:lpstr>
      <vt:lpstr>Operativni sistem</vt:lpstr>
      <vt:lpstr>Operativni sistem</vt:lpstr>
      <vt:lpstr>Operativni sistem</vt:lpstr>
      <vt:lpstr>Pokretanje komandne linije</vt:lpstr>
      <vt:lpstr>Rad sa komandom linijom</vt:lpstr>
      <vt:lpstr>Opšti način zadavanja komandi</vt:lpstr>
      <vt:lpstr>Opšti način zadavanja komandi</vt:lpstr>
      <vt:lpstr>Opšte komande</vt:lpstr>
      <vt:lpstr>Primjer 1</vt:lpstr>
      <vt:lpstr>Komande za rad sa sistemom datoteka</vt:lpstr>
      <vt:lpstr>Napomena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Operativni sistemi</dc:title>
  <dc:creator>Luka Bulatovic</dc:creator>
  <cp:lastModifiedBy>Aleksandar Plamenac</cp:lastModifiedBy>
  <cp:revision>37</cp:revision>
  <dcterms:created xsi:type="dcterms:W3CDTF">2017-09-24T13:38:08Z</dcterms:created>
  <dcterms:modified xsi:type="dcterms:W3CDTF">2019-10-15T07:31:46Z</dcterms:modified>
</cp:coreProperties>
</file>