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461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399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0984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68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95308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19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214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11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702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872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310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3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80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462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132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04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1AB68-3753-42AA-9F0E-2BF811E3C6C3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CA86C08-3A0B-4A52-9207-1D2D06A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94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20BD-9DB6-425B-95F7-D45D04B2A3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Latn-ME" sz="4400" b="1" dirty="0"/>
              <a:t>Oksidativni stres i bolesti pluća</a:t>
            </a:r>
            <a:endParaRPr lang="en-US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586D9C-4BB9-4D77-9925-7F6598A5B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8295" y="5881411"/>
            <a:ext cx="4863547" cy="585649"/>
          </a:xfrm>
        </p:spPr>
        <p:txBody>
          <a:bodyPr>
            <a:normAutofit/>
          </a:bodyPr>
          <a:lstStyle/>
          <a:p>
            <a:r>
              <a:rPr lang="sr-Latn-ME" sz="3200" dirty="0"/>
              <a:t>Doc. Dr Snežana Pantović</a:t>
            </a:r>
            <a:endParaRPr lang="en-US" sz="3200" dirty="0"/>
          </a:p>
          <a:p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03CF0EF-1285-4FEB-8368-BCA138D9C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91" y="0"/>
            <a:ext cx="1964351" cy="148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886105A-125E-4CD7-ACA1-2A33168827CA}"/>
              </a:ext>
            </a:extLst>
          </p:cNvPr>
          <p:cNvSpPr/>
          <p:nvPr/>
        </p:nvSpPr>
        <p:spPr>
          <a:xfrm>
            <a:off x="7275443" y="373060"/>
            <a:ext cx="4439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2400" i="1" dirty="0"/>
              <a:t>Katedra za medicinsku biohemiju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566253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2A16B-EB5A-4B75-8509-EB3F48295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800" dirty="0"/>
              <a:t>.</a:t>
            </a:r>
            <a:endParaRPr lang="en-US" sz="8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50B1002-F42B-4592-8E1A-4C50D0B118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418" y="503413"/>
            <a:ext cx="7169114" cy="610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919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A9FA7-1AD8-4391-8A68-302E7BBFC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dirty="0"/>
              <a:t>Uvod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97A4C-AA7F-4112-9BEF-DB04A65C0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72270" cy="4351338"/>
          </a:xfrm>
        </p:spPr>
        <p:txBody>
          <a:bodyPr>
            <a:normAutofit fontScale="92500" lnSpcReduction="10000"/>
          </a:bodyPr>
          <a:lstStyle/>
          <a:p>
            <a:r>
              <a:rPr lang="sr-Latn-ME" sz="2000" dirty="0"/>
              <a:t>Pluća su zahvaljujući svojim anatomskim i fiziološkim karakteristikama veoma podložna štetnom efektu oksidativnog stresa</a:t>
            </a:r>
          </a:p>
          <a:p>
            <a:r>
              <a:rPr lang="sr-Latn-ME" sz="2000" dirty="0"/>
              <a:t>Veoma su izložena toksičnom zagađenju, duvanskom dimu i infektivnim agensima</a:t>
            </a:r>
          </a:p>
          <a:p>
            <a:r>
              <a:rPr lang="sr-Latn-ME" sz="2000" dirty="0"/>
              <a:t>Ako se balans oksidanasa i antioksidanasa pomjeri u smjeru oksidanasa, bilo zbog ekscesa tj. prevelike količine oksidanasa i/ili utroška antioksidanasa, razvija se oksidativni stres u plićima</a:t>
            </a:r>
          </a:p>
          <a:p>
            <a:r>
              <a:rPr lang="sr-Latn-ME" sz="2000" dirty="0"/>
              <a:t>Ukoliko dođe do ovog efekta mogu biti narušene plućne funkcije koje su veoma bitne za funkciju organizma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BA6E37-2F83-4D9F-9E47-AC31816F1C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532" y="2088542"/>
            <a:ext cx="4784033" cy="355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255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06987-E2FC-47C0-91DE-68A471522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i="1" dirty="0"/>
              <a:t>Glavni proizvođači SR u plićuma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EF005-108D-4880-86AB-A41E1584E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881730" cy="4351338"/>
          </a:xfrm>
        </p:spPr>
        <p:txBody>
          <a:bodyPr>
            <a:normAutofit fontScale="85000" lnSpcReduction="10000"/>
          </a:bodyPr>
          <a:lstStyle/>
          <a:p>
            <a:r>
              <a:rPr lang="sr-Latn-ME" sz="2000" dirty="0"/>
              <a:t>Zbog direktnog kontakta sa okolnom sredinom i zbog barijerne uloge respiratorni epitel je mjesto na kojem djeluje veliki broj faktora spoljašnje sredine a koji pogoduju nastanku OS</a:t>
            </a:r>
          </a:p>
          <a:p>
            <a:r>
              <a:rPr lang="sr-Latn-ME" sz="2000" dirty="0"/>
              <a:t>Oksidanski koji djeluju na epitel mogu biti endogenog i egzogenog porijekla</a:t>
            </a:r>
          </a:p>
          <a:p>
            <a:r>
              <a:rPr lang="sr-Latn-ME" sz="2000" dirty="0"/>
              <a:t>Pluća imaju sopstvene antioksidantne sisteme</a:t>
            </a:r>
          </a:p>
          <a:p>
            <a:r>
              <a:rPr lang="sr-Latn-ME" sz="2000" dirty="0"/>
              <a:t>Glavni oksidansi su reaktivne forme kiseonika i azota koje štetno utiču na plućnu funkciju </a:t>
            </a:r>
          </a:p>
          <a:p>
            <a:r>
              <a:rPr lang="sr-Latn-ME" sz="2000" dirty="0"/>
              <a:t>Tetravalentna redukcija kiseonika može da dovede do nastanka: superoksil anjon radikala, hidroksil radikala i vodonik peroksida..</a:t>
            </a:r>
          </a:p>
          <a:p>
            <a:r>
              <a:rPr lang="sr-Latn-ME" sz="2000" dirty="0"/>
              <a:t>Visokoreaktivni azotni oksid se stvara endogeno u velikim količinama-indukcijom azot oksid sintaze naročito tokom inflamacije</a:t>
            </a:r>
          </a:p>
          <a:p>
            <a:r>
              <a:rPr lang="sr-Latn-ME" sz="2000" dirty="0"/>
              <a:t>Reakcijom azotnih oksida i kiseonika stvaraju se nitriti koji su supstrat za MPO i EPO</a:t>
            </a:r>
          </a:p>
          <a:p>
            <a:r>
              <a:rPr lang="sr-Latn-ME" sz="2000" dirty="0"/>
              <a:t>Veoma je važan i antioksidativni sistem pluća</a:t>
            </a:r>
          </a:p>
          <a:p>
            <a:endParaRPr lang="en-US" sz="2000" dirty="0"/>
          </a:p>
          <a:p>
            <a:endParaRPr lang="sr-Latn-ME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075449-162E-44F1-B46C-B85C53D023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896" y="2083042"/>
            <a:ext cx="3566166" cy="38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470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3E593-970B-4579-BD69-B2B352A73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i="1" dirty="0"/>
              <a:t>Oksidansi u duvanskom dimu 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1D77E0-A286-4754-B5CD-CF4422A42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1019" y="1690688"/>
            <a:ext cx="5867400" cy="5032375"/>
          </a:xfrm>
        </p:spPr>
        <p:txBody>
          <a:bodyPr>
            <a:normAutofit fontScale="85000" lnSpcReduction="10000"/>
          </a:bodyPr>
          <a:lstStyle/>
          <a:p>
            <a:r>
              <a:rPr lang="sr-Latn-ME" sz="2000" dirty="0"/>
              <a:t>Pušenje je jedan od vodećih faktora rizika za sve plućne ali i mnogo vanplućnih bolesti</a:t>
            </a:r>
          </a:p>
          <a:p>
            <a:r>
              <a:rPr lang="sr-Latn-ME" sz="2000" dirty="0"/>
              <a:t>Duvanski dim je mješavina 4 700 različitih sastojaka, a sam po sebi sadrži veliku količinu SR i oksidanasa </a:t>
            </a:r>
          </a:p>
          <a:p>
            <a:r>
              <a:rPr lang="sr-Latn-ME" sz="2000" dirty="0"/>
              <a:t>SR se nalaze i ukatranu i u gasnoj fazi dima cigarete</a:t>
            </a:r>
          </a:p>
          <a:p>
            <a:r>
              <a:rPr lang="sr-Latn-ME" sz="2000" dirty="0"/>
              <a:t>Gasna faza sadrži prije svega radikale alkil i peroksil grupe </a:t>
            </a:r>
          </a:p>
          <a:p>
            <a:r>
              <a:rPr lang="sr-Latn-ME" sz="2000" dirty="0"/>
              <a:t>Katranska faza se formira taloženjem svega štetnog na respiratornom epitelu i obiluje stabilnim SR</a:t>
            </a:r>
          </a:p>
          <a:p>
            <a:r>
              <a:rPr lang="sr-Latn-ME" sz="2000" dirty="0"/>
              <a:t>Pušenje dovodi do inflamacije a pogotovo povećane količine neutrofila koji luče velike količine oksidanasa </a:t>
            </a:r>
          </a:p>
          <a:p>
            <a:r>
              <a:rPr lang="sr-Latn-ME" sz="2000" dirty="0"/>
              <a:t>SR su takođe triger za lančanu reakciju peroksidacije lipida </a:t>
            </a:r>
          </a:p>
          <a:p>
            <a:r>
              <a:rPr lang="sr-Latn-ME" sz="2000" dirty="0"/>
              <a:t>Lipidna peroksidacija posledično dovodi do smanjivanja efekata enzimske zaštite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66A413-DB72-4093-ABF7-77921AF749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81" y="1842052"/>
            <a:ext cx="5298292" cy="430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43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8140-6E78-42E1-BC2F-4BEA8A6D0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i="1" dirty="0"/>
              <a:t>Antioksidansi u plućima 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F918B8-2333-4A67-8A28-662812B228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15539" cy="4351338"/>
          </a:xfrm>
        </p:spPr>
        <p:txBody>
          <a:bodyPr>
            <a:normAutofit lnSpcReduction="10000"/>
          </a:bodyPr>
          <a:lstStyle/>
          <a:p>
            <a:r>
              <a:rPr lang="sr-Latn-ME" sz="2000" dirty="0"/>
              <a:t>Balans oksidanasa i antioksidansa je veoma bitan za homeostazu u plućima </a:t>
            </a:r>
          </a:p>
          <a:p>
            <a:r>
              <a:rPr lang="sr-Latn-ME" sz="2000" dirty="0"/>
              <a:t>Antioksidantni sistem pluća dijeli se u dvije grupe: enzimski i neenzimski </a:t>
            </a:r>
          </a:p>
          <a:p>
            <a:r>
              <a:rPr lang="sr-Latn-ME" sz="2000" dirty="0"/>
              <a:t>Enzimski AO su: superoksid dimutaza, katalaza, GSH-redoks sistem i tioredoksni-redoks sistem </a:t>
            </a:r>
          </a:p>
          <a:p>
            <a:r>
              <a:rPr lang="sr-Latn-ME" sz="2000" dirty="0"/>
              <a:t>Neenzimski antioksidansi mogu djelovati direktno na oksidišuće agense i zbog toga se nazivaju čistači</a:t>
            </a:r>
          </a:p>
          <a:p>
            <a:r>
              <a:rPr lang="sr-Latn-ME" sz="2000" dirty="0"/>
              <a:t>Takvi su: vitamini E i C, beta karoten, mokraćna kiselina, bilirubin, albumini..</a:t>
            </a:r>
          </a:p>
          <a:p>
            <a:r>
              <a:rPr lang="sr-Latn-ME" sz="2000" dirty="0"/>
              <a:t>Antioksidantna svojstva mucina potiču od bogatstva  sulhidrilnih sastojaka u njemu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81A145-E1A0-432D-831A-D3146FE7CA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1462882"/>
            <a:ext cx="3578087" cy="507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980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ED587-469A-44FB-A334-D206D0D31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i="1" dirty="0"/>
              <a:t>Mjerenje oksidativnog stresa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F888F-915F-45DC-BBEF-C54A3483B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sz="2000" dirty="0"/>
              <a:t>Oksidativni stres u plućima može se mjeriti na nekoliko načina</a:t>
            </a:r>
          </a:p>
          <a:p>
            <a:r>
              <a:rPr lang="sr-Latn-ME" sz="2000" dirty="0"/>
              <a:t>a) direktno mjerenje oksidativnog opterećenja </a:t>
            </a:r>
          </a:p>
          <a:p>
            <a:r>
              <a:rPr lang="sr-Latn-ME" sz="2000" dirty="0"/>
              <a:t>b) mjerenje efekata oskidativnog stresa na ciljne molekule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581CB8-E133-4332-A04F-176898665C39}"/>
              </a:ext>
            </a:extLst>
          </p:cNvPr>
          <p:cNvSpPr/>
          <p:nvPr/>
        </p:nvSpPr>
        <p:spPr>
          <a:xfrm>
            <a:off x="410818" y="3480184"/>
            <a:ext cx="9886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ME" sz="3600" i="1" dirty="0">
                <a:solidFill>
                  <a:schemeClr val="accent2"/>
                </a:solidFill>
                <a:latin typeface="+mj-lt"/>
              </a:rPr>
              <a:t>Hronična opstruktivna bolest pluća</a:t>
            </a:r>
            <a:endParaRPr lang="en-US" sz="3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54066D-13A1-444D-A4A9-E1E08AB32A64}"/>
              </a:ext>
            </a:extLst>
          </p:cNvPr>
          <p:cNvSpPr/>
          <p:nvPr/>
        </p:nvSpPr>
        <p:spPr>
          <a:xfrm>
            <a:off x="980662" y="4356704"/>
            <a:ext cx="94090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2000" dirty="0"/>
              <a:t>Oksidativni stres ima glavno mjesto u patogenezi HOBP</a:t>
            </a:r>
          </a:p>
          <a:p>
            <a:r>
              <a:rPr lang="sr-Latn-ME" sz="2000" dirty="0"/>
              <a:t>Posebno se velika koncentracija SR stvara u fazi egzacerbacije ove bolesti</a:t>
            </a:r>
          </a:p>
          <a:p>
            <a:r>
              <a:rPr lang="sr-Latn-ME" sz="2000" dirty="0"/>
              <a:t>Oko 90% oboljelih su bivši ili aktivni pušači </a:t>
            </a:r>
          </a:p>
          <a:p>
            <a:r>
              <a:rPr lang="sr-Latn-ME" sz="2000" dirty="0"/>
              <a:t>OS pojačava inflamaciju kod ovih pacijenata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39426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46CA5-6FB6-41BA-AFAE-514DC067C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i="1" dirty="0"/>
              <a:t>Celularni i molekularni mehanizmi destrukcije epitela u emfizemu pluća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3B521-A955-4F64-8BD4-A1EA12857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78217" cy="4787210"/>
          </a:xfrm>
        </p:spPr>
        <p:txBody>
          <a:bodyPr>
            <a:normAutofit fontScale="92500" lnSpcReduction="10000"/>
          </a:bodyPr>
          <a:lstStyle/>
          <a:p>
            <a:r>
              <a:rPr lang="sr-Latn-ME" sz="2000" dirty="0"/>
              <a:t>Emfizem karakteriše alveolarna destrukcija sa značajnim uvećanjem disajnih puteva </a:t>
            </a:r>
          </a:p>
          <a:p>
            <a:r>
              <a:rPr lang="sr-Latn-ME" sz="2000" dirty="0"/>
              <a:t>Ova bolest nastaje usled disbalansa proteaza i antiproteza a sve kao posledica dejsta OS </a:t>
            </a:r>
          </a:p>
          <a:p>
            <a:r>
              <a:rPr lang="sr-Latn-ME" sz="2000" dirty="0"/>
              <a:t>Pušenje je značajan faktor koji dovodi do alveolarne destrukcije..</a:t>
            </a:r>
          </a:p>
          <a:p>
            <a:r>
              <a:rPr lang="sr-Latn-ME" sz="2000" dirty="0"/>
              <a:t>Višegodišnja izloženost ovim procesima vodi ka aktiviranju celularnih i molekularnih mehanizama koji doprinose ovoj bolesti</a:t>
            </a:r>
          </a:p>
          <a:p>
            <a:r>
              <a:rPr lang="sr-Latn-ME" sz="2000" dirty="0"/>
              <a:t>Ceramid dodatno štetno utiče ..</a:t>
            </a:r>
          </a:p>
          <a:p>
            <a:r>
              <a:rPr lang="sr-Latn-ME" sz="2000" dirty="0"/>
              <a:t>Alfa 1 antitripsin ima protektivnu ulogu, odnosno štiti pluća</a:t>
            </a:r>
          </a:p>
          <a:p>
            <a:r>
              <a:rPr lang="sr-Latn-ME" sz="2000" dirty="0"/>
              <a:t>Smanjena aktivnost ove supstance dovodi do ubrzanog starenja plućnog parenhima i nastanka emfizema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D14FD0-5888-4B08-94A4-84B293CF41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394" y="2266122"/>
            <a:ext cx="4295548" cy="384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542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94E57-3F90-449D-80D9-8B529C64D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dirty="0"/>
              <a:t>Idiopatska plućna fibroza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7CBDE-2994-4B4B-87A1-F15989703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827643" cy="4351338"/>
          </a:xfrm>
        </p:spPr>
        <p:txBody>
          <a:bodyPr>
            <a:normAutofit fontScale="92500" lnSpcReduction="20000"/>
          </a:bodyPr>
          <a:lstStyle/>
          <a:p>
            <a:r>
              <a:rPr lang="sr-Latn-ME" sz="2000" dirty="0"/>
              <a:t>IPF je prototip intersticijske idiopatske pneumonie </a:t>
            </a:r>
          </a:p>
          <a:p>
            <a:r>
              <a:rPr lang="sr-Latn-ME" sz="2000" dirty="0"/>
              <a:t>Agresivno oboljenje koje vodi ka velikim defektima plućne funkcije </a:t>
            </a:r>
          </a:p>
          <a:p>
            <a:r>
              <a:rPr lang="sr-Latn-ME" sz="2000" dirty="0"/>
              <a:t>Uticaj endogenih i egzogenih efekata na nastanak ove bolesti </a:t>
            </a:r>
          </a:p>
          <a:p>
            <a:r>
              <a:rPr lang="sr-Latn-ME" sz="2000" dirty="0"/>
              <a:t>Važnost fibroblastnog fokusa na tok bolesti </a:t>
            </a:r>
          </a:p>
          <a:p>
            <a:r>
              <a:rPr lang="sr-Latn-ME" sz="2000" dirty="0"/>
              <a:t>Postoje teorije koje govore da je ćelijsko redukciono stanje veoma važno za nastanak ove bolesti </a:t>
            </a:r>
          </a:p>
          <a:p>
            <a:r>
              <a:rPr lang="sr-Latn-ME" sz="2000" dirty="0"/>
              <a:t>Zapaženo je da pacijenti sa IPF imaju povišen nivo OS, poremećaj mehanizama faktora rasta, poremećenu regulaciju metaloproteinaza matriksa i inhibitora ptoteaza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D1CA60-86C3-40F4-9E7A-3A9434AF7B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844" y="1961322"/>
            <a:ext cx="5088834" cy="372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54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24C1E-EE69-40C0-A64A-A76C8E454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i="1" dirty="0"/>
              <a:t>Karcinom pluća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7959E-57FC-4ECB-BF05-A2513CAFC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Latn-ME" sz="2000" dirty="0"/>
              <a:t>Karcinom pluća je vodeći uzrok smrtnosti kako kod muškaraca tako i kod žena</a:t>
            </a:r>
          </a:p>
          <a:p>
            <a:r>
              <a:rPr lang="sr-Latn-ME" sz="2000" dirty="0"/>
              <a:t>95% ovih pacijenata jesu dugotrajni pušači </a:t>
            </a:r>
          </a:p>
          <a:p>
            <a:r>
              <a:rPr lang="sr-Latn-ME" sz="2000" dirty="0"/>
              <a:t>Karcinom serazvija kao fokalno oštećenje epitela sa brzom progresijom </a:t>
            </a:r>
          </a:p>
          <a:p>
            <a:r>
              <a:rPr lang="sr-Latn-ME" sz="2000" dirty="0"/>
              <a:t>Različiti sastojci duvanskog dima mogu reagovati i formirati radikale veoma opasne za epitel </a:t>
            </a:r>
          </a:p>
          <a:p>
            <a:r>
              <a:rPr lang="sr-Latn-ME" sz="2000" dirty="0"/>
              <a:t>Jedan od najznačajnijih efekata je oštećenje DNK molekula oksidativnim radikalima </a:t>
            </a:r>
          </a:p>
          <a:p>
            <a:r>
              <a:rPr lang="sr-Latn-ME" sz="2000" dirty="0"/>
              <a:t>Dokazano je daradikali dovode do mutacija koje vode ka procesu kancerogeneze</a:t>
            </a:r>
          </a:p>
          <a:p>
            <a:r>
              <a:rPr lang="sr-Latn-ME" sz="2000" dirty="0"/>
              <a:t>Slobodni radikali iz duvanskog dima pokreću redoks ciklus kada se iz O2 stvori O2°¯i dalje H2O2i HO°</a:t>
            </a:r>
          </a:p>
          <a:p>
            <a:r>
              <a:rPr lang="sr-Latn-ME" sz="2000" dirty="0"/>
              <a:t>Postoje dokazi koji govore o formiranju oksiradikala i 8-hidroksideoksiguanozina u procesu karcinogeneze</a:t>
            </a:r>
          </a:p>
          <a:p>
            <a:r>
              <a:rPr lang="sr-Latn-ME" sz="2000" dirty="0"/>
              <a:t>Koncentracija ovih markera je mnogo niža u urinunepušača u odnsu na pušače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9678970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395</TotalTime>
  <Words>725</Words>
  <Application>Microsoft Office PowerPoint</Application>
  <PresentationFormat>Widescreen</PresentationFormat>
  <Paragraphs>68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Oksidativni stres i bolesti pluća</vt:lpstr>
      <vt:lpstr>Uvod </vt:lpstr>
      <vt:lpstr>Glavni proizvođači SR u plićuma</vt:lpstr>
      <vt:lpstr>Oksidansi u duvanskom dimu </vt:lpstr>
      <vt:lpstr>Antioksidansi u plućima </vt:lpstr>
      <vt:lpstr>Mjerenje oksidativnog stresa</vt:lpstr>
      <vt:lpstr>Celularni i molekularni mehanizmi destrukcije epitela u emfizemu pluća</vt:lpstr>
      <vt:lpstr>Idiopatska plućna fibroza</vt:lpstr>
      <vt:lpstr>Karcinom pluća</vt:lpstr>
      <vt:lpstr>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Oksidativni stres i bolesti pluća</dc:title>
  <dc:creator>win10</dc:creator>
  <cp:lastModifiedBy>win10</cp:lastModifiedBy>
  <cp:revision>17</cp:revision>
  <dcterms:created xsi:type="dcterms:W3CDTF">2020-04-05T17:08:15Z</dcterms:created>
  <dcterms:modified xsi:type="dcterms:W3CDTF">2020-04-05T23:44:23Z</dcterms:modified>
</cp:coreProperties>
</file>