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9C9FE-9576-411B-AC42-7080B56C93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04F84F-1276-43CE-96DD-FC4EB611F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22083-20E1-48EE-A2B6-928344AB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A6699B-3F21-4CFE-B7B1-F53A4B660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8EF39-7C90-45BC-AC4B-7B11488DF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0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D2756-4263-4400-B42A-A3C2CCF4F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64F8F1-5F40-4A8F-9CAB-80A5D6AB3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F5F53-684C-4D12-AC8B-17EE9FD03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5E8E9F-C82D-44AC-A608-3FBE2FA9E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BADBC-D17D-499C-957F-48A289CF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41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94AD00-9DDE-4468-BE8C-51648A2DD9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FB77F4-597F-4CB0-8C98-CA60C3AA3F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3D7E5-6394-4458-BB90-3A996A342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62776-D816-4B9A-B05C-86420CC91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7EDBB-41E3-463C-82B3-AD06FB415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2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D09F8-C355-43BD-BDAD-126568F09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C3F7D-829C-44C9-A12B-2FF843B0D1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99F20-5982-4EEB-A123-A654334C7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92C39-B1F3-462B-B54D-4BBDE4814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A0AC8-1264-46F8-B8AD-01F40F428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1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B6049-36DE-4748-9C60-E4D15A1A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02CDB-6CEC-45FC-BFF8-3E1C698E9C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65E89-5742-461A-A34F-4D8D07BAD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F6133-C895-4F1B-ABCD-2D97B51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E5102-3412-420E-A1B5-A74F81B8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20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9ABAF-2602-4F02-9811-DF1E33D71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D0696-80B1-496D-A02A-E8BB2B446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DCDA2F-EA75-48EF-82EE-0CB88EC31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A1213E-8103-4374-ABEA-16B60DD7F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C47BE1-F932-43EB-AFB4-4EBE1A16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8D4E1A-0860-4E1D-A536-3712B93C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405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C0D50-2B9B-4877-B8B9-21BCD52DC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CC164-D3FB-4C4F-AE57-C8F0D7261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9BCFB-6213-4569-B0E2-728C2D7A7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AE4357-D038-4418-8E8E-66BF08206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F9C212-83E5-4064-A69E-103148FDD8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D44F69-6DA9-453E-A6C2-22BEA13C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1E0B48-4929-42C9-A967-D107FC8C8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FB92A3-994C-45E6-A2CA-55459DFB9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1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E6E79-F7FB-45A4-8EA8-D3E575DCA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1E63D-CBD6-4D2E-8413-5E99D00EE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257D23-FCAF-4AF0-9343-0B9787801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E5C07A-DA8A-4DCD-AFA9-027C49419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7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CEB085-02E8-44F9-B974-1763F1960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E53467-0397-4EF5-83C8-1F397C0B4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4475AF-1331-4CF9-A425-40811A849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07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FAC57-96F0-4DCF-823D-7EA8C3E33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775A8-71C3-40D2-AE32-BA9D2C50D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9AB16-6A38-4113-AAA0-92BE381FA9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A7F971-88DE-499E-A00F-C17522186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6F7F34-C4EF-45DA-BADB-4A958F5F7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43D7C0-B8B5-4CBD-A671-FA7C1EB71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4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0C2AF-FE77-4C45-A5F8-C15603716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EB1A2-6468-4C16-8DC5-1922A09F55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62AB7-BE36-4525-B1D7-51CE52E6C3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2404A9-4D8C-4719-B77F-10ED164A8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E36C1-5860-4E9A-BB01-24FB2C4C2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E6D1F1-757C-481F-AC73-5B95A9DD2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30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4B9437-3AF6-4E61-8176-D84B2E866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562E3B-D8A1-4A9D-8228-E6D6789DE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FB172-3F6F-4B95-801C-D9089C5C1E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58E5A-4DA5-4D6A-B72D-7CFE454818D2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22665-67D6-4341-9F59-A103B7565C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6ABFA-2254-4B9B-BC57-83C016E01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2C109-DA95-491E-B2A0-7901C72D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97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7D014-1656-4FDB-A702-174BB4E454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ME" sz="4400" b="1" dirty="0"/>
              <a:t>Lipidna peroksidacija uzrokovana slobodnim radikalima</a:t>
            </a:r>
            <a:br>
              <a:rPr lang="sr-Latn-ME" sz="4400" b="1" dirty="0"/>
            </a:br>
            <a:r>
              <a:rPr lang="sr-Latn-ME" sz="4400" b="1" dirty="0"/>
              <a:t>Oksidativna modifikacija proteina i DNK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2A2AC2-148C-41B2-BE88-5E422102B1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791" y="5735637"/>
            <a:ext cx="6082748" cy="585649"/>
          </a:xfrm>
        </p:spPr>
        <p:txBody>
          <a:bodyPr/>
          <a:lstStyle/>
          <a:p>
            <a:r>
              <a:rPr lang="sr-Latn-ME" sz="3200" dirty="0"/>
              <a:t>Doc. Dr Snežana Pantović</a:t>
            </a:r>
            <a:endParaRPr lang="en-US" sz="3200" dirty="0"/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DFF71DC-69DB-42EC-BBAF-80402992AF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91" y="0"/>
            <a:ext cx="1964351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C2B7327-07A8-47F0-BF9B-E1870F763956}"/>
              </a:ext>
            </a:extLst>
          </p:cNvPr>
          <p:cNvSpPr/>
          <p:nvPr/>
        </p:nvSpPr>
        <p:spPr>
          <a:xfrm>
            <a:off x="7709729" y="280727"/>
            <a:ext cx="4320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400" i="1" dirty="0"/>
              <a:t>Katedra za medicinsku biohemiju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945832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9013-7CDB-4D66-8E50-5D9363A1B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b="1" i="1" dirty="0"/>
              <a:t>Nitroziva modifikacija DNK</a:t>
            </a:r>
            <a:endParaRPr lang="en-US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C4DD7-2520-4C0C-B4D1-9E06F324B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85522" cy="4351338"/>
          </a:xfrm>
        </p:spPr>
        <p:txBody>
          <a:bodyPr>
            <a:normAutofit/>
          </a:bodyPr>
          <a:lstStyle/>
          <a:p>
            <a:r>
              <a:rPr lang="sr-Latn-ME" sz="2000" dirty="0"/>
              <a:t>O ovoj modifikaciji postoji vrlo malo podataka u literaturi </a:t>
            </a:r>
          </a:p>
          <a:p>
            <a:r>
              <a:rPr lang="sr-Latn-ME" sz="2000" dirty="0"/>
              <a:t>Azotne baze, riboza i fosfat DNK lanca,  ne ispoljavaju reaktivnost prema nitrujućim i nitrozirajućim agensima proizvedenim u toku metabolizma NO</a:t>
            </a:r>
          </a:p>
          <a:p>
            <a:r>
              <a:rPr lang="sr-Latn-ME" sz="2000" dirty="0"/>
              <a:t>Ako NO krene putem okidacije sa O2, nastali N2O3 ima sposobnost deaminacije i nitrozilacije u DNK</a:t>
            </a:r>
          </a:p>
          <a:p>
            <a:r>
              <a:rPr lang="sr-Latn-ME" sz="2000" dirty="0"/>
              <a:t>Deaminacija guanina, citozina i adenina pod dejstvom azotne kiseline ostvaruje se sledećim afinitetom 4:2:1</a:t>
            </a:r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364FA3-4CF3-4280-B46A-827FEC86F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825625"/>
            <a:ext cx="5085521" cy="363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91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BCB27-702A-4417-B858-42B287C03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b="1" i="1" dirty="0"/>
              <a:t>Uvod</a:t>
            </a:r>
            <a:r>
              <a:rPr lang="sr-Latn-ME" dirty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66DE3-1CCE-45F7-ACA6-57883B9F0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05939" cy="4773958"/>
          </a:xfrm>
        </p:spPr>
        <p:txBody>
          <a:bodyPr>
            <a:normAutofit/>
          </a:bodyPr>
          <a:lstStyle/>
          <a:p>
            <a:r>
              <a:rPr lang="sr-Latn-ME" sz="2000" dirty="0"/>
              <a:t>Lipidna peroksidacija predstavlja oksidativno oštećenja lipida kako u humanom tako i u biljnom svijetu</a:t>
            </a:r>
          </a:p>
          <a:p>
            <a:r>
              <a:rPr lang="sr-Latn-ME" sz="2000" dirty="0"/>
              <a:t>Kada je u pitanju hrana ova pojava se naziva </a:t>
            </a:r>
            <a:r>
              <a:rPr lang="sr-Latn-ME" sz="2000" i="1" dirty="0"/>
              <a:t>UŽEGLOST</a:t>
            </a:r>
          </a:p>
          <a:p>
            <a:r>
              <a:rPr lang="sr-Latn-ME" sz="2000" dirty="0"/>
              <a:t>Lipidno oštećenje membrana ima za posledicu smanjenje fluidnosti , povećanu propustljivost za jedno i dvo valentne jone </a:t>
            </a:r>
          </a:p>
          <a:p>
            <a:r>
              <a:rPr lang="sr-Latn-ME" sz="2000" dirty="0"/>
              <a:t>Plazma membrana sadrži oko 60%proteina, 40% lipida, 1% UH</a:t>
            </a:r>
          </a:p>
          <a:p>
            <a:r>
              <a:rPr lang="sr-Latn-ME" sz="2000" dirty="0"/>
              <a:t>Fosfolipidni dvosloj gradi ĆM a njegov unutrašnji dio je ciljno mjesto djelovanja slobodnih radikala</a:t>
            </a:r>
          </a:p>
          <a:p>
            <a:r>
              <a:rPr lang="sr-Latn-ME" sz="2000" dirty="0"/>
              <a:t>Na tom unutrašnjem dijelu se nalaze masne kiseline  </a:t>
            </a:r>
          </a:p>
          <a:p>
            <a:r>
              <a:rPr lang="sr-Latn-ME" sz="2000" dirty="0"/>
              <a:t>Podložne su autooksidaciji i fotooksidaciji</a:t>
            </a:r>
          </a:p>
          <a:p>
            <a:endParaRPr lang="sr-Latn-ME" sz="2000" dirty="0"/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3D6C20-852C-4839-A2D5-326720BF38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619" y="2173357"/>
            <a:ext cx="4488837" cy="3207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199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1764C-4B9D-4E77-A6AA-09B8B77F7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800" dirty="0"/>
              <a:t>.</a:t>
            </a:r>
            <a:endParaRPr lang="en-US" sz="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9BB28-21BC-44C3-99E2-1F9EF42E9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7449"/>
            <a:ext cx="10515600" cy="1460914"/>
          </a:xfrm>
        </p:spPr>
        <p:txBody>
          <a:bodyPr>
            <a:normAutofit/>
          </a:bodyPr>
          <a:lstStyle/>
          <a:p>
            <a:r>
              <a:rPr lang="sr-Latn-ME" sz="2000" dirty="0"/>
              <a:t>Na osnovu hemijske strukture i broja dvostrukih veza MK se dijele na: 1. monoenske MK 2. MK sa prstenom 3.acetilenske MK</a:t>
            </a:r>
          </a:p>
          <a:p>
            <a:r>
              <a:rPr lang="sr-Latn-ME" sz="2000" dirty="0"/>
              <a:t>Oštećenja plazma membrane se direktno odnosi na nepravilan rad enzimskih sistemasignalnih sistema i dr.</a:t>
            </a:r>
          </a:p>
          <a:p>
            <a:endParaRPr lang="sr-Latn-ME" sz="2000" dirty="0"/>
          </a:p>
          <a:p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B18ECE-6930-4A6E-A873-0E7FF915A756}"/>
              </a:ext>
            </a:extLst>
          </p:cNvPr>
          <p:cNvSpPr/>
          <p:nvPr/>
        </p:nvSpPr>
        <p:spPr>
          <a:xfrm>
            <a:off x="838200" y="1948070"/>
            <a:ext cx="10515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4400" b="1" i="1" dirty="0"/>
              <a:t>Mehanizmi indukcije lipidne peroksidacije</a:t>
            </a:r>
            <a:endParaRPr lang="en-US" sz="4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12B9D4-12B2-4453-9DE5-BAC9EF0604B4}"/>
              </a:ext>
            </a:extLst>
          </p:cNvPr>
          <p:cNvSpPr/>
          <p:nvPr/>
        </p:nvSpPr>
        <p:spPr>
          <a:xfrm>
            <a:off x="838200" y="2717511"/>
            <a:ext cx="63577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000" dirty="0"/>
              <a:t>1. autooksidacija</a:t>
            </a:r>
          </a:p>
          <a:p>
            <a:r>
              <a:rPr lang="sr-Latn-ME" sz="2000" dirty="0"/>
              <a:t>2. fotooksidacija</a:t>
            </a:r>
          </a:p>
          <a:p>
            <a:r>
              <a:rPr lang="sr-Latn-ME" sz="2000" dirty="0"/>
              <a:t>3. enzimska aktivnost </a:t>
            </a:r>
          </a:p>
          <a:p>
            <a:r>
              <a:rPr lang="sr-Latn-ME" sz="2000" dirty="0"/>
              <a:t>Autooksidacija i fotooksidacija su neenzimski procesi i indukuju se SR odnosno reaktivnim vrstama</a:t>
            </a:r>
          </a:p>
          <a:p>
            <a:r>
              <a:rPr lang="sr-Latn-ME" sz="2000" dirty="0"/>
              <a:t>Nezavisno od načina indukcije, LPO se odvija u tri faze: inicijalna, propagaciona i terminalna faza</a:t>
            </a: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264134-7697-4A93-84C8-5A85D3854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985" y="2868080"/>
            <a:ext cx="4615893" cy="349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562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F8259-82E0-47E0-A058-FDBC9546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b="1" i="1" dirty="0"/>
              <a:t>TBARS metoda</a:t>
            </a:r>
            <a:endParaRPr lang="en-US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6C406-A263-4B41-B0BA-55D1BEE69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8678" y="1690688"/>
            <a:ext cx="5695122" cy="4351338"/>
          </a:xfrm>
        </p:spPr>
        <p:txBody>
          <a:bodyPr>
            <a:normAutofit/>
          </a:bodyPr>
          <a:lstStyle/>
          <a:p>
            <a:r>
              <a:rPr lang="sr-Latn-ME" sz="2000" dirty="0"/>
              <a:t>Osjetljiva metoda za mjerenje LPO, ključnog indikatora OS je </a:t>
            </a:r>
            <a:r>
              <a:rPr lang="sr-Latn-ME" sz="2000" i="1" dirty="0"/>
              <a:t>,,Thiobarbituric Acid Reactive Substances„ </a:t>
            </a:r>
            <a:r>
              <a:rPr lang="sr-Latn-ME" sz="2000" dirty="0"/>
              <a:t>metoda</a:t>
            </a:r>
          </a:p>
          <a:p>
            <a:r>
              <a:rPr lang="sr-Latn-ME" sz="2000" dirty="0"/>
              <a:t>Veoma je brza i laka za izvođenje pa uprkos nedovoljnoj specifičnosti najviše se primjenjuje </a:t>
            </a:r>
          </a:p>
          <a:p>
            <a:r>
              <a:rPr lang="sr-Latn-ME" sz="2000" dirty="0"/>
              <a:t>Ova metoda je široko primjenjiva od bioloških uzoraka pa sve do ljekova i hrane</a:t>
            </a:r>
          </a:p>
          <a:p>
            <a:r>
              <a:rPr lang="sr-Latn-ME" sz="2000" dirty="0"/>
              <a:t>Korišćenjem odvojene lipoproteinske frakcije iz bioloških uzoraka minimizirana je interakcija sa drugim jedinjenjima da uzmu učešće u ovoj reakciji </a:t>
            </a:r>
          </a:p>
          <a:p>
            <a:r>
              <a:rPr lang="sr-Latn-ME" sz="2000" dirty="0"/>
              <a:t>Produkti se mjere spektrofotometrijski ili fluorometrijski </a:t>
            </a:r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CB8A8C-3168-4F31-B4D0-48F40F237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83" y="1690688"/>
            <a:ext cx="5446643" cy="362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2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173AE-D3E9-4403-893B-6B1FE203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b="1" i="1" dirty="0"/>
              <a:t>Enzimska peroksidacija</a:t>
            </a:r>
            <a:endParaRPr lang="en-US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9FB7B-284A-40A0-B36B-BCFE56B41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37992"/>
          </a:xfrm>
        </p:spPr>
        <p:txBody>
          <a:bodyPr>
            <a:normAutofit/>
          </a:bodyPr>
          <a:lstStyle/>
          <a:p>
            <a:r>
              <a:rPr lang="sr-Latn-ME" sz="2000" dirty="0"/>
              <a:t>1. lipooksigeni enzimi </a:t>
            </a:r>
          </a:p>
          <a:p>
            <a:r>
              <a:rPr lang="sr-Latn-ME" sz="2000" dirty="0"/>
              <a:t>2. ciklooksigeni enzimi</a:t>
            </a:r>
          </a:p>
          <a:p>
            <a:r>
              <a:rPr lang="sr-Latn-ME" sz="2000" dirty="0"/>
              <a:t>3. Preko citohrom P450 katalizovane reakcije, epoksigenaznom aktivnošću nastaju epoksidni derivati iz MK </a:t>
            </a:r>
          </a:p>
          <a:p>
            <a:r>
              <a:rPr lang="sr-Latn-ME" sz="2000" dirty="0"/>
              <a:t>Vema značajna je i arahidonska kiselina</a:t>
            </a:r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88EBAC-7960-4CAD-BB51-485120282BF8}"/>
              </a:ext>
            </a:extLst>
          </p:cNvPr>
          <p:cNvSpPr/>
          <p:nvPr/>
        </p:nvSpPr>
        <p:spPr>
          <a:xfrm>
            <a:off x="2146391" y="3763617"/>
            <a:ext cx="72096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ME" sz="4400" b="1" i="1" dirty="0">
                <a:latin typeface="+mj-lt"/>
              </a:rPr>
              <a:t>Primarni produkti oksidacije MK</a:t>
            </a:r>
            <a:endParaRPr lang="en-US" sz="44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D83CAD-CCE4-4F30-B712-837989B5A98D}"/>
              </a:ext>
            </a:extLst>
          </p:cNvPr>
          <p:cNvSpPr/>
          <p:nvPr/>
        </p:nvSpPr>
        <p:spPr>
          <a:xfrm>
            <a:off x="1033669" y="5055278"/>
            <a:ext cx="97270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000" dirty="0"/>
              <a:t>Veoma je bitno razlikovati produkte monoenskih, dienskih i trienskih MK..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53146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EE1E-8633-4D3B-85D0-1C0E0222E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b="1" i="1" dirty="0"/>
              <a:t>Oksidativna modifikacija proteina </a:t>
            </a:r>
            <a:endParaRPr lang="en-US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98AD9-9E07-4B8A-B88B-1A8432AE7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2000" dirty="0"/>
              <a:t>Oksidativna modifikacija proteina odnosno aminokiselina od strane RS podrazumijeva promjenu primarne strukture usled reakcije sa bočnim nizovima </a:t>
            </a:r>
          </a:p>
          <a:p>
            <a:r>
              <a:rPr lang="sr-Latn-ME" sz="2000" dirty="0"/>
              <a:t>Može biti indukovana slobodnim vrstama kiseonika, azota, ugljenika i sumpora</a:t>
            </a:r>
          </a:p>
          <a:p>
            <a:r>
              <a:rPr lang="sr-Latn-ME" sz="2000" dirty="0"/>
              <a:t>Osnovne jedinice proteina-aminokiseline su upravo mjesta na kojima se desava reakcija oksidativnog ostecenja 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7D45CA-0AEA-4D21-BEA8-1174F5B751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505" y="3286906"/>
            <a:ext cx="5141843" cy="349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501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299DF-17F9-4EC1-B49E-AFB5379EF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err="1"/>
              <a:t>Efekat</a:t>
            </a:r>
            <a:r>
              <a:rPr lang="en-US" b="1" i="1" dirty="0"/>
              <a:t> </a:t>
            </a:r>
            <a:r>
              <a:rPr lang="en-US" b="1" i="1" dirty="0" err="1"/>
              <a:t>ksenobiotika</a:t>
            </a:r>
            <a:r>
              <a:rPr lang="en-US" b="1" i="1" dirty="0"/>
              <a:t> </a:t>
            </a:r>
            <a:r>
              <a:rPr lang="en-US" b="1" i="1" dirty="0" err="1"/>
              <a:t>na</a:t>
            </a:r>
            <a:r>
              <a:rPr lang="en-US" b="1" i="1" dirty="0"/>
              <a:t> </a:t>
            </a:r>
            <a:r>
              <a:rPr lang="en-US" b="1" i="1" dirty="0" err="1"/>
              <a:t>aktivnost</a:t>
            </a:r>
            <a:r>
              <a:rPr lang="en-US" b="1" i="1" dirty="0"/>
              <a:t> </a:t>
            </a:r>
            <a:r>
              <a:rPr lang="en-US" b="1" i="1" dirty="0" err="1"/>
              <a:t>en</a:t>
            </a:r>
            <a:r>
              <a:rPr lang="sr-Latn-ME" b="1" i="1" dirty="0"/>
              <a:t>zima</a:t>
            </a:r>
            <a:endParaRPr lang="en-US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0E264-697E-4CEA-A623-BC20BC3A4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73348" cy="4351338"/>
          </a:xfrm>
        </p:spPr>
        <p:txBody>
          <a:bodyPr>
            <a:normAutofit/>
          </a:bodyPr>
          <a:lstStyle/>
          <a:p>
            <a:r>
              <a:rPr lang="sr-Latn-ME" sz="2000" dirty="0"/>
              <a:t>Djestvom ksenobiotika može biti povećana aktivnost nekih enzima, tako neki induktori OS povećavaju aktivnost mitohondrijalne superoksidne dimutaze, MnSOD</a:t>
            </a:r>
          </a:p>
          <a:p>
            <a:r>
              <a:rPr lang="sr-Latn-ME" sz="2000" dirty="0"/>
              <a:t>Adekvatna količina enzima veoma je bitna za odbranu ćelije od faktora OS</a:t>
            </a:r>
          </a:p>
          <a:p>
            <a:r>
              <a:rPr lang="sr-Latn-ME" sz="2000" dirty="0"/>
              <a:t>Ukoliko dođe do disbalansa u ovim sistemima može doći do nastanka raznih stanja uključujući i kancer </a:t>
            </a:r>
          </a:p>
          <a:p>
            <a:endParaRPr lang="sr-Latn-ME" sz="2000" dirty="0"/>
          </a:p>
          <a:p>
            <a:r>
              <a:rPr lang="sr-Latn-ME" sz="2400" b="1" i="1" dirty="0"/>
              <a:t>Membranski skeletni protein spektrin-</a:t>
            </a:r>
            <a:r>
              <a:rPr lang="sr-Latn-ME" sz="2000" dirty="0"/>
              <a:t>vrlo je podložan oksidaciji zbog prisustva SH grupe</a:t>
            </a:r>
          </a:p>
          <a:p>
            <a:r>
              <a:rPr lang="sr-Latn-ME" sz="2000" dirty="0"/>
              <a:t>Oksidacija dovodi do poprečnog unakrsnog vezivanja sa drugim proteinima, što kod eritrocita ima za posledicu njihovu agregaciju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933522-BB16-41A2-B12C-FBCCC72B3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548" y="3203507"/>
            <a:ext cx="3892731" cy="225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05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2F87-7303-41C9-8712-1607664C6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b="1" i="1" dirty="0"/>
              <a:t>Modifikacije DNK uzrokovane SR</a:t>
            </a:r>
            <a:endParaRPr lang="en-US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A1E48-8E97-41BC-AF38-0DF71821D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04722" cy="4919732"/>
          </a:xfrm>
        </p:spPr>
        <p:txBody>
          <a:bodyPr>
            <a:normAutofit/>
          </a:bodyPr>
          <a:lstStyle/>
          <a:p>
            <a:r>
              <a:rPr lang="sr-Latn-ME" sz="2000" dirty="0"/>
              <a:t>Oštećenje DNK može rezultirati inhibicijom replikacije ili redukcijom proteinske sinteze, što možedovesti do letalnog ishoda</a:t>
            </a:r>
          </a:p>
          <a:p>
            <a:r>
              <a:rPr lang="sr-Latn-ME" sz="2000" dirty="0"/>
              <a:t>Postoje 2 načina oštećenja DNK jonizujućim zračenjem: jonizacija i ekscitacija DNK direktno jonizujućim zračenjem </a:t>
            </a:r>
          </a:p>
          <a:p>
            <a:r>
              <a:rPr lang="sr-Latn-ME" sz="2000" dirty="0"/>
              <a:t>Mutacije su nasledne promjene u genetskoj formaciji koje se čuvaju u DNK molekulu i prenose na kćerke ćelije </a:t>
            </a:r>
          </a:p>
          <a:p>
            <a:r>
              <a:rPr lang="sr-Latn-ME" sz="2000" dirty="0"/>
              <a:t>Reaktivni produkti se veoma brzo stvaraju u oštećenom tkivu </a:t>
            </a:r>
          </a:p>
          <a:p>
            <a:r>
              <a:rPr lang="sr-Latn-ME" sz="2000" dirty="0"/>
              <a:t>Izlaganje DNK molekula štetnim efektima jonizujućeg zračenja može da dovede do nastanka raznih bolesti uključujući u maligne bolesti </a:t>
            </a:r>
          </a:p>
          <a:p>
            <a:r>
              <a:rPr lang="sr-Latn-ME" sz="2000" dirty="0"/>
              <a:t>Ljudski limfociti su zaštićeni alfa tokoferolom od gvožđe/askorbar indukovanog DNK oštećenja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1E798B-88F9-4E7A-9254-653D196255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019" y="1974574"/>
            <a:ext cx="4706682" cy="400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616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1EDDD-61DF-4CF2-84EB-5003D27B7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b="1" i="1" dirty="0"/>
              <a:t>Oksidativna modifikacija DNK</a:t>
            </a:r>
            <a:endParaRPr lang="en-US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93649-B2F4-4035-B63D-A75907CF7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7279" y="1560581"/>
            <a:ext cx="5628861" cy="4667250"/>
          </a:xfrm>
        </p:spPr>
        <p:txBody>
          <a:bodyPr>
            <a:normAutofit/>
          </a:bodyPr>
          <a:lstStyle/>
          <a:p>
            <a:r>
              <a:rPr lang="sr-Latn-ME" sz="2000" dirty="0"/>
              <a:t>Dovodi do promjene u strukturi DNK molekula što predstavlja osnovu genetskih oštećenja </a:t>
            </a:r>
          </a:p>
          <a:p>
            <a:r>
              <a:rPr lang="sr-Latn-ME" sz="2000" dirty="0"/>
              <a:t>Efekti se ispoljavaju trenutnoili odloženo </a:t>
            </a:r>
          </a:p>
          <a:p>
            <a:r>
              <a:rPr lang="sr-Latn-ME" sz="2000" dirty="0"/>
              <a:t>Mijenja se struktura dvospiralnog lanca može doći dointerakcije baza</a:t>
            </a:r>
          </a:p>
          <a:p>
            <a:r>
              <a:rPr lang="sr-Latn-ME" sz="2000" dirty="0"/>
              <a:t>Najizraženija je u prisustvu metala sa promjenjivom valencom jer tada kao produkt reakcije oksidacije nastaje najpotentniji HO°(Fenton reakcija)</a:t>
            </a:r>
          </a:p>
          <a:p>
            <a:r>
              <a:rPr lang="sr-Latn-ME" sz="2000" dirty="0"/>
              <a:t>Adicija HO° jona dešava se na DNK baze kao što je guanin </a:t>
            </a:r>
          </a:p>
          <a:p>
            <a:r>
              <a:rPr lang="sr-Latn-ME" sz="2000" dirty="0"/>
              <a:t>Novonastali produkt lako penetrira na DNK molekul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A2747D-437E-474E-BE57-DB61050EA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61" y="1969153"/>
            <a:ext cx="4439478" cy="364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05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667</Words>
  <Application>Microsoft Office PowerPoint</Application>
  <PresentationFormat>Widescreen</PresentationFormat>
  <Paragraphs>63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Lipidna peroksidacija uzrokovana slobodnim radikalima Oksidativna modifikacija proteina i DNK</vt:lpstr>
      <vt:lpstr>Uvod </vt:lpstr>
      <vt:lpstr>.</vt:lpstr>
      <vt:lpstr>TBARS metoda</vt:lpstr>
      <vt:lpstr>Enzimska peroksidacija</vt:lpstr>
      <vt:lpstr>Oksidativna modifikacija proteina </vt:lpstr>
      <vt:lpstr>Efekat ksenobiotika na aktivnost enzima</vt:lpstr>
      <vt:lpstr>Modifikacije DNK uzrokovane SR</vt:lpstr>
      <vt:lpstr>Oksidativna modifikacija DNK</vt:lpstr>
      <vt:lpstr>Nitroziva modifikacija DNK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Lipidna peroksidacija uzrokovana slobodnim radikalima</dc:title>
  <dc:creator>win10</dc:creator>
  <cp:lastModifiedBy>win10</cp:lastModifiedBy>
  <cp:revision>21</cp:revision>
  <dcterms:created xsi:type="dcterms:W3CDTF">2020-04-04T19:40:33Z</dcterms:created>
  <dcterms:modified xsi:type="dcterms:W3CDTF">2020-04-05T14:18:38Z</dcterms:modified>
</cp:coreProperties>
</file>