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9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A0FC75-C728-483A-B6C3-38EC742E20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3E8358-D5F1-4665-AA56-C3A381B08E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833048-D606-48F6-8244-B76E1A687B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9EC9-3684-4841-A770-E9B9E8722BDF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F6CF81-5649-4D86-A260-84832AD88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B27542-0898-4A3C-8784-037C6C4FF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6FF7E-F119-4B85-9833-B72FC7645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417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6F65A-A770-466B-8178-73C2BB2CB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2BD1A4-112A-45D9-9A91-C065C1D231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274083-F732-4E63-853A-8051B1383F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9EC9-3684-4841-A770-E9B9E8722BDF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9E6864-C965-4B00-863E-0C068166F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DB38C1-1351-4D62-914E-644B96ED2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6FF7E-F119-4B85-9833-B72FC7645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23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0792546-0233-4FE4-B049-82C12575FFF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37B5E2-0795-4AE2-B716-81DFBF5E25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87083A-D080-44E3-9992-A2C4EC99FD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9EC9-3684-4841-A770-E9B9E8722BDF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618D41-AEF0-4B60-BC6C-5DEAF8CE0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4C2FED-52E9-42F1-ABD8-25687EBD2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6FF7E-F119-4B85-9833-B72FC7645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11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BC33C4-C9FD-43DC-A5A8-3A813AB0BE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C3A799-81CA-4709-8E5E-CDD4F1A9A5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B4C3D6-8A69-4BCC-8882-CB892FB03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9EC9-3684-4841-A770-E9B9E8722BDF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2B4141-60DE-4E6C-860C-27D7A9218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6F8328-B802-4C27-B35A-6371BF593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6FF7E-F119-4B85-9833-B72FC7645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414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49F2B-9AE6-4065-932F-D78105B61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52584D-8D6B-46D3-8C78-BA22E86CB0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04ED9D-5C9E-4E65-BEB0-B4A63594E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9EC9-3684-4841-A770-E9B9E8722BDF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94B7D4-9E79-43AB-80F4-813583E896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76948-C659-40E3-ADA9-D805BE205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6FF7E-F119-4B85-9833-B72FC7645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389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DFB2A2-9461-4055-B159-9C3B1B07C0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D90DC3-7071-402E-B212-E082B93416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28022C-962E-44BC-BF23-0B3CAB3046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E3575F3-6E0C-4EA5-BE9B-21E122FF2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9EC9-3684-4841-A770-E9B9E8722BDF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47FD8-5933-433F-AD12-051A67DC3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180BDC-3FA2-4C51-9CCC-6B5B4D4BC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6FF7E-F119-4B85-9833-B72FC7645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930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C57C6-00F6-4965-94CC-5C25F5BC2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AA0D6C-3195-476F-B0B1-FD314942C3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285825-981F-479D-B200-0EC233D509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1B14F3-5AB9-4F14-9E79-131BD51F9F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F9FD67C-B527-4654-86D7-FD9EEB90A7C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92A136-C6DB-483F-A2D8-B6EFEDFC2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9EC9-3684-4841-A770-E9B9E8722BDF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46F6C31-242F-4951-8AAD-637C642C2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DF89CF-DE0A-4C0C-A70C-DD360769C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6FF7E-F119-4B85-9833-B72FC7645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593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67AB7-E6E1-4DB5-9204-2B9C0F85E7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DBD14D-E9DD-4C10-A606-DFB277B6B4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9EC9-3684-4841-A770-E9B9E8722BDF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7B9AE4-9CCB-4770-A80E-F37EEF421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04C6D4-982F-49B9-BB8D-E3944B2E23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6FF7E-F119-4B85-9833-B72FC7645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521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284A1C-8F4A-405F-8E98-F467C06F5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9EC9-3684-4841-A770-E9B9E8722BDF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F1B827-9CA1-4F6E-A149-614E990BA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5DD71B-E5B5-4BAC-8286-F72962BCA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6FF7E-F119-4B85-9833-B72FC7645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76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FE38E2-44FA-45FD-8680-09CDAC861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D2939B-23D7-46AE-8672-1A56A81124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D1FD24-448F-4472-ACDD-82352662D4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07574C-5BCD-4FE1-94AD-5FD4A328A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9EC9-3684-4841-A770-E9B9E8722BDF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9D5D1E-A950-49A1-BF7F-5E5049350A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1ADDAD-551C-4F1F-8CE7-852572E47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6FF7E-F119-4B85-9833-B72FC7645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836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23840-2E38-47AA-A61E-FBE46332D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1AED8F-6DB1-4631-BD47-B6C4B7DB25D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EC6A37-2735-4967-87ED-0F551BD1F0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AC181C-8D87-463D-B5D1-9613FF6DE6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19EC9-3684-4841-A770-E9B9E8722BDF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D09E5C-85FD-4AD8-A40B-D04DA81428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5EC316-ACA1-4C95-AE92-D9B60ECCAE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6FF7E-F119-4B85-9833-B72FC7645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992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5000"/>
                <a:lumOff val="95000"/>
              </a:schemeClr>
            </a:gs>
            <a:gs pos="74000">
              <a:schemeClr val="accent4">
                <a:lumMod val="45000"/>
                <a:lumOff val="55000"/>
              </a:schemeClr>
            </a:gs>
            <a:gs pos="83000">
              <a:schemeClr val="accent4">
                <a:lumMod val="45000"/>
                <a:lumOff val="55000"/>
              </a:schemeClr>
            </a:gs>
            <a:gs pos="100000">
              <a:schemeClr val="accent4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69706E-1CB3-4650-B83D-37FDC2186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742FDB-F3E1-4B85-B79E-41C239EEBF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E6DBC6-E32A-4F79-8C7F-72A02EBB6C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219EC9-3684-4841-A770-E9B9E8722BDF}" type="datetimeFigureOut">
              <a:rPr lang="en-US" smtClean="0"/>
              <a:t>4/5/2020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190BC4-D678-4CBA-A87C-640272F41B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85CE8B-D316-47B0-BC6D-C55C0700E7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6FF7E-F119-4B85-9833-B72FC7645F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9952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f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A777B-528D-4AAF-80FA-2990BC59BCB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sr-Latn-ME" sz="4400" b="1" dirty="0">
                <a:latin typeface="+mn-lt"/>
              </a:rPr>
              <a:t>Oksidativni stres u centralnom nervnom sistemu</a:t>
            </a:r>
            <a:endParaRPr lang="en-US" sz="4400" b="1" dirty="0">
              <a:latin typeface="+mn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1E74563-B3CF-4719-AA25-2C958AD603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5860" y="5663683"/>
            <a:ext cx="4572000" cy="651910"/>
          </a:xfrm>
        </p:spPr>
        <p:txBody>
          <a:bodyPr/>
          <a:lstStyle/>
          <a:p>
            <a:r>
              <a:rPr lang="sr-Latn-ME" sz="3200" dirty="0"/>
              <a:t>Doc. Dr Snežana Pantović</a:t>
            </a:r>
            <a:endParaRPr lang="en-US" sz="3200" dirty="0"/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28092F-17C0-41A3-8DF1-6FE664A9E4D2}"/>
              </a:ext>
            </a:extLst>
          </p:cNvPr>
          <p:cNvSpPr/>
          <p:nvPr/>
        </p:nvSpPr>
        <p:spPr>
          <a:xfrm>
            <a:off x="7531230" y="383828"/>
            <a:ext cx="42788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r-Latn-ME" sz="2400" i="1" dirty="0"/>
              <a:t>Katedra za medicinsku biohemiju</a:t>
            </a:r>
            <a:endParaRPr lang="en-US" sz="2400" i="1" dirty="0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556B1B5B-CA94-42EB-8AC4-36DBF9777D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791" y="0"/>
            <a:ext cx="1964351" cy="1484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484232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9662D-EA02-402D-A627-F06F16CA0E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ME" i="1" dirty="0"/>
              <a:t>Multipla skleroza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4AC19A-AEEB-4BA8-AEB8-735489C129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874565" cy="4351338"/>
          </a:xfrm>
        </p:spPr>
        <p:txBody>
          <a:bodyPr>
            <a:normAutofit lnSpcReduction="10000"/>
          </a:bodyPr>
          <a:lstStyle/>
          <a:p>
            <a:r>
              <a:rPr lang="sr-Latn-ME" sz="2000" dirty="0"/>
              <a:t>Diseminovana demijelinizirajuća bolest kod koje je dokazan efekat slobodnih radikala </a:t>
            </a:r>
          </a:p>
          <a:p>
            <a:r>
              <a:rPr lang="sr-Latn-ME" sz="2000" dirty="0"/>
              <a:t>Imunski posredovano zapaljenje CNSa</a:t>
            </a:r>
          </a:p>
          <a:p>
            <a:r>
              <a:rPr lang="sr-Latn-ME" sz="2000" dirty="0"/>
              <a:t>Mijelin koji je oštećen u ovoj bolesti sadrži veliki broj lipida i među njima veliki broj aminokiselina podložnih oksidaciji </a:t>
            </a:r>
          </a:p>
          <a:p>
            <a:r>
              <a:rPr lang="sr-Latn-ME" sz="2000" dirty="0"/>
              <a:t>Kod ovih pacijenata povećana je lipidna peroksidacija, stvaranje superoksidnog anjona, povećana je aktivnost  superoksid dimutaze i glutation reduktaze </a:t>
            </a:r>
          </a:p>
          <a:p>
            <a:r>
              <a:rPr lang="sr-Latn-ME" sz="2000" dirty="0"/>
              <a:t>Proizvodnja reaktivnih oksidativnih vrsta prevazilazi kapacitete ntioksidativne zaštite</a:t>
            </a:r>
          </a:p>
          <a:p>
            <a:r>
              <a:rPr lang="sr-Latn-ME" sz="2000" dirty="0"/>
              <a:t>Veoma važnu ulogu imaju moždani makrofagi za tok bolesti </a:t>
            </a:r>
          </a:p>
          <a:p>
            <a:r>
              <a:rPr lang="sr-Latn-ME" sz="2000" dirty="0"/>
              <a:t>Veoma je bitno praćenje oksidativnog stresa u ovoj bolesti zbog njene bolje kontrole </a:t>
            </a:r>
          </a:p>
          <a:p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446647A-83F7-4ECA-92C8-E34E6678BD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2764" y="1690688"/>
            <a:ext cx="3962401" cy="395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336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7EA59A-B10C-4F7E-BABD-507304AB2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ME" i="1" dirty="0"/>
              <a:t>Uvod</a:t>
            </a:r>
            <a:r>
              <a:rPr lang="sr-Latn-ME" dirty="0"/>
              <a:t>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FEED63-3A0E-4604-BFA6-9FDD0E023C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4"/>
            <a:ext cx="5801138" cy="4879975"/>
          </a:xfrm>
        </p:spPr>
        <p:txBody>
          <a:bodyPr>
            <a:normAutofit/>
          </a:bodyPr>
          <a:lstStyle/>
          <a:p>
            <a:r>
              <a:rPr lang="sr-Latn-ME" sz="2000" dirty="0"/>
              <a:t>Poznato je da je CNS u osnosu na druge organske sisteme najosjetljivije tkivo na sve štetne nokse tako i na djelovanje slobodnih radikala</a:t>
            </a:r>
          </a:p>
          <a:p>
            <a:r>
              <a:rPr lang="sr-Latn-ME" sz="2000" dirty="0"/>
              <a:t>Zbog svoje velike specifičnosti i nedovoljno poznate funkcije mozak je veoma izazovan za proučavanje oksidativnog stresa u njemu</a:t>
            </a:r>
          </a:p>
          <a:p>
            <a:r>
              <a:rPr lang="sr-Latn-ME" sz="2000" dirty="0"/>
              <a:t>U mozgu postoji velika količina Fe koje katalizuje reakcije u kojima nastaju jedinjenja sa svojstvima SR</a:t>
            </a:r>
          </a:p>
          <a:p>
            <a:r>
              <a:rPr lang="sr-Latn-ME" sz="2000" dirty="0"/>
              <a:t>Nasuprot tome mozak je oskudan sa sistemima zaštite od oksidativnog stresa, pogotovo je niska koncentracija katalaze i superoksid dimutaze</a:t>
            </a:r>
          </a:p>
          <a:p>
            <a:r>
              <a:rPr lang="sr-Latn-ME" sz="2000" dirty="0"/>
              <a:t>Mnogim udruženim istraživanjima došlo se do zaključka da postoji niz udruženih mehanizama koji dovode do selektivnog oštećenja pojedinih grupa neurona</a:t>
            </a:r>
          </a:p>
          <a:p>
            <a:endParaRPr lang="sr-Latn-ME" sz="2000" dirty="0"/>
          </a:p>
          <a:p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F7CDF9-7BF6-43A3-AEBE-43D56E6853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9338" y="2001078"/>
            <a:ext cx="5367131" cy="3578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069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1EA07-C48F-4AA8-9C5A-5181BD1F3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ME" i="1" dirty="0"/>
              <a:t>Efekat OS u epileptičnom napadu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061F5E-0C92-4CD3-8F2B-B60FB504BD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79975"/>
          </a:xfrm>
        </p:spPr>
        <p:txBody>
          <a:bodyPr>
            <a:normAutofit/>
          </a:bodyPr>
          <a:lstStyle/>
          <a:p>
            <a:r>
              <a:rPr lang="sr-Latn-ME" sz="2000" dirty="0"/>
              <a:t>Selektivno osjetljivi djelovi mozga sadrže velike gustine glutamatnih postsinaptičkih N-metil-D-aspartatnih(NMDA) receptora, posrednika u fenomenu ekscitotoksičnog oštećenja nervne ćelije </a:t>
            </a:r>
          </a:p>
          <a:p>
            <a:r>
              <a:rPr lang="sr-Latn-ME" sz="2000" dirty="0"/>
              <a:t>Prekomjerno aktiviranje ovih centara ključni je momenat u širenju i prolongiranju epileptičnog napada </a:t>
            </a:r>
          </a:p>
          <a:p>
            <a:r>
              <a:rPr lang="sr-Latn-ME" sz="2000" dirty="0"/>
              <a:t>Blokiranjem ovih receptora postiže se snažno antikonvulzivno dejstvo i čuvaju se posebno osjetljivi djelovi mozga</a:t>
            </a:r>
          </a:p>
          <a:p>
            <a:r>
              <a:rPr lang="sr-Latn-ME" sz="2000" dirty="0"/>
              <a:t>Kako u epi napadu tako i u ishemiji mozga odumiranje neurona uzrokovano je ekscitatornim amino kiselinama </a:t>
            </a:r>
          </a:p>
          <a:p>
            <a:r>
              <a:rPr lang="sr-Latn-ME" sz="2000" dirty="0"/>
              <a:t>Rana ekscitatornost izazvana je glutamatom </a:t>
            </a:r>
          </a:p>
          <a:p>
            <a:r>
              <a:rPr lang="sr-Latn-ME" sz="2000" dirty="0"/>
              <a:t>Veoma je bitna brzina bubrenja neurona a umnogome zavisi od ekstracelularne količine Na i Cl</a:t>
            </a:r>
          </a:p>
          <a:p>
            <a:r>
              <a:rPr lang="sr-Latn-ME" sz="2000" dirty="0"/>
              <a:t>Glutamat dovodi do otvaranja Na kanala što dovodi do bubrenja</a:t>
            </a:r>
          </a:p>
          <a:p>
            <a:r>
              <a:rPr lang="sr-Latn-ME" sz="2000" dirty="0"/>
              <a:t>Kasna ekscitatorna faza uzrokovana je aktivnošću Ca</a:t>
            </a:r>
          </a:p>
          <a:p>
            <a:r>
              <a:rPr lang="sr-Latn-ME" sz="2000" i="1" dirty="0">
                <a:solidFill>
                  <a:srgbClr val="FF0000"/>
                </a:solidFill>
              </a:rPr>
              <a:t>Takođe u stanju hipoglikemije mozak se oštećuje zbog efekata OS izazvanog ekscitacijom</a:t>
            </a:r>
            <a:endParaRPr lang="en-US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1974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BE74C8-CAEA-41AB-9E77-5CE9C8504C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ME" i="1" dirty="0"/>
              <a:t>Ishemijska bolest mozga i OS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283579-E665-4A86-BC24-3242739163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690688"/>
            <a:ext cx="5257800" cy="4351338"/>
          </a:xfrm>
        </p:spPr>
        <p:txBody>
          <a:bodyPr>
            <a:normAutofit/>
          </a:bodyPr>
          <a:lstStyle/>
          <a:p>
            <a:r>
              <a:rPr lang="sr-Latn-ME" sz="2000" dirty="0"/>
              <a:t>Kod bolesnika sa ishemijom mozga praćeni su uzorci likvora i periferne krvi u dužem vremenskom intervalu</a:t>
            </a:r>
          </a:p>
          <a:p>
            <a:r>
              <a:rPr lang="sr-Latn-ME" sz="2000" dirty="0"/>
              <a:t>Utvrđeno je da je količina spustanci OS najveća u prvih 48h, kao i količina antioksidativnih protektivnih materija </a:t>
            </a:r>
          </a:p>
          <a:p>
            <a:r>
              <a:rPr lang="sr-Latn-ME" sz="2000" dirty="0"/>
              <a:t>Dokazano je da u toku ishemije dolazi do prevlasti ekscitatornih u odnosu na inhibitorne efekte</a:t>
            </a:r>
          </a:p>
          <a:p>
            <a:r>
              <a:rPr lang="sr-Latn-ME" sz="2000" dirty="0"/>
              <a:t>Praćenje parametara OS veoma je važno sa aspekta davanja antioksidativne terapije pogotovo u akutnoj fazi ishemije </a:t>
            </a:r>
          </a:p>
          <a:p>
            <a:endParaRPr lang="sr-Latn-ME" sz="2000" dirty="0"/>
          </a:p>
          <a:p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D1D69B-93ED-4DC5-8FE7-BDCD3FE9B6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39" y="1921564"/>
            <a:ext cx="5954361" cy="3430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866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4ED48-8D09-4117-B01B-67A60534F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ME" sz="800" dirty="0"/>
              <a:t>.</a:t>
            </a:r>
            <a:endParaRPr lang="en-US" sz="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40336C-7349-4B0D-811F-E52C9C73D9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2112"/>
            <a:ext cx="10515600" cy="4351338"/>
          </a:xfrm>
        </p:spPr>
        <p:txBody>
          <a:bodyPr>
            <a:normAutofit/>
          </a:bodyPr>
          <a:lstStyle/>
          <a:p>
            <a:r>
              <a:rPr lang="sr-Latn-ME" sz="2000" i="1" dirty="0">
                <a:solidFill>
                  <a:srgbClr val="FF0000"/>
                </a:solidFill>
              </a:rPr>
              <a:t>Sa gledišta selektivne osjetljivosti posebno su osjetljivi neuroni nigrostrijatnog dopaminergičkog kompleksa </a:t>
            </a:r>
          </a:p>
          <a:p>
            <a:r>
              <a:rPr lang="sr-Latn-ME" sz="2000" i="1" dirty="0">
                <a:solidFill>
                  <a:srgbClr val="FF0000"/>
                </a:solidFill>
              </a:rPr>
              <a:t>Posebno su osjetljiva grupa neurona A10-ventralno tegmentalno polje i grupa A8-ventralna retikularna formacija</a:t>
            </a:r>
          </a:p>
          <a:p>
            <a:endParaRPr lang="sr-Latn-ME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57087D7-F538-4028-AC4C-F9F10C5AD5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3187" y="1563757"/>
            <a:ext cx="5069509" cy="5147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518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DE7799-41A3-426A-98C4-320452AB36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ME" i="1" dirty="0"/>
              <a:t>Parkinsonova bolest 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7CA268-A34C-4FFC-8A05-C3544CF9B3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ME" sz="2000" dirty="0"/>
              <a:t>Nastaje usled smanjene količine dopamina u mozgu i oštećenja dopaminergičkog sistema</a:t>
            </a:r>
          </a:p>
          <a:p>
            <a:r>
              <a:rPr lang="sr-Latn-ME" sz="2000" dirty="0"/>
              <a:t>Neurodegenerativni proces se mnogo brže odigrava od fiziološkog procesa starenja </a:t>
            </a:r>
          </a:p>
          <a:p>
            <a:r>
              <a:rPr lang="sr-Latn-ME" sz="2000" dirty="0"/>
              <a:t>U mnogim istraživanjima dokazano je štetno dejstvo slobodnih radikala </a:t>
            </a:r>
          </a:p>
          <a:p>
            <a:r>
              <a:rPr lang="sr-Latn-ME" sz="2000" dirty="0"/>
              <a:t>U eksperimentalnim uslovima kod pacijenata sa ovim oboljenjem praćenjem biohemijskih parametara doslo se do zakljucka da dolazi do porasta kako faktora OS tako i odbrambenih komponenti </a:t>
            </a:r>
          </a:p>
          <a:p>
            <a:r>
              <a:rPr lang="sr-Latn-ME" sz="2000" dirty="0"/>
              <a:t>Radi se praćenje superoksidnog anjona, indeks lipidne peroksidacije, sadržaj sulfidnih grupa </a:t>
            </a:r>
          </a:p>
          <a:p>
            <a:r>
              <a:rPr lang="sr-Latn-ME" sz="2000" dirty="0"/>
              <a:t>Prate se efekti i aktivnost superoksid dimutaze i glutation reduktaze</a:t>
            </a:r>
          </a:p>
          <a:p>
            <a:r>
              <a:rPr lang="sr-Latn-ME" sz="2000" dirty="0"/>
              <a:t>Dokazano je da oksidativni stres ima značajnu ulogu u nastanku parkinsonove bolesti jer dolazi do prevage efekata OS u odnosu na zaštitne mehanizme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1013280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13A1ADFA-DEFE-46D6-9832-78ED3239308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7740" y="473474"/>
            <a:ext cx="9581320" cy="5911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096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8D96A-BD18-404F-908F-2DA2F4512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sr-Latn-ME" i="1" dirty="0"/>
              <a:t>Alchajmerova bolest</a:t>
            </a:r>
            <a:endParaRPr lang="en-US" i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801829-BDA4-44A2-93A9-5D2B0ADD91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37243" cy="4351338"/>
          </a:xfrm>
        </p:spPr>
        <p:txBody>
          <a:bodyPr>
            <a:normAutofit lnSpcReduction="10000"/>
          </a:bodyPr>
          <a:lstStyle/>
          <a:p>
            <a:r>
              <a:rPr lang="sr-Latn-ME" sz="2000" dirty="0"/>
              <a:t>Prisustvo faktora OS kod ove bolesti dokazano je u eksperimentalnim uslovima davanjem soli Al pacovima soja Wistar</a:t>
            </a:r>
          </a:p>
          <a:p>
            <a:r>
              <a:rPr lang="sr-Latn-ME" sz="2000" dirty="0"/>
              <a:t>U posebno osjetljivim strukturama doslo je do porasta koncentracije SR</a:t>
            </a:r>
          </a:p>
          <a:p>
            <a:r>
              <a:rPr lang="sr-Latn-ME" sz="2000" dirty="0"/>
              <a:t>Primijećena je i snižena aktivnost mitohondrijalnog enzima citohrom-c-oksidaze</a:t>
            </a:r>
          </a:p>
          <a:p>
            <a:r>
              <a:rPr lang="sr-Latn-ME" sz="2000" dirty="0"/>
              <a:t>Snižena aktivnost ovog enzima izmjerena i kod pacijenata sa ovom bolešću </a:t>
            </a:r>
          </a:p>
          <a:p>
            <a:r>
              <a:rPr lang="sr-Latn-ME" sz="2000" dirty="0"/>
              <a:t>Veoma bitna uloga ovog enzima jeste konverzija energijeu posebno osjetljivim strukturama mozga</a:t>
            </a:r>
          </a:p>
          <a:p>
            <a:r>
              <a:rPr lang="sr-Latn-ME" sz="2000" dirty="0"/>
              <a:t>sve ovo ukazuje da nastali disbalans povoljno utiče na neurodegenerativne procese u mozgukoji vode ka nastajanju Alchajmerove bolesti </a:t>
            </a:r>
          </a:p>
          <a:p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A767E95-52F9-4275-9E56-17D794502E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5443" y="1948070"/>
            <a:ext cx="4475839" cy="3432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564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19841-0F6F-4073-94E9-1A2ED984C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Latn-ME" sz="800" dirty="0"/>
              <a:t>.</a:t>
            </a:r>
            <a:endParaRPr lang="en-US" sz="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7389EB-1373-4CAC-80AA-85990CFF4C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65125"/>
            <a:ext cx="10515600" cy="4351338"/>
          </a:xfrm>
        </p:spPr>
        <p:txBody>
          <a:bodyPr>
            <a:normAutofit/>
          </a:bodyPr>
          <a:lstStyle/>
          <a:p>
            <a:r>
              <a:rPr lang="sr-Latn-ME" sz="2000" dirty="0"/>
              <a:t>Poznato je da se kod djece sa Daunovim sindromom razvija jedan oblik ove demencije </a:t>
            </a:r>
          </a:p>
          <a:p>
            <a:r>
              <a:rPr lang="sr-Latn-ME" sz="2000" dirty="0"/>
              <a:t>U plazmi dječaka od 18 godina nađeno je povećanje lipidne peroksidacije, povećana aktivnost superoksid dimutaze, povećanje količine superoksidnog anjona i povećana aktivnost glukozo-6-fosfat dehidrogenaze</a:t>
            </a:r>
            <a:endParaRPr lang="en-US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0EFAFCE-FF0E-43A2-AE83-383E21FA9D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5235" y="1789042"/>
            <a:ext cx="5830956" cy="4832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081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636</Words>
  <Application>Microsoft Office PowerPoint</Application>
  <PresentationFormat>Widescreen</PresentationFormat>
  <Paragraphs>53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Oksidativni stres u centralnom nervnom sistemu</vt:lpstr>
      <vt:lpstr>Uvod </vt:lpstr>
      <vt:lpstr>Efekat OS u epileptičnom napadu</vt:lpstr>
      <vt:lpstr>Ishemijska bolest mozga i OS</vt:lpstr>
      <vt:lpstr>.</vt:lpstr>
      <vt:lpstr>Parkinsonova bolest </vt:lpstr>
      <vt:lpstr>PowerPoint Presentation</vt:lpstr>
      <vt:lpstr>Alchajmerova bolest</vt:lpstr>
      <vt:lpstr>.</vt:lpstr>
      <vt:lpstr>Multipla skleroza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Oksidativni stres u centralnom nervnom sistemu</dc:title>
  <dc:creator>win10</dc:creator>
  <cp:lastModifiedBy>win10</cp:lastModifiedBy>
  <cp:revision>14</cp:revision>
  <dcterms:created xsi:type="dcterms:W3CDTF">2020-04-05T14:37:35Z</dcterms:created>
  <dcterms:modified xsi:type="dcterms:W3CDTF">2020-04-05T16:45:12Z</dcterms:modified>
</cp:coreProperties>
</file>