
<file path=[Content_Types].xml><?xml version="1.0" encoding="utf-8"?>
<Types xmlns="http://schemas.openxmlformats.org/package/2006/content-types">
  <Default Extension="jfif" ContentType="image/jpeg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0184F-6114-4BE0-AF9E-3C8AEFF7CCDE}" type="datetimeFigureOut">
              <a:rPr lang="en-US" smtClean="0"/>
              <a:t>4/4/2020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30BBC9-A78D-4CAD-B9EF-4258AC76C7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10056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0184F-6114-4BE0-AF9E-3C8AEFF7CCDE}" type="datetimeFigureOut">
              <a:rPr lang="en-US" smtClean="0"/>
              <a:t>4/4/2020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30BBC9-A78D-4CAD-B9EF-4258AC76C7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3400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0184F-6114-4BE0-AF9E-3C8AEFF7CCDE}" type="datetimeFigureOut">
              <a:rPr lang="en-US" smtClean="0"/>
              <a:t>4/4/2020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30BBC9-A78D-4CAD-B9EF-4258AC76C7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94969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0184F-6114-4BE0-AF9E-3C8AEFF7CCDE}" type="datetimeFigureOut">
              <a:rPr lang="en-US" smtClean="0"/>
              <a:t>4/4/2020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30BBC9-A78D-4CAD-B9EF-4258AC76C7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27888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0184F-6114-4BE0-AF9E-3C8AEFF7CCDE}" type="datetimeFigureOut">
              <a:rPr lang="en-US" smtClean="0"/>
              <a:t>4/4/2020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30BBC9-A78D-4CAD-B9EF-4258AC76C7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1849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0184F-6114-4BE0-AF9E-3C8AEFF7CCDE}" type="datetimeFigureOut">
              <a:rPr lang="en-US" smtClean="0"/>
              <a:t>4/4/2020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30BBC9-A78D-4CAD-B9EF-4258AC76C7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88725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0184F-6114-4BE0-AF9E-3C8AEFF7CCDE}" type="datetimeFigureOut">
              <a:rPr lang="en-US" smtClean="0"/>
              <a:t>4/4/2020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30BBC9-A78D-4CAD-B9EF-4258AC76C7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03661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0184F-6114-4BE0-AF9E-3C8AEFF7CCDE}" type="datetimeFigureOut">
              <a:rPr lang="en-US" smtClean="0"/>
              <a:t>4/4/2020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30BBC9-A78D-4CAD-B9EF-4258AC76C7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28550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0184F-6114-4BE0-AF9E-3C8AEFF7CCDE}" type="datetimeFigureOut">
              <a:rPr lang="en-US" smtClean="0"/>
              <a:t>4/4/2020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30BBC9-A78D-4CAD-B9EF-4258AC76C7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03817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0184F-6114-4BE0-AF9E-3C8AEFF7CCDE}" type="datetimeFigureOut">
              <a:rPr lang="en-US" smtClean="0"/>
              <a:t>4/4/2020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30BBC9-A78D-4CAD-B9EF-4258AC76C7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12482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0184F-6114-4BE0-AF9E-3C8AEFF7CCDE}" type="datetimeFigureOut">
              <a:rPr lang="en-US" smtClean="0"/>
              <a:t>4/4/2020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30BBC9-A78D-4CAD-B9EF-4258AC76C7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81251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F0184F-6114-4BE0-AF9E-3C8AEFF7CCDE}" type="datetimeFigureOut">
              <a:rPr lang="en-US" smtClean="0"/>
              <a:t>4/4/2020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30BBC9-A78D-4CAD-B9EF-4258AC76C7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84368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f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f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r-Latn-ME" b="1" dirty="0"/>
              <a:t>Prooksidativno dejstvo metala 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1520" y="5229200"/>
            <a:ext cx="5576664" cy="910952"/>
          </a:xfrm>
        </p:spPr>
        <p:txBody>
          <a:bodyPr/>
          <a:lstStyle/>
          <a:p>
            <a:r>
              <a:rPr lang="sr-Latn-ME" dirty="0"/>
              <a:t>Doc. Dr Snežana Pantović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791" y="0"/>
            <a:ext cx="1964351" cy="14847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/>
          <p:cNvSpPr/>
          <p:nvPr/>
        </p:nvSpPr>
        <p:spPr>
          <a:xfrm>
            <a:off x="4716016" y="347720"/>
            <a:ext cx="432048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Latn-ME" sz="2400" i="1" dirty="0"/>
              <a:t>Katedra za medicinsku biohemiju</a:t>
            </a:r>
            <a:endParaRPr lang="en-US" sz="2400" i="1" dirty="0"/>
          </a:p>
        </p:txBody>
      </p:sp>
    </p:spTree>
    <p:extLst>
      <p:ext uri="{BB962C8B-B14F-4D97-AF65-F5344CB8AC3E}">
        <p14:creationId xmlns:p14="http://schemas.microsoft.com/office/powerpoint/2010/main" val="13077170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ME" i="1" dirty="0"/>
              <a:t>Živa-Hg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5122912" cy="4983162"/>
          </a:xfrm>
        </p:spPr>
        <p:txBody>
          <a:bodyPr>
            <a:normAutofit lnSpcReduction="10000"/>
          </a:bodyPr>
          <a:lstStyle/>
          <a:p>
            <a:r>
              <a:rPr lang="sr-Latn-ME" sz="2000" dirty="0"/>
              <a:t>Živa je 80. element u PS i u prirodi se nalazi u različitim stanjima </a:t>
            </a:r>
          </a:p>
          <a:p>
            <a:r>
              <a:rPr lang="sr-Latn-ME" sz="2000" dirty="0"/>
              <a:t>Posebno štetan uticaj ima na bubrege, CNS, gastrointestinalni sistem-posebno su opasna zadesna trovanja živom</a:t>
            </a:r>
          </a:p>
          <a:p>
            <a:r>
              <a:rPr lang="sr-Latn-ME" sz="2000" dirty="0"/>
              <a:t>Bubreg je ipak ciljni organ toksičnog efekta-smanjivanje nivoa slobodnih sulfidnih grupa</a:t>
            </a:r>
          </a:p>
          <a:p>
            <a:r>
              <a:rPr lang="sr-Latn-ME" sz="2000" dirty="0"/>
              <a:t>Dovodi do remećenja homeostaze kalcijuma </a:t>
            </a:r>
          </a:p>
          <a:p>
            <a:r>
              <a:rPr lang="sr-Latn-ME" sz="2000" dirty="0"/>
              <a:t>Od organskih oblika metilživa ima najveći značaj-CNS</a:t>
            </a:r>
          </a:p>
          <a:p>
            <a:r>
              <a:rPr lang="sr-Latn-ME" sz="2000" dirty="0"/>
              <a:t>Ima značajne interakcije sa Fe u organizmu</a:t>
            </a:r>
          </a:p>
          <a:p>
            <a:r>
              <a:rPr lang="sr-Latn-ME" sz="2000" dirty="0"/>
              <a:t>Povećano konzumiranje ribe dovodi do povećanja količine Hg u organizmu što povećava rizik od nastanka infarkta miokarda</a:t>
            </a:r>
            <a:endParaRPr lang="en-US" sz="20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3DBF05A-F1AF-4421-A112-0C03684F1E7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4672" y="1772816"/>
            <a:ext cx="3297807" cy="37657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640824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ME" i="1" dirty="0"/>
              <a:t>Olovo-Pb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906888" cy="4983162"/>
          </a:xfrm>
        </p:spPr>
        <p:txBody>
          <a:bodyPr>
            <a:normAutofit/>
          </a:bodyPr>
          <a:lstStyle/>
          <a:p>
            <a:r>
              <a:rPr lang="sr-Latn-ME" sz="2000" dirty="0"/>
              <a:t>Olovoje 82. element u PS sa valencom +2</a:t>
            </a:r>
          </a:p>
          <a:p>
            <a:r>
              <a:rPr lang="sr-Latn-ME" sz="2000" dirty="0"/>
              <a:t>Uzročnik je profesionalnih trovanja i jedan od tri najznačajnija zagađivača od strane metala</a:t>
            </a:r>
          </a:p>
          <a:p>
            <a:r>
              <a:rPr lang="sr-Latn-ME" sz="2000" dirty="0"/>
              <a:t>Izaziva oštećenja bubrega, mozga, crijeva, polnih žlijezda, krvne loze</a:t>
            </a:r>
          </a:p>
          <a:p>
            <a:r>
              <a:rPr lang="sr-Latn-ME" sz="2000" dirty="0"/>
              <a:t>Dokazano je da Pb može indukovati nastanak SR</a:t>
            </a:r>
          </a:p>
          <a:p>
            <a:r>
              <a:rPr lang="sr-Latn-ME" sz="2000" dirty="0"/>
              <a:t>Neurološki efekti se mogu dokazati povećanjem LP u mozgu, posebno oštećenje cerebeluma i hipokampusa</a:t>
            </a:r>
          </a:p>
          <a:p>
            <a:r>
              <a:rPr lang="sr-Latn-ME" sz="2000" dirty="0"/>
              <a:t>Pozitivno dejstvo na štetni efekat može imati vitamin E</a:t>
            </a:r>
          </a:p>
          <a:p>
            <a:endParaRPr lang="en-US" sz="20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E67E16A-914C-48B6-BF28-1BC5BBE892A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6351" y="1916832"/>
            <a:ext cx="3316551" cy="3744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50093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ME" i="1" dirty="0"/>
              <a:t>Cink-Zn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762872" cy="4983162"/>
          </a:xfrm>
        </p:spPr>
        <p:txBody>
          <a:bodyPr>
            <a:normAutofit/>
          </a:bodyPr>
          <a:lstStyle/>
          <a:p>
            <a:r>
              <a:rPr lang="sr-Latn-ME" sz="2000" dirty="0"/>
              <a:t>Cink je 30. element u PS i ima oksidaciono stanje +2</a:t>
            </a:r>
          </a:p>
          <a:p>
            <a:r>
              <a:rPr lang="sr-Latn-ME" sz="2000" dirty="0"/>
              <a:t>Spada u esencijalne elemente bitne za razvoj membrana i organizma</a:t>
            </a:r>
          </a:p>
          <a:p>
            <a:r>
              <a:rPr lang="sr-Latn-ME" sz="2000" dirty="0"/>
              <a:t>Bitan za metabolizam glukoze i imuni sistem</a:t>
            </a:r>
          </a:p>
          <a:p>
            <a:r>
              <a:rPr lang="sr-Latn-ME" sz="2000" dirty="0"/>
              <a:t>Brojne studije govore o uticaju deficita Zn na oksidativni stres</a:t>
            </a:r>
          </a:p>
          <a:p>
            <a:r>
              <a:rPr lang="sr-Latn-ME" sz="2000" dirty="0"/>
              <a:t>Ima kardioprotektivni efekat</a:t>
            </a:r>
          </a:p>
          <a:p>
            <a:r>
              <a:rPr lang="sr-Latn-ME" sz="2000" dirty="0"/>
              <a:t>Ima ulogu antioksidansa u CNSu</a:t>
            </a:r>
          </a:p>
          <a:p>
            <a:r>
              <a:rPr lang="sr-Latn-ME" sz="2000" dirty="0"/>
              <a:t>Smanjuje štetan efekat prelaznih metala kao što su Fe i Cu</a:t>
            </a:r>
          </a:p>
          <a:p>
            <a:r>
              <a:rPr lang="sr-Latn-ME" sz="2000" dirty="0"/>
              <a:t>Pominje se efekat kod Parkinsonove i Alchajmerove bolesti</a:t>
            </a:r>
            <a:endParaRPr lang="en-US" sz="20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289A8BF-6780-4D37-8144-AC61480528A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1585954"/>
            <a:ext cx="3740646" cy="41978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009576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ME" i="1" dirty="0"/>
              <a:t>Magnezijum-Mg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5626968" cy="5141168"/>
          </a:xfrm>
        </p:spPr>
        <p:txBody>
          <a:bodyPr>
            <a:normAutofit/>
          </a:bodyPr>
          <a:lstStyle/>
          <a:p>
            <a:r>
              <a:rPr lang="sr-Latn-ME" sz="2000" dirty="0"/>
              <a:t>Magnezijum je 24. element u PS i ima oksidativno stanje +2</a:t>
            </a:r>
          </a:p>
          <a:p>
            <a:r>
              <a:rPr lang="sr-Latn-ME" sz="2000" dirty="0"/>
              <a:t>Esencijalan je element za niz fukncija i intracelularni je katjon</a:t>
            </a:r>
          </a:p>
          <a:p>
            <a:r>
              <a:rPr lang="sr-Latn-ME" sz="2000" dirty="0"/>
              <a:t>Katalizuje: glikolizu, metab. nukleotida, sintezu proteina, oks fosforilaciju, detoksikacione procese</a:t>
            </a:r>
          </a:p>
          <a:p>
            <a:r>
              <a:rPr lang="sr-Latn-ME" sz="2000" dirty="0"/>
              <a:t>Neophodan za dejstvo 300 enzimskih sistema </a:t>
            </a:r>
          </a:p>
          <a:p>
            <a:r>
              <a:rPr lang="sr-Latn-ME" sz="2000" dirty="0"/>
              <a:t>Deficit Mg može dovesti do brojnih efekata nastalih usled nastanka OS</a:t>
            </a:r>
          </a:p>
          <a:p>
            <a:r>
              <a:rPr lang="sr-Latn-ME" sz="2000" dirty="0"/>
              <a:t>Deficit dovodi do nastanka karcinoma, KVS bolesti, starenja..</a:t>
            </a:r>
          </a:p>
          <a:p>
            <a:r>
              <a:rPr lang="sr-Latn-ME" sz="2000" dirty="0"/>
              <a:t>Neophodan je za sintezu glutationa</a:t>
            </a:r>
          </a:p>
          <a:p>
            <a:r>
              <a:rPr lang="sr-Latn-ME" sz="2000" dirty="0"/>
              <a:t>Povoljno djeluje na akutno i subakutno trovanje kalijumom</a:t>
            </a:r>
          </a:p>
          <a:p>
            <a:endParaRPr lang="en-US" sz="20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EA28370-35D5-46C3-8A32-88D5C4C8541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6136" y="2442951"/>
            <a:ext cx="3455665" cy="34556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58889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ME" i="1" dirty="0"/>
              <a:t>Uvod</a:t>
            </a:r>
            <a:r>
              <a:rPr lang="sr-Latn-ME" dirty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Latn-ME" sz="2000" dirty="0"/>
              <a:t>Metali su jedni od najstarijih otrova-štetni efekti olova, arsena, žive i još nekih metala opisani su još i u periodu prije nove ere </a:t>
            </a:r>
          </a:p>
          <a:p>
            <a:r>
              <a:rPr lang="sr-Latn-ME" sz="2000" dirty="0"/>
              <a:t>Dovode do hepatotoksičnog, nefrotoksičnog i neurotoksičnog dejstva na organizam </a:t>
            </a:r>
          </a:p>
          <a:p>
            <a:r>
              <a:rPr lang="sr-Latn-ME" sz="2000" dirty="0"/>
              <a:t>Mehanizam toksičnog dejstva metala na organizam nedovoljno je razjašnjen </a:t>
            </a:r>
          </a:p>
          <a:p>
            <a:r>
              <a:rPr lang="sr-Latn-ME" sz="2000" dirty="0"/>
              <a:t>Ukazuje se na uticaj metala za nastanak SR koji dovode do oštećenja raznih biomolekula </a:t>
            </a:r>
          </a:p>
          <a:p>
            <a:r>
              <a:rPr lang="sr-Latn-ME" sz="2000" dirty="0"/>
              <a:t>Metali sa promjenjivom valencom kao što su gvožđe, bakar, hrom i drugi metalidirektno katališu reakcije u kojima dolazi do stvaranja SR</a:t>
            </a:r>
          </a:p>
          <a:p>
            <a:r>
              <a:rPr lang="sr-Latn-ME" sz="2000" dirty="0"/>
              <a:t>Kadiju, živa, olovo inhibiraju antioksidativne mehanizme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8612035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Possible-mechanisms-for-metal-induced-oxidative-stres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87" y="548680"/>
            <a:ext cx="9078913" cy="6048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49116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ME" b="1" i="1" dirty="0"/>
              <a:t>Gvožđe-Fe</a:t>
            </a:r>
            <a:endParaRPr lang="en-US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Latn-ME" sz="2000" dirty="0"/>
              <a:t>Gvožđe je 26. element u periodnom sistemu</a:t>
            </a:r>
          </a:p>
          <a:p>
            <a:r>
              <a:rPr lang="sr-Latn-ME" sz="2000" dirty="0"/>
              <a:t>Elektronska konfiguracija mu omogućava doniranje jednog elektrona i čini ga veoma važnom komponentom u produkciji i metabolisanju slobodnih radikala u biološkim sistemima </a:t>
            </a:r>
          </a:p>
          <a:p>
            <a:r>
              <a:rPr lang="sr-Latn-ME" sz="2000" dirty="0"/>
              <a:t>U organizmu se nalazi u tri oksidaciona stanja: Fe²⁺(fero jon), Fe³⁺(feri jon), i malim dijelom kao Fe⁴⁺ </a:t>
            </a:r>
          </a:p>
          <a:p>
            <a:r>
              <a:rPr lang="sr-Latn-ME" sz="2000" dirty="0"/>
              <a:t>Pri fiziološkom pH fero oblik reaguje sa molekulskim kiseonikom i daje feri jon i superoksidni radikal </a:t>
            </a:r>
          </a:p>
          <a:p>
            <a:r>
              <a:rPr lang="sr-Latn-ME" sz="2000" dirty="0"/>
              <a:t>U okviru ispitivanja problematike nastanka OS izazvanog metalima Fe je jedan od najispitivanijih metala</a:t>
            </a:r>
          </a:p>
          <a:p>
            <a:r>
              <a:rPr lang="sr-Latn-ME" sz="2000" dirty="0"/>
              <a:t>Fe ima ulogu u inicijaciji lipidne peroksidacije </a:t>
            </a:r>
          </a:p>
          <a:p>
            <a:r>
              <a:rPr lang="sr-Latn-ME" sz="2000" dirty="0"/>
              <a:t>Fe katalizuje reakcije kiseonika i mnogih biomolekula 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6660649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Iron-induced-ferritin-aggregation-and-oxidative-stress-in-HF-The-mutant-FTL-polypeptid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20688"/>
            <a:ext cx="8820472" cy="5544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353286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ME" sz="800" dirty="0"/>
              <a:t>.</a:t>
            </a:r>
            <a:endParaRPr lang="en-US" sz="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Latn-ME" sz="2000" dirty="0"/>
              <a:t>Mnogobrojna ispitivanja dovela su do zaključka da helatizovano Fe djeluje kao katalizator  Fenton reakcija, olakšavajući konverziju O</a:t>
            </a:r>
            <a:r>
              <a:rPr lang="sr-Latn-ME" sz="1200" dirty="0"/>
              <a:t>2</a:t>
            </a:r>
            <a:r>
              <a:rPr lang="sr-Latn-ME" sz="2000" dirty="0"/>
              <a:t>°¯,i vodonik peroksida u hidroksil radikal HO°, koji možeda djeluje sa različitim molekulima</a:t>
            </a:r>
            <a:endParaRPr lang="en-US" sz="2000" dirty="0"/>
          </a:p>
          <a:p>
            <a:r>
              <a:rPr lang="sr-Latn-ME" sz="2000" dirty="0"/>
              <a:t>Brojna ispitivanja su dokazala štetno dejstvo Fe in vivo i in vitro u pogledu oksidativnog stresa, i značajno djelovanje antioksidanasa</a:t>
            </a:r>
          </a:p>
          <a:p>
            <a:r>
              <a:rPr lang="sr-Latn-ME" sz="2000" dirty="0"/>
              <a:t>Značajna uloga deferoksamina, vitamina C,E..glutationa</a:t>
            </a:r>
          </a:p>
          <a:p>
            <a:r>
              <a:rPr lang="sr-Latn-ME" sz="2000" dirty="0"/>
              <a:t>Mnogi ksenobiotici imaju sposobnost otpustanja Fe iz njegovih prirodnih depoa u organizmu-stvaranje slobodnih vrsta</a:t>
            </a:r>
          </a:p>
          <a:p>
            <a:r>
              <a:rPr lang="sr-Latn-ME" sz="2000" dirty="0"/>
              <a:t>Fe potencira dejstvo etanola</a:t>
            </a:r>
          </a:p>
          <a:p>
            <a:r>
              <a:rPr lang="sr-Latn-ME" sz="2000" dirty="0"/>
              <a:t>Značajna uloga u nastanku Alchajmerove bolesti </a:t>
            </a:r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6256998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ME" i="1" dirty="0"/>
              <a:t>Bakar-Cu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7383" y="2057399"/>
            <a:ext cx="8229600" cy="4525963"/>
          </a:xfrm>
        </p:spPr>
        <p:txBody>
          <a:bodyPr>
            <a:normAutofit/>
          </a:bodyPr>
          <a:lstStyle/>
          <a:p>
            <a:r>
              <a:rPr lang="sr-Latn-ME" sz="2000" dirty="0"/>
              <a:t>29. element u Periodnom sistemu sa jednim nesparenim elektronom </a:t>
            </a:r>
          </a:p>
          <a:p>
            <a:r>
              <a:rPr lang="sr-Latn-ME" sz="2000" dirty="0"/>
              <a:t>U organizmu se nalazi u dva oksidaciona stanja kupro i kupri jon</a:t>
            </a:r>
          </a:p>
          <a:p>
            <a:r>
              <a:rPr lang="sr-Latn-ME" sz="2000" dirty="0"/>
              <a:t>Slično kao Fe djeluje kao katalizator u stvaranje RVKa i katalizuje peroksidaciju ćelijskih membrana </a:t>
            </a:r>
          </a:p>
          <a:p>
            <a:r>
              <a:rPr lang="sr-Latn-ME" sz="2000" dirty="0"/>
              <a:t>Joni učestvuju u reakcijama oksidacije i redukcije</a:t>
            </a:r>
          </a:p>
          <a:p>
            <a:r>
              <a:rPr lang="sr-Latn-ME" sz="2000" dirty="0"/>
              <a:t>Eksperimentalne studije su dokazale da Cu može da ošteti DNK molekul</a:t>
            </a:r>
          </a:p>
          <a:p>
            <a:r>
              <a:rPr lang="sr-Latn-ME" sz="2000" dirty="0"/>
              <a:t>Cu ima značajnu ulogu na metabolizam LDLa, aterosklerozi i protrombocitnim  osobinama</a:t>
            </a:r>
          </a:p>
          <a:p>
            <a:r>
              <a:rPr lang="sr-Latn-ME" sz="2000" dirty="0"/>
              <a:t>Nova istraživanja su dokazala da je uticaj Cu čak i veći na HDL nego na LDL</a:t>
            </a:r>
          </a:p>
          <a:p>
            <a:r>
              <a:rPr lang="sr-Latn-ME" sz="2000" dirty="0"/>
              <a:t>Prooksidativno dejstvo na djelovanje bakra imaju vitamini C i E, metali slena i cinka glutationa </a:t>
            </a:r>
          </a:p>
          <a:p>
            <a:r>
              <a:rPr lang="sr-Latn-ME" sz="2000" dirty="0"/>
              <a:t>Značajna štetna uloga na DNK molekul u nekim slučajevima  </a:t>
            </a:r>
            <a:endParaRPr lang="en-US" sz="20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3FFFF6D-B843-4D53-A605-25709723F2C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9199" y="208377"/>
            <a:ext cx="2627784" cy="1754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31788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ME" i="1" dirty="0"/>
              <a:t>Hrom-Cr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906888" cy="4525963"/>
          </a:xfrm>
        </p:spPr>
        <p:txBody>
          <a:bodyPr>
            <a:normAutofit fontScale="92500" lnSpcReduction="20000"/>
          </a:bodyPr>
          <a:lstStyle/>
          <a:p>
            <a:r>
              <a:rPr lang="sr-Latn-ME" sz="2000" dirty="0"/>
              <a:t>Hrom je 24. element PS i javlja se u više oksidacionih stanja i valencomod  -2 do +6</a:t>
            </a:r>
          </a:p>
          <a:p>
            <a:r>
              <a:rPr lang="sr-Latn-ME" sz="2000" dirty="0"/>
              <a:t>Hrom valence +3 je veoma bitan za metabolizam glukoze, dok je hrom +6 najvažniji toksikološki </a:t>
            </a:r>
          </a:p>
          <a:p>
            <a:r>
              <a:rPr lang="sr-Latn-ME" sz="2000" dirty="0"/>
              <a:t>Hrom +6 je jedan od prvih verifikovanih kancerogena</a:t>
            </a:r>
          </a:p>
          <a:p>
            <a:r>
              <a:rPr lang="sr-Latn-ME" sz="2000" dirty="0"/>
              <a:t>Sam Cr+6 ne reaguje ali u prisustvu redukcionih materija se prevodi u +5 koji dovodi do oksidacionog oštećenja ćelija </a:t>
            </a:r>
          </a:p>
          <a:p>
            <a:r>
              <a:rPr lang="sr-Latn-ME" sz="2000" dirty="0"/>
              <a:t>Hrom sa valencom +4 može da ulazi u Fentonovu reakciju a nastaje redukcijom Cr+5</a:t>
            </a:r>
          </a:p>
          <a:p>
            <a:r>
              <a:rPr lang="sr-Latn-ME" sz="2000" dirty="0"/>
              <a:t>Izuzetno dobre efekte na oštećenje izazvano hromom ima vitamin E dok vitamin B2 nije pokazao efikasno dejstvo</a:t>
            </a:r>
            <a:endParaRPr lang="en-US" sz="20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9708B23-41EE-418A-8909-9121E62C0BD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1600200"/>
            <a:ext cx="3795896" cy="3989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85068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ME" i="1" dirty="0"/>
              <a:t>Kadmijum-Cd 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5050904" cy="4525963"/>
          </a:xfrm>
        </p:spPr>
        <p:txBody>
          <a:bodyPr>
            <a:normAutofit fontScale="92500" lnSpcReduction="10000"/>
          </a:bodyPr>
          <a:lstStyle/>
          <a:p>
            <a:r>
              <a:rPr lang="sr-Latn-ME" sz="2000" dirty="0"/>
              <a:t>Kadmijumje 48. element u PS sa oksidacionim stanjem +2</a:t>
            </a:r>
          </a:p>
          <a:p>
            <a:r>
              <a:rPr lang="sr-Latn-ME" sz="2000" dirty="0"/>
              <a:t>Svrstava se među 126 najznačajnijih zagađivača</a:t>
            </a:r>
          </a:p>
          <a:p>
            <a:r>
              <a:rPr lang="sr-Latn-ME" sz="2000" dirty="0"/>
              <a:t>Posebno je štetan za bubrege, pluća i skeletni sistem, može biti uzrok karcinoma pluća i testisa</a:t>
            </a:r>
          </a:p>
          <a:p>
            <a:r>
              <a:rPr lang="sr-Latn-ME" sz="2000" dirty="0"/>
              <a:t>Dokazano je da izaziva poremećaj rada mitohondrija i povećanje LP u ćelijama</a:t>
            </a:r>
          </a:p>
          <a:p>
            <a:r>
              <a:rPr lang="sr-Latn-ME" sz="2000" dirty="0"/>
              <a:t>Oštećuje proteine i molekul DNK </a:t>
            </a:r>
          </a:p>
          <a:p>
            <a:r>
              <a:rPr lang="sr-Latn-ME" sz="2000" dirty="0"/>
              <a:t>Najštetniji efekat ima usled akutnog trovanja u velikim dozama kada dovodi do disbalansa antioksidativne zaštite</a:t>
            </a:r>
          </a:p>
          <a:p>
            <a:r>
              <a:rPr lang="sr-Latn-ME" sz="2000" dirty="0"/>
              <a:t>Posredno povećana količina Cd dovodi do povećanja količine Fe i Cu</a:t>
            </a:r>
            <a:endParaRPr lang="en-US" sz="20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240A088-19B2-4755-800A-A0F8A16453D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2120" y="1535110"/>
            <a:ext cx="3034680" cy="41981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90324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556</TotalTime>
  <Words>881</Words>
  <Application>Microsoft Office PowerPoint</Application>
  <PresentationFormat>On-screen Show (4:3)</PresentationFormat>
  <Paragraphs>83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6" baseType="lpstr">
      <vt:lpstr>Arial</vt:lpstr>
      <vt:lpstr>Calibri</vt:lpstr>
      <vt:lpstr>Office Theme</vt:lpstr>
      <vt:lpstr>Prooksidativno dejstvo metala </vt:lpstr>
      <vt:lpstr>Uvod </vt:lpstr>
      <vt:lpstr>PowerPoint Presentation</vt:lpstr>
      <vt:lpstr>Gvožđe-Fe</vt:lpstr>
      <vt:lpstr>PowerPoint Presentation</vt:lpstr>
      <vt:lpstr>.</vt:lpstr>
      <vt:lpstr>Bakar-Cu</vt:lpstr>
      <vt:lpstr>Hrom-Cr</vt:lpstr>
      <vt:lpstr>Kadmijum-Cd </vt:lpstr>
      <vt:lpstr>Živa-Hg</vt:lpstr>
      <vt:lpstr>Olovo-Pb</vt:lpstr>
      <vt:lpstr>Cink-Zn</vt:lpstr>
      <vt:lpstr>Magnezijum-Mg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Seminarski rad BCG-vakcina</dc:title>
  <dc:creator>user</dc:creator>
  <cp:lastModifiedBy>win10</cp:lastModifiedBy>
  <cp:revision>46</cp:revision>
  <dcterms:created xsi:type="dcterms:W3CDTF">2018-04-30T15:25:57Z</dcterms:created>
  <dcterms:modified xsi:type="dcterms:W3CDTF">2020-04-04T19:49:28Z</dcterms:modified>
</cp:coreProperties>
</file>