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7"/>
  </p:notesMasterIdLst>
  <p:handoutMasterIdLst>
    <p:handoutMasterId r:id="rId38"/>
  </p:handoutMasterIdLst>
  <p:sldIdLst>
    <p:sldId id="256" r:id="rId2"/>
    <p:sldId id="257" r:id="rId3"/>
    <p:sldId id="286" r:id="rId4"/>
    <p:sldId id="287" r:id="rId5"/>
    <p:sldId id="288" r:id="rId6"/>
    <p:sldId id="289" r:id="rId7"/>
    <p:sldId id="290" r:id="rId8"/>
    <p:sldId id="258" r:id="rId9"/>
    <p:sldId id="291" r:id="rId10"/>
    <p:sldId id="259" r:id="rId11"/>
    <p:sldId id="260" r:id="rId12"/>
    <p:sldId id="292" r:id="rId13"/>
    <p:sldId id="261" r:id="rId14"/>
    <p:sldId id="262" r:id="rId15"/>
    <p:sldId id="263" r:id="rId16"/>
    <p:sldId id="264" r:id="rId17"/>
    <p:sldId id="266" r:id="rId18"/>
    <p:sldId id="267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88769" autoAdjust="0"/>
  </p:normalViewPr>
  <p:slideViewPr>
    <p:cSldViewPr showGuides="1">
      <p:cViewPr varScale="1">
        <p:scale>
          <a:sx n="113" d="100"/>
          <a:sy n="113" d="100"/>
        </p:scale>
        <p:origin x="163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EDB73B5A-2AE3-4A14-93E7-1AD4DAA91B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5281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8AFD01-9826-4C5F-B4FE-AFCF32F58C04}" type="datetimeFigureOut">
              <a:rPr lang="en-US" smtClean="0"/>
              <a:t>11/9/2021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1288" y="1162050"/>
            <a:ext cx="4181475" cy="31353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70400"/>
            <a:ext cx="5603875" cy="36591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4913"/>
            <a:ext cx="30353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4913"/>
            <a:ext cx="30353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8A2AC1-9D31-492B-9DCB-21C4F3445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139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8A2AC1-9D31-492B-9DCB-21C4F3445DF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004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6921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6921 h 3840"/>
                <a:gd name="T8" fmla="*/ 0 w 1824"/>
                <a:gd name="T9" fmla="*/ 6921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F320DC-FE2A-4FC4-9F36-19E229B5F8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037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6CCC91-5D9C-4FF9-886C-3766B956BD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95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C94E3-1BE8-4D73-B683-B7FFE5C3B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650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071F72-D79A-4442-B69A-33BCED85A1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137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CD5803-B98C-4ECC-AC3C-DAA0D910A0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469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AF087D-4855-4751-BC56-A355CF6BDE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31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71F173-2086-43A3-BF6B-61E0196B3D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272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9026ED-4E1D-4C79-8F20-ADF7E4A3FE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686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E6A6A-2CEC-4369-BD80-290CC1B99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126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BFBF0-6275-468F-875A-73A4A76AA3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525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3473E9-4F73-4815-8C4A-9CC3758125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880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410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9F5476C1-494B-4BC8-AE2C-30C4BE3912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4221088"/>
            <a:ext cx="7239000" cy="1982688"/>
          </a:xfrm>
        </p:spPr>
        <p:txBody>
          <a:bodyPr/>
          <a:lstStyle/>
          <a:p>
            <a:pPr eaLnBrk="1" hangingPunct="1"/>
            <a:r>
              <a:rPr lang="en-US" sz="3600" dirty="0" err="1" smtClean="0"/>
              <a:t>Programske</a:t>
            </a:r>
            <a:r>
              <a:rPr lang="en-US" sz="3600" dirty="0" smtClean="0"/>
              <a:t> </a:t>
            </a:r>
            <a:r>
              <a:rPr lang="en-US" sz="3600" dirty="0" err="1" smtClean="0"/>
              <a:t>biblioteke</a:t>
            </a:r>
            <a:endParaRPr lang="sr-Latn-CS" sz="3600" dirty="0" smtClean="0"/>
          </a:p>
          <a:p>
            <a:pPr eaLnBrk="1" hangingPunct="1"/>
            <a:r>
              <a:rPr lang="en-US" sz="3600" dirty="0" err="1" smtClean="0"/>
              <a:t>Karakteristike</a:t>
            </a:r>
            <a:r>
              <a:rPr lang="en-US" sz="3600" dirty="0" smtClean="0"/>
              <a:t> </a:t>
            </a:r>
            <a:r>
              <a:rPr lang="en-US" sz="3600" dirty="0" err="1" smtClean="0"/>
              <a:t>promjenljivih</a:t>
            </a:r>
            <a:endParaRPr lang="en-US" sz="3600" dirty="0" smtClean="0"/>
          </a:p>
          <a:p>
            <a:pPr eaLnBrk="1" hangingPunct="1"/>
            <a:r>
              <a:rPr lang="sr-Latn-CS" sz="3600" dirty="0" smtClean="0"/>
              <a:t>Dinamička alokacija i dealokacija</a:t>
            </a:r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string.h</a:t>
            </a:r>
            <a:r>
              <a:rPr lang="sr-Latn-CS" smtClean="0"/>
              <a:t> - pregled i još ponešto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349624"/>
            <a:ext cx="8064500" cy="3743672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Podsjetite se </a:t>
            </a:r>
            <a:r>
              <a:rPr lang="en-US" sz="2400" dirty="0" err="1" smtClean="0"/>
              <a:t>funkcija</a:t>
            </a:r>
            <a:r>
              <a:rPr lang="sr-Latn-CS" sz="2400" dirty="0" smtClean="0"/>
              <a:t>: </a:t>
            </a:r>
            <a:r>
              <a:rPr lang="sr-Latn-CS" sz="2400" dirty="0" smtClean="0">
                <a:solidFill>
                  <a:srgbClr val="3333CC"/>
                </a:solidFill>
              </a:rPr>
              <a:t>strcmp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strcpy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strlen</a:t>
            </a:r>
            <a:r>
              <a:rPr lang="sr-Latn-CS" sz="2400" dirty="0" smtClean="0"/>
              <a:t>. </a:t>
            </a:r>
          </a:p>
          <a:p>
            <a:pPr eaLnBrk="1" hangingPunct="1"/>
            <a:r>
              <a:rPr lang="sr-Latn-CS" sz="2400" dirty="0" smtClean="0"/>
              <a:t>Pored ovoga koriste se i </a:t>
            </a:r>
            <a:r>
              <a:rPr lang="en-US" sz="2400" dirty="0" err="1" smtClean="0"/>
              <a:t>funkcije</a:t>
            </a:r>
            <a:r>
              <a:rPr lang="sr-Latn-CS" sz="2400" dirty="0" smtClean="0"/>
              <a:t>:</a:t>
            </a:r>
          </a:p>
          <a:p>
            <a:pPr lvl="1" eaLnBrk="1" hangingPunct="1"/>
            <a:r>
              <a:rPr lang="sr-Latn-CS" sz="2000" dirty="0" smtClean="0">
                <a:solidFill>
                  <a:srgbClr val="FF0000"/>
                </a:solidFill>
              </a:rPr>
              <a:t>strncpy(dest, source, n)</a:t>
            </a:r>
            <a:r>
              <a:rPr lang="sr-Latn-CS" sz="2000" dirty="0" smtClean="0"/>
              <a:t> kopira string </a:t>
            </a:r>
            <a:r>
              <a:rPr lang="sr-Latn-CS" sz="2000" dirty="0" smtClean="0">
                <a:solidFill>
                  <a:srgbClr val="FF0000"/>
                </a:solidFill>
              </a:rPr>
              <a:t>source</a:t>
            </a:r>
            <a:r>
              <a:rPr lang="sr-Latn-CS" sz="2000" dirty="0" smtClean="0"/>
              <a:t> u string </a:t>
            </a:r>
            <a:r>
              <a:rPr lang="sr-Latn-CS" sz="2000" dirty="0" smtClean="0">
                <a:solidFill>
                  <a:srgbClr val="FF0000"/>
                </a:solidFill>
              </a:rPr>
              <a:t>dest</a:t>
            </a:r>
            <a:r>
              <a:rPr lang="sr-Latn-CS" sz="2000" dirty="0" smtClean="0"/>
              <a:t>, ali najviše do </a:t>
            </a:r>
            <a:r>
              <a:rPr lang="sr-Latn-CS" sz="2000" dirty="0" smtClean="0">
                <a:solidFill>
                  <a:srgbClr val="FF0000"/>
                </a:solidFill>
              </a:rPr>
              <a:t>n</a:t>
            </a:r>
            <a:r>
              <a:rPr lang="sr-Latn-CS" sz="2000" dirty="0" smtClean="0"/>
              <a:t> karaktera;</a:t>
            </a:r>
          </a:p>
          <a:p>
            <a:pPr lvl="1" eaLnBrk="1" hangingPunct="1"/>
            <a:r>
              <a:rPr lang="sr-Latn-CS" sz="2000" dirty="0" smtClean="0">
                <a:solidFill>
                  <a:srgbClr val="FF0000"/>
                </a:solidFill>
              </a:rPr>
              <a:t>strncat(dest, source, n)</a:t>
            </a:r>
            <a:r>
              <a:rPr lang="sr-Latn-CS" sz="2000" dirty="0" smtClean="0"/>
              <a:t> nadovezuje string </a:t>
            </a:r>
            <a:r>
              <a:rPr lang="sr-Latn-CS" sz="2000" dirty="0" smtClean="0">
                <a:solidFill>
                  <a:srgbClr val="FF0000"/>
                </a:solidFill>
              </a:rPr>
              <a:t>source</a:t>
            </a:r>
            <a:r>
              <a:rPr lang="sr-Latn-CS" sz="2000" dirty="0" smtClean="0"/>
              <a:t> na string </a:t>
            </a:r>
            <a:r>
              <a:rPr lang="sr-Latn-CS" sz="2000" dirty="0" smtClean="0">
                <a:solidFill>
                  <a:srgbClr val="FF0000"/>
                </a:solidFill>
              </a:rPr>
              <a:t>dest</a:t>
            </a:r>
            <a:r>
              <a:rPr lang="sr-Latn-CS" sz="2000" dirty="0" smtClean="0"/>
              <a:t>, ali najviše do </a:t>
            </a:r>
            <a:r>
              <a:rPr lang="sr-Latn-CS" sz="2000" dirty="0" smtClean="0">
                <a:solidFill>
                  <a:srgbClr val="FF0000"/>
                </a:solidFill>
              </a:rPr>
              <a:t>n</a:t>
            </a:r>
            <a:r>
              <a:rPr lang="sr-Latn-CS" sz="2000" dirty="0" smtClean="0"/>
              <a:t> karaktera;</a:t>
            </a:r>
          </a:p>
          <a:p>
            <a:pPr lvl="1" eaLnBrk="1" hangingPunct="1"/>
            <a:r>
              <a:rPr lang="sr-Latn-CS" sz="2000" dirty="0" smtClean="0">
                <a:solidFill>
                  <a:srgbClr val="FF0000"/>
                </a:solidFill>
              </a:rPr>
              <a:t>strchr(s, c)</a:t>
            </a:r>
            <a:r>
              <a:rPr lang="sr-Latn-CS" sz="2000" dirty="0" smtClean="0"/>
              <a:t> vraća pokazivač na prvo pojavljivanje karaktera </a:t>
            </a:r>
            <a:r>
              <a:rPr lang="sr-Latn-CS" sz="2000" dirty="0" smtClean="0">
                <a:solidFill>
                  <a:srgbClr val="FF0000"/>
                </a:solidFill>
              </a:rPr>
              <a:t>c</a:t>
            </a:r>
            <a:r>
              <a:rPr lang="sr-Latn-CS" sz="2000" dirty="0" smtClean="0"/>
              <a:t> u stringu </a:t>
            </a:r>
            <a:r>
              <a:rPr lang="sr-Latn-CS" sz="2000" dirty="0" smtClean="0">
                <a:solidFill>
                  <a:srgbClr val="FF0000"/>
                </a:solidFill>
              </a:rPr>
              <a:t>s</a:t>
            </a:r>
            <a:r>
              <a:rPr lang="en-US" sz="2000" dirty="0" smtClean="0"/>
              <a:t> </a:t>
            </a:r>
            <a:r>
              <a:rPr lang="sr-Latn-CS" sz="2000" dirty="0" smtClean="0"/>
              <a:t>(</a:t>
            </a:r>
            <a:r>
              <a:rPr lang="en-US" sz="2000" dirty="0" err="1" smtClean="0"/>
              <a:t>ako</a:t>
            </a:r>
            <a:r>
              <a:rPr lang="en-US" sz="2000" dirty="0" smtClean="0"/>
              <a:t> </a:t>
            </a:r>
            <a:r>
              <a:rPr lang="sr-Latn-CS" sz="2000" dirty="0" smtClean="0"/>
              <a:t>ne nađe, vraća NULL);</a:t>
            </a:r>
          </a:p>
          <a:p>
            <a:pPr lvl="1" eaLnBrk="1" hangingPunct="1"/>
            <a:r>
              <a:rPr lang="sr-Latn-CS" sz="2000" dirty="0" smtClean="0">
                <a:solidFill>
                  <a:srgbClr val="FF0000"/>
                </a:solidFill>
              </a:rPr>
              <a:t>memcmp(s1, s2, n)</a:t>
            </a:r>
            <a:r>
              <a:rPr lang="sr-Latn-CS" sz="2000" dirty="0" smtClean="0"/>
              <a:t> poredi sadržaj memorije (kao da su u pitanju stringovi), ali najviše do </a:t>
            </a:r>
            <a:r>
              <a:rPr lang="sr-Latn-CS" sz="2000" dirty="0" smtClean="0">
                <a:solidFill>
                  <a:srgbClr val="FF0000"/>
                </a:solidFill>
              </a:rPr>
              <a:t>n</a:t>
            </a:r>
            <a:r>
              <a:rPr lang="sr-Latn-CS" sz="2000" dirty="0" smtClean="0"/>
              <a:t> bajtova.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10/35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>
                <a:solidFill>
                  <a:srgbClr val="3333CC"/>
                </a:solidFill>
              </a:rPr>
              <a:t>string.h</a:t>
            </a:r>
            <a:endParaRPr lang="en-US" dirty="0" smtClean="0">
              <a:solidFill>
                <a:srgbClr val="3333CC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3600"/>
            <a:ext cx="8640960" cy="4391025"/>
          </a:xfrm>
        </p:spPr>
        <p:txBody>
          <a:bodyPr/>
          <a:lstStyle/>
          <a:p>
            <a:pPr marL="285750" lvl="1"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memcpy(s1, s2, n)</a:t>
            </a:r>
            <a:r>
              <a:rPr lang="sr-Latn-CS" sz="2000" dirty="0" smtClean="0"/>
              <a:t> kopira sadržaj </a:t>
            </a:r>
            <a:r>
              <a:rPr lang="sr-Latn-CS" sz="2000" dirty="0" smtClean="0">
                <a:solidFill>
                  <a:srgbClr val="FF0000"/>
                </a:solidFill>
              </a:rPr>
              <a:t>n</a:t>
            </a:r>
            <a:r>
              <a:rPr lang="sr-Latn-CS" sz="2000" dirty="0" smtClean="0"/>
              <a:t> bajtova memorije sa pozicije </a:t>
            </a:r>
            <a:r>
              <a:rPr lang="sr-Latn-CS" sz="2000" dirty="0" smtClean="0">
                <a:solidFill>
                  <a:srgbClr val="FF0000"/>
                </a:solidFill>
              </a:rPr>
              <a:t>s2</a:t>
            </a:r>
            <a:r>
              <a:rPr lang="sr-Latn-CS" sz="2000" dirty="0" smtClean="0"/>
              <a:t> na poziciju </a:t>
            </a:r>
            <a:r>
              <a:rPr lang="sr-Latn-CS" sz="2000" dirty="0" smtClean="0">
                <a:solidFill>
                  <a:srgbClr val="FF0000"/>
                </a:solidFill>
              </a:rPr>
              <a:t>s1</a:t>
            </a:r>
            <a:r>
              <a:rPr lang="sr-Latn-CS" sz="2000" dirty="0" smtClean="0"/>
              <a:t> (</a:t>
            </a:r>
            <a:r>
              <a:rPr lang="sr-Latn-CS" sz="2000" dirty="0" smtClean="0">
                <a:solidFill>
                  <a:srgbClr val="FF0000"/>
                </a:solidFill>
              </a:rPr>
              <a:t>s1</a:t>
            </a:r>
            <a:r>
              <a:rPr lang="sr-Latn-CS" sz="2000" dirty="0" smtClean="0"/>
              <a:t> i </a:t>
            </a:r>
            <a:r>
              <a:rPr lang="sr-Latn-CS" sz="2000" dirty="0" smtClean="0">
                <a:solidFill>
                  <a:srgbClr val="FF0000"/>
                </a:solidFill>
              </a:rPr>
              <a:t>s2</a:t>
            </a:r>
            <a:r>
              <a:rPr lang="sr-Latn-CS" sz="2000" dirty="0" smtClean="0"/>
              <a:t> su pokazivači). Brža je od </a:t>
            </a:r>
            <a:r>
              <a:rPr lang="sr-Latn-CS" sz="2000" dirty="0">
                <a:solidFill>
                  <a:srgbClr val="FF0000"/>
                </a:solidFill>
              </a:rPr>
              <a:t>strcpy</a:t>
            </a:r>
            <a:r>
              <a:rPr lang="sr-Latn-CS" sz="2000" dirty="0" smtClean="0"/>
              <a:t>.</a:t>
            </a:r>
          </a:p>
          <a:p>
            <a:pPr marL="285750" lvl="1"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memchr(s, c, n)</a:t>
            </a:r>
            <a:r>
              <a:rPr lang="sr-Latn-CS" sz="2000" dirty="0" smtClean="0"/>
              <a:t> traži prvo pojavljivanje “karaktera” </a:t>
            </a:r>
            <a:r>
              <a:rPr lang="sr-Latn-CS" sz="2000" dirty="0" smtClean="0">
                <a:solidFill>
                  <a:srgbClr val="FF0000"/>
                </a:solidFill>
              </a:rPr>
              <a:t>c</a:t>
            </a:r>
            <a:r>
              <a:rPr lang="sr-Latn-CS" sz="2000" dirty="0" smtClean="0"/>
              <a:t> u memoriji koja počinje od pokazivača </a:t>
            </a:r>
            <a:r>
              <a:rPr lang="sr-Latn-CS" sz="2000" dirty="0" smtClean="0">
                <a:solidFill>
                  <a:srgbClr val="FF0000"/>
                </a:solidFill>
              </a:rPr>
              <a:t>s</a:t>
            </a:r>
            <a:r>
              <a:rPr lang="sr-Latn-CS" sz="2000" dirty="0" smtClean="0"/>
              <a:t>, najviše do </a:t>
            </a:r>
            <a:r>
              <a:rPr lang="sr-Latn-CS" sz="2000" dirty="0" smtClean="0">
                <a:solidFill>
                  <a:srgbClr val="FF0000"/>
                </a:solidFill>
              </a:rPr>
              <a:t>n</a:t>
            </a:r>
            <a:r>
              <a:rPr lang="sr-Latn-CS" sz="2000" dirty="0" smtClean="0"/>
              <a:t> bajtova (vraća NULL ako nema).</a:t>
            </a:r>
          </a:p>
          <a:p>
            <a:pPr marL="285750" lvl="1"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CS" sz="2000" dirty="0">
                <a:solidFill>
                  <a:srgbClr val="FF0000"/>
                </a:solidFill>
              </a:rPr>
              <a:t>memset(s</a:t>
            </a:r>
            <a:r>
              <a:rPr lang="sr-Latn-CS" sz="2000" dirty="0" smtClean="0">
                <a:solidFill>
                  <a:srgbClr val="FF0000"/>
                </a:solidFill>
              </a:rPr>
              <a:t>, c, n</a:t>
            </a:r>
            <a:r>
              <a:rPr lang="sr-Latn-CS" sz="2000" dirty="0">
                <a:solidFill>
                  <a:srgbClr val="FF0000"/>
                </a:solidFill>
              </a:rPr>
              <a:t>)</a:t>
            </a:r>
            <a:r>
              <a:rPr lang="sr-Latn-CS" sz="2000" dirty="0" smtClean="0"/>
              <a:t> kopira karakter </a:t>
            </a:r>
            <a:r>
              <a:rPr lang="sr-Latn-CS" sz="2000" dirty="0">
                <a:solidFill>
                  <a:srgbClr val="FF0000"/>
                </a:solidFill>
              </a:rPr>
              <a:t>c</a:t>
            </a:r>
            <a:r>
              <a:rPr lang="sr-Latn-CS" sz="2000" dirty="0" smtClean="0"/>
              <a:t> na prvih </a:t>
            </a:r>
            <a:r>
              <a:rPr lang="sr-Latn-CS" sz="2000" dirty="0">
                <a:solidFill>
                  <a:srgbClr val="FF0000"/>
                </a:solidFill>
              </a:rPr>
              <a:t>n</a:t>
            </a:r>
            <a:r>
              <a:rPr lang="sr-Latn-CS" sz="2000" dirty="0" smtClean="0"/>
              <a:t> pozicija stringa </a:t>
            </a:r>
            <a:r>
              <a:rPr lang="sr-Latn-CS" sz="2000" dirty="0">
                <a:solidFill>
                  <a:srgbClr val="FF0000"/>
                </a:solidFill>
              </a:rPr>
              <a:t>s</a:t>
            </a:r>
            <a:r>
              <a:rPr lang="sr-Latn-CS" sz="2000" dirty="0" smtClean="0"/>
              <a:t>.</a:t>
            </a:r>
            <a:endParaRPr lang="sr-Latn-CS" sz="2000" dirty="0">
              <a:solidFill>
                <a:srgbClr val="FF0000"/>
              </a:solidFill>
            </a:endParaRPr>
          </a:p>
          <a:p>
            <a:pPr marL="285750" lvl="1"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CS" sz="2000" dirty="0">
                <a:solidFill>
                  <a:srgbClr val="FF0000"/>
                </a:solidFill>
              </a:rPr>
              <a:t>strtok(s</a:t>
            </a:r>
            <a:r>
              <a:rPr lang="sr-Latn-CS" sz="2000" dirty="0" smtClean="0">
                <a:solidFill>
                  <a:srgbClr val="FF0000"/>
                </a:solidFill>
              </a:rPr>
              <a:t>, delim</a:t>
            </a:r>
            <a:r>
              <a:rPr lang="sr-Latn-CS" sz="2000" dirty="0">
                <a:solidFill>
                  <a:srgbClr val="FF0000"/>
                </a:solidFill>
              </a:rPr>
              <a:t>)</a:t>
            </a:r>
            <a:r>
              <a:rPr lang="sr-Latn-CS" sz="2000" dirty="0" smtClean="0"/>
              <a:t> dijeli string </a:t>
            </a:r>
            <a:r>
              <a:rPr lang="sr-Latn-CS" sz="2000" dirty="0">
                <a:solidFill>
                  <a:srgbClr val="FF0000"/>
                </a:solidFill>
              </a:rPr>
              <a:t>s</a:t>
            </a:r>
            <a:r>
              <a:rPr lang="sr-Latn-CS" sz="2000" dirty="0" smtClean="0"/>
              <a:t> na podstringove razdvojene karakterima (delimiterima) u stringu </a:t>
            </a:r>
            <a:r>
              <a:rPr lang="sr-Latn-CS" sz="2000" dirty="0" smtClean="0">
                <a:solidFill>
                  <a:srgbClr val="FF0000"/>
                </a:solidFill>
              </a:rPr>
              <a:t>delim</a:t>
            </a:r>
            <a:r>
              <a:rPr lang="sr-Latn-CS" sz="2000" dirty="0"/>
              <a:t> </a:t>
            </a:r>
            <a:r>
              <a:rPr lang="sr-Latn-CS" sz="2000" dirty="0" smtClean="0"/>
              <a:t>(primjer ispod). Mijenja se string </a:t>
            </a:r>
            <a:r>
              <a:rPr lang="sr-Latn-CS" sz="2000" dirty="0" smtClean="0">
                <a:solidFill>
                  <a:srgbClr val="FF0000"/>
                </a:solidFill>
              </a:rPr>
              <a:t>s</a:t>
            </a:r>
            <a:r>
              <a:rPr lang="sr-Latn-CS" sz="2000" dirty="0" smtClean="0"/>
              <a:t>!</a:t>
            </a:r>
            <a:endParaRPr lang="sr-Latn-CS" sz="2000" dirty="0"/>
          </a:p>
        </p:txBody>
      </p:sp>
      <p:sp>
        <p:nvSpPr>
          <p:cNvPr id="2" name="Rectangle 1"/>
          <p:cNvSpPr/>
          <p:nvPr/>
        </p:nvSpPr>
        <p:spPr>
          <a:xfrm>
            <a:off x="395536" y="4329112"/>
            <a:ext cx="570595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90000"/>
              </a:lnSpc>
              <a:defRPr/>
            </a:pP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char </a:t>
            </a:r>
            <a:r>
              <a:rPr lang="en-US" sz="2000" dirty="0" err="1">
                <a:solidFill>
                  <a:srgbClr val="0070C0"/>
                </a:solidFill>
                <a:latin typeface="Tahoma" pitchFamily="34" charset="0"/>
              </a:rPr>
              <a:t>str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[] = 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"Prva, </a:t>
            </a:r>
            <a:r>
              <a:rPr lang="en-US" sz="2000" dirty="0" err="1">
                <a:solidFill>
                  <a:srgbClr val="FF0000"/>
                </a:solidFill>
                <a:latin typeface="Tahoma" pitchFamily="34" charset="0"/>
              </a:rPr>
              <a:t>druga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, </a:t>
            </a:r>
            <a:r>
              <a:rPr lang="en-US" sz="2000" dirty="0" err="1">
                <a:solidFill>
                  <a:srgbClr val="FF0000"/>
                </a:solidFill>
                <a:latin typeface="Tahoma" pitchFamily="34" charset="0"/>
              </a:rPr>
              <a:t>i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2000" dirty="0" err="1">
                <a:solidFill>
                  <a:srgbClr val="FF0000"/>
                </a:solidFill>
                <a:latin typeface="Tahoma" pitchFamily="34" charset="0"/>
              </a:rPr>
              <a:t>treca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: kuku-</a:t>
            </a:r>
            <a:r>
              <a:rPr lang="en-US" sz="2000" dirty="0" err="1">
                <a:solidFill>
                  <a:srgbClr val="FF0000"/>
                </a:solidFill>
                <a:latin typeface="Tahoma" pitchFamily="34" charset="0"/>
              </a:rPr>
              <a:t>riku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."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;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70C0"/>
                </a:solidFill>
                <a:latin typeface="Tahoma" pitchFamily="34" charset="0"/>
              </a:rPr>
              <a:t>char </a:t>
            </a:r>
            <a:r>
              <a:rPr lang="en-US" sz="2000" dirty="0" err="1">
                <a:solidFill>
                  <a:srgbClr val="0070C0"/>
                </a:solidFill>
                <a:latin typeface="Tahoma" pitchFamily="34" charset="0"/>
              </a:rPr>
              <a:t>delim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[] = 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" -,.:"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;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70C0"/>
                </a:solidFill>
                <a:latin typeface="Tahoma" pitchFamily="34" charset="0"/>
              </a:rPr>
              <a:t>char 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*</a:t>
            </a:r>
            <a:r>
              <a:rPr lang="en-US" sz="2000" dirty="0" err="1">
                <a:solidFill>
                  <a:srgbClr val="0070C0"/>
                </a:solidFill>
                <a:latin typeface="Tahoma" pitchFamily="34" charset="0"/>
              </a:rPr>
              <a:t>podstr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;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en-US" sz="2000" dirty="0" err="1" smtClean="0">
                <a:solidFill>
                  <a:srgbClr val="0070C0"/>
                </a:solidFill>
                <a:latin typeface="Tahoma" pitchFamily="34" charset="0"/>
              </a:rPr>
              <a:t>podstr</a:t>
            </a:r>
            <a:r>
              <a:rPr lang="en-US" sz="2000" dirty="0" smtClean="0">
                <a:solidFill>
                  <a:srgbClr val="0070C0"/>
                </a:solidFill>
                <a:latin typeface="Tahoma" pitchFamily="34" charset="0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= </a:t>
            </a:r>
            <a:r>
              <a:rPr lang="en-US" sz="2000" dirty="0" err="1">
                <a:solidFill>
                  <a:srgbClr val="0070C0"/>
                </a:solidFill>
                <a:latin typeface="Tahoma" pitchFamily="34" charset="0"/>
              </a:rPr>
              <a:t>strtok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(</a:t>
            </a:r>
            <a:r>
              <a:rPr lang="en-US" sz="2000" dirty="0" err="1">
                <a:solidFill>
                  <a:srgbClr val="0070C0"/>
                </a:solidFill>
                <a:latin typeface="Tahoma" pitchFamily="34" charset="0"/>
              </a:rPr>
              <a:t>str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, </a:t>
            </a:r>
            <a:r>
              <a:rPr lang="en-US" sz="2000" dirty="0" err="1">
                <a:solidFill>
                  <a:srgbClr val="0070C0"/>
                </a:solidFill>
                <a:latin typeface="Tahoma" pitchFamily="34" charset="0"/>
              </a:rPr>
              <a:t>delim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);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70C0"/>
                </a:solidFill>
                <a:latin typeface="Tahoma" pitchFamily="34" charset="0"/>
              </a:rPr>
              <a:t>while(</a:t>
            </a:r>
            <a:r>
              <a:rPr lang="en-US" sz="2000" dirty="0" err="1" smtClean="0">
                <a:solidFill>
                  <a:srgbClr val="0070C0"/>
                </a:solidFill>
                <a:latin typeface="Tahoma" pitchFamily="34" charset="0"/>
              </a:rPr>
              <a:t>podstr</a:t>
            </a:r>
            <a:r>
              <a:rPr lang="en-US" sz="2000" dirty="0" smtClean="0">
                <a:solidFill>
                  <a:srgbClr val="0070C0"/>
                </a:solidFill>
                <a:latin typeface="Tahoma" pitchFamily="34" charset="0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!= NULL) {</a:t>
            </a:r>
          </a:p>
          <a:p>
            <a:pPr marL="800100" lvl="1" indent="-342900" algn="just">
              <a:lnSpc>
                <a:spcPct val="90000"/>
              </a:lnSpc>
              <a:defRPr/>
            </a:pPr>
            <a:r>
              <a:rPr lang="en-US" sz="2000" dirty="0" err="1" smtClean="0">
                <a:solidFill>
                  <a:srgbClr val="0070C0"/>
                </a:solidFill>
                <a:latin typeface="Tahoma" pitchFamily="34" charset="0"/>
              </a:rPr>
              <a:t>printf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("%s\n", </a:t>
            </a:r>
            <a:r>
              <a:rPr lang="en-US" sz="2000" dirty="0" err="1">
                <a:solidFill>
                  <a:srgbClr val="0070C0"/>
                </a:solidFill>
                <a:latin typeface="Tahoma" pitchFamily="34" charset="0"/>
              </a:rPr>
              <a:t>podstr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);</a:t>
            </a:r>
          </a:p>
          <a:p>
            <a:pPr marL="800100" lvl="1" indent="-342900" algn="just">
              <a:lnSpc>
                <a:spcPct val="90000"/>
              </a:lnSpc>
              <a:defRPr/>
            </a:pPr>
            <a:r>
              <a:rPr lang="en-US" sz="2000" dirty="0" err="1" smtClean="0">
                <a:solidFill>
                  <a:srgbClr val="0070C0"/>
                </a:solidFill>
                <a:latin typeface="Tahoma" pitchFamily="34" charset="0"/>
              </a:rPr>
              <a:t>podstr</a:t>
            </a:r>
            <a:r>
              <a:rPr lang="en-US" sz="2000" dirty="0" smtClean="0">
                <a:solidFill>
                  <a:srgbClr val="0070C0"/>
                </a:solidFill>
                <a:latin typeface="Tahoma" pitchFamily="34" charset="0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= </a:t>
            </a:r>
            <a:r>
              <a:rPr lang="en-US" sz="2000" dirty="0" err="1">
                <a:solidFill>
                  <a:srgbClr val="0070C0"/>
                </a:solidFill>
                <a:latin typeface="Tahoma" pitchFamily="34" charset="0"/>
              </a:rPr>
              <a:t>strtok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(NULL, </a:t>
            </a:r>
            <a:r>
              <a:rPr lang="en-US" sz="2000" dirty="0" err="1">
                <a:solidFill>
                  <a:srgbClr val="0070C0"/>
                </a:solidFill>
                <a:latin typeface="Tahoma" pitchFamily="34" charset="0"/>
              </a:rPr>
              <a:t>delim</a:t>
            </a:r>
            <a:r>
              <a:rPr lang="en-US" sz="2000" dirty="0">
                <a:solidFill>
                  <a:srgbClr val="0070C0"/>
                </a:solidFill>
                <a:latin typeface="Tahoma" pitchFamily="34" charset="0"/>
              </a:rPr>
              <a:t>);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en-US" sz="2000" dirty="0" smtClean="0">
                <a:solidFill>
                  <a:srgbClr val="0070C0"/>
                </a:solidFill>
                <a:latin typeface="Tahoma" pitchFamily="34" charset="0"/>
              </a:rPr>
              <a:t>}</a:t>
            </a:r>
            <a:endParaRPr lang="en-US" sz="2000" dirty="0">
              <a:solidFill>
                <a:srgbClr val="0070C0"/>
              </a:solidFill>
              <a:latin typeface="Tahoma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380312" y="4826705"/>
            <a:ext cx="1108248" cy="175432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90000"/>
              </a:lnSpc>
              <a:defRPr/>
            </a:pPr>
            <a:r>
              <a:rPr lang="pl-PL" sz="2000" dirty="0">
                <a:solidFill>
                  <a:srgbClr val="00B050"/>
                </a:solidFill>
                <a:latin typeface="Tahoma" pitchFamily="34" charset="0"/>
              </a:rPr>
              <a:t>Prva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pl-PL" sz="2000" dirty="0">
                <a:solidFill>
                  <a:srgbClr val="00B050"/>
                </a:solidFill>
                <a:latin typeface="Tahoma" pitchFamily="34" charset="0"/>
              </a:rPr>
              <a:t>druga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pl-PL" sz="2000" dirty="0">
                <a:solidFill>
                  <a:srgbClr val="00B050"/>
                </a:solidFill>
                <a:latin typeface="Tahoma" pitchFamily="34" charset="0"/>
              </a:rPr>
              <a:t>i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pl-PL" sz="2000" dirty="0">
                <a:solidFill>
                  <a:srgbClr val="00B050"/>
                </a:solidFill>
                <a:latin typeface="Tahoma" pitchFamily="34" charset="0"/>
              </a:rPr>
              <a:t>treca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pl-PL" sz="2000" dirty="0">
                <a:solidFill>
                  <a:srgbClr val="00B050"/>
                </a:solidFill>
                <a:latin typeface="Tahoma" pitchFamily="34" charset="0"/>
              </a:rPr>
              <a:t>kuku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pl-PL" sz="2000" dirty="0">
                <a:solidFill>
                  <a:srgbClr val="00B050"/>
                </a:solidFill>
                <a:latin typeface="Tahoma" pitchFamily="34" charset="0"/>
              </a:rPr>
              <a:t>riku</a:t>
            </a:r>
            <a:endParaRPr lang="en-US" sz="2000" dirty="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75310" y="4436728"/>
            <a:ext cx="860979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ME" sz="1800" dirty="0" smtClean="0">
                <a:solidFill>
                  <a:srgbClr val="00B050"/>
                </a:solidFill>
                <a:latin typeface="+mj-lt"/>
              </a:rPr>
              <a:t>Ispis:</a:t>
            </a:r>
            <a:endParaRPr lang="en-GB" sz="1800" dirty="0">
              <a:solidFill>
                <a:srgbClr val="00B050"/>
              </a:solidFill>
              <a:latin typeface="+mj-lt"/>
            </a:endParaRPr>
          </a:p>
        </p:txBody>
      </p:sp>
      <p:cxnSp>
        <p:nvCxnSpPr>
          <p:cNvPr id="7" name="Straight Arrow Connector 8"/>
          <p:cNvCxnSpPr>
            <a:cxnSpLocks noChangeShapeType="1"/>
          </p:cNvCxnSpPr>
          <p:nvPr/>
        </p:nvCxnSpPr>
        <p:spPr bwMode="auto">
          <a:xfrm flipH="1">
            <a:off x="3572548" y="5341342"/>
            <a:ext cx="360040" cy="0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3960055" y="5157192"/>
            <a:ext cx="183608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ME" sz="1600" dirty="0" smtClean="0">
                <a:solidFill>
                  <a:srgbClr val="00B050"/>
                </a:solidFill>
                <a:latin typeface="+mj-lt"/>
              </a:rPr>
              <a:t>Prvi poziv sa str</a:t>
            </a:r>
            <a:endParaRPr lang="en-GB" sz="1600" dirty="0">
              <a:solidFill>
                <a:srgbClr val="00B050"/>
              </a:solidFill>
              <a:latin typeface="+mj-lt"/>
            </a:endParaRPr>
          </a:p>
        </p:txBody>
      </p:sp>
      <p:cxnSp>
        <p:nvCxnSpPr>
          <p:cNvPr id="9" name="Straight Arrow Connector 8"/>
          <p:cNvCxnSpPr>
            <a:cxnSpLocks noChangeShapeType="1"/>
          </p:cNvCxnSpPr>
          <p:nvPr/>
        </p:nvCxnSpPr>
        <p:spPr bwMode="auto">
          <a:xfrm flipH="1" flipV="1">
            <a:off x="3131840" y="6309320"/>
            <a:ext cx="413241" cy="321122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3491880" y="6309320"/>
            <a:ext cx="341250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ME" sz="1600" dirty="0" smtClean="0">
                <a:solidFill>
                  <a:srgbClr val="00B050"/>
                </a:solidFill>
                <a:latin typeface="+mj-lt"/>
              </a:rPr>
              <a:t>Naredni pozivi sa NULL, počinje se od kraja prethodnog podstringa</a:t>
            </a:r>
            <a:endParaRPr lang="en-GB" sz="1600" dirty="0">
              <a:solidFill>
                <a:srgbClr val="00B050"/>
              </a:solidFill>
              <a:latin typeface="+mj-lt"/>
            </a:endParaRPr>
          </a:p>
        </p:txBody>
      </p:sp>
      <p:cxnSp>
        <p:nvCxnSpPr>
          <p:cNvPr id="12" name="Straight Arrow Connector 8"/>
          <p:cNvCxnSpPr>
            <a:cxnSpLocks noChangeShapeType="1"/>
          </p:cNvCxnSpPr>
          <p:nvPr/>
        </p:nvCxnSpPr>
        <p:spPr bwMode="auto">
          <a:xfrm flipH="1">
            <a:off x="2960357" y="4812288"/>
            <a:ext cx="360040" cy="0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Box 12"/>
          <p:cNvSpPr txBox="1"/>
          <p:nvPr/>
        </p:nvSpPr>
        <p:spPr>
          <a:xfrm>
            <a:off x="3347864" y="4628138"/>
            <a:ext cx="20162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ME" sz="1600" dirty="0" smtClean="0">
                <a:solidFill>
                  <a:srgbClr val="00B050"/>
                </a:solidFill>
                <a:latin typeface="+mj-lt"/>
              </a:rPr>
              <a:t>Karakteri delimiteri</a:t>
            </a:r>
            <a:endParaRPr lang="en-GB" sz="1600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11/35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>
                <a:solidFill>
                  <a:srgbClr val="3333CC"/>
                </a:solidFill>
              </a:rPr>
              <a:t>ctype.h</a:t>
            </a:r>
            <a:endParaRPr lang="en-US" dirty="0" smtClean="0">
              <a:solidFill>
                <a:srgbClr val="3333CC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421632"/>
            <a:ext cx="8496944" cy="3743672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Biblioteka </a:t>
            </a:r>
            <a:r>
              <a:rPr lang="sr-Latn-CS" sz="2400" dirty="0" smtClean="0">
                <a:solidFill>
                  <a:srgbClr val="3333CC"/>
                </a:solidFill>
              </a:rPr>
              <a:t>ctype.h</a:t>
            </a:r>
            <a:r>
              <a:rPr lang="sr-Latn-CS" sz="2400" dirty="0" smtClean="0"/>
              <a:t> raspolaže sa velikim brojem </a:t>
            </a:r>
            <a:r>
              <a:rPr lang="sr-Latn-ME" sz="2400" dirty="0" smtClean="0"/>
              <a:t>f</a:t>
            </a:r>
            <a:r>
              <a:rPr lang="sr-Latn-CS" sz="2400" dirty="0" smtClean="0"/>
              <a:t>unkcija za rad sa karakterima:</a:t>
            </a:r>
          </a:p>
          <a:p>
            <a:pPr marL="539750"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isdigit(c)</a:t>
            </a:r>
            <a:r>
              <a:rPr lang="sr-Latn-CS" sz="2000" dirty="0"/>
              <a:t> </a:t>
            </a:r>
            <a:r>
              <a:rPr lang="sr-Latn-CS" sz="2000" dirty="0" smtClean="0"/>
              <a:t>vraća nenultu vrijednost ako karakter </a:t>
            </a:r>
            <a:r>
              <a:rPr lang="sr-Latn-CS" sz="2000" dirty="0" smtClean="0">
                <a:solidFill>
                  <a:srgbClr val="FF0000"/>
                </a:solidFill>
              </a:rPr>
              <a:t>c</a:t>
            </a:r>
            <a:r>
              <a:rPr lang="sr-Latn-CS" sz="2000" dirty="0" smtClean="0"/>
              <a:t> predstavlja cifru i 0 u suprotnom;</a:t>
            </a:r>
            <a:endParaRPr lang="sr-Latn-CS" sz="2000" dirty="0"/>
          </a:p>
          <a:p>
            <a:pPr marL="539750"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isalnum(c)</a:t>
            </a:r>
            <a:r>
              <a:rPr lang="sr-Latn-CS" sz="2000" dirty="0" smtClean="0"/>
              <a:t> vraća nenultu vrijednost ako je </a:t>
            </a:r>
            <a:r>
              <a:rPr lang="sr-Latn-CS" sz="2000" dirty="0" smtClean="0">
                <a:solidFill>
                  <a:srgbClr val="FF0000"/>
                </a:solidFill>
              </a:rPr>
              <a:t>c</a:t>
            </a:r>
            <a:r>
              <a:rPr lang="sr-Latn-CS" sz="2000" dirty="0" smtClean="0"/>
              <a:t> alfanumerički karakter (cifra ili slovo) i 0 u suprotnom;</a:t>
            </a:r>
            <a:endParaRPr lang="en-US" sz="2000" dirty="0"/>
          </a:p>
          <a:p>
            <a:pPr marL="539750"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 err="1" smtClean="0">
                <a:solidFill>
                  <a:srgbClr val="FF0000"/>
                </a:solidFill>
              </a:rPr>
              <a:t>isal</a:t>
            </a:r>
            <a:r>
              <a:rPr lang="sr-Latn-CS" sz="2000" dirty="0" smtClean="0">
                <a:solidFill>
                  <a:srgbClr val="FF0000"/>
                </a:solidFill>
              </a:rPr>
              <a:t>p</a:t>
            </a:r>
            <a:r>
              <a:rPr lang="en-US" sz="2000" dirty="0" smtClean="0">
                <a:solidFill>
                  <a:srgbClr val="FF0000"/>
                </a:solidFill>
              </a:rPr>
              <a:t>ha(c)</a:t>
            </a:r>
            <a:r>
              <a:rPr lang="en-US" sz="2000" dirty="0" smtClean="0"/>
              <a:t> </a:t>
            </a:r>
            <a:r>
              <a:rPr lang="sr-Latn-CS" sz="2000" dirty="0" smtClean="0"/>
              <a:t>vraća nenultu vrijednost ako je </a:t>
            </a:r>
            <a:r>
              <a:rPr lang="sr-Latn-CS" sz="2000" dirty="0" smtClean="0">
                <a:solidFill>
                  <a:srgbClr val="FF0000"/>
                </a:solidFill>
              </a:rPr>
              <a:t>c</a:t>
            </a:r>
            <a:r>
              <a:rPr lang="sr-Latn-CS" sz="2000" dirty="0" smtClean="0"/>
              <a:t> slovo i 0 u suprotnom.</a:t>
            </a:r>
          </a:p>
          <a:p>
            <a:pPr marL="539750"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isprint(c</a:t>
            </a:r>
            <a:r>
              <a:rPr lang="sr-Latn-CS" sz="2000" dirty="0">
                <a:solidFill>
                  <a:srgbClr val="FF0000"/>
                </a:solidFill>
              </a:rPr>
              <a:t>)</a:t>
            </a:r>
            <a:r>
              <a:rPr lang="sr-Latn-CS" sz="2000" dirty="0"/>
              <a:t> je tačno ako se karakter može odštampati (postoje karakteri koji se ne mogu </a:t>
            </a:r>
            <a:r>
              <a:rPr lang="sr-Latn-CS" sz="2000" dirty="0" smtClean="0"/>
              <a:t>štampati</a:t>
            </a:r>
            <a:r>
              <a:rPr lang="sr-Latn-CS" sz="2000" dirty="0"/>
              <a:t>, npr. </a:t>
            </a:r>
            <a:r>
              <a:rPr lang="en-US" sz="2000" dirty="0" smtClean="0"/>
              <a:t>'\</a:t>
            </a:r>
            <a:r>
              <a:rPr lang="sr-Latn-CS" sz="2000" dirty="0" smtClean="0"/>
              <a:t>a</a:t>
            </a:r>
            <a:r>
              <a:rPr lang="en-US" sz="2000" dirty="0"/>
              <a:t>' </a:t>
            </a:r>
            <a:r>
              <a:rPr lang="en-US" sz="2000" dirty="0" err="1"/>
              <a:t>koje</a:t>
            </a:r>
            <a:r>
              <a:rPr lang="en-US" sz="2000" dirty="0"/>
              <a:t> </a:t>
            </a:r>
            <a:r>
              <a:rPr lang="en-US" sz="2000" dirty="0" err="1"/>
              <a:t>daje</a:t>
            </a:r>
            <a:r>
              <a:rPr lang="en-US" sz="2000" dirty="0"/>
              <a:t> alarm </a:t>
            </a:r>
            <a:r>
              <a:rPr lang="en-US" sz="2000" dirty="0" err="1"/>
              <a:t>zvuk</a:t>
            </a:r>
            <a:r>
              <a:rPr lang="sr-Latn-CS" sz="2000" dirty="0" smtClean="0"/>
              <a:t>);</a:t>
            </a:r>
          </a:p>
          <a:p>
            <a:pPr marL="539750"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tolower(c</a:t>
            </a:r>
            <a:r>
              <a:rPr lang="sr-Latn-CS" sz="2000" dirty="0">
                <a:solidFill>
                  <a:srgbClr val="FF0000"/>
                </a:solidFill>
              </a:rPr>
              <a:t>)</a:t>
            </a:r>
            <a:r>
              <a:rPr lang="sr-Latn-CS" sz="2000" dirty="0"/>
              <a:t> ako je karakter veliko slovo prebacuje se u </a:t>
            </a:r>
            <a:r>
              <a:rPr lang="sr-Latn-CS" sz="2000" dirty="0" smtClean="0"/>
              <a:t>malo;</a:t>
            </a:r>
          </a:p>
          <a:p>
            <a:pPr marL="539750"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FF0000"/>
                </a:solidFill>
              </a:rPr>
              <a:t>toupper(c</a:t>
            </a:r>
            <a:r>
              <a:rPr lang="sr-Latn-CS" sz="2000" dirty="0">
                <a:solidFill>
                  <a:srgbClr val="FF0000"/>
                </a:solidFill>
              </a:rPr>
              <a:t>)</a:t>
            </a:r>
            <a:r>
              <a:rPr lang="sr-Latn-CS" sz="2000" dirty="0"/>
              <a:t> ako je karakter malo slovo prebacuje se u veliko</a:t>
            </a:r>
            <a:r>
              <a:rPr lang="sr-Latn-CS" sz="2000" dirty="0" smtClean="0"/>
              <a:t>.</a:t>
            </a:r>
            <a:endParaRPr lang="en-US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12/35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778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>
                <a:solidFill>
                  <a:srgbClr val="3333CC"/>
                </a:solidFill>
              </a:rPr>
              <a:t>math.h</a:t>
            </a:r>
            <a:endParaRPr lang="en-US" dirty="0" smtClean="0">
              <a:solidFill>
                <a:srgbClr val="3333CC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389584"/>
            <a:ext cx="8659688" cy="3271664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Solidan broj matematičkih funkcija je realizovan u biblioteci</a:t>
            </a:r>
            <a:r>
              <a:rPr lang="en-US" sz="2400" dirty="0" smtClean="0"/>
              <a:t> 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math.h</a:t>
            </a:r>
            <a:r>
              <a:rPr lang="sr-Latn-CS" sz="2400" dirty="0" smtClean="0"/>
              <a:t>. Većinu nije potrebno detaljno obrazlagati: </a:t>
            </a:r>
            <a:r>
              <a:rPr lang="sr-Latn-CS" sz="2400" dirty="0" smtClean="0">
                <a:solidFill>
                  <a:srgbClr val="FF0000"/>
                </a:solidFill>
              </a:rPr>
              <a:t>sqrt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sin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cos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asin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acos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tan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atan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sinh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cosh</a:t>
            </a:r>
            <a:r>
              <a:rPr lang="sr-Latn-CS" sz="2400" dirty="0" smtClean="0"/>
              <a:t>, ... Stepena funkcija je </a:t>
            </a:r>
            <a:r>
              <a:rPr lang="sr-Latn-CS" sz="2400" dirty="0" smtClean="0">
                <a:solidFill>
                  <a:srgbClr val="FF0000"/>
                </a:solidFill>
              </a:rPr>
              <a:t>pow(x,y)</a:t>
            </a:r>
            <a:r>
              <a:rPr lang="sr-Latn-CS" sz="2400" dirty="0" smtClean="0"/>
              <a:t> koja daje </a:t>
            </a:r>
            <a:r>
              <a:rPr lang="sr-Latn-CS" sz="2400" dirty="0" smtClean="0">
                <a:solidFill>
                  <a:srgbClr val="3333CC"/>
                </a:solidFill>
              </a:rPr>
              <a:t>x</a:t>
            </a:r>
            <a:r>
              <a:rPr lang="sr-Latn-CS" sz="2400" baseline="30000" dirty="0" smtClean="0">
                <a:solidFill>
                  <a:srgbClr val="3333CC"/>
                </a:solidFill>
              </a:rPr>
              <a:t>y</a:t>
            </a:r>
            <a:r>
              <a:rPr lang="sr-Latn-CS" sz="2400" dirty="0" smtClean="0"/>
              <a:t>, dok funkcija </a:t>
            </a:r>
            <a:r>
              <a:rPr lang="sr-Latn-CS" sz="2400" dirty="0" smtClean="0">
                <a:solidFill>
                  <a:srgbClr val="FF0000"/>
                </a:solidFill>
              </a:rPr>
              <a:t>atan2(x,y)</a:t>
            </a:r>
            <a:r>
              <a:rPr lang="sr-Latn-CS" sz="2400" dirty="0" smtClean="0"/>
              <a:t> vraća rezultat </a:t>
            </a:r>
            <a:r>
              <a:rPr lang="sr-Latn-CS" sz="2400" dirty="0" smtClean="0">
                <a:solidFill>
                  <a:srgbClr val="FF0000"/>
                </a:solidFill>
              </a:rPr>
              <a:t>atan(x</a:t>
            </a:r>
            <a:r>
              <a:rPr lang="en-US" sz="2400" dirty="0" smtClean="0">
                <a:solidFill>
                  <a:srgbClr val="FF0000"/>
                </a:solidFill>
              </a:rPr>
              <a:t>/y)</a:t>
            </a:r>
            <a:r>
              <a:rPr lang="sr-Latn-CS" sz="2400" dirty="0" smtClean="0"/>
              <a:t>, </a:t>
            </a:r>
            <a:r>
              <a:rPr lang="en-US" sz="2400" dirty="0" err="1" smtClean="0"/>
              <a:t>ali</a:t>
            </a:r>
            <a:r>
              <a:rPr lang="en-US" sz="2400" dirty="0" smtClean="0"/>
              <a:t> u </a:t>
            </a:r>
            <a:r>
              <a:rPr lang="en-US" sz="2400" dirty="0" err="1" smtClean="0"/>
              <a:t>granicama</a:t>
            </a:r>
            <a:r>
              <a:rPr lang="en-US" sz="2400" dirty="0" smtClean="0"/>
              <a:t> od –</a:t>
            </a:r>
            <a:r>
              <a:rPr lang="en-US" sz="2400" dirty="0" smtClean="0">
                <a:latin typeface="Symbol" pitchFamily="18" charset="2"/>
              </a:rPr>
              <a:t>p</a:t>
            </a:r>
            <a:r>
              <a:rPr lang="en-US" sz="2400" dirty="0" smtClean="0"/>
              <a:t> do </a:t>
            </a:r>
            <a:r>
              <a:rPr lang="en-US" sz="2400" dirty="0" smtClean="0">
                <a:latin typeface="Symbol" pitchFamily="18" charset="2"/>
              </a:rPr>
              <a:t>p</a:t>
            </a:r>
            <a:r>
              <a:rPr lang="en-US" sz="2400" dirty="0" smtClean="0"/>
              <a:t>. 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Postoje samo dvije funkcije za zaokruživanje: </a:t>
            </a:r>
            <a:r>
              <a:rPr lang="sr-Latn-CS" sz="2400" dirty="0" smtClean="0">
                <a:solidFill>
                  <a:srgbClr val="FF0000"/>
                </a:solidFill>
              </a:rPr>
              <a:t>ceil</a:t>
            </a:r>
            <a:r>
              <a:rPr lang="sr-Latn-CS" sz="2400" dirty="0" smtClean="0"/>
              <a:t>, koja zaokružuje na veći cijeli, i </a:t>
            </a:r>
            <a:r>
              <a:rPr lang="sr-Latn-CS" sz="2400" dirty="0" smtClean="0">
                <a:solidFill>
                  <a:srgbClr val="FF0000"/>
                </a:solidFill>
              </a:rPr>
              <a:t>floor</a:t>
            </a:r>
            <a:r>
              <a:rPr lang="sr-Latn-CS" sz="2400" dirty="0" smtClean="0"/>
              <a:t>, koja zaokružuje na manji cijeli. </a:t>
            </a:r>
            <a:r>
              <a:rPr lang="sr-Latn-CS" sz="2400" dirty="0" smtClean="0">
                <a:solidFill>
                  <a:srgbClr val="3333CC"/>
                </a:solidFill>
              </a:rPr>
              <a:t>Kako se obavlja zaokruživanje ka 0?</a:t>
            </a:r>
            <a:endParaRPr lang="en-US" sz="2400" dirty="0" smtClean="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13/35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limits.h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348954"/>
            <a:ext cx="8712968" cy="381635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Značaj ove biblioteke je prije svega u činjenici da raspolaže sa konstantama koje pomažu u izbjegavanju upotrebe mašinski zavisnih elemenata programa.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CHAR_MIN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CHAR_MAX</a:t>
            </a:r>
            <a:r>
              <a:rPr lang="sr-Latn-CS" sz="2400" dirty="0" smtClean="0"/>
              <a:t> su (ovo su konstante, a ne funkcije) minimalni i maksimalni cijeli broj koji odgovara tipu </a:t>
            </a:r>
            <a:r>
              <a:rPr lang="sr-Latn-CS" sz="2400" dirty="0" smtClean="0">
                <a:solidFill>
                  <a:srgbClr val="FF0000"/>
                </a:solidFill>
              </a:rPr>
              <a:t>char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UCHAR_MAX</a:t>
            </a:r>
            <a:r>
              <a:rPr lang="sr-Latn-CS" sz="2400" dirty="0" smtClean="0"/>
              <a:t> je maksimalni </a:t>
            </a:r>
            <a:r>
              <a:rPr lang="sr-Latn-CS" sz="2400" dirty="0" smtClean="0">
                <a:solidFill>
                  <a:srgbClr val="FF0000"/>
                </a:solidFill>
              </a:rPr>
              <a:t>unsigned char</a:t>
            </a:r>
            <a:r>
              <a:rPr lang="sr-Latn-CS" sz="2400" dirty="0" smtClean="0"/>
              <a:t> broj. Slično</a:t>
            </a:r>
            <a:r>
              <a:rPr lang="en-US" sz="2400" dirty="0" smtClean="0"/>
              <a:t>,</a:t>
            </a:r>
            <a:r>
              <a:rPr lang="sr-Latn-CS" sz="2400" dirty="0" smtClean="0"/>
              <a:t> postoje: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3333CC"/>
                </a:solidFill>
              </a:rPr>
              <a:t>SHRT_MIN</a:t>
            </a:r>
            <a:r>
              <a:rPr lang="sr-Latn-CS" sz="2000" dirty="0" smtClean="0"/>
              <a:t> i </a:t>
            </a:r>
            <a:r>
              <a:rPr lang="sr-Latn-CS" sz="2000" dirty="0" smtClean="0">
                <a:solidFill>
                  <a:srgbClr val="3333CC"/>
                </a:solidFill>
              </a:rPr>
              <a:t>SHRT_MAX</a:t>
            </a:r>
            <a:r>
              <a:rPr lang="sr-Latn-CS" sz="2000" dirty="0" smtClean="0"/>
              <a:t> za </a:t>
            </a:r>
            <a:r>
              <a:rPr lang="sr-Latn-CS" sz="2000" dirty="0" smtClean="0">
                <a:solidFill>
                  <a:srgbClr val="FF0000"/>
                </a:solidFill>
              </a:rPr>
              <a:t>short int</a:t>
            </a:r>
            <a:r>
              <a:rPr lang="sr-Latn-CS" sz="2000" dirty="0" smtClean="0"/>
              <a:t>,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>
                <a:solidFill>
                  <a:srgbClr val="3333CC"/>
                </a:solidFill>
              </a:rPr>
              <a:t>INT_MIN</a:t>
            </a:r>
            <a:r>
              <a:rPr lang="sr-Latn-CS" sz="2000" dirty="0" smtClean="0"/>
              <a:t> i </a:t>
            </a:r>
            <a:r>
              <a:rPr lang="sr-Latn-CS" sz="2000" dirty="0" smtClean="0">
                <a:solidFill>
                  <a:srgbClr val="3333CC"/>
                </a:solidFill>
              </a:rPr>
              <a:t>INT_MAX</a:t>
            </a:r>
            <a:r>
              <a:rPr lang="sr-Latn-CS" sz="2000" dirty="0" smtClean="0"/>
              <a:t> za </a:t>
            </a:r>
            <a:r>
              <a:rPr lang="sr-Latn-CS" sz="2000" dirty="0" smtClean="0">
                <a:solidFill>
                  <a:srgbClr val="FF0000"/>
                </a:solidFill>
              </a:rPr>
              <a:t>int</a:t>
            </a:r>
            <a:r>
              <a:rPr lang="sr-Latn-CS" sz="2000" dirty="0" smtClean="0"/>
              <a:t>,</a:t>
            </a:r>
          </a:p>
          <a:p>
            <a:pPr lvl="1"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000" dirty="0" smtClean="0">
                <a:solidFill>
                  <a:srgbClr val="3333CC"/>
                </a:solidFill>
              </a:rPr>
              <a:t>LONG_MIN</a:t>
            </a:r>
            <a:r>
              <a:rPr lang="sr-Latn-CS" sz="2000" dirty="0" smtClean="0"/>
              <a:t> i </a:t>
            </a:r>
            <a:r>
              <a:rPr lang="sr-Latn-CS" sz="2000" dirty="0" smtClean="0">
                <a:solidFill>
                  <a:srgbClr val="3333CC"/>
                </a:solidFill>
              </a:rPr>
              <a:t>LONG_MAX</a:t>
            </a:r>
            <a:r>
              <a:rPr lang="sr-Latn-CS" sz="2000" dirty="0" smtClean="0"/>
              <a:t> za </a:t>
            </a:r>
            <a:r>
              <a:rPr lang="sr-Latn-CS" sz="2000" dirty="0" smtClean="0">
                <a:solidFill>
                  <a:srgbClr val="FF0000"/>
                </a:solidFill>
              </a:rPr>
              <a:t>long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int</a:t>
            </a:r>
            <a:r>
              <a:rPr lang="sr-Latn-CS" sz="2000" dirty="0" smtClean="0"/>
              <a:t>.</a:t>
            </a:r>
            <a:endParaRPr lang="en-US" sz="20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14/35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limits.h</a:t>
            </a:r>
            <a:r>
              <a:rPr lang="en-US" smtClean="0">
                <a:solidFill>
                  <a:srgbClr val="3333CC"/>
                </a:solidFill>
              </a:rPr>
              <a:t> </a:t>
            </a:r>
            <a:r>
              <a:rPr lang="en-US" smtClean="0">
                <a:solidFill>
                  <a:schemeClr val="tx1"/>
                </a:solidFill>
              </a:rPr>
              <a:t>i</a:t>
            </a:r>
            <a:r>
              <a:rPr lang="en-US" smtClean="0">
                <a:solidFill>
                  <a:srgbClr val="3333CC"/>
                </a:solidFill>
              </a:rPr>
              <a:t> stdlib.h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05608"/>
            <a:ext cx="8712968" cy="4247728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Slične granice postoje i za </a:t>
            </a:r>
            <a:r>
              <a:rPr lang="sr-Latn-CS" sz="2400" dirty="0" smtClean="0">
                <a:solidFill>
                  <a:srgbClr val="3333CC"/>
                </a:solidFill>
              </a:rPr>
              <a:t>float</a:t>
            </a:r>
            <a:r>
              <a:rPr lang="sr-Latn-CS" sz="2400" dirty="0" smtClean="0"/>
              <a:t> (</a:t>
            </a:r>
            <a:r>
              <a:rPr lang="sr-Latn-CS" sz="2400" dirty="0" smtClean="0">
                <a:solidFill>
                  <a:srgbClr val="FF0000"/>
                </a:solidFill>
              </a:rPr>
              <a:t>FLT_MIN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FLT_MAX</a:t>
            </a:r>
            <a:r>
              <a:rPr lang="sr-Latn-CS" sz="2400" dirty="0" smtClean="0"/>
              <a:t>)  kao i za </a:t>
            </a:r>
            <a:r>
              <a:rPr lang="sr-Latn-CS" sz="2400" dirty="0" smtClean="0">
                <a:solidFill>
                  <a:srgbClr val="3333CC"/>
                </a:solidFill>
              </a:rPr>
              <a:t>double</a:t>
            </a:r>
            <a:r>
              <a:rPr lang="sr-Latn-CS" sz="2400" dirty="0" smtClean="0"/>
              <a:t> (</a:t>
            </a:r>
            <a:r>
              <a:rPr lang="sr-Latn-CS" sz="2400" dirty="0" smtClean="0">
                <a:solidFill>
                  <a:srgbClr val="FF0000"/>
                </a:solidFill>
              </a:rPr>
              <a:t>DBL_MIN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DBL_MAX</a:t>
            </a:r>
            <a:r>
              <a:rPr lang="sr-Latn-CS" sz="2400" dirty="0" smtClean="0"/>
              <a:t>). </a:t>
            </a:r>
            <a:endParaRPr lang="en-US" sz="2400" dirty="0" smtClean="0"/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I drugim mašinski zavisnim elementima se može pristupiti preko ove programske biblioteke.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FLT_DIG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DBL_DIG</a:t>
            </a:r>
            <a:r>
              <a:rPr lang="sr-Latn-CS" sz="2400" dirty="0" smtClean="0"/>
              <a:t> su simboličke konstante koje predstavljaju broj decimalnih mjesta kod </a:t>
            </a:r>
            <a:r>
              <a:rPr lang="sr-Latn-CS" sz="2400" dirty="0" smtClean="0">
                <a:solidFill>
                  <a:srgbClr val="3333CC"/>
                </a:solidFill>
              </a:rPr>
              <a:t>float</a:t>
            </a:r>
            <a:r>
              <a:rPr lang="sr-Latn-CS" sz="2400" dirty="0" smtClean="0"/>
              <a:t>-a i </a:t>
            </a:r>
            <a:r>
              <a:rPr lang="sr-Latn-CS" sz="2400" dirty="0" smtClean="0">
                <a:solidFill>
                  <a:srgbClr val="3333CC"/>
                </a:solidFill>
              </a:rPr>
              <a:t>double</a:t>
            </a:r>
            <a:r>
              <a:rPr lang="sr-Latn-CS" sz="2400" dirty="0" smtClean="0"/>
              <a:t>-a.</a:t>
            </a:r>
            <a:endParaRPr lang="en-US" sz="2400" dirty="0" smtClean="0"/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 dirty="0" err="1" smtClean="0"/>
              <a:t>Izu</a:t>
            </a:r>
            <a:r>
              <a:rPr lang="sr-Latn-CS" sz="2400" dirty="0" smtClean="0"/>
              <a:t>z</a:t>
            </a:r>
            <a:r>
              <a:rPr lang="en-US" sz="2400" dirty="0" smtClean="0"/>
              <a:t>et</a:t>
            </a:r>
            <a:r>
              <a:rPr lang="sr-Latn-CS" sz="2400" dirty="0" smtClean="0"/>
              <a:t>no važna programska biblioteka je </a:t>
            </a:r>
            <a:r>
              <a:rPr lang="sr-Latn-CS" sz="2400" dirty="0" smtClean="0">
                <a:solidFill>
                  <a:srgbClr val="3333CC"/>
                </a:solidFill>
              </a:rPr>
              <a:t>stdlib.h</a:t>
            </a:r>
            <a:r>
              <a:rPr lang="sr-Latn-CS" sz="2400" dirty="0" smtClean="0"/>
              <a:t>. Funkcije </a:t>
            </a:r>
            <a:r>
              <a:rPr lang="en-US" sz="2400" dirty="0" err="1" smtClean="0">
                <a:solidFill>
                  <a:srgbClr val="FF0000"/>
                </a:solidFill>
              </a:rPr>
              <a:t>it</a:t>
            </a:r>
            <a:r>
              <a:rPr lang="en-US" sz="2400" dirty="0" err="1">
                <a:solidFill>
                  <a:srgbClr val="FF0000"/>
                </a:solidFill>
              </a:rPr>
              <a:t>oa</a:t>
            </a:r>
            <a:r>
              <a:rPr lang="en-US" sz="2400" dirty="0">
                <a:solidFill>
                  <a:srgbClr val="FF0000"/>
                </a:solidFill>
              </a:rPr>
              <a:t>(N, s, B)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>
                <a:solidFill>
                  <a:srgbClr val="FF0000"/>
                </a:solidFill>
              </a:rPr>
              <a:t>ltoa</a:t>
            </a:r>
            <a:r>
              <a:rPr lang="en-US" sz="2400" dirty="0">
                <a:solidFill>
                  <a:srgbClr val="FF0000"/>
                </a:solidFill>
              </a:rPr>
              <a:t>(N, s, B)</a:t>
            </a:r>
            <a:r>
              <a:rPr lang="sr-Latn-ME" sz="2400" dirty="0" smtClean="0"/>
              <a:t>, koje </a:t>
            </a:r>
            <a:r>
              <a:rPr lang="en-US" sz="2400" dirty="0" err="1" smtClean="0"/>
              <a:t>konvertuju</a:t>
            </a:r>
            <a:r>
              <a:rPr lang="en-US" sz="2400" dirty="0" smtClean="0"/>
              <a:t> </a:t>
            </a:r>
            <a:r>
              <a:rPr lang="en-US" sz="2400" dirty="0" err="1">
                <a:solidFill>
                  <a:srgbClr val="3333CC"/>
                </a:solidFill>
              </a:rPr>
              <a:t>int</a:t>
            </a:r>
            <a:r>
              <a:rPr lang="en-US" sz="2400" dirty="0">
                <a:solidFill>
                  <a:srgbClr val="3333CC"/>
                </a:solidFill>
              </a:rPr>
              <a:t> N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3333CC"/>
                </a:solidFill>
              </a:rPr>
              <a:t>long N</a:t>
            </a:r>
            <a:r>
              <a:rPr lang="en-US" sz="2400" dirty="0"/>
              <a:t> u string </a:t>
            </a:r>
            <a:r>
              <a:rPr lang="en-US" sz="2400" dirty="0">
                <a:solidFill>
                  <a:srgbClr val="3333CC"/>
                </a:solidFill>
              </a:rPr>
              <a:t>s</a:t>
            </a:r>
            <a:r>
              <a:rPr lang="en-US" sz="2400" dirty="0"/>
              <a:t> u </a:t>
            </a:r>
            <a:r>
              <a:rPr lang="en-US" sz="2400" dirty="0" err="1"/>
              <a:t>brojnom</a:t>
            </a:r>
            <a:r>
              <a:rPr lang="en-US" sz="2400" dirty="0"/>
              <a:t> </a:t>
            </a:r>
            <a:r>
              <a:rPr lang="en-US" sz="2400" dirty="0" err="1"/>
              <a:t>sistemu</a:t>
            </a:r>
            <a:r>
              <a:rPr lang="en-US" sz="2400" dirty="0"/>
              <a:t> </a:t>
            </a:r>
            <a:r>
              <a:rPr lang="en-US" sz="2400" dirty="0" err="1"/>
              <a:t>sa</a:t>
            </a:r>
            <a:r>
              <a:rPr lang="en-US" sz="2400" dirty="0"/>
              <a:t> </a:t>
            </a:r>
            <a:r>
              <a:rPr lang="en-US" sz="2400" dirty="0" err="1"/>
              <a:t>osnovom</a:t>
            </a:r>
            <a:r>
              <a:rPr lang="en-US" sz="2400" dirty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B</a:t>
            </a:r>
            <a:r>
              <a:rPr lang="sr-Latn-ME" sz="2400" dirty="0"/>
              <a:t>, </a:t>
            </a:r>
            <a:r>
              <a:rPr lang="sr-Latn-ME" sz="2400" dirty="0" smtClean="0"/>
              <a:t>se nalaze u ovoj biblioteci</a:t>
            </a:r>
            <a:r>
              <a:rPr lang="en-US" sz="2400" dirty="0" smtClean="0"/>
              <a:t>. </a:t>
            </a:r>
            <a:r>
              <a:rPr lang="sr-Latn-CS" sz="2400" dirty="0" smtClean="0"/>
              <a:t>Pomenimo još dvije funkcije: </a:t>
            </a:r>
            <a:r>
              <a:rPr lang="sr-Latn-CS" sz="2400" dirty="0" smtClean="0">
                <a:solidFill>
                  <a:srgbClr val="FF0000"/>
                </a:solidFill>
              </a:rPr>
              <a:t>exit()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rand()</a:t>
            </a:r>
            <a:r>
              <a:rPr lang="sr-Latn-CS" sz="2400" dirty="0" smtClean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15/35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stdlib.h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9538" y="2089150"/>
            <a:ext cx="9034462" cy="4652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</a:pPr>
            <a:r>
              <a:rPr lang="sr-Latn-CS" sz="2400" dirty="0" smtClean="0"/>
              <a:t>Funkcija </a:t>
            </a:r>
            <a:r>
              <a:rPr lang="sr-Latn-CS" sz="2400" dirty="0" smtClean="0">
                <a:solidFill>
                  <a:srgbClr val="FF0000"/>
                </a:solidFill>
              </a:rPr>
              <a:t>rand()</a:t>
            </a:r>
            <a:r>
              <a:rPr lang="sr-Latn-CS" sz="2400" dirty="0" smtClean="0"/>
              <a:t> vraća cijeli broj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=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rand()</a:t>
            </a:r>
            <a:r>
              <a:rPr lang="en-US" sz="2400" dirty="0" smtClean="0"/>
              <a:t>,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/>
              <a:t>koji je na osnovu nekog algoritma odabran na intervalu od </a:t>
            </a:r>
            <a:r>
              <a:rPr lang="sr-Latn-CS" sz="2400" dirty="0" smtClean="0">
                <a:solidFill>
                  <a:srgbClr val="FF0000"/>
                </a:solidFill>
              </a:rPr>
              <a:t>0</a:t>
            </a:r>
            <a:r>
              <a:rPr lang="sr-Latn-CS" sz="2400" dirty="0" smtClean="0"/>
              <a:t> do nekog cijelog broja, predstavljenog </a:t>
            </a:r>
            <a:r>
              <a:rPr lang="en-US" sz="2400" dirty="0" err="1" smtClean="0"/>
              <a:t>simboli</a:t>
            </a:r>
            <a:r>
              <a:rPr lang="sr-Latn-CS" sz="2400" dirty="0" smtClean="0"/>
              <a:t>čkom konstantom RAND_MAX iz </a:t>
            </a:r>
            <a:r>
              <a:rPr lang="sr-Latn-CS" sz="2400" dirty="0" smtClean="0">
                <a:solidFill>
                  <a:srgbClr val="3333CC"/>
                </a:solidFill>
              </a:rPr>
              <a:t>stdlib.h </a:t>
            </a:r>
            <a:r>
              <a:rPr lang="sr-Latn-CS" sz="2400" dirty="0" smtClean="0"/>
              <a:t>(obično 32767).</a:t>
            </a:r>
            <a:r>
              <a:rPr lang="en-US" sz="2400" dirty="0" smtClean="0"/>
              <a:t> Ova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en-US" sz="2400" dirty="0" err="1" smtClean="0"/>
              <a:t>nema</a:t>
            </a:r>
            <a:r>
              <a:rPr lang="en-US" sz="2400" dirty="0" smtClean="0"/>
              <a:t> </a:t>
            </a:r>
            <a:r>
              <a:rPr lang="en-US" sz="2400" dirty="0" err="1" smtClean="0"/>
              <a:t>argumenata</a:t>
            </a:r>
            <a:r>
              <a:rPr lang="en-US" sz="2400" dirty="0" smtClean="0"/>
              <a:t>.</a:t>
            </a: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rand()</a:t>
            </a:r>
            <a:r>
              <a:rPr lang="sr-Latn-CS" sz="2400" dirty="0" smtClean="0"/>
              <a:t> </a:t>
            </a:r>
            <a:r>
              <a:rPr lang="en-US" sz="2400" dirty="0" smtClean="0"/>
              <a:t>se </a:t>
            </a:r>
            <a:r>
              <a:rPr lang="sr-Latn-CS" sz="2400" dirty="0" smtClean="0"/>
              <a:t>naziva</a:t>
            </a:r>
            <a:r>
              <a:rPr lang="en-US" sz="2400" dirty="0" smtClean="0"/>
              <a:t> </a:t>
            </a:r>
            <a:r>
              <a:rPr lang="sr-Latn-CS" sz="2400" dirty="0" smtClean="0"/>
              <a:t>generator</a:t>
            </a:r>
            <a:r>
              <a:rPr lang="en-US" sz="2400" dirty="0" smtClean="0"/>
              <a:t>om </a:t>
            </a:r>
            <a:r>
              <a:rPr lang="sr-Latn-CS" sz="2400" dirty="0" smtClean="0"/>
              <a:t>(pseudo</a:t>
            </a:r>
            <a:r>
              <a:rPr lang="en-US" sz="2400" dirty="0" smtClean="0"/>
              <a:t>-</a:t>
            </a:r>
            <a:r>
              <a:rPr lang="sr-Latn-CS" sz="2400" dirty="0" smtClean="0"/>
              <a:t>) slučajni</a:t>
            </a:r>
            <a:r>
              <a:rPr lang="en-US" sz="2400" dirty="0" smtClean="0"/>
              <a:t>h</a:t>
            </a:r>
            <a:r>
              <a:rPr lang="sr-Latn-CS" sz="2400" dirty="0" smtClean="0"/>
              <a:t> brojeva.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</a:pPr>
            <a:r>
              <a:rPr lang="sr-Latn-CS" sz="2400" dirty="0" smtClean="0"/>
              <a:t>Mnoge aplikacije, a posebno igrice</a:t>
            </a:r>
            <a:r>
              <a:rPr lang="en-US" sz="2400" dirty="0" smtClean="0"/>
              <a:t>,</a:t>
            </a:r>
            <a:r>
              <a:rPr lang="sr-Latn-CS" sz="2400" dirty="0" smtClean="0"/>
              <a:t> se ne mogu zamisliti bez ovog generatora.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generisanje slučajnog broja na intervalu od 1 do 6, što odgovara bacanju kocke, se postiže sa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=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rand()%6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+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1</a:t>
            </a:r>
            <a:r>
              <a:rPr lang="en-US" sz="2400" dirty="0" smtClean="0"/>
              <a:t>.</a:t>
            </a:r>
            <a:r>
              <a:rPr lang="sr-Latn-CS" sz="2400" dirty="0" smtClean="0"/>
              <a:t> Protumačite!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</a:pPr>
            <a:r>
              <a:rPr lang="en-US" sz="2400" dirty="0" err="1" smtClean="0"/>
              <a:t>Funkcija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exit(a)</a:t>
            </a:r>
            <a:r>
              <a:rPr lang="sr-Latn-CS" sz="2400" dirty="0" smtClean="0"/>
              <a:t>, gdje je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sr-Latn-CS" sz="2400" dirty="0" smtClean="0"/>
              <a:t> neki cijeli broj, prekida izvršavanje programa. </a:t>
            </a:r>
            <a:r>
              <a:rPr lang="en-US" sz="2400" dirty="0" smtClean="0"/>
              <a:t>A</a:t>
            </a:r>
            <a:r>
              <a:rPr lang="sr-Latn-CS" sz="2400" dirty="0" smtClean="0"/>
              <a:t>rgument </a:t>
            </a:r>
            <a:r>
              <a:rPr lang="en-US" sz="2400" dirty="0" smtClean="0">
                <a:solidFill>
                  <a:srgbClr val="3333CC"/>
                </a:solidFill>
              </a:rPr>
              <a:t>a</a:t>
            </a:r>
            <a:r>
              <a:rPr lang="en-US" sz="2400" dirty="0" smtClean="0"/>
              <a:t> </a:t>
            </a:r>
            <a:r>
              <a:rPr lang="sr-Latn-CS" sz="2400" dirty="0" smtClean="0"/>
              <a:t>je obavezan, on se proslijeđuje operativnom sistemu, ali sa našeg stanovišta njegova vrijednost nije bitna, pa ćemo stavljati </a:t>
            </a:r>
            <a:r>
              <a:rPr lang="sr-Latn-CS" sz="2400" dirty="0" smtClean="0">
                <a:solidFill>
                  <a:srgbClr val="FF0000"/>
                </a:solidFill>
              </a:rPr>
              <a:t>exit(1)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16/35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7388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Karakteristike promjenljivih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66528"/>
            <a:ext cx="8785100" cy="4114800"/>
          </a:xfrm>
        </p:spPr>
        <p:txBody>
          <a:bodyPr/>
          <a:lstStyle/>
          <a:p>
            <a:pPr eaLnBrk="1" hangingPunct="1"/>
            <a:r>
              <a:rPr lang="en-US" sz="2400" dirty="0"/>
              <a:t>Z</a:t>
            </a:r>
            <a:r>
              <a:rPr lang="sr-Latn-CS" sz="2400" dirty="0" smtClean="0"/>
              <a:t>a nekoga ko je učio 6</a:t>
            </a:r>
            <a:r>
              <a:rPr lang="en-US" sz="2400" dirty="0" smtClean="0"/>
              <a:t>-7</a:t>
            </a:r>
            <a:r>
              <a:rPr lang="sr-Latn-CS" sz="2400" dirty="0" smtClean="0"/>
              <a:t> nedjelja programiranje ponovno upoznavanje sa karakteristikama promjenljivih može djelovati nepotrebno.</a:t>
            </a:r>
          </a:p>
          <a:p>
            <a:pPr eaLnBrk="1" hangingPunct="1"/>
            <a:r>
              <a:rPr lang="sr-Latn-CS" sz="2400" dirty="0" smtClean="0"/>
              <a:t>Ipak, itekako je potrebno</a:t>
            </a:r>
            <a:r>
              <a:rPr lang="en-US" sz="2400" dirty="0" smtClean="0"/>
              <a:t>!</a:t>
            </a:r>
            <a:endParaRPr lang="sr-Latn-CS" sz="2400" dirty="0" smtClean="0"/>
          </a:p>
          <a:p>
            <a:pPr eaLnBrk="1" hangingPunct="1"/>
            <a:r>
              <a:rPr lang="sr-Latn-CS" sz="2400" dirty="0" smtClean="0"/>
              <a:t>Naime, osnovni pojmovi o promjenljivim koje smo do sada koristili nijesu i jedine važne činjenice o njima.</a:t>
            </a:r>
          </a:p>
          <a:p>
            <a:pPr eaLnBrk="1" hangingPunct="1"/>
            <a:r>
              <a:rPr lang="sr-Latn-CS" sz="2400" dirty="0" smtClean="0"/>
              <a:t>U okviru ovog časa ćemo se osvrnuti na neke od njih.</a:t>
            </a:r>
          </a:p>
          <a:p>
            <a:pPr eaLnBrk="1" hangingPunct="1"/>
            <a:r>
              <a:rPr lang="sr-Latn-CS" sz="2400" dirty="0" smtClean="0"/>
              <a:t>Sve promjenljive imaju dvije karakteristike:</a:t>
            </a:r>
          </a:p>
          <a:p>
            <a:pPr lvl="1" eaLnBrk="1" hangingPunct="1"/>
            <a:r>
              <a:rPr lang="sr-Latn-CS" sz="2000" dirty="0" smtClean="0">
                <a:solidFill>
                  <a:srgbClr val="3333CC"/>
                </a:solidFill>
              </a:rPr>
              <a:t>opseg</a:t>
            </a:r>
            <a:r>
              <a:rPr lang="sr-Latn-CS" sz="2000" dirty="0" smtClean="0"/>
              <a:t> (dio programskog koda koji može da pristupi promjenljivoj) i</a:t>
            </a:r>
          </a:p>
          <a:p>
            <a:pPr lvl="1" eaLnBrk="1" hangingPunct="1"/>
            <a:r>
              <a:rPr lang="sr-Latn-CS" sz="2000" dirty="0" smtClean="0">
                <a:solidFill>
                  <a:srgbClr val="3333CC"/>
                </a:solidFill>
              </a:rPr>
              <a:t>trajanje</a:t>
            </a:r>
            <a:r>
              <a:rPr lang="sr-Latn-CS" sz="2000" dirty="0" smtClean="0"/>
              <a:t> (vrijeme koje promjenljive provedu u memoriji).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17/35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09600"/>
            <a:ext cx="8382000" cy="1143000"/>
          </a:xfrm>
        </p:spPr>
        <p:txBody>
          <a:bodyPr/>
          <a:lstStyle/>
          <a:p>
            <a:pPr eaLnBrk="1" hangingPunct="1"/>
            <a:r>
              <a:rPr lang="sr-Latn-CS" smtClean="0"/>
              <a:t>Lokalne i globalne promjenljive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3600"/>
            <a:ext cx="8784976" cy="4679776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Do sada smo promjenljive deklarisali na početku funkcija.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Ovo su bile </a:t>
            </a:r>
            <a:r>
              <a:rPr lang="sr-Latn-CS" sz="2200" dirty="0" smtClean="0">
                <a:solidFill>
                  <a:srgbClr val="3333CC"/>
                </a:solidFill>
              </a:rPr>
              <a:t>lokalne promjenljive</a:t>
            </a:r>
            <a:r>
              <a:rPr lang="sr-Latn-CS" sz="2200" dirty="0" smtClean="0"/>
              <a:t> kojima je opseg funkcija u kojoj su definisane</a:t>
            </a:r>
            <a:r>
              <a:rPr lang="en-US" sz="2200" dirty="0" smtClean="0"/>
              <a:t>,</a:t>
            </a:r>
            <a:r>
              <a:rPr lang="sr-Latn-CS" sz="2200" dirty="0" smtClean="0"/>
              <a:t> a trajanje ograničeno vremenom izvršavanja funkcije u kojoj su definisane.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200" dirty="0" err="1" smtClean="0"/>
              <a:t>Promjenljive</a:t>
            </a:r>
            <a:r>
              <a:rPr lang="en-US" sz="2200" dirty="0" smtClean="0"/>
              <a:t> se </a:t>
            </a:r>
            <a:r>
              <a:rPr lang="en-US" sz="2200" dirty="0" err="1" smtClean="0"/>
              <a:t>mogu</a:t>
            </a:r>
            <a:r>
              <a:rPr lang="en-US" sz="2200" dirty="0" smtClean="0"/>
              <a:t> </a:t>
            </a:r>
            <a:r>
              <a:rPr lang="en-US" sz="2200" dirty="0" err="1" smtClean="0"/>
              <a:t>deklarisati</a:t>
            </a:r>
            <a:r>
              <a:rPr lang="en-US" sz="2200" dirty="0" smtClean="0"/>
              <a:t> </a:t>
            </a:r>
            <a:r>
              <a:rPr lang="en-US" sz="2200" dirty="0" err="1" smtClean="0"/>
              <a:t>na</a:t>
            </a:r>
            <a:r>
              <a:rPr lang="en-US" sz="2200" dirty="0" smtClean="0"/>
              <a:t> </a:t>
            </a:r>
            <a:r>
              <a:rPr lang="en-US" sz="2200" dirty="0" err="1" smtClean="0"/>
              <a:t>po</a:t>
            </a:r>
            <a:r>
              <a:rPr lang="sr-Latn-CS" sz="2200" dirty="0" smtClean="0"/>
              <a:t>č</a:t>
            </a:r>
            <a:r>
              <a:rPr lang="en-US" sz="2200" dirty="0" err="1" smtClean="0"/>
              <a:t>etku</a:t>
            </a:r>
            <a:r>
              <a:rPr lang="en-US" sz="2200" dirty="0" smtClean="0"/>
              <a:t> </a:t>
            </a:r>
            <a:r>
              <a:rPr lang="en-US" sz="2200" dirty="0" err="1" smtClean="0"/>
              <a:t>svakog</a:t>
            </a:r>
            <a:r>
              <a:rPr lang="en-US" sz="2200" dirty="0" smtClean="0"/>
              <a:t> </a:t>
            </a:r>
            <a:r>
              <a:rPr lang="en-US" sz="2200" dirty="0" err="1" smtClean="0"/>
              <a:t>bloka</a:t>
            </a:r>
            <a:r>
              <a:rPr lang="en-US" sz="2200" dirty="0" smtClean="0"/>
              <a:t> </a:t>
            </a:r>
            <a:r>
              <a:rPr lang="en-US" sz="2200" dirty="0" err="1" smtClean="0"/>
              <a:t>naredbi</a:t>
            </a:r>
            <a:r>
              <a:rPr lang="en-US" sz="2200" dirty="0" smtClean="0"/>
              <a:t>. </a:t>
            </a:r>
            <a:r>
              <a:rPr lang="sr-Latn-CS" sz="2200" dirty="0" smtClean="0"/>
              <a:t>Ovo su</a:t>
            </a:r>
            <a:r>
              <a:rPr lang="en-US" sz="2200" dirty="0" smtClean="0"/>
              <a:t>,</a:t>
            </a:r>
            <a:r>
              <a:rPr lang="sr-Latn-CS" sz="2200" dirty="0" smtClean="0"/>
              <a:t> takođe</a:t>
            </a:r>
            <a:r>
              <a:rPr lang="en-US" sz="2200" dirty="0" smtClean="0"/>
              <a:t>,</a:t>
            </a:r>
            <a:r>
              <a:rPr lang="sr-Latn-CS" sz="2200" dirty="0" smtClean="0"/>
              <a:t> lokalne promjenljive vidljive do kraja svog bloka.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Nakon napuštanja </a:t>
            </a:r>
            <a:r>
              <a:rPr lang="en-US" sz="2200" dirty="0" err="1" smtClean="0"/>
              <a:t>svog</a:t>
            </a:r>
            <a:r>
              <a:rPr lang="en-US" sz="2200" dirty="0" smtClean="0"/>
              <a:t> </a:t>
            </a:r>
            <a:r>
              <a:rPr lang="sr-Latn-CS" sz="2200" dirty="0" smtClean="0"/>
              <a:t>bloka naredbi</a:t>
            </a:r>
            <a:r>
              <a:rPr lang="en-US" sz="2200" dirty="0" smtClean="0"/>
              <a:t>,</a:t>
            </a:r>
            <a:r>
              <a:rPr lang="sr-Latn-CS" sz="2200" dirty="0" smtClean="0"/>
              <a:t> promjenljive se dealociraju (brišu iz memorije).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dirty="0"/>
              <a:t>Pored ovoga postoje i </a:t>
            </a:r>
            <a:r>
              <a:rPr lang="sr-Latn-CS" sz="2200" dirty="0">
                <a:solidFill>
                  <a:srgbClr val="3333CC"/>
                </a:solidFill>
              </a:rPr>
              <a:t>globalne promjenljive</a:t>
            </a:r>
            <a:r>
              <a:rPr lang="sr-Latn-CS" sz="2200" dirty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dirty="0"/>
              <a:t>Globalne promjenljive se definišu van bilo koje funkcije (obično prije svih), vidljive su iz svih funkcija i traju do kraja programa.</a:t>
            </a:r>
            <a:endParaRPr lang="en-US" sz="2200" dirty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200" dirty="0" err="1"/>
              <a:t>Ako</a:t>
            </a:r>
            <a:r>
              <a:rPr lang="en-US" sz="2200" dirty="0"/>
              <a:t> se g</a:t>
            </a:r>
            <a:r>
              <a:rPr lang="sr-Latn-CS" sz="2200" dirty="0"/>
              <a:t>lobalne promjenljive </a:t>
            </a:r>
            <a:r>
              <a:rPr lang="en-US" sz="2200" dirty="0"/>
              <a:t>n</a:t>
            </a:r>
            <a:r>
              <a:rPr lang="sr-Latn-CS" sz="2200" dirty="0"/>
              <a:t>e inicijaliz</a:t>
            </a:r>
            <a:r>
              <a:rPr lang="en-US" sz="2200" dirty="0" err="1"/>
              <a:t>uju</a:t>
            </a:r>
            <a:r>
              <a:rPr lang="sr-Latn-CS" sz="2200" dirty="0"/>
              <a:t>, vrši se </a:t>
            </a:r>
            <a:r>
              <a:rPr lang="sr-Latn-CS" sz="2200" dirty="0">
                <a:solidFill>
                  <a:srgbClr val="FF0000"/>
                </a:solidFill>
              </a:rPr>
              <a:t>podrazumjevana inicijalizacija na </a:t>
            </a:r>
            <a:r>
              <a:rPr lang="sr-Latn-CS" sz="2200" dirty="0" smtClean="0">
                <a:solidFill>
                  <a:srgbClr val="FF0000"/>
                </a:solidFill>
              </a:rPr>
              <a:t>0</a:t>
            </a:r>
            <a:r>
              <a:rPr lang="sr-Latn-CS" sz="2200" dirty="0"/>
              <a:t>.</a:t>
            </a:r>
            <a:endParaRPr lang="en-US" sz="22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18/35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609600"/>
            <a:ext cx="8424936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Primjer lokalnih i globalnih prom.</a:t>
            </a:r>
            <a:endParaRPr lang="en-US" dirty="0" smtClean="0"/>
          </a:p>
        </p:txBody>
      </p:sp>
      <p:sp>
        <p:nvSpPr>
          <p:cNvPr id="1638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67544" y="2205608"/>
            <a:ext cx="8325172" cy="3815680"/>
          </a:xfrm>
          <a:solidFill>
            <a:srgbClr val="92D050"/>
          </a:solidFill>
          <a:ln>
            <a:noFill/>
            <a:miter lim="800000"/>
            <a:headEnd/>
            <a:tailEnd/>
          </a:ln>
        </p:spPr>
        <p:txBody>
          <a:bodyPr/>
          <a:lstStyle/>
          <a:p>
            <a:pPr algn="just" eaLnBrk="1" hangingPunct="1">
              <a:spcBef>
                <a:spcPct val="0"/>
              </a:spcBef>
              <a:buClrTx/>
              <a:buSzTx/>
              <a:buNone/>
              <a:tabLst>
                <a:tab pos="1255713" algn="l"/>
              </a:tabLst>
            </a:pPr>
            <a:r>
              <a:rPr lang="sr-Latn-CS" sz="2100" dirty="0" smtClean="0"/>
              <a:t>int x=0;	</a:t>
            </a:r>
            <a:r>
              <a:rPr lang="en-US" sz="1900" dirty="0">
                <a:solidFill>
                  <a:schemeClr val="bg1"/>
                </a:solidFill>
              </a:rPr>
              <a:t> </a:t>
            </a:r>
            <a:r>
              <a:rPr lang="sr-Latn-ME" sz="1900" dirty="0" smtClean="0">
                <a:solidFill>
                  <a:schemeClr val="bg1"/>
                </a:solidFill>
              </a:rPr>
              <a:t>  </a:t>
            </a:r>
            <a:r>
              <a:rPr lang="en-US" sz="1900" dirty="0" smtClean="0">
                <a:solidFill>
                  <a:schemeClr val="bg1"/>
                </a:solidFill>
              </a:rPr>
              <a:t>//</a:t>
            </a:r>
            <a:r>
              <a:rPr lang="sr-Latn-ME" sz="1900" dirty="0" smtClean="0">
                <a:solidFill>
                  <a:schemeClr val="bg1"/>
                </a:solidFill>
              </a:rPr>
              <a:t> </a:t>
            </a:r>
            <a:r>
              <a:rPr lang="sr-Latn-ME" sz="1900" dirty="0">
                <a:solidFill>
                  <a:schemeClr val="bg1"/>
                </a:solidFill>
              </a:rPr>
              <a:t>g</a:t>
            </a:r>
            <a:r>
              <a:rPr lang="en-US" sz="1900" dirty="0" err="1" smtClean="0">
                <a:solidFill>
                  <a:schemeClr val="bg1"/>
                </a:solidFill>
              </a:rPr>
              <a:t>lobalna</a:t>
            </a:r>
            <a:r>
              <a:rPr lang="en-US" sz="1900" dirty="0" smtClean="0">
                <a:solidFill>
                  <a:schemeClr val="bg1"/>
                </a:solidFill>
              </a:rPr>
              <a:t> </a:t>
            </a:r>
            <a:r>
              <a:rPr lang="en-US" sz="1900" dirty="0" err="1" smtClean="0">
                <a:solidFill>
                  <a:schemeClr val="bg1"/>
                </a:solidFill>
              </a:rPr>
              <a:t>promjenljiva</a:t>
            </a:r>
            <a:endParaRPr lang="en-US" sz="1900" dirty="0">
              <a:solidFill>
                <a:srgbClr val="FFFFFF"/>
              </a:solidFill>
            </a:endParaRP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100" dirty="0" smtClean="0"/>
              <a:t>void fun(</a:t>
            </a:r>
            <a:r>
              <a:rPr lang="en-US" sz="2100" dirty="0" err="1" smtClean="0"/>
              <a:t>int</a:t>
            </a:r>
            <a:r>
              <a:rPr lang="en-US" sz="2100" dirty="0" smtClean="0"/>
              <a:t> z)</a:t>
            </a:r>
          </a:p>
          <a:p>
            <a:pPr algn="just" eaLnBrk="1" hangingPunct="1">
              <a:spcBef>
                <a:spcPct val="0"/>
              </a:spcBef>
              <a:buClrTx/>
              <a:buSzTx/>
              <a:buNone/>
              <a:tabLst>
                <a:tab pos="1255713" algn="l"/>
              </a:tabLst>
            </a:pPr>
            <a:r>
              <a:rPr lang="en-US" sz="2100" dirty="0" smtClean="0"/>
              <a:t>{</a:t>
            </a:r>
            <a:r>
              <a:rPr lang="en-US" sz="2100" dirty="0" err="1" smtClean="0"/>
              <a:t>int</a:t>
            </a:r>
            <a:r>
              <a:rPr lang="en-US" sz="2100" dirty="0" smtClean="0"/>
              <a:t> y;}	</a:t>
            </a:r>
            <a:r>
              <a:rPr lang="sr-Latn-ME" sz="2100" dirty="0" smtClean="0"/>
              <a:t>  </a:t>
            </a:r>
            <a:r>
              <a:rPr lang="en-US" sz="1900" dirty="0" smtClean="0">
                <a:solidFill>
                  <a:srgbClr val="FFFFFF"/>
                </a:solidFill>
              </a:rPr>
              <a:t>/</a:t>
            </a:r>
            <a:r>
              <a:rPr lang="sr-Latn-ME" sz="1900" dirty="0" smtClean="0">
                <a:solidFill>
                  <a:srgbClr val="FFFFFF"/>
                </a:solidFill>
              </a:rPr>
              <a:t>/ </a:t>
            </a:r>
            <a:r>
              <a:rPr lang="en-US" sz="1900" dirty="0" err="1" smtClean="0">
                <a:solidFill>
                  <a:srgbClr val="FFFFFF"/>
                </a:solidFill>
              </a:rPr>
              <a:t>vidljiv</a:t>
            </a:r>
            <a:r>
              <a:rPr lang="sr-Latn-CS" sz="1900" dirty="0" smtClean="0">
                <a:solidFill>
                  <a:srgbClr val="FFFFFF"/>
                </a:solidFill>
              </a:rPr>
              <a:t>i lokalna y, argument z (isto lokalna) i </a:t>
            </a:r>
            <a:r>
              <a:rPr lang="en-US" sz="1900" dirty="0" err="1" smtClean="0">
                <a:solidFill>
                  <a:srgbClr val="FFFFFF"/>
                </a:solidFill>
              </a:rPr>
              <a:t>globalna</a:t>
            </a:r>
            <a:r>
              <a:rPr lang="en-US" sz="1900" dirty="0" smtClean="0">
                <a:solidFill>
                  <a:srgbClr val="FFFFFF"/>
                </a:solidFill>
              </a:rPr>
              <a:t> x</a:t>
            </a:r>
            <a:endParaRPr lang="sr-Latn-CS" sz="1900" dirty="0">
              <a:solidFill>
                <a:srgbClr val="FFFFFF"/>
              </a:solidFill>
            </a:endParaRP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sz="2100" dirty="0" smtClean="0"/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100" dirty="0" err="1" smtClean="0"/>
              <a:t>int</a:t>
            </a:r>
            <a:r>
              <a:rPr lang="en-US" sz="2100" dirty="0" smtClean="0"/>
              <a:t> main()</a:t>
            </a:r>
            <a:r>
              <a:rPr lang="sr-Latn-ME" sz="2100" dirty="0" smtClean="0"/>
              <a:t> </a:t>
            </a:r>
            <a:r>
              <a:rPr lang="en-US" sz="2100" dirty="0" smtClean="0"/>
              <a:t>{</a:t>
            </a:r>
          </a:p>
          <a:p>
            <a:pPr algn="just" eaLnBrk="1" hangingPunct="1">
              <a:spcBef>
                <a:spcPct val="0"/>
              </a:spcBef>
              <a:buClrTx/>
              <a:buSzTx/>
              <a:buNone/>
              <a:tabLst>
                <a:tab pos="1255713" algn="l"/>
              </a:tabLst>
            </a:pPr>
            <a:r>
              <a:rPr lang="en-US" sz="2100" dirty="0" smtClean="0"/>
              <a:t>    </a:t>
            </a:r>
            <a:r>
              <a:rPr lang="en-US" sz="2100" dirty="0" err="1" smtClean="0"/>
              <a:t>int</a:t>
            </a:r>
            <a:r>
              <a:rPr lang="en-US" sz="2100" dirty="0" smtClean="0"/>
              <a:t> y;</a:t>
            </a:r>
            <a:r>
              <a:rPr lang="sr-Latn-CS" sz="2100" dirty="0" smtClean="0"/>
              <a:t>	  </a:t>
            </a:r>
            <a:r>
              <a:rPr lang="en-US" sz="1900" dirty="0" smtClean="0">
                <a:solidFill>
                  <a:srgbClr val="FFFFFF"/>
                </a:solidFill>
              </a:rPr>
              <a:t>/</a:t>
            </a:r>
            <a:r>
              <a:rPr lang="sr-Latn-ME" sz="1900" dirty="0" smtClean="0">
                <a:solidFill>
                  <a:srgbClr val="FFFFFF"/>
                </a:solidFill>
              </a:rPr>
              <a:t>/ </a:t>
            </a:r>
            <a:r>
              <a:rPr lang="en-US" sz="1900" dirty="0" err="1" smtClean="0">
                <a:solidFill>
                  <a:srgbClr val="FFFFFF"/>
                </a:solidFill>
              </a:rPr>
              <a:t>vidljiva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lokalna</a:t>
            </a:r>
            <a:r>
              <a:rPr lang="en-US" sz="1900" dirty="0" smtClean="0">
                <a:solidFill>
                  <a:srgbClr val="FFFFFF"/>
                </a:solidFill>
              </a:rPr>
              <a:t> y </a:t>
            </a:r>
            <a:r>
              <a:rPr lang="en-US" sz="1900" dirty="0" err="1" smtClean="0">
                <a:solidFill>
                  <a:srgbClr val="FFFFFF"/>
                </a:solidFill>
              </a:rPr>
              <a:t>i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globalna</a:t>
            </a:r>
            <a:r>
              <a:rPr lang="en-US" sz="1900" dirty="0" smtClean="0">
                <a:solidFill>
                  <a:srgbClr val="FFFFFF"/>
                </a:solidFill>
              </a:rPr>
              <a:t> x</a:t>
            </a:r>
            <a:endParaRPr lang="en-US" sz="1900" dirty="0">
              <a:solidFill>
                <a:srgbClr val="FFFFFF"/>
              </a:solidFill>
            </a:endParaRP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100" dirty="0" smtClean="0"/>
              <a:t>	{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  <a:tabLst>
                <a:tab pos="1255713" algn="l"/>
              </a:tabLst>
            </a:pPr>
            <a:r>
              <a:rPr lang="sr-Latn-CS" sz="2100" dirty="0" smtClean="0"/>
              <a:t>	</a:t>
            </a:r>
            <a:r>
              <a:rPr lang="en-US" sz="2100" dirty="0" smtClean="0"/>
              <a:t>   </a:t>
            </a:r>
            <a:r>
              <a:rPr lang="en-US" sz="2100" dirty="0" err="1" smtClean="0"/>
              <a:t>int</a:t>
            </a:r>
            <a:r>
              <a:rPr lang="en-US" sz="2100" dirty="0" smtClean="0"/>
              <a:t> z;	</a:t>
            </a:r>
            <a:r>
              <a:rPr lang="sr-Latn-ME" sz="2100" dirty="0" smtClean="0"/>
              <a:t>  </a:t>
            </a:r>
            <a:r>
              <a:rPr lang="en-US" sz="1900" dirty="0" smtClean="0">
                <a:solidFill>
                  <a:srgbClr val="FFFFFF"/>
                </a:solidFill>
              </a:rPr>
              <a:t>/</a:t>
            </a:r>
            <a:r>
              <a:rPr lang="sr-Latn-ME" sz="1900" dirty="0" smtClean="0">
                <a:solidFill>
                  <a:srgbClr val="FFFFFF"/>
                </a:solidFill>
              </a:rPr>
              <a:t>/ </a:t>
            </a:r>
            <a:r>
              <a:rPr lang="en-US" sz="1900" dirty="0" err="1" smtClean="0">
                <a:solidFill>
                  <a:srgbClr val="FFFFFF"/>
                </a:solidFill>
              </a:rPr>
              <a:t>vidljiva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lokalna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iz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bloka</a:t>
            </a:r>
            <a:r>
              <a:rPr lang="en-US" sz="1900" dirty="0" smtClean="0">
                <a:solidFill>
                  <a:srgbClr val="FFFFFF"/>
                </a:solidFill>
              </a:rPr>
              <a:t> z, </a:t>
            </a:r>
            <a:r>
              <a:rPr lang="en-US" sz="1900" dirty="0" err="1" smtClean="0">
                <a:solidFill>
                  <a:srgbClr val="FFFFFF"/>
                </a:solidFill>
              </a:rPr>
              <a:t>lokalna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iz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funkcije</a:t>
            </a:r>
            <a:r>
              <a:rPr lang="en-US" sz="1900" dirty="0" smtClean="0">
                <a:solidFill>
                  <a:srgbClr val="FFFFFF"/>
                </a:solidFill>
              </a:rPr>
              <a:t> y, </a:t>
            </a:r>
            <a:r>
              <a:rPr lang="en-US" sz="1900" dirty="0" err="1" smtClean="0">
                <a:solidFill>
                  <a:srgbClr val="FFFFFF"/>
                </a:solidFill>
              </a:rPr>
              <a:t>i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globalna</a:t>
            </a:r>
            <a:r>
              <a:rPr lang="en-US" sz="1900" dirty="0" smtClean="0">
                <a:solidFill>
                  <a:srgbClr val="FFFFFF"/>
                </a:solidFill>
              </a:rPr>
              <a:t> x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100" dirty="0" smtClean="0"/>
              <a:t>	}</a:t>
            </a:r>
          </a:p>
          <a:p>
            <a:pPr algn="just" eaLnBrk="1" hangingPunct="1">
              <a:spcBef>
                <a:spcPct val="0"/>
              </a:spcBef>
              <a:buClrTx/>
              <a:buSzTx/>
              <a:buNone/>
              <a:tabLst>
                <a:tab pos="1255713" algn="l"/>
              </a:tabLst>
            </a:pPr>
            <a:r>
              <a:rPr lang="sr-Latn-ME" sz="2100" dirty="0" smtClean="0"/>
              <a:t>    </a:t>
            </a:r>
            <a:r>
              <a:rPr lang="en-US" sz="2100" dirty="0" smtClean="0"/>
              <a:t>...	</a:t>
            </a:r>
            <a:r>
              <a:rPr lang="sr-Latn-ME" sz="2100" dirty="0" smtClean="0"/>
              <a:t>  </a:t>
            </a:r>
            <a:r>
              <a:rPr lang="en-US" sz="1900" dirty="0" smtClean="0">
                <a:solidFill>
                  <a:srgbClr val="FFFFFF"/>
                </a:solidFill>
              </a:rPr>
              <a:t>/</a:t>
            </a:r>
            <a:r>
              <a:rPr lang="sr-Latn-ME" sz="1900" dirty="0" smtClean="0">
                <a:solidFill>
                  <a:srgbClr val="FFFFFF"/>
                </a:solidFill>
              </a:rPr>
              <a:t>/ </a:t>
            </a:r>
            <a:r>
              <a:rPr lang="en-US" sz="1900" dirty="0" err="1" smtClean="0">
                <a:solidFill>
                  <a:srgbClr val="FFFFFF"/>
                </a:solidFill>
              </a:rPr>
              <a:t>vidljiva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lokalna</a:t>
            </a:r>
            <a:r>
              <a:rPr lang="en-US" sz="1900" dirty="0" smtClean="0">
                <a:solidFill>
                  <a:srgbClr val="FFFFFF"/>
                </a:solidFill>
              </a:rPr>
              <a:t> y </a:t>
            </a:r>
            <a:r>
              <a:rPr lang="en-US" sz="1900" dirty="0" err="1" smtClean="0">
                <a:solidFill>
                  <a:srgbClr val="FFFFFF"/>
                </a:solidFill>
              </a:rPr>
              <a:t>i</a:t>
            </a:r>
            <a:r>
              <a:rPr lang="en-US" sz="1900" dirty="0" smtClean="0">
                <a:solidFill>
                  <a:srgbClr val="FFFFFF"/>
                </a:solidFill>
              </a:rPr>
              <a:t> </a:t>
            </a:r>
            <a:r>
              <a:rPr lang="en-US" sz="1900" dirty="0" err="1" smtClean="0">
                <a:solidFill>
                  <a:srgbClr val="FFFFFF"/>
                </a:solidFill>
              </a:rPr>
              <a:t>globalna</a:t>
            </a:r>
            <a:r>
              <a:rPr lang="en-US" sz="1900" dirty="0" smtClean="0">
                <a:solidFill>
                  <a:srgbClr val="FFFFFF"/>
                </a:solidFill>
              </a:rPr>
              <a:t> x,  z je </a:t>
            </a:r>
            <a:r>
              <a:rPr lang="en-US" sz="1900" dirty="0" err="1" smtClean="0">
                <a:solidFill>
                  <a:srgbClr val="FFFFFF"/>
                </a:solidFill>
              </a:rPr>
              <a:t>dealocirana</a:t>
            </a:r>
            <a:endParaRPr lang="en-US" sz="1900" dirty="0">
              <a:solidFill>
                <a:srgbClr val="FFFFFF"/>
              </a:solidFill>
            </a:endParaRP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100" dirty="0" smtClean="0"/>
              <a:t>}</a:t>
            </a: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395536" y="6033482"/>
            <a:ext cx="82296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dirty="0">
                <a:latin typeface="Tahoma" pitchFamily="34" charset="0"/>
              </a:rPr>
              <a:t>Problem </a:t>
            </a:r>
            <a:r>
              <a:rPr lang="en-US" sz="2000" dirty="0" err="1">
                <a:latin typeface="Tahoma" pitchFamily="34" charset="0"/>
              </a:rPr>
              <a:t>mo</a:t>
            </a:r>
            <a:r>
              <a:rPr lang="sr-Latn-CS" sz="2000" dirty="0">
                <a:latin typeface="Tahoma" pitchFamily="34" charset="0"/>
              </a:rPr>
              <a:t>že predstavljati situacija kada unutar nekog bloka imamo promjenljivu koja se zove isto kao promjenljiva iz spoljašnjeg bloka.</a:t>
            </a:r>
            <a:endParaRPr lang="en-US" sz="2000" dirty="0"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19/35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Programske biblioteke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259410"/>
            <a:ext cx="8496300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Svi C kompajleri dolaze sa desetinama programskih biblioteka.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Ovdje ćemo pobrojati neke od njih (najvažnije)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u </a:t>
            </a:r>
            <a:r>
              <a:rPr lang="en-US" sz="2400" dirty="0" err="1" smtClean="0"/>
              <a:t>njima</a:t>
            </a:r>
            <a:r>
              <a:rPr lang="en-US" sz="2400" dirty="0" smtClean="0"/>
              <a:t> </a:t>
            </a:r>
            <a:r>
              <a:rPr lang="en-US" sz="2400" dirty="0" err="1" smtClean="0"/>
              <a:t>samo</a:t>
            </a:r>
            <a:r>
              <a:rPr lang="en-US" sz="2400" dirty="0" smtClean="0"/>
              <a:t> </a:t>
            </a:r>
            <a:r>
              <a:rPr lang="en-US" sz="2400" dirty="0" err="1" smtClean="0"/>
              <a:t>najva</a:t>
            </a:r>
            <a:r>
              <a:rPr lang="sr-Latn-CS" sz="2400" dirty="0" smtClean="0"/>
              <a:t>žnije funkcije. 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Ostale ost</a:t>
            </a:r>
            <a:r>
              <a:rPr lang="en-US" sz="2400" dirty="0" smtClean="0"/>
              <a:t>a</a:t>
            </a:r>
            <a:r>
              <a:rPr lang="sr-Latn-CS" sz="2400" dirty="0" smtClean="0"/>
              <a:t>vljamo za vježbu studentima</a:t>
            </a:r>
            <a:r>
              <a:rPr lang="en-US" sz="2400" dirty="0" smtClean="0"/>
              <a:t>,</a:t>
            </a:r>
            <a:r>
              <a:rPr lang="sr-Latn-CS" sz="2400" dirty="0" smtClean="0"/>
              <a:t> kao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sr-Latn-CS" sz="2400" dirty="0" smtClean="0"/>
              <a:t>budućim programerima za profesionalni rad.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Podsjetimo se kratko biblioteke </a:t>
            </a:r>
            <a:r>
              <a:rPr lang="sr-Latn-CS" sz="2400" dirty="0" smtClean="0">
                <a:solidFill>
                  <a:srgbClr val="FF0000"/>
                </a:solidFill>
              </a:rPr>
              <a:t>stdio.h</a:t>
            </a:r>
            <a:r>
              <a:rPr lang="sr-Latn-CS" sz="2400" dirty="0" smtClean="0"/>
              <a:t> iz koje smo naučili da koristimo: </a:t>
            </a:r>
            <a:r>
              <a:rPr lang="sr-Latn-CS" sz="2400" dirty="0" smtClean="0">
                <a:solidFill>
                  <a:srgbClr val="3333CC"/>
                </a:solidFill>
              </a:rPr>
              <a:t>putchar(c)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 getchar()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 gets(s) 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 puts(s)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 printf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 scanf</a:t>
            </a:r>
            <a:r>
              <a:rPr lang="sr-Latn-CS" sz="2400" dirty="0" smtClean="0"/>
              <a:t>. Ujedno smo upoznali i konstantu </a:t>
            </a:r>
            <a:r>
              <a:rPr lang="sr-Latn-CS" sz="2400" dirty="0" smtClean="0">
                <a:solidFill>
                  <a:srgbClr val="3333CC"/>
                </a:solidFill>
              </a:rPr>
              <a:t>NULL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Zasjenjivanje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839200" cy="20574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sr-Latn-CS" sz="2400" smtClean="0"/>
              <a:t>Deklaracija unutar bloka promjenljive sa istim imenom</a:t>
            </a:r>
            <a:r>
              <a:rPr lang="en-US" sz="2400" smtClean="0"/>
              <a:t> </a:t>
            </a:r>
            <a:r>
              <a:rPr lang="sr-Latn-CS" sz="2400" smtClean="0"/>
              <a:t>kao što je neka promjenjiva, koja bi inače bila vidljiva unutar </a:t>
            </a:r>
            <a:r>
              <a:rPr lang="en-US" sz="2400" smtClean="0"/>
              <a:t>tog </a:t>
            </a:r>
            <a:r>
              <a:rPr lang="sr-Latn-CS" sz="2400" smtClean="0"/>
              <a:t>bloka, naziva se </a:t>
            </a:r>
            <a:r>
              <a:rPr lang="sr-Latn-CS" sz="2400" b="1" smtClean="0">
                <a:solidFill>
                  <a:srgbClr val="FF0000"/>
                </a:solidFill>
              </a:rPr>
              <a:t>zasjenjivanje</a:t>
            </a:r>
            <a:r>
              <a:rPr lang="sr-Latn-CS" sz="240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sr-Latn-CS" sz="2400" smtClean="0"/>
              <a:t>Zapamtite da nije dozvoljeno deklarisati promjenljivu u istom bloku dva puta,</a:t>
            </a:r>
            <a:r>
              <a:rPr lang="en-US" sz="2400" smtClean="0"/>
              <a:t> ali je dozvoljena deklaracija u </a:t>
            </a:r>
            <a:r>
              <a:rPr lang="sr-Latn-CS" sz="2400" smtClean="0"/>
              <a:t>više blokova.</a:t>
            </a:r>
            <a:endParaRPr lang="en-US" sz="2400" smtClean="0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304800" y="4267200"/>
            <a:ext cx="6138863" cy="2402160"/>
          </a:xfrm>
          <a:prstGeom prst="rect">
            <a:avLst/>
          </a:prstGeom>
          <a:solidFill>
            <a:srgbClr val="92D050"/>
          </a:solidFill>
          <a:ln w="9525">
            <a:solidFill>
              <a:srgbClr val="92D050"/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pPr marL="342900" indent="-342900" algn="just">
              <a:lnSpc>
                <a:spcPct val="90000"/>
              </a:lnSpc>
              <a:spcAft>
                <a:spcPts val="600"/>
              </a:spcAft>
              <a:tabLst>
                <a:tab pos="1346200" algn="l"/>
              </a:tabLst>
              <a:defRPr/>
            </a:pPr>
            <a:r>
              <a:rPr lang="sr-Latn-CS" sz="2000" dirty="0">
                <a:latin typeface="Tahoma" pitchFamily="34" charset="0"/>
              </a:rPr>
              <a:t>int x=0;	</a:t>
            </a:r>
            <a:r>
              <a:rPr lang="sr-Latn-CS" sz="2000" dirty="0" smtClean="0">
                <a:latin typeface="Tahoma" pitchFamily="34" charset="0"/>
              </a:rPr>
              <a:t>    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/</a:t>
            </a:r>
            <a:r>
              <a:rPr lang="sr-Latn-ME" sz="1800" dirty="0" smtClean="0">
                <a:solidFill>
                  <a:srgbClr val="FFFFFF"/>
                </a:solidFill>
                <a:latin typeface="+mn-lt"/>
              </a:rPr>
              <a:t>/ g</a:t>
            </a:r>
            <a:r>
              <a:rPr lang="en-US" sz="1800" dirty="0" err="1" smtClean="0">
                <a:solidFill>
                  <a:srgbClr val="FFFFFF"/>
                </a:solidFill>
                <a:latin typeface="+mn-lt"/>
              </a:rPr>
              <a:t>lobalna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 </a:t>
            </a:r>
            <a:r>
              <a:rPr lang="en-US" sz="1800" dirty="0" err="1" smtClean="0">
                <a:solidFill>
                  <a:srgbClr val="FFFFFF"/>
                </a:solidFill>
                <a:latin typeface="+mn-lt"/>
              </a:rPr>
              <a:t>promjenljiva</a:t>
            </a:r>
            <a:endParaRPr lang="en-US" sz="1800" dirty="0">
              <a:solidFill>
                <a:srgbClr val="FFFFFF"/>
              </a:solidFill>
              <a:latin typeface="+mn-lt"/>
            </a:endParaRPr>
          </a:p>
          <a:p>
            <a:pPr marL="342900" indent="-342900" algn="just">
              <a:lnSpc>
                <a:spcPct val="90000"/>
              </a:lnSpc>
              <a:spcAft>
                <a:spcPts val="300"/>
              </a:spcAft>
              <a:tabLst>
                <a:tab pos="1346200" algn="l"/>
              </a:tabLst>
              <a:defRPr/>
            </a:pPr>
            <a:r>
              <a:rPr lang="en-US" sz="2000" dirty="0" err="1" smtClean="0">
                <a:latin typeface="Tahoma" pitchFamily="34" charset="0"/>
              </a:rPr>
              <a:t>int</a:t>
            </a:r>
            <a:r>
              <a:rPr lang="en-US" sz="2000" dirty="0" smtClean="0">
                <a:latin typeface="Tahoma" pitchFamily="34" charset="0"/>
              </a:rPr>
              <a:t> main()</a:t>
            </a:r>
            <a:r>
              <a:rPr lang="sr-Latn-ME" sz="2000" dirty="0" smtClean="0">
                <a:latin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</a:rPr>
              <a:t>{</a:t>
            </a:r>
            <a:endParaRPr lang="en-US" sz="2000" dirty="0">
              <a:latin typeface="Tahoma" pitchFamily="34" charset="0"/>
            </a:endParaRP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 smtClean="0">
                <a:latin typeface="Tahoma" pitchFamily="34" charset="0"/>
              </a:rPr>
              <a:t>   </a:t>
            </a:r>
            <a:r>
              <a:rPr lang="en-US" sz="2000" dirty="0" err="1" smtClean="0">
                <a:latin typeface="Tahoma" pitchFamily="34" charset="0"/>
              </a:rPr>
              <a:t>int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sr-Latn-CS" sz="2000" dirty="0">
                <a:latin typeface="Tahoma" pitchFamily="34" charset="0"/>
              </a:rPr>
              <a:t>x=1</a:t>
            </a:r>
            <a:r>
              <a:rPr lang="en-US" sz="2000" dirty="0">
                <a:latin typeface="Tahoma" pitchFamily="34" charset="0"/>
              </a:rPr>
              <a:t>;</a:t>
            </a:r>
            <a:r>
              <a:rPr lang="sr-Latn-CS" sz="2000" dirty="0">
                <a:latin typeface="Tahoma" pitchFamily="34" charset="0"/>
              </a:rPr>
              <a:t>	</a:t>
            </a:r>
            <a:r>
              <a:rPr lang="sr-Latn-CS" sz="2000" dirty="0" smtClean="0">
                <a:latin typeface="Tahoma" pitchFamily="34" charset="0"/>
              </a:rPr>
              <a:t>    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/</a:t>
            </a:r>
            <a:r>
              <a:rPr lang="sr-Latn-ME" sz="1800" dirty="0" smtClean="0">
                <a:solidFill>
                  <a:srgbClr val="FFFFFF"/>
                </a:solidFill>
                <a:latin typeface="+mn-lt"/>
              </a:rPr>
              <a:t>/ </a:t>
            </a:r>
            <a:r>
              <a:rPr lang="en-US" sz="1800" dirty="0" err="1" smtClean="0">
                <a:solidFill>
                  <a:srgbClr val="FFFFFF"/>
                </a:solidFill>
                <a:latin typeface="+mn-lt"/>
              </a:rPr>
              <a:t>vidljiva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 </a:t>
            </a:r>
            <a:r>
              <a:rPr lang="sr-Latn-CS" sz="1800" dirty="0">
                <a:solidFill>
                  <a:srgbClr val="FFFFFF"/>
                </a:solidFill>
                <a:latin typeface="+mn-lt"/>
              </a:rPr>
              <a:t>lokalna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 </a:t>
            </a:r>
            <a:r>
              <a:rPr lang="sr-Latn-CS" sz="1800" dirty="0" smtClean="0">
                <a:solidFill>
                  <a:srgbClr val="FFFFFF"/>
                </a:solidFill>
                <a:latin typeface="+mn-lt"/>
              </a:rPr>
              <a:t>x=1</a:t>
            </a:r>
            <a:endParaRPr lang="en-US" sz="1800" dirty="0">
              <a:solidFill>
                <a:srgbClr val="FFFFFF"/>
              </a:solidFill>
              <a:latin typeface="+mn-lt"/>
            </a:endParaRP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en-US" sz="2000" dirty="0">
                <a:latin typeface="Tahoma" pitchFamily="34" charset="0"/>
              </a:rPr>
              <a:t>	{</a:t>
            </a: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sr-Latn-CS" sz="2000" dirty="0">
                <a:latin typeface="Tahoma" pitchFamily="34" charset="0"/>
              </a:rPr>
              <a:t>	</a:t>
            </a:r>
            <a:r>
              <a:rPr lang="en-US" sz="2000" dirty="0" smtClean="0">
                <a:latin typeface="Tahoma" pitchFamily="34" charset="0"/>
              </a:rPr>
              <a:t>    </a:t>
            </a:r>
            <a:r>
              <a:rPr lang="en-US" sz="2000" dirty="0" err="1" smtClean="0">
                <a:latin typeface="Tahoma" pitchFamily="34" charset="0"/>
              </a:rPr>
              <a:t>int</a:t>
            </a:r>
            <a:r>
              <a:rPr lang="en-US" sz="2000" dirty="0" smtClean="0">
                <a:latin typeface="Tahoma" pitchFamily="34" charset="0"/>
              </a:rPr>
              <a:t> </a:t>
            </a:r>
            <a:r>
              <a:rPr lang="sr-Latn-CS" sz="2000" dirty="0">
                <a:latin typeface="Tahoma" pitchFamily="34" charset="0"/>
              </a:rPr>
              <a:t>x=2</a:t>
            </a:r>
            <a:r>
              <a:rPr lang="en-US" sz="2000" dirty="0">
                <a:latin typeface="Tahoma" pitchFamily="34" charset="0"/>
              </a:rPr>
              <a:t>; 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/</a:t>
            </a:r>
            <a:r>
              <a:rPr lang="sr-Latn-ME" sz="1800" dirty="0" smtClean="0">
                <a:solidFill>
                  <a:srgbClr val="FFFFFF"/>
                </a:solidFill>
                <a:latin typeface="+mn-lt"/>
              </a:rPr>
              <a:t>/ </a:t>
            </a:r>
            <a:r>
              <a:rPr lang="en-US" sz="1800" dirty="0" err="1" smtClean="0">
                <a:solidFill>
                  <a:srgbClr val="FFFFFF"/>
                </a:solidFill>
                <a:latin typeface="+mn-lt"/>
              </a:rPr>
              <a:t>vidljiva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 </a:t>
            </a:r>
            <a:r>
              <a:rPr lang="sr-Latn-CS" sz="1800" dirty="0">
                <a:solidFill>
                  <a:srgbClr val="FFFFFF"/>
                </a:solidFill>
                <a:latin typeface="+mn-lt"/>
              </a:rPr>
              <a:t>lokalna iz bloka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 </a:t>
            </a:r>
            <a:r>
              <a:rPr lang="sr-Latn-CS" sz="1800" dirty="0" smtClean="0">
                <a:solidFill>
                  <a:srgbClr val="FFFFFF"/>
                </a:solidFill>
                <a:latin typeface="+mn-lt"/>
              </a:rPr>
              <a:t>x=2</a:t>
            </a:r>
            <a:endParaRPr lang="en-US" sz="1800" dirty="0">
              <a:solidFill>
                <a:srgbClr val="FFFFFF"/>
              </a:solidFill>
              <a:latin typeface="+mn-lt"/>
            </a:endParaRP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en-US" sz="2000" dirty="0">
                <a:latin typeface="Tahoma" pitchFamily="34" charset="0"/>
              </a:rPr>
              <a:t>	}</a:t>
            </a: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sr-Latn-ME" sz="2000" dirty="0" smtClean="0">
                <a:latin typeface="Tahoma" pitchFamily="34" charset="0"/>
              </a:rPr>
              <a:t>    </a:t>
            </a:r>
            <a:r>
              <a:rPr lang="en-US" sz="2000" dirty="0" smtClean="0">
                <a:latin typeface="Tahoma" pitchFamily="34" charset="0"/>
              </a:rPr>
              <a:t>...</a:t>
            </a:r>
            <a:r>
              <a:rPr lang="en-US" sz="2000" dirty="0">
                <a:latin typeface="Tahoma" pitchFamily="34" charset="0"/>
              </a:rPr>
              <a:t>	</a:t>
            </a:r>
            <a:r>
              <a:rPr lang="sr-Latn-ME" sz="2000" dirty="0" smtClean="0">
                <a:latin typeface="Tahoma" pitchFamily="34" charset="0"/>
              </a:rPr>
              <a:t>    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/</a:t>
            </a:r>
            <a:r>
              <a:rPr lang="sr-Latn-ME" sz="1800" dirty="0" smtClean="0">
                <a:solidFill>
                  <a:srgbClr val="FFFFFF"/>
                </a:solidFill>
                <a:latin typeface="+mn-lt"/>
              </a:rPr>
              <a:t>/ </a:t>
            </a:r>
            <a:r>
              <a:rPr lang="en-US" sz="1800" dirty="0" err="1" smtClean="0">
                <a:solidFill>
                  <a:srgbClr val="FFFFFF"/>
                </a:solidFill>
                <a:latin typeface="+mn-lt"/>
              </a:rPr>
              <a:t>vidljiva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 </a:t>
            </a:r>
            <a:r>
              <a:rPr lang="en-US" sz="1800" dirty="0" err="1">
                <a:solidFill>
                  <a:srgbClr val="FFFFFF"/>
                </a:solidFill>
                <a:latin typeface="+mn-lt"/>
              </a:rPr>
              <a:t>lokalna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 </a:t>
            </a:r>
            <a:r>
              <a:rPr lang="sr-Latn-CS" sz="1800" dirty="0">
                <a:solidFill>
                  <a:srgbClr val="FFFFFF"/>
                </a:solidFill>
                <a:latin typeface="+mn-lt"/>
              </a:rPr>
              <a:t>x=1. x=2 je </a:t>
            </a:r>
            <a:r>
              <a:rPr lang="sr-Latn-CS" sz="1800" dirty="0" smtClean="0">
                <a:solidFill>
                  <a:srgbClr val="FFFFFF"/>
                </a:solidFill>
                <a:latin typeface="+mn-lt"/>
              </a:rPr>
              <a:t>dealocirana</a:t>
            </a:r>
            <a:endParaRPr lang="en-US" sz="1800" dirty="0">
              <a:solidFill>
                <a:srgbClr val="FFFFFF"/>
              </a:solidFill>
              <a:latin typeface="+mn-lt"/>
            </a:endParaRP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en-US" sz="2000" dirty="0">
                <a:latin typeface="Tahoma" pitchFamily="34" charset="0"/>
              </a:rPr>
              <a:t>}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6588225" y="4595813"/>
            <a:ext cx="2411314" cy="1570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>
                <a:latin typeface="Tahoma" pitchFamily="34" charset="0"/>
              </a:rPr>
              <a:t>Iako nose isto ime</a:t>
            </a:r>
            <a:r>
              <a:rPr lang="en-US">
                <a:latin typeface="Tahoma" pitchFamily="34" charset="0"/>
              </a:rPr>
              <a:t>,</a:t>
            </a:r>
            <a:r>
              <a:rPr lang="sr-Latn-CS">
                <a:latin typeface="Tahoma" pitchFamily="34" charset="0"/>
              </a:rPr>
              <a:t> imamo tri različite promjenljive </a:t>
            </a:r>
            <a:r>
              <a:rPr lang="sr-Latn-CS" b="1">
                <a:solidFill>
                  <a:srgbClr val="FF0000"/>
                </a:solidFill>
                <a:latin typeface="Tahoma" pitchFamily="34" charset="0"/>
              </a:rPr>
              <a:t>x</a:t>
            </a:r>
            <a:r>
              <a:rPr lang="sr-Latn-CS">
                <a:latin typeface="Tahoma" pitchFamily="34" charset="0"/>
              </a:rPr>
              <a:t>.</a:t>
            </a:r>
            <a:endParaRPr lang="en-US"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20/35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Statičke promjenljive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950"/>
            <a:ext cx="8569647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Promjenljive se mogu podijeliti i na: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/>
              <a:t>d</a:t>
            </a:r>
            <a:r>
              <a:rPr lang="sr-Latn-CS" sz="2000" dirty="0" smtClean="0"/>
              <a:t>inamičke i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dirty="0" smtClean="0"/>
              <a:t>s</a:t>
            </a:r>
            <a:r>
              <a:rPr lang="sr-Latn-CS" sz="2000" dirty="0" smtClean="0"/>
              <a:t>tatičke</a:t>
            </a:r>
            <a:r>
              <a:rPr lang="en-US" sz="2000" dirty="0" smtClean="0"/>
              <a:t>.</a:t>
            </a:r>
            <a:endParaRPr lang="sr-Latn-CS" sz="20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Dinamičke se dealociraju pri napuštanju bloka u kome su definisane. Sve do sada deklarisane lokalne promjenljive su dinamičke.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Statičke promjenljive traju tokom čitavog izvršavanja programa (možda im se u nekom trenutku ne može pristupiti zbog zasjenjivanja ili drugih razloga, ali postoje).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Globalne promjenljive su statičke</a:t>
            </a:r>
            <a:r>
              <a:rPr lang="sr-Latn-CS" sz="2400" dirty="0" smtClean="0"/>
              <a:t>!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21/35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Statičke promjenljive</a:t>
            </a:r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133600"/>
            <a:ext cx="8785225" cy="1981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Lokalne promjenljive se mogu učiniti statičkim ako se doda ključna riječ </a:t>
            </a:r>
            <a:r>
              <a:rPr lang="sr-Latn-CS" sz="2400" b="1" smtClean="0">
                <a:solidFill>
                  <a:srgbClr val="FF3300"/>
                </a:solidFill>
              </a:rPr>
              <a:t>static</a:t>
            </a:r>
            <a:r>
              <a:rPr lang="sr-Latn-CS" sz="2400" smtClean="0"/>
              <a:t> prilikom njihovog deklarisanja. Ako se ne inicijalizuju, dodjeljuje im se podrazumijevana vrijednost </a:t>
            </a:r>
            <a:r>
              <a:rPr lang="sr-Latn-CS" sz="2400" smtClean="0">
                <a:solidFill>
                  <a:srgbClr val="3333CC"/>
                </a:solidFill>
              </a:rPr>
              <a:t>0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Često se koriste kod funkcija.</a:t>
            </a:r>
            <a:endParaRPr lang="en-US" sz="240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460" name="Rectangle 4"/>
              <p:cNvSpPr>
                <a:spLocks noChangeArrowheads="1"/>
              </p:cNvSpPr>
              <p:nvPr/>
            </p:nvSpPr>
            <p:spPr bwMode="auto">
              <a:xfrm>
                <a:off x="1092324" y="3654425"/>
                <a:ext cx="7080076" cy="2566988"/>
              </a:xfrm>
              <a:prstGeom prst="rect">
                <a:avLst/>
              </a:prstGeom>
              <a:solidFill>
                <a:srgbClr val="92D050"/>
              </a:solidFill>
              <a:ln w="9525">
                <a:noFill/>
                <a:miter lim="800000"/>
                <a:headEnd/>
                <a:tailEnd/>
              </a:ln>
              <a:effectLst/>
              <a:extLst/>
            </p:spPr>
            <p:txBody>
              <a:bodyPr/>
              <a:lstStyle/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en-US" sz="2000" dirty="0">
                    <a:latin typeface="Tahoma" pitchFamily="34" charset="0"/>
                  </a:rPr>
                  <a:t>void</a:t>
                </a:r>
                <a:r>
                  <a:rPr lang="sr-Latn-CS" sz="2000" dirty="0">
                    <a:latin typeface="Tahoma" pitchFamily="34" charset="0"/>
                  </a:rPr>
                  <a:t> funk</a:t>
                </a:r>
                <a:r>
                  <a:rPr lang="sr-Latn-CS" sz="2000" dirty="0" smtClean="0">
                    <a:latin typeface="Tahoma" pitchFamily="34" charset="0"/>
                  </a:rPr>
                  <a:t>() </a:t>
                </a:r>
                <a:r>
                  <a:rPr lang="en-US" sz="2000" dirty="0" smtClean="0">
                    <a:latin typeface="Tahoma" pitchFamily="34" charset="0"/>
                  </a:rPr>
                  <a:t>{</a:t>
                </a:r>
                <a:endParaRPr lang="en-US" sz="2000" dirty="0">
                  <a:latin typeface="Tahoma" pitchFamily="34" charset="0"/>
                </a:endParaRPr>
              </a:p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en-US" sz="2000" dirty="0">
                    <a:latin typeface="Tahoma" pitchFamily="34" charset="0"/>
                  </a:rPr>
                  <a:t>    </a:t>
                </a:r>
                <a:r>
                  <a:rPr lang="en-US" sz="2000" b="1" dirty="0">
                    <a:solidFill>
                      <a:srgbClr val="FFFF00"/>
                    </a:solidFill>
                    <a:latin typeface="Tahoma" pitchFamily="34" charset="0"/>
                  </a:rPr>
                  <a:t>static</a:t>
                </a:r>
                <a:r>
                  <a:rPr lang="en-US" sz="2000" dirty="0">
                    <a:latin typeface="Tahoma" pitchFamily="34" charset="0"/>
                  </a:rPr>
                  <a:t> </a:t>
                </a:r>
                <a:r>
                  <a:rPr lang="en-US" sz="2000" dirty="0" err="1">
                    <a:latin typeface="Tahoma" pitchFamily="34" charset="0"/>
                  </a:rPr>
                  <a:t>int</a:t>
                </a:r>
                <a:r>
                  <a:rPr lang="en-US" sz="2000" dirty="0">
                    <a:latin typeface="Tahoma" pitchFamily="34" charset="0"/>
                  </a:rPr>
                  <a:t> </a:t>
                </a:r>
                <a:r>
                  <a:rPr lang="en-US" sz="2000" dirty="0" err="1" smtClean="0">
                    <a:latin typeface="Tahoma" pitchFamily="34" charset="0"/>
                  </a:rPr>
                  <a:t>i</a:t>
                </a:r>
                <a:r>
                  <a:rPr lang="sr-Latn-ME" sz="2000" dirty="0" smtClean="0">
                    <a:latin typeface="Tahoma" pitchFamily="34" charset="0"/>
                  </a:rPr>
                  <a:t> </a:t>
                </a:r>
                <a:r>
                  <a:rPr lang="en-US" sz="2000" dirty="0" smtClean="0">
                    <a:latin typeface="Tahoma" pitchFamily="34" charset="0"/>
                  </a:rPr>
                  <a:t>=</a:t>
                </a:r>
                <a:r>
                  <a:rPr lang="sr-Latn-ME" sz="2000" dirty="0" smtClean="0">
                    <a:latin typeface="Tahoma" pitchFamily="34" charset="0"/>
                  </a:rPr>
                  <a:t> </a:t>
                </a:r>
                <a:r>
                  <a:rPr lang="en-US" sz="2000" dirty="0" smtClean="0">
                    <a:latin typeface="Tahoma" pitchFamily="34" charset="0"/>
                  </a:rPr>
                  <a:t>100</a:t>
                </a:r>
                <a:r>
                  <a:rPr lang="en-US" sz="2000" dirty="0">
                    <a:latin typeface="Tahoma" pitchFamily="34" charset="0"/>
                  </a:rPr>
                  <a:t>; </a:t>
                </a:r>
                <a:endParaRPr lang="sr-Latn-RS" sz="2000" dirty="0">
                  <a:latin typeface="Tahoma" pitchFamily="34" charset="0"/>
                </a:endParaRPr>
              </a:p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sr-Latn-RS" sz="2000" dirty="0">
                    <a:latin typeface="Tahoma" pitchFamily="34" charset="0"/>
                  </a:rPr>
                  <a:t>    </a:t>
                </a:r>
                <a:r>
                  <a:rPr lang="en-US" sz="2000" dirty="0">
                    <a:latin typeface="Tahoma" pitchFamily="34" charset="0"/>
                  </a:rPr>
                  <a:t>i++; </a:t>
                </a:r>
                <a:endParaRPr lang="sr-Latn-RS" sz="2000" dirty="0">
                  <a:latin typeface="Tahoma" pitchFamily="34" charset="0"/>
                </a:endParaRPr>
              </a:p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sr-Latn-RS" sz="2000" dirty="0">
                    <a:latin typeface="Tahoma" pitchFamily="34" charset="0"/>
                  </a:rPr>
                  <a:t>    </a:t>
                </a:r>
                <a:r>
                  <a:rPr lang="en-US" sz="2000" dirty="0" err="1">
                    <a:latin typeface="Tahoma" pitchFamily="34" charset="0"/>
                  </a:rPr>
                  <a:t>printf</a:t>
                </a:r>
                <a:r>
                  <a:rPr lang="en-US" sz="2000" dirty="0">
                    <a:latin typeface="Tahoma" pitchFamily="34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n-US" sz="2000" dirty="0">
                    <a:latin typeface="Tahoma" pitchFamily="34" charset="0"/>
                  </a:rPr>
                  <a:t>%d </a:t>
                </a:r>
                <a14:m>
                  <m:oMath xmlns:m="http://schemas.openxmlformats.org/officeDocument/2006/math">
                    <m:r>
                      <a:rPr lang="en-US" sz="2000" i="1" dirty="0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n-US" sz="2000" dirty="0">
                    <a:latin typeface="Tahoma" pitchFamily="34" charset="0"/>
                  </a:rPr>
                  <a:t>, i);</a:t>
                </a:r>
              </a:p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en-US" sz="2000" dirty="0">
                    <a:latin typeface="Tahoma" pitchFamily="34" charset="0"/>
                  </a:rPr>
                  <a:t>}</a:t>
                </a:r>
              </a:p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en-US" sz="2000" dirty="0" err="1" smtClean="0">
                    <a:latin typeface="Tahoma" pitchFamily="34" charset="0"/>
                  </a:rPr>
                  <a:t>int</a:t>
                </a:r>
                <a:r>
                  <a:rPr lang="en-US" sz="2000" dirty="0" smtClean="0">
                    <a:latin typeface="Tahoma" pitchFamily="34" charset="0"/>
                  </a:rPr>
                  <a:t> main()</a:t>
                </a:r>
                <a:r>
                  <a:rPr lang="sr-Latn-ME" sz="2000" dirty="0" smtClean="0">
                    <a:latin typeface="Tahoma" pitchFamily="34" charset="0"/>
                  </a:rPr>
                  <a:t> </a:t>
                </a:r>
                <a:r>
                  <a:rPr lang="en-US" sz="2000" dirty="0" smtClean="0">
                    <a:latin typeface="Tahoma" pitchFamily="34" charset="0"/>
                  </a:rPr>
                  <a:t>{</a:t>
                </a:r>
                <a:endParaRPr lang="en-US" sz="2000" dirty="0">
                  <a:latin typeface="Tahoma" pitchFamily="34" charset="0"/>
                </a:endParaRPr>
              </a:p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sr-Latn-RS" sz="2000" dirty="0">
                    <a:latin typeface="Tahoma" pitchFamily="34" charset="0"/>
                  </a:rPr>
                  <a:t>    </a:t>
                </a:r>
                <a:r>
                  <a:rPr lang="en-US" sz="2000" dirty="0" err="1">
                    <a:latin typeface="Tahoma" pitchFamily="34" charset="0"/>
                  </a:rPr>
                  <a:t>int</a:t>
                </a:r>
                <a:r>
                  <a:rPr lang="en-US" sz="2000" dirty="0">
                    <a:latin typeface="Tahoma" pitchFamily="34" charset="0"/>
                  </a:rPr>
                  <a:t> </a:t>
                </a:r>
                <a:r>
                  <a:rPr lang="en-US" sz="2000" dirty="0" err="1" smtClean="0">
                    <a:latin typeface="Tahoma" pitchFamily="34" charset="0"/>
                  </a:rPr>
                  <a:t>i</a:t>
                </a:r>
                <a:r>
                  <a:rPr lang="en-US" sz="2000" dirty="0" smtClean="0">
                    <a:latin typeface="Tahoma" pitchFamily="34" charset="0"/>
                  </a:rPr>
                  <a:t>;</a:t>
                </a:r>
                <a:r>
                  <a:rPr lang="sr-Latn-CS" sz="2000" dirty="0">
                    <a:latin typeface="Tahoma" pitchFamily="34" charset="0"/>
                  </a:rPr>
                  <a:t>	</a:t>
                </a:r>
                <a:r>
                  <a:rPr lang="sr-Latn-CS" sz="2000" dirty="0" smtClean="0">
                    <a:latin typeface="Tahoma" pitchFamily="34" charset="0"/>
                  </a:rPr>
                  <a:t>	</a:t>
                </a:r>
                <a:r>
                  <a:rPr lang="en-US" sz="1800" dirty="0" smtClean="0">
                    <a:solidFill>
                      <a:srgbClr val="FFFFFF"/>
                    </a:solidFill>
                    <a:latin typeface="+mn-lt"/>
                  </a:rPr>
                  <a:t>// </a:t>
                </a:r>
                <a:r>
                  <a:rPr lang="en-US" sz="1800" dirty="0" err="1" smtClean="0">
                    <a:solidFill>
                      <a:srgbClr val="FFFFFF"/>
                    </a:solidFill>
                    <a:latin typeface="+mn-lt"/>
                  </a:rPr>
                  <a:t>ovo</a:t>
                </a:r>
                <a:r>
                  <a:rPr lang="en-US" sz="1800" dirty="0" smtClean="0">
                    <a:solidFill>
                      <a:srgbClr val="FFFFFF"/>
                    </a:solidFill>
                    <a:latin typeface="+mn-lt"/>
                  </a:rPr>
                  <a:t> </a:t>
                </a:r>
                <a:r>
                  <a:rPr lang="en-US" sz="1800" dirty="0" err="1">
                    <a:solidFill>
                      <a:srgbClr val="FFFFFF"/>
                    </a:solidFill>
                    <a:latin typeface="+mn-lt"/>
                  </a:rPr>
                  <a:t>nije</a:t>
                </a:r>
                <a:r>
                  <a:rPr lang="en-US" sz="1800" dirty="0">
                    <a:solidFill>
                      <a:srgbClr val="FFFFFF"/>
                    </a:solidFill>
                    <a:latin typeface="+mn-lt"/>
                  </a:rPr>
                  <a:t> </a:t>
                </a:r>
                <a:r>
                  <a:rPr lang="en-US" sz="1800" dirty="0" err="1">
                    <a:solidFill>
                      <a:srgbClr val="FFFFFF"/>
                    </a:solidFill>
                    <a:latin typeface="+mn-lt"/>
                  </a:rPr>
                  <a:t>ista</a:t>
                </a:r>
                <a:r>
                  <a:rPr lang="en-US" sz="1800" dirty="0">
                    <a:solidFill>
                      <a:srgbClr val="FFFFFF"/>
                    </a:solidFill>
                    <a:latin typeface="+mn-lt"/>
                  </a:rPr>
                  <a:t> </a:t>
                </a:r>
                <a:r>
                  <a:rPr lang="en-US" sz="1800" dirty="0" err="1">
                    <a:solidFill>
                      <a:srgbClr val="FFFFFF"/>
                    </a:solidFill>
                    <a:latin typeface="+mn-lt"/>
                  </a:rPr>
                  <a:t>promjenljiva</a:t>
                </a:r>
                <a:r>
                  <a:rPr lang="en-US" sz="1800" dirty="0">
                    <a:solidFill>
                      <a:srgbClr val="FFFFFF"/>
                    </a:solidFill>
                    <a:latin typeface="+mn-lt"/>
                  </a:rPr>
                  <a:t> </a:t>
                </a:r>
                <a:r>
                  <a:rPr lang="en-US" sz="1800" dirty="0" err="1">
                    <a:solidFill>
                      <a:srgbClr val="FFFFFF"/>
                    </a:solidFill>
                    <a:latin typeface="+mn-lt"/>
                  </a:rPr>
                  <a:t>kao</a:t>
                </a:r>
                <a:r>
                  <a:rPr lang="en-US" sz="1800" dirty="0">
                    <a:solidFill>
                      <a:srgbClr val="FFFFFF"/>
                    </a:solidFill>
                    <a:latin typeface="+mn-lt"/>
                  </a:rPr>
                  <a:t> </a:t>
                </a:r>
                <a:r>
                  <a:rPr lang="en-US" sz="1800" dirty="0" err="1">
                    <a:solidFill>
                      <a:srgbClr val="FFFFFF"/>
                    </a:solidFill>
                    <a:latin typeface="+mn-lt"/>
                  </a:rPr>
                  <a:t>stati</a:t>
                </a:r>
                <a:r>
                  <a:rPr lang="sr-Latn-CS" sz="1800" dirty="0">
                    <a:solidFill>
                      <a:srgbClr val="FFFFFF"/>
                    </a:solidFill>
                    <a:latin typeface="+mn-lt"/>
                  </a:rPr>
                  <a:t>čka iz </a:t>
                </a:r>
                <a:r>
                  <a:rPr lang="en-US" sz="1800" dirty="0">
                    <a:solidFill>
                      <a:srgbClr val="FFFFFF"/>
                    </a:solidFill>
                    <a:latin typeface="+mn-lt"/>
                  </a:rPr>
                  <a:t>funk</a:t>
                </a:r>
                <a:r>
                  <a:rPr lang="en-US" sz="1800" dirty="0" smtClean="0">
                    <a:solidFill>
                      <a:srgbClr val="FFFFFF"/>
                    </a:solidFill>
                    <a:latin typeface="+mn-lt"/>
                  </a:rPr>
                  <a:t>()</a:t>
                </a:r>
                <a:endParaRPr lang="en-US" sz="1800" dirty="0">
                  <a:solidFill>
                    <a:srgbClr val="FFFFFF"/>
                  </a:solidFill>
                  <a:latin typeface="+mn-lt"/>
                </a:endParaRPr>
              </a:p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sr-Latn-CS" sz="2000" dirty="0">
                    <a:latin typeface="Tahoma" pitchFamily="34" charset="0"/>
                  </a:rPr>
                  <a:t>    </a:t>
                </a:r>
                <a:r>
                  <a:rPr lang="sr-Latn-CS" sz="2000" dirty="0" smtClean="0">
                    <a:latin typeface="Tahoma" pitchFamily="34" charset="0"/>
                  </a:rPr>
                  <a:t>for(i = 0; i </a:t>
                </a:r>
                <a:r>
                  <a:rPr lang="en-US" sz="2000" dirty="0" smtClean="0">
                    <a:latin typeface="Tahoma" pitchFamily="34" charset="0"/>
                  </a:rPr>
                  <a:t>&lt;</a:t>
                </a:r>
                <a:r>
                  <a:rPr lang="sr-Latn-ME" sz="2000" dirty="0" smtClean="0">
                    <a:latin typeface="Tahoma" pitchFamily="34" charset="0"/>
                  </a:rPr>
                  <a:t> </a:t>
                </a:r>
                <a:r>
                  <a:rPr lang="en-US" sz="2000" dirty="0" smtClean="0">
                    <a:latin typeface="Tahoma" pitchFamily="34" charset="0"/>
                  </a:rPr>
                  <a:t>3;</a:t>
                </a:r>
                <a:r>
                  <a:rPr lang="sr-Latn-ME" sz="2000" dirty="0" smtClean="0">
                    <a:latin typeface="Tahoma" pitchFamily="34" charset="0"/>
                  </a:rPr>
                  <a:t> </a:t>
                </a:r>
                <a:r>
                  <a:rPr lang="en-US" sz="2000" dirty="0" err="1" smtClean="0">
                    <a:latin typeface="Tahoma" pitchFamily="34" charset="0"/>
                  </a:rPr>
                  <a:t>i</a:t>
                </a:r>
                <a:r>
                  <a:rPr lang="en-US" sz="2000" dirty="0">
                    <a:latin typeface="Tahoma" pitchFamily="34" charset="0"/>
                  </a:rPr>
                  <a:t>++) </a:t>
                </a:r>
                <a:r>
                  <a:rPr lang="en-US" sz="2000" dirty="0" smtClean="0">
                    <a:latin typeface="Tahoma" pitchFamily="34" charset="0"/>
                  </a:rPr>
                  <a:t>  funk</a:t>
                </a:r>
                <a:r>
                  <a:rPr lang="en-US" sz="2000" dirty="0">
                    <a:latin typeface="Tahoma" pitchFamily="34" charset="0"/>
                  </a:rPr>
                  <a:t>();</a:t>
                </a:r>
                <a:endParaRPr lang="sr-Latn-CS" sz="2000" dirty="0">
                  <a:latin typeface="Tahoma" pitchFamily="34" charset="0"/>
                </a:endParaRPr>
              </a:p>
              <a:p>
                <a:pPr marL="342900" indent="-342900" algn="just">
                  <a:lnSpc>
                    <a:spcPct val="90000"/>
                  </a:lnSpc>
                  <a:defRPr/>
                </a:pPr>
                <a:r>
                  <a:rPr lang="en-US" sz="2000" dirty="0">
                    <a:latin typeface="Tahoma" pitchFamily="34" charset="0"/>
                  </a:rPr>
                  <a:t>}</a:t>
                </a:r>
              </a:p>
            </p:txBody>
          </p:sp>
        </mc:Choice>
        <mc:Fallback xmlns="">
          <p:sp>
            <p:nvSpPr>
              <p:cNvPr id="19460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92324" y="3654425"/>
                <a:ext cx="7080076" cy="2566988"/>
              </a:xfrm>
              <a:prstGeom prst="rect">
                <a:avLst/>
              </a:prstGeom>
              <a:blipFill>
                <a:blip r:embed="rId2"/>
                <a:stretch>
                  <a:fillRect l="-861" t="-2370" b="-3791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  <a:ex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323850" y="6211888"/>
            <a:ext cx="822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 err="1">
                <a:latin typeface="Tahoma" pitchFamily="34" charset="0"/>
              </a:rPr>
              <a:t>Iznena</a:t>
            </a:r>
            <a:r>
              <a:rPr lang="sr-Latn-CS" dirty="0">
                <a:latin typeface="Tahoma" pitchFamily="34" charset="0"/>
              </a:rPr>
              <a:t>đujuće, ali </a:t>
            </a:r>
            <a:r>
              <a:rPr lang="sr-Latn-CS" dirty="0" smtClean="0">
                <a:latin typeface="Tahoma" pitchFamily="34" charset="0"/>
              </a:rPr>
              <a:t>na </a:t>
            </a:r>
            <a:r>
              <a:rPr lang="sr-Latn-CS" dirty="0">
                <a:latin typeface="Tahoma" pitchFamily="34" charset="0"/>
              </a:rPr>
              <a:t>ekranu će biti ispisano: </a:t>
            </a:r>
            <a:r>
              <a:rPr lang="sr-Latn-CS" dirty="0">
                <a:solidFill>
                  <a:srgbClr val="3333CC"/>
                </a:solidFill>
                <a:latin typeface="Tahoma" pitchFamily="34" charset="0"/>
              </a:rPr>
              <a:t>101 102 103</a:t>
            </a:r>
            <a:endParaRPr lang="en-US" dirty="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22/35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Statičke promjenljive</a:t>
            </a:r>
            <a:endParaRPr lang="en-U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5329" y="2278335"/>
            <a:ext cx="8893175" cy="43910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Kod prvog poziva funkcije sve je jasno. Vrijednost </a:t>
            </a:r>
            <a:r>
              <a:rPr lang="sr-Latn-CS" sz="2400" dirty="0" smtClean="0">
                <a:solidFill>
                  <a:srgbClr val="3333CC"/>
                </a:solidFill>
              </a:rPr>
              <a:t>i=101</a:t>
            </a:r>
            <a:r>
              <a:rPr lang="sr-Latn-CS" sz="2400" dirty="0" smtClean="0"/>
              <a:t>, ali se ne dealocira nakon napuštanja funkcije.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U narednom pozivu, preskače se deklaracija statičke promjenljive</a:t>
            </a:r>
            <a:r>
              <a:rPr lang="en-US" sz="2400" dirty="0" smtClean="0"/>
              <a:t>,</a:t>
            </a:r>
            <a:r>
              <a:rPr lang="sr-Latn-CS" sz="2400" dirty="0" smtClean="0"/>
              <a:t> jer se jedna promjenljiva ne može više puta deklarisati, pa se i uvećava na </a:t>
            </a:r>
            <a:r>
              <a:rPr lang="sr-Latn-CS" sz="2400" dirty="0" smtClean="0">
                <a:solidFill>
                  <a:srgbClr val="3333CC"/>
                </a:solidFill>
              </a:rPr>
              <a:t>102</a:t>
            </a:r>
            <a:r>
              <a:rPr lang="sr-Latn-CS" sz="2400" dirty="0" smtClean="0"/>
              <a:t>. Dalje je sve jasno.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Statičke promenljive se moraju inicijalizovati konstantom!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Korišćenje globalnih i statičkih promjenljivih može voditi ka izuzetno elegantnim rješenjima, ali i do veoma teško razumljivog koda koji je nepogodan za održavanje.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Prije upotrebe statičkih i globalnih promjenljivih barem dva puta razmislite</a:t>
            </a:r>
            <a:r>
              <a:rPr lang="en-US" sz="2400" dirty="0">
                <a:solidFill>
                  <a:srgbClr val="FF0000"/>
                </a:solidFill>
              </a:rPr>
              <a:t>.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23/35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register</a:t>
            </a:r>
            <a:r>
              <a:rPr lang="sr-Latn-CS" smtClean="0"/>
              <a:t> i </a:t>
            </a:r>
            <a:r>
              <a:rPr lang="sr-Latn-CS" smtClean="0">
                <a:solidFill>
                  <a:srgbClr val="3333CC"/>
                </a:solidFill>
              </a:rPr>
              <a:t>volatile</a:t>
            </a:r>
            <a:r>
              <a:rPr lang="sr-Latn-CS" smtClean="0"/>
              <a:t> promjenljive</a:t>
            </a:r>
            <a:endParaRPr 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950"/>
            <a:ext cx="8424936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Sve promjenljive koje su do sada uvedene su se mogle deklarisati sa dodatnim modifikatorom - </a:t>
            </a:r>
            <a:r>
              <a:rPr lang="sr-Latn-CS" sz="2400" dirty="0" smtClean="0">
                <a:solidFill>
                  <a:srgbClr val="3333CC"/>
                </a:solidFill>
              </a:rPr>
              <a:t>auto</a:t>
            </a:r>
            <a:r>
              <a:rPr lang="sr-Latn-CS" sz="2400" dirty="0" smtClean="0"/>
              <a:t>. Pošto je ovaj modifikator podrazumjevan</a:t>
            </a:r>
            <a:r>
              <a:rPr lang="en-US" sz="2400" dirty="0" smtClean="0"/>
              <a:t>,</a:t>
            </a:r>
            <a:r>
              <a:rPr lang="sr-Latn-CS" sz="2400" dirty="0" smtClean="0"/>
              <a:t> mi smo ga izostavljali (automatski smještaj promjenljivih podrazumjeva alokaciju u memoriji).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Postoji mogućnost da promjenljive budu deklarisane sa modifikatorom </a:t>
            </a:r>
            <a:r>
              <a:rPr lang="sr-Latn-CS" sz="2400" dirty="0" smtClean="0">
                <a:solidFill>
                  <a:srgbClr val="3333CC"/>
                </a:solidFill>
              </a:rPr>
              <a:t>register</a:t>
            </a:r>
            <a:r>
              <a:rPr lang="sr-Latn-CS" sz="2400" dirty="0" smtClean="0"/>
              <a:t>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Ovaj modifikator fors</a:t>
            </a:r>
            <a:r>
              <a:rPr lang="en-US" sz="2400" dirty="0" smtClean="0"/>
              <a:t>i</a:t>
            </a:r>
            <a:r>
              <a:rPr lang="sr-Latn-CS" sz="2400" dirty="0" smtClean="0"/>
              <a:t>ra smještaj promjenljive u registre procesora.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</a:t>
            </a:r>
            <a:r>
              <a:rPr lang="en-US" sz="2400" dirty="0" smtClean="0"/>
              <a:t>i</a:t>
            </a:r>
            <a:r>
              <a:rPr lang="sr-Latn-CS" sz="2400" dirty="0" smtClean="0"/>
              <a:t>stup registrima procesora je veoma brz, ali je slobodnih registara malo.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24/35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register</a:t>
            </a:r>
            <a:r>
              <a:rPr lang="sr-Latn-CS" smtClean="0"/>
              <a:t> i </a:t>
            </a:r>
            <a:r>
              <a:rPr lang="sr-Latn-CS" smtClean="0">
                <a:solidFill>
                  <a:srgbClr val="3333CC"/>
                </a:solidFill>
              </a:rPr>
              <a:t>volatile</a:t>
            </a:r>
            <a:r>
              <a:rPr lang="sr-Latn-CS" smtClean="0"/>
              <a:t> promjenljive</a:t>
            </a:r>
            <a:endParaRPr lang="en-US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5900" y="2205038"/>
            <a:ext cx="8820150" cy="4572000"/>
          </a:xfrm>
        </p:spPr>
        <p:txBody>
          <a:bodyPr/>
          <a:lstStyle/>
          <a:p>
            <a:pPr eaLnBrk="1" hangingPunct="1"/>
            <a:r>
              <a:rPr lang="sr-Latn-CS" sz="2200" dirty="0" smtClean="0"/>
              <a:t>Ako smještaj u registre nije moguć promjenljiva će biti smještena u memoriju bez obavještenja.</a:t>
            </a:r>
          </a:p>
          <a:p>
            <a:pPr eaLnBrk="1" hangingPunct="1"/>
            <a:r>
              <a:rPr lang="sr-Latn-CS" sz="2200" dirty="0" smtClean="0"/>
              <a:t>Od registarskih promjenljivih se ne može uzeti adresa! </a:t>
            </a:r>
          </a:p>
          <a:p>
            <a:pPr eaLnBrk="1" hangingPunct="1"/>
            <a:r>
              <a:rPr lang="sr-Latn-CS" sz="2200" dirty="0" smtClean="0"/>
              <a:t>Ako se koriste </a:t>
            </a:r>
            <a:r>
              <a:rPr lang="sr-Latn-CS" sz="2200" dirty="0">
                <a:solidFill>
                  <a:srgbClr val="3333CC"/>
                </a:solidFill>
              </a:rPr>
              <a:t>regist</a:t>
            </a:r>
            <a:r>
              <a:rPr lang="en-US" sz="2200" dirty="0">
                <a:solidFill>
                  <a:srgbClr val="3333CC"/>
                </a:solidFill>
              </a:rPr>
              <a:t>e</a:t>
            </a:r>
            <a:r>
              <a:rPr lang="sr-Latn-CS" sz="2200" dirty="0">
                <a:solidFill>
                  <a:srgbClr val="3333CC"/>
                </a:solidFill>
              </a:rPr>
              <a:t>r</a:t>
            </a:r>
            <a:r>
              <a:rPr lang="sr-Latn-CS" sz="2200" dirty="0" smtClean="0"/>
              <a:t> promjenljive</a:t>
            </a:r>
            <a:r>
              <a:rPr lang="en-US" sz="2200" dirty="0" smtClean="0"/>
              <a:t>,</a:t>
            </a:r>
            <a:r>
              <a:rPr lang="sr-Latn-CS" sz="2200" dirty="0" smtClean="0"/>
              <a:t> po nekom nepisanom pravilu to su brojači ili promjenljive koje se u ciklusima intenzivno koriste.</a:t>
            </a:r>
          </a:p>
          <a:p>
            <a:pPr eaLnBrk="1" hangingPunct="1"/>
            <a:r>
              <a:rPr lang="sr-Latn-CS" sz="2200" dirty="0" smtClean="0"/>
              <a:t>Vrlo zagonetan tip promjenljivih su </a:t>
            </a:r>
            <a:r>
              <a:rPr lang="sr-Latn-CS" sz="2200" b="1" dirty="0" smtClean="0">
                <a:solidFill>
                  <a:srgbClr val="3333CC"/>
                </a:solidFill>
              </a:rPr>
              <a:t>volatile</a:t>
            </a:r>
            <a:r>
              <a:rPr lang="sr-Latn-CS" sz="2200" dirty="0" smtClean="0"/>
              <a:t> promjenljive.</a:t>
            </a:r>
          </a:p>
          <a:p>
            <a:pPr eaLnBrk="1" hangingPunct="1"/>
            <a:r>
              <a:rPr lang="sr-Latn-CS" sz="2200" dirty="0" smtClean="0"/>
              <a:t>Deklarisati promjenljivu kao </a:t>
            </a:r>
            <a:r>
              <a:rPr lang="sr-Latn-CS" sz="2200" b="1" dirty="0" smtClean="0">
                <a:solidFill>
                  <a:srgbClr val="3333CC"/>
                </a:solidFill>
              </a:rPr>
              <a:t>volatile</a:t>
            </a:r>
            <a:r>
              <a:rPr lang="sr-Latn-CS" sz="2200" dirty="0" smtClean="0"/>
              <a:t> znači ukazati kompajleru da ova promjenljiva može biti </a:t>
            </a:r>
            <a:r>
              <a:rPr lang="sr-Latn-CS" sz="2200" u="sng" dirty="0" smtClean="0"/>
              <a:t>bilo kad</a:t>
            </a:r>
            <a:r>
              <a:rPr lang="sr-Latn-CS" sz="2200" dirty="0" smtClean="0"/>
              <a:t> promjenj</a:t>
            </a:r>
            <a:r>
              <a:rPr lang="en-US" sz="2200" dirty="0" smtClean="0"/>
              <a:t>e</a:t>
            </a:r>
            <a:r>
              <a:rPr lang="sr-Latn-CS" sz="2200" dirty="0" smtClean="0"/>
              <a:t>na “spolja” nekim drugim programom, radom operativnog sistema ili čak instrukcijama koje imaju veze sa periferijama računara.</a:t>
            </a:r>
          </a:p>
          <a:p>
            <a:pPr eaLnBrk="1" hangingPunct="1"/>
            <a:r>
              <a:rPr lang="sr-Latn-CS" sz="2200" dirty="0" smtClean="0"/>
              <a:t>Kompajler zatim izbjegava optimizaciju djelova koda sa </a:t>
            </a:r>
            <a:r>
              <a:rPr lang="sr-Latn-CS" sz="2200" dirty="0" smtClean="0">
                <a:solidFill>
                  <a:srgbClr val="3333CC"/>
                </a:solidFill>
              </a:rPr>
              <a:t>volatile</a:t>
            </a:r>
            <a:r>
              <a:rPr lang="sr-Latn-CS" sz="2200" dirty="0" smtClean="0"/>
              <a:t> modifikatorom.</a:t>
            </a:r>
            <a:endParaRPr lang="en-US" sz="22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25/35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Eksterne promjenljive</a:t>
            </a:r>
            <a:endParaRPr lang="en-US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05310"/>
            <a:ext cx="8663880" cy="446405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3333CC"/>
                </a:solidFill>
              </a:rPr>
              <a:t>volatile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register</a:t>
            </a:r>
            <a:r>
              <a:rPr lang="sr-Latn-CS" sz="2400" dirty="0" smtClean="0"/>
              <a:t> promjenljive nećemo koristiti u našim programima. One se uglavnom koriste u embedded programiranju.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Programski kôd je često izdijeljen u više fajlova.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Ti fajlovi se prevode do mašinskog programa u relativnim adresama (OBJ verzije kod našeg kompajlera), pa se zatim samo zajedno povežu u izvršni EXE fajl (sa apsolutnim adresama). 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Postoje situacije kada se globalna promjenljiva koja je definisana u jednom fajlu mora koristiti</a:t>
            </a:r>
            <a:r>
              <a:rPr lang="en-US" sz="2400" dirty="0" smtClean="0"/>
              <a:t> </a:t>
            </a:r>
            <a:r>
              <a:rPr lang="sr-Latn-CS" sz="2400" dirty="0" smtClean="0"/>
              <a:t>i u drugim fajlovima.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Njeno postojanje se tada mora najaviti u drugim fajlovima.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26/35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Eksterne promjenljive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060848"/>
            <a:ext cx="8713663" cy="468052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Ako je u fajlu </a:t>
            </a:r>
            <a:r>
              <a:rPr lang="sr-Latn-CS" sz="2400" b="1" dirty="0" smtClean="0">
                <a:solidFill>
                  <a:srgbClr val="3333CC"/>
                </a:solidFill>
              </a:rPr>
              <a:t>F1.</a:t>
            </a:r>
            <a:r>
              <a:rPr lang="en-US" sz="2400" b="1" dirty="0" smtClean="0">
                <a:solidFill>
                  <a:srgbClr val="3333CC"/>
                </a:solidFill>
              </a:rPr>
              <a:t>c</a:t>
            </a:r>
            <a:r>
              <a:rPr lang="sr-Latn-CS" sz="2400" dirty="0" smtClean="0"/>
              <a:t> deklarisana</a:t>
            </a:r>
            <a:r>
              <a:rPr lang="en-US" sz="2400" dirty="0" smtClean="0"/>
              <a:t> </a:t>
            </a:r>
            <a:r>
              <a:rPr lang="en-US" sz="2400" dirty="0" err="1" smtClean="0"/>
              <a:t>globalna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int x</a:t>
            </a:r>
            <a:r>
              <a:rPr lang="sr-Latn-CS" sz="2400" dirty="0" smtClean="0"/>
              <a:t>, a želimo je koristiti u fajlu </a:t>
            </a:r>
            <a:r>
              <a:rPr lang="sr-Latn-CS" sz="2400" b="1" dirty="0" smtClean="0"/>
              <a:t>F2.</a:t>
            </a:r>
            <a:r>
              <a:rPr lang="en-US" sz="2400" b="1" dirty="0" smtClean="0"/>
              <a:t>c</a:t>
            </a:r>
            <a:r>
              <a:rPr lang="sr-Latn-CS" sz="2400" dirty="0" smtClean="0"/>
              <a:t>, moramo je </a:t>
            </a:r>
            <a:r>
              <a:rPr lang="en-US" sz="2400" dirty="0" smtClean="0"/>
              <a:t>u </a:t>
            </a:r>
            <a:r>
              <a:rPr lang="sr-Latn-CS" sz="2400" b="1" dirty="0" smtClean="0"/>
              <a:t>F2.</a:t>
            </a:r>
            <a:r>
              <a:rPr lang="en-US" sz="2400" b="1" dirty="0" smtClean="0"/>
              <a:t>c</a:t>
            </a:r>
            <a:r>
              <a:rPr lang="en-US" sz="2400" dirty="0" smtClean="0"/>
              <a:t> </a:t>
            </a:r>
            <a:r>
              <a:rPr lang="sr-Latn-CS" sz="2400" dirty="0" smtClean="0"/>
              <a:t>najaviti kao </a:t>
            </a:r>
            <a:r>
              <a:rPr lang="sr-Latn-CS" sz="2400" dirty="0" smtClean="0">
                <a:solidFill>
                  <a:srgbClr val="3333CC"/>
                </a:solidFill>
              </a:rPr>
              <a:t>extern int x</a:t>
            </a:r>
            <a:r>
              <a:rPr lang="sr-Latn-CS" sz="2400" dirty="0" smtClean="0"/>
              <a:t>. Ovo nije deklaracija, već najava </a:t>
            </a:r>
            <a:r>
              <a:rPr lang="en-US" sz="2400" dirty="0" smtClean="0"/>
              <a:t>d</a:t>
            </a:r>
            <a:r>
              <a:rPr lang="sr-Latn-CS" sz="2400" dirty="0" smtClean="0"/>
              <a:t>a koristimo globalnu promjenljivu deklarisanu u nekom drugom fajlu.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U fajlu F2.c možemo mijenjati globalnu </a:t>
            </a:r>
            <a:r>
              <a:rPr lang="sr-Latn-CS" sz="2400" dirty="0">
                <a:solidFill>
                  <a:srgbClr val="3333CC"/>
                </a:solidFill>
              </a:rPr>
              <a:t>int x</a:t>
            </a:r>
            <a:r>
              <a:rPr lang="sr-Latn-CS" sz="2400" dirty="0" smtClean="0"/>
              <a:t> iz F1.c.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sz="2400" dirty="0" err="1" smtClean="0">
                <a:solidFill>
                  <a:srgbClr val="FF0000"/>
                </a:solidFill>
              </a:rPr>
              <a:t>Ukoliko</a:t>
            </a:r>
            <a:r>
              <a:rPr lang="en-US" sz="2400" dirty="0" smtClean="0">
                <a:solidFill>
                  <a:srgbClr val="FF0000"/>
                </a:solidFill>
              </a:rPr>
              <a:t> je </a:t>
            </a:r>
            <a:r>
              <a:rPr lang="en-US" sz="2400" dirty="0" err="1" smtClean="0">
                <a:solidFill>
                  <a:srgbClr val="FF0000"/>
                </a:solidFill>
              </a:rPr>
              <a:t>globalna</a:t>
            </a:r>
            <a:r>
              <a:rPr lang="en-US" sz="2400" dirty="0" smtClean="0">
                <a:solidFill>
                  <a:srgbClr val="FF0000"/>
                </a:solidFill>
              </a:rPr>
              <a:t> prom</a:t>
            </a:r>
            <a:r>
              <a:rPr lang="sr-Latn-ME" sz="2400" dirty="0" smtClean="0">
                <a:solidFill>
                  <a:srgbClr val="FF0000"/>
                </a:solidFill>
              </a:rPr>
              <a:t>j</a:t>
            </a:r>
            <a:r>
              <a:rPr lang="en-US" sz="2400" dirty="0" err="1" smtClean="0">
                <a:solidFill>
                  <a:srgbClr val="FF0000"/>
                </a:solidFill>
              </a:rPr>
              <a:t>enljiva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deklarisana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kao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static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FF0000"/>
                </a:solidFill>
              </a:rPr>
              <a:t>ne </a:t>
            </a:r>
            <a:r>
              <a:rPr lang="en-US" sz="2400" dirty="0" err="1" smtClean="0">
                <a:solidFill>
                  <a:srgbClr val="FF0000"/>
                </a:solidFill>
              </a:rPr>
              <a:t>mo</a:t>
            </a:r>
            <a:r>
              <a:rPr lang="sr-Latn-ME" sz="2400" dirty="0" smtClean="0">
                <a:solidFill>
                  <a:srgbClr val="FF0000"/>
                </a:solidFill>
              </a:rPr>
              <a:t>že joj se pristupiti van fajla gde je deklarisana</a:t>
            </a:r>
            <a:r>
              <a:rPr lang="sr-Latn-CS" sz="2400" dirty="0" smtClean="0">
                <a:solidFill>
                  <a:srgbClr val="FF0000"/>
                </a:solidFill>
              </a:rPr>
              <a:t>!</a:t>
            </a:r>
            <a:r>
              <a:rPr lang="sr-Latn-CS" sz="2400" dirty="0" smtClean="0"/>
              <a:t> Ovo je mehanizam čuvanja privatnosti globalnih promjenljivih.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Isto važi za </a:t>
            </a:r>
            <a:r>
              <a:rPr lang="sr-Latn-CS" sz="2400" dirty="0">
                <a:solidFill>
                  <a:srgbClr val="3333CC"/>
                </a:solidFill>
              </a:rPr>
              <a:t>static</a:t>
            </a:r>
            <a:r>
              <a:rPr lang="sr-Latn-CS" sz="2400" dirty="0" smtClean="0"/>
              <a:t> funkcije.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U velikim programskim paketima </a:t>
            </a:r>
            <a:r>
              <a:rPr lang="sr-Latn-CS" sz="2400" dirty="0"/>
              <a:t>ponekad postoji potreba </a:t>
            </a:r>
            <a:r>
              <a:rPr lang="sr-Latn-CS" sz="2400" dirty="0" smtClean="0"/>
              <a:t>za globalnim promjenljivim koje će koristiti svi programski moduli, ali u našim programima to je rijetko potrebno.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27/35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610600" cy="1143000"/>
          </a:xfrm>
        </p:spPr>
        <p:txBody>
          <a:bodyPr/>
          <a:lstStyle/>
          <a:p>
            <a:pPr eaLnBrk="1" hangingPunct="1"/>
            <a:r>
              <a:rPr lang="sr-Latn-CS" smtClean="0"/>
              <a:t>Dinamička alokacija i dealokacija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32855"/>
            <a:ext cx="8712968" cy="46085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Do sada smo alocirali nizove na sljedeći način:</a:t>
            </a:r>
            <a:br>
              <a:rPr lang="sr-Latn-CS" sz="2400" smtClean="0"/>
            </a:br>
            <a:r>
              <a:rPr lang="sr-Latn-CS" sz="2400" b="1" smtClean="0">
                <a:solidFill>
                  <a:srgbClr val="FF3300"/>
                </a:solidFill>
              </a:rPr>
              <a:t>int a</a:t>
            </a:r>
            <a:r>
              <a:rPr lang="en-US" sz="2400" b="1" smtClean="0">
                <a:solidFill>
                  <a:srgbClr val="FF3300"/>
                </a:solidFill>
              </a:rPr>
              <a:t>[50];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/>
              <a:t>Unutar </a:t>
            </a:r>
            <a:r>
              <a:rPr lang="sr-Latn-CS" sz="2400" smtClean="0"/>
              <a:t>z</a:t>
            </a:r>
            <a:r>
              <a:rPr lang="en-US" sz="2400" smtClean="0"/>
              <a:t>agrada </a:t>
            </a:r>
            <a:r>
              <a:rPr lang="sr-Latn-CS" sz="2400" smtClean="0"/>
              <a:t>smo upisivali najveći mogući broj elemenata niza koji se u datom programu može pojaviti i to je tzv. </a:t>
            </a:r>
            <a:r>
              <a:rPr lang="sr-Latn-CS" sz="2400" b="1" smtClean="0"/>
              <a:t>statička alokacija memorije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Neracionalno je zauzeti </a:t>
            </a:r>
            <a:r>
              <a:rPr lang="sr-Latn-CS" sz="2400" smtClean="0">
                <a:solidFill>
                  <a:srgbClr val="3333CC"/>
                </a:solidFill>
              </a:rPr>
              <a:t>1000</a:t>
            </a:r>
            <a:r>
              <a:rPr lang="sr-Latn-CS" sz="2400" smtClean="0"/>
              <a:t> memorijskih pozicija za najgori slučaj, kada će, na primjer, biti rađeno sa nizovima koji imaju nekoliko desetina članova</a:t>
            </a:r>
            <a:r>
              <a:rPr lang="en-US" sz="2400" smtClean="0"/>
              <a:t>,</a:t>
            </a:r>
            <a:r>
              <a:rPr lang="sr-Latn-CS" sz="2400" smtClean="0"/>
              <a:t> samo zbog toga se što kod nekih izuzetno zahtjevnih radnji može pojaviti </a:t>
            </a:r>
            <a:r>
              <a:rPr lang="sr-Latn-CS" sz="2400" smtClean="0">
                <a:solidFill>
                  <a:srgbClr val="3333CC"/>
                </a:solidFill>
              </a:rPr>
              <a:t>1000</a:t>
            </a:r>
            <a:r>
              <a:rPr lang="sr-Latn-CS" sz="2400" smtClean="0"/>
              <a:t> članova.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/>
              <a:t>S</a:t>
            </a:r>
            <a:r>
              <a:rPr lang="sr-Latn-CS" sz="2400" smtClean="0"/>
              <a:t>tariji programski jezici koji su vršili alokaciju memorije statički (samo jednom u sekciji za deklaraciju) morali su da rade na ovaj način.</a:t>
            </a:r>
            <a:endParaRPr lang="en-US" sz="240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28/35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609600"/>
            <a:ext cx="8305800" cy="1143000"/>
          </a:xfrm>
        </p:spPr>
        <p:txBody>
          <a:bodyPr/>
          <a:lstStyle/>
          <a:p>
            <a:pPr eaLnBrk="1" hangingPunct="1"/>
            <a:r>
              <a:rPr lang="sr-Latn-CS" smtClean="0"/>
              <a:t>Dinamička alokacija i dealokacija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77616"/>
            <a:ext cx="8352928" cy="3959696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Savremeni programski jezici mogu da izvrše alokaciju memorije dinamički tokom rada programa.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Da bi kompajler programskog jezika C mogao da vrši dinamičku alokaciju mora biti uključeno zaglavlje </a:t>
            </a:r>
            <a:r>
              <a:rPr lang="sr-Latn-CS" sz="2400" b="1" dirty="0" smtClean="0">
                <a:solidFill>
                  <a:srgbClr val="FF3300"/>
                </a:solidFill>
              </a:rPr>
              <a:t>alloc.h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želimo da alociramo niz cijelih brojeva </a:t>
            </a:r>
            <a:r>
              <a:rPr lang="sr-Latn-CS" sz="2400" b="1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/>
              <a:t> dinamički</a:t>
            </a:r>
            <a:r>
              <a:rPr lang="en-US" sz="2400" dirty="0" smtClean="0"/>
              <a:t>,</a:t>
            </a:r>
            <a:r>
              <a:rPr lang="sr-Latn-CS" sz="2400" dirty="0" smtClean="0"/>
              <a:t> na početku programa ćemo deklarisati samo pokazivač </a:t>
            </a:r>
            <a:r>
              <a:rPr lang="sr-Latn-CS" sz="2400" b="1" dirty="0" smtClean="0">
                <a:solidFill>
                  <a:srgbClr val="FF3300"/>
                </a:solidFill>
              </a:rPr>
              <a:t>a</a:t>
            </a:r>
            <a:r>
              <a:rPr lang="sr-Latn-CS" sz="2400" dirty="0" smtClean="0"/>
              <a:t>:</a:t>
            </a:r>
            <a:br>
              <a:rPr lang="sr-Latn-CS" sz="2400" dirty="0" smtClean="0"/>
            </a:br>
            <a:r>
              <a:rPr lang="sr-Latn-CS" sz="2400" b="1" dirty="0" smtClean="0">
                <a:solidFill>
                  <a:srgbClr val="FF3300"/>
                </a:solidFill>
              </a:rPr>
              <a:t>int *a;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Kada saznamo sa koliko podataka korisnik želi da radi</a:t>
            </a:r>
            <a:r>
              <a:rPr lang="en-US" sz="2400" dirty="0" smtClean="0"/>
              <a:t>,</a:t>
            </a:r>
            <a:r>
              <a:rPr lang="sr-Latn-CS" sz="2400" dirty="0" smtClean="0"/>
              <a:t> možemo izvršiti dinamičku alokaciju pomoću jedne od </a:t>
            </a:r>
            <a:r>
              <a:rPr lang="en-US" sz="2400" dirty="0" err="1" smtClean="0"/>
              <a:t>funkcija</a:t>
            </a:r>
            <a:r>
              <a:rPr lang="sr-Latn-CS" sz="2400" dirty="0" smtClean="0"/>
              <a:t> za to, a to je najčešće </a:t>
            </a:r>
            <a:r>
              <a:rPr lang="en-US" sz="2400" dirty="0" err="1" smtClean="0"/>
              <a:t>funkcija</a:t>
            </a:r>
            <a:r>
              <a:rPr lang="sr-Latn-CS" sz="24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malloc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29/35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 smtClean="0"/>
              <a:t>Još nešto o </a:t>
            </a:r>
            <a:r>
              <a:rPr lang="en-US" dirty="0" err="1" smtClean="0">
                <a:solidFill>
                  <a:srgbClr val="FF0000"/>
                </a:solidFill>
              </a:rPr>
              <a:t>scanf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133600"/>
            <a:ext cx="8668072" cy="4535760"/>
          </a:xfrm>
        </p:spPr>
        <p:txBody>
          <a:bodyPr/>
          <a:lstStyle/>
          <a:p>
            <a:pPr marL="342900" lvl="1" indent="-342900">
              <a:spcBef>
                <a:spcPts val="0"/>
              </a:spcBef>
              <a:buClr>
                <a:schemeClr val="hlink"/>
              </a:buClr>
              <a:buSzPct val="75000"/>
            </a:pPr>
            <a:r>
              <a:rPr lang="en-US" altLang="en-US" sz="2400" dirty="0" err="1" smtClean="0"/>
              <a:t>Deklaracija</a:t>
            </a:r>
            <a:r>
              <a:rPr lang="sr-Latn-ME" altLang="en-US" sz="2400" dirty="0" smtClean="0"/>
              <a:t> </a:t>
            </a:r>
            <a:r>
              <a:rPr lang="en-US" altLang="en-US" sz="2400" dirty="0" err="1"/>
              <a:t>funkcije</a:t>
            </a:r>
            <a:r>
              <a:rPr lang="en-US" altLang="en-US" sz="2400" dirty="0"/>
              <a:t> </a:t>
            </a:r>
            <a:r>
              <a:rPr lang="en-US" altLang="en-US" sz="2400" dirty="0" err="1">
                <a:solidFill>
                  <a:srgbClr val="FF0000"/>
                </a:solidFill>
              </a:rPr>
              <a:t>scanf</a:t>
            </a:r>
            <a:r>
              <a:rPr lang="en-US" altLang="en-US" sz="2400" dirty="0"/>
              <a:t> </a:t>
            </a:r>
            <a:r>
              <a:rPr lang="en-US" altLang="en-US" sz="2400" dirty="0" err="1" smtClean="0"/>
              <a:t>izgleda</a:t>
            </a:r>
            <a:r>
              <a:rPr lang="en-US" altLang="en-US" sz="2400" dirty="0" smtClean="0"/>
              <a:t>:</a:t>
            </a:r>
            <a:endParaRPr lang="en-US" altLang="en-US" sz="2400" dirty="0"/>
          </a:p>
          <a:p>
            <a:pPr marL="358775" indent="0" algn="ct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en-US" sz="2400" dirty="0" err="1">
                <a:solidFill>
                  <a:srgbClr val="FF3300"/>
                </a:solidFill>
              </a:rPr>
              <a:t>int</a:t>
            </a:r>
            <a:r>
              <a:rPr lang="en-US" altLang="en-US" sz="2400" dirty="0">
                <a:solidFill>
                  <a:srgbClr val="FF3300"/>
                </a:solidFill>
              </a:rPr>
              <a:t> </a:t>
            </a:r>
            <a:r>
              <a:rPr lang="en-US" altLang="en-US" sz="2400" dirty="0" err="1">
                <a:solidFill>
                  <a:srgbClr val="FF3300"/>
                </a:solidFill>
              </a:rPr>
              <a:t>scanf</a:t>
            </a:r>
            <a:r>
              <a:rPr lang="en-US" altLang="en-US" sz="2400" dirty="0">
                <a:solidFill>
                  <a:srgbClr val="FF3300"/>
                </a:solidFill>
              </a:rPr>
              <a:t>(</a:t>
            </a:r>
            <a:r>
              <a:rPr lang="en-US" altLang="en-US" sz="2400" dirty="0" err="1">
                <a:solidFill>
                  <a:srgbClr val="FF3300"/>
                </a:solidFill>
              </a:rPr>
              <a:t>const</a:t>
            </a:r>
            <a:r>
              <a:rPr lang="en-US" altLang="en-US" sz="2400" dirty="0">
                <a:solidFill>
                  <a:srgbClr val="FF3300"/>
                </a:solidFill>
              </a:rPr>
              <a:t> char *format, </a:t>
            </a:r>
            <a:r>
              <a:rPr lang="en-US" altLang="en-US" sz="2400" dirty="0" smtClean="0">
                <a:solidFill>
                  <a:srgbClr val="FF3300"/>
                </a:solidFill>
              </a:rPr>
              <a:t>…)</a:t>
            </a:r>
          </a:p>
          <a:p>
            <a:pPr marL="358775" indent="0">
              <a:lnSpc>
                <a:spcPct val="90000"/>
              </a:lnSpc>
              <a:buNone/>
            </a:pPr>
            <a:r>
              <a:rPr lang="en-US" altLang="en-US" sz="2400" dirty="0" err="1"/>
              <a:t>p</a:t>
            </a:r>
            <a:r>
              <a:rPr lang="en-US" altLang="en-US" sz="2400" dirty="0" err="1" smtClean="0"/>
              <a:t>ri</a:t>
            </a:r>
            <a:r>
              <a:rPr lang="en-US" altLang="en-US" sz="2400" dirty="0" smtClean="0"/>
              <a:t> </a:t>
            </a:r>
            <a:r>
              <a:rPr lang="sr-Latn-ME" altLang="en-US" sz="2400" dirty="0" smtClean="0"/>
              <a:t>čemu </a:t>
            </a:r>
            <a:r>
              <a:rPr lang="sr-Latn-ME" altLang="en-US" sz="2400" dirty="0" smtClean="0">
                <a:solidFill>
                  <a:srgbClr val="FF3300"/>
                </a:solidFill>
              </a:rPr>
              <a:t>format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predstavlja</a:t>
            </a:r>
            <a:r>
              <a:rPr lang="en-US" altLang="en-US" sz="2400" dirty="0" smtClean="0"/>
              <a:t> string </a:t>
            </a:r>
            <a:r>
              <a:rPr lang="en-US" altLang="en-US" sz="2400" dirty="0" err="1" smtClean="0"/>
              <a:t>koji</a:t>
            </a:r>
            <a:r>
              <a:rPr lang="en-US" altLang="en-US" sz="2400" dirty="0" smtClean="0"/>
              <a:t> mo</a:t>
            </a:r>
            <a:r>
              <a:rPr lang="sr-Latn-ME" altLang="en-US" sz="2400" dirty="0" smtClean="0"/>
              <a:t>že sadržati</a:t>
            </a:r>
            <a:r>
              <a:rPr lang="en-US" altLang="en-US" sz="2400" dirty="0" smtClean="0"/>
              <a:t>:</a:t>
            </a:r>
          </a:p>
          <a:p>
            <a:pPr lvl="1"/>
            <a:r>
              <a:rPr lang="en-US" altLang="en-US" sz="2200" dirty="0" err="1"/>
              <a:t>karaktere</a:t>
            </a:r>
            <a:r>
              <a:rPr lang="en-US" altLang="en-US" sz="2200" dirty="0"/>
              <a:t> bez </a:t>
            </a:r>
            <a:r>
              <a:rPr lang="en-US" altLang="en-US" sz="2200" dirty="0" err="1"/>
              <a:t>bjelina</a:t>
            </a:r>
            <a:r>
              <a:rPr lang="en-US" altLang="en-US" sz="2200" dirty="0"/>
              <a:t> </a:t>
            </a:r>
            <a:endParaRPr lang="sr-Latn-ME" altLang="en-US" sz="2200" dirty="0" smtClean="0"/>
          </a:p>
          <a:p>
            <a:pPr lvl="1"/>
            <a:r>
              <a:rPr lang="en-US" altLang="en-US" sz="2200" dirty="0" err="1" smtClean="0"/>
              <a:t>bjelin</a:t>
            </a:r>
            <a:r>
              <a:rPr lang="sr-Latn-ME" altLang="en-US" sz="2200" dirty="0" smtClean="0"/>
              <a:t>e</a:t>
            </a:r>
            <a:endParaRPr lang="en-US" altLang="en-US" sz="2200" dirty="0" smtClean="0"/>
          </a:p>
          <a:p>
            <a:pPr lvl="1"/>
            <a:r>
              <a:rPr lang="en-US" altLang="en-US" sz="2200" dirty="0" err="1"/>
              <a:t>s</a:t>
            </a:r>
            <a:r>
              <a:rPr lang="en-US" altLang="en-US" sz="2200" dirty="0" err="1" smtClean="0"/>
              <a:t>pecifikatore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formata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ulaznih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podataka</a:t>
            </a:r>
            <a:r>
              <a:rPr lang="en-US" altLang="en-US" sz="2200" dirty="0" smtClean="0"/>
              <a:t> (%...)</a:t>
            </a:r>
          </a:p>
          <a:p>
            <a:pPr marL="358775" indent="0">
              <a:lnSpc>
                <a:spcPct val="90000"/>
              </a:lnSpc>
              <a:buNone/>
            </a:pPr>
            <a:endParaRPr lang="en-US" altLang="en-US" sz="2400" dirty="0">
              <a:solidFill>
                <a:srgbClr val="FF3300"/>
              </a:solidFill>
            </a:endParaRPr>
          </a:p>
          <a:p>
            <a:pPr marL="342900" lvl="1" indent="-342900">
              <a:buClr>
                <a:schemeClr val="hlink"/>
              </a:buClr>
              <a:buSzPct val="75000"/>
            </a:pPr>
            <a:r>
              <a:rPr lang="en-US" altLang="en-US" sz="2400" dirty="0" err="1" smtClean="0"/>
              <a:t>Rezultat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>
                <a:solidFill>
                  <a:srgbClr val="FF0000"/>
                </a:solidFill>
              </a:rPr>
              <a:t>scanf</a:t>
            </a:r>
            <a:r>
              <a:rPr lang="en-US" altLang="en-US" sz="2400" dirty="0" smtClean="0">
                <a:solidFill>
                  <a:srgbClr val="FF0000"/>
                </a:solidFill>
              </a:rPr>
              <a:t> </a:t>
            </a:r>
            <a:r>
              <a:rPr lang="en-US" altLang="en-US" sz="2400" dirty="0" smtClean="0"/>
              <a:t>je </a:t>
            </a:r>
            <a:r>
              <a:rPr lang="en-US" altLang="en-US" sz="2400" dirty="0" err="1" smtClean="0"/>
              <a:t>cijeli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broj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koji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predstavlja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broj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uspje</a:t>
            </a:r>
            <a:r>
              <a:rPr lang="sr-Latn-ME" altLang="en-US" sz="2400" dirty="0" smtClean="0"/>
              <a:t>šno </a:t>
            </a:r>
            <a:r>
              <a:rPr lang="en-US" altLang="en-US" sz="2400" dirty="0" smtClean="0"/>
              <a:t>u</a:t>
            </a:r>
            <a:r>
              <a:rPr lang="sr-Latn-ME" altLang="en-US" sz="2400" dirty="0" smtClean="0"/>
              <a:t>čitanih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podataka</a:t>
            </a:r>
            <a:r>
              <a:rPr lang="en-US" altLang="en-US" sz="2400" dirty="0" smtClean="0"/>
              <a:t>. U </a:t>
            </a:r>
            <a:r>
              <a:rPr lang="en-US" altLang="en-US" sz="2400" dirty="0" err="1" smtClean="0"/>
              <a:t>suprotnom</a:t>
            </a:r>
            <a:r>
              <a:rPr lang="en-US" altLang="en-US" sz="2400" dirty="0" smtClean="0"/>
              <a:t>, </a:t>
            </a:r>
            <a:r>
              <a:rPr lang="en-US" altLang="en-US" sz="2400" dirty="0" err="1" smtClean="0"/>
              <a:t>funkcija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vra</a:t>
            </a:r>
            <a:r>
              <a:rPr lang="sr-Latn-ME" altLang="en-US" sz="2400" dirty="0" smtClean="0"/>
              <a:t>ća negativnu vrijednost ili </a:t>
            </a:r>
            <a:r>
              <a:rPr lang="sr-Latn-ME" altLang="en-US" sz="2400" dirty="0" smtClean="0">
                <a:solidFill>
                  <a:srgbClr val="FF0000"/>
                </a:solidFill>
              </a:rPr>
              <a:t>EOF</a:t>
            </a:r>
            <a:r>
              <a:rPr lang="sr-Latn-ME" altLang="en-US" sz="2400" dirty="0" smtClean="0"/>
              <a:t>, u zavisnosti od greške koja se desila.</a:t>
            </a:r>
            <a:endParaRPr lang="en-US" alt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3/35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885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Upotreba </a:t>
            </a:r>
            <a:r>
              <a:rPr lang="en-US" dirty="0" err="1" smtClean="0"/>
              <a:t>funkcije</a:t>
            </a:r>
            <a:r>
              <a:rPr lang="en-US" dirty="0" smtClean="0"/>
              <a:t> </a:t>
            </a:r>
            <a:r>
              <a:rPr lang="sr-Latn-CS" dirty="0" smtClean="0">
                <a:solidFill>
                  <a:srgbClr val="FF0000"/>
                </a:solidFill>
              </a:rPr>
              <a:t>malloc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0608" y="2233166"/>
            <a:ext cx="8663880" cy="4292178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  <a:buFont typeface="Wingdings" pitchFamily="2" charset="2"/>
              <a:buNone/>
            </a:pPr>
            <a:r>
              <a:rPr lang="sr-Latn-CS" sz="2400" dirty="0" smtClean="0"/>
              <a:t>	a = </a:t>
            </a:r>
            <a:r>
              <a:rPr lang="sr-Latn-CS" sz="2400" dirty="0" smtClean="0">
                <a:solidFill>
                  <a:schemeClr val="accent1"/>
                </a:solidFill>
              </a:rPr>
              <a:t>(int *)</a:t>
            </a:r>
            <a:r>
              <a:rPr lang="sr-Latn-CS" sz="2400" dirty="0" smtClean="0">
                <a:solidFill>
                  <a:srgbClr val="FF0000"/>
                </a:solidFill>
              </a:rPr>
              <a:t>malloc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N*sizeof(int)</a:t>
            </a:r>
            <a:r>
              <a:rPr lang="sr-Latn-CS" sz="2400" dirty="0" smtClean="0"/>
              <a:t>);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malloc</a:t>
            </a:r>
            <a:r>
              <a:rPr lang="sr-Latn-CS" sz="2400" dirty="0" smtClean="0"/>
              <a:t> zauzima memoriju za određen broj bajtova (argument</a:t>
            </a:r>
            <a:r>
              <a:rPr lang="en-US" sz="2400" dirty="0" smtClean="0"/>
              <a:t> </a:t>
            </a:r>
            <a:r>
              <a:rPr lang="en-US" sz="2400" dirty="0" err="1" smtClean="0"/>
              <a:t>ove</a:t>
            </a:r>
            <a:r>
              <a:rPr lang="sr-Latn-CS" sz="2400" dirty="0" smtClean="0"/>
              <a:t> funkcije je veličina memorije u bajtovima). Ako se želi zauzeti memorija za </a:t>
            </a:r>
            <a:r>
              <a:rPr lang="sr-Latn-CS" sz="2400" dirty="0" smtClean="0">
                <a:solidFill>
                  <a:srgbClr val="3333CC"/>
                </a:solidFill>
              </a:rPr>
              <a:t>N</a:t>
            </a:r>
            <a:r>
              <a:rPr lang="sr-Latn-CS" sz="2400" dirty="0" smtClean="0"/>
              <a:t> cijelih brojeva i ako se žele izbjeći mašinski zavisni elementi</a:t>
            </a:r>
            <a:r>
              <a:rPr lang="en-US" sz="2400" dirty="0" smtClean="0"/>
              <a:t>, </a:t>
            </a:r>
            <a:r>
              <a:rPr lang="en-US" sz="2400" dirty="0" err="1" smtClean="0"/>
              <a:t>kao</a:t>
            </a:r>
            <a:r>
              <a:rPr lang="sr-Latn-CS" sz="2400" dirty="0" smtClean="0"/>
              <a:t> argument </a:t>
            </a:r>
            <a:r>
              <a:rPr lang="en-US" sz="2400" dirty="0" smtClean="0"/>
              <a:t>se </a:t>
            </a:r>
            <a:r>
              <a:rPr lang="en-US" sz="2400" dirty="0" err="1" smtClean="0"/>
              <a:t>koristi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N*sizeof(int)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Funkcija </a:t>
            </a:r>
            <a:r>
              <a:rPr lang="sr-Latn-CS" sz="2400" dirty="0" smtClean="0">
                <a:solidFill>
                  <a:srgbClr val="FF0000"/>
                </a:solidFill>
              </a:rPr>
              <a:t>malloc</a:t>
            </a:r>
            <a:r>
              <a:rPr lang="sr-Latn-CS" sz="2400" dirty="0" smtClean="0"/>
              <a:t> vraća pokazivač na void </a:t>
            </a:r>
            <a:r>
              <a:rPr lang="sr-Latn-CS" sz="2400" dirty="0" smtClean="0">
                <a:solidFill>
                  <a:schemeClr val="accent1"/>
                </a:solidFill>
              </a:rPr>
              <a:t>(void *)</a:t>
            </a:r>
            <a:r>
              <a:rPr lang="sr-Latn-CS" sz="2400" dirty="0" smtClean="0"/>
              <a:t>, koji pokazuje na početak bloka zauzete memorije.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Da bi taj pokazivač pokaz</a:t>
            </a:r>
            <a:r>
              <a:rPr lang="en-US" sz="2400" dirty="0" err="1" smtClean="0"/>
              <a:t>ivao</a:t>
            </a:r>
            <a:r>
              <a:rPr lang="sr-Latn-CS" sz="2400" dirty="0" smtClean="0"/>
              <a:t> na odgovarajući tip moramo ga primjenom </a:t>
            </a:r>
            <a:r>
              <a:rPr lang="sr-Latn-CS" sz="2400" dirty="0" smtClean="0">
                <a:solidFill>
                  <a:schemeClr val="accent1"/>
                </a:solidFill>
              </a:rPr>
              <a:t>cast </a:t>
            </a:r>
            <a:r>
              <a:rPr lang="sr-Latn-CS" sz="2400" dirty="0" smtClean="0"/>
              <a:t>operatora pretvoriti u pokazivač na željeni tip (to je ovdje urađeno sa </a:t>
            </a:r>
            <a:r>
              <a:rPr lang="sr-Latn-CS" sz="2400" dirty="0" smtClean="0">
                <a:solidFill>
                  <a:schemeClr val="accent1"/>
                </a:solidFill>
              </a:rPr>
              <a:t>(int *)</a:t>
            </a:r>
            <a:r>
              <a:rPr lang="en-US" sz="2400" dirty="0" smtClean="0"/>
              <a:t>)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30/35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Upotreba </a:t>
            </a:r>
            <a:r>
              <a:rPr lang="en-US" dirty="0" err="1"/>
              <a:t>funkcije</a:t>
            </a:r>
            <a:r>
              <a:rPr lang="en-US" dirty="0"/>
              <a:t> </a:t>
            </a:r>
            <a:r>
              <a:rPr lang="sr-Latn-CS" dirty="0" smtClean="0">
                <a:solidFill>
                  <a:srgbClr val="FF0000"/>
                </a:solidFill>
              </a:rPr>
              <a:t>malloc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66528"/>
            <a:ext cx="8352928" cy="41148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Ako se zauzima memorija za neki drugi tip podatka, mijenja se samo </a:t>
            </a:r>
            <a:r>
              <a:rPr lang="sr-Latn-CS" sz="2400" dirty="0" smtClean="0">
                <a:solidFill>
                  <a:schemeClr val="accent1"/>
                </a:solidFill>
              </a:rPr>
              <a:t>cast</a:t>
            </a:r>
            <a:r>
              <a:rPr lang="sr-Latn-CS" sz="2400" dirty="0" smtClean="0"/>
              <a:t> operator ispred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malloc</a:t>
            </a:r>
            <a:r>
              <a:rPr lang="sr-Latn-CS" sz="2400" dirty="0" smtClean="0"/>
              <a:t> i “argument” operatora </a:t>
            </a:r>
            <a:r>
              <a:rPr lang="sr-Latn-CS" sz="2400" dirty="0" smtClean="0">
                <a:solidFill>
                  <a:srgbClr val="3333CC"/>
                </a:solidFill>
              </a:rPr>
              <a:t>sizeof</a:t>
            </a:r>
            <a:r>
              <a:rPr lang="sr-Latn-CS" sz="2400" dirty="0" smtClean="0"/>
              <a:t> u argumentu </a:t>
            </a:r>
            <a:r>
              <a:rPr lang="en-US" sz="2400" dirty="0" err="1" smtClean="0"/>
              <a:t>funkcije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Postoji mogućnost da zbog skučenih resursa računara nije moguće izvršiti dinamičku alokaciju. 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Tada </a:t>
            </a:r>
            <a:r>
              <a:rPr lang="sr-Latn-CS" sz="2400" dirty="0" smtClean="0">
                <a:solidFill>
                  <a:srgbClr val="FF0000"/>
                </a:solidFill>
              </a:rPr>
              <a:t>malloc </a:t>
            </a:r>
            <a:r>
              <a:rPr lang="sr-Latn-CS" sz="2400" dirty="0" smtClean="0"/>
              <a:t>vraća </a:t>
            </a:r>
            <a:r>
              <a:rPr lang="sr-Latn-CS" sz="2400" dirty="0" smtClean="0">
                <a:solidFill>
                  <a:srgbClr val="FF0000"/>
                </a:solidFill>
              </a:rPr>
              <a:t>NULL</a:t>
            </a:r>
            <a:r>
              <a:rPr lang="sr-Latn-CS" sz="2400" dirty="0" smtClean="0"/>
              <a:t> pokazivač.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3300"/>
                </a:solidFill>
              </a:rPr>
              <a:t>Svaka dinamička alokacija mora obavezno biti praćena provjerom da li je operacija uspjela</a:t>
            </a:r>
            <a:r>
              <a:rPr lang="sr-Latn-CS" sz="2400" dirty="0" smtClean="0"/>
              <a:t> i ako nije treba preduzeti korektivne akcije ili prosto izaći iz programa.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31/35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/>
              <a:t>Upotreba </a:t>
            </a:r>
            <a:r>
              <a:rPr lang="en-US" dirty="0" err="1"/>
              <a:t>funkcije</a:t>
            </a:r>
            <a:r>
              <a:rPr lang="en-US" dirty="0"/>
              <a:t> </a:t>
            </a:r>
            <a:r>
              <a:rPr lang="sr-Latn-CS" dirty="0" smtClean="0">
                <a:solidFill>
                  <a:srgbClr val="FF0000"/>
                </a:solidFill>
              </a:rPr>
              <a:t>malloc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133600"/>
            <a:ext cx="8496944" cy="44958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Primjer kako treba koristiti </a:t>
            </a:r>
            <a:r>
              <a:rPr lang="en-US" sz="2400" dirty="0" err="1" smtClean="0"/>
              <a:t>funkciju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malloc</a:t>
            </a:r>
            <a:r>
              <a:rPr lang="sr-Latn-CS" sz="2400" dirty="0" smtClean="0"/>
              <a:t>:</a:t>
            </a:r>
            <a:endParaRPr lang="en-US" sz="2400" dirty="0" smtClean="0"/>
          </a:p>
          <a:p>
            <a:pPr marL="0" indent="0"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361950" algn="l"/>
              </a:tabLst>
            </a:pPr>
            <a:r>
              <a:rPr lang="en-US" sz="2400" dirty="0" smtClean="0"/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a = (int *)malloc(N*sizeof(int));</a:t>
            </a:r>
            <a:endParaRPr lang="en-US" sz="2400" dirty="0" smtClean="0">
              <a:solidFill>
                <a:srgbClr val="FF0000"/>
              </a:solidFill>
            </a:endParaRPr>
          </a:p>
          <a:p>
            <a:pPr marL="0" indent="0"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  <a:buNone/>
              <a:tabLst>
                <a:tab pos="361950" algn="l"/>
              </a:tabLst>
            </a:pPr>
            <a:r>
              <a:rPr lang="sr-Latn-CS" sz="2400" dirty="0" smtClean="0">
                <a:solidFill>
                  <a:srgbClr val="FF3300"/>
                </a:solidFill>
              </a:rPr>
              <a:t>	if(a==NULL)   exit(1);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Ako alokacija nije uspjela, izlazimo iz programa, što je jedna od mogućnosti.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Ako je alokacija niza uspjela mi koristimo elemente niza a</a:t>
            </a:r>
            <a:r>
              <a:rPr lang="en-US" sz="2400" dirty="0" smtClean="0"/>
              <a:t>[0], a[1], ..., a[N-1] </a:t>
            </a:r>
            <a:r>
              <a:rPr lang="en-US" sz="2400" dirty="0" err="1" smtClean="0"/>
              <a:t>na</a:t>
            </a:r>
            <a:r>
              <a:rPr lang="en-US" sz="2400" dirty="0" smtClean="0"/>
              <a:t> </a:t>
            </a:r>
            <a:r>
              <a:rPr lang="en-US" sz="2400" dirty="0" err="1" smtClean="0"/>
              <a:t>isti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sr-Latn-CS" sz="2400" dirty="0" smtClean="0"/>
              <a:t>čin kao da su statički alocirani.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>
                <a:solidFill>
                  <a:srgbClr val="3333CC"/>
                </a:solidFill>
              </a:rPr>
              <a:t>Nakon posljednje upotrebe elemenata niza, a prije napuštanja programa, potrebno je izbrisati (dealocirati) memoriju </a:t>
            </a:r>
            <a:r>
              <a:rPr lang="sr-Latn-CS" sz="2400" dirty="0" smtClean="0"/>
              <a:t>koja je dinamički zauzeta.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32/35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sz="3900" smtClean="0"/>
              <a:t>Dealokacija i druge </a:t>
            </a:r>
            <a:r>
              <a:rPr lang="en-US" sz="4000"/>
              <a:t>funkcije </a:t>
            </a:r>
            <a:r>
              <a:rPr lang="sr-Latn-CS" sz="3900" smtClean="0"/>
              <a:t>za alokaciju</a:t>
            </a:r>
            <a:endParaRPr lang="en-US" sz="390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77764"/>
            <a:ext cx="8784976" cy="4319588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Dealokacija se obavlja </a:t>
            </a:r>
            <a:r>
              <a:rPr lang="en-US" sz="2400" dirty="0" err="1" smtClean="0"/>
              <a:t>funkcijom</a:t>
            </a:r>
            <a:r>
              <a:rPr lang="en-US" sz="24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free(a)</a:t>
            </a:r>
            <a:r>
              <a:rPr lang="en-US" sz="2400" dirty="0" smtClean="0"/>
              <a:t>, </a:t>
            </a:r>
            <a:r>
              <a:rPr lang="sr-Latn-CS" sz="2400" dirty="0" smtClean="0"/>
              <a:t>a argument ove </a:t>
            </a:r>
            <a:r>
              <a:rPr lang="en-US" sz="2400" dirty="0" err="1" smtClean="0"/>
              <a:t>funkcije</a:t>
            </a:r>
            <a:r>
              <a:rPr lang="sr-Latn-CS" sz="2400" dirty="0" smtClean="0"/>
              <a:t> je pokazivač na memorijski blok koji je zauzet </a:t>
            </a:r>
            <a:r>
              <a:rPr lang="en-US" sz="2400" dirty="0" err="1" smtClean="0"/>
              <a:t>funkcijom</a:t>
            </a:r>
            <a:r>
              <a:rPr lang="sr-Latn-CS" sz="2400" dirty="0" smtClean="0"/>
              <a:t> malloc.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b="1" dirty="0" smtClean="0"/>
              <a:t>free</a:t>
            </a:r>
            <a:r>
              <a:rPr lang="sr-Latn-CS" sz="2400" dirty="0" smtClean="0"/>
              <a:t> nije praćena provjerom uspješnosti dealokacije.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Pored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malloc </a:t>
            </a:r>
            <a:r>
              <a:rPr lang="sr-Latn-CS" sz="2400" dirty="0" smtClean="0"/>
              <a:t>u zaglavlju </a:t>
            </a:r>
            <a:r>
              <a:rPr lang="sr-Latn-CS" sz="2400" dirty="0" smtClean="0">
                <a:solidFill>
                  <a:srgbClr val="3333CC"/>
                </a:solidFill>
              </a:rPr>
              <a:t>alloc.h</a:t>
            </a:r>
            <a:r>
              <a:rPr lang="sr-Latn-CS" sz="2400" dirty="0" smtClean="0"/>
              <a:t> su definisane još neke za dinamičku alokaciju.</a:t>
            </a:r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dirty="0" smtClean="0"/>
              <a:t>Prva od njih je </a:t>
            </a:r>
            <a:r>
              <a:rPr lang="sr-Latn-CS" sz="2400" b="1" dirty="0" smtClean="0">
                <a:solidFill>
                  <a:srgbClr val="FF0000"/>
                </a:solidFill>
              </a:rPr>
              <a:t>a = calloc(N,sizeof(int));</a:t>
            </a:r>
            <a:r>
              <a:rPr lang="sr-Latn-C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/>
              <a:t>koja ima isti smisao kao </a:t>
            </a:r>
            <a:r>
              <a:rPr lang="sr-Latn-CS" sz="2400" b="1" dirty="0" smtClean="0"/>
              <a:t>malloc(N*sizeof(int))</a:t>
            </a:r>
            <a:r>
              <a:rPr lang="sr-Latn-CS" sz="2400" dirty="0" smtClean="0"/>
              <a:t> (zauzima</a:t>
            </a:r>
            <a:r>
              <a:rPr lang="en-US" sz="2400" dirty="0" smtClean="0"/>
              <a:t> </a:t>
            </a:r>
            <a:r>
              <a:rPr lang="en-US" sz="2400" dirty="0" err="1" smtClean="0"/>
              <a:t>memoriju</a:t>
            </a:r>
            <a:r>
              <a:rPr lang="en-US" sz="2400" dirty="0" smtClean="0"/>
              <a:t> </a:t>
            </a:r>
            <a:r>
              <a:rPr lang="en-US" sz="2400" dirty="0" err="1" smtClean="0"/>
              <a:t>za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N</a:t>
            </a:r>
            <a:r>
              <a:rPr lang="en-US" sz="2400" dirty="0" smtClean="0"/>
              <a:t> </a:t>
            </a:r>
            <a:r>
              <a:rPr lang="en-US" sz="2400" dirty="0" err="1" smtClean="0"/>
              <a:t>podataka</a:t>
            </a:r>
            <a:r>
              <a:rPr lang="en-US" sz="2400" dirty="0" smtClean="0"/>
              <a:t> </a:t>
            </a:r>
            <a:r>
              <a:rPr lang="en-US" sz="2400" dirty="0" err="1" smtClean="0"/>
              <a:t>koji</a:t>
            </a:r>
            <a:r>
              <a:rPr lang="en-US" sz="2400" dirty="0" smtClean="0"/>
              <a:t> </a:t>
            </a:r>
            <a:r>
              <a:rPr lang="en-US" sz="2400" dirty="0" err="1" smtClean="0"/>
              <a:t>imaju</a:t>
            </a:r>
            <a:r>
              <a:rPr lang="en-US" sz="2400" dirty="0" smtClean="0"/>
              <a:t> </a:t>
            </a:r>
            <a:r>
              <a:rPr lang="en-US" sz="2400" dirty="0" err="1" smtClean="0"/>
              <a:t>veli</a:t>
            </a:r>
            <a:r>
              <a:rPr lang="sr-Latn-CS" sz="2400" dirty="0" smtClean="0"/>
              <a:t>činu </a:t>
            </a:r>
            <a:r>
              <a:rPr lang="sr-Latn-CS" sz="2400" b="1" dirty="0" smtClean="0">
                <a:solidFill>
                  <a:srgbClr val="FF0000"/>
                </a:solidFill>
              </a:rPr>
              <a:t>sizeof(int)</a:t>
            </a:r>
            <a:r>
              <a:rPr lang="sr-Latn-CS" sz="2400" dirty="0" smtClean="0"/>
              <a:t> bajtova). Jedina je razlika što </a:t>
            </a:r>
            <a:r>
              <a:rPr lang="sr-Latn-CS" sz="2400" b="1" dirty="0" smtClean="0">
                <a:solidFill>
                  <a:srgbClr val="FF0000"/>
                </a:solidFill>
              </a:rPr>
              <a:t>calloc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inicijalizuje</a:t>
            </a:r>
            <a:r>
              <a:rPr lang="sr-Latn-CS" sz="2400" dirty="0" smtClean="0"/>
              <a:t> zauzetu memoriju na </a:t>
            </a:r>
            <a:r>
              <a:rPr lang="sr-Latn-CS" sz="2400" b="1" dirty="0" smtClean="0">
                <a:solidFill>
                  <a:srgbClr val="3333CC"/>
                </a:solidFill>
              </a:rPr>
              <a:t>0</a:t>
            </a:r>
            <a:r>
              <a:rPr lang="sr-Latn-CS" sz="2400" dirty="0" smtClean="0"/>
              <a:t>.</a:t>
            </a:r>
            <a:endParaRPr lang="en-US" sz="2400" b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33/35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>
                <a:solidFill>
                  <a:srgbClr val="FF0000"/>
                </a:solidFill>
              </a:rPr>
              <a:t>realloc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056" y="2194520"/>
            <a:ext cx="8641432" cy="447484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b="1" dirty="0" smtClean="0"/>
              <a:t>realloc</a:t>
            </a:r>
            <a:r>
              <a:rPr lang="sr-Latn-CS" sz="2400" dirty="0" smtClean="0"/>
              <a:t> vrši promjen</a:t>
            </a:r>
            <a:r>
              <a:rPr lang="en-US" sz="2400" dirty="0" smtClean="0"/>
              <a:t>u</a:t>
            </a:r>
            <a:r>
              <a:rPr lang="sr-Latn-CS" sz="2400" dirty="0" smtClean="0"/>
              <a:t> veličine bloka memorije koj</a:t>
            </a:r>
            <a:r>
              <a:rPr lang="en-US" sz="2400" dirty="0" smtClean="0"/>
              <a:t>i</a:t>
            </a:r>
            <a:r>
              <a:rPr lang="sr-Latn-CS" sz="2400" dirty="0" smtClean="0"/>
              <a:t> je pridružen pokaziv</a:t>
            </a:r>
            <a:r>
              <a:rPr lang="sr-Latn-CS" sz="2400" dirty="0"/>
              <a:t>aču (obično se blok povećava, mada ima situacija kada treba raditi suprotno).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Poziv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sr-Latn-CS" sz="2400" b="1" dirty="0" smtClean="0"/>
              <a:t>realloc</a:t>
            </a:r>
            <a:r>
              <a:rPr lang="sr-Latn-CS" sz="2400" dirty="0" smtClean="0"/>
              <a:t> ima sljedeći oblik:</a:t>
            </a:r>
          </a:p>
          <a:p>
            <a:pPr marL="360363" indent="0" eaLnBrk="1" hangingPunct="1">
              <a:spcBef>
                <a:spcPct val="0"/>
              </a:spcBef>
              <a:spcAft>
                <a:spcPts val="1200"/>
              </a:spcAft>
              <a:buNone/>
            </a:pPr>
            <a:r>
              <a:rPr lang="en-US" sz="2400" dirty="0" err="1" smtClean="0">
                <a:solidFill>
                  <a:srgbClr val="FF0000"/>
                </a:solidFill>
              </a:rPr>
              <a:t>realloc</a:t>
            </a: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en-US" sz="2400" dirty="0" err="1" smtClean="0">
                <a:solidFill>
                  <a:srgbClr val="FF0000"/>
                </a:solidFill>
              </a:rPr>
              <a:t>a,n</a:t>
            </a:r>
            <a:r>
              <a:rPr lang="en-US" sz="2400" dirty="0" smtClean="0">
                <a:solidFill>
                  <a:srgbClr val="FF0000"/>
                </a:solidFill>
              </a:rPr>
              <a:t>)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gdje</a:t>
            </a:r>
            <a:r>
              <a:rPr lang="en-US" sz="2400" dirty="0" smtClean="0"/>
              <a:t> je </a:t>
            </a:r>
            <a:r>
              <a:rPr lang="en-US" sz="2400" b="1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/>
              <a:t> </a:t>
            </a:r>
            <a:r>
              <a:rPr lang="en-US" sz="2400" dirty="0" err="1" smtClean="0"/>
              <a:t>pokaziva</a:t>
            </a:r>
            <a:r>
              <a:rPr lang="sr-Latn-CS" sz="2400" dirty="0" smtClean="0"/>
              <a:t>č na već alociranu memoriju, dok je </a:t>
            </a:r>
            <a:r>
              <a:rPr lang="sr-Latn-CS" sz="2400" b="1" dirty="0" smtClean="0">
                <a:solidFill>
                  <a:srgbClr val="FF0000"/>
                </a:solidFill>
              </a:rPr>
              <a:t>n</a:t>
            </a:r>
            <a:r>
              <a:rPr lang="sr-Latn-CS" sz="2400" dirty="0" smtClean="0"/>
              <a:t> veličina memorije (može i </a:t>
            </a:r>
            <a:r>
              <a:rPr lang="sr-Latn-CS" sz="2400" dirty="0" smtClean="0">
                <a:solidFill>
                  <a:srgbClr val="3333CC"/>
                </a:solidFill>
              </a:rPr>
              <a:t>n*sizeof(int)</a:t>
            </a:r>
            <a:r>
              <a:rPr lang="sr-Latn-CS" sz="2400" dirty="0" smtClean="0"/>
              <a:t>) na koju treba nakon naredbe da pokaže </a:t>
            </a:r>
            <a:r>
              <a:rPr lang="sr-Latn-CS" sz="2400" b="1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I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sr-Latn-CS" sz="2400" b="1" dirty="0" smtClean="0"/>
              <a:t>calloc</a:t>
            </a:r>
            <a:r>
              <a:rPr lang="sr-Latn-CS" sz="2400" dirty="0" smtClean="0"/>
              <a:t> i </a:t>
            </a:r>
            <a:r>
              <a:rPr lang="sr-Latn-CS" sz="2400" b="1" dirty="0" smtClean="0"/>
              <a:t>realloc</a:t>
            </a:r>
            <a:r>
              <a:rPr lang="sr-Latn-CS" sz="2400" dirty="0" smtClean="0"/>
              <a:t> zahtjevaju provjeru poređenjem sa </a:t>
            </a:r>
            <a:r>
              <a:rPr lang="sr-Latn-CS" sz="2400" b="1" dirty="0" smtClean="0"/>
              <a:t>NULL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34/35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Ostatak gradiva</a:t>
            </a:r>
            <a:endParaRPr lang="en-US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77616"/>
            <a:ext cx="8352928" cy="3167608"/>
          </a:xfrm>
        </p:spPr>
        <p:txBody>
          <a:bodyPr/>
          <a:lstStyle/>
          <a:p>
            <a:pPr eaLnBrk="1" hangingPunct="1"/>
            <a:r>
              <a:rPr lang="sr-Latn-CS" sz="2400" smtClean="0"/>
              <a:t>Završili smo sa svim osnovnim elementima programskog jezika C.</a:t>
            </a:r>
          </a:p>
          <a:p>
            <a:pPr eaLnBrk="1" hangingPunct="1"/>
            <a:r>
              <a:rPr lang="sr-Latn-CS" sz="2400" smtClean="0"/>
              <a:t>Ostatak našeg kursa vezan je za složene tipove podataka koji postoje u programskom jeziku C: </a:t>
            </a:r>
            <a:br>
              <a:rPr lang="sr-Latn-CS" sz="2400" smtClean="0"/>
            </a:br>
            <a:r>
              <a:rPr lang="sr-Latn-CS" sz="2400" smtClean="0">
                <a:solidFill>
                  <a:srgbClr val="3333CC"/>
                </a:solidFill>
              </a:rPr>
              <a:t>fajl, nabrajanje, struktura (sa poljem bitova) i unija</a:t>
            </a:r>
            <a:r>
              <a:rPr lang="sr-Latn-CS" sz="2400" smtClean="0"/>
              <a:t>, kao i sa tipovima podataka koji se mogu kreirati pomoću već definisanih tipova u programskom jeziku C: </a:t>
            </a:r>
            <a:r>
              <a:rPr lang="sr-Latn-CS" sz="2400" smtClean="0">
                <a:solidFill>
                  <a:srgbClr val="3333CC"/>
                </a:solidFill>
              </a:rPr>
              <a:t>liste, grafovi, </a:t>
            </a:r>
            <a:r>
              <a:rPr lang="en-US" sz="2400" smtClean="0">
                <a:solidFill>
                  <a:srgbClr val="3333CC"/>
                </a:solidFill>
              </a:rPr>
              <a:t>stabla (drveta)</a:t>
            </a:r>
            <a:r>
              <a:rPr lang="sr-Latn-CS" sz="2400" smtClean="0">
                <a:solidFill>
                  <a:srgbClr val="3333CC"/>
                </a:solidFill>
              </a:rPr>
              <a:t>.</a:t>
            </a:r>
            <a:endParaRPr lang="en-US" sz="2400" smtClean="0">
              <a:solidFill>
                <a:srgbClr val="3333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35/35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 err="1"/>
              <a:t>Specifikatori</a:t>
            </a:r>
            <a:r>
              <a:rPr lang="en-US" dirty="0"/>
              <a:t> </a:t>
            </a:r>
            <a:r>
              <a:rPr lang="en-US" dirty="0" err="1" smtClean="0"/>
              <a:t>formata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872" y="1988840"/>
            <a:ext cx="8826624" cy="4495800"/>
          </a:xfrm>
        </p:spPr>
        <p:txBody>
          <a:bodyPr lIns="36000" rIns="36000"/>
          <a:lstStyle/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 smtClean="0">
                <a:solidFill>
                  <a:srgbClr val="FF3300"/>
                </a:solidFill>
              </a:rPr>
              <a:t>% [</a:t>
            </a:r>
            <a:r>
              <a:rPr lang="en-US" dirty="0">
                <a:solidFill>
                  <a:srgbClr val="FF3300"/>
                </a:solidFill>
              </a:rPr>
              <a:t>*</a:t>
            </a:r>
            <a:r>
              <a:rPr lang="en-US" dirty="0" smtClean="0">
                <a:solidFill>
                  <a:srgbClr val="FF3300"/>
                </a:solidFill>
              </a:rPr>
              <a:t>] [</a:t>
            </a:r>
            <a:r>
              <a:rPr lang="sr-Latn-ME" dirty="0" smtClean="0">
                <a:solidFill>
                  <a:srgbClr val="FF3300"/>
                </a:solidFill>
              </a:rPr>
              <a:t>širina</a:t>
            </a:r>
            <a:r>
              <a:rPr lang="en-US" dirty="0" smtClean="0">
                <a:solidFill>
                  <a:srgbClr val="FF3300"/>
                </a:solidFill>
              </a:rPr>
              <a:t>]</a:t>
            </a:r>
            <a:r>
              <a:rPr lang="sr-Latn-ME" dirty="0" smtClean="0">
                <a:solidFill>
                  <a:srgbClr val="FF3300"/>
                </a:solidFill>
              </a:rPr>
              <a:t> </a:t>
            </a:r>
            <a:r>
              <a:rPr lang="en-US" dirty="0" smtClean="0">
                <a:solidFill>
                  <a:srgbClr val="FF3300"/>
                </a:solidFill>
              </a:rPr>
              <a:t>[du</a:t>
            </a:r>
            <a:r>
              <a:rPr lang="sr-Latn-ME" dirty="0" smtClean="0">
                <a:solidFill>
                  <a:srgbClr val="FF3300"/>
                </a:solidFill>
              </a:rPr>
              <a:t>ž</a:t>
            </a:r>
            <a:r>
              <a:rPr lang="en-US" dirty="0" err="1" smtClean="0">
                <a:solidFill>
                  <a:srgbClr val="FF3300"/>
                </a:solidFill>
              </a:rPr>
              <a:t>ina</a:t>
            </a:r>
            <a:r>
              <a:rPr lang="en-US" dirty="0" smtClean="0">
                <a:solidFill>
                  <a:srgbClr val="FF3300"/>
                </a:solidFill>
              </a:rPr>
              <a:t>] tip</a:t>
            </a:r>
            <a:endParaRPr lang="en-US" altLang="en-US" sz="2400" dirty="0" smtClean="0"/>
          </a:p>
          <a:p>
            <a:pPr marL="342900" lvl="1" indent="-342900">
              <a:spcBef>
                <a:spcPts val="0"/>
              </a:spcBef>
              <a:spcAft>
                <a:spcPts val="600"/>
              </a:spcAft>
              <a:buClr>
                <a:schemeClr val="hlink"/>
              </a:buClr>
              <a:buSzPct val="75000"/>
            </a:pPr>
            <a:r>
              <a:rPr lang="sr-Latn-ME" altLang="en-US" sz="2200" dirty="0"/>
              <a:t>Zagrade </a:t>
            </a:r>
            <a:r>
              <a:rPr lang="sr-Latn-ME" altLang="en-US" sz="2200" dirty="0" smtClean="0">
                <a:solidFill>
                  <a:srgbClr val="FF3300"/>
                </a:solidFill>
              </a:rPr>
              <a:t>[] </a:t>
            </a:r>
            <a:r>
              <a:rPr lang="sr-Latn-ME" altLang="en-US" sz="2200" dirty="0" smtClean="0"/>
              <a:t>označavaju da je polje opciono, tj. ne mora se navesti.</a:t>
            </a:r>
          </a:p>
          <a:p>
            <a:pPr marL="342900" lvl="1" indent="-342900">
              <a:spcBef>
                <a:spcPts val="0"/>
              </a:spcBef>
              <a:spcAft>
                <a:spcPts val="600"/>
              </a:spcAft>
              <a:buClr>
                <a:schemeClr val="hlink"/>
              </a:buClr>
              <a:buSzPct val="75000"/>
            </a:pPr>
            <a:r>
              <a:rPr lang="en-US" altLang="en-US" sz="2200" dirty="0" smtClean="0">
                <a:solidFill>
                  <a:srgbClr val="FF3300"/>
                </a:solidFill>
              </a:rPr>
              <a:t>*</a:t>
            </a:r>
            <a:r>
              <a:rPr lang="en-US" altLang="en-US" sz="2200" dirty="0" smtClean="0"/>
              <a:t> - </a:t>
            </a:r>
            <a:r>
              <a:rPr lang="en-US" altLang="en-US" sz="2200" dirty="0" err="1" smtClean="0"/>
              <a:t>ulazni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podatak</a:t>
            </a:r>
            <a:r>
              <a:rPr lang="en-US" altLang="en-US" sz="2200" dirty="0" smtClean="0"/>
              <a:t> </a:t>
            </a:r>
            <a:r>
              <a:rPr lang="sr-Latn-ME" altLang="en-US" sz="2200" dirty="0" smtClean="0"/>
              <a:t>se učitava</a:t>
            </a:r>
            <a:r>
              <a:rPr lang="en-US" altLang="en-US" sz="2200" dirty="0" smtClean="0"/>
              <a:t>, </a:t>
            </a:r>
            <a:r>
              <a:rPr lang="en-US" altLang="en-US" sz="2200" dirty="0" err="1" smtClean="0"/>
              <a:t>ali</a:t>
            </a:r>
            <a:r>
              <a:rPr lang="en-US" altLang="en-US" sz="2200" dirty="0" smtClean="0"/>
              <a:t> </a:t>
            </a:r>
            <a:r>
              <a:rPr lang="sr-Latn-ME" altLang="en-US" sz="2200" dirty="0" smtClean="0"/>
              <a:t>s</a:t>
            </a:r>
            <a:r>
              <a:rPr lang="en-US" altLang="en-US" sz="2200" dirty="0" smtClean="0"/>
              <a:t>e </a:t>
            </a:r>
            <a:r>
              <a:rPr lang="en-US" altLang="en-US" sz="2200" dirty="0" err="1" smtClean="0">
                <a:solidFill>
                  <a:srgbClr val="FF0000"/>
                </a:solidFill>
              </a:rPr>
              <a:t>ignori</a:t>
            </a:r>
            <a:r>
              <a:rPr lang="sr-Latn-ME" altLang="en-US" sz="2200" dirty="0" smtClean="0">
                <a:solidFill>
                  <a:srgbClr val="FF0000"/>
                </a:solidFill>
              </a:rPr>
              <a:t>še</a:t>
            </a:r>
            <a:r>
              <a:rPr lang="en-US" altLang="en-US" sz="2200" dirty="0" smtClean="0"/>
              <a:t> (ne </a:t>
            </a:r>
            <a:r>
              <a:rPr lang="sr-Latn-ME" altLang="en-US" sz="2200" dirty="0" smtClean="0"/>
              <a:t>dodjeljuj</a:t>
            </a:r>
            <a:r>
              <a:rPr lang="en-US" altLang="en-US" sz="2200" dirty="0" smtClean="0"/>
              <a:t>e</a:t>
            </a:r>
            <a:r>
              <a:rPr lang="sr-Latn-ME" altLang="en-US" sz="2200" dirty="0" smtClean="0"/>
              <a:t> se </a:t>
            </a:r>
            <a:r>
              <a:rPr lang="en-US" altLang="en-US" sz="2200" dirty="0" err="1" smtClean="0"/>
              <a:t>odgovaraju</a:t>
            </a:r>
            <a:r>
              <a:rPr lang="sr-Latn-ME" altLang="en-US" sz="2200" dirty="0" smtClean="0"/>
              <a:t>ćoj promjenljivoj</a:t>
            </a:r>
            <a:r>
              <a:rPr lang="en-US" altLang="en-US" sz="2200" dirty="0" smtClean="0"/>
              <a:t>)</a:t>
            </a:r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5000"/>
            </a:pPr>
            <a:r>
              <a:rPr lang="sr-Latn-ME" altLang="en-US" sz="2200" dirty="0">
                <a:solidFill>
                  <a:srgbClr val="FF3300"/>
                </a:solidFill>
              </a:rPr>
              <a:t>š</a:t>
            </a:r>
            <a:r>
              <a:rPr lang="sr-Latn-ME" altLang="en-US" sz="2200" dirty="0" smtClean="0">
                <a:solidFill>
                  <a:srgbClr val="FF3300"/>
                </a:solidFill>
              </a:rPr>
              <a:t>irina</a:t>
            </a:r>
            <a:r>
              <a:rPr lang="en-US" altLang="en-US" sz="2200" dirty="0" smtClean="0">
                <a:solidFill>
                  <a:srgbClr val="FF3300"/>
                </a:solidFill>
              </a:rPr>
              <a:t> </a:t>
            </a:r>
            <a:r>
              <a:rPr lang="en-US" altLang="en-US" sz="2200" dirty="0"/>
              <a:t>-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maksimalan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broj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karaktera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koji</a:t>
            </a:r>
            <a:r>
              <a:rPr lang="en-US" altLang="en-US" sz="2200" dirty="0" smtClean="0"/>
              <a:t> </a:t>
            </a:r>
            <a:r>
              <a:rPr lang="sr-Latn-ME" altLang="en-US" sz="2200" dirty="0" smtClean="0"/>
              <a:t>se učita</a:t>
            </a:r>
            <a:r>
              <a:rPr lang="en-US" altLang="en-US" sz="2200" dirty="0" err="1" smtClean="0"/>
              <a:t>va</a:t>
            </a:r>
            <a:endParaRPr lang="en-US" altLang="en-US" sz="2200" dirty="0" smtClean="0"/>
          </a:p>
          <a:p>
            <a:pPr lvl="1">
              <a:spcBef>
                <a:spcPts val="0"/>
              </a:spcBef>
            </a:pPr>
            <a:r>
              <a:rPr lang="en-US" sz="1800" dirty="0" smtClean="0">
                <a:solidFill>
                  <a:srgbClr val="6699FF"/>
                </a:solidFill>
              </a:rPr>
              <a:t>%2d </a:t>
            </a:r>
            <a:r>
              <a:rPr lang="en-US" sz="1800" dirty="0" err="1" smtClean="0"/>
              <a:t>ozna</a:t>
            </a:r>
            <a:r>
              <a:rPr lang="sr-Latn-ME" sz="1800" dirty="0" smtClean="0"/>
              <a:t>čava</a:t>
            </a:r>
            <a:r>
              <a:rPr lang="en-US" sz="1800" dirty="0" smtClean="0"/>
              <a:t> </a:t>
            </a:r>
            <a:r>
              <a:rPr lang="en-US" sz="1800" dirty="0" err="1" smtClean="0"/>
              <a:t>promjenljivu</a:t>
            </a:r>
            <a:r>
              <a:rPr lang="en-US" sz="1800" dirty="0" smtClean="0"/>
              <a:t> </a:t>
            </a:r>
            <a:r>
              <a:rPr lang="en-US" sz="1800" dirty="0" err="1" smtClean="0"/>
              <a:t>tipa</a:t>
            </a:r>
            <a:r>
              <a:rPr lang="en-US" sz="1800" dirty="0" smtClean="0"/>
              <a:t> </a:t>
            </a:r>
            <a:r>
              <a:rPr lang="en-US" sz="1800" dirty="0" err="1" smtClean="0"/>
              <a:t>int</a:t>
            </a:r>
            <a:r>
              <a:rPr lang="en-US" sz="1800" dirty="0" smtClean="0"/>
              <a:t> </a:t>
            </a:r>
            <a:r>
              <a:rPr lang="en-US" sz="1800" dirty="0" err="1" smtClean="0"/>
              <a:t>sa</a:t>
            </a:r>
            <a:r>
              <a:rPr lang="en-US" sz="1800" dirty="0" smtClean="0"/>
              <a:t> </a:t>
            </a:r>
            <a:r>
              <a:rPr lang="en-US" sz="1800" dirty="0" err="1" smtClean="0"/>
              <a:t>dvije</a:t>
            </a:r>
            <a:r>
              <a:rPr lang="en-US" sz="1800" dirty="0" smtClean="0"/>
              <a:t> </a:t>
            </a:r>
            <a:r>
              <a:rPr lang="en-US" sz="1800" dirty="0" err="1" smtClean="0"/>
              <a:t>cifre</a:t>
            </a:r>
            <a:endParaRPr lang="en-US" sz="1800" dirty="0" smtClean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rgbClr val="6699FF"/>
                </a:solidFill>
              </a:rPr>
              <a:t>%4f </a:t>
            </a:r>
            <a:r>
              <a:rPr lang="en-US" sz="1800" dirty="0" err="1" smtClean="0"/>
              <a:t>ozna</a:t>
            </a:r>
            <a:r>
              <a:rPr lang="sr-Latn-ME" sz="1800" dirty="0" smtClean="0"/>
              <a:t>čava </a:t>
            </a:r>
            <a:r>
              <a:rPr lang="en-US" sz="1800" dirty="0"/>
              <a:t>float </a:t>
            </a:r>
            <a:r>
              <a:rPr lang="sr-Latn-ME" sz="1800" dirty="0" smtClean="0"/>
              <a:t>promjenljivu </a:t>
            </a:r>
            <a:r>
              <a:rPr lang="en-US" sz="1800" dirty="0" err="1" smtClean="0"/>
              <a:t>sa</a:t>
            </a:r>
            <a:r>
              <a:rPr lang="en-US" sz="1800" dirty="0" smtClean="0"/>
              <a:t> </a:t>
            </a:r>
            <a:r>
              <a:rPr lang="sr-Latn-ME" sz="1800" dirty="0" smtClean="0"/>
              <a:t>ukupno 4 karaktera (</a:t>
            </a:r>
            <a:r>
              <a:rPr lang="en-US" sz="1800" dirty="0" err="1" smtClean="0"/>
              <a:t>po</a:t>
            </a:r>
            <a:r>
              <a:rPr lang="sr-Latn-ME" sz="1800" dirty="0" smtClean="0"/>
              <a:t>čev od cifre najveće težine)</a:t>
            </a:r>
            <a:endParaRPr lang="en-US" sz="1800" dirty="0" smtClean="0"/>
          </a:p>
          <a:p>
            <a:pPr marL="342900" lvl="1" indent="-34290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ct val="75000"/>
            </a:pPr>
            <a:r>
              <a:rPr lang="en-US" altLang="en-US" sz="2200" dirty="0" smtClean="0">
                <a:solidFill>
                  <a:srgbClr val="FF3300"/>
                </a:solidFill>
              </a:rPr>
              <a:t>du</a:t>
            </a:r>
            <a:r>
              <a:rPr lang="sr-Latn-ME" altLang="en-US" sz="2200" dirty="0" smtClean="0">
                <a:solidFill>
                  <a:srgbClr val="FF3300"/>
                </a:solidFill>
              </a:rPr>
              <a:t>žina</a:t>
            </a:r>
            <a:r>
              <a:rPr lang="en-US" altLang="en-US" sz="2200" dirty="0" smtClean="0">
                <a:solidFill>
                  <a:srgbClr val="FF3300"/>
                </a:solidFill>
              </a:rPr>
              <a:t> </a:t>
            </a:r>
            <a:r>
              <a:rPr lang="en-US" altLang="en-US" sz="2200" dirty="0" smtClean="0"/>
              <a:t>- </a:t>
            </a:r>
            <a:r>
              <a:rPr lang="sr-Latn-ME" altLang="en-US" sz="2200" dirty="0"/>
              <a:t>dodatno određuje tip promjenljive u smislu veličine</a:t>
            </a:r>
            <a:endParaRPr lang="en-US" altLang="en-US" sz="2200" dirty="0"/>
          </a:p>
          <a:p>
            <a:pPr lvl="1">
              <a:spcBef>
                <a:spcPts val="0"/>
              </a:spcBef>
            </a:pPr>
            <a:r>
              <a:rPr lang="en-US" sz="1800" dirty="0">
                <a:solidFill>
                  <a:srgbClr val="6699FF"/>
                </a:solidFill>
              </a:rPr>
              <a:t>%</a:t>
            </a:r>
            <a:r>
              <a:rPr lang="en-US" sz="1800" dirty="0" err="1">
                <a:solidFill>
                  <a:srgbClr val="6699FF"/>
                </a:solidFill>
              </a:rPr>
              <a:t>hd</a:t>
            </a:r>
            <a:r>
              <a:rPr lang="en-US" sz="1800" dirty="0">
                <a:solidFill>
                  <a:srgbClr val="6699FF"/>
                </a:solidFill>
              </a:rPr>
              <a:t> </a:t>
            </a:r>
            <a:r>
              <a:rPr lang="en-US" sz="1800" dirty="0" err="1"/>
              <a:t>ozna</a:t>
            </a:r>
            <a:r>
              <a:rPr lang="sr-Latn-ME" sz="1800" dirty="0"/>
              <a:t>čava</a:t>
            </a:r>
            <a:r>
              <a:rPr lang="en-US" sz="1800" dirty="0"/>
              <a:t> </a:t>
            </a:r>
            <a:r>
              <a:rPr lang="en-US" sz="1800" dirty="0" err="1"/>
              <a:t>promjenljivu</a:t>
            </a:r>
            <a:r>
              <a:rPr lang="en-US" sz="1800" dirty="0"/>
              <a:t> </a:t>
            </a:r>
            <a:r>
              <a:rPr lang="en-US" sz="1800" dirty="0" err="1"/>
              <a:t>tipa</a:t>
            </a:r>
            <a:r>
              <a:rPr lang="en-US" sz="1800" dirty="0"/>
              <a:t> short </a:t>
            </a:r>
            <a:r>
              <a:rPr lang="en-US" sz="1800" dirty="0" err="1"/>
              <a:t>int</a:t>
            </a:r>
            <a:endParaRPr lang="en-US" sz="1800" dirty="0"/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US" sz="1800" dirty="0">
                <a:solidFill>
                  <a:srgbClr val="6699FF"/>
                </a:solidFill>
              </a:rPr>
              <a:t>%</a:t>
            </a:r>
            <a:r>
              <a:rPr lang="en-US" sz="1800" dirty="0" err="1">
                <a:solidFill>
                  <a:srgbClr val="6699FF"/>
                </a:solidFill>
              </a:rPr>
              <a:t>ld</a:t>
            </a:r>
            <a:r>
              <a:rPr lang="en-US" sz="1800" dirty="0">
                <a:solidFill>
                  <a:srgbClr val="6699FF"/>
                </a:solidFill>
              </a:rPr>
              <a:t> </a:t>
            </a:r>
            <a:r>
              <a:rPr lang="en-US" sz="1800" dirty="0" err="1"/>
              <a:t>ozna</a:t>
            </a:r>
            <a:r>
              <a:rPr lang="sr-Latn-ME" sz="1800" dirty="0"/>
              <a:t>čava promjenljivu tipa</a:t>
            </a:r>
            <a:r>
              <a:rPr lang="en-US" sz="1800" dirty="0"/>
              <a:t> long </a:t>
            </a:r>
            <a:r>
              <a:rPr lang="en-US" sz="1800" dirty="0" err="1" smtClean="0"/>
              <a:t>int</a:t>
            </a:r>
            <a:endParaRPr lang="en-US" altLang="en-US" sz="1800" dirty="0"/>
          </a:p>
          <a:p>
            <a:pPr marL="342900" lvl="1" indent="-342900">
              <a:spcBef>
                <a:spcPts val="0"/>
              </a:spcBef>
              <a:buClr>
                <a:schemeClr val="hlink"/>
              </a:buClr>
              <a:buSzPct val="75000"/>
            </a:pPr>
            <a:r>
              <a:rPr lang="en-US" altLang="en-US" sz="2200" dirty="0">
                <a:solidFill>
                  <a:srgbClr val="FF3300"/>
                </a:solidFill>
              </a:rPr>
              <a:t>t</a:t>
            </a:r>
            <a:r>
              <a:rPr lang="en-US" altLang="en-US" sz="2200" dirty="0" smtClean="0">
                <a:solidFill>
                  <a:srgbClr val="FF3300"/>
                </a:solidFill>
              </a:rPr>
              <a:t>ip</a:t>
            </a:r>
            <a:r>
              <a:rPr lang="en-US" altLang="en-US" sz="2200" dirty="0" smtClean="0"/>
              <a:t> </a:t>
            </a:r>
            <a:r>
              <a:rPr lang="en-US" altLang="en-US" sz="2200" dirty="0"/>
              <a:t>-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karakter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koji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predstavlja</a:t>
            </a:r>
            <a:r>
              <a:rPr lang="en-US" altLang="en-US" sz="2200" dirty="0" smtClean="0"/>
              <a:t> tip </a:t>
            </a:r>
            <a:r>
              <a:rPr lang="en-US" altLang="en-US" sz="2200" dirty="0" err="1" smtClean="0"/>
              <a:t>podatka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koji</a:t>
            </a:r>
            <a:r>
              <a:rPr lang="en-US" altLang="en-US" sz="2200" dirty="0" smtClean="0"/>
              <a:t> se u</a:t>
            </a:r>
            <a:r>
              <a:rPr lang="sr-Latn-ME" altLang="en-US" sz="2200" dirty="0" smtClean="0"/>
              <a:t>čitava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ili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koji</a:t>
            </a:r>
            <a:r>
              <a:rPr lang="en-US" altLang="en-US" sz="2200" dirty="0" smtClean="0"/>
              <a:t> se </a:t>
            </a:r>
            <a:r>
              <a:rPr lang="sr-Latn-ME" altLang="en-US" sz="2200" dirty="0" smtClean="0"/>
              <a:t>očekuje na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ulazu</a:t>
            </a:r>
            <a:r>
              <a:rPr lang="en-US" altLang="en-US" sz="2200" dirty="0" smtClean="0"/>
              <a:t> (</a:t>
            </a:r>
            <a:r>
              <a:rPr lang="en-US" altLang="en-US" sz="2200" dirty="0" err="1" smtClean="0"/>
              <a:t>npr</a:t>
            </a:r>
            <a:r>
              <a:rPr lang="en-US" altLang="en-US" sz="2200" dirty="0" smtClean="0"/>
              <a:t>. </a:t>
            </a:r>
            <a:r>
              <a:rPr lang="en-US" altLang="en-US" sz="2200" dirty="0" smtClean="0">
                <a:solidFill>
                  <a:srgbClr val="6699FF"/>
                </a:solidFill>
              </a:rPr>
              <a:t>%d</a:t>
            </a:r>
            <a:r>
              <a:rPr lang="en-US" altLang="en-US" sz="2200" dirty="0" smtClean="0"/>
              <a:t>)</a:t>
            </a:r>
            <a:endParaRPr lang="en-US" alt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4/35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86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Specifikator opsega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060848"/>
            <a:ext cx="8784976" cy="4328120"/>
          </a:xfrm>
        </p:spPr>
        <p:txBody>
          <a:bodyPr/>
          <a:lstStyle/>
          <a:p>
            <a:r>
              <a:rPr lang="sr-Latn-ME" sz="2200" dirty="0" smtClean="0"/>
              <a:t>S</a:t>
            </a:r>
            <a:r>
              <a:rPr lang="en-US" sz="2200" dirty="0" err="1" smtClean="0"/>
              <a:t>pecifikator</a:t>
            </a:r>
            <a:r>
              <a:rPr lang="sr-Latn-ME" sz="2200" dirty="0" smtClean="0"/>
              <a:t> </a:t>
            </a:r>
            <a:r>
              <a:rPr lang="en-US" sz="2200" dirty="0" err="1" smtClean="0"/>
              <a:t>za</a:t>
            </a:r>
            <a:r>
              <a:rPr lang="en-US" sz="2200" dirty="0" smtClean="0"/>
              <a:t> u</a:t>
            </a:r>
            <a:r>
              <a:rPr lang="sr-Latn-ME" sz="2200" dirty="0" smtClean="0"/>
              <a:t>čitavanje određenog opsega karaktera sve dok se ne učita karakter koji ne pripada</a:t>
            </a:r>
            <a:r>
              <a:rPr lang="en-US" sz="2200" dirty="0" smtClean="0"/>
              <a:t> </a:t>
            </a:r>
            <a:r>
              <a:rPr lang="en-US" sz="2200" dirty="0" err="1" smtClean="0"/>
              <a:t>zadatom</a:t>
            </a:r>
            <a:r>
              <a:rPr lang="en-US" sz="2200" dirty="0" smtClean="0"/>
              <a:t> </a:t>
            </a:r>
            <a:r>
              <a:rPr lang="en-US" sz="2200" dirty="0" err="1" smtClean="0"/>
              <a:t>opsegu</a:t>
            </a:r>
            <a:r>
              <a:rPr lang="en-US" sz="2200" dirty="0" smtClean="0"/>
              <a:t> je:</a:t>
            </a:r>
            <a:endParaRPr lang="en-US" sz="2200" dirty="0"/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dirty="0">
                <a:solidFill>
                  <a:srgbClr val="FF0000"/>
                </a:solidFill>
              </a:rPr>
              <a:t>%[</a:t>
            </a:r>
            <a:r>
              <a:rPr lang="en-US" sz="2200" dirty="0" err="1">
                <a:solidFill>
                  <a:srgbClr val="FF0000"/>
                </a:solidFill>
              </a:rPr>
              <a:t>opseg</a:t>
            </a:r>
            <a:r>
              <a:rPr lang="en-US" sz="2200" dirty="0">
                <a:solidFill>
                  <a:srgbClr val="FF0000"/>
                </a:solidFill>
              </a:rPr>
              <a:t>]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rgbClr val="FF0000"/>
                </a:solidFill>
              </a:rPr>
              <a:t>%[0-9] </a:t>
            </a:r>
            <a:r>
              <a:rPr lang="sr-Latn-ME" sz="1800" dirty="0" smtClean="0"/>
              <a:t>znači</a:t>
            </a:r>
            <a:r>
              <a:rPr lang="en-US" sz="1800" dirty="0" smtClean="0"/>
              <a:t> </a:t>
            </a:r>
            <a:r>
              <a:rPr lang="sr-Latn-ME" sz="1800" dirty="0" smtClean="0"/>
              <a:t>- učita</a:t>
            </a:r>
            <a:r>
              <a:rPr lang="en-US" sz="1800" dirty="0" err="1" smtClean="0"/>
              <a:t>va</a:t>
            </a:r>
            <a:r>
              <a:rPr lang="sr-Latn-ME" sz="1800" dirty="0" smtClean="0"/>
              <a:t>j</a:t>
            </a:r>
            <a:r>
              <a:rPr lang="en-US" sz="1800" dirty="0" smtClean="0"/>
              <a:t> </a:t>
            </a:r>
            <a:r>
              <a:rPr lang="en-US" sz="1800" dirty="0" err="1" smtClean="0"/>
              <a:t>sve</a:t>
            </a:r>
            <a:r>
              <a:rPr lang="en-US" sz="1800" dirty="0" smtClean="0"/>
              <a:t> </a:t>
            </a:r>
            <a:r>
              <a:rPr lang="en-US" sz="1800" dirty="0" err="1" smtClean="0"/>
              <a:t>dok</a:t>
            </a:r>
            <a:r>
              <a:rPr lang="en-US" sz="1800" dirty="0" smtClean="0"/>
              <a:t> </a:t>
            </a:r>
            <a:r>
              <a:rPr lang="en-US" sz="1800" dirty="0" err="1" smtClean="0"/>
              <a:t>su</a:t>
            </a:r>
            <a:r>
              <a:rPr lang="sr-Latn-ME" sz="1800" dirty="0" smtClean="0"/>
              <a:t> ulazni karakteri</a:t>
            </a:r>
            <a:r>
              <a:rPr lang="en-US" sz="1800" dirty="0" smtClean="0"/>
              <a:t> </a:t>
            </a:r>
            <a:r>
              <a:rPr lang="sr-Latn-ME" sz="1800" dirty="0" smtClean="0"/>
              <a:t>cifre</a:t>
            </a:r>
            <a:r>
              <a:rPr lang="en-US" sz="1800" dirty="0" smtClean="0"/>
              <a:t> od </a:t>
            </a:r>
            <a:r>
              <a:rPr lang="en-US" sz="1800" dirty="0">
                <a:solidFill>
                  <a:srgbClr val="FF0000"/>
                </a:solidFill>
              </a:rPr>
              <a:t>0</a:t>
            </a:r>
            <a:r>
              <a:rPr lang="en-US" sz="1800" dirty="0" smtClean="0"/>
              <a:t> do </a:t>
            </a:r>
            <a:r>
              <a:rPr lang="en-US" sz="1800" dirty="0">
                <a:solidFill>
                  <a:srgbClr val="FF0000"/>
                </a:solidFill>
              </a:rPr>
              <a:t>9</a:t>
            </a:r>
            <a:r>
              <a:rPr lang="sr-Latn-ME" sz="1800" dirty="0" smtClean="0"/>
              <a:t>.</a:t>
            </a:r>
            <a:endParaRPr lang="en-US" sz="1800" dirty="0" smtClean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rgbClr val="FF0000"/>
                </a:solidFill>
              </a:rPr>
              <a:t>%[A</a:t>
            </a:r>
            <a:r>
              <a:rPr lang="sr-Latn-ME" sz="1800" dirty="0" smtClean="0">
                <a:solidFill>
                  <a:srgbClr val="FF0000"/>
                </a:solidFill>
              </a:rPr>
              <a:t>G</a:t>
            </a:r>
            <a:r>
              <a:rPr lang="en-US" sz="1800" dirty="0" smtClean="0">
                <a:solidFill>
                  <a:srgbClr val="FF0000"/>
                </a:solidFill>
              </a:rPr>
              <a:t>-</a:t>
            </a:r>
            <a:r>
              <a:rPr lang="sr-Latn-ME" sz="1800" dirty="0" smtClean="0">
                <a:solidFill>
                  <a:srgbClr val="FF0000"/>
                </a:solidFill>
              </a:rPr>
              <a:t>M</a:t>
            </a:r>
            <a:r>
              <a:rPr lang="en-US" sz="1800" dirty="0" smtClean="0">
                <a:solidFill>
                  <a:srgbClr val="FF0000"/>
                </a:solidFill>
              </a:rPr>
              <a:t>37] </a:t>
            </a:r>
            <a:r>
              <a:rPr lang="en-US" sz="1800" dirty="0" err="1" smtClean="0"/>
              <a:t>zna</a:t>
            </a:r>
            <a:r>
              <a:rPr lang="sr-Latn-ME" sz="1800" dirty="0" smtClean="0"/>
              <a:t>č</a:t>
            </a:r>
            <a:r>
              <a:rPr lang="en-US" sz="1800" dirty="0" err="1" smtClean="0"/>
              <a:t>i</a:t>
            </a:r>
            <a:r>
              <a:rPr lang="sr-Latn-ME" sz="1800" dirty="0" smtClean="0"/>
              <a:t> - učita</a:t>
            </a:r>
            <a:r>
              <a:rPr lang="en-US" sz="1800" dirty="0" err="1" smtClean="0"/>
              <a:t>va</a:t>
            </a:r>
            <a:r>
              <a:rPr lang="sr-Latn-ME" sz="1800" dirty="0" smtClean="0"/>
              <a:t>j</a:t>
            </a:r>
            <a:r>
              <a:rPr lang="en-US" sz="1800" dirty="0" smtClean="0"/>
              <a:t> </a:t>
            </a:r>
            <a:r>
              <a:rPr lang="en-US" sz="1800" dirty="0" err="1"/>
              <a:t>sve</a:t>
            </a:r>
            <a:r>
              <a:rPr lang="en-US" sz="1800" dirty="0"/>
              <a:t> </a:t>
            </a:r>
            <a:r>
              <a:rPr lang="en-US" sz="1800" dirty="0" err="1"/>
              <a:t>dok</a:t>
            </a:r>
            <a:r>
              <a:rPr lang="en-US" sz="1800" dirty="0"/>
              <a:t> </a:t>
            </a:r>
            <a:r>
              <a:rPr lang="en-US" sz="1800" dirty="0" smtClean="0"/>
              <a:t>se </a:t>
            </a:r>
            <a:r>
              <a:rPr lang="en-US" sz="1800" dirty="0" err="1"/>
              <a:t>ulazni</a:t>
            </a:r>
            <a:r>
              <a:rPr lang="sr-Latn-ME" sz="1800" dirty="0"/>
              <a:t> podaci </a:t>
            </a:r>
            <a:r>
              <a:rPr lang="en-US" sz="1800" dirty="0" err="1" smtClean="0"/>
              <a:t>slov</a:t>
            </a:r>
            <a:r>
              <a:rPr lang="sr-Latn-ME" sz="1800" dirty="0" smtClean="0"/>
              <a:t>o</a:t>
            </a:r>
            <a:r>
              <a:rPr lang="en-US" sz="1800" dirty="0" smtClean="0"/>
              <a:t> </a:t>
            </a:r>
            <a:r>
              <a:rPr lang="en-US" sz="1800" dirty="0">
                <a:solidFill>
                  <a:srgbClr val="FF0000"/>
                </a:solidFill>
              </a:rPr>
              <a:t>A</a:t>
            </a:r>
            <a:r>
              <a:rPr lang="en-US" sz="1800" dirty="0" smtClean="0"/>
              <a:t>,</a:t>
            </a:r>
            <a:r>
              <a:rPr lang="sr-Latn-ME" sz="1800" dirty="0" smtClean="0"/>
              <a:t> neko od slova iz</a:t>
            </a:r>
            <a:r>
              <a:rPr lang="en-US" sz="1800" dirty="0" smtClean="0"/>
              <a:t> </a:t>
            </a:r>
            <a:r>
              <a:rPr lang="en-US" sz="1800" dirty="0" err="1" smtClean="0"/>
              <a:t>opsega</a:t>
            </a:r>
            <a:r>
              <a:rPr lang="en-US" sz="1800" dirty="0" smtClean="0"/>
              <a:t> od </a:t>
            </a:r>
            <a:r>
              <a:rPr lang="sr-Latn-ME" sz="1800" dirty="0">
                <a:solidFill>
                  <a:srgbClr val="FF0000"/>
                </a:solidFill>
              </a:rPr>
              <a:t>G</a:t>
            </a:r>
            <a:r>
              <a:rPr lang="en-US" sz="1800" dirty="0" smtClean="0"/>
              <a:t> do </a:t>
            </a:r>
            <a:r>
              <a:rPr lang="sr-Latn-ME" sz="1800" dirty="0">
                <a:solidFill>
                  <a:srgbClr val="FF0000"/>
                </a:solidFill>
              </a:rPr>
              <a:t>M</a:t>
            </a:r>
            <a:r>
              <a:rPr lang="sr-Latn-ME" sz="1800" dirty="0" smtClean="0"/>
              <a:t>,</a:t>
            </a:r>
            <a:r>
              <a:rPr lang="en-US" sz="1800" dirty="0" smtClean="0"/>
              <a:t> </a:t>
            </a:r>
            <a:r>
              <a:rPr lang="en-US" sz="1800" dirty="0" err="1" smtClean="0"/>
              <a:t>ili</a:t>
            </a:r>
            <a:r>
              <a:rPr lang="en-US" sz="1800" dirty="0" smtClean="0"/>
              <a:t> </a:t>
            </a:r>
            <a:r>
              <a:rPr lang="sr-Latn-ME" sz="1800" dirty="0" smtClean="0"/>
              <a:t>cifre</a:t>
            </a:r>
            <a:r>
              <a:rPr lang="en-US" sz="1800" dirty="0" smtClean="0"/>
              <a:t> </a:t>
            </a:r>
            <a:r>
              <a:rPr lang="en-US" sz="1800" dirty="0">
                <a:solidFill>
                  <a:srgbClr val="FF0000"/>
                </a:solidFill>
              </a:rPr>
              <a:t>3</a:t>
            </a:r>
            <a:r>
              <a:rPr lang="en-US" sz="1800" dirty="0" smtClean="0"/>
              <a:t> </a:t>
            </a:r>
            <a:r>
              <a:rPr lang="en-US" sz="1800" dirty="0" err="1" smtClean="0"/>
              <a:t>i</a:t>
            </a:r>
            <a:r>
              <a:rPr lang="sr-Latn-ME" sz="1800" dirty="0" smtClean="0"/>
              <a:t>li</a:t>
            </a:r>
            <a:r>
              <a:rPr lang="en-US" sz="1800" dirty="0" smtClean="0"/>
              <a:t> </a:t>
            </a:r>
            <a:r>
              <a:rPr lang="en-US" sz="1800" dirty="0">
                <a:solidFill>
                  <a:srgbClr val="FF0000"/>
                </a:solidFill>
              </a:rPr>
              <a:t>7</a:t>
            </a:r>
            <a:r>
              <a:rPr lang="sr-Latn-ME" sz="1800" dirty="0" smtClean="0"/>
              <a:t>.</a:t>
            </a:r>
            <a:endParaRPr lang="en-US" sz="1800" dirty="0" smtClean="0"/>
          </a:p>
          <a:p>
            <a:r>
              <a:rPr lang="en-US" sz="2200" dirty="0" smtClean="0"/>
              <a:t>M</a:t>
            </a:r>
            <a:r>
              <a:rPr lang="sr-Latn-ME" sz="2200" dirty="0"/>
              <a:t>oguće je </a:t>
            </a:r>
            <a:r>
              <a:rPr lang="en-US" sz="2200" dirty="0" err="1"/>
              <a:t>specificirati</a:t>
            </a:r>
            <a:r>
              <a:rPr lang="en-US" sz="2200" dirty="0"/>
              <a:t> </a:t>
            </a:r>
            <a:r>
              <a:rPr lang="en-US" sz="2200" dirty="0" err="1"/>
              <a:t>opseg</a:t>
            </a:r>
            <a:r>
              <a:rPr lang="en-US" sz="2200" dirty="0"/>
              <a:t> </a:t>
            </a:r>
            <a:r>
              <a:rPr lang="en-US" sz="2200" dirty="0" err="1"/>
              <a:t>karaktera</a:t>
            </a:r>
            <a:r>
              <a:rPr lang="en-US" sz="2200" dirty="0"/>
              <a:t> </a:t>
            </a:r>
            <a:r>
              <a:rPr lang="en-US" sz="2200" dirty="0" err="1"/>
              <a:t>koje</a:t>
            </a:r>
            <a:r>
              <a:rPr lang="en-US" sz="2200" dirty="0"/>
              <a:t> je </a:t>
            </a:r>
            <a:r>
              <a:rPr lang="en-US" sz="2200" dirty="0" err="1"/>
              <a:t>potrebno</a:t>
            </a:r>
            <a:r>
              <a:rPr lang="en-US" sz="2200" dirty="0"/>
              <a:t> </a:t>
            </a:r>
            <a:r>
              <a:rPr lang="en-US" sz="2200" dirty="0" err="1"/>
              <a:t>ignorisati</a:t>
            </a:r>
            <a:r>
              <a:rPr lang="en-US" sz="2200" dirty="0"/>
              <a:t> </a:t>
            </a:r>
            <a:r>
              <a:rPr lang="en-US" sz="2200" dirty="0" err="1"/>
              <a:t>pri</a:t>
            </a:r>
            <a:r>
              <a:rPr lang="en-US" sz="2200" dirty="0"/>
              <a:t> </a:t>
            </a:r>
            <a:r>
              <a:rPr lang="sr-Latn-ME" sz="2200" dirty="0"/>
              <a:t>učitavanju</a:t>
            </a:r>
            <a:r>
              <a:rPr lang="en-US" sz="2200" dirty="0"/>
              <a:t> </a:t>
            </a:r>
            <a:r>
              <a:rPr lang="en-US" sz="2200" dirty="0" err="1" smtClean="0"/>
              <a:t>podataka</a:t>
            </a:r>
            <a:r>
              <a:rPr lang="en-US" sz="2200" dirty="0" smtClean="0"/>
              <a:t>, </a:t>
            </a:r>
            <a:r>
              <a:rPr lang="en-US" sz="2200" dirty="0" err="1"/>
              <a:t>kori</a:t>
            </a:r>
            <a:r>
              <a:rPr lang="sr-Latn-ME" sz="2200" dirty="0"/>
              <a:t>šćenje</a:t>
            </a:r>
            <a:r>
              <a:rPr lang="en-US" sz="2200" dirty="0"/>
              <a:t>m </a:t>
            </a:r>
            <a:r>
              <a:rPr lang="en-US" sz="2200" dirty="0" err="1" smtClean="0"/>
              <a:t>specifikatora</a:t>
            </a:r>
            <a:r>
              <a:rPr lang="en-US" sz="2200" dirty="0" smtClean="0"/>
              <a:t>: </a:t>
            </a: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dirty="0">
                <a:solidFill>
                  <a:srgbClr val="FF0000"/>
                </a:solidFill>
              </a:rPr>
              <a:t>%[^</a:t>
            </a:r>
            <a:r>
              <a:rPr lang="en-US" sz="2200" dirty="0" err="1">
                <a:solidFill>
                  <a:srgbClr val="FF0000"/>
                </a:solidFill>
              </a:rPr>
              <a:t>opseg</a:t>
            </a:r>
            <a:r>
              <a:rPr lang="en-US" sz="2200" dirty="0">
                <a:solidFill>
                  <a:srgbClr val="FF0000"/>
                </a:solidFill>
              </a:rPr>
              <a:t>]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rgbClr val="FF0000"/>
                </a:solidFill>
              </a:rPr>
              <a:t>%[^A-C] </a:t>
            </a:r>
            <a:r>
              <a:rPr lang="sr-Latn-ME" sz="1800" dirty="0" smtClean="0"/>
              <a:t>- učitavaj</a:t>
            </a:r>
            <a:r>
              <a:rPr lang="en-US" sz="1800" dirty="0" smtClean="0"/>
              <a:t> </a:t>
            </a:r>
            <a:r>
              <a:rPr lang="en-US" sz="1800" dirty="0" err="1" smtClean="0"/>
              <a:t>sve</a:t>
            </a:r>
            <a:r>
              <a:rPr lang="en-US" sz="1800" dirty="0" smtClean="0"/>
              <a:t> </a:t>
            </a:r>
            <a:r>
              <a:rPr lang="en-US" sz="1800" dirty="0" err="1" smtClean="0"/>
              <a:t>dok</a:t>
            </a:r>
            <a:r>
              <a:rPr lang="en-US" sz="1800" dirty="0" smtClean="0"/>
              <a:t> </a:t>
            </a:r>
            <a:r>
              <a:rPr lang="en-US" sz="1800" dirty="0" err="1" smtClean="0"/>
              <a:t>ulazni</a:t>
            </a:r>
            <a:r>
              <a:rPr lang="en-US" sz="1800" dirty="0" smtClean="0"/>
              <a:t> </a:t>
            </a:r>
            <a:r>
              <a:rPr lang="sr-Latn-ME" sz="1800" dirty="0" smtClean="0"/>
              <a:t>karakteri nisu u</a:t>
            </a:r>
            <a:r>
              <a:rPr lang="en-US" sz="1800" dirty="0" smtClean="0"/>
              <a:t> </a:t>
            </a:r>
            <a:r>
              <a:rPr lang="en-US" sz="1800" dirty="0" err="1" smtClean="0"/>
              <a:t>opsegu</a:t>
            </a:r>
            <a:r>
              <a:rPr lang="en-US" sz="1800" dirty="0" smtClean="0"/>
              <a:t> </a:t>
            </a:r>
            <a:r>
              <a:rPr lang="en-US" sz="1800" dirty="0" err="1" smtClean="0"/>
              <a:t>slova</a:t>
            </a:r>
            <a:r>
              <a:rPr lang="en-US" sz="1800" dirty="0" smtClean="0"/>
              <a:t> od </a:t>
            </a:r>
            <a:r>
              <a:rPr lang="en-US" sz="1800" dirty="0">
                <a:solidFill>
                  <a:srgbClr val="FF0000"/>
                </a:solidFill>
              </a:rPr>
              <a:t>A</a:t>
            </a:r>
            <a:r>
              <a:rPr lang="en-US" sz="1800" dirty="0" smtClean="0"/>
              <a:t> do </a:t>
            </a:r>
            <a:r>
              <a:rPr lang="en-US" sz="1800" dirty="0">
                <a:solidFill>
                  <a:srgbClr val="FF0000"/>
                </a:solidFill>
              </a:rPr>
              <a:t>C</a:t>
            </a:r>
            <a:r>
              <a:rPr lang="sr-Latn-ME" sz="1800" dirty="0" smtClean="0"/>
              <a:t>.</a:t>
            </a:r>
            <a:endParaRPr lang="en-US" sz="1800" dirty="0" smtClean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rgbClr val="FF0000"/>
                </a:solidFill>
              </a:rPr>
              <a:t>%[^]%^B-E</a:t>
            </a:r>
            <a:r>
              <a:rPr lang="sr-Latn-ME" sz="1800" dirty="0" smtClean="0">
                <a:solidFill>
                  <a:srgbClr val="FF0000"/>
                </a:solidFill>
              </a:rPr>
              <a:t>+</a:t>
            </a:r>
            <a:r>
              <a:rPr lang="en-US" sz="1800" dirty="0" smtClean="0">
                <a:solidFill>
                  <a:srgbClr val="FF0000"/>
                </a:solidFill>
              </a:rPr>
              <a:t>] </a:t>
            </a:r>
            <a:r>
              <a:rPr lang="sr-Latn-ME" sz="1800" dirty="0" smtClean="0"/>
              <a:t>- </a:t>
            </a:r>
            <a:r>
              <a:rPr lang="sr-Latn-ME" sz="1800" dirty="0"/>
              <a:t>učitavaj</a:t>
            </a:r>
            <a:r>
              <a:rPr lang="en-US" sz="1800" dirty="0"/>
              <a:t> </a:t>
            </a:r>
            <a:r>
              <a:rPr lang="sr-Latn-ME" sz="1800" dirty="0" smtClean="0"/>
              <a:t>dok ne učitaš </a:t>
            </a:r>
            <a:r>
              <a:rPr lang="en-US" sz="1800" dirty="0" smtClean="0">
                <a:solidFill>
                  <a:srgbClr val="FF0000"/>
                </a:solidFill>
              </a:rPr>
              <a:t>]</a:t>
            </a:r>
            <a:r>
              <a:rPr lang="en-US" sz="1800" dirty="0" smtClean="0"/>
              <a:t>, </a:t>
            </a:r>
            <a:r>
              <a:rPr lang="en-US" sz="1800" dirty="0" smtClean="0">
                <a:solidFill>
                  <a:srgbClr val="FF0000"/>
                </a:solidFill>
              </a:rPr>
              <a:t>%</a:t>
            </a:r>
            <a:r>
              <a:rPr lang="en-US" sz="1800" dirty="0" smtClean="0"/>
              <a:t>, </a:t>
            </a:r>
            <a:r>
              <a:rPr lang="en-US" sz="1800" dirty="0" smtClean="0">
                <a:solidFill>
                  <a:srgbClr val="FF0000"/>
                </a:solidFill>
              </a:rPr>
              <a:t>^</a:t>
            </a:r>
            <a:r>
              <a:rPr lang="en-US" sz="1800" dirty="0" smtClean="0"/>
              <a:t>, </a:t>
            </a:r>
            <a:r>
              <a:rPr lang="en-US" sz="1800" dirty="0" err="1"/>
              <a:t>slova</a:t>
            </a:r>
            <a:r>
              <a:rPr lang="en-US" sz="1800" dirty="0"/>
              <a:t> od </a:t>
            </a:r>
            <a:r>
              <a:rPr lang="en-US" sz="1800" dirty="0" smtClean="0">
                <a:solidFill>
                  <a:srgbClr val="FF0000"/>
                </a:solidFill>
              </a:rPr>
              <a:t>B</a:t>
            </a:r>
            <a:r>
              <a:rPr lang="en-US" sz="1800" dirty="0" smtClean="0"/>
              <a:t> </a:t>
            </a:r>
            <a:r>
              <a:rPr lang="en-US" sz="1800" dirty="0"/>
              <a:t>do </a:t>
            </a:r>
            <a:r>
              <a:rPr lang="en-US" sz="1800" dirty="0" smtClean="0">
                <a:solidFill>
                  <a:srgbClr val="FF0000"/>
                </a:solidFill>
              </a:rPr>
              <a:t>E</a:t>
            </a:r>
            <a:r>
              <a:rPr lang="sr-Latn-ME" sz="1800" dirty="0" smtClean="0"/>
              <a:t> ili</a:t>
            </a:r>
            <a:r>
              <a:rPr lang="en-US" sz="1800" dirty="0" smtClean="0"/>
              <a:t> </a:t>
            </a:r>
            <a:r>
              <a:rPr lang="sr-Latn-ME" sz="1800" dirty="0" smtClean="0">
                <a:solidFill>
                  <a:srgbClr val="FF0000"/>
                </a:solidFill>
              </a:rPr>
              <a:t>+</a:t>
            </a:r>
            <a:r>
              <a:rPr lang="sr-Latn-ME" sz="1800" dirty="0" smtClean="0"/>
              <a:t>.</a:t>
            </a:r>
          </a:p>
          <a:p>
            <a:pPr marL="342900" lvl="1" indent="-342900">
              <a:buClr>
                <a:schemeClr val="hlink"/>
              </a:buClr>
              <a:buSzPct val="75000"/>
            </a:pPr>
            <a:r>
              <a:rPr lang="sr-Latn-ME" sz="2200" dirty="0">
                <a:ea typeface="+mn-ea"/>
                <a:cs typeface="+mn-cs"/>
              </a:rPr>
              <a:t>Kad se navede specifikator opsega, ne navode se specifikatori </a:t>
            </a:r>
            <a:r>
              <a:rPr lang="sr-Latn-ME" sz="2200" dirty="0" smtClean="0">
                <a:ea typeface="+mn-ea"/>
                <a:cs typeface="+mn-cs"/>
              </a:rPr>
              <a:t>formata!</a:t>
            </a:r>
            <a:endParaRPr lang="en-US" sz="2200" dirty="0">
              <a:ea typeface="+mn-ea"/>
              <a:cs typeface="+mn-cs"/>
            </a:endParaRPr>
          </a:p>
        </p:txBody>
      </p:sp>
      <p:cxnSp>
        <p:nvCxnSpPr>
          <p:cNvPr id="4" name="Straight Arrow Connector 8"/>
          <p:cNvCxnSpPr>
            <a:cxnSpLocks noChangeShapeType="1"/>
          </p:cNvCxnSpPr>
          <p:nvPr/>
        </p:nvCxnSpPr>
        <p:spPr bwMode="auto">
          <a:xfrm flipH="1">
            <a:off x="5292080" y="2966889"/>
            <a:ext cx="360040" cy="0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TextBox 4"/>
          <p:cNvSpPr txBox="1"/>
          <p:nvPr/>
        </p:nvSpPr>
        <p:spPr>
          <a:xfrm>
            <a:off x="5679587" y="2782739"/>
            <a:ext cx="3572934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ME" sz="1800" dirty="0" smtClean="0">
                <a:solidFill>
                  <a:srgbClr val="00B050"/>
                </a:solidFill>
                <a:latin typeface="+mj-lt"/>
              </a:rPr>
              <a:t>Sad se ne navode spec. formata</a:t>
            </a:r>
            <a:endParaRPr lang="en-GB" sz="1800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5/35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695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Primjer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23528" y="2232248"/>
            <a:ext cx="8640960" cy="436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sr-Latn-ME" sz="2400" kern="0" dirty="0" smtClean="0"/>
              <a:t>Pretpostavimo sljedeće učitavanje podataka</a:t>
            </a:r>
            <a:r>
              <a:rPr lang="en-US" sz="2400" kern="0" dirty="0" smtClean="0"/>
              <a:t>:</a:t>
            </a:r>
            <a:endParaRPr lang="sr-Latn-ME" sz="2400" kern="0" dirty="0" smtClean="0"/>
          </a:p>
          <a:p>
            <a:pPr marL="400050" lvl="1" indent="0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2200" dirty="0" err="1">
                <a:solidFill>
                  <a:srgbClr val="FF0000"/>
                </a:solidFill>
              </a:rPr>
              <a:t>int</a:t>
            </a:r>
            <a:r>
              <a:rPr lang="en-US" sz="2200" dirty="0">
                <a:solidFill>
                  <a:srgbClr val="FF0000"/>
                </a:solidFill>
              </a:rPr>
              <a:t> </a:t>
            </a:r>
            <a:r>
              <a:rPr lang="sr-Latn-ME" sz="2200" dirty="0">
                <a:solidFill>
                  <a:srgbClr val="FF0000"/>
                </a:solidFill>
              </a:rPr>
              <a:t>x</a:t>
            </a:r>
            <a:r>
              <a:rPr lang="en-US" sz="2200" dirty="0">
                <a:solidFill>
                  <a:srgbClr val="FF0000"/>
                </a:solidFill>
              </a:rPr>
              <a:t>; </a:t>
            </a:r>
          </a:p>
          <a:p>
            <a:pPr marL="400050" lvl="1" indent="0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2200" dirty="0">
                <a:solidFill>
                  <a:srgbClr val="FF0000"/>
                </a:solidFill>
              </a:rPr>
              <a:t>float </a:t>
            </a:r>
            <a:r>
              <a:rPr lang="sr-Latn-ME" sz="2200" dirty="0">
                <a:solidFill>
                  <a:srgbClr val="FF0000"/>
                </a:solidFill>
              </a:rPr>
              <a:t>y</a:t>
            </a:r>
            <a:r>
              <a:rPr lang="en-US" sz="2200" dirty="0">
                <a:solidFill>
                  <a:srgbClr val="FF0000"/>
                </a:solidFill>
              </a:rPr>
              <a:t>; </a:t>
            </a:r>
          </a:p>
          <a:p>
            <a:pPr marL="400050" lvl="1" indent="0">
              <a:spcBef>
                <a:spcPts val="0"/>
              </a:spcBef>
              <a:spcAft>
                <a:spcPts val="300"/>
              </a:spcAft>
              <a:buNone/>
            </a:pPr>
            <a:r>
              <a:rPr lang="en-US" sz="2200" dirty="0">
                <a:solidFill>
                  <a:srgbClr val="FF0000"/>
                </a:solidFill>
              </a:rPr>
              <a:t>char </a:t>
            </a:r>
            <a:r>
              <a:rPr lang="en-US" sz="2200" dirty="0" err="1">
                <a:solidFill>
                  <a:srgbClr val="FF0000"/>
                </a:solidFill>
              </a:rPr>
              <a:t>ime</a:t>
            </a:r>
            <a:r>
              <a:rPr lang="en-US" sz="2200" dirty="0">
                <a:solidFill>
                  <a:srgbClr val="FF0000"/>
                </a:solidFill>
              </a:rPr>
              <a:t>[50];</a:t>
            </a:r>
          </a:p>
          <a:p>
            <a:pPr marL="40005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200" dirty="0" err="1">
                <a:solidFill>
                  <a:srgbClr val="FF0000"/>
                </a:solidFill>
              </a:rPr>
              <a:t>scanf</a:t>
            </a:r>
            <a:r>
              <a:rPr lang="en-US" sz="2200" dirty="0" smtClean="0">
                <a:solidFill>
                  <a:srgbClr val="FF0000"/>
                </a:solidFill>
              </a:rPr>
              <a:t>(</a:t>
            </a:r>
            <a:r>
              <a:rPr lang="en-US" sz="2200" dirty="0" smtClean="0">
                <a:solidFill>
                  <a:srgbClr val="3333CC"/>
                </a:solidFill>
              </a:rPr>
              <a:t>"%</a:t>
            </a:r>
            <a:r>
              <a:rPr lang="en-US" sz="2200" dirty="0">
                <a:solidFill>
                  <a:srgbClr val="3333CC"/>
                </a:solidFill>
              </a:rPr>
              <a:t>2d  %f  %*d  %[</a:t>
            </a:r>
            <a:r>
              <a:rPr lang="en-US" sz="2200" dirty="0" smtClean="0">
                <a:solidFill>
                  <a:srgbClr val="3333CC"/>
                </a:solidFill>
              </a:rPr>
              <a:t>abck-m0-6]"</a:t>
            </a:r>
            <a:r>
              <a:rPr lang="en-US" sz="2200" dirty="0" smtClean="0">
                <a:solidFill>
                  <a:srgbClr val="FF0000"/>
                </a:solidFill>
              </a:rPr>
              <a:t>, </a:t>
            </a:r>
            <a:r>
              <a:rPr lang="en-US" sz="2200" dirty="0">
                <a:solidFill>
                  <a:srgbClr val="FF0000"/>
                </a:solidFill>
              </a:rPr>
              <a:t>&amp;</a:t>
            </a:r>
            <a:r>
              <a:rPr lang="sr-Latn-ME" sz="2200" dirty="0">
                <a:solidFill>
                  <a:srgbClr val="FF0000"/>
                </a:solidFill>
              </a:rPr>
              <a:t>x</a:t>
            </a:r>
            <a:r>
              <a:rPr lang="en-US" sz="2200" dirty="0">
                <a:solidFill>
                  <a:srgbClr val="FF0000"/>
                </a:solidFill>
              </a:rPr>
              <a:t>, &amp;</a:t>
            </a:r>
            <a:r>
              <a:rPr lang="sr-Latn-ME" sz="2200" dirty="0">
                <a:solidFill>
                  <a:srgbClr val="FF0000"/>
                </a:solidFill>
              </a:rPr>
              <a:t>y</a:t>
            </a:r>
            <a:r>
              <a:rPr lang="en-US" sz="2200" dirty="0">
                <a:solidFill>
                  <a:srgbClr val="FF0000"/>
                </a:solidFill>
              </a:rPr>
              <a:t>, </a:t>
            </a:r>
            <a:r>
              <a:rPr lang="en-US" sz="2200" dirty="0" err="1">
                <a:solidFill>
                  <a:srgbClr val="FF0000"/>
                </a:solidFill>
              </a:rPr>
              <a:t>ime</a:t>
            </a:r>
            <a:r>
              <a:rPr lang="en-US" sz="2200" dirty="0" smtClean="0">
                <a:solidFill>
                  <a:srgbClr val="FF0000"/>
                </a:solidFill>
              </a:rPr>
              <a:t>);</a:t>
            </a:r>
            <a:endParaRPr lang="en-US" sz="2200" kern="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400" dirty="0" err="1" smtClean="0"/>
              <a:t>Ako</a:t>
            </a:r>
            <a:r>
              <a:rPr lang="en-US" sz="2400" dirty="0" smtClean="0"/>
              <a:t> </a:t>
            </a:r>
            <a:r>
              <a:rPr lang="en-US" sz="2400" dirty="0"/>
              <a:t>un</a:t>
            </a:r>
            <a:r>
              <a:rPr lang="sr-Latn-ME" sz="2400" dirty="0"/>
              <a:t>e</a:t>
            </a:r>
            <a:r>
              <a:rPr lang="en-US" sz="2400" dirty="0" err="1"/>
              <a:t>semo</a:t>
            </a:r>
            <a:r>
              <a:rPr lang="en-US" sz="2400" dirty="0">
                <a:solidFill>
                  <a:srgbClr val="FF3300"/>
                </a:solidFill>
              </a:rPr>
              <a:t> </a:t>
            </a:r>
            <a:r>
              <a:rPr lang="en-US" sz="2400" dirty="0" smtClean="0">
                <a:solidFill>
                  <a:srgbClr val="00B050"/>
                </a:solidFill>
              </a:rPr>
              <a:t>56789</a:t>
            </a:r>
            <a:r>
              <a:rPr lang="sr-Latn-ME" sz="2400" dirty="0" smtClean="0">
                <a:solidFill>
                  <a:srgbClr val="00B050"/>
                </a:solidFill>
              </a:rPr>
              <a:t> </a:t>
            </a:r>
            <a:r>
              <a:rPr lang="en-US" sz="2400" dirty="0" smtClean="0">
                <a:solidFill>
                  <a:srgbClr val="00B050"/>
                </a:solidFill>
              </a:rPr>
              <a:t>123 m56bc723</a:t>
            </a:r>
            <a:r>
              <a:rPr lang="sr-Latn-ME" sz="2400" dirty="0" smtClean="0"/>
              <a:t>,</a:t>
            </a:r>
            <a:r>
              <a:rPr lang="sr-Latn-ME" sz="2400" dirty="0" smtClean="0">
                <a:solidFill>
                  <a:srgbClr val="FF3300"/>
                </a:solidFill>
              </a:rPr>
              <a:t> </a:t>
            </a:r>
            <a:r>
              <a:rPr lang="sr-Latn-ME" sz="2400" dirty="0"/>
              <a:t>r</a:t>
            </a:r>
            <a:r>
              <a:rPr lang="en-US" sz="2400" dirty="0" err="1"/>
              <a:t>ezultat</a:t>
            </a:r>
            <a:r>
              <a:rPr lang="sr-Latn-ME" sz="2400" dirty="0"/>
              <a:t> učitavanja</a:t>
            </a:r>
            <a:r>
              <a:rPr lang="en-US" sz="2400" dirty="0"/>
              <a:t> </a:t>
            </a:r>
            <a:r>
              <a:rPr lang="sr-Latn-ME" sz="2400" dirty="0"/>
              <a:t>je</a:t>
            </a:r>
            <a:r>
              <a:rPr lang="en-US" sz="2400" dirty="0" smtClean="0"/>
              <a:t>:</a:t>
            </a:r>
            <a:endParaRPr lang="sr-Latn-ME" sz="2400" dirty="0" smtClean="0"/>
          </a:p>
          <a:p>
            <a:pPr marL="400050" lvl="1" indent="0">
              <a:spcBef>
                <a:spcPts val="0"/>
              </a:spcBef>
              <a:buNone/>
            </a:pPr>
            <a:r>
              <a:rPr lang="sr-Latn-ME" sz="2200" dirty="0" smtClean="0">
                <a:solidFill>
                  <a:srgbClr val="3333CC"/>
                </a:solidFill>
              </a:rPr>
              <a:t>x </a:t>
            </a:r>
            <a:r>
              <a:rPr lang="en-US" sz="2200" dirty="0" smtClean="0">
                <a:solidFill>
                  <a:srgbClr val="3333CC"/>
                </a:solidFill>
              </a:rPr>
              <a:t>=</a:t>
            </a:r>
            <a:r>
              <a:rPr lang="sr-Latn-ME" sz="2200" dirty="0" smtClean="0">
                <a:solidFill>
                  <a:srgbClr val="3333CC"/>
                </a:solidFill>
              </a:rPr>
              <a:t> </a:t>
            </a:r>
            <a:r>
              <a:rPr lang="en-US" sz="2200" dirty="0" smtClean="0">
                <a:solidFill>
                  <a:srgbClr val="3333CC"/>
                </a:solidFill>
              </a:rPr>
              <a:t>56</a:t>
            </a:r>
            <a:endParaRPr lang="sr-Latn-ME" sz="2200" dirty="0" smtClean="0">
              <a:solidFill>
                <a:srgbClr val="3333CC"/>
              </a:solidFill>
            </a:endParaRPr>
          </a:p>
          <a:p>
            <a:pPr marL="400050" lvl="1" indent="0">
              <a:spcBef>
                <a:spcPts val="0"/>
              </a:spcBef>
              <a:buNone/>
            </a:pPr>
            <a:r>
              <a:rPr lang="sr-Latn-ME" sz="2200" dirty="0" smtClean="0">
                <a:solidFill>
                  <a:srgbClr val="3333CC"/>
                </a:solidFill>
              </a:rPr>
              <a:t>y </a:t>
            </a:r>
            <a:r>
              <a:rPr lang="en-US" sz="2200" dirty="0" smtClean="0">
                <a:solidFill>
                  <a:srgbClr val="3333CC"/>
                </a:solidFill>
              </a:rPr>
              <a:t>=</a:t>
            </a:r>
            <a:r>
              <a:rPr lang="sr-Latn-ME" sz="2200" dirty="0" smtClean="0">
                <a:solidFill>
                  <a:srgbClr val="3333CC"/>
                </a:solidFill>
              </a:rPr>
              <a:t> 7</a:t>
            </a:r>
            <a:r>
              <a:rPr lang="en-US" sz="2200" dirty="0">
                <a:solidFill>
                  <a:srgbClr val="3333CC"/>
                </a:solidFill>
              </a:rPr>
              <a:t>89.0</a:t>
            </a:r>
            <a:r>
              <a:rPr lang="sr-Latn-ME" sz="2200" dirty="0">
                <a:solidFill>
                  <a:srgbClr val="3333CC"/>
                </a:solidFill>
              </a:rPr>
              <a:t>   </a:t>
            </a:r>
            <a:endParaRPr lang="sr-Latn-ME" sz="2200" dirty="0" smtClean="0">
              <a:solidFill>
                <a:srgbClr val="3333CC"/>
              </a:solidFill>
            </a:endParaRPr>
          </a:p>
          <a:p>
            <a:pPr marL="40005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sr-Latn-ME" sz="2200" dirty="0" smtClean="0">
                <a:solidFill>
                  <a:srgbClr val="3333CC"/>
                </a:solidFill>
              </a:rPr>
              <a:t>i</a:t>
            </a:r>
            <a:r>
              <a:rPr lang="en-US" sz="2200" dirty="0" smtClean="0">
                <a:solidFill>
                  <a:srgbClr val="3333CC"/>
                </a:solidFill>
              </a:rPr>
              <a:t>me</a:t>
            </a:r>
            <a:r>
              <a:rPr lang="sr-Latn-ME" sz="2200" dirty="0" smtClean="0">
                <a:solidFill>
                  <a:srgbClr val="3333CC"/>
                </a:solidFill>
              </a:rPr>
              <a:t> </a:t>
            </a:r>
            <a:r>
              <a:rPr lang="en-US" sz="2200" dirty="0" smtClean="0">
                <a:solidFill>
                  <a:srgbClr val="3333CC"/>
                </a:solidFill>
              </a:rPr>
              <a:t>=</a:t>
            </a:r>
            <a:r>
              <a:rPr lang="sr-Latn-ME" sz="2200" dirty="0" smtClean="0">
                <a:solidFill>
                  <a:srgbClr val="3333CC"/>
                </a:solidFill>
              </a:rPr>
              <a:t> </a:t>
            </a:r>
            <a:r>
              <a:rPr lang="en-US" sz="2200" dirty="0" smtClean="0">
                <a:solidFill>
                  <a:srgbClr val="3333CC"/>
                </a:solidFill>
              </a:rPr>
              <a:t>"</a:t>
            </a:r>
            <a:r>
              <a:rPr lang="en-US" sz="2200" dirty="0">
                <a:solidFill>
                  <a:srgbClr val="3333CC"/>
                </a:solidFill>
              </a:rPr>
              <a:t>m56bc"</a:t>
            </a:r>
            <a:endParaRPr lang="en-US" sz="2200" dirty="0" smtClean="0">
              <a:solidFill>
                <a:srgbClr val="3333CC"/>
              </a:solidFill>
            </a:endParaRPr>
          </a:p>
          <a:p>
            <a:pPr>
              <a:spcBef>
                <a:spcPts val="0"/>
              </a:spcBef>
            </a:pPr>
            <a:r>
              <a:rPr lang="en-US" sz="2400" kern="0" dirty="0" err="1"/>
              <a:t>Preostali</a:t>
            </a:r>
            <a:r>
              <a:rPr lang="en-US" sz="2400" kern="0" dirty="0"/>
              <a:t> </a:t>
            </a:r>
            <a:r>
              <a:rPr lang="en-US" sz="2400" kern="0" dirty="0" err="1"/>
              <a:t>dio</a:t>
            </a:r>
            <a:r>
              <a:rPr lang="en-US" sz="2400" kern="0" dirty="0"/>
              <a:t> </a:t>
            </a:r>
            <a:r>
              <a:rPr lang="en-US" sz="2400" kern="0" dirty="0" err="1"/>
              <a:t>unosa</a:t>
            </a:r>
            <a:r>
              <a:rPr lang="en-US" sz="2400" kern="0" dirty="0"/>
              <a:t> </a:t>
            </a:r>
            <a:r>
              <a:rPr lang="en-US" sz="2400" kern="0" dirty="0" err="1"/>
              <a:t>ostaje</a:t>
            </a:r>
            <a:r>
              <a:rPr lang="en-US" sz="2400" kern="0" dirty="0"/>
              <a:t> u </a:t>
            </a:r>
            <a:r>
              <a:rPr lang="en-US" sz="2400" kern="0" dirty="0" err="1"/>
              <a:t>baferu</a:t>
            </a:r>
            <a:r>
              <a:rPr lang="en-US" sz="2400" kern="0" dirty="0"/>
              <a:t> i </a:t>
            </a:r>
            <a:r>
              <a:rPr lang="sr-Latn-ME" sz="2400" kern="0" dirty="0"/>
              <a:t>čeka sljedeću naredbu za unos podataka.</a:t>
            </a:r>
            <a:endParaRPr lang="en-US" sz="2400" kern="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6/35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82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 smtClean="0"/>
              <a:t>Zanemarivanje karaktera za prelazak u novi 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060848"/>
            <a:ext cx="8856984" cy="479715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200" dirty="0" err="1" smtClean="0"/>
              <a:t>Ka</a:t>
            </a:r>
            <a:r>
              <a:rPr lang="sr-Latn-ME" sz="2200" dirty="0" smtClean="0"/>
              <a:t>da želimo da učitamo</a:t>
            </a:r>
            <a:r>
              <a:rPr lang="en-US" sz="2200" dirty="0" smtClean="0"/>
              <a:t> </a:t>
            </a:r>
            <a:r>
              <a:rPr lang="en-US" sz="2200" dirty="0" err="1" smtClean="0"/>
              <a:t>neki</a:t>
            </a:r>
            <a:r>
              <a:rPr lang="en-US" sz="2200" dirty="0" smtClean="0"/>
              <a:t> </a:t>
            </a:r>
            <a:r>
              <a:rPr lang="en-US" sz="2200" dirty="0" err="1" smtClean="0"/>
              <a:t>podatak</a:t>
            </a:r>
            <a:r>
              <a:rPr lang="en-US" sz="2200" dirty="0" smtClean="0"/>
              <a:t> (</a:t>
            </a:r>
            <a:r>
              <a:rPr lang="en-US" sz="2200" dirty="0" err="1" smtClean="0"/>
              <a:t>karakter</a:t>
            </a:r>
            <a:r>
              <a:rPr lang="en-US" sz="2200" dirty="0" smtClean="0"/>
              <a:t>, </a:t>
            </a:r>
            <a:r>
              <a:rPr lang="en-US" sz="2200" dirty="0" err="1" smtClean="0"/>
              <a:t>broj</a:t>
            </a:r>
            <a:r>
              <a:rPr lang="en-US" sz="2200" dirty="0" smtClean="0"/>
              <a:t>, string), a </a:t>
            </a:r>
            <a:r>
              <a:rPr lang="en-US" sz="2200" dirty="0" err="1" smtClean="0"/>
              <a:t>nakon</a:t>
            </a:r>
            <a:r>
              <a:rPr lang="en-US" sz="2200" dirty="0" smtClean="0"/>
              <a:t> toga </a:t>
            </a:r>
            <a:r>
              <a:rPr lang="en-US" sz="2200" dirty="0" err="1" smtClean="0"/>
              <a:t>karakter</a:t>
            </a:r>
            <a:r>
              <a:rPr lang="en-US" sz="2200" dirty="0" smtClean="0"/>
              <a:t>, </a:t>
            </a:r>
            <a:r>
              <a:rPr lang="en-US" sz="2200" dirty="0" err="1" smtClean="0"/>
              <a:t>na</a:t>
            </a:r>
            <a:r>
              <a:rPr lang="en-US" sz="2200" dirty="0" smtClean="0"/>
              <a:t> </a:t>
            </a:r>
            <a:r>
              <a:rPr lang="en-US" sz="2200" dirty="0" err="1" smtClean="0"/>
              <a:t>sljede</a:t>
            </a:r>
            <a:r>
              <a:rPr lang="sr-Latn-ME" sz="2200" dirty="0" smtClean="0"/>
              <a:t>ći način</a:t>
            </a:r>
            <a:r>
              <a:rPr lang="en-US" sz="2200" dirty="0"/>
              <a:t>:</a:t>
            </a:r>
            <a:endParaRPr lang="en-US" sz="22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it-IT" sz="2200" dirty="0">
                <a:solidFill>
                  <a:srgbClr val="FF3300"/>
                </a:solidFill>
              </a:rPr>
              <a:t> </a:t>
            </a:r>
            <a:r>
              <a:rPr lang="it-IT" sz="2200" dirty="0" smtClean="0">
                <a:solidFill>
                  <a:srgbClr val="FF3300"/>
                </a:solidFill>
              </a:rPr>
              <a:t>   scanf("%s", str);</a:t>
            </a:r>
            <a:endParaRPr lang="it-IT" sz="2200" dirty="0">
              <a:solidFill>
                <a:srgbClr val="FF3300"/>
              </a:solidFill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it-IT" sz="2200" dirty="0" smtClean="0">
                <a:solidFill>
                  <a:srgbClr val="FF3300"/>
                </a:solidFill>
              </a:rPr>
              <a:t>    scanf("%c", </a:t>
            </a:r>
            <a:r>
              <a:rPr lang="it-IT" sz="2200" dirty="0">
                <a:solidFill>
                  <a:srgbClr val="FF3300"/>
                </a:solidFill>
              </a:rPr>
              <a:t>&amp;</a:t>
            </a:r>
            <a:r>
              <a:rPr lang="it-IT" sz="2200" dirty="0" smtClean="0">
                <a:solidFill>
                  <a:srgbClr val="FF3300"/>
                </a:solidFill>
              </a:rPr>
              <a:t>ch);</a:t>
            </a:r>
            <a:endParaRPr lang="it-IT" sz="2200" dirty="0" smtClean="0"/>
          </a:p>
          <a:p>
            <a:pPr marL="360363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ME" sz="2200" dirty="0" smtClean="0"/>
              <a:t>nakon unosa prvog podatka (ovdje stringa) i pritiska Enter, </a:t>
            </a:r>
            <a:r>
              <a:rPr lang="en-US" sz="2200" dirty="0" smtClean="0"/>
              <a:t>u </a:t>
            </a:r>
            <a:r>
              <a:rPr lang="en-US" sz="2200" dirty="0" err="1" smtClean="0"/>
              <a:t>promjenljivu</a:t>
            </a:r>
            <a:r>
              <a:rPr lang="en-US" sz="2200" dirty="0" smtClean="0"/>
              <a:t> </a:t>
            </a:r>
            <a:r>
              <a:rPr lang="en-US" sz="2200" dirty="0" err="1">
                <a:solidFill>
                  <a:srgbClr val="FF3300"/>
                </a:solidFill>
              </a:rPr>
              <a:t>ch</a:t>
            </a:r>
            <a:r>
              <a:rPr lang="en-US" sz="2200" dirty="0" smtClean="0"/>
              <a:t> </a:t>
            </a:r>
            <a:r>
              <a:rPr lang="sr-Latn-ME" sz="2200" dirty="0" smtClean="0"/>
              <a:t>će </a:t>
            </a:r>
            <a:r>
              <a:rPr lang="en-US" sz="2200" dirty="0" err="1" smtClean="0"/>
              <a:t>biti</a:t>
            </a:r>
            <a:r>
              <a:rPr lang="en-US" sz="2200" dirty="0" smtClean="0"/>
              <a:t> </a:t>
            </a:r>
            <a:r>
              <a:rPr lang="en-US" sz="2200" dirty="0" err="1" smtClean="0"/>
              <a:t>smje</a:t>
            </a:r>
            <a:r>
              <a:rPr lang="sr-Latn-ME" sz="2200" dirty="0" smtClean="0"/>
              <a:t>šten</a:t>
            </a:r>
            <a:r>
              <a:rPr lang="en-US" sz="2200" dirty="0" smtClean="0"/>
              <a:t> </a:t>
            </a:r>
            <a:r>
              <a:rPr lang="en-US" sz="2200" dirty="0" err="1" smtClean="0"/>
              <a:t>karakter</a:t>
            </a:r>
            <a:r>
              <a:rPr lang="en-US" sz="2200" dirty="0" smtClean="0"/>
              <a:t> </a:t>
            </a:r>
            <a:r>
              <a:rPr lang="en-US" sz="2200" dirty="0" err="1" smtClean="0"/>
              <a:t>za</a:t>
            </a:r>
            <a:r>
              <a:rPr lang="en-US" sz="2200" dirty="0" smtClean="0"/>
              <a:t> </a:t>
            </a:r>
            <a:r>
              <a:rPr lang="en-US" sz="2200" dirty="0" err="1" smtClean="0"/>
              <a:t>novi</a:t>
            </a:r>
            <a:r>
              <a:rPr lang="en-US" sz="2200" dirty="0" smtClean="0"/>
              <a:t> red.</a:t>
            </a:r>
            <a:endParaRPr lang="sr-Latn-ME" sz="22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sr-Latn-ME" sz="2200" dirty="0" smtClean="0"/>
              <a:t>Funkcija </a:t>
            </a:r>
            <a:r>
              <a:rPr lang="sr-Latn-ME" sz="2200" dirty="0" smtClean="0">
                <a:solidFill>
                  <a:srgbClr val="3333CC"/>
                </a:solidFill>
              </a:rPr>
              <a:t>scanf</a:t>
            </a:r>
            <a:r>
              <a:rPr lang="sr-Latn-ME" sz="2200" dirty="0" smtClean="0"/>
              <a:t> prilikom učitavanja karaktera (ne ostalih tipova!) ne uklanja bjeline! Ovo je moguće </a:t>
            </a:r>
            <a:r>
              <a:rPr lang="en-US" sz="2200" dirty="0" err="1" smtClean="0"/>
              <a:t>izbje</a:t>
            </a:r>
            <a:r>
              <a:rPr lang="sr-Latn-ME" sz="2200" dirty="0" smtClean="0"/>
              <a:t>ći </a:t>
            </a:r>
            <a:r>
              <a:rPr lang="en-US" sz="2200" dirty="0" err="1" smtClean="0"/>
              <a:t>na</a:t>
            </a:r>
            <a:r>
              <a:rPr lang="en-US" sz="2200" dirty="0" smtClean="0"/>
              <a:t> </a:t>
            </a:r>
            <a:r>
              <a:rPr lang="en-US" sz="2200" dirty="0" err="1" smtClean="0"/>
              <a:t>sljede</a:t>
            </a:r>
            <a:r>
              <a:rPr lang="sr-Latn-ME" sz="2200" dirty="0" smtClean="0"/>
              <a:t>ći</a:t>
            </a:r>
            <a:r>
              <a:rPr lang="en-US" sz="2200" dirty="0" smtClean="0"/>
              <a:t> </a:t>
            </a:r>
            <a:r>
              <a:rPr lang="en-US" sz="2200" dirty="0" err="1" smtClean="0"/>
              <a:t>na</a:t>
            </a:r>
            <a:r>
              <a:rPr lang="sr-Latn-ME" sz="2200" dirty="0" smtClean="0"/>
              <a:t>či</a:t>
            </a:r>
            <a:r>
              <a:rPr lang="en-US" sz="2200" dirty="0" smtClean="0"/>
              <a:t>n:</a:t>
            </a:r>
            <a:endParaRPr lang="en-US" sz="2200" dirty="0"/>
          </a:p>
          <a:p>
            <a:pPr marL="0" indent="0">
              <a:spcBef>
                <a:spcPts val="0"/>
              </a:spcBef>
              <a:buNone/>
            </a:pPr>
            <a:r>
              <a:rPr lang="it-IT" sz="2200" dirty="0">
                <a:solidFill>
                  <a:srgbClr val="FF3300"/>
                </a:solidFill>
              </a:rPr>
              <a:t> </a:t>
            </a:r>
            <a:r>
              <a:rPr lang="it-IT" sz="2200" dirty="0" smtClean="0">
                <a:solidFill>
                  <a:srgbClr val="FF3300"/>
                </a:solidFill>
              </a:rPr>
              <a:t>   scanf("</a:t>
            </a:r>
            <a:r>
              <a:rPr lang="it-IT" sz="2200" dirty="0" smtClean="0">
                <a:solidFill>
                  <a:srgbClr val="0070C0"/>
                </a:solidFill>
              </a:rPr>
              <a:t>%</a:t>
            </a:r>
            <a:r>
              <a:rPr lang="en-US" sz="2200" dirty="0" smtClean="0">
                <a:solidFill>
                  <a:srgbClr val="0070C0"/>
                </a:solidFill>
              </a:rPr>
              <a:t>[^\n]</a:t>
            </a:r>
            <a:r>
              <a:rPr lang="it-IT" sz="2200" b="1" dirty="0" smtClean="0">
                <a:solidFill>
                  <a:srgbClr val="00B050"/>
                </a:solidFill>
              </a:rPr>
              <a:t>%*c</a:t>
            </a:r>
            <a:r>
              <a:rPr lang="it-IT" sz="2200" dirty="0" smtClean="0">
                <a:solidFill>
                  <a:srgbClr val="FF3300"/>
                </a:solidFill>
              </a:rPr>
              <a:t>", str);</a:t>
            </a:r>
            <a:r>
              <a:rPr lang="sr-Latn-ME" sz="2200" dirty="0" smtClean="0">
                <a:solidFill>
                  <a:srgbClr val="FF3300"/>
                </a:solidFill>
              </a:rPr>
              <a:t>  </a:t>
            </a:r>
            <a:r>
              <a:rPr lang="sr-Latn-ME" sz="1900" dirty="0" smtClean="0">
                <a:solidFill>
                  <a:srgbClr val="00B050"/>
                </a:solidFill>
              </a:rPr>
              <a:t>//</a:t>
            </a:r>
            <a:r>
              <a:rPr lang="sr-Latn-ME" sz="1900" dirty="0" smtClean="0">
                <a:solidFill>
                  <a:srgbClr val="FF3300"/>
                </a:solidFill>
              </a:rPr>
              <a:t> </a:t>
            </a:r>
            <a:r>
              <a:rPr lang="en-US" sz="1900" dirty="0">
                <a:solidFill>
                  <a:srgbClr val="00B050"/>
                </a:solidFill>
              </a:rPr>
              <a:t>U</a:t>
            </a:r>
            <a:r>
              <a:rPr lang="sr-Latn-ME" sz="1900" dirty="0">
                <a:solidFill>
                  <a:srgbClr val="00B050"/>
                </a:solidFill>
              </a:rPr>
              <a:t>čitavaj sve do Enter-a, pa zanemari </a:t>
            </a:r>
            <a:r>
              <a:rPr lang="sr-Latn-ME" sz="1900" dirty="0" smtClean="0">
                <a:solidFill>
                  <a:srgbClr val="00B050"/>
                </a:solidFill>
              </a:rPr>
              <a:t>Enter</a:t>
            </a:r>
            <a:endParaRPr lang="it-IT" sz="1900" dirty="0" smtClean="0">
              <a:solidFill>
                <a:srgbClr val="FF3300"/>
              </a:solidFill>
            </a:endParaRP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it-IT" sz="2200" dirty="0" smtClean="0">
                <a:solidFill>
                  <a:srgbClr val="FF3300"/>
                </a:solidFill>
              </a:rPr>
              <a:t>    scanf</a:t>
            </a:r>
            <a:r>
              <a:rPr lang="it-IT" sz="2200" dirty="0">
                <a:solidFill>
                  <a:srgbClr val="FF3300"/>
                </a:solidFill>
              </a:rPr>
              <a:t>("%c", &amp;ch</a:t>
            </a:r>
            <a:r>
              <a:rPr lang="it-IT" sz="2200" dirty="0" smtClean="0">
                <a:solidFill>
                  <a:srgbClr val="FF3300"/>
                </a:solidFill>
              </a:rPr>
              <a:t>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it-IT" sz="2200" dirty="0" smtClean="0"/>
              <a:t>Drugi na</a:t>
            </a:r>
            <a:r>
              <a:rPr lang="sr-Latn-ME" sz="2200" dirty="0" smtClean="0"/>
              <a:t>čin da se to izbjegne je da se ubaci razmak ispred %c:</a:t>
            </a:r>
            <a:endParaRPr lang="sr-Latn-ME" sz="2200" dirty="0"/>
          </a:p>
          <a:p>
            <a:pPr marL="360363" indent="0">
              <a:spcBef>
                <a:spcPts val="0"/>
              </a:spcBef>
              <a:buNone/>
            </a:pPr>
            <a:r>
              <a:rPr lang="en-GB" sz="2200" dirty="0" err="1" smtClean="0">
                <a:solidFill>
                  <a:srgbClr val="FF3300"/>
                </a:solidFill>
              </a:rPr>
              <a:t>scanf</a:t>
            </a:r>
            <a:r>
              <a:rPr lang="en-GB" sz="2200" dirty="0">
                <a:solidFill>
                  <a:srgbClr val="FF3300"/>
                </a:solidFill>
              </a:rPr>
              <a:t>(" %c", &amp;</a:t>
            </a:r>
            <a:r>
              <a:rPr lang="en-GB" sz="2200" dirty="0" err="1">
                <a:solidFill>
                  <a:srgbClr val="FF3300"/>
                </a:solidFill>
              </a:rPr>
              <a:t>ch</a:t>
            </a:r>
            <a:r>
              <a:rPr lang="en-GB" sz="2200" dirty="0" smtClean="0">
                <a:solidFill>
                  <a:srgbClr val="FF3300"/>
                </a:solidFill>
              </a:rPr>
              <a:t>);</a:t>
            </a:r>
            <a:r>
              <a:rPr lang="sr-Latn-ME" sz="2200" dirty="0" smtClean="0">
                <a:solidFill>
                  <a:srgbClr val="FF3300"/>
                </a:solidFill>
              </a:rPr>
              <a:t>  </a:t>
            </a:r>
            <a:r>
              <a:rPr lang="sr-Latn-ME" sz="1900" dirty="0" smtClean="0">
                <a:solidFill>
                  <a:srgbClr val="00B050"/>
                </a:solidFill>
              </a:rPr>
              <a:t>// </a:t>
            </a:r>
            <a:r>
              <a:rPr lang="en-GB" sz="1900" dirty="0" err="1" smtClean="0">
                <a:solidFill>
                  <a:srgbClr val="00B050"/>
                </a:solidFill>
              </a:rPr>
              <a:t>ignor</a:t>
            </a:r>
            <a:r>
              <a:rPr lang="sr-Latn-ME" sz="1900" dirty="0" smtClean="0">
                <a:solidFill>
                  <a:srgbClr val="00B050"/>
                </a:solidFill>
              </a:rPr>
              <a:t>iši</a:t>
            </a:r>
            <a:r>
              <a:rPr lang="en-GB" sz="1900" dirty="0" smtClean="0">
                <a:solidFill>
                  <a:srgbClr val="00B050"/>
                </a:solidFill>
              </a:rPr>
              <a:t> </a:t>
            </a:r>
            <a:r>
              <a:rPr lang="sr-Latn-ME" sz="1900" dirty="0" smtClean="0">
                <a:solidFill>
                  <a:srgbClr val="00B050"/>
                </a:solidFill>
              </a:rPr>
              <a:t>Enter</a:t>
            </a:r>
            <a:r>
              <a:rPr lang="en-GB" sz="1900" dirty="0" smtClean="0">
                <a:solidFill>
                  <a:srgbClr val="00B050"/>
                </a:solidFill>
              </a:rPr>
              <a:t> </a:t>
            </a:r>
            <a:r>
              <a:rPr lang="sr-Latn-ME" sz="1900" dirty="0" smtClean="0">
                <a:solidFill>
                  <a:srgbClr val="00B050"/>
                </a:solidFill>
              </a:rPr>
              <a:t>posle</a:t>
            </a:r>
            <a:r>
              <a:rPr lang="en-GB" sz="1900" dirty="0" smtClean="0">
                <a:solidFill>
                  <a:srgbClr val="00B050"/>
                </a:solidFill>
              </a:rPr>
              <a:t> %</a:t>
            </a:r>
            <a:r>
              <a:rPr lang="sr-Latn-ME" sz="1900" dirty="0" smtClean="0">
                <a:solidFill>
                  <a:srgbClr val="00B050"/>
                </a:solidFill>
              </a:rPr>
              <a:t>s</a:t>
            </a:r>
            <a:r>
              <a:rPr lang="en-GB" sz="1900" dirty="0" smtClean="0">
                <a:solidFill>
                  <a:srgbClr val="00B050"/>
                </a:solidFill>
              </a:rPr>
              <a:t>, </a:t>
            </a:r>
            <a:r>
              <a:rPr lang="sr-Latn-ME" sz="1900" dirty="0" smtClean="0">
                <a:solidFill>
                  <a:srgbClr val="00B050"/>
                </a:solidFill>
              </a:rPr>
              <a:t>pa učitaj karakter</a:t>
            </a:r>
            <a:endParaRPr lang="it-IT" sz="1900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7/35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989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dirty="0" smtClean="0">
                <a:solidFill>
                  <a:srgbClr val="FF0000"/>
                </a:solidFill>
              </a:rPr>
              <a:t>sprintf</a:t>
            </a:r>
            <a:endParaRPr lang="en-US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133600"/>
            <a:ext cx="8785225" cy="4103688"/>
          </a:xfrm>
        </p:spPr>
        <p:txBody>
          <a:bodyPr/>
          <a:lstStyle/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 smtClean="0"/>
              <a:t>Pored pobrojanog</a:t>
            </a:r>
            <a:r>
              <a:rPr lang="en-US" sz="2400" dirty="0" smtClean="0"/>
              <a:t>,</a:t>
            </a:r>
            <a:r>
              <a:rPr lang="sr-Latn-CS" sz="2400" dirty="0" smtClean="0"/>
              <a:t> u </a:t>
            </a:r>
            <a:r>
              <a:rPr lang="sr-Latn-CS" sz="2400" dirty="0" smtClean="0">
                <a:solidFill>
                  <a:srgbClr val="3333CC"/>
                </a:solidFill>
              </a:rPr>
              <a:t>stdio.h</a:t>
            </a:r>
            <a:r>
              <a:rPr lang="sr-Latn-CS" sz="2400" dirty="0" smtClean="0"/>
              <a:t> definisana je i znakovna konstanta </a:t>
            </a:r>
            <a:r>
              <a:rPr lang="sr-Latn-CS" sz="2400" dirty="0" smtClean="0">
                <a:solidFill>
                  <a:srgbClr val="3333CC"/>
                </a:solidFill>
              </a:rPr>
              <a:t>EOF</a:t>
            </a:r>
            <a:r>
              <a:rPr lang="sr-Latn-CS" sz="2400" dirty="0" smtClean="0"/>
              <a:t> koja označava kraj fajla.</a:t>
            </a:r>
            <a:endParaRPr lang="en-US" sz="2400" dirty="0" smtClean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err="1" smtClean="0"/>
              <a:t>Interesantna</a:t>
            </a:r>
            <a:r>
              <a:rPr lang="en-US" sz="2400" dirty="0" smtClean="0"/>
              <a:t> je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sprintf</a:t>
            </a:r>
            <a:r>
              <a:rPr lang="sr-Latn-CS" sz="2400" dirty="0" smtClean="0"/>
              <a:t> kojom se vrši štampanje u string. Slična je </a:t>
            </a:r>
            <a:r>
              <a:rPr lang="en-US" sz="2400" dirty="0" err="1"/>
              <a:t>funkcija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printf</a:t>
            </a:r>
            <a:r>
              <a:rPr lang="sr-Latn-CS" sz="2400" dirty="0" smtClean="0"/>
              <a:t>, osim što ima dodatni (prvi) argument string u koji se vrši “štampanje” umjesto na ekran. </a:t>
            </a:r>
            <a:endParaRPr lang="en-US" sz="2400" dirty="0" smtClean="0"/>
          </a:p>
          <a:p>
            <a:pPr eaLnBrk="1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ako želimo da formiramo string koji predstavlja tekuće vrijeme u formatu </a:t>
            </a:r>
            <a:r>
              <a:rPr lang="sr-Latn-CS" sz="2400" dirty="0">
                <a:solidFill>
                  <a:srgbClr val="3333CC"/>
                </a:solidFill>
              </a:rPr>
              <a:t>"</a:t>
            </a:r>
            <a:r>
              <a:rPr lang="sr-Latn-CS" sz="2400" dirty="0" smtClean="0">
                <a:solidFill>
                  <a:srgbClr val="3333CC"/>
                </a:solidFill>
              </a:rPr>
              <a:t>HH:MM:SS"</a:t>
            </a:r>
            <a:r>
              <a:rPr lang="sr-Latn-CS" sz="2400" dirty="0" smtClean="0"/>
              <a:t>, a posjedujemo cijele brojeve koji predstavljaju sate, minute i sekunde</a:t>
            </a:r>
            <a:r>
              <a:rPr lang="en-US" sz="2400" dirty="0" smtClean="0"/>
              <a:t>,</a:t>
            </a:r>
            <a:r>
              <a:rPr lang="sr-Latn-CS" sz="2400" dirty="0" smtClean="0"/>
              <a:t> to možemo uraditi kao:</a:t>
            </a:r>
            <a:endParaRPr lang="en-US" sz="2400" dirty="0" smtClean="0"/>
          </a:p>
          <a:p>
            <a:pPr marL="0" indent="0" eaLnBrk="1" hangingPunct="1">
              <a:lnSpc>
                <a:spcPct val="95000"/>
              </a:lnSpc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sprintf(s, </a:t>
            </a:r>
            <a:r>
              <a:rPr lang="sr-Latn-CS" sz="2400" dirty="0" smtClean="0">
                <a:solidFill>
                  <a:srgbClr val="3333CC"/>
                </a:solidFill>
              </a:rPr>
              <a:t>"%</a:t>
            </a:r>
            <a:r>
              <a:rPr lang="en-US" sz="2400" dirty="0" smtClean="0">
                <a:solidFill>
                  <a:srgbClr val="3333CC"/>
                </a:solidFill>
              </a:rPr>
              <a:t>.</a:t>
            </a:r>
            <a:r>
              <a:rPr lang="sr-Latn-CS" sz="2400" dirty="0" smtClean="0">
                <a:solidFill>
                  <a:srgbClr val="3333CC"/>
                </a:solidFill>
              </a:rPr>
              <a:t>2d</a:t>
            </a:r>
            <a:r>
              <a:rPr lang="sr-Latn-CS" sz="2400" dirty="0">
                <a:solidFill>
                  <a:srgbClr val="00B050"/>
                </a:solidFill>
              </a:rPr>
              <a:t>:</a:t>
            </a:r>
            <a:r>
              <a:rPr lang="sr-Latn-CS" sz="2400" dirty="0" smtClean="0">
                <a:solidFill>
                  <a:srgbClr val="3333CC"/>
                </a:solidFill>
              </a:rPr>
              <a:t>%</a:t>
            </a:r>
            <a:r>
              <a:rPr lang="en-US" sz="2400" dirty="0" smtClean="0">
                <a:solidFill>
                  <a:srgbClr val="3333CC"/>
                </a:solidFill>
              </a:rPr>
              <a:t>.</a:t>
            </a:r>
            <a:r>
              <a:rPr lang="sr-Latn-CS" sz="2400" dirty="0" smtClean="0">
                <a:solidFill>
                  <a:srgbClr val="3333CC"/>
                </a:solidFill>
              </a:rPr>
              <a:t>2d</a:t>
            </a:r>
            <a:r>
              <a:rPr lang="sr-Latn-CS" sz="2400" dirty="0">
                <a:solidFill>
                  <a:srgbClr val="00B050"/>
                </a:solidFill>
              </a:rPr>
              <a:t>:</a:t>
            </a:r>
            <a:r>
              <a:rPr lang="sr-Latn-CS" sz="2400" dirty="0" smtClean="0">
                <a:solidFill>
                  <a:srgbClr val="3333CC"/>
                </a:solidFill>
              </a:rPr>
              <a:t>%</a:t>
            </a:r>
            <a:r>
              <a:rPr lang="en-US" sz="2400" dirty="0" smtClean="0">
                <a:solidFill>
                  <a:srgbClr val="3333CC"/>
                </a:solidFill>
              </a:rPr>
              <a:t>.</a:t>
            </a:r>
            <a:r>
              <a:rPr lang="sr-Latn-CS" sz="2400" dirty="0">
                <a:solidFill>
                  <a:srgbClr val="3333CC"/>
                </a:solidFill>
              </a:rPr>
              <a:t>2d</a:t>
            </a:r>
            <a:r>
              <a:rPr lang="sr-Latn-CS" sz="2400" dirty="0" smtClean="0">
                <a:solidFill>
                  <a:srgbClr val="3333CC"/>
                </a:solidFill>
              </a:rPr>
              <a:t>"</a:t>
            </a:r>
            <a:r>
              <a:rPr lang="sr-Latn-CS" sz="2400" dirty="0" smtClean="0">
                <a:solidFill>
                  <a:srgbClr val="FF0000"/>
                </a:solidFill>
              </a:rPr>
              <a:t>, sat, min, sek);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cxnSp>
        <p:nvCxnSpPr>
          <p:cNvPr id="5124" name="Straight Arrow Connector 2"/>
          <p:cNvCxnSpPr>
            <a:cxnSpLocks noChangeShapeType="1"/>
          </p:cNvCxnSpPr>
          <p:nvPr/>
        </p:nvCxnSpPr>
        <p:spPr bwMode="auto">
          <a:xfrm flipH="1" flipV="1">
            <a:off x="3039048" y="5843404"/>
            <a:ext cx="647700" cy="5032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25" name="Straight Arrow Connector 5"/>
          <p:cNvCxnSpPr>
            <a:cxnSpLocks noChangeShapeType="1"/>
          </p:cNvCxnSpPr>
          <p:nvPr/>
        </p:nvCxnSpPr>
        <p:spPr bwMode="auto">
          <a:xfrm flipV="1">
            <a:off x="3686748" y="5843404"/>
            <a:ext cx="144462" cy="5032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26" name="Straight Arrow Connector 8"/>
          <p:cNvCxnSpPr>
            <a:cxnSpLocks noChangeShapeType="1"/>
          </p:cNvCxnSpPr>
          <p:nvPr/>
        </p:nvCxnSpPr>
        <p:spPr bwMode="auto">
          <a:xfrm flipV="1">
            <a:off x="3686748" y="5878329"/>
            <a:ext cx="936625" cy="4683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734667" y="6308542"/>
            <a:ext cx="604837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800" dirty="0">
                <a:latin typeface="+mj-lt"/>
              </a:rPr>
              <a:t>T</a:t>
            </a:r>
            <a:r>
              <a:rPr lang="sr-Latn-RS" sz="1800" dirty="0">
                <a:latin typeface="+mj-lt"/>
              </a:rPr>
              <a:t>ačka označava da se prazna </a:t>
            </a:r>
            <a:r>
              <a:rPr lang="sr-Latn-RS" sz="1800" dirty="0" smtClean="0">
                <a:latin typeface="+mj-lt"/>
              </a:rPr>
              <a:t>mjesta </a:t>
            </a:r>
            <a:r>
              <a:rPr lang="sr-Latn-RS" sz="1800" dirty="0">
                <a:latin typeface="+mj-lt"/>
              </a:rPr>
              <a:t>dopunjavaju nulama</a:t>
            </a:r>
            <a:endParaRPr lang="en-GB" sz="1800" dirty="0"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8/35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solidFill>
                  <a:srgbClr val="FF0000"/>
                </a:solidFill>
              </a:rPr>
              <a:t>sscanf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349648"/>
            <a:ext cx="8785225" cy="4103688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400" dirty="0" smtClean="0"/>
              <a:t>Za razliku od scanf, koja učitava podatke sa standardnog ulaznog uređaja, funkcija </a:t>
            </a:r>
            <a:r>
              <a:rPr lang="sr-Latn-CS" sz="2400" dirty="0" smtClean="0">
                <a:solidFill>
                  <a:srgbClr val="FF0000"/>
                </a:solidFill>
              </a:rPr>
              <a:t>sscanf</a:t>
            </a:r>
            <a:r>
              <a:rPr lang="sr-Latn-CS" sz="2400" dirty="0" smtClean="0"/>
              <a:t> </a:t>
            </a:r>
            <a:r>
              <a:rPr lang="sr-Latn-ME" sz="2400" dirty="0" smtClean="0"/>
              <a:t>učitava </a:t>
            </a:r>
            <a:r>
              <a:rPr lang="sr-Latn-ME" sz="2400" dirty="0"/>
              <a:t>podatke i</a:t>
            </a:r>
            <a:r>
              <a:rPr lang="en-US" sz="2400" dirty="0"/>
              <a:t>z </a:t>
            </a:r>
            <a:r>
              <a:rPr lang="en-US" sz="2400" dirty="0" err="1"/>
              <a:t>stringa</a:t>
            </a:r>
            <a:r>
              <a:rPr lang="en-US" sz="2400" dirty="0"/>
              <a:t> </a:t>
            </a:r>
            <a:r>
              <a:rPr lang="en-US" sz="2400" dirty="0" err="1" smtClean="0"/>
              <a:t>koji</a:t>
            </a:r>
            <a:r>
              <a:rPr lang="sr-Latn-ME" sz="2400" dirty="0" smtClean="0"/>
              <a:t> je</a:t>
            </a:r>
            <a:r>
              <a:rPr lang="en-US" sz="2400" dirty="0" smtClean="0"/>
              <a:t> </a:t>
            </a:r>
            <a:r>
              <a:rPr lang="en-US" sz="2400" dirty="0" err="1"/>
              <a:t>zadat</a:t>
            </a:r>
            <a:r>
              <a:rPr lang="en-US" sz="2400" dirty="0"/>
              <a:t> </a:t>
            </a:r>
            <a:r>
              <a:rPr lang="en-US" sz="2400" dirty="0" err="1"/>
              <a:t>kao</a:t>
            </a:r>
            <a:r>
              <a:rPr lang="en-US" sz="2400" dirty="0"/>
              <a:t> </a:t>
            </a:r>
            <a:r>
              <a:rPr lang="en-US" sz="2400" dirty="0" err="1"/>
              <a:t>prvi</a:t>
            </a:r>
            <a:r>
              <a:rPr lang="en-US" sz="2400" dirty="0"/>
              <a:t> </a:t>
            </a:r>
            <a:r>
              <a:rPr lang="en-US" sz="2400" dirty="0" smtClean="0"/>
              <a:t>argument</a:t>
            </a:r>
            <a:r>
              <a:rPr lang="sr-Latn-CS" sz="2400" dirty="0" smtClean="0"/>
              <a:t>. Ostali argumenti su isti kao kod scanf.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b="1" dirty="0" smtClean="0"/>
              <a:t>Primjer:</a:t>
            </a:r>
            <a:r>
              <a:rPr lang="sr-Latn-CS" sz="2400" dirty="0" smtClean="0"/>
              <a:t> Ako je u stringu </a:t>
            </a:r>
            <a:r>
              <a:rPr lang="sr-Latn-CS" sz="2400" dirty="0">
                <a:solidFill>
                  <a:srgbClr val="3333CC"/>
                </a:solidFill>
              </a:rPr>
              <a:t>s</a:t>
            </a:r>
            <a:r>
              <a:rPr lang="sr-Latn-CS" sz="2400" dirty="0" smtClean="0"/>
              <a:t> zadato vrijeme u sljedećem formatu</a:t>
            </a:r>
            <a:r>
              <a:rPr lang="sr-Latn-CS" sz="2400" b="1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s = </a:t>
            </a:r>
            <a:r>
              <a:rPr lang="sr-Latn-CS" sz="2400" dirty="0">
                <a:solidFill>
                  <a:srgbClr val="3333CC"/>
                </a:solidFill>
              </a:rPr>
              <a:t>"</a:t>
            </a:r>
            <a:r>
              <a:rPr lang="sr-Latn-CS" sz="2400" dirty="0" smtClean="0">
                <a:solidFill>
                  <a:srgbClr val="3333CC"/>
                </a:solidFill>
              </a:rPr>
              <a:t>HH:MM:SS"</a:t>
            </a:r>
            <a:r>
              <a:rPr lang="sr-Latn-CS" sz="2400" dirty="0" smtClean="0"/>
              <a:t>, onda funkcija</a:t>
            </a:r>
            <a:endParaRPr lang="en-US" sz="2400" dirty="0"/>
          </a:p>
          <a:p>
            <a:pPr marL="0" indent="0" algn="ctr" eaLnBrk="1" hangingPunct="1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sr-Latn-CS" sz="2400" dirty="0" smtClean="0">
                <a:solidFill>
                  <a:srgbClr val="FF0000"/>
                </a:solidFill>
              </a:rPr>
              <a:t>sscanf(s, </a:t>
            </a:r>
            <a:r>
              <a:rPr lang="sr-Latn-CS" sz="2400" dirty="0">
                <a:solidFill>
                  <a:srgbClr val="3333CC"/>
                </a:solidFill>
              </a:rPr>
              <a:t>"%2d</a:t>
            </a:r>
            <a:r>
              <a:rPr lang="it-IT" sz="2400" dirty="0" smtClean="0">
                <a:solidFill>
                  <a:srgbClr val="00B050"/>
                </a:solidFill>
              </a:rPr>
              <a:t>%*c</a:t>
            </a:r>
            <a:r>
              <a:rPr lang="sr-Latn-CS" sz="2400" dirty="0">
                <a:solidFill>
                  <a:srgbClr val="3333CC"/>
                </a:solidFill>
              </a:rPr>
              <a:t>%2d</a:t>
            </a:r>
            <a:r>
              <a:rPr lang="it-IT" sz="2400" dirty="0" smtClean="0">
                <a:solidFill>
                  <a:srgbClr val="00B050"/>
                </a:solidFill>
              </a:rPr>
              <a:t>%*c</a:t>
            </a:r>
            <a:r>
              <a:rPr lang="sr-Latn-CS" sz="2400" dirty="0">
                <a:solidFill>
                  <a:srgbClr val="3333CC"/>
                </a:solidFill>
              </a:rPr>
              <a:t>%2d"</a:t>
            </a:r>
            <a:r>
              <a:rPr lang="sr-Latn-CS" sz="2400" dirty="0">
                <a:solidFill>
                  <a:srgbClr val="FF0000"/>
                </a:solidFill>
              </a:rPr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&amp;sat, &amp;min, &amp;sek)</a:t>
            </a:r>
          </a:p>
          <a:p>
            <a:pPr marL="360363" indent="0" eaLnBrk="1" hangingPunct="1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sr-Latn-CS" sz="2400" dirty="0" smtClean="0"/>
              <a:t>u promjenljive </a:t>
            </a:r>
            <a:r>
              <a:rPr lang="sr-Latn-CS" sz="2400" dirty="0" smtClean="0">
                <a:solidFill>
                  <a:srgbClr val="FF0000"/>
                </a:solidFill>
              </a:rPr>
              <a:t>sat</a:t>
            </a:r>
            <a:r>
              <a:rPr lang="sr-Latn-CS" sz="2400" dirty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min</a:t>
            </a:r>
            <a:r>
              <a:rPr lang="sr-Latn-CS" sz="2400" dirty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sek</a:t>
            </a:r>
            <a:r>
              <a:rPr lang="sr-Latn-CS" sz="2400" dirty="0"/>
              <a:t> </a:t>
            </a:r>
            <a:r>
              <a:rPr lang="sr-Latn-CS" sz="2400" dirty="0" smtClean="0"/>
              <a:t>učitava (upisuje) sate, minute i sekunde, respektivno. Pomoću </a:t>
            </a:r>
            <a:r>
              <a:rPr lang="it-IT" sz="2400" dirty="0">
                <a:solidFill>
                  <a:srgbClr val="00B050"/>
                </a:solidFill>
              </a:rPr>
              <a:t>%*</a:t>
            </a:r>
            <a:r>
              <a:rPr lang="it-IT" sz="2400" dirty="0" smtClean="0">
                <a:solidFill>
                  <a:srgbClr val="00B050"/>
                </a:solidFill>
              </a:rPr>
              <a:t>c</a:t>
            </a:r>
            <a:r>
              <a:rPr lang="sr-Latn-ME" sz="2400" dirty="0"/>
              <a:t> zanemarujemo dvotačke.</a:t>
            </a: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8382000" y="6540500"/>
            <a:ext cx="762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GB" sz="1400" smtClean="0">
                <a:solidFill>
                  <a:srgbClr val="282828"/>
                </a:solidFill>
                <a:latin typeface="Tahoma" panose="020B0604030504040204" pitchFamily="34" charset="0"/>
              </a:rPr>
              <a:t>9/35</a:t>
            </a:r>
            <a:endParaRPr lang="en-GB" sz="1400">
              <a:solidFill>
                <a:srgbClr val="282828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29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29474</TotalTime>
  <Words>3006</Words>
  <Application>Microsoft Office PowerPoint</Application>
  <PresentationFormat>On-screen Show (4:3)</PresentationFormat>
  <Paragraphs>295</Paragraphs>
  <Slides>35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Calibri</vt:lpstr>
      <vt:lpstr>Cambria Math</vt:lpstr>
      <vt:lpstr>Symbol</vt:lpstr>
      <vt:lpstr>Tahoma</vt:lpstr>
      <vt:lpstr>Times New Roman</vt:lpstr>
      <vt:lpstr>Wingdings</vt:lpstr>
      <vt:lpstr>Citrus</vt:lpstr>
      <vt:lpstr>Programiranje I</vt:lpstr>
      <vt:lpstr>Programske biblioteke</vt:lpstr>
      <vt:lpstr>Još nešto o scanf</vt:lpstr>
      <vt:lpstr>Specifikatori formata</vt:lpstr>
      <vt:lpstr>Specifikator opsega</vt:lpstr>
      <vt:lpstr>Primjer</vt:lpstr>
      <vt:lpstr>Zanemarivanje karaktera za prelazak u novi red</vt:lpstr>
      <vt:lpstr>sprintf</vt:lpstr>
      <vt:lpstr>sscanf</vt:lpstr>
      <vt:lpstr>string.h - pregled i još ponešto</vt:lpstr>
      <vt:lpstr>string.h</vt:lpstr>
      <vt:lpstr>ctype.h</vt:lpstr>
      <vt:lpstr>math.h</vt:lpstr>
      <vt:lpstr>limits.h</vt:lpstr>
      <vt:lpstr>limits.h i stdlib.h</vt:lpstr>
      <vt:lpstr>stdlib.h</vt:lpstr>
      <vt:lpstr>Karakteristike promjenljivih</vt:lpstr>
      <vt:lpstr>Lokalne i globalne promjenljive</vt:lpstr>
      <vt:lpstr>Primjer lokalnih i globalnih prom.</vt:lpstr>
      <vt:lpstr>Zasjenjivanje</vt:lpstr>
      <vt:lpstr>Statičke promjenljive</vt:lpstr>
      <vt:lpstr>Statičke promjenljive</vt:lpstr>
      <vt:lpstr>Statičke promjenljive</vt:lpstr>
      <vt:lpstr>register i volatile promjenljive</vt:lpstr>
      <vt:lpstr>register i volatile promjenljive</vt:lpstr>
      <vt:lpstr>Eksterne promjenljive</vt:lpstr>
      <vt:lpstr>Eksterne promjenljive</vt:lpstr>
      <vt:lpstr>Dinamička alokacija i dealokacija</vt:lpstr>
      <vt:lpstr>Dinamička alokacija i dealokacija</vt:lpstr>
      <vt:lpstr>Upotreba funkcije malloc</vt:lpstr>
      <vt:lpstr>Upotreba funkcije malloc</vt:lpstr>
      <vt:lpstr>Upotreba funkcije malloc</vt:lpstr>
      <vt:lpstr>Dealokacija i druge funkcije za alokaciju</vt:lpstr>
      <vt:lpstr>realloc</vt:lpstr>
      <vt:lpstr>Ostatak gradiva</vt:lpstr>
    </vt:vector>
  </TitlesOfParts>
  <Company>ETF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PC</cp:lastModifiedBy>
  <cp:revision>735</cp:revision>
  <dcterms:created xsi:type="dcterms:W3CDTF">2004-08-23T07:37:27Z</dcterms:created>
  <dcterms:modified xsi:type="dcterms:W3CDTF">2021-11-09T18:48:41Z</dcterms:modified>
</cp:coreProperties>
</file>