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271" r:id="rId3"/>
    <p:sldId id="272" r:id="rId4"/>
    <p:sldId id="273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4" r:id="rId13"/>
    <p:sldId id="285" r:id="rId14"/>
    <p:sldId id="288" r:id="rId15"/>
    <p:sldId id="286" r:id="rId16"/>
    <p:sldId id="287" r:id="rId17"/>
    <p:sldId id="290" r:id="rId18"/>
    <p:sldId id="295" r:id="rId19"/>
    <p:sldId id="289" r:id="rId20"/>
    <p:sldId id="296" r:id="rId21"/>
    <p:sldId id="297" r:id="rId22"/>
    <p:sldId id="298" r:id="rId23"/>
    <p:sldId id="299" r:id="rId24"/>
    <p:sldId id="300" r:id="rId25"/>
    <p:sldId id="291" r:id="rId26"/>
    <p:sldId id="292" r:id="rId27"/>
    <p:sldId id="293" r:id="rId28"/>
    <p:sldId id="301" r:id="rId29"/>
  </p:sldIdLst>
  <p:sldSz cx="9144000" cy="6858000" type="screen4x3"/>
  <p:notesSz cx="9947275" cy="6858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CC00"/>
    <a:srgbClr val="6699FF"/>
    <a:srgbClr val="FF82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59" autoAdjust="0"/>
    <p:restoredTop sz="90929"/>
  </p:normalViewPr>
  <p:slideViewPr>
    <p:cSldViewPr>
      <p:cViewPr varScale="1">
        <p:scale>
          <a:sx n="127" d="100"/>
          <a:sy n="127" d="100"/>
        </p:scale>
        <p:origin x="1170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9460" cy="342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561" tIns="46781" rIns="93561" bIns="46781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en-US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37815" y="0"/>
            <a:ext cx="4309460" cy="342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561" tIns="46781" rIns="93561" bIns="46781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788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5324"/>
            <a:ext cx="4309460" cy="342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561" tIns="46781" rIns="93561" bIns="46781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en-US"/>
          </a:p>
        </p:txBody>
      </p:sp>
      <p:sp>
        <p:nvSpPr>
          <p:cNvPr id="788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37815" y="6515324"/>
            <a:ext cx="4309460" cy="342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561" tIns="46781" rIns="93561" bIns="46781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927D39-1EFB-4A5B-97B9-445983E0ED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6776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309838" cy="344451"/>
          </a:xfrm>
          <a:prstGeom prst="rect">
            <a:avLst/>
          </a:prstGeom>
        </p:spPr>
        <p:txBody>
          <a:bodyPr vert="horz" lIns="93561" tIns="46781" rIns="93561" bIns="46781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34199" y="1"/>
            <a:ext cx="4311458" cy="344451"/>
          </a:xfrm>
          <a:prstGeom prst="rect">
            <a:avLst/>
          </a:prstGeom>
        </p:spPr>
        <p:txBody>
          <a:bodyPr vert="horz" lIns="93561" tIns="46781" rIns="93561" bIns="46781" rtlCol="0"/>
          <a:lstStyle>
            <a:lvl1pPr algn="r">
              <a:defRPr sz="1200"/>
            </a:lvl1pPr>
          </a:lstStyle>
          <a:p>
            <a:fld id="{C6FDCD5E-CBE3-4564-9A5D-6EB0FDC8EFD9}" type="datetimeFigureOut">
              <a:rPr lang="en-GB" smtClean="0"/>
              <a:t>28/12/2021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30588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561" tIns="46781" rIns="93561" bIns="46781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4080" y="3300851"/>
            <a:ext cx="7959115" cy="2700103"/>
          </a:xfrm>
          <a:prstGeom prst="rect">
            <a:avLst/>
          </a:prstGeom>
        </p:spPr>
        <p:txBody>
          <a:bodyPr vert="horz" lIns="93561" tIns="46781" rIns="93561" bIns="4678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513549"/>
            <a:ext cx="4309838" cy="344451"/>
          </a:xfrm>
          <a:prstGeom prst="rect">
            <a:avLst/>
          </a:prstGeom>
        </p:spPr>
        <p:txBody>
          <a:bodyPr vert="horz" lIns="93561" tIns="46781" rIns="93561" bIns="46781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34199" y="6513549"/>
            <a:ext cx="4311458" cy="344451"/>
          </a:xfrm>
          <a:prstGeom prst="rect">
            <a:avLst/>
          </a:prstGeom>
        </p:spPr>
        <p:txBody>
          <a:bodyPr vert="horz" lIns="93561" tIns="46781" rIns="93561" bIns="46781" rtlCol="0" anchor="b"/>
          <a:lstStyle>
            <a:lvl1pPr algn="r">
              <a:defRPr sz="1200"/>
            </a:lvl1pPr>
          </a:lstStyle>
          <a:p>
            <a:fld id="{51B19E32-FFD1-456A-8BFD-1F5B295F3A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642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B19E32-FFD1-456A-8BFD-1F5B295F3AF9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4740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65" name="Group 21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6161" name="Freeform 17" descr="D:\FRONTPAGE THEMES\CITRUS\CITTEXT.PNG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3840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3840 h 3840"/>
                <a:gd name="T8" fmla="*/ 0 w 1824"/>
                <a:gd name="T9" fmla="*/ 3840 h 3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/>
            </a:p>
          </p:txBody>
        </p:sp>
        <p:sp>
          <p:nvSpPr>
            <p:cNvPr id="6151" name="Rectangle 7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/>
            </a:p>
          </p:txBody>
        </p:sp>
        <p:pic>
          <p:nvPicPr>
            <p:cNvPr id="6152" name="Picture 8" descr="D:\FRONTPAGE THEMES\CITRUS\CITBANND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153" name="Rectangle 9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/>
            </a:p>
          </p:txBody>
        </p:sp>
        <p:grpSp>
          <p:nvGrpSpPr>
            <p:cNvPr id="6164" name="Group 20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6154" name="Freeform 10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2400"/>
              </a:p>
            </p:txBody>
          </p:sp>
          <p:grpSp>
            <p:nvGrpSpPr>
              <p:cNvPr id="6159" name="Group 15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6155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6156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6157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6158" name="Oval 14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</p:grpSp>
        </p:grpSp>
      </p:grp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068025F-1E65-4E93-AFFF-D4F9417A541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691B1B-166C-4150-B1FC-590F4CB4CB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8917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C2F917-7714-4A14-9FD9-DD2EAEE30C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4584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6822E1-B811-433F-94F1-763EABEE54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9347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0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5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84A0CE-5BCC-4AE4-BF42-4C83CBAF79D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6394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763E51-B521-4FD8-99B1-6DC384E974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5554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7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9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9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951E0A-FA27-47A4-9D42-6AA8D0A3A94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5176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0F0FE0-A661-4E2C-A1D3-723C08D80F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3565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3B9E81-B661-4496-A487-89A578D03E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9486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9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7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9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5A5FA-FBEE-4B73-B2BA-7713E1AB98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2729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9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7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9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C95ABC-0B4F-4FD9-B824-7623D057CB3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9327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9" name="Group 15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1" name="Rectangle 7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/>
            </a:p>
          </p:txBody>
        </p:sp>
        <p:pic>
          <p:nvPicPr>
            <p:cNvPr id="1032" name="Picture 8" descr="D:\FRONTPAGE THEMES\CITRUS\CITBANND.PNG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33" name="Rectangle 9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/>
            </a:p>
          </p:txBody>
        </p:sp>
        <p:sp>
          <p:nvSpPr>
            <p:cNvPr id="1034" name="Freeform 10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3264 h 3264"/>
                <a:gd name="T2" fmla="*/ 0 w 4320"/>
                <a:gd name="T3" fmla="*/ 0 h 3264"/>
                <a:gd name="T4" fmla="*/ 4320 w 4320"/>
                <a:gd name="T5" fmla="*/ 0 h 3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/>
            </a:p>
          </p:txBody>
        </p:sp>
        <p:sp>
          <p:nvSpPr>
            <p:cNvPr id="1035" name="Oval 11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/>
            </a:p>
          </p:txBody>
        </p:sp>
        <p:sp>
          <p:nvSpPr>
            <p:cNvPr id="1036" name="Oval 12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/>
            </a:p>
          </p:txBody>
        </p:sp>
        <p:sp>
          <p:nvSpPr>
            <p:cNvPr id="1037" name="Oval 13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/>
            </a:p>
          </p:txBody>
        </p:sp>
        <p:sp>
          <p:nvSpPr>
            <p:cNvPr id="1038" name="Oval 14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/>
            </a:p>
          </p:txBody>
        </p: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CDA63460-3F91-4624-AE32-ABE903D65C1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buChar char="n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anose="05000000000000000000" pitchFamily="2" charset="2"/>
        <a:buChar char="n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anose="05000000000000000000" pitchFamily="2" charset="2"/>
        <a:buChar char="n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SzPct val="55000"/>
        <a:buFont typeface="Wingdings" panose="05000000000000000000" pitchFamily="2" charset="2"/>
        <a:buChar char="n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4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sr-Latn-ME" altLang="en-US" dirty="0" smtClean="0"/>
              <a:t>P</a:t>
            </a:r>
            <a:r>
              <a:rPr lang="en-US" altLang="en-US" dirty="0" err="1" smtClean="0"/>
              <a:t>rogramiranj</a:t>
            </a:r>
            <a:r>
              <a:rPr lang="sr-Latn-ME" altLang="en-US" dirty="0" smtClean="0"/>
              <a:t>e I</a:t>
            </a:r>
            <a:endParaRPr lang="en-US" alt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648200"/>
            <a:ext cx="6400800" cy="685800"/>
          </a:xfrm>
        </p:spPr>
        <p:txBody>
          <a:bodyPr/>
          <a:lstStyle/>
          <a:p>
            <a:r>
              <a:rPr lang="en-US" altLang="en-US" sz="3600" dirty="0" err="1" smtClean="0"/>
              <a:t>Slo</a:t>
            </a:r>
            <a:r>
              <a:rPr lang="hr-HR" altLang="en-US" sz="3600" dirty="0"/>
              <a:t>ženost </a:t>
            </a:r>
            <a:r>
              <a:rPr lang="hr-HR" altLang="en-US" sz="3600" dirty="0" smtClean="0"/>
              <a:t>algoritama</a:t>
            </a:r>
            <a:endParaRPr lang="hr-HR" alt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 dirty="0" smtClean="0"/>
              <a:t>Prosječna složenost</a:t>
            </a:r>
            <a:endParaRPr lang="en-US" altLang="en-US" dirty="0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7984" y="2133600"/>
            <a:ext cx="8437416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Latn-CS" altLang="en-US" sz="2400" dirty="0"/>
              <a:t>Za vjerovatnoće važi:</a:t>
            </a:r>
          </a:p>
          <a:p>
            <a:pPr>
              <a:lnSpc>
                <a:spcPct val="90000"/>
              </a:lnSpc>
            </a:pPr>
            <a:endParaRPr lang="sr-Latn-CS" altLang="en-US" sz="2400" dirty="0"/>
          </a:p>
          <a:p>
            <a:pPr>
              <a:lnSpc>
                <a:spcPct val="90000"/>
              </a:lnSpc>
            </a:pPr>
            <a:endParaRPr lang="sr-Latn-CS" altLang="en-US" sz="2400" dirty="0"/>
          </a:p>
          <a:p>
            <a:pPr>
              <a:lnSpc>
                <a:spcPct val="90000"/>
              </a:lnSpc>
            </a:pPr>
            <a:endParaRPr lang="sr-Latn-CS" altLang="en-US" sz="2400" dirty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CS" altLang="en-US" sz="2400" b="1" dirty="0">
                <a:solidFill>
                  <a:srgbClr val="FF0000"/>
                </a:solidFill>
              </a:rPr>
              <a:t>Primjer:</a:t>
            </a:r>
            <a:r>
              <a:rPr lang="sr-Latn-CS" altLang="en-US" sz="2400" dirty="0">
                <a:solidFill>
                  <a:srgbClr val="FF0000"/>
                </a:solidFill>
              </a:rPr>
              <a:t> </a:t>
            </a:r>
            <a:r>
              <a:rPr lang="sr-Latn-CS" altLang="en-US" sz="2400" dirty="0"/>
              <a:t>Parni i neparni </a:t>
            </a:r>
            <a:r>
              <a:rPr lang="sr-Latn-CS" altLang="en-US" sz="2400" dirty="0" smtClean="0"/>
              <a:t>brojevi (to su klase ulaznih podataka) </a:t>
            </a:r>
            <a:r>
              <a:rPr lang="sr-Latn-CS" altLang="en-US" sz="2400" dirty="0"/>
              <a:t>se pojavljuju sa jednakom vjerovatnoćom. Obim </a:t>
            </a:r>
            <a:r>
              <a:rPr lang="sr-Latn-CS" altLang="en-US" sz="2400" dirty="0" smtClean="0"/>
              <a:t>operacija </a:t>
            </a:r>
            <a:r>
              <a:rPr lang="sr-Latn-CS" altLang="en-US" sz="2400" dirty="0"/>
              <a:t>kod parnih brojeva je reda veličine </a:t>
            </a:r>
            <a:r>
              <a:rPr lang="sr-Latn-CS" altLang="en-US" sz="2400" b="1" dirty="0"/>
              <a:t>N</a:t>
            </a:r>
            <a:r>
              <a:rPr lang="en-US" altLang="en-US" sz="2400" dirty="0"/>
              <a:t>,</a:t>
            </a:r>
            <a:r>
              <a:rPr lang="sr-Latn-CS" altLang="en-US" sz="2400" b="1" dirty="0"/>
              <a:t> </a:t>
            </a:r>
            <a:r>
              <a:rPr lang="sr-Latn-CS" altLang="en-US" sz="2400" dirty="0" smtClean="0"/>
              <a:t>kod </a:t>
            </a:r>
            <a:r>
              <a:rPr lang="sr-Latn-CS" altLang="en-US" sz="2400" dirty="0"/>
              <a:t>neparnih </a:t>
            </a:r>
            <a:r>
              <a:rPr lang="sr-Latn-CS" altLang="en-US" sz="2400" b="1" dirty="0"/>
              <a:t>2N</a:t>
            </a:r>
            <a:r>
              <a:rPr lang="sr-Latn-CS" altLang="en-US" sz="2400" dirty="0"/>
              <a:t>. </a:t>
            </a:r>
            <a:r>
              <a:rPr lang="sr-Latn-CS" altLang="en-US" sz="2400" dirty="0" smtClean="0"/>
              <a:t>Šta </a:t>
            </a:r>
            <a:r>
              <a:rPr lang="sr-Latn-CS" altLang="en-US" sz="2400" dirty="0"/>
              <a:t>je </a:t>
            </a:r>
            <a:r>
              <a:rPr lang="sr-Latn-CS" altLang="en-US" sz="2400" dirty="0" smtClean="0"/>
              <a:t>najgori</a:t>
            </a:r>
            <a:r>
              <a:rPr lang="en-US" altLang="en-US" sz="2400" dirty="0" smtClean="0"/>
              <a:t>,</a:t>
            </a:r>
            <a:r>
              <a:rPr lang="sr-Latn-CS" altLang="en-US" sz="2400" dirty="0" smtClean="0"/>
              <a:t> </a:t>
            </a:r>
            <a:r>
              <a:rPr lang="sr-Latn-CS" altLang="en-US" sz="2400" dirty="0"/>
              <a:t>a </a:t>
            </a:r>
            <a:r>
              <a:rPr lang="sr-Latn-CS" altLang="en-US" sz="2400" dirty="0" smtClean="0"/>
              <a:t>šta prosječni </a:t>
            </a:r>
            <a:r>
              <a:rPr lang="sr-Latn-CS" altLang="en-US" sz="2400" dirty="0"/>
              <a:t>slučaj?</a:t>
            </a:r>
          </a:p>
          <a:p>
            <a:pPr>
              <a:lnSpc>
                <a:spcPct val="90000"/>
              </a:lnSpc>
            </a:pPr>
            <a:r>
              <a:rPr lang="sr-Latn-CS" altLang="en-US" sz="2400" b="1" dirty="0">
                <a:solidFill>
                  <a:schemeClr val="accent5">
                    <a:lumMod val="50000"/>
                  </a:schemeClr>
                </a:solidFill>
              </a:rPr>
              <a:t>Odgovor:</a:t>
            </a:r>
            <a:r>
              <a:rPr lang="sr-Latn-CS" altLang="en-US" sz="2400" dirty="0">
                <a:solidFill>
                  <a:srgbClr val="00CC00"/>
                </a:solidFill>
              </a:rPr>
              <a:t> </a:t>
            </a:r>
            <a:r>
              <a:rPr lang="sr-Latn-CS" altLang="en-US" sz="2400" dirty="0"/>
              <a:t>Najgori slučaj je </a:t>
            </a:r>
            <a:r>
              <a:rPr lang="sr-Latn-CS" altLang="en-US" sz="2400" b="1" dirty="0"/>
              <a:t>2N</a:t>
            </a:r>
            <a:r>
              <a:rPr lang="en-US" altLang="en-US" sz="2400" dirty="0"/>
              <a:t>,</a:t>
            </a:r>
            <a:r>
              <a:rPr lang="sr-Latn-CS" altLang="en-US" sz="2400" dirty="0"/>
              <a:t> dok je prosječni </a:t>
            </a:r>
            <a:br>
              <a:rPr lang="sr-Latn-CS" altLang="en-US" sz="2400" dirty="0"/>
            </a:br>
            <a:endParaRPr lang="en-US" altLang="en-US" dirty="0"/>
          </a:p>
        </p:txBody>
      </p:sp>
      <p:graphicFrame>
        <p:nvGraphicFramePr>
          <p:cNvPr id="10342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6712890"/>
              </p:ext>
            </p:extLst>
          </p:nvPr>
        </p:nvGraphicFramePr>
        <p:xfrm>
          <a:off x="2746085" y="2581566"/>
          <a:ext cx="3663951" cy="93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442" name="Equation" r:id="rId3" imgW="1701720" imgH="431640" progId="Equation.DSMT4">
                  <p:embed/>
                </p:oleObj>
              </mc:Choice>
              <mc:Fallback>
                <p:oleObj name="Equation" r:id="rId3" imgW="1701720" imgH="43164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6085" y="2581566"/>
                        <a:ext cx="3663951" cy="930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42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197296"/>
              </p:ext>
            </p:extLst>
          </p:nvPr>
        </p:nvGraphicFramePr>
        <p:xfrm>
          <a:off x="3181928" y="5879087"/>
          <a:ext cx="2819400" cy="6048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443" name="Equation" r:id="rId5" imgW="1066680" imgH="228600" progId="Equation.DSMT4">
                  <p:embed/>
                </p:oleObj>
              </mc:Choice>
              <mc:Fallback>
                <p:oleObj name="Equation" r:id="rId5" imgW="1066680" imgH="2286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81928" y="5879087"/>
                        <a:ext cx="2819400" cy="60483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10/28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 dirty="0" smtClean="0"/>
              <a:t>Rast složenosti. Veliko O</a:t>
            </a:r>
            <a:endParaRPr lang="en-US" altLang="en-US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228600" y="2209800"/>
            <a:ext cx="87630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altLang="en-US" sz="2400" dirty="0"/>
              <a:t>Rast složenosti algoritma (vremenska, prostorna) sa povećanjem veličine ulaza </a:t>
            </a:r>
            <a:r>
              <a:rPr lang="sr-Latn-ME" altLang="en-US" sz="2400" dirty="0">
                <a:solidFill>
                  <a:srgbClr val="FF0000"/>
                </a:solidFill>
              </a:rPr>
              <a:t>n</a:t>
            </a:r>
            <a:r>
              <a:rPr lang="en-GB" altLang="en-US" sz="2400" dirty="0"/>
              <a:t> </a:t>
            </a:r>
            <a:r>
              <a:rPr lang="sr-Latn-ME" altLang="en-US" sz="2400" dirty="0"/>
              <a:t>je korisna mjera</a:t>
            </a:r>
            <a:r>
              <a:rPr lang="en-GB" altLang="en-US" sz="2400" dirty="0"/>
              <a:t> </a:t>
            </a:r>
            <a:r>
              <a:rPr lang="sr-Latn-ME" altLang="en-US" sz="2400" dirty="0"/>
              <a:t>za poređenje algoritama</a:t>
            </a:r>
            <a:r>
              <a:rPr lang="en-GB" altLang="en-US" sz="2400" dirty="0"/>
              <a:t>.</a:t>
            </a:r>
            <a:endParaRPr lang="hr-HR" altLang="en-US" sz="2400" dirty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altLang="en-US" sz="2400" dirty="0"/>
              <a:t>Rast</a:t>
            </a:r>
            <a:r>
              <a:rPr lang="en-GB" altLang="en-US" sz="2400" dirty="0"/>
              <a:t> </a:t>
            </a:r>
            <a:r>
              <a:rPr lang="sr-Latn-ME" altLang="en-US" sz="2400" dirty="0"/>
              <a:t>funkcija se obično opisuje</a:t>
            </a:r>
            <a:r>
              <a:rPr lang="en-GB" altLang="en-US" sz="2400" dirty="0"/>
              <a:t> </a:t>
            </a:r>
            <a:r>
              <a:rPr lang="sr-Latn-ME" altLang="en-US" sz="2400" dirty="0" smtClean="0"/>
              <a:t>korist</a:t>
            </a:r>
            <a:r>
              <a:rPr lang="sr-Latn-ME" altLang="en-US" sz="2400" dirty="0"/>
              <a:t>eći notaciju</a:t>
            </a:r>
            <a:r>
              <a:rPr lang="en-GB" altLang="en-US" sz="2400" dirty="0"/>
              <a:t> </a:t>
            </a:r>
            <a:r>
              <a:rPr lang="sr-Latn-ME" altLang="en-US" sz="2400" b="1" dirty="0" smtClean="0">
                <a:solidFill>
                  <a:srgbClr val="FF0000"/>
                </a:solidFill>
              </a:rPr>
              <a:t>veliko O </a:t>
            </a:r>
            <a:r>
              <a:rPr lang="sr-Latn-ME" altLang="en-US" sz="2400" dirty="0" smtClean="0"/>
              <a:t>(eng. </a:t>
            </a:r>
            <a:r>
              <a:rPr lang="en-GB" altLang="en-US" sz="2400" dirty="0" smtClean="0"/>
              <a:t>big-O </a:t>
            </a:r>
            <a:r>
              <a:rPr lang="en-GB" altLang="en-US" sz="2400" dirty="0"/>
              <a:t>notation</a:t>
            </a:r>
            <a:r>
              <a:rPr lang="sr-Latn-ME" altLang="en-US" sz="2400" dirty="0"/>
              <a:t>).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altLang="en-US" sz="2400" b="1" dirty="0">
                <a:solidFill>
                  <a:schemeClr val="accent5">
                    <a:lumMod val="50000"/>
                  </a:schemeClr>
                </a:solidFill>
                <a:sym typeface="Symbol" panose="05050102010706020507" pitchFamily="18" charset="2"/>
              </a:rPr>
              <a:t>Definicija:</a:t>
            </a:r>
            <a:r>
              <a:rPr lang="sr-Latn-ME" altLang="en-US" sz="2400" dirty="0">
                <a:sym typeface="Symbol" panose="05050102010706020507" pitchFamily="18" charset="2"/>
              </a:rPr>
              <a:t> </a:t>
            </a:r>
            <a:r>
              <a:rPr lang="sr-Latn-ME" altLang="en-US" sz="2400" dirty="0" smtClean="0">
                <a:sym typeface="Symbol" panose="05050102010706020507" pitchFamily="18" charset="2"/>
              </a:rPr>
              <a:t>Neka </a:t>
            </a:r>
            <a:r>
              <a:rPr lang="sr-Latn-ME" altLang="en-US" sz="2400" dirty="0">
                <a:sym typeface="Symbol" panose="05050102010706020507" pitchFamily="18" charset="2"/>
              </a:rPr>
              <a:t>su </a:t>
            </a:r>
            <a:r>
              <a:rPr lang="en-US" altLang="en-US" sz="2400" b="1" dirty="0">
                <a:sym typeface="Symbol" panose="05050102010706020507" pitchFamily="18" charset="2"/>
              </a:rPr>
              <a:t>f</a:t>
            </a:r>
            <a:r>
              <a:rPr lang="sr-Latn-ME" altLang="en-US" sz="2400" b="1" dirty="0">
                <a:sym typeface="Symbol" panose="05050102010706020507" pitchFamily="18" charset="2"/>
              </a:rPr>
              <a:t>(x)</a:t>
            </a:r>
            <a:r>
              <a:rPr lang="en-US" altLang="en-US" sz="2400" dirty="0">
                <a:sym typeface="Symbol" panose="05050102010706020507" pitchFamily="18" charset="2"/>
              </a:rPr>
              <a:t> </a:t>
            </a:r>
            <a:r>
              <a:rPr lang="sr-Latn-ME" altLang="en-US" sz="2400" dirty="0">
                <a:sym typeface="Symbol" panose="05050102010706020507" pitchFamily="18" charset="2"/>
              </a:rPr>
              <a:t>i</a:t>
            </a:r>
            <a:r>
              <a:rPr lang="en-US" altLang="en-US" sz="2400" dirty="0">
                <a:sym typeface="Symbol" panose="05050102010706020507" pitchFamily="18" charset="2"/>
              </a:rPr>
              <a:t> </a:t>
            </a:r>
            <a:r>
              <a:rPr lang="sr-Latn-ME" altLang="en-US" sz="2400" b="1" dirty="0">
                <a:sym typeface="Symbol" panose="05050102010706020507" pitchFamily="18" charset="2"/>
              </a:rPr>
              <a:t>g(x)</a:t>
            </a:r>
            <a:r>
              <a:rPr lang="en-US" altLang="en-US" sz="2400" dirty="0">
                <a:sym typeface="Symbol" panose="05050102010706020507" pitchFamily="18" charset="2"/>
              </a:rPr>
              <a:t> </a:t>
            </a:r>
            <a:r>
              <a:rPr lang="sr-Latn-ME" altLang="en-US" sz="2400" dirty="0">
                <a:sym typeface="Symbol" panose="05050102010706020507" pitchFamily="18" charset="2"/>
              </a:rPr>
              <a:t>funkcije koje preslikavaju skup </a:t>
            </a:r>
            <a:r>
              <a:rPr lang="sr-Latn-ME" altLang="en-US" sz="2400" b="1" dirty="0" smtClean="0">
                <a:sym typeface="Symbol" panose="05050102010706020507" pitchFamily="18" charset="2"/>
              </a:rPr>
              <a:t>Z</a:t>
            </a:r>
            <a:r>
              <a:rPr lang="sr-Latn-ME" altLang="en-US" sz="2400" dirty="0" smtClean="0">
                <a:sym typeface="Symbol" panose="05050102010706020507" pitchFamily="18" charset="2"/>
              </a:rPr>
              <a:t> </a:t>
            </a:r>
            <a:r>
              <a:rPr lang="sr-Latn-ME" altLang="en-US" sz="2400" dirty="0">
                <a:sym typeface="Symbol" panose="05050102010706020507" pitchFamily="18" charset="2"/>
              </a:rPr>
              <a:t>ili </a:t>
            </a:r>
            <a:r>
              <a:rPr lang="sr-Latn-ME" altLang="en-US" sz="2400" b="1" dirty="0" smtClean="0">
                <a:sym typeface="Symbol" panose="05050102010706020507" pitchFamily="18" charset="2"/>
              </a:rPr>
              <a:t>R</a:t>
            </a:r>
            <a:r>
              <a:rPr lang="sr-Latn-ME" altLang="en-US" sz="2400" dirty="0" smtClean="0">
                <a:sym typeface="Symbol" panose="05050102010706020507" pitchFamily="18" charset="2"/>
              </a:rPr>
              <a:t> </a:t>
            </a:r>
            <a:r>
              <a:rPr lang="sr-Latn-ME" altLang="en-US" sz="2400" dirty="0">
                <a:sym typeface="Symbol" panose="05050102010706020507" pitchFamily="18" charset="2"/>
              </a:rPr>
              <a:t>u skup </a:t>
            </a:r>
            <a:r>
              <a:rPr lang="sr-Latn-ME" altLang="en-US" sz="2400" b="1" dirty="0" smtClean="0">
                <a:sym typeface="Symbol" panose="05050102010706020507" pitchFamily="18" charset="2"/>
              </a:rPr>
              <a:t>R</a:t>
            </a:r>
            <a:r>
              <a:rPr lang="sr-Latn-ME" altLang="en-US" sz="2400" dirty="0" smtClean="0">
                <a:sym typeface="Symbol" panose="05050102010706020507" pitchFamily="18" charset="2"/>
              </a:rPr>
              <a:t>. </a:t>
            </a:r>
            <a:r>
              <a:rPr lang="sr-Latn-ME" altLang="en-US" sz="2400" dirty="0">
                <a:sym typeface="Symbol" panose="05050102010706020507" pitchFamily="18" charset="2"/>
              </a:rPr>
              <a:t>Za funkciju f(x) se kaže da je </a:t>
            </a:r>
            <a:r>
              <a:rPr lang="en-US" altLang="en-US" sz="2400" b="1" dirty="0">
                <a:solidFill>
                  <a:srgbClr val="FF0000"/>
                </a:solidFill>
                <a:sym typeface="Symbol" panose="05050102010706020507" pitchFamily="18" charset="2"/>
              </a:rPr>
              <a:t>O(</a:t>
            </a:r>
            <a:r>
              <a:rPr lang="en-US" altLang="en-US" sz="2400" b="1" dirty="0">
                <a:sym typeface="Symbol" panose="05050102010706020507" pitchFamily="18" charset="2"/>
              </a:rPr>
              <a:t>g(x)</a:t>
            </a:r>
            <a:r>
              <a:rPr lang="en-US" altLang="en-US" sz="2400" b="1" dirty="0">
                <a:solidFill>
                  <a:srgbClr val="FF0000"/>
                </a:solidFill>
                <a:sym typeface="Symbol" panose="05050102010706020507" pitchFamily="18" charset="2"/>
              </a:rPr>
              <a:t>)</a:t>
            </a:r>
            <a:r>
              <a:rPr lang="en-US" altLang="en-US" sz="2400" dirty="0">
                <a:sym typeface="Symbol" panose="05050102010706020507" pitchFamily="18" charset="2"/>
              </a:rPr>
              <a:t> </a:t>
            </a:r>
            <a:r>
              <a:rPr lang="sr-Latn-ME" altLang="en-US" sz="2400" dirty="0">
                <a:sym typeface="Symbol" panose="05050102010706020507" pitchFamily="18" charset="2"/>
              </a:rPr>
              <a:t>ako postoje konstante </a:t>
            </a:r>
            <a:r>
              <a:rPr lang="sr-Latn-ME" altLang="en-US" sz="2400" b="1" dirty="0">
                <a:solidFill>
                  <a:srgbClr val="FF0000"/>
                </a:solidFill>
                <a:sym typeface="Symbol" panose="05050102010706020507" pitchFamily="18" charset="2"/>
              </a:rPr>
              <a:t>C</a:t>
            </a:r>
            <a:r>
              <a:rPr lang="en-US" altLang="en-US" sz="2400" dirty="0">
                <a:sym typeface="Symbol" panose="05050102010706020507" pitchFamily="18" charset="2"/>
              </a:rPr>
              <a:t> </a:t>
            </a:r>
            <a:r>
              <a:rPr lang="sr-Latn-ME" altLang="en-US" sz="2400" dirty="0">
                <a:sym typeface="Symbol" panose="05050102010706020507" pitchFamily="18" charset="2"/>
              </a:rPr>
              <a:t>i</a:t>
            </a:r>
            <a:r>
              <a:rPr lang="en-US" altLang="en-US" sz="2400" dirty="0">
                <a:sym typeface="Symbol" panose="05050102010706020507" pitchFamily="18" charset="2"/>
              </a:rPr>
              <a:t> </a:t>
            </a:r>
            <a:r>
              <a:rPr lang="sr-Latn-ME" altLang="en-US" sz="2400" b="1" dirty="0">
                <a:solidFill>
                  <a:srgbClr val="FF0000"/>
                </a:solidFill>
                <a:sym typeface="Symbol" panose="05050102010706020507" pitchFamily="18" charset="2"/>
              </a:rPr>
              <a:t>x</a:t>
            </a:r>
            <a:r>
              <a:rPr lang="sr-Latn-ME" altLang="en-US" sz="2400" b="1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0</a:t>
            </a:r>
            <a:r>
              <a:rPr lang="en-US" altLang="en-US" sz="2400" dirty="0">
                <a:sym typeface="Symbol" panose="05050102010706020507" pitchFamily="18" charset="2"/>
              </a:rPr>
              <a:t> </a:t>
            </a:r>
            <a:r>
              <a:rPr lang="sr-Latn-ME" altLang="en-US" sz="2400" dirty="0">
                <a:sym typeface="Symbol" panose="05050102010706020507" pitchFamily="18" charset="2"/>
              </a:rPr>
              <a:t>takve da važi:</a:t>
            </a:r>
            <a:endParaRPr lang="en-US" altLang="en-US" sz="2400" dirty="0">
              <a:sym typeface="Symbol" panose="05050102010706020507" pitchFamily="18" charset="2"/>
            </a:endParaRPr>
          </a:p>
          <a:p>
            <a:pPr marL="358766" indent="0" algn="ctr">
              <a:spcBef>
                <a:spcPct val="0"/>
              </a:spcBef>
              <a:buNone/>
            </a:pPr>
            <a:r>
              <a:rPr lang="en-US" altLang="en-US" sz="2400" b="1" dirty="0">
                <a:solidFill>
                  <a:srgbClr val="0070C0"/>
                </a:solidFill>
                <a:sym typeface="Symbol" panose="05050102010706020507" pitchFamily="18" charset="2"/>
              </a:rPr>
              <a:t>|f(x)|  </a:t>
            </a:r>
            <a:r>
              <a:rPr lang="en-US" altLang="en-US" sz="2400" b="1" dirty="0" err="1">
                <a:solidFill>
                  <a:srgbClr val="0070C0"/>
                </a:solidFill>
                <a:sym typeface="Symbol" panose="05050102010706020507" pitchFamily="18" charset="2"/>
              </a:rPr>
              <a:t>C|g</a:t>
            </a:r>
            <a:r>
              <a:rPr lang="en-US" altLang="en-US" sz="2400" b="1" dirty="0">
                <a:solidFill>
                  <a:srgbClr val="0070C0"/>
                </a:solidFill>
                <a:sym typeface="Symbol" panose="05050102010706020507" pitchFamily="18" charset="2"/>
              </a:rPr>
              <a:t>(x)|</a:t>
            </a:r>
            <a:r>
              <a:rPr lang="sr-Latn-ME" altLang="en-US" sz="2400" b="1" dirty="0">
                <a:solidFill>
                  <a:srgbClr val="0070C0"/>
                </a:solidFill>
                <a:sym typeface="Symbol" panose="05050102010706020507" pitchFamily="18" charset="2"/>
              </a:rPr>
              <a:t>  </a:t>
            </a:r>
            <a:r>
              <a:rPr lang="sr-Latn-ME" altLang="en-US" sz="2400" dirty="0">
                <a:sym typeface="Symbol" panose="05050102010706020507" pitchFamily="18" charset="2"/>
              </a:rPr>
              <a:t>za svako</a:t>
            </a:r>
            <a:r>
              <a:rPr lang="en-US" altLang="en-US" sz="2400" dirty="0">
                <a:sym typeface="Symbol" panose="05050102010706020507" pitchFamily="18" charset="2"/>
              </a:rPr>
              <a:t> x &gt; </a:t>
            </a:r>
            <a:r>
              <a:rPr lang="sr-Latn-ME" altLang="en-US" sz="2400" dirty="0">
                <a:sym typeface="Symbol" panose="05050102010706020507" pitchFamily="18" charset="2"/>
              </a:rPr>
              <a:t>x</a:t>
            </a:r>
            <a:r>
              <a:rPr lang="sr-Latn-ME" altLang="en-US" sz="2400" baseline="-25000" dirty="0">
                <a:sym typeface="Symbol" panose="05050102010706020507" pitchFamily="18" charset="2"/>
              </a:rPr>
              <a:t>0</a:t>
            </a:r>
            <a:r>
              <a:rPr lang="en-US" altLang="en-US" sz="2400" dirty="0">
                <a:sym typeface="Symbol" panose="05050102010706020507" pitchFamily="18" charset="2"/>
              </a:rPr>
              <a:t>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endParaRPr lang="sr-Latn-ME" alt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11/28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 dirty="0" smtClean="0"/>
              <a:t>Veliko O</a:t>
            </a:r>
            <a:endParaRPr lang="en-US" altLang="en-US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228599" y="2057400"/>
            <a:ext cx="8763003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ME" altLang="en-US" sz="2200" dirty="0"/>
              <a:t>U analizi složenosti </a:t>
            </a:r>
            <a:r>
              <a:rPr lang="sr-Latn-ME" altLang="en-US" sz="2200" dirty="0" smtClean="0"/>
              <a:t>algoritama</a:t>
            </a:r>
            <a:r>
              <a:rPr lang="sr-Latn-ME" altLang="en-US" sz="2200" dirty="0"/>
              <a:t>,</a:t>
            </a:r>
            <a:r>
              <a:rPr lang="en-GB" altLang="en-US" sz="2200" dirty="0"/>
              <a:t> f(x) </a:t>
            </a:r>
            <a:r>
              <a:rPr lang="sr-Latn-ME" altLang="en-US" sz="2200" dirty="0"/>
              <a:t>i </a:t>
            </a:r>
            <a:r>
              <a:rPr lang="en-GB" altLang="en-US" sz="2200" dirty="0"/>
              <a:t>g(x) </a:t>
            </a:r>
            <a:r>
              <a:rPr lang="sr-Latn-ME" altLang="en-US" sz="2200" dirty="0"/>
              <a:t>su uvijek pozitivne funkcije</a:t>
            </a:r>
            <a:r>
              <a:rPr lang="en-GB" altLang="en-US" sz="2200" dirty="0"/>
              <a:t>.</a:t>
            </a:r>
            <a:r>
              <a:rPr lang="sr-Latn-ME" altLang="en-US" sz="2200" dirty="0"/>
              <a:t> Stoga se definicija </a:t>
            </a:r>
            <a:r>
              <a:rPr lang="sr-Latn-ME" altLang="en-US" sz="2200" dirty="0" smtClean="0"/>
              <a:t>velikog </a:t>
            </a:r>
            <a:r>
              <a:rPr lang="sr-Latn-ME" altLang="en-US" sz="2200" dirty="0"/>
              <a:t>O </a:t>
            </a:r>
            <a:r>
              <a:rPr lang="sr-Latn-ME" altLang="en-US" sz="2200" dirty="0" smtClean="0"/>
              <a:t>svodi </a:t>
            </a:r>
            <a:r>
              <a:rPr lang="sr-Latn-ME" altLang="en-US" sz="2200" dirty="0"/>
              <a:t>na (umjesto x koristićemo </a:t>
            </a:r>
            <a:r>
              <a:rPr lang="sr-Latn-ME" altLang="en-US" sz="2200" dirty="0">
                <a:solidFill>
                  <a:srgbClr val="FF0000"/>
                </a:solidFill>
              </a:rPr>
              <a:t>n</a:t>
            </a:r>
            <a:r>
              <a:rPr lang="sr-Latn-ME" altLang="en-US" sz="2200" dirty="0"/>
              <a:t>, kao veličinu ulaznih podataka</a:t>
            </a:r>
            <a:r>
              <a:rPr lang="sr-Latn-ME" altLang="en-US" sz="2200" dirty="0" smtClean="0"/>
              <a:t>):</a:t>
            </a:r>
            <a:endParaRPr lang="en-GB" altLang="en-US" sz="2200" dirty="0"/>
          </a:p>
          <a:p>
            <a:pPr marL="358766" indent="0" algn="ctr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None/>
            </a:pPr>
            <a:r>
              <a:rPr lang="en-US" altLang="en-US" sz="2200" b="1" dirty="0">
                <a:solidFill>
                  <a:srgbClr val="0070C0"/>
                </a:solidFill>
                <a:sym typeface="Symbol" panose="05050102010706020507" pitchFamily="18" charset="2"/>
              </a:rPr>
              <a:t>f(</a:t>
            </a:r>
            <a:r>
              <a:rPr lang="sr-Latn-ME" altLang="en-US" sz="2200" b="1" dirty="0">
                <a:solidFill>
                  <a:srgbClr val="0070C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200" b="1" dirty="0">
                <a:solidFill>
                  <a:srgbClr val="0070C0"/>
                </a:solidFill>
                <a:sym typeface="Symbol" panose="05050102010706020507" pitchFamily="18" charset="2"/>
              </a:rPr>
              <a:t>)  Cg(</a:t>
            </a:r>
            <a:r>
              <a:rPr lang="sr-Latn-ME" altLang="en-US" sz="2200" b="1" dirty="0">
                <a:solidFill>
                  <a:srgbClr val="0070C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200" b="1" dirty="0">
                <a:solidFill>
                  <a:srgbClr val="0070C0"/>
                </a:solidFill>
                <a:sym typeface="Symbol" panose="05050102010706020507" pitchFamily="18" charset="2"/>
              </a:rPr>
              <a:t>)</a:t>
            </a:r>
            <a:r>
              <a:rPr lang="sr-Latn-ME" altLang="en-US" sz="2200" b="1" dirty="0">
                <a:solidFill>
                  <a:srgbClr val="0070C0"/>
                </a:solidFill>
                <a:sym typeface="Symbol" panose="05050102010706020507" pitchFamily="18" charset="2"/>
              </a:rPr>
              <a:t> </a:t>
            </a:r>
            <a:r>
              <a:rPr lang="sr-Latn-ME" altLang="en-US" sz="2200" dirty="0">
                <a:sym typeface="Symbol" panose="05050102010706020507" pitchFamily="18" charset="2"/>
              </a:rPr>
              <a:t>za svako</a:t>
            </a:r>
            <a:r>
              <a:rPr lang="en-US" altLang="en-US" sz="2200" dirty="0">
                <a:sym typeface="Symbol" panose="05050102010706020507" pitchFamily="18" charset="2"/>
              </a:rPr>
              <a:t> </a:t>
            </a:r>
            <a:r>
              <a:rPr lang="sr-Latn-ME" altLang="en-US" sz="2200" dirty="0">
                <a:sym typeface="Symbol" panose="05050102010706020507" pitchFamily="18" charset="2"/>
              </a:rPr>
              <a:t>n</a:t>
            </a:r>
            <a:r>
              <a:rPr lang="en-US" altLang="en-US" sz="2200" dirty="0">
                <a:sym typeface="Symbol" panose="05050102010706020507" pitchFamily="18" charset="2"/>
              </a:rPr>
              <a:t> &gt; </a:t>
            </a:r>
            <a:r>
              <a:rPr lang="sr-Latn-ME" altLang="en-US" sz="2200" dirty="0">
                <a:sym typeface="Symbol" panose="05050102010706020507" pitchFamily="18" charset="2"/>
              </a:rPr>
              <a:t>n</a:t>
            </a:r>
            <a:r>
              <a:rPr lang="sr-Latn-ME" altLang="en-US" sz="2200" baseline="-25000" dirty="0">
                <a:sym typeface="Symbol" panose="05050102010706020507" pitchFamily="18" charset="2"/>
              </a:rPr>
              <a:t>0</a:t>
            </a:r>
            <a:endParaRPr lang="sr-Latn-ME" altLang="en-US" sz="2200" baseline="-25000" dirty="0"/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ME" altLang="en-US" sz="2200" dirty="0"/>
              <a:t>Ako želimo da pokažemo da je</a:t>
            </a:r>
            <a:r>
              <a:rPr lang="en-GB" altLang="en-US" sz="2200" dirty="0"/>
              <a:t> </a:t>
            </a:r>
            <a:r>
              <a:rPr lang="en-GB" altLang="en-US" sz="2200" dirty="0" smtClean="0"/>
              <a:t>f(</a:t>
            </a:r>
            <a:r>
              <a:rPr lang="sr-Latn-ME" altLang="en-US" sz="2200" dirty="0" smtClean="0"/>
              <a:t>n</a:t>
            </a:r>
            <a:r>
              <a:rPr lang="en-GB" altLang="en-US" sz="2200" dirty="0" smtClean="0"/>
              <a:t>) </a:t>
            </a:r>
            <a:r>
              <a:rPr lang="sr-Latn-ME" altLang="en-US" sz="2200" dirty="0"/>
              <a:t>reda</a:t>
            </a:r>
            <a:r>
              <a:rPr lang="en-GB" altLang="en-US" sz="2200" dirty="0"/>
              <a:t> </a:t>
            </a:r>
            <a:r>
              <a:rPr lang="en-GB" altLang="en-US" sz="2200" dirty="0" smtClean="0"/>
              <a:t>O(g(</a:t>
            </a:r>
            <a:r>
              <a:rPr lang="sr-Latn-ME" altLang="en-US" sz="2200" dirty="0" smtClean="0"/>
              <a:t>n</a:t>
            </a:r>
            <a:r>
              <a:rPr lang="en-GB" altLang="en-US" sz="2200" dirty="0" smtClean="0"/>
              <a:t>)), </a:t>
            </a:r>
            <a:r>
              <a:rPr lang="sr-Latn-ME" altLang="en-US" sz="2200" dirty="0"/>
              <a:t>dovoljno je da pronađemo jedan par </a:t>
            </a:r>
            <a:r>
              <a:rPr lang="en-GB" altLang="en-US" sz="2200" dirty="0">
                <a:solidFill>
                  <a:srgbClr val="FF0000"/>
                </a:solidFill>
              </a:rPr>
              <a:t>(C, </a:t>
            </a:r>
            <a:r>
              <a:rPr lang="sr-Latn-ME" altLang="en-US" sz="2200" dirty="0">
                <a:solidFill>
                  <a:srgbClr val="FF0000"/>
                </a:solidFill>
              </a:rPr>
              <a:t>n</a:t>
            </a:r>
            <a:r>
              <a:rPr lang="sr-Latn-ME" altLang="en-US" sz="2200" baseline="-25000" dirty="0">
                <a:solidFill>
                  <a:srgbClr val="FF0000"/>
                </a:solidFill>
              </a:rPr>
              <a:t>0</a:t>
            </a:r>
            <a:r>
              <a:rPr lang="en-GB" altLang="en-US" sz="2200" dirty="0">
                <a:solidFill>
                  <a:srgbClr val="FF0000"/>
                </a:solidFill>
              </a:rPr>
              <a:t>)</a:t>
            </a:r>
            <a:r>
              <a:rPr lang="en-GB" altLang="en-US" sz="2200" dirty="0"/>
              <a:t>.</a:t>
            </a:r>
            <a:endParaRPr lang="sr-Latn-ME" altLang="en-US" sz="22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84166" y="4310222"/>
            <a:ext cx="4953000" cy="16899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ME" altLang="en-US" sz="2200" dirty="0"/>
              <a:t>Motivacija uvođenja </a:t>
            </a:r>
            <a:r>
              <a:rPr lang="sr-Latn-ME" altLang="en-US" sz="2200" dirty="0" smtClean="0"/>
              <a:t>veliko </a:t>
            </a:r>
            <a:r>
              <a:rPr lang="en-GB" altLang="en-US" sz="2200" dirty="0" smtClean="0"/>
              <a:t>O </a:t>
            </a:r>
            <a:r>
              <a:rPr lang="sr-Latn-ME" altLang="en-US" sz="2200" dirty="0"/>
              <a:t>notacije je uspostavljanje</a:t>
            </a:r>
            <a:r>
              <a:rPr lang="en-GB" altLang="en-US" sz="2200" dirty="0"/>
              <a:t> </a:t>
            </a:r>
            <a:r>
              <a:rPr lang="sr-Latn-ME" altLang="en-US" sz="2200" dirty="0"/>
              <a:t>gornje granice rasta funkcije </a:t>
            </a:r>
            <a:r>
              <a:rPr lang="en-GB" altLang="en-US" sz="2200" dirty="0"/>
              <a:t>f(</a:t>
            </a:r>
            <a:r>
              <a:rPr lang="sr-Latn-ME" altLang="en-US" sz="2200" dirty="0"/>
              <a:t>n</a:t>
            </a:r>
            <a:r>
              <a:rPr lang="en-GB" altLang="en-US" sz="2200" dirty="0"/>
              <a:t>) </a:t>
            </a:r>
            <a:r>
              <a:rPr lang="sr-Latn-ME" altLang="en-US" sz="2200" dirty="0"/>
              <a:t>za veliko n</a:t>
            </a:r>
            <a:r>
              <a:rPr lang="en-GB" altLang="en-US" sz="2200" dirty="0"/>
              <a:t>.</a:t>
            </a:r>
            <a:r>
              <a:rPr lang="sr-Latn-ME" altLang="en-US" sz="2200" dirty="0"/>
              <a:t> Ova granica je određena funkcijom </a:t>
            </a:r>
            <a:r>
              <a:rPr lang="en-GB" altLang="en-US" sz="2200" dirty="0"/>
              <a:t>g(</a:t>
            </a:r>
            <a:r>
              <a:rPr lang="sr-Latn-ME" altLang="en-US" sz="2200" dirty="0"/>
              <a:t>n</a:t>
            </a:r>
            <a:r>
              <a:rPr lang="en-GB" altLang="en-US" sz="2200" dirty="0"/>
              <a:t>) </a:t>
            </a:r>
            <a:r>
              <a:rPr lang="sr-Latn-ME" altLang="en-US" sz="2200" dirty="0"/>
              <a:t>koja je </a:t>
            </a:r>
            <a:r>
              <a:rPr lang="sr-Latn-ME" altLang="en-US" sz="2200" dirty="0">
                <a:solidFill>
                  <a:srgbClr val="FF0000"/>
                </a:solidFill>
              </a:rPr>
              <a:t>obično dosta jednostavnija od </a:t>
            </a:r>
            <a:r>
              <a:rPr lang="en-GB" altLang="en-US" sz="2200" dirty="0">
                <a:solidFill>
                  <a:srgbClr val="FF0000"/>
                </a:solidFill>
              </a:rPr>
              <a:t>f(</a:t>
            </a:r>
            <a:r>
              <a:rPr lang="sr-Latn-ME" altLang="en-US" sz="2200" dirty="0">
                <a:solidFill>
                  <a:srgbClr val="FF0000"/>
                </a:solidFill>
              </a:rPr>
              <a:t>n</a:t>
            </a:r>
            <a:r>
              <a:rPr lang="en-GB" altLang="en-US" sz="2200" dirty="0" smtClean="0">
                <a:solidFill>
                  <a:srgbClr val="FF0000"/>
                </a:solidFill>
              </a:rPr>
              <a:t>)</a:t>
            </a:r>
            <a:r>
              <a:rPr lang="en-GB" altLang="en-US" sz="2200" dirty="0" smtClean="0"/>
              <a:t>.</a:t>
            </a:r>
            <a:endParaRPr lang="sr-Latn-ME" altLang="en-US" sz="2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4277411"/>
            <a:ext cx="3290799" cy="2348660"/>
          </a:xfrm>
          <a:prstGeom prst="rect">
            <a:avLst/>
          </a:prstGeom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805285" y="6118895"/>
            <a:ext cx="4607351" cy="748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Latn-ME" altLang="en-US" sz="2000" dirty="0" smtClean="0"/>
              <a:t>Interesuje </a:t>
            </a:r>
            <a:r>
              <a:rPr lang="sr-Latn-ME" altLang="en-US" sz="2000" dirty="0"/>
              <a:t>nas samo veliko n, tj. u redu je da bude </a:t>
            </a:r>
            <a:r>
              <a:rPr lang="en-US" altLang="en-US" sz="2000" b="1" dirty="0">
                <a:solidFill>
                  <a:srgbClr val="0070C0"/>
                </a:solidFill>
                <a:sym typeface="Symbol" panose="05050102010706020507" pitchFamily="18" charset="2"/>
              </a:rPr>
              <a:t>f(</a:t>
            </a:r>
            <a:r>
              <a:rPr lang="sr-Latn-ME" altLang="en-US" sz="2000" b="1" dirty="0">
                <a:solidFill>
                  <a:srgbClr val="0070C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000" b="1" dirty="0">
                <a:solidFill>
                  <a:srgbClr val="0070C0"/>
                </a:solidFill>
                <a:sym typeface="Symbol" panose="05050102010706020507" pitchFamily="18" charset="2"/>
              </a:rPr>
              <a:t>) </a:t>
            </a:r>
            <a:r>
              <a:rPr lang="sr-Latn-ME" altLang="en-US" sz="2000" b="1" dirty="0">
                <a:solidFill>
                  <a:srgbClr val="0070C0"/>
                </a:solidFill>
                <a:sym typeface="Symbol" panose="05050102010706020507" pitchFamily="18" charset="2"/>
              </a:rPr>
              <a:t>&gt;</a:t>
            </a:r>
            <a:r>
              <a:rPr lang="en-US" altLang="en-US" sz="2000" b="1" dirty="0">
                <a:solidFill>
                  <a:srgbClr val="0070C0"/>
                </a:solidFill>
                <a:sym typeface="Symbol" panose="05050102010706020507" pitchFamily="18" charset="2"/>
              </a:rPr>
              <a:t> Cg(</a:t>
            </a:r>
            <a:r>
              <a:rPr lang="sr-Latn-ME" altLang="en-US" sz="2000" b="1" dirty="0">
                <a:solidFill>
                  <a:srgbClr val="0070C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000" b="1" dirty="0">
                <a:solidFill>
                  <a:srgbClr val="0070C0"/>
                </a:solidFill>
                <a:sym typeface="Symbol" panose="05050102010706020507" pitchFamily="18" charset="2"/>
              </a:rPr>
              <a:t>)</a:t>
            </a:r>
            <a:r>
              <a:rPr lang="sr-Latn-ME" altLang="en-US" sz="2000" b="1" dirty="0">
                <a:solidFill>
                  <a:srgbClr val="0070C0"/>
                </a:solidFill>
                <a:sym typeface="Symbol" panose="05050102010706020507" pitchFamily="18" charset="2"/>
              </a:rPr>
              <a:t> </a:t>
            </a:r>
            <a:r>
              <a:rPr lang="sr-Latn-ME" altLang="en-US" sz="2000" dirty="0">
                <a:sym typeface="Symbol" panose="05050102010706020507" pitchFamily="18" charset="2"/>
              </a:rPr>
              <a:t>za n</a:t>
            </a:r>
            <a:r>
              <a:rPr lang="en-US" altLang="en-US" sz="2000" dirty="0">
                <a:sym typeface="Symbol" panose="05050102010706020507" pitchFamily="18" charset="2"/>
              </a:rPr>
              <a:t>  </a:t>
            </a:r>
            <a:r>
              <a:rPr lang="sr-Latn-ME" altLang="en-US" sz="2000" dirty="0" smtClean="0">
                <a:sym typeface="Symbol" panose="05050102010706020507" pitchFamily="18" charset="2"/>
              </a:rPr>
              <a:t>n</a:t>
            </a:r>
            <a:r>
              <a:rPr lang="sr-Latn-ME" altLang="en-US" sz="2000" baseline="-25000" dirty="0" smtClean="0">
                <a:sym typeface="Symbol" panose="05050102010706020507" pitchFamily="18" charset="2"/>
              </a:rPr>
              <a:t>0</a:t>
            </a:r>
            <a:r>
              <a:rPr lang="sr-Latn-ME" altLang="en-US" sz="2000" dirty="0" smtClean="0">
                <a:sym typeface="Symbol" panose="05050102010706020507" pitchFamily="18" charset="2"/>
              </a:rPr>
              <a:t>.</a:t>
            </a:r>
            <a:endParaRPr lang="sr-Latn-ME" altLang="en-US" sz="2000" dirty="0"/>
          </a:p>
        </p:txBody>
      </p:sp>
      <p:cxnSp>
        <p:nvCxnSpPr>
          <p:cNvPr id="5" name="Straight Arrow Connector 4"/>
          <p:cNvCxnSpPr/>
          <p:nvPr/>
        </p:nvCxnSpPr>
        <p:spPr bwMode="auto">
          <a:xfrm flipH="1" flipV="1">
            <a:off x="1737676" y="5859453"/>
            <a:ext cx="2067609" cy="57179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12/28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3678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 dirty="0" smtClean="0"/>
              <a:t>Veliko O: Primjeri</a:t>
            </a:r>
            <a:endParaRPr lang="en-US" altLang="en-US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152400" y="2133600"/>
            <a:ext cx="89916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ME" altLang="en-US" sz="2400" dirty="0"/>
              <a:t>Pokazati da je </a:t>
            </a:r>
            <a:r>
              <a:rPr lang="en-GB" altLang="en-US" sz="2400" dirty="0">
                <a:solidFill>
                  <a:srgbClr val="FF0000"/>
                </a:solidFill>
              </a:rPr>
              <a:t>f(</a:t>
            </a:r>
            <a:r>
              <a:rPr lang="sr-Latn-ME" altLang="en-US" sz="2400" dirty="0">
                <a:solidFill>
                  <a:srgbClr val="FF0000"/>
                </a:solidFill>
              </a:rPr>
              <a:t>n</a:t>
            </a:r>
            <a:r>
              <a:rPr lang="en-GB" altLang="en-US" sz="2400" dirty="0" smtClean="0">
                <a:solidFill>
                  <a:srgbClr val="FF0000"/>
                </a:solidFill>
              </a:rPr>
              <a:t>)</a:t>
            </a:r>
            <a:r>
              <a:rPr lang="sr-Latn-ME" altLang="en-US" sz="2400" dirty="0" smtClean="0">
                <a:solidFill>
                  <a:srgbClr val="FF0000"/>
                </a:solidFill>
              </a:rPr>
              <a:t> </a:t>
            </a:r>
            <a:r>
              <a:rPr lang="en-GB" altLang="en-US" sz="2400" dirty="0" smtClean="0">
                <a:solidFill>
                  <a:srgbClr val="FF0000"/>
                </a:solidFill>
              </a:rPr>
              <a:t>=</a:t>
            </a:r>
            <a:r>
              <a:rPr lang="sr-Latn-ME" altLang="en-US" sz="2400" dirty="0" smtClean="0">
                <a:solidFill>
                  <a:srgbClr val="FF0000"/>
                </a:solidFill>
              </a:rPr>
              <a:t> n</a:t>
            </a:r>
            <a:r>
              <a:rPr lang="en-GB" altLang="en-US" sz="2400" baseline="30000" dirty="0">
                <a:solidFill>
                  <a:srgbClr val="FF0000"/>
                </a:solidFill>
              </a:rPr>
              <a:t>2</a:t>
            </a:r>
            <a:r>
              <a:rPr lang="en-GB" altLang="en-US" sz="2400" dirty="0">
                <a:solidFill>
                  <a:srgbClr val="FF0000"/>
                </a:solidFill>
              </a:rPr>
              <a:t>+2</a:t>
            </a:r>
            <a:r>
              <a:rPr lang="sr-Latn-ME" altLang="en-US" sz="2400" dirty="0">
                <a:solidFill>
                  <a:srgbClr val="FF0000"/>
                </a:solidFill>
              </a:rPr>
              <a:t>n</a:t>
            </a:r>
            <a:r>
              <a:rPr lang="en-GB" altLang="en-US" sz="2400" dirty="0">
                <a:solidFill>
                  <a:srgbClr val="FF0000"/>
                </a:solidFill>
              </a:rPr>
              <a:t>+1</a:t>
            </a:r>
            <a:r>
              <a:rPr lang="en-GB" altLang="en-US" sz="2400" dirty="0"/>
              <a:t> </a:t>
            </a:r>
            <a:r>
              <a:rPr lang="sr-Latn-ME" altLang="en-US" sz="2400" dirty="0"/>
              <a:t>reda kompleksnosti</a:t>
            </a:r>
            <a:r>
              <a:rPr lang="en-GB" altLang="en-US" sz="2400" dirty="0"/>
              <a:t> </a:t>
            </a:r>
            <a:r>
              <a:rPr lang="en-GB" altLang="en-US" sz="2400" dirty="0">
                <a:solidFill>
                  <a:srgbClr val="FF0000"/>
                </a:solidFill>
              </a:rPr>
              <a:t>O(</a:t>
            </a:r>
            <a:r>
              <a:rPr lang="sr-Latn-ME" altLang="en-US" sz="2400" dirty="0">
                <a:solidFill>
                  <a:srgbClr val="FF0000"/>
                </a:solidFill>
              </a:rPr>
              <a:t>n</a:t>
            </a:r>
            <a:r>
              <a:rPr lang="en-GB" altLang="en-US" sz="2400" baseline="30000" dirty="0">
                <a:solidFill>
                  <a:srgbClr val="FF0000"/>
                </a:solidFill>
              </a:rPr>
              <a:t>2</a:t>
            </a:r>
            <a:r>
              <a:rPr lang="en-GB" altLang="en-US" sz="2400" dirty="0">
                <a:solidFill>
                  <a:srgbClr val="FF0000"/>
                </a:solidFill>
              </a:rPr>
              <a:t>)</a:t>
            </a:r>
            <a:r>
              <a:rPr lang="en-GB" altLang="en-US" sz="2400" dirty="0"/>
              <a:t>.</a:t>
            </a:r>
          </a:p>
          <a:p>
            <a:pPr marL="357179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Latn-ME" altLang="en-US" sz="2400" b="1" dirty="0">
                <a:solidFill>
                  <a:schemeClr val="accent5">
                    <a:lumMod val="50000"/>
                  </a:schemeClr>
                </a:solidFill>
              </a:rPr>
              <a:t>Dokaz</a:t>
            </a:r>
            <a:r>
              <a:rPr lang="sr-Latn-ME" altLang="en-US" sz="2400" dirty="0"/>
              <a:t>: Za</a:t>
            </a:r>
            <a:r>
              <a:rPr lang="en-GB" altLang="en-US" sz="2400" dirty="0"/>
              <a:t> </a:t>
            </a:r>
            <a:r>
              <a:rPr lang="sr-Latn-ME" altLang="en-US" sz="2400" dirty="0">
                <a:solidFill>
                  <a:srgbClr val="FF0000"/>
                </a:solidFill>
              </a:rPr>
              <a:t>n</a:t>
            </a:r>
            <a:r>
              <a:rPr lang="en-GB" altLang="en-US" sz="2400" dirty="0">
                <a:solidFill>
                  <a:srgbClr val="FF0000"/>
                </a:solidFill>
              </a:rPr>
              <a:t>&gt;1</a:t>
            </a:r>
            <a:r>
              <a:rPr lang="en-GB" altLang="en-US" sz="2400" dirty="0"/>
              <a:t> </a:t>
            </a:r>
            <a:r>
              <a:rPr lang="sr-Latn-ME" altLang="en-US" sz="2400" dirty="0"/>
              <a:t>važi n</a:t>
            </a:r>
            <a:r>
              <a:rPr lang="en-GB" altLang="en-US" sz="2400" baseline="30000" dirty="0"/>
              <a:t>2</a:t>
            </a:r>
            <a:r>
              <a:rPr lang="en-GB" altLang="en-US" sz="2400" dirty="0"/>
              <a:t>+2</a:t>
            </a:r>
            <a:r>
              <a:rPr lang="sr-Latn-ME" altLang="en-US" sz="2400" dirty="0"/>
              <a:t>n</a:t>
            </a:r>
            <a:r>
              <a:rPr lang="en-GB" altLang="en-US" sz="2400" dirty="0"/>
              <a:t>+1</a:t>
            </a:r>
            <a:r>
              <a:rPr lang="sr-Latn-ME" altLang="en-US" sz="2400" dirty="0"/>
              <a:t> </a:t>
            </a:r>
            <a:r>
              <a:rPr lang="en-US" altLang="en-US" sz="2400" dirty="0">
                <a:sym typeface="Symbol" panose="05050102010706020507" pitchFamily="18" charset="2"/>
              </a:rPr>
              <a:t></a:t>
            </a:r>
            <a:r>
              <a:rPr lang="sr-Latn-ME" altLang="en-US" sz="2400" dirty="0">
                <a:sym typeface="Symbol" panose="05050102010706020507" pitchFamily="18" charset="2"/>
              </a:rPr>
              <a:t> </a:t>
            </a:r>
            <a:r>
              <a:rPr lang="sr-Latn-ME" altLang="en-US" sz="2400" dirty="0"/>
              <a:t>n</a:t>
            </a:r>
            <a:r>
              <a:rPr lang="en-GB" altLang="en-US" sz="2400" baseline="30000" dirty="0"/>
              <a:t>2</a:t>
            </a:r>
            <a:r>
              <a:rPr lang="en-GB" altLang="en-US" sz="2400" dirty="0"/>
              <a:t>+2</a:t>
            </a:r>
            <a:r>
              <a:rPr lang="sr-Latn-ME" altLang="en-US" sz="2400" dirty="0"/>
              <a:t>n</a:t>
            </a:r>
            <a:r>
              <a:rPr lang="en-GB" altLang="en-US" sz="2400" baseline="30000" dirty="0"/>
              <a:t>2</a:t>
            </a:r>
            <a:r>
              <a:rPr lang="en-GB" altLang="en-US" sz="2400" dirty="0"/>
              <a:t>+</a:t>
            </a:r>
            <a:r>
              <a:rPr lang="sr-Latn-ME" altLang="en-US" sz="2400" dirty="0"/>
              <a:t>n</a:t>
            </a:r>
            <a:r>
              <a:rPr lang="en-GB" altLang="en-US" sz="2400" baseline="30000" dirty="0"/>
              <a:t>2</a:t>
            </a:r>
            <a:r>
              <a:rPr lang="sr-Latn-ME" altLang="en-US" sz="2400" dirty="0"/>
              <a:t> </a:t>
            </a:r>
            <a:r>
              <a:rPr lang="en-US" altLang="en-US" sz="2400" dirty="0">
                <a:sym typeface="Symbol" panose="05050102010706020507" pitchFamily="18" charset="2"/>
              </a:rPr>
              <a:t></a:t>
            </a:r>
            <a:r>
              <a:rPr lang="sr-Latn-ME" altLang="en-US" sz="2400" dirty="0">
                <a:sym typeface="Symbol" panose="05050102010706020507" pitchFamily="18" charset="2"/>
              </a:rPr>
              <a:t> </a:t>
            </a:r>
            <a:r>
              <a:rPr lang="sr-Latn-ME" altLang="en-US" sz="2400" dirty="0"/>
              <a:t>n</a:t>
            </a:r>
            <a:r>
              <a:rPr lang="en-GB" altLang="en-US" sz="2400" baseline="30000" dirty="0"/>
              <a:t>2</a:t>
            </a:r>
            <a:r>
              <a:rPr lang="en-GB" altLang="en-US" sz="2400" dirty="0"/>
              <a:t>+2</a:t>
            </a:r>
            <a:r>
              <a:rPr lang="sr-Latn-ME" altLang="en-US" sz="2400" dirty="0"/>
              <a:t>n</a:t>
            </a:r>
            <a:r>
              <a:rPr lang="en-GB" altLang="en-US" sz="2400" dirty="0" smtClean="0"/>
              <a:t>+1</a:t>
            </a:r>
            <a:r>
              <a:rPr lang="sr-Latn-ME" altLang="en-US" sz="2400" dirty="0" smtClean="0"/>
              <a:t> </a:t>
            </a:r>
            <a:r>
              <a:rPr lang="en-US" altLang="en-US" sz="2400" dirty="0" smtClean="0">
                <a:sym typeface="Symbol" panose="05050102010706020507" pitchFamily="18" charset="2"/>
              </a:rPr>
              <a:t></a:t>
            </a:r>
            <a:r>
              <a:rPr lang="sr-Latn-ME" altLang="en-US" sz="2400" dirty="0" smtClean="0">
                <a:sym typeface="Symbol" panose="05050102010706020507" pitchFamily="18" charset="2"/>
              </a:rPr>
              <a:t> 4</a:t>
            </a:r>
            <a:r>
              <a:rPr lang="sr-Latn-ME" altLang="en-US" sz="2400" dirty="0" smtClean="0"/>
              <a:t>n</a:t>
            </a:r>
            <a:r>
              <a:rPr lang="en-GB" altLang="en-US" sz="2400" baseline="30000" dirty="0"/>
              <a:t>2</a:t>
            </a:r>
            <a:r>
              <a:rPr lang="en-GB" altLang="en-US" sz="2400" dirty="0"/>
              <a:t> </a:t>
            </a:r>
          </a:p>
          <a:p>
            <a:pPr marL="357179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Latn-ME" altLang="en-US" sz="2400" dirty="0"/>
              <a:t>Prema tome</a:t>
            </a:r>
            <a:r>
              <a:rPr lang="en-GB" altLang="en-US" sz="2400" dirty="0"/>
              <a:t>, </a:t>
            </a:r>
            <a:r>
              <a:rPr lang="sr-Latn-ME" altLang="en-US" sz="2400" dirty="0"/>
              <a:t>za</a:t>
            </a:r>
            <a:r>
              <a:rPr lang="en-GB" altLang="en-US" sz="2400" dirty="0"/>
              <a:t> </a:t>
            </a:r>
            <a:r>
              <a:rPr lang="en-GB" altLang="en-US" sz="2400" dirty="0">
                <a:solidFill>
                  <a:srgbClr val="FF0000"/>
                </a:solidFill>
              </a:rPr>
              <a:t>C=4</a:t>
            </a:r>
            <a:r>
              <a:rPr lang="en-GB" altLang="en-US" sz="2400" dirty="0"/>
              <a:t> </a:t>
            </a:r>
            <a:r>
              <a:rPr lang="sr-Latn-ME" altLang="en-US" sz="2400" dirty="0"/>
              <a:t>i</a:t>
            </a:r>
            <a:r>
              <a:rPr lang="en-GB" altLang="en-US" sz="2400" dirty="0"/>
              <a:t> </a:t>
            </a:r>
            <a:r>
              <a:rPr lang="sr-Latn-ME" altLang="en-US" sz="2400" dirty="0">
                <a:solidFill>
                  <a:srgbClr val="FF0000"/>
                </a:solidFill>
              </a:rPr>
              <a:t>n</a:t>
            </a:r>
            <a:r>
              <a:rPr lang="sr-Latn-ME" altLang="en-US" sz="2400" baseline="-25000" dirty="0">
                <a:solidFill>
                  <a:srgbClr val="FF0000"/>
                </a:solidFill>
              </a:rPr>
              <a:t>0</a:t>
            </a:r>
            <a:r>
              <a:rPr lang="en-GB" altLang="en-US" sz="2400" dirty="0">
                <a:solidFill>
                  <a:srgbClr val="FF0000"/>
                </a:solidFill>
              </a:rPr>
              <a:t>=1</a:t>
            </a:r>
            <a:r>
              <a:rPr lang="sr-Latn-ME" altLang="en-US" sz="2400" dirty="0">
                <a:solidFill>
                  <a:srgbClr val="FF0000"/>
                </a:solidFill>
              </a:rPr>
              <a:t> </a:t>
            </a:r>
            <a:r>
              <a:rPr lang="sr-Latn-ME" altLang="en-US" sz="2400" dirty="0"/>
              <a:t>važi</a:t>
            </a:r>
            <a:r>
              <a:rPr lang="en-GB" altLang="en-US" sz="2400" dirty="0"/>
              <a:t>:</a:t>
            </a:r>
            <a:r>
              <a:rPr lang="sr-Latn-ME" altLang="en-US" sz="2400" dirty="0"/>
              <a:t> </a:t>
            </a:r>
          </a:p>
          <a:p>
            <a:pPr marL="357179" indent="0" algn="ctr">
              <a:lnSpc>
                <a:spcPct val="90000"/>
              </a:lnSpc>
              <a:spcBef>
                <a:spcPts val="0"/>
              </a:spcBef>
              <a:spcAft>
                <a:spcPts val="2400"/>
              </a:spcAft>
              <a:buNone/>
            </a:pPr>
            <a:r>
              <a:rPr lang="en-US" altLang="en-US" sz="2400" b="1" dirty="0">
                <a:solidFill>
                  <a:srgbClr val="0070C0"/>
                </a:solidFill>
                <a:sym typeface="Symbol" panose="05050102010706020507" pitchFamily="18" charset="2"/>
              </a:rPr>
              <a:t>f(</a:t>
            </a:r>
            <a:r>
              <a:rPr lang="sr-Latn-ME" altLang="en-US" sz="2400" b="1" dirty="0">
                <a:solidFill>
                  <a:srgbClr val="0070C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400" b="1" dirty="0">
                <a:solidFill>
                  <a:srgbClr val="0070C0"/>
                </a:solidFill>
                <a:sym typeface="Symbol" panose="05050102010706020507" pitchFamily="18" charset="2"/>
              </a:rPr>
              <a:t>)  C</a:t>
            </a:r>
            <a:r>
              <a:rPr lang="sr-Latn-ME" altLang="en-US" sz="2400" b="1" dirty="0">
                <a:solidFill>
                  <a:srgbClr val="0070C0"/>
                </a:solidFill>
                <a:sym typeface="Symbol" panose="05050102010706020507" pitchFamily="18" charset="2"/>
              </a:rPr>
              <a:t>n</a:t>
            </a:r>
            <a:r>
              <a:rPr lang="sr-Latn-ME" altLang="en-US" sz="2400" b="1" baseline="30000" dirty="0">
                <a:solidFill>
                  <a:srgbClr val="0070C0"/>
                </a:solidFill>
                <a:sym typeface="Symbol" panose="05050102010706020507" pitchFamily="18" charset="2"/>
              </a:rPr>
              <a:t>2</a:t>
            </a:r>
            <a:r>
              <a:rPr lang="sr-Latn-ME" altLang="en-US" sz="2400" b="1" dirty="0">
                <a:solidFill>
                  <a:srgbClr val="0070C0"/>
                </a:solidFill>
                <a:sym typeface="Symbol" panose="05050102010706020507" pitchFamily="18" charset="2"/>
              </a:rPr>
              <a:t> </a:t>
            </a:r>
            <a:r>
              <a:rPr lang="sr-Latn-ME" altLang="en-US" sz="2400" dirty="0"/>
              <a:t>za svako</a:t>
            </a:r>
            <a:r>
              <a:rPr lang="en-GB" altLang="en-US" sz="2400" dirty="0"/>
              <a:t> </a:t>
            </a:r>
            <a:r>
              <a:rPr lang="sr-Latn-ME" altLang="en-US" sz="2400" dirty="0"/>
              <a:t>n</a:t>
            </a:r>
            <a:r>
              <a:rPr lang="en-GB" altLang="en-US" sz="2400" dirty="0"/>
              <a:t>&gt;</a:t>
            </a:r>
            <a:r>
              <a:rPr lang="sr-Latn-ME" altLang="en-US" sz="2400" dirty="0"/>
              <a:t>n</a:t>
            </a:r>
            <a:r>
              <a:rPr lang="sr-Latn-ME" altLang="en-US" sz="2400" baseline="-25000" dirty="0"/>
              <a:t>0</a:t>
            </a:r>
            <a:r>
              <a:rPr lang="sr-Latn-ME" altLang="en-US" sz="2400" dirty="0"/>
              <a:t> </a:t>
            </a:r>
            <a:r>
              <a:rPr lang="en-US" altLang="en-US" sz="2400" dirty="0">
                <a:sym typeface="Symbol" panose="05050102010706020507" pitchFamily="18" charset="2"/>
              </a:rPr>
              <a:t></a:t>
            </a:r>
            <a:r>
              <a:rPr lang="sr-Latn-ME" altLang="en-US" sz="2400" dirty="0">
                <a:sym typeface="Symbol" panose="05050102010706020507" pitchFamily="18" charset="2"/>
              </a:rPr>
              <a:t> </a:t>
            </a:r>
            <a:r>
              <a:rPr lang="en-GB" altLang="en-US" sz="2400" b="1" dirty="0">
                <a:solidFill>
                  <a:srgbClr val="0070C0"/>
                </a:solidFill>
              </a:rPr>
              <a:t>f(</a:t>
            </a:r>
            <a:r>
              <a:rPr lang="sr-Latn-ME" altLang="en-US" sz="2400" b="1" dirty="0">
                <a:solidFill>
                  <a:srgbClr val="0070C0"/>
                </a:solidFill>
              </a:rPr>
              <a:t>n</a:t>
            </a:r>
            <a:r>
              <a:rPr lang="en-GB" altLang="en-US" sz="2400" b="1" dirty="0">
                <a:solidFill>
                  <a:srgbClr val="0070C0"/>
                </a:solidFill>
              </a:rPr>
              <a:t>) </a:t>
            </a:r>
            <a:r>
              <a:rPr lang="sr-Latn-ME" altLang="en-US" sz="2400" b="1" dirty="0">
                <a:solidFill>
                  <a:srgbClr val="0070C0"/>
                </a:solidFill>
              </a:rPr>
              <a:t>je</a:t>
            </a:r>
            <a:r>
              <a:rPr lang="en-GB" altLang="en-US" sz="2400" b="1" dirty="0">
                <a:solidFill>
                  <a:srgbClr val="0070C0"/>
                </a:solidFill>
              </a:rPr>
              <a:t> O(</a:t>
            </a:r>
            <a:r>
              <a:rPr lang="sr-Latn-ME" altLang="en-US" sz="2400" b="1" dirty="0">
                <a:solidFill>
                  <a:srgbClr val="0070C0"/>
                </a:solidFill>
              </a:rPr>
              <a:t>n</a:t>
            </a:r>
            <a:r>
              <a:rPr lang="en-GB" altLang="en-US" sz="2400" b="1" baseline="30000" dirty="0">
                <a:solidFill>
                  <a:srgbClr val="0070C0"/>
                </a:solidFill>
              </a:rPr>
              <a:t>2</a:t>
            </a:r>
            <a:r>
              <a:rPr lang="en-GB" altLang="en-US" sz="2400" b="1" dirty="0">
                <a:solidFill>
                  <a:srgbClr val="0070C0"/>
                </a:solidFill>
              </a:rPr>
              <a:t>)</a:t>
            </a:r>
            <a:endParaRPr lang="sr-Latn-ME" altLang="en-US" sz="2400" dirty="0"/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ME" altLang="en-US" sz="2400" dirty="0"/>
              <a:t>Pokazati da je </a:t>
            </a:r>
            <a:r>
              <a:rPr lang="en-GB" altLang="en-US" sz="2400" dirty="0">
                <a:solidFill>
                  <a:srgbClr val="FF0000"/>
                </a:solidFill>
              </a:rPr>
              <a:t>f(</a:t>
            </a:r>
            <a:r>
              <a:rPr lang="sr-Latn-ME" altLang="en-US" sz="2400" dirty="0">
                <a:solidFill>
                  <a:srgbClr val="FF0000"/>
                </a:solidFill>
              </a:rPr>
              <a:t>n</a:t>
            </a:r>
            <a:r>
              <a:rPr lang="en-GB" altLang="en-US" sz="2400" dirty="0" smtClean="0">
                <a:solidFill>
                  <a:srgbClr val="FF0000"/>
                </a:solidFill>
              </a:rPr>
              <a:t>)</a:t>
            </a:r>
            <a:r>
              <a:rPr lang="sr-Latn-ME" altLang="en-US" sz="2400" dirty="0" smtClean="0">
                <a:solidFill>
                  <a:srgbClr val="FF0000"/>
                </a:solidFill>
              </a:rPr>
              <a:t> </a:t>
            </a:r>
            <a:r>
              <a:rPr lang="en-GB" altLang="en-US" sz="2400" dirty="0" smtClean="0">
                <a:solidFill>
                  <a:srgbClr val="FF0000"/>
                </a:solidFill>
              </a:rPr>
              <a:t>=</a:t>
            </a:r>
            <a:r>
              <a:rPr lang="sr-Latn-ME" altLang="en-US" sz="2400" dirty="0" smtClean="0">
                <a:solidFill>
                  <a:srgbClr val="FF0000"/>
                </a:solidFill>
              </a:rPr>
              <a:t> 3n</a:t>
            </a:r>
            <a:r>
              <a:rPr lang="sr-Latn-ME" altLang="en-US" sz="2400" baseline="30000" dirty="0" smtClean="0">
                <a:solidFill>
                  <a:srgbClr val="FF0000"/>
                </a:solidFill>
              </a:rPr>
              <a:t>4</a:t>
            </a:r>
            <a:r>
              <a:rPr lang="sr-Latn-ME" altLang="en-US" sz="2400" dirty="0">
                <a:solidFill>
                  <a:srgbClr val="FF0000"/>
                </a:solidFill>
              </a:rPr>
              <a:t>−8n</a:t>
            </a:r>
            <a:r>
              <a:rPr lang="sr-Latn-ME" altLang="en-US" sz="2400" baseline="30000" dirty="0">
                <a:solidFill>
                  <a:srgbClr val="FF0000"/>
                </a:solidFill>
              </a:rPr>
              <a:t>3</a:t>
            </a:r>
            <a:r>
              <a:rPr lang="sr-Latn-ME" altLang="en-US" sz="2400" dirty="0">
                <a:solidFill>
                  <a:srgbClr val="FF0000"/>
                </a:solidFill>
              </a:rPr>
              <a:t>+7</a:t>
            </a:r>
            <a:r>
              <a:rPr lang="en-GB" altLang="en-US" sz="2400" dirty="0"/>
              <a:t> </a:t>
            </a:r>
            <a:r>
              <a:rPr lang="sr-Latn-ME" altLang="en-US" sz="2400" dirty="0"/>
              <a:t>reda kompleksnosti</a:t>
            </a:r>
            <a:r>
              <a:rPr lang="en-GB" altLang="en-US" sz="2400" dirty="0"/>
              <a:t> </a:t>
            </a:r>
            <a:r>
              <a:rPr lang="en-GB" altLang="en-US" sz="2400" dirty="0">
                <a:solidFill>
                  <a:srgbClr val="FF0000"/>
                </a:solidFill>
              </a:rPr>
              <a:t>O(</a:t>
            </a:r>
            <a:r>
              <a:rPr lang="sr-Latn-ME" altLang="en-US" sz="2400" dirty="0">
                <a:solidFill>
                  <a:srgbClr val="FF0000"/>
                </a:solidFill>
              </a:rPr>
              <a:t>n</a:t>
            </a:r>
            <a:r>
              <a:rPr lang="sr-Latn-ME" altLang="en-US" sz="2400" baseline="30000" dirty="0">
                <a:solidFill>
                  <a:srgbClr val="FF0000"/>
                </a:solidFill>
              </a:rPr>
              <a:t>4</a:t>
            </a:r>
            <a:r>
              <a:rPr lang="en-GB" altLang="en-US" sz="2400" dirty="0">
                <a:solidFill>
                  <a:srgbClr val="FF0000"/>
                </a:solidFill>
              </a:rPr>
              <a:t>)</a:t>
            </a:r>
            <a:r>
              <a:rPr lang="en-GB" altLang="en-US" sz="2400" dirty="0"/>
              <a:t>.</a:t>
            </a:r>
          </a:p>
          <a:p>
            <a:pPr marL="357179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Latn-ME" altLang="en-US" sz="2400" b="1" dirty="0">
                <a:solidFill>
                  <a:schemeClr val="accent5">
                    <a:lumMod val="50000"/>
                  </a:schemeClr>
                </a:solidFill>
              </a:rPr>
              <a:t>Dokaz</a:t>
            </a:r>
            <a:r>
              <a:rPr lang="sr-Latn-ME" altLang="en-US" sz="2400" dirty="0"/>
              <a:t>: Za</a:t>
            </a:r>
            <a:r>
              <a:rPr lang="en-GB" altLang="en-US" sz="2400" dirty="0"/>
              <a:t> </a:t>
            </a:r>
            <a:r>
              <a:rPr lang="sr-Latn-ME" altLang="en-US" sz="2400" dirty="0">
                <a:solidFill>
                  <a:srgbClr val="FF0000"/>
                </a:solidFill>
              </a:rPr>
              <a:t>n</a:t>
            </a:r>
            <a:r>
              <a:rPr lang="en-GB" altLang="en-US" sz="2400" dirty="0">
                <a:solidFill>
                  <a:srgbClr val="FF0000"/>
                </a:solidFill>
              </a:rPr>
              <a:t>&gt;1</a:t>
            </a:r>
            <a:r>
              <a:rPr lang="en-GB" altLang="en-US" sz="2400" dirty="0"/>
              <a:t> </a:t>
            </a:r>
            <a:r>
              <a:rPr lang="sr-Latn-ME" altLang="en-US" sz="2400" dirty="0"/>
              <a:t>važi</a:t>
            </a:r>
            <a:r>
              <a:rPr lang="en-GB" altLang="en-US" sz="2400" dirty="0"/>
              <a:t>:</a:t>
            </a:r>
          </a:p>
          <a:p>
            <a:pPr marL="357179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altLang="en-US" sz="2400" dirty="0">
                <a:sym typeface="Symbol" panose="05050102010706020507" pitchFamily="18" charset="2"/>
              </a:rPr>
              <a:t>|</a:t>
            </a:r>
            <a:r>
              <a:rPr lang="sr-Latn-ME" altLang="en-US" sz="2400" dirty="0"/>
              <a:t>3n</a:t>
            </a:r>
            <a:r>
              <a:rPr lang="sr-Latn-ME" altLang="en-US" sz="2400" baseline="30000" dirty="0"/>
              <a:t>4</a:t>
            </a:r>
            <a:r>
              <a:rPr lang="sr-Latn-ME" altLang="en-US" sz="2400" dirty="0"/>
              <a:t>−8n</a:t>
            </a:r>
            <a:r>
              <a:rPr lang="sr-Latn-ME" altLang="en-US" sz="2400" baseline="30000" dirty="0"/>
              <a:t>3</a:t>
            </a:r>
            <a:r>
              <a:rPr lang="sr-Latn-ME" altLang="en-US" sz="2400" dirty="0"/>
              <a:t>+7</a:t>
            </a:r>
            <a:r>
              <a:rPr lang="en-US" altLang="en-US" sz="2400" dirty="0">
                <a:sym typeface="Symbol" panose="05050102010706020507" pitchFamily="18" charset="2"/>
              </a:rPr>
              <a:t>|</a:t>
            </a:r>
            <a:r>
              <a:rPr lang="sr-Latn-ME" altLang="en-US" sz="2400" dirty="0">
                <a:sym typeface="Symbol" panose="05050102010706020507" pitchFamily="18" charset="2"/>
              </a:rPr>
              <a:t> </a:t>
            </a:r>
            <a:r>
              <a:rPr lang="en-US" altLang="en-US" sz="2400" dirty="0">
                <a:sym typeface="Symbol" panose="05050102010706020507" pitchFamily="18" charset="2"/>
              </a:rPr>
              <a:t> </a:t>
            </a:r>
            <a:r>
              <a:rPr lang="sr-Latn-ME" altLang="en-US" sz="2400" dirty="0"/>
              <a:t>3n</a:t>
            </a:r>
            <a:r>
              <a:rPr lang="sr-Latn-ME" altLang="en-US" sz="2400" baseline="30000" dirty="0"/>
              <a:t>4</a:t>
            </a:r>
            <a:r>
              <a:rPr lang="sr-Latn-ME" altLang="en-US" sz="2400" dirty="0"/>
              <a:t>+</a:t>
            </a:r>
            <a:r>
              <a:rPr lang="en-US" altLang="en-US" sz="2400" dirty="0">
                <a:sym typeface="Symbol" panose="05050102010706020507" pitchFamily="18" charset="2"/>
              </a:rPr>
              <a:t>|</a:t>
            </a:r>
            <a:r>
              <a:rPr lang="sr-Latn-ME" altLang="en-US" sz="2400" dirty="0"/>
              <a:t>8n</a:t>
            </a:r>
            <a:r>
              <a:rPr lang="sr-Latn-ME" altLang="en-US" sz="2400" baseline="30000" dirty="0"/>
              <a:t>3</a:t>
            </a:r>
            <a:r>
              <a:rPr lang="en-US" altLang="en-US" sz="2400" dirty="0">
                <a:sym typeface="Symbol" panose="05050102010706020507" pitchFamily="18" charset="2"/>
              </a:rPr>
              <a:t>|</a:t>
            </a:r>
            <a:r>
              <a:rPr lang="sr-Latn-ME" altLang="en-US" sz="2400" dirty="0"/>
              <a:t>+7n</a:t>
            </a:r>
            <a:r>
              <a:rPr lang="sr-Latn-ME" altLang="en-US" sz="2400" baseline="30000" dirty="0"/>
              <a:t>4 </a:t>
            </a:r>
            <a:r>
              <a:rPr lang="en-US" altLang="en-US" sz="2400" dirty="0">
                <a:sym typeface="Symbol" panose="05050102010706020507" pitchFamily="18" charset="2"/>
              </a:rPr>
              <a:t> </a:t>
            </a:r>
            <a:r>
              <a:rPr lang="sr-Latn-ME" altLang="en-US" sz="2400" dirty="0"/>
              <a:t>3n</a:t>
            </a:r>
            <a:r>
              <a:rPr lang="sr-Latn-ME" altLang="en-US" sz="2400" baseline="30000" dirty="0"/>
              <a:t>4</a:t>
            </a:r>
            <a:r>
              <a:rPr lang="sr-Latn-ME" altLang="en-US" sz="2400" dirty="0"/>
              <a:t>+8n</a:t>
            </a:r>
            <a:r>
              <a:rPr lang="sr-Latn-ME" altLang="en-US" sz="2400" baseline="30000" dirty="0"/>
              <a:t>4</a:t>
            </a:r>
            <a:r>
              <a:rPr lang="sr-Latn-ME" altLang="en-US" sz="2400" dirty="0"/>
              <a:t>+7n</a:t>
            </a:r>
            <a:r>
              <a:rPr lang="sr-Latn-ME" altLang="en-US" sz="2400" baseline="30000" dirty="0"/>
              <a:t>4</a:t>
            </a:r>
            <a:r>
              <a:rPr lang="en-GB" altLang="en-US" sz="2400" dirty="0"/>
              <a:t> </a:t>
            </a:r>
            <a:r>
              <a:rPr lang="sr-Latn-ME" altLang="en-US" sz="2400" dirty="0"/>
              <a:t>= </a:t>
            </a:r>
            <a:r>
              <a:rPr lang="sr-Latn-ME" altLang="en-US" sz="2400" dirty="0">
                <a:sym typeface="Symbol" panose="05050102010706020507" pitchFamily="18" charset="2"/>
              </a:rPr>
              <a:t>18</a:t>
            </a:r>
            <a:r>
              <a:rPr lang="sr-Latn-ME" altLang="en-US" sz="2400" dirty="0"/>
              <a:t>n</a:t>
            </a:r>
            <a:r>
              <a:rPr lang="sr-Latn-ME" altLang="en-US" sz="2400" baseline="30000" dirty="0"/>
              <a:t>4</a:t>
            </a:r>
            <a:r>
              <a:rPr lang="en-GB" altLang="en-US" sz="2400" dirty="0"/>
              <a:t> </a:t>
            </a:r>
          </a:p>
          <a:p>
            <a:pPr marL="357179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Latn-ME" altLang="en-US" sz="2400" dirty="0"/>
              <a:t>Prema tome</a:t>
            </a:r>
            <a:r>
              <a:rPr lang="en-GB" altLang="en-US" sz="2400" dirty="0"/>
              <a:t>, </a:t>
            </a:r>
            <a:r>
              <a:rPr lang="sr-Latn-ME" altLang="en-US" sz="2400" dirty="0"/>
              <a:t>za</a:t>
            </a:r>
            <a:r>
              <a:rPr lang="en-GB" altLang="en-US" sz="2400" dirty="0"/>
              <a:t> </a:t>
            </a:r>
            <a:r>
              <a:rPr lang="en-GB" altLang="en-US" sz="2400" dirty="0">
                <a:solidFill>
                  <a:srgbClr val="FF0000"/>
                </a:solidFill>
              </a:rPr>
              <a:t>C=</a:t>
            </a:r>
            <a:r>
              <a:rPr lang="sr-Latn-ME" altLang="en-US" sz="2400" dirty="0">
                <a:solidFill>
                  <a:srgbClr val="FF0000"/>
                </a:solidFill>
              </a:rPr>
              <a:t>18</a:t>
            </a:r>
            <a:r>
              <a:rPr lang="en-GB" altLang="en-US" sz="2400" dirty="0"/>
              <a:t> </a:t>
            </a:r>
            <a:r>
              <a:rPr lang="sr-Latn-ME" altLang="en-US" sz="2400" dirty="0"/>
              <a:t>i</a:t>
            </a:r>
            <a:r>
              <a:rPr lang="en-GB" altLang="en-US" sz="2400" dirty="0"/>
              <a:t> </a:t>
            </a:r>
            <a:r>
              <a:rPr lang="sr-Latn-ME" altLang="en-US" sz="2400" dirty="0">
                <a:solidFill>
                  <a:srgbClr val="FF0000"/>
                </a:solidFill>
              </a:rPr>
              <a:t>n</a:t>
            </a:r>
            <a:r>
              <a:rPr lang="sr-Latn-ME" altLang="en-US" sz="2400" baseline="-25000" dirty="0">
                <a:solidFill>
                  <a:srgbClr val="FF0000"/>
                </a:solidFill>
              </a:rPr>
              <a:t>0</a:t>
            </a:r>
            <a:r>
              <a:rPr lang="en-GB" altLang="en-US" sz="2400" dirty="0">
                <a:solidFill>
                  <a:srgbClr val="FF0000"/>
                </a:solidFill>
              </a:rPr>
              <a:t>=1</a:t>
            </a:r>
            <a:r>
              <a:rPr lang="sr-Latn-ME" altLang="en-US" sz="2400" dirty="0">
                <a:solidFill>
                  <a:srgbClr val="FF0000"/>
                </a:solidFill>
              </a:rPr>
              <a:t> </a:t>
            </a:r>
            <a:r>
              <a:rPr lang="sr-Latn-ME" altLang="en-US" sz="2400" dirty="0"/>
              <a:t>važi</a:t>
            </a:r>
            <a:r>
              <a:rPr lang="en-GB" altLang="en-US" sz="2400" dirty="0"/>
              <a:t>:</a:t>
            </a:r>
            <a:r>
              <a:rPr lang="sr-Latn-ME" altLang="en-US" sz="2400" dirty="0"/>
              <a:t> </a:t>
            </a:r>
          </a:p>
          <a:p>
            <a:pPr marL="357179" indent="0" algn="ctr">
              <a:lnSpc>
                <a:spcPct val="90000"/>
              </a:lnSpc>
              <a:spcBef>
                <a:spcPts val="0"/>
              </a:spcBef>
              <a:spcAft>
                <a:spcPts val="2400"/>
              </a:spcAft>
              <a:buNone/>
            </a:pPr>
            <a:r>
              <a:rPr lang="en-US" altLang="en-US" sz="2400" b="1" dirty="0">
                <a:solidFill>
                  <a:srgbClr val="0070C0"/>
                </a:solidFill>
                <a:sym typeface="Symbol" panose="05050102010706020507" pitchFamily="18" charset="2"/>
              </a:rPr>
              <a:t>f(</a:t>
            </a:r>
            <a:r>
              <a:rPr lang="sr-Latn-ME" altLang="en-US" sz="2400" b="1" dirty="0">
                <a:solidFill>
                  <a:srgbClr val="0070C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400" b="1" dirty="0">
                <a:solidFill>
                  <a:srgbClr val="0070C0"/>
                </a:solidFill>
                <a:sym typeface="Symbol" panose="05050102010706020507" pitchFamily="18" charset="2"/>
              </a:rPr>
              <a:t>)  C</a:t>
            </a:r>
            <a:r>
              <a:rPr lang="sr-Latn-ME" altLang="en-US" sz="2400" b="1" dirty="0">
                <a:solidFill>
                  <a:srgbClr val="0070C0"/>
                </a:solidFill>
                <a:sym typeface="Symbol" panose="05050102010706020507" pitchFamily="18" charset="2"/>
              </a:rPr>
              <a:t>n</a:t>
            </a:r>
            <a:r>
              <a:rPr lang="sr-Latn-ME" altLang="en-US" sz="2400" b="1" baseline="30000" dirty="0">
                <a:solidFill>
                  <a:srgbClr val="0070C0"/>
                </a:solidFill>
                <a:sym typeface="Symbol" panose="05050102010706020507" pitchFamily="18" charset="2"/>
              </a:rPr>
              <a:t>4</a:t>
            </a:r>
            <a:r>
              <a:rPr lang="sr-Latn-ME" altLang="en-US" sz="2400" b="1" dirty="0">
                <a:solidFill>
                  <a:srgbClr val="0070C0"/>
                </a:solidFill>
                <a:sym typeface="Symbol" panose="05050102010706020507" pitchFamily="18" charset="2"/>
              </a:rPr>
              <a:t> </a:t>
            </a:r>
            <a:r>
              <a:rPr lang="sr-Latn-ME" altLang="en-US" sz="2400" dirty="0"/>
              <a:t>za svako</a:t>
            </a:r>
            <a:r>
              <a:rPr lang="en-GB" altLang="en-US" sz="2400" dirty="0"/>
              <a:t> </a:t>
            </a:r>
            <a:r>
              <a:rPr lang="sr-Latn-ME" altLang="en-US" sz="2400" dirty="0"/>
              <a:t>n</a:t>
            </a:r>
            <a:r>
              <a:rPr lang="en-GB" altLang="en-US" sz="2400" dirty="0"/>
              <a:t>&gt;</a:t>
            </a:r>
            <a:r>
              <a:rPr lang="sr-Latn-ME" altLang="en-US" sz="2400" dirty="0"/>
              <a:t>n</a:t>
            </a:r>
            <a:r>
              <a:rPr lang="sr-Latn-ME" altLang="en-US" sz="2400" baseline="-25000" dirty="0"/>
              <a:t>0</a:t>
            </a:r>
            <a:r>
              <a:rPr lang="sr-Latn-ME" altLang="en-US" sz="2400" dirty="0"/>
              <a:t> </a:t>
            </a:r>
            <a:r>
              <a:rPr lang="en-US" altLang="en-US" sz="2400" dirty="0">
                <a:sym typeface="Symbol" panose="05050102010706020507" pitchFamily="18" charset="2"/>
              </a:rPr>
              <a:t></a:t>
            </a:r>
            <a:r>
              <a:rPr lang="sr-Latn-ME" altLang="en-US" sz="2400" dirty="0">
                <a:sym typeface="Symbol" panose="05050102010706020507" pitchFamily="18" charset="2"/>
              </a:rPr>
              <a:t> </a:t>
            </a:r>
            <a:r>
              <a:rPr lang="en-GB" altLang="en-US" sz="2400" b="1" dirty="0">
                <a:solidFill>
                  <a:srgbClr val="0070C0"/>
                </a:solidFill>
              </a:rPr>
              <a:t>f(</a:t>
            </a:r>
            <a:r>
              <a:rPr lang="sr-Latn-ME" altLang="en-US" sz="2400" b="1" dirty="0">
                <a:solidFill>
                  <a:srgbClr val="0070C0"/>
                </a:solidFill>
              </a:rPr>
              <a:t>n</a:t>
            </a:r>
            <a:r>
              <a:rPr lang="en-GB" altLang="en-US" sz="2400" b="1" dirty="0">
                <a:solidFill>
                  <a:srgbClr val="0070C0"/>
                </a:solidFill>
              </a:rPr>
              <a:t>) </a:t>
            </a:r>
            <a:r>
              <a:rPr lang="sr-Latn-ME" altLang="en-US" sz="2400" b="1" dirty="0">
                <a:solidFill>
                  <a:srgbClr val="0070C0"/>
                </a:solidFill>
              </a:rPr>
              <a:t>je</a:t>
            </a:r>
            <a:r>
              <a:rPr lang="en-GB" altLang="en-US" sz="2400" b="1" dirty="0">
                <a:solidFill>
                  <a:srgbClr val="0070C0"/>
                </a:solidFill>
              </a:rPr>
              <a:t> O(</a:t>
            </a:r>
            <a:r>
              <a:rPr lang="sr-Latn-ME" altLang="en-US" sz="2400" b="1" dirty="0">
                <a:solidFill>
                  <a:srgbClr val="0070C0"/>
                </a:solidFill>
              </a:rPr>
              <a:t>n</a:t>
            </a:r>
            <a:r>
              <a:rPr lang="sr-Latn-ME" altLang="en-US" sz="2400" b="1" baseline="30000" dirty="0">
                <a:solidFill>
                  <a:srgbClr val="0070C0"/>
                </a:solidFill>
              </a:rPr>
              <a:t>4</a:t>
            </a:r>
            <a:r>
              <a:rPr lang="en-GB" altLang="en-US" sz="2400" b="1" dirty="0">
                <a:solidFill>
                  <a:srgbClr val="0070C0"/>
                </a:solidFill>
              </a:rPr>
              <a:t>)</a:t>
            </a:r>
            <a:endParaRPr lang="sr-Latn-ME" altLang="en-US" sz="2400" b="1" dirty="0">
              <a:solidFill>
                <a:srgbClr val="0070C0"/>
              </a:solidFill>
            </a:endParaRP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ME" altLang="en-US" sz="2400" dirty="0"/>
              <a:t>Pokazati da je </a:t>
            </a:r>
            <a:r>
              <a:rPr lang="sr-Latn-ME" altLang="en-US" sz="2400" dirty="0">
                <a:solidFill>
                  <a:srgbClr val="FF0000"/>
                </a:solidFill>
              </a:rPr>
              <a:t>f(n</a:t>
            </a:r>
            <a:r>
              <a:rPr lang="sr-Latn-ME" altLang="en-US" sz="2400" dirty="0" smtClean="0">
                <a:solidFill>
                  <a:srgbClr val="FF0000"/>
                </a:solidFill>
              </a:rPr>
              <a:t>) = 22 </a:t>
            </a:r>
            <a:r>
              <a:rPr lang="sr-Latn-ME" altLang="en-US" sz="2400" dirty="0"/>
              <a:t>reda kompleksnosti </a:t>
            </a:r>
            <a:r>
              <a:rPr lang="sr-Latn-ME" altLang="en-US" sz="2400" dirty="0">
                <a:solidFill>
                  <a:srgbClr val="FF0000"/>
                </a:solidFill>
              </a:rPr>
              <a:t>O(1)</a:t>
            </a:r>
            <a:r>
              <a:rPr lang="sr-Latn-ME" altLang="en-US" sz="2400" dirty="0"/>
              <a:t>.</a:t>
            </a:r>
            <a:endParaRPr lang="en-GB" alt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13/28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626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 dirty="0" smtClean="0"/>
              <a:t>Korisna pravila za Veliko O</a:t>
            </a:r>
            <a:endParaRPr lang="en-US" altLang="en-US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152400" y="2057400"/>
            <a:ext cx="89154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altLang="en-US" sz="2200" dirty="0">
                <a:sym typeface="Symbol" panose="05050102010706020507" pitchFamily="18" charset="2"/>
              </a:rPr>
              <a:t>Ako je </a:t>
            </a:r>
            <a:r>
              <a:rPr lang="sr-Latn-ME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k</a:t>
            </a:r>
            <a:r>
              <a:rPr lang="sr-Latn-ME" altLang="en-US" sz="2200" dirty="0">
                <a:sym typeface="Symbol" panose="05050102010706020507" pitchFamily="18" charset="2"/>
              </a:rPr>
              <a:t> konstanta, k≠0, onda </a:t>
            </a:r>
            <a:r>
              <a:rPr lang="en-US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O(</a:t>
            </a:r>
            <a:r>
              <a:rPr lang="sr-Latn-ME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k</a:t>
            </a:r>
            <a:r>
              <a:rPr lang="en-US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g(</a:t>
            </a:r>
            <a:r>
              <a:rPr lang="sr-Latn-ME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)</a:t>
            </a:r>
            <a:r>
              <a:rPr lang="sr-Latn-ME" altLang="en-US" sz="2200" dirty="0" smtClean="0">
                <a:solidFill>
                  <a:srgbClr val="FF0000"/>
                </a:solidFill>
                <a:sym typeface="Symbol" panose="05050102010706020507" pitchFamily="18" charset="2"/>
              </a:rPr>
              <a:t>) = </a:t>
            </a:r>
            <a:r>
              <a:rPr lang="en-US" altLang="en-US" sz="2200" dirty="0" smtClean="0">
                <a:solidFill>
                  <a:srgbClr val="FF0000"/>
                </a:solidFill>
                <a:sym typeface="Symbol" panose="05050102010706020507" pitchFamily="18" charset="2"/>
              </a:rPr>
              <a:t>O(g(</a:t>
            </a:r>
            <a:r>
              <a:rPr lang="sr-Latn-ME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)</a:t>
            </a:r>
            <a:r>
              <a:rPr lang="sr-Latn-ME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)</a:t>
            </a:r>
            <a:r>
              <a:rPr lang="sr-Latn-ME" altLang="en-US" sz="2200" dirty="0">
                <a:sym typeface="Symbol" panose="05050102010706020507" pitchFamily="18" charset="2"/>
              </a:rPr>
              <a:t>.</a:t>
            </a:r>
            <a:endParaRPr lang="en-US" altLang="en-US" sz="2200" dirty="0">
              <a:sym typeface="Symbol" panose="05050102010706020507" pitchFamily="18" charset="2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altLang="en-US" sz="2200" dirty="0" smtClean="0">
                <a:sym typeface="Symbol" panose="05050102010706020507" pitchFamily="18" charset="2"/>
              </a:rPr>
              <a:t>Ako</a:t>
            </a:r>
            <a:r>
              <a:rPr lang="en-US" altLang="en-US" sz="2200" dirty="0" smtClean="0">
                <a:sym typeface="Symbol" panose="05050102010706020507" pitchFamily="18" charset="2"/>
              </a:rPr>
              <a:t> </a:t>
            </a:r>
            <a:r>
              <a:rPr lang="en-US" altLang="en-US" sz="2200" dirty="0">
                <a:sym typeface="Symbol" panose="05050102010706020507" pitchFamily="18" charset="2"/>
              </a:rPr>
              <a:t>f</a:t>
            </a:r>
            <a:r>
              <a:rPr lang="en-US" altLang="en-US" sz="2200" baseline="-25000" dirty="0">
                <a:sym typeface="Symbol" panose="05050102010706020507" pitchFamily="18" charset="2"/>
              </a:rPr>
              <a:t>1</a:t>
            </a:r>
            <a:r>
              <a:rPr lang="en-US" altLang="en-US" sz="2200" dirty="0">
                <a:sym typeface="Symbol" panose="05050102010706020507" pitchFamily="18" charset="2"/>
              </a:rPr>
              <a:t>(</a:t>
            </a:r>
            <a:r>
              <a:rPr lang="sr-Latn-ME" altLang="en-US" sz="2200" dirty="0">
                <a:sym typeface="Symbol" panose="05050102010706020507" pitchFamily="18" charset="2"/>
              </a:rPr>
              <a:t>n</a:t>
            </a:r>
            <a:r>
              <a:rPr lang="en-US" altLang="en-US" sz="2200" dirty="0">
                <a:sym typeface="Symbol" panose="05050102010706020507" pitchFamily="18" charset="2"/>
              </a:rPr>
              <a:t>) </a:t>
            </a:r>
            <a:r>
              <a:rPr lang="sr-Latn-ME" altLang="en-US" sz="2200" dirty="0">
                <a:sym typeface="Symbol" panose="05050102010706020507" pitchFamily="18" charset="2"/>
              </a:rPr>
              <a:t>ima složenost</a:t>
            </a:r>
            <a:r>
              <a:rPr lang="en-US" altLang="en-US" sz="2200" dirty="0">
                <a:sym typeface="Symbol" panose="05050102010706020507" pitchFamily="18" charset="2"/>
              </a:rPr>
              <a:t> O(g</a:t>
            </a:r>
            <a:r>
              <a:rPr lang="en-US" altLang="en-US" sz="2200" baseline="-25000" dirty="0">
                <a:sym typeface="Symbol" panose="05050102010706020507" pitchFamily="18" charset="2"/>
              </a:rPr>
              <a:t>1</a:t>
            </a:r>
            <a:r>
              <a:rPr lang="en-US" altLang="en-US" sz="2200" dirty="0">
                <a:sym typeface="Symbol" panose="05050102010706020507" pitchFamily="18" charset="2"/>
              </a:rPr>
              <a:t>(</a:t>
            </a:r>
            <a:r>
              <a:rPr lang="sr-Latn-ME" altLang="en-US" sz="2200" dirty="0">
                <a:sym typeface="Symbol" panose="05050102010706020507" pitchFamily="18" charset="2"/>
              </a:rPr>
              <a:t>n</a:t>
            </a:r>
            <a:r>
              <a:rPr lang="en-US" altLang="en-US" sz="2200" dirty="0">
                <a:sym typeface="Symbol" panose="05050102010706020507" pitchFamily="18" charset="2"/>
              </a:rPr>
              <a:t>))</a:t>
            </a:r>
            <a:r>
              <a:rPr lang="sr-Latn-ME" altLang="en-US" sz="2200" dirty="0">
                <a:sym typeface="Symbol" panose="05050102010706020507" pitchFamily="18" charset="2"/>
              </a:rPr>
              <a:t>,</a:t>
            </a:r>
            <a:r>
              <a:rPr lang="en-US" altLang="en-US" sz="2200" dirty="0">
                <a:sym typeface="Symbol" panose="05050102010706020507" pitchFamily="18" charset="2"/>
              </a:rPr>
              <a:t> </a:t>
            </a:r>
            <a:r>
              <a:rPr lang="sr-Latn-ME" altLang="en-US" sz="2200" dirty="0">
                <a:sym typeface="Symbol" panose="05050102010706020507" pitchFamily="18" charset="2"/>
              </a:rPr>
              <a:t>a</a:t>
            </a:r>
            <a:r>
              <a:rPr lang="en-US" altLang="en-US" sz="2200" dirty="0">
                <a:sym typeface="Symbol" panose="05050102010706020507" pitchFamily="18" charset="2"/>
              </a:rPr>
              <a:t> f</a:t>
            </a:r>
            <a:r>
              <a:rPr lang="en-US" altLang="en-US" sz="2200" baseline="-25000" dirty="0">
                <a:sym typeface="Symbol" panose="05050102010706020507" pitchFamily="18" charset="2"/>
              </a:rPr>
              <a:t>2</a:t>
            </a:r>
            <a:r>
              <a:rPr lang="en-US" altLang="en-US" sz="2200" dirty="0">
                <a:sym typeface="Symbol" panose="05050102010706020507" pitchFamily="18" charset="2"/>
              </a:rPr>
              <a:t>(</a:t>
            </a:r>
            <a:r>
              <a:rPr lang="sr-Latn-ME" altLang="en-US" sz="2200" dirty="0">
                <a:sym typeface="Symbol" panose="05050102010706020507" pitchFamily="18" charset="2"/>
              </a:rPr>
              <a:t>n</a:t>
            </a:r>
            <a:r>
              <a:rPr lang="en-US" altLang="en-US" sz="2200" dirty="0">
                <a:sym typeface="Symbol" panose="05050102010706020507" pitchFamily="18" charset="2"/>
              </a:rPr>
              <a:t>) O(g</a:t>
            </a:r>
            <a:r>
              <a:rPr lang="en-US" altLang="en-US" sz="2200" baseline="-25000" dirty="0">
                <a:sym typeface="Symbol" panose="05050102010706020507" pitchFamily="18" charset="2"/>
              </a:rPr>
              <a:t>2</a:t>
            </a:r>
            <a:r>
              <a:rPr lang="en-US" altLang="en-US" sz="2200" dirty="0">
                <a:sym typeface="Symbol" panose="05050102010706020507" pitchFamily="18" charset="2"/>
              </a:rPr>
              <a:t>(</a:t>
            </a:r>
            <a:r>
              <a:rPr lang="sr-Latn-ME" altLang="en-US" sz="2200" dirty="0">
                <a:sym typeface="Symbol" panose="05050102010706020507" pitchFamily="18" charset="2"/>
              </a:rPr>
              <a:t>n</a:t>
            </a:r>
            <a:r>
              <a:rPr lang="en-US" altLang="en-US" sz="2200" dirty="0">
                <a:sym typeface="Symbol" panose="05050102010706020507" pitchFamily="18" charset="2"/>
              </a:rPr>
              <a:t>)), </a:t>
            </a:r>
            <a:r>
              <a:rPr lang="sr-Latn-ME" altLang="en-US" sz="2200" dirty="0">
                <a:sym typeface="Symbol" panose="05050102010706020507" pitchFamily="18" charset="2"/>
              </a:rPr>
              <a:t>onda</a:t>
            </a:r>
            <a:r>
              <a:rPr lang="en-US" altLang="en-US" sz="2200" dirty="0">
                <a:sym typeface="Symbol" panose="05050102010706020507" pitchFamily="18" charset="2"/>
              </a:rPr>
              <a:t> f</a:t>
            </a:r>
            <a:r>
              <a:rPr lang="en-US" altLang="en-US" sz="2200" baseline="-25000" dirty="0">
                <a:sym typeface="Symbol" panose="05050102010706020507" pitchFamily="18" charset="2"/>
              </a:rPr>
              <a:t>1</a:t>
            </a:r>
            <a:r>
              <a:rPr lang="sr-Latn-ME" altLang="en-US" sz="2200" dirty="0">
                <a:sym typeface="Symbol" panose="05050102010706020507" pitchFamily="18" charset="2"/>
              </a:rPr>
              <a:t>(n)</a:t>
            </a:r>
            <a:r>
              <a:rPr lang="en-US" altLang="en-US" sz="2200" dirty="0">
                <a:sym typeface="Symbol" panose="05050102010706020507" pitchFamily="18" charset="2"/>
              </a:rPr>
              <a:t>+f</a:t>
            </a:r>
            <a:r>
              <a:rPr lang="en-US" altLang="en-US" sz="2200" baseline="-25000" dirty="0">
                <a:sym typeface="Symbol" panose="05050102010706020507" pitchFamily="18" charset="2"/>
              </a:rPr>
              <a:t>2</a:t>
            </a:r>
            <a:r>
              <a:rPr lang="en-US" altLang="en-US" sz="2200" dirty="0">
                <a:sym typeface="Symbol" panose="05050102010706020507" pitchFamily="18" charset="2"/>
              </a:rPr>
              <a:t>(</a:t>
            </a:r>
            <a:r>
              <a:rPr lang="sr-Latn-ME" altLang="en-US" sz="2200" dirty="0">
                <a:sym typeface="Symbol" panose="05050102010706020507" pitchFamily="18" charset="2"/>
              </a:rPr>
              <a:t>n</a:t>
            </a:r>
            <a:r>
              <a:rPr lang="en-US" altLang="en-US" sz="2200" dirty="0">
                <a:sym typeface="Symbol" panose="05050102010706020507" pitchFamily="18" charset="2"/>
              </a:rPr>
              <a:t>) </a:t>
            </a:r>
            <a:r>
              <a:rPr lang="sr-Latn-ME" altLang="en-US" sz="2200" dirty="0">
                <a:sym typeface="Symbol" panose="05050102010706020507" pitchFamily="18" charset="2"/>
              </a:rPr>
              <a:t>ima složenost</a:t>
            </a:r>
            <a:r>
              <a:rPr lang="en-US" altLang="en-US" sz="2200" dirty="0">
                <a:sym typeface="Symbol" panose="05050102010706020507" pitchFamily="18" charset="2"/>
              </a:rPr>
              <a:t> </a:t>
            </a:r>
            <a:r>
              <a:rPr lang="en-US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O(max(g</a:t>
            </a:r>
            <a:r>
              <a:rPr lang="en-US" altLang="en-US" sz="2200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1</a:t>
            </a:r>
            <a:r>
              <a:rPr lang="en-US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(</a:t>
            </a:r>
            <a:r>
              <a:rPr lang="sr-Latn-ME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), g</a:t>
            </a:r>
            <a:r>
              <a:rPr lang="en-US" altLang="en-US" sz="2200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2</a:t>
            </a:r>
            <a:r>
              <a:rPr lang="en-US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(</a:t>
            </a:r>
            <a:r>
              <a:rPr lang="sr-Latn-ME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)))</a:t>
            </a:r>
            <a:r>
              <a:rPr lang="sr-Latn-ME" altLang="en-US" sz="2200" dirty="0">
                <a:sym typeface="Symbol" panose="05050102010706020507" pitchFamily="18" charset="2"/>
              </a:rPr>
              <a:t>. </a:t>
            </a:r>
            <a:r>
              <a:rPr lang="sr-Latn-ME" altLang="en-US" sz="2200" dirty="0" smtClean="0">
                <a:sym typeface="Symbol" panose="05050102010706020507" pitchFamily="18" charset="2"/>
              </a:rPr>
              <a:t>Negdje </a:t>
            </a:r>
            <a:r>
              <a:rPr lang="sr-Latn-ME" altLang="en-US" sz="2200" dirty="0">
                <a:sym typeface="Symbol" panose="05050102010706020507" pitchFamily="18" charset="2"/>
              </a:rPr>
              <a:t>se u literaturi može naći </a:t>
            </a:r>
            <a:r>
              <a:rPr lang="en-US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O(g</a:t>
            </a:r>
            <a:r>
              <a:rPr lang="en-US" altLang="en-US" sz="2200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1</a:t>
            </a:r>
            <a:r>
              <a:rPr lang="en-US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(</a:t>
            </a:r>
            <a:r>
              <a:rPr lang="sr-Latn-ME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)</a:t>
            </a:r>
            <a:r>
              <a:rPr lang="sr-Latn-ME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+</a:t>
            </a:r>
            <a:r>
              <a:rPr lang="en-US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g</a:t>
            </a:r>
            <a:r>
              <a:rPr lang="en-US" altLang="en-US" sz="2200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2</a:t>
            </a:r>
            <a:r>
              <a:rPr lang="en-US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(</a:t>
            </a:r>
            <a:r>
              <a:rPr lang="sr-Latn-ME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))</a:t>
            </a:r>
            <a:r>
              <a:rPr lang="sr-Latn-ME" altLang="en-US" sz="2200" dirty="0">
                <a:sym typeface="Symbol" panose="05050102010706020507" pitchFamily="18" charset="2"/>
              </a:rPr>
              <a:t>, ali je ona veća od </a:t>
            </a:r>
            <a:r>
              <a:rPr lang="en-US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O(max(g</a:t>
            </a:r>
            <a:r>
              <a:rPr lang="en-US" altLang="en-US" sz="2200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1</a:t>
            </a:r>
            <a:r>
              <a:rPr lang="en-US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(</a:t>
            </a:r>
            <a:r>
              <a:rPr lang="sr-Latn-ME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), g</a:t>
            </a:r>
            <a:r>
              <a:rPr lang="en-US" altLang="en-US" sz="2200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2</a:t>
            </a:r>
            <a:r>
              <a:rPr lang="en-US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(</a:t>
            </a:r>
            <a:r>
              <a:rPr lang="sr-Latn-ME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)))</a:t>
            </a:r>
            <a:r>
              <a:rPr lang="sr-Latn-ME" altLang="en-US" sz="2200" dirty="0">
                <a:sym typeface="Symbol" panose="05050102010706020507" pitchFamily="18" charset="2"/>
              </a:rPr>
              <a:t>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altLang="en-US" sz="2200" dirty="0" smtClean="0">
                <a:sym typeface="Symbol" panose="05050102010706020507" pitchFamily="18" charset="2"/>
              </a:rPr>
              <a:t>Ako</a:t>
            </a:r>
            <a:r>
              <a:rPr lang="en-US" altLang="en-US" sz="2200" dirty="0" smtClean="0">
                <a:sym typeface="Symbol" panose="05050102010706020507" pitchFamily="18" charset="2"/>
              </a:rPr>
              <a:t> </a:t>
            </a:r>
            <a:r>
              <a:rPr lang="en-US" altLang="en-US" sz="2200" dirty="0">
                <a:sym typeface="Symbol" panose="05050102010706020507" pitchFamily="18" charset="2"/>
              </a:rPr>
              <a:t>f</a:t>
            </a:r>
            <a:r>
              <a:rPr lang="en-US" altLang="en-US" sz="2200" baseline="-25000" dirty="0">
                <a:sym typeface="Symbol" panose="05050102010706020507" pitchFamily="18" charset="2"/>
              </a:rPr>
              <a:t>1</a:t>
            </a:r>
            <a:r>
              <a:rPr lang="en-US" altLang="en-US" sz="2200" dirty="0">
                <a:sym typeface="Symbol" panose="05050102010706020507" pitchFamily="18" charset="2"/>
              </a:rPr>
              <a:t>(</a:t>
            </a:r>
            <a:r>
              <a:rPr lang="sr-Latn-ME" altLang="en-US" sz="2200" dirty="0">
                <a:sym typeface="Symbol" panose="05050102010706020507" pitchFamily="18" charset="2"/>
              </a:rPr>
              <a:t>n</a:t>
            </a:r>
            <a:r>
              <a:rPr lang="en-US" altLang="en-US" sz="2200" dirty="0">
                <a:sym typeface="Symbol" panose="05050102010706020507" pitchFamily="18" charset="2"/>
              </a:rPr>
              <a:t>) </a:t>
            </a:r>
            <a:r>
              <a:rPr lang="sr-Latn-ME" altLang="en-US" sz="2200" dirty="0">
                <a:sym typeface="Symbol" panose="05050102010706020507" pitchFamily="18" charset="2"/>
              </a:rPr>
              <a:t>ima složenost</a:t>
            </a:r>
            <a:r>
              <a:rPr lang="en-US" altLang="en-US" sz="2200" dirty="0">
                <a:sym typeface="Symbol" panose="05050102010706020507" pitchFamily="18" charset="2"/>
              </a:rPr>
              <a:t> O(g</a:t>
            </a:r>
            <a:r>
              <a:rPr lang="en-US" altLang="en-US" sz="2200" baseline="-25000" dirty="0">
                <a:sym typeface="Symbol" panose="05050102010706020507" pitchFamily="18" charset="2"/>
              </a:rPr>
              <a:t>1</a:t>
            </a:r>
            <a:r>
              <a:rPr lang="en-US" altLang="en-US" sz="2200" dirty="0">
                <a:sym typeface="Symbol" panose="05050102010706020507" pitchFamily="18" charset="2"/>
              </a:rPr>
              <a:t>(</a:t>
            </a:r>
            <a:r>
              <a:rPr lang="sr-Latn-ME" altLang="en-US" sz="2200" dirty="0">
                <a:sym typeface="Symbol" panose="05050102010706020507" pitchFamily="18" charset="2"/>
              </a:rPr>
              <a:t>n</a:t>
            </a:r>
            <a:r>
              <a:rPr lang="en-US" altLang="en-US" sz="2200" dirty="0">
                <a:sym typeface="Symbol" panose="05050102010706020507" pitchFamily="18" charset="2"/>
              </a:rPr>
              <a:t>))</a:t>
            </a:r>
            <a:r>
              <a:rPr lang="sr-Latn-ME" altLang="en-US" sz="2200" dirty="0">
                <a:sym typeface="Symbol" panose="05050102010706020507" pitchFamily="18" charset="2"/>
              </a:rPr>
              <a:t>,</a:t>
            </a:r>
            <a:r>
              <a:rPr lang="en-US" altLang="en-US" sz="2200" dirty="0">
                <a:sym typeface="Symbol" panose="05050102010706020507" pitchFamily="18" charset="2"/>
              </a:rPr>
              <a:t> </a:t>
            </a:r>
            <a:r>
              <a:rPr lang="sr-Latn-ME" altLang="en-US" sz="2200" dirty="0">
                <a:sym typeface="Symbol" panose="05050102010706020507" pitchFamily="18" charset="2"/>
              </a:rPr>
              <a:t>a</a:t>
            </a:r>
            <a:r>
              <a:rPr lang="en-US" altLang="en-US" sz="2200" dirty="0">
                <a:sym typeface="Symbol" panose="05050102010706020507" pitchFamily="18" charset="2"/>
              </a:rPr>
              <a:t> f</a:t>
            </a:r>
            <a:r>
              <a:rPr lang="en-US" altLang="en-US" sz="2200" baseline="-25000" dirty="0">
                <a:sym typeface="Symbol" panose="05050102010706020507" pitchFamily="18" charset="2"/>
              </a:rPr>
              <a:t>2</a:t>
            </a:r>
            <a:r>
              <a:rPr lang="en-US" altLang="en-US" sz="2200" dirty="0">
                <a:sym typeface="Symbol" panose="05050102010706020507" pitchFamily="18" charset="2"/>
              </a:rPr>
              <a:t>(</a:t>
            </a:r>
            <a:r>
              <a:rPr lang="sr-Latn-ME" altLang="en-US" sz="2200" dirty="0">
                <a:sym typeface="Symbol" panose="05050102010706020507" pitchFamily="18" charset="2"/>
              </a:rPr>
              <a:t>n</a:t>
            </a:r>
            <a:r>
              <a:rPr lang="en-US" altLang="en-US" sz="2200" dirty="0">
                <a:sym typeface="Symbol" panose="05050102010706020507" pitchFamily="18" charset="2"/>
              </a:rPr>
              <a:t>) </a:t>
            </a:r>
            <a:r>
              <a:rPr lang="sr-Latn-ME" altLang="en-US" sz="2200" dirty="0">
                <a:sym typeface="Symbol" panose="05050102010706020507" pitchFamily="18" charset="2"/>
              </a:rPr>
              <a:t>složenost</a:t>
            </a:r>
            <a:r>
              <a:rPr lang="en-US" altLang="en-US" sz="2200" dirty="0">
                <a:sym typeface="Symbol" panose="05050102010706020507" pitchFamily="18" charset="2"/>
              </a:rPr>
              <a:t> O(g</a:t>
            </a:r>
            <a:r>
              <a:rPr lang="en-US" altLang="en-US" sz="2200" baseline="-25000" dirty="0">
                <a:sym typeface="Symbol" panose="05050102010706020507" pitchFamily="18" charset="2"/>
              </a:rPr>
              <a:t>2</a:t>
            </a:r>
            <a:r>
              <a:rPr lang="en-US" altLang="en-US" sz="2200" dirty="0">
                <a:sym typeface="Symbol" panose="05050102010706020507" pitchFamily="18" charset="2"/>
              </a:rPr>
              <a:t>(</a:t>
            </a:r>
            <a:r>
              <a:rPr lang="sr-Latn-ME" altLang="en-US" sz="2200" dirty="0">
                <a:sym typeface="Symbol" panose="05050102010706020507" pitchFamily="18" charset="2"/>
              </a:rPr>
              <a:t>n</a:t>
            </a:r>
            <a:r>
              <a:rPr lang="en-US" altLang="en-US" sz="2200" dirty="0">
                <a:sym typeface="Symbol" panose="05050102010706020507" pitchFamily="18" charset="2"/>
              </a:rPr>
              <a:t>)), </a:t>
            </a:r>
            <a:r>
              <a:rPr lang="sr-Latn-ME" altLang="en-US" sz="2200" dirty="0">
                <a:sym typeface="Symbol" panose="05050102010706020507" pitchFamily="18" charset="2"/>
              </a:rPr>
              <a:t>onda</a:t>
            </a:r>
            <a:r>
              <a:rPr lang="en-US" altLang="en-US" sz="2200" dirty="0">
                <a:sym typeface="Symbol" panose="05050102010706020507" pitchFamily="18" charset="2"/>
              </a:rPr>
              <a:t> f</a:t>
            </a:r>
            <a:r>
              <a:rPr lang="en-US" altLang="en-US" sz="2200" baseline="-25000" dirty="0">
                <a:sym typeface="Symbol" panose="05050102010706020507" pitchFamily="18" charset="2"/>
              </a:rPr>
              <a:t>1</a:t>
            </a:r>
            <a:r>
              <a:rPr lang="sr-Latn-ME" altLang="en-US" sz="2200" dirty="0">
                <a:sym typeface="Symbol" panose="05050102010706020507" pitchFamily="18" charset="2"/>
              </a:rPr>
              <a:t>(n)*</a:t>
            </a:r>
            <a:r>
              <a:rPr lang="en-US" altLang="en-US" sz="2200" dirty="0">
                <a:sym typeface="Symbol" panose="05050102010706020507" pitchFamily="18" charset="2"/>
              </a:rPr>
              <a:t>f</a:t>
            </a:r>
            <a:r>
              <a:rPr lang="en-US" altLang="en-US" sz="2200" baseline="-25000" dirty="0">
                <a:sym typeface="Symbol" panose="05050102010706020507" pitchFamily="18" charset="2"/>
              </a:rPr>
              <a:t>2</a:t>
            </a:r>
            <a:r>
              <a:rPr lang="en-US" altLang="en-US" sz="2200" dirty="0">
                <a:sym typeface="Symbol" panose="05050102010706020507" pitchFamily="18" charset="2"/>
              </a:rPr>
              <a:t>(</a:t>
            </a:r>
            <a:r>
              <a:rPr lang="sr-Latn-ME" altLang="en-US" sz="2200" dirty="0">
                <a:sym typeface="Symbol" panose="05050102010706020507" pitchFamily="18" charset="2"/>
              </a:rPr>
              <a:t>n</a:t>
            </a:r>
            <a:r>
              <a:rPr lang="en-US" altLang="en-US" sz="2200" dirty="0">
                <a:sym typeface="Symbol" panose="05050102010706020507" pitchFamily="18" charset="2"/>
              </a:rPr>
              <a:t>) </a:t>
            </a:r>
            <a:r>
              <a:rPr lang="sr-Latn-ME" altLang="en-US" sz="2200" dirty="0">
                <a:sym typeface="Symbol" panose="05050102010706020507" pitchFamily="18" charset="2"/>
              </a:rPr>
              <a:t>ima složenost</a:t>
            </a:r>
            <a:r>
              <a:rPr lang="en-US" altLang="en-US" sz="2200" dirty="0">
                <a:sym typeface="Symbol" panose="05050102010706020507" pitchFamily="18" charset="2"/>
              </a:rPr>
              <a:t> </a:t>
            </a:r>
            <a:r>
              <a:rPr lang="en-US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O(g</a:t>
            </a:r>
            <a:r>
              <a:rPr lang="en-US" altLang="en-US" sz="2200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1</a:t>
            </a:r>
            <a:r>
              <a:rPr lang="en-US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(</a:t>
            </a:r>
            <a:r>
              <a:rPr lang="sr-Latn-ME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)</a:t>
            </a:r>
            <a:r>
              <a:rPr lang="sr-Latn-ME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*</a:t>
            </a:r>
            <a:r>
              <a:rPr lang="en-US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g</a:t>
            </a:r>
            <a:r>
              <a:rPr lang="en-US" altLang="en-US" sz="2200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2</a:t>
            </a:r>
            <a:r>
              <a:rPr lang="en-US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(</a:t>
            </a:r>
            <a:r>
              <a:rPr lang="sr-Latn-ME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)</a:t>
            </a:r>
            <a:r>
              <a:rPr lang="sr-Latn-ME" altLang="en-US" sz="2200" dirty="0" smtClean="0">
                <a:solidFill>
                  <a:srgbClr val="FF0000"/>
                </a:solidFill>
                <a:sym typeface="Symbol" panose="05050102010706020507" pitchFamily="18" charset="2"/>
              </a:rPr>
              <a:t>)</a:t>
            </a:r>
            <a:r>
              <a:rPr lang="sr-Latn-ME" altLang="en-US" sz="2200" dirty="0" smtClean="0">
                <a:sym typeface="Symbol" panose="05050102010706020507" pitchFamily="18" charset="2"/>
              </a:rPr>
              <a:t>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altLang="en-US" sz="2200" dirty="0">
                <a:sym typeface="Symbol" panose="05050102010706020507" pitchFamily="18" charset="2"/>
              </a:rPr>
              <a:t>Za bilo koji </a:t>
            </a:r>
            <a:r>
              <a:rPr lang="sr-Latn-ME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polinom</a:t>
            </a:r>
            <a:r>
              <a:rPr lang="sr-Latn-ME" altLang="en-US" sz="2200" dirty="0">
                <a:sym typeface="Symbol" panose="05050102010706020507" pitchFamily="18" charset="2"/>
              </a:rPr>
              <a:t> </a:t>
            </a:r>
            <a:r>
              <a:rPr lang="en-US" altLang="en-US" sz="2200" dirty="0">
                <a:sym typeface="Symbol" panose="05050102010706020507" pitchFamily="18" charset="2"/>
              </a:rPr>
              <a:t>f(</a:t>
            </a:r>
            <a:r>
              <a:rPr lang="sr-Latn-ME" altLang="en-US" sz="2200" dirty="0">
                <a:sym typeface="Symbol" panose="05050102010706020507" pitchFamily="18" charset="2"/>
              </a:rPr>
              <a:t>n</a:t>
            </a:r>
            <a:r>
              <a:rPr lang="en-US" altLang="en-US" sz="2200" dirty="0">
                <a:sym typeface="Symbol" panose="05050102010706020507" pitchFamily="18" charset="2"/>
              </a:rPr>
              <a:t>) = a</a:t>
            </a:r>
            <a:r>
              <a:rPr lang="sr-Latn-ME" altLang="en-US" sz="2200" baseline="-25000" dirty="0">
                <a:sym typeface="Symbol" panose="05050102010706020507" pitchFamily="18" charset="2"/>
              </a:rPr>
              <a:t>k</a:t>
            </a:r>
            <a:r>
              <a:rPr lang="sr-Latn-ME" altLang="en-US" sz="2200" dirty="0">
                <a:sym typeface="Symbol" panose="05050102010706020507" pitchFamily="18" charset="2"/>
              </a:rPr>
              <a:t>n</a:t>
            </a:r>
            <a:r>
              <a:rPr lang="sr-Latn-ME" altLang="en-US" sz="2200" baseline="30000" dirty="0">
                <a:sym typeface="Symbol" panose="05050102010706020507" pitchFamily="18" charset="2"/>
              </a:rPr>
              <a:t>k</a:t>
            </a:r>
            <a:r>
              <a:rPr lang="en-US" altLang="en-US" sz="2200" dirty="0">
                <a:sym typeface="Symbol" panose="05050102010706020507" pitchFamily="18" charset="2"/>
              </a:rPr>
              <a:t> + a</a:t>
            </a:r>
            <a:r>
              <a:rPr lang="sr-Latn-ME" altLang="en-US" sz="2200" baseline="-25000" dirty="0">
                <a:sym typeface="Symbol" panose="05050102010706020507" pitchFamily="18" charset="2"/>
              </a:rPr>
              <a:t>k</a:t>
            </a:r>
            <a:r>
              <a:rPr lang="en-US" altLang="en-US" sz="2200" baseline="-25000" dirty="0">
                <a:sym typeface="Symbol" panose="05050102010706020507" pitchFamily="18" charset="2"/>
              </a:rPr>
              <a:t>-1</a:t>
            </a:r>
            <a:r>
              <a:rPr lang="sr-Latn-ME" altLang="en-US" sz="2200" dirty="0">
                <a:sym typeface="Symbol" panose="05050102010706020507" pitchFamily="18" charset="2"/>
              </a:rPr>
              <a:t>n</a:t>
            </a:r>
            <a:r>
              <a:rPr lang="sr-Latn-ME" altLang="en-US" sz="2200" baseline="30000" dirty="0">
                <a:sym typeface="Symbol" panose="05050102010706020507" pitchFamily="18" charset="2"/>
              </a:rPr>
              <a:t>k</a:t>
            </a:r>
            <a:r>
              <a:rPr lang="en-US" altLang="en-US" sz="2200" baseline="30000" dirty="0">
                <a:sym typeface="Symbol" panose="05050102010706020507" pitchFamily="18" charset="2"/>
              </a:rPr>
              <a:t>-1</a:t>
            </a:r>
            <a:r>
              <a:rPr lang="en-US" altLang="en-US" sz="2200" dirty="0">
                <a:sym typeface="Symbol" panose="05050102010706020507" pitchFamily="18" charset="2"/>
              </a:rPr>
              <a:t> + … + a</a:t>
            </a:r>
            <a:r>
              <a:rPr lang="en-US" altLang="en-US" sz="2200" baseline="-25000" dirty="0">
                <a:sym typeface="Symbol" panose="05050102010706020507" pitchFamily="18" charset="2"/>
              </a:rPr>
              <a:t>0</a:t>
            </a:r>
            <a:r>
              <a:rPr lang="en-US" altLang="en-US" sz="2200" dirty="0">
                <a:sym typeface="Symbol" panose="05050102010706020507" pitchFamily="18" charset="2"/>
              </a:rPr>
              <a:t>, </a:t>
            </a:r>
            <a:r>
              <a:rPr lang="sr-Latn-ME" altLang="en-US" sz="2200" dirty="0">
                <a:sym typeface="Symbol" panose="05050102010706020507" pitchFamily="18" charset="2"/>
              </a:rPr>
              <a:t>gdje su </a:t>
            </a:r>
            <a:r>
              <a:rPr lang="en-US" altLang="en-US" sz="2200" dirty="0">
                <a:sym typeface="Symbol" panose="05050102010706020507" pitchFamily="18" charset="2"/>
              </a:rPr>
              <a:t>a</a:t>
            </a:r>
            <a:r>
              <a:rPr lang="en-US" altLang="en-US" sz="2200" baseline="-25000" dirty="0">
                <a:sym typeface="Symbol" panose="05050102010706020507" pitchFamily="18" charset="2"/>
              </a:rPr>
              <a:t>0</a:t>
            </a:r>
            <a:r>
              <a:rPr lang="en-US" altLang="en-US" sz="2200" dirty="0">
                <a:sym typeface="Symbol" panose="05050102010706020507" pitchFamily="18" charset="2"/>
              </a:rPr>
              <a:t>, a</a:t>
            </a:r>
            <a:r>
              <a:rPr lang="en-US" altLang="en-US" sz="2200" baseline="-25000" dirty="0">
                <a:sym typeface="Symbol" panose="05050102010706020507" pitchFamily="18" charset="2"/>
              </a:rPr>
              <a:t>1</a:t>
            </a:r>
            <a:r>
              <a:rPr lang="en-US" altLang="en-US" sz="2200" dirty="0">
                <a:sym typeface="Symbol" panose="05050102010706020507" pitchFamily="18" charset="2"/>
              </a:rPr>
              <a:t>, …, a</a:t>
            </a:r>
            <a:r>
              <a:rPr lang="en-US" altLang="en-US" sz="2200" baseline="-25000" dirty="0">
                <a:sym typeface="Symbol" panose="05050102010706020507" pitchFamily="18" charset="2"/>
              </a:rPr>
              <a:t>n</a:t>
            </a:r>
            <a:r>
              <a:rPr lang="en-US" altLang="en-US" sz="2200" dirty="0">
                <a:sym typeface="Symbol" panose="05050102010706020507" pitchFamily="18" charset="2"/>
              </a:rPr>
              <a:t> real</a:t>
            </a:r>
            <a:r>
              <a:rPr lang="sr-Latn-ME" altLang="en-US" sz="2200" dirty="0">
                <a:sym typeface="Symbol" panose="05050102010706020507" pitchFamily="18" charset="2"/>
              </a:rPr>
              <a:t>ni</a:t>
            </a:r>
            <a:r>
              <a:rPr lang="en-US" altLang="en-US" sz="2200" dirty="0">
                <a:sym typeface="Symbol" panose="05050102010706020507" pitchFamily="18" charset="2"/>
              </a:rPr>
              <a:t> </a:t>
            </a:r>
            <a:r>
              <a:rPr lang="sr-Latn-ME" altLang="en-US" sz="2200" dirty="0">
                <a:sym typeface="Symbol" panose="05050102010706020507" pitchFamily="18" charset="2"/>
              </a:rPr>
              <a:t>brojevi</a:t>
            </a:r>
            <a:r>
              <a:rPr lang="en-US" altLang="en-US" sz="2200" dirty="0">
                <a:sym typeface="Symbol" panose="05050102010706020507" pitchFamily="18" charset="2"/>
              </a:rPr>
              <a:t>,</a:t>
            </a:r>
            <a:r>
              <a:rPr lang="sr-Latn-ME" altLang="en-US" sz="2200" dirty="0">
                <a:sym typeface="Symbol" panose="05050102010706020507" pitchFamily="18" charset="2"/>
              </a:rPr>
              <a:t> </a:t>
            </a:r>
            <a:r>
              <a:rPr lang="en-US" altLang="en-US" sz="2200" dirty="0">
                <a:sym typeface="Symbol" panose="05050102010706020507" pitchFamily="18" charset="2"/>
              </a:rPr>
              <a:t>f(</a:t>
            </a:r>
            <a:r>
              <a:rPr lang="sr-Latn-ME" altLang="en-US" sz="2200" dirty="0">
                <a:sym typeface="Symbol" panose="05050102010706020507" pitchFamily="18" charset="2"/>
              </a:rPr>
              <a:t>n</a:t>
            </a:r>
            <a:r>
              <a:rPr lang="en-US" altLang="en-US" sz="2200" dirty="0">
                <a:sym typeface="Symbol" panose="05050102010706020507" pitchFamily="18" charset="2"/>
              </a:rPr>
              <a:t>) </a:t>
            </a:r>
            <a:r>
              <a:rPr lang="sr-Latn-ME" altLang="en-US" sz="2200" dirty="0">
                <a:sym typeface="Symbol" panose="05050102010706020507" pitchFamily="18" charset="2"/>
              </a:rPr>
              <a:t>ima složenost </a:t>
            </a:r>
            <a:r>
              <a:rPr lang="en-US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O(</a:t>
            </a:r>
            <a:r>
              <a:rPr lang="sr-Latn-ME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n</a:t>
            </a:r>
            <a:r>
              <a:rPr lang="sr-Latn-ME" altLang="en-US" sz="2200" baseline="30000" dirty="0">
                <a:solidFill>
                  <a:srgbClr val="FF0000"/>
                </a:solidFill>
                <a:sym typeface="Symbol" panose="05050102010706020507" pitchFamily="18" charset="2"/>
              </a:rPr>
              <a:t>k</a:t>
            </a:r>
            <a:r>
              <a:rPr lang="en-US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)</a:t>
            </a:r>
            <a:r>
              <a:rPr lang="en-US" altLang="en-US" sz="2200" dirty="0">
                <a:sym typeface="Symbol" panose="05050102010706020507" pitchFamily="18" charset="2"/>
              </a:rPr>
              <a:t>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sr-Latn-ME" altLang="en-US" sz="2200" dirty="0" smtClean="0">
                <a:sym typeface="Symbol" panose="05050102010706020507" pitchFamily="18" charset="2"/>
              </a:rPr>
              <a:t>Generalno</a:t>
            </a:r>
            <a:r>
              <a:rPr lang="sr-Latn-ME" altLang="en-US" sz="2200" dirty="0">
                <a:sym typeface="Symbol" panose="05050102010706020507" pitchFamily="18" charset="2"/>
              </a:rPr>
              <a:t>, u zbiru proizvoljnog broja funkcija, </a:t>
            </a:r>
            <a:r>
              <a:rPr lang="sr-Latn-ME" altLang="en-US" sz="2200" dirty="0">
                <a:solidFill>
                  <a:srgbClr val="00B050"/>
                </a:solidFill>
                <a:sym typeface="Symbol" panose="05050102010706020507" pitchFamily="18" charset="2"/>
              </a:rPr>
              <a:t>najbrža određuje složenost zbira</a:t>
            </a:r>
            <a:r>
              <a:rPr lang="sr-Latn-ME" altLang="en-US" sz="2200" dirty="0">
                <a:sym typeface="Symbol" panose="05050102010706020507" pitchFamily="18" charset="2"/>
              </a:rPr>
              <a:t>. Na primjer, složenost </a:t>
            </a:r>
            <a:r>
              <a:rPr lang="sr-Latn-ME" altLang="en-US" sz="2200" dirty="0" smtClean="0">
                <a:sym typeface="Symbol" panose="05050102010706020507" pitchFamily="18" charset="2"/>
              </a:rPr>
              <a:t>funkcije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  <a:tabLst>
                <a:tab pos="360363" algn="l"/>
              </a:tabLst>
            </a:pPr>
            <a:r>
              <a:rPr lang="sr-Latn-ME" altLang="en-US" sz="2200" dirty="0">
                <a:solidFill>
                  <a:srgbClr val="0070C0"/>
                </a:solidFill>
                <a:sym typeface="Symbol" panose="05050102010706020507" pitchFamily="18" charset="2"/>
              </a:rPr>
              <a:t>	</a:t>
            </a:r>
            <a:r>
              <a:rPr lang="sr-Latn-ME" altLang="en-US" sz="2200" dirty="0" smtClean="0">
                <a:solidFill>
                  <a:srgbClr val="0070C0"/>
                </a:solidFill>
                <a:sym typeface="Symbol" panose="05050102010706020507" pitchFamily="18" charset="2"/>
              </a:rPr>
              <a:t>f(n) = 12log(n) + log</a:t>
            </a:r>
            <a:r>
              <a:rPr lang="sr-Latn-ME" altLang="en-US" sz="2200" baseline="30000" dirty="0" smtClean="0">
                <a:solidFill>
                  <a:srgbClr val="0070C0"/>
                </a:solidFill>
                <a:sym typeface="Symbol" panose="05050102010706020507" pitchFamily="18" charset="2"/>
              </a:rPr>
              <a:t>3</a:t>
            </a:r>
            <a:r>
              <a:rPr lang="sr-Latn-ME" altLang="en-US" sz="2200" dirty="0" smtClean="0">
                <a:solidFill>
                  <a:srgbClr val="0070C0"/>
                </a:solidFill>
                <a:sym typeface="Symbol" panose="05050102010706020507" pitchFamily="18" charset="2"/>
              </a:rPr>
              <a:t>(n) + 4nlog(n) + 33n</a:t>
            </a:r>
            <a:r>
              <a:rPr lang="sr-Latn-ME" altLang="en-US" sz="2200" baseline="30000" dirty="0" smtClean="0">
                <a:solidFill>
                  <a:srgbClr val="0070C0"/>
                </a:solidFill>
                <a:sym typeface="Symbol" panose="05050102010706020507" pitchFamily="18" charset="2"/>
              </a:rPr>
              <a:t>2 </a:t>
            </a:r>
            <a:r>
              <a:rPr lang="sr-Latn-ME" altLang="en-US" sz="2200" dirty="0" smtClean="0">
                <a:solidFill>
                  <a:srgbClr val="0070C0"/>
                </a:solidFill>
                <a:sym typeface="Symbol" panose="05050102010706020507" pitchFamily="18" charset="2"/>
              </a:rPr>
              <a:t>+ n</a:t>
            </a:r>
            <a:r>
              <a:rPr lang="sr-Latn-ME" altLang="en-US" sz="2200" baseline="30000" dirty="0" smtClean="0">
                <a:solidFill>
                  <a:srgbClr val="0070C0"/>
                </a:solidFill>
                <a:sym typeface="Symbol" panose="05050102010706020507" pitchFamily="18" charset="2"/>
              </a:rPr>
              <a:t>3</a:t>
            </a:r>
            <a:r>
              <a:rPr lang="sr-Latn-ME" altLang="en-US" sz="2200" dirty="0" smtClean="0">
                <a:solidFill>
                  <a:srgbClr val="0070C0"/>
                </a:solidFill>
                <a:sym typeface="Symbol" panose="05050102010706020507" pitchFamily="18" charset="2"/>
              </a:rPr>
              <a:t>/10</a:t>
            </a:r>
            <a:r>
              <a:rPr lang="sr-Latn-ME" altLang="en-US" sz="2200" dirty="0" smtClean="0">
                <a:sym typeface="Symbol" panose="05050102010706020507" pitchFamily="18" charset="2"/>
              </a:rPr>
              <a:t>   je   </a:t>
            </a:r>
            <a:r>
              <a:rPr lang="sr-Latn-ME" altLang="en-US" sz="2200" b="1" dirty="0" smtClean="0">
                <a:solidFill>
                  <a:srgbClr val="0070C0"/>
                </a:solidFill>
                <a:sym typeface="Symbol" panose="05050102010706020507" pitchFamily="18" charset="2"/>
              </a:rPr>
              <a:t>O(n</a:t>
            </a:r>
            <a:r>
              <a:rPr lang="sr-Latn-ME" altLang="en-US" sz="2200" b="1" baseline="30000" dirty="0" smtClean="0">
                <a:solidFill>
                  <a:srgbClr val="0070C0"/>
                </a:solidFill>
                <a:sym typeface="Symbol" panose="05050102010706020507" pitchFamily="18" charset="2"/>
              </a:rPr>
              <a:t>3</a:t>
            </a:r>
            <a:r>
              <a:rPr lang="sr-Latn-ME" altLang="en-US" sz="2200" b="1" dirty="0" smtClean="0">
                <a:solidFill>
                  <a:srgbClr val="0070C0"/>
                </a:solidFill>
                <a:sym typeface="Symbol" panose="05050102010706020507" pitchFamily="18" charset="2"/>
              </a:rPr>
              <a:t>)</a:t>
            </a:r>
            <a:r>
              <a:rPr lang="sr-Latn-ME" altLang="en-US" sz="2200" dirty="0" smtClean="0">
                <a:sym typeface="Symbol" panose="05050102010706020507" pitchFamily="18" charset="2"/>
              </a:rPr>
              <a:t>.</a:t>
            </a:r>
            <a:endParaRPr lang="en-US" altLang="en-US" sz="2200" dirty="0">
              <a:sym typeface="Symbol" panose="05050102010706020507" pitchFamily="18" charset="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14/28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5679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924800" cy="1143000"/>
          </a:xfrm>
        </p:spPr>
        <p:txBody>
          <a:bodyPr/>
          <a:lstStyle/>
          <a:p>
            <a:r>
              <a:rPr lang="sr-Latn-CS" altLang="en-US" dirty="0" smtClean="0"/>
              <a:t>Veliko O: Česte kompleksnosti</a:t>
            </a:r>
            <a:endParaRPr lang="en-US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3"/>
              <p:cNvSpPr txBox="1">
                <a:spLocks noChangeArrowheads="1"/>
              </p:cNvSpPr>
              <p:nvPr/>
            </p:nvSpPr>
            <p:spPr bwMode="auto">
              <a:xfrm>
                <a:off x="228600" y="2057400"/>
                <a:ext cx="8839200" cy="47244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72000" tIns="45720" rIns="3600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75000"/>
                  <a:buFont typeface="Wingdings" panose="05000000000000000000" pitchFamily="2" charset="2"/>
                  <a:buChar char="n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65000"/>
                  <a:buFont typeface="Wingdings" panose="05000000000000000000" pitchFamily="2" charset="2"/>
                  <a:buChar char="n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n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SzPct val="55000"/>
                  <a:buFont typeface="Wingdings" panose="05000000000000000000" pitchFamily="2" charset="2"/>
                  <a:buChar char="n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r>
                  <a:rPr lang="sr-Latn-ME" altLang="en-US" sz="2400" dirty="0" smtClean="0"/>
                  <a:t>Ako je</a:t>
                </a:r>
                <a:r>
                  <a:rPr lang="en-GB" altLang="en-US" sz="2400" dirty="0"/>
                  <a:t> f(</a:t>
                </a:r>
                <a:r>
                  <a:rPr lang="sr-Latn-ME" altLang="en-US" sz="2400" dirty="0"/>
                  <a:t>n</a:t>
                </a:r>
                <a:r>
                  <a:rPr lang="en-GB" altLang="en-US" sz="2400" dirty="0"/>
                  <a:t>) </a:t>
                </a:r>
                <a:r>
                  <a:rPr lang="sr-Latn-ME" altLang="en-US" sz="2400" dirty="0"/>
                  <a:t>reda</a:t>
                </a:r>
                <a:r>
                  <a:rPr lang="en-GB" altLang="en-US" sz="2400" dirty="0"/>
                  <a:t> </a:t>
                </a:r>
                <a:r>
                  <a:rPr lang="en-GB" altLang="en-US" sz="2400" dirty="0">
                    <a:solidFill>
                      <a:srgbClr val="FF3300"/>
                    </a:solidFill>
                  </a:rPr>
                  <a:t>O(</a:t>
                </a:r>
                <a:r>
                  <a:rPr lang="sr-Latn-ME" altLang="en-US" sz="2400" dirty="0">
                    <a:solidFill>
                      <a:srgbClr val="FF3300"/>
                    </a:solidFill>
                  </a:rPr>
                  <a:t>n</a:t>
                </a:r>
                <a:r>
                  <a:rPr lang="en-GB" altLang="en-US" sz="2400" baseline="30000" dirty="0">
                    <a:solidFill>
                      <a:srgbClr val="FF3300"/>
                    </a:solidFill>
                  </a:rPr>
                  <a:t>2</a:t>
                </a:r>
                <a:r>
                  <a:rPr lang="en-GB" altLang="en-US" sz="2400" dirty="0">
                    <a:solidFill>
                      <a:srgbClr val="FF3300"/>
                    </a:solidFill>
                  </a:rPr>
                  <a:t>)</a:t>
                </a:r>
                <a:r>
                  <a:rPr lang="en-GB" altLang="en-US" sz="2400" dirty="0"/>
                  <a:t>, </a:t>
                </a:r>
                <a:r>
                  <a:rPr lang="sr-Latn-ME" altLang="en-US" sz="2400" dirty="0"/>
                  <a:t>da li je takođe reda</a:t>
                </a:r>
                <a:r>
                  <a:rPr lang="en-GB" altLang="en-US" sz="2400" dirty="0"/>
                  <a:t> </a:t>
                </a:r>
                <a:r>
                  <a:rPr lang="en-GB" altLang="en-US" sz="2400" dirty="0">
                    <a:solidFill>
                      <a:srgbClr val="FF3300"/>
                    </a:solidFill>
                  </a:rPr>
                  <a:t>O(</a:t>
                </a:r>
                <a:r>
                  <a:rPr lang="sr-Latn-ME" altLang="en-US" sz="2400" dirty="0">
                    <a:solidFill>
                      <a:srgbClr val="FF3300"/>
                    </a:solidFill>
                  </a:rPr>
                  <a:t>n</a:t>
                </a:r>
                <a:r>
                  <a:rPr lang="en-GB" altLang="en-US" sz="2400" baseline="30000" dirty="0">
                    <a:solidFill>
                      <a:srgbClr val="FF3300"/>
                    </a:solidFill>
                  </a:rPr>
                  <a:t>3</a:t>
                </a:r>
                <a:r>
                  <a:rPr lang="en-GB" altLang="en-US" sz="2400" dirty="0" smtClean="0">
                    <a:solidFill>
                      <a:srgbClr val="FF3300"/>
                    </a:solidFill>
                  </a:rPr>
                  <a:t>)</a:t>
                </a:r>
                <a:r>
                  <a:rPr lang="en-GB" altLang="en-US" sz="2400" dirty="0" smtClean="0"/>
                  <a:t>?</a:t>
                </a:r>
                <a:endParaRPr lang="sr-Latn-ME" altLang="en-US" sz="2400" dirty="0" smtClean="0"/>
              </a:p>
              <a:p>
                <a:pPr marL="360363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sr-Latn-ME" altLang="en-US" sz="2400" b="1" dirty="0" smtClean="0">
                    <a:solidFill>
                      <a:srgbClr val="FF3300"/>
                    </a:solidFill>
                  </a:rPr>
                  <a:t>Da</a:t>
                </a:r>
                <a:r>
                  <a:rPr lang="sr-Latn-ME" altLang="en-US" sz="2400" b="1" dirty="0">
                    <a:solidFill>
                      <a:srgbClr val="FF3300"/>
                    </a:solidFill>
                  </a:rPr>
                  <a:t>!</a:t>
                </a:r>
                <a:r>
                  <a:rPr lang="en-GB" altLang="en-US" sz="2400" dirty="0"/>
                  <a:t> </a:t>
                </a:r>
                <a:r>
                  <a:rPr lang="sr-Latn-ME" altLang="en-US" sz="2400" dirty="0"/>
                  <a:t>n</a:t>
                </a:r>
                <a:r>
                  <a:rPr lang="en-GB" altLang="en-US" sz="2400" baseline="30000" dirty="0"/>
                  <a:t>3</a:t>
                </a:r>
                <a:r>
                  <a:rPr lang="en-GB" altLang="en-US" sz="2400" dirty="0"/>
                  <a:t> </a:t>
                </a:r>
                <a:r>
                  <a:rPr lang="sr-Latn-ME" altLang="en-US" sz="2400" dirty="0"/>
                  <a:t>raste brže od</a:t>
                </a:r>
                <a:r>
                  <a:rPr lang="en-GB" altLang="en-US" sz="2400" dirty="0"/>
                  <a:t> </a:t>
                </a:r>
                <a:r>
                  <a:rPr lang="sr-Latn-ME" altLang="en-US" sz="2400" dirty="0"/>
                  <a:t>n</a:t>
                </a:r>
                <a:r>
                  <a:rPr lang="en-GB" altLang="en-US" sz="2400" baseline="30000" dirty="0"/>
                  <a:t>2</a:t>
                </a:r>
                <a:r>
                  <a:rPr lang="en-GB" altLang="en-US" sz="2400" dirty="0"/>
                  <a:t>, </a:t>
                </a:r>
                <a:r>
                  <a:rPr lang="sr-Latn-ME" altLang="en-US" sz="2400" dirty="0"/>
                  <a:t>pa</a:t>
                </a:r>
                <a:r>
                  <a:rPr lang="en-GB" altLang="en-US" sz="2400" dirty="0"/>
                  <a:t> </a:t>
                </a:r>
                <a:r>
                  <a:rPr lang="sr-Latn-ME" altLang="en-US" sz="2400" dirty="0"/>
                  <a:t>n</a:t>
                </a:r>
                <a:r>
                  <a:rPr lang="en-GB" altLang="en-US" sz="2400" baseline="30000" dirty="0"/>
                  <a:t>3</a:t>
                </a:r>
                <a:r>
                  <a:rPr lang="en-GB" altLang="en-US" sz="2400" dirty="0"/>
                  <a:t> </a:t>
                </a:r>
                <a:r>
                  <a:rPr lang="sr-Latn-ME" altLang="en-US" sz="2400" dirty="0"/>
                  <a:t>raste brže i od</a:t>
                </a:r>
                <a:r>
                  <a:rPr lang="en-GB" altLang="en-US" sz="2400" dirty="0"/>
                  <a:t> f(</a:t>
                </a:r>
                <a:r>
                  <a:rPr lang="sr-Latn-ME" altLang="en-US" sz="2400" dirty="0"/>
                  <a:t>n</a:t>
                </a:r>
                <a:r>
                  <a:rPr lang="en-GB" altLang="en-US" sz="2400" dirty="0"/>
                  <a:t>).</a:t>
                </a:r>
              </a:p>
              <a:p>
                <a:pPr>
                  <a:lnSpc>
                    <a:spcPct val="90000"/>
                  </a:lnSpc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sr-Latn-ME" altLang="en-US" sz="2400" dirty="0">
                    <a:solidFill>
                      <a:srgbClr val="00B050"/>
                    </a:solidFill>
                  </a:rPr>
                  <a:t>Cilj je pronaći najmanju jednostavnu funkciju </a:t>
                </a:r>
                <a:r>
                  <a:rPr lang="en-GB" altLang="en-US" sz="2400" dirty="0">
                    <a:solidFill>
                      <a:srgbClr val="00B050"/>
                    </a:solidFill>
                  </a:rPr>
                  <a:t>g(</a:t>
                </a:r>
                <a:r>
                  <a:rPr lang="sr-Latn-ME" altLang="en-US" sz="2400" dirty="0">
                    <a:solidFill>
                      <a:srgbClr val="00B050"/>
                    </a:solidFill>
                  </a:rPr>
                  <a:t>n</a:t>
                </a:r>
                <a:r>
                  <a:rPr lang="en-GB" altLang="en-US" sz="2400" dirty="0">
                    <a:solidFill>
                      <a:srgbClr val="00B050"/>
                    </a:solidFill>
                  </a:rPr>
                  <a:t>) </a:t>
                </a:r>
                <a:r>
                  <a:rPr lang="sr-Latn-ME" altLang="en-US" sz="2400" dirty="0">
                    <a:solidFill>
                      <a:srgbClr val="00B050"/>
                    </a:solidFill>
                  </a:rPr>
                  <a:t>za koju je </a:t>
                </a:r>
                <a:r>
                  <a:rPr lang="en-GB" altLang="en-US" sz="2400" dirty="0">
                    <a:solidFill>
                      <a:srgbClr val="00B050"/>
                    </a:solidFill>
                  </a:rPr>
                  <a:t>f(</a:t>
                </a:r>
                <a:r>
                  <a:rPr lang="sr-Latn-ME" altLang="en-US" sz="2400" dirty="0">
                    <a:solidFill>
                      <a:srgbClr val="00B050"/>
                    </a:solidFill>
                  </a:rPr>
                  <a:t>n</a:t>
                </a:r>
                <a:r>
                  <a:rPr lang="en-GB" altLang="en-US" sz="2400" dirty="0">
                    <a:solidFill>
                      <a:srgbClr val="00B050"/>
                    </a:solidFill>
                  </a:rPr>
                  <a:t>) </a:t>
                </a:r>
                <a:r>
                  <a:rPr lang="sr-Latn-ME" altLang="en-US" sz="2400" dirty="0">
                    <a:solidFill>
                      <a:srgbClr val="00B050"/>
                    </a:solidFill>
                  </a:rPr>
                  <a:t>reda</a:t>
                </a:r>
                <a:r>
                  <a:rPr lang="en-GB" altLang="en-US" sz="2400" dirty="0">
                    <a:solidFill>
                      <a:srgbClr val="00B050"/>
                    </a:solidFill>
                  </a:rPr>
                  <a:t> O(g(</a:t>
                </a:r>
                <a:r>
                  <a:rPr lang="sr-Latn-ME" altLang="en-US" sz="2400" dirty="0">
                    <a:solidFill>
                      <a:srgbClr val="00B050"/>
                    </a:solidFill>
                  </a:rPr>
                  <a:t>n</a:t>
                </a:r>
                <a:r>
                  <a:rPr lang="en-GB" altLang="en-US" sz="2400" dirty="0">
                    <a:solidFill>
                      <a:srgbClr val="00B050"/>
                    </a:solidFill>
                  </a:rPr>
                  <a:t>))</a:t>
                </a:r>
                <a:r>
                  <a:rPr lang="sr-Latn-ME" altLang="en-US" sz="2400" dirty="0">
                    <a:solidFill>
                      <a:srgbClr val="00B050"/>
                    </a:solidFill>
                  </a:rPr>
                  <a:t>!</a:t>
                </a:r>
              </a:p>
              <a:p>
                <a:pPr>
                  <a:lnSpc>
                    <a:spcPct val="90000"/>
                  </a:lnSpc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sr-Latn-ME" altLang="en-US" sz="2400" dirty="0"/>
                  <a:t>Funkcije g(n) koje se često sreću (</a:t>
                </a:r>
                <a:r>
                  <a:rPr lang="sr-Latn-ME" altLang="en-US" sz="2200" dirty="0"/>
                  <a:t>poređane po kompleksnosti</a:t>
                </a:r>
                <a:r>
                  <a:rPr lang="sr-Latn-ME" altLang="en-US" sz="2400" dirty="0"/>
                  <a:t>):</a:t>
                </a:r>
                <a:endParaRPr lang="en-GB" altLang="en-US" sz="2400" dirty="0"/>
              </a:p>
              <a:p>
                <a:pPr marL="70007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pt-BR" altLang="en-US" sz="2200" dirty="0">
                    <a:solidFill>
                      <a:srgbClr val="FF3300"/>
                    </a:solidFill>
                  </a:rPr>
                  <a:t>1</a:t>
                </a:r>
                <a:r>
                  <a:rPr lang="sr-Latn-ME" altLang="en-US" sz="2200" dirty="0">
                    <a:solidFill>
                      <a:srgbClr val="FF3300"/>
                    </a:solidFill>
                  </a:rPr>
                  <a:t> </a:t>
                </a:r>
                <a:r>
                  <a:rPr lang="sr-Latn-ME" altLang="en-US" sz="2200" dirty="0"/>
                  <a:t>– Konstanta</a:t>
                </a:r>
                <a:endParaRPr lang="pt-BR" altLang="en-US" sz="2200" dirty="0"/>
              </a:p>
              <a:p>
                <a:pPr marL="70007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pt-BR" altLang="en-US" sz="2200" dirty="0">
                    <a:solidFill>
                      <a:srgbClr val="FF3300"/>
                    </a:solidFill>
                  </a:rPr>
                  <a:t>log</a:t>
                </a:r>
                <a:r>
                  <a:rPr lang="sr-Latn-ME" altLang="en-US" sz="2200" dirty="0">
                    <a:solidFill>
                      <a:srgbClr val="FF3300"/>
                    </a:solidFill>
                  </a:rPr>
                  <a:t>(</a:t>
                </a:r>
                <a:r>
                  <a:rPr lang="pt-BR" altLang="en-US" sz="2200" dirty="0">
                    <a:solidFill>
                      <a:srgbClr val="FF3300"/>
                    </a:solidFill>
                  </a:rPr>
                  <a:t>n</a:t>
                </a:r>
                <a:r>
                  <a:rPr lang="sr-Latn-ME" altLang="en-US" sz="2200" dirty="0">
                    <a:solidFill>
                      <a:srgbClr val="FF3300"/>
                    </a:solidFill>
                  </a:rPr>
                  <a:t>) </a:t>
                </a:r>
                <a:r>
                  <a:rPr lang="sr-Latn-ME" altLang="en-US" sz="2200" dirty="0" smtClean="0"/>
                  <a:t>– Logaritamska</a:t>
                </a:r>
              </a:p>
              <a:p>
                <a:pPr marL="70007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pt-BR" altLang="en-US" sz="2200" i="1" smtClean="0">
                            <a:solidFill>
                              <a:srgbClr val="FF33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nor/>
                          </m:rPr>
                          <a:rPr lang="sr-Latn-ME" altLang="en-US" sz="2200" b="0" i="0" smtClean="0">
                            <a:solidFill>
                              <a:srgbClr val="FF3300"/>
                            </a:solidFill>
                            <a:latin typeface="+mj-lt"/>
                            <a:ea typeface="Cambria Math" panose="02040503050406030204" pitchFamily="18" charset="0"/>
                          </a:rPr>
                          <m:t>n</m:t>
                        </m:r>
                      </m:e>
                    </m:rad>
                    <m:r>
                      <m:rPr>
                        <m:nor/>
                      </m:rPr>
                      <a:rPr lang="sr-Latn-ME" altLang="en-US" sz="2200" b="0" i="0" smtClean="0">
                        <a:solidFill>
                          <a:srgbClr val="FF33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sr-Latn-ME" altLang="en-US" sz="2200" dirty="0"/>
                      <m:t>– </m:t>
                    </m:r>
                    <m:r>
                      <m:rPr>
                        <m:nor/>
                      </m:rPr>
                      <a:rPr lang="sr-Latn-ME" altLang="en-US" sz="2200" b="0" i="0" dirty="0" smtClean="0"/>
                      <m:t>Korijena</m:t>
                    </m:r>
                  </m:oMath>
                </a14:m>
                <a:endParaRPr lang="pt-BR" altLang="en-US" sz="2200" dirty="0">
                  <a:solidFill>
                    <a:srgbClr val="FF3300"/>
                  </a:solidFill>
                  <a:latin typeface="+mj-lt"/>
                </a:endParaRPr>
              </a:p>
              <a:p>
                <a:pPr marL="70007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pt-BR" altLang="en-US" sz="2200" dirty="0">
                    <a:solidFill>
                      <a:srgbClr val="FF3300"/>
                    </a:solidFill>
                  </a:rPr>
                  <a:t>n</a:t>
                </a:r>
                <a:r>
                  <a:rPr lang="sr-Latn-ME" altLang="en-US" sz="2200" dirty="0">
                    <a:solidFill>
                      <a:srgbClr val="FF3300"/>
                    </a:solidFill>
                  </a:rPr>
                  <a:t> </a:t>
                </a:r>
                <a:r>
                  <a:rPr lang="sr-Latn-ME" altLang="en-US" sz="2200" dirty="0"/>
                  <a:t>– Linearna</a:t>
                </a:r>
                <a:endParaRPr lang="pt-BR" altLang="en-US" sz="2200" dirty="0">
                  <a:solidFill>
                    <a:srgbClr val="FF3300"/>
                  </a:solidFill>
                </a:endParaRPr>
              </a:p>
              <a:p>
                <a:pPr marL="70007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pt-BR" altLang="en-US" sz="2200" dirty="0">
                    <a:solidFill>
                      <a:srgbClr val="FF3300"/>
                    </a:solidFill>
                  </a:rPr>
                  <a:t>n log</a:t>
                </a:r>
                <a:r>
                  <a:rPr lang="sr-Latn-ME" altLang="en-US" sz="2200" dirty="0">
                    <a:solidFill>
                      <a:srgbClr val="FF3300"/>
                    </a:solidFill>
                  </a:rPr>
                  <a:t>(</a:t>
                </a:r>
                <a:r>
                  <a:rPr lang="pt-BR" altLang="en-US" sz="2200" dirty="0">
                    <a:solidFill>
                      <a:srgbClr val="FF3300"/>
                    </a:solidFill>
                  </a:rPr>
                  <a:t>n</a:t>
                </a:r>
                <a:r>
                  <a:rPr lang="sr-Latn-ME" altLang="en-US" sz="2200" dirty="0">
                    <a:solidFill>
                      <a:srgbClr val="FF3300"/>
                    </a:solidFill>
                  </a:rPr>
                  <a:t>) </a:t>
                </a:r>
                <a:r>
                  <a:rPr lang="sr-Latn-ME" altLang="en-US" sz="2200" dirty="0"/>
                  <a:t>– Linearitmična (eng. </a:t>
                </a:r>
                <a:r>
                  <a:rPr lang="en-GB" sz="2200" i="1" dirty="0" err="1"/>
                  <a:t>linearithmic</a:t>
                </a:r>
                <a:r>
                  <a:rPr lang="sr-Latn-ME" altLang="en-US" sz="2200" dirty="0"/>
                  <a:t>)</a:t>
                </a:r>
                <a:endParaRPr lang="pt-BR" altLang="en-US" sz="2200" dirty="0"/>
              </a:p>
              <a:p>
                <a:pPr marL="70007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pt-BR" altLang="en-US" sz="2200" dirty="0">
                    <a:solidFill>
                      <a:srgbClr val="FF3300"/>
                    </a:solidFill>
                  </a:rPr>
                  <a:t>n</a:t>
                </a:r>
                <a:r>
                  <a:rPr lang="pt-BR" altLang="en-US" sz="2200" baseline="30000" dirty="0">
                    <a:solidFill>
                      <a:srgbClr val="FF3300"/>
                    </a:solidFill>
                  </a:rPr>
                  <a:t>2</a:t>
                </a:r>
                <a:r>
                  <a:rPr lang="sr-Latn-ME" altLang="en-US" sz="2200" dirty="0"/>
                  <a:t> – Kvadratna</a:t>
                </a:r>
                <a:endParaRPr lang="pt-BR" altLang="en-US" sz="2200" baseline="30000" dirty="0">
                  <a:solidFill>
                    <a:srgbClr val="FF3300"/>
                  </a:solidFill>
                </a:endParaRPr>
              </a:p>
              <a:p>
                <a:pPr marL="70007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pt-BR" altLang="en-US" sz="2200" dirty="0">
                    <a:solidFill>
                      <a:srgbClr val="FF3300"/>
                    </a:solidFill>
                  </a:rPr>
                  <a:t>n</a:t>
                </a:r>
                <a:r>
                  <a:rPr lang="pt-BR" altLang="en-US" sz="2200" baseline="30000" dirty="0">
                    <a:solidFill>
                      <a:srgbClr val="FF3300"/>
                    </a:solidFill>
                  </a:rPr>
                  <a:t>3</a:t>
                </a:r>
                <a:r>
                  <a:rPr lang="sr-Latn-ME" altLang="en-US" sz="2200" dirty="0"/>
                  <a:t> – Kubna</a:t>
                </a:r>
                <a:endParaRPr lang="pt-BR" altLang="en-US" sz="2200" baseline="30000" dirty="0">
                  <a:solidFill>
                    <a:srgbClr val="FF3300"/>
                  </a:solidFill>
                </a:endParaRPr>
              </a:p>
              <a:p>
                <a:pPr marL="70007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pt-BR" altLang="en-US" sz="2200" dirty="0">
                    <a:solidFill>
                      <a:srgbClr val="FF3300"/>
                    </a:solidFill>
                  </a:rPr>
                  <a:t>2</a:t>
                </a:r>
                <a:r>
                  <a:rPr lang="pt-BR" altLang="en-US" sz="2200" baseline="30000" dirty="0">
                    <a:solidFill>
                      <a:srgbClr val="FF3300"/>
                    </a:solidFill>
                  </a:rPr>
                  <a:t>n</a:t>
                </a:r>
                <a:r>
                  <a:rPr lang="sr-Latn-ME" altLang="en-US" sz="2200" dirty="0"/>
                  <a:t> – Eksponencijalna</a:t>
                </a:r>
                <a:endParaRPr lang="pt-BR" altLang="en-US" sz="2200" baseline="30000" dirty="0">
                  <a:solidFill>
                    <a:srgbClr val="FF3300"/>
                  </a:solidFill>
                </a:endParaRPr>
              </a:p>
              <a:p>
                <a:pPr marL="70007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pt-BR" altLang="en-US" sz="2200" dirty="0">
                    <a:solidFill>
                      <a:srgbClr val="FF3300"/>
                    </a:solidFill>
                  </a:rPr>
                  <a:t>n!</a:t>
                </a:r>
                <a:r>
                  <a:rPr lang="sr-Latn-ME" altLang="en-US" sz="2200" dirty="0"/>
                  <a:t> – Faktorijel</a:t>
                </a:r>
                <a:endParaRPr lang="pt-BR" altLang="en-US" sz="2200" dirty="0">
                  <a:solidFill>
                    <a:srgbClr val="FF3300"/>
                  </a:solidFill>
                </a:endParaRPr>
              </a:p>
            </p:txBody>
          </p:sp>
        </mc:Choice>
        <mc:Fallback xmlns="">
          <p:sp>
            <p:nvSpPr>
              <p:cNvPr id="1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8600" y="2057400"/>
                <a:ext cx="8839200" cy="4724400"/>
              </a:xfrm>
              <a:prstGeom prst="rect">
                <a:avLst/>
              </a:prstGeom>
              <a:blipFill>
                <a:blip r:embed="rId2"/>
                <a:stretch>
                  <a:fillRect l="-690" t="-1032" r="-414" b="-361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15/28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670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658092" y="609600"/>
            <a:ext cx="7924800" cy="1143000"/>
          </a:xfrm>
        </p:spPr>
        <p:txBody>
          <a:bodyPr/>
          <a:lstStyle/>
          <a:p>
            <a:r>
              <a:rPr lang="sr-Latn-CS" altLang="en-US" dirty="0" smtClean="0"/>
              <a:t>Veliko O: Neki algoritmi</a:t>
            </a:r>
            <a:endParaRPr lang="en-US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05550183"/>
                  </p:ext>
                </p:extLst>
              </p:nvPr>
            </p:nvGraphicFramePr>
            <p:xfrm>
              <a:off x="762001" y="2328672"/>
              <a:ext cx="7619999" cy="407212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571499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905001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436880">
                    <a:tc>
                      <a:txBody>
                        <a:bodyPr/>
                        <a:lstStyle/>
                        <a:p>
                          <a:r>
                            <a:rPr lang="sr-Latn-ME" altLang="en-US" sz="230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Operacija</a:t>
                          </a:r>
                          <a:endParaRPr lang="en-GB" sz="2300" dirty="0">
                            <a:solidFill>
                              <a:schemeClr val="tx2">
                                <a:lumMod val="95000"/>
                                <a:lumOff val="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sr-Latn-ME" altLang="en-US" sz="2300" dirty="0" smtClean="0">
                              <a:solidFill>
                                <a:schemeClr val="tx1"/>
                              </a:solidFill>
                            </a:rPr>
                            <a:t>Složenost</a:t>
                          </a:r>
                          <a:endParaRPr lang="en-US" altLang="en-US" sz="230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200400">
                    <a:tc>
                      <a:txBody>
                        <a:bodyPr/>
                        <a:lstStyle/>
                        <a:p>
                          <a:pPr marL="88900" marR="0" lvl="1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en-US" sz="2300" dirty="0" err="1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Binar</a:t>
                          </a:r>
                          <a:r>
                            <a:rPr lang="sr-Latn-ME" altLang="en-US" sz="230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na pretraga niza</a:t>
                          </a:r>
                          <a:endParaRPr lang="en-US" altLang="en-US" sz="2300" dirty="0" smtClean="0">
                            <a:solidFill>
                              <a:schemeClr val="tx2">
                                <a:lumMod val="95000"/>
                                <a:lumOff val="5000"/>
                              </a:schemeClr>
                            </a:solidFill>
                          </a:endParaRPr>
                        </a:p>
                        <a:p>
                          <a:pPr marL="88900" marR="0" lvl="1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sr-Latn-ME" altLang="en-US" sz="230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Provjera je li</a:t>
                          </a:r>
                          <a:r>
                            <a:rPr lang="sr-Latn-ME" altLang="en-US" sz="2300" baseline="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 broj prost</a:t>
                          </a:r>
                          <a:endParaRPr lang="sr-Latn-ME" altLang="en-US" sz="2300" dirty="0" smtClean="0">
                            <a:solidFill>
                              <a:schemeClr val="tx2">
                                <a:lumMod val="95000"/>
                                <a:lumOff val="5000"/>
                              </a:schemeClr>
                            </a:solidFill>
                          </a:endParaRPr>
                        </a:p>
                        <a:p>
                          <a:pPr marL="88900" marR="0" lvl="1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sr-Latn-ME" altLang="en-US" sz="230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Brute force pretraga niza</a:t>
                          </a:r>
                          <a:endParaRPr lang="en-US" altLang="en-US" sz="2300" dirty="0" smtClean="0">
                            <a:solidFill>
                              <a:schemeClr val="tx2">
                                <a:lumMod val="95000"/>
                                <a:lumOff val="5000"/>
                              </a:schemeClr>
                            </a:solidFill>
                          </a:endParaRPr>
                        </a:p>
                        <a:p>
                          <a:pPr marL="88900" marR="0" lvl="1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en-US" sz="230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Merge</a:t>
                          </a:r>
                          <a:r>
                            <a:rPr lang="sr-Latn-ME" altLang="en-US" sz="230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 s</a:t>
                          </a:r>
                          <a:r>
                            <a:rPr lang="en-US" altLang="en-US" sz="230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ort</a:t>
                          </a:r>
                        </a:p>
                        <a:p>
                          <a:pPr marL="88900" lvl="1" indent="0">
                            <a:buFontTx/>
                            <a:buNone/>
                          </a:pPr>
                          <a:r>
                            <a:rPr lang="sr-Latn-ME" altLang="en-US" sz="230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Ponovljeni minimum</a:t>
                          </a:r>
                        </a:p>
                        <a:p>
                          <a:pPr marL="88900" lvl="1" indent="0">
                            <a:buFontTx/>
                            <a:buNone/>
                          </a:pPr>
                          <a:r>
                            <a:rPr lang="en-US" altLang="en-US" sz="230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Bubble</a:t>
                          </a:r>
                          <a:r>
                            <a:rPr lang="sr-Latn-ME" altLang="en-US" sz="230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 s</a:t>
                          </a:r>
                          <a:r>
                            <a:rPr lang="en-US" altLang="en-US" sz="230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ort</a:t>
                          </a:r>
                        </a:p>
                        <a:p>
                          <a:pPr marL="88900" marR="0" lvl="1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sr-Latn-ME" altLang="en-US" sz="230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Proizvod m</a:t>
                          </a:r>
                          <a:r>
                            <a:rPr lang="en-US" altLang="en-US" sz="2300" dirty="0" err="1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atri</a:t>
                          </a:r>
                          <a:r>
                            <a:rPr lang="sr-Latn-ME" altLang="en-US" sz="230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ca</a:t>
                          </a:r>
                          <a:endParaRPr lang="en-US" altLang="en-US" sz="2300" dirty="0" smtClean="0">
                            <a:solidFill>
                              <a:schemeClr val="tx2">
                                <a:lumMod val="95000"/>
                                <a:lumOff val="5000"/>
                              </a:schemeClr>
                            </a:solidFill>
                          </a:endParaRPr>
                        </a:p>
                        <a:p>
                          <a:pPr marL="88900" marR="0" lvl="1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sr-Latn-ME" altLang="en-US" sz="230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Ugnježdene for</a:t>
                          </a:r>
                          <a:r>
                            <a:rPr lang="sr-Latn-ME" altLang="en-US" sz="2300" baseline="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sr-Latn-ME" altLang="en-US" sz="230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petlje</a:t>
                          </a:r>
                          <a:r>
                            <a:rPr lang="en-US" altLang="en-US" sz="230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 (k </a:t>
                          </a:r>
                          <a:r>
                            <a:rPr lang="sr-Latn-ME" altLang="en-US" sz="230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nivoa</a:t>
                          </a:r>
                          <a:r>
                            <a:rPr lang="en-US" altLang="en-US" sz="230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)</a:t>
                          </a:r>
                          <a:endParaRPr lang="sr-Latn-ME" altLang="en-US" sz="2300" dirty="0" smtClean="0">
                            <a:solidFill>
                              <a:schemeClr val="tx2">
                                <a:lumMod val="95000"/>
                                <a:lumOff val="5000"/>
                              </a:schemeClr>
                            </a:solidFill>
                          </a:endParaRPr>
                        </a:p>
                        <a:p>
                          <a:pPr marL="88900" lvl="1" indent="0">
                            <a:buFontTx/>
                            <a:buNone/>
                          </a:pPr>
                          <a:r>
                            <a:rPr lang="en-US" altLang="en-US" sz="2300" dirty="0" err="1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Gener</a:t>
                          </a:r>
                          <a:r>
                            <a:rPr lang="sr-Latn-ME" altLang="en-US" sz="230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isanje svih podskupova</a:t>
                          </a:r>
                          <a:r>
                            <a:rPr lang="sr-Latn-ME" altLang="en-US" sz="2300" baseline="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 datog skupa</a:t>
                          </a:r>
                          <a:endParaRPr lang="en-US" altLang="en-US" sz="2300" dirty="0" smtClean="0">
                            <a:solidFill>
                              <a:schemeClr val="tx2">
                                <a:lumMod val="95000"/>
                                <a:lumOff val="5000"/>
                              </a:schemeClr>
                            </a:solidFill>
                          </a:endParaRPr>
                        </a:p>
                        <a:p>
                          <a:pPr marL="88900" lvl="1" indent="0">
                            <a:buFontTx/>
                            <a:buNone/>
                          </a:pPr>
                          <a:r>
                            <a:rPr lang="en-US" altLang="en-US" sz="2300" dirty="0" err="1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Gener</a:t>
                          </a:r>
                          <a:r>
                            <a:rPr lang="sr-Latn-ME" altLang="en-US" sz="230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isanje</a:t>
                          </a:r>
                          <a:r>
                            <a:rPr lang="sr-Latn-ME" altLang="en-US" sz="2300" baseline="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 svih </a:t>
                          </a:r>
                          <a:r>
                            <a:rPr lang="en-US" altLang="en-US" sz="2300" dirty="0" err="1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permuta</a:t>
                          </a:r>
                          <a:r>
                            <a:rPr lang="sr-Latn-ME" altLang="en-US" sz="230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cija</a:t>
                          </a:r>
                          <a:r>
                            <a:rPr lang="en-US" altLang="en-US" sz="230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sr-Latn-ME" altLang="en-US" sz="230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datog</a:t>
                          </a:r>
                          <a:r>
                            <a:rPr lang="sr-Latn-ME" altLang="en-US" sz="2300" baseline="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 skupa</a:t>
                          </a:r>
                          <a:endParaRPr lang="en-US" altLang="en-US" sz="2300" dirty="0" smtClean="0">
                            <a:solidFill>
                              <a:schemeClr val="tx2">
                                <a:lumMod val="95000"/>
                                <a:lumOff val="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en-US" sz="2300" dirty="0" smtClean="0">
                              <a:solidFill>
                                <a:schemeClr val="tx1"/>
                              </a:solidFill>
                            </a:rPr>
                            <a:t>O(log</a:t>
                          </a:r>
                          <a:r>
                            <a:rPr lang="en-US" altLang="en-US" sz="2300" baseline="-25000" dirty="0" smtClean="0">
                              <a:solidFill>
                                <a:schemeClr val="tx1"/>
                              </a:solidFill>
                            </a:rPr>
                            <a:t>2</a:t>
                          </a:r>
                          <a:r>
                            <a:rPr lang="sr-Latn-ME" altLang="en-US" sz="2300" dirty="0" smtClean="0">
                              <a:solidFill>
                                <a:schemeClr val="tx1"/>
                              </a:solidFill>
                            </a:rPr>
                            <a:t>n</a:t>
                          </a:r>
                          <a:r>
                            <a:rPr lang="en-US" altLang="en-US" sz="2300" dirty="0" smtClean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en-US" sz="2300" dirty="0" smtClean="0">
                              <a:solidFill>
                                <a:schemeClr val="tx1"/>
                              </a:solidFill>
                            </a:rPr>
                            <a:t>O(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pt-BR" altLang="en-US" sz="24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m:rPr>
                                      <m:nor/>
                                    </m:rPr>
                                    <a:rPr lang="sr-Latn-ME" altLang="en-US" sz="2400" b="0" i="0" kern="1200" smtClean="0">
                                      <a:solidFill>
                                        <a:schemeClr val="tx1"/>
                                      </a:solidFill>
                                      <a:latin typeface="+mn-lt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n</m:t>
                                  </m:r>
                                </m:e>
                              </m:rad>
                            </m:oMath>
                          </a14:m>
                          <a:r>
                            <a:rPr lang="en-US" altLang="en-US" sz="2300" dirty="0" smtClean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  <a:endParaRPr lang="sr-Latn-ME" altLang="en-US" sz="2300" dirty="0" smtClean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en-US" sz="2300" dirty="0" smtClean="0">
                              <a:solidFill>
                                <a:schemeClr val="tx1"/>
                              </a:solidFill>
                            </a:rPr>
                            <a:t>O(</a:t>
                          </a:r>
                          <a:r>
                            <a:rPr lang="sr-Latn-ME" altLang="en-US" sz="2300" dirty="0" smtClean="0">
                              <a:solidFill>
                                <a:schemeClr val="tx1"/>
                              </a:solidFill>
                            </a:rPr>
                            <a:t>n</a:t>
                          </a:r>
                          <a:r>
                            <a:rPr lang="en-US" altLang="en-US" sz="2300" dirty="0" smtClean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en-US" sz="2300" dirty="0" smtClean="0">
                              <a:solidFill>
                                <a:schemeClr val="tx1"/>
                              </a:solidFill>
                            </a:rPr>
                            <a:t>O(</a:t>
                          </a:r>
                          <a:r>
                            <a:rPr lang="sr-Latn-ME" altLang="en-US" sz="2300" dirty="0" smtClean="0">
                              <a:solidFill>
                                <a:schemeClr val="tx1"/>
                              </a:solidFill>
                            </a:rPr>
                            <a:t>n</a:t>
                          </a:r>
                          <a:r>
                            <a:rPr lang="en-US" altLang="en-US" sz="1200" dirty="0" smtClean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en-US" altLang="en-US" sz="2300" dirty="0" smtClean="0">
                              <a:solidFill>
                                <a:schemeClr val="tx1"/>
                              </a:solidFill>
                            </a:rPr>
                            <a:t>log</a:t>
                          </a:r>
                          <a:r>
                            <a:rPr lang="en-US" altLang="en-US" sz="2300" baseline="-25000" dirty="0" smtClean="0">
                              <a:solidFill>
                                <a:schemeClr val="tx1"/>
                              </a:solidFill>
                            </a:rPr>
                            <a:t>2</a:t>
                          </a:r>
                          <a:r>
                            <a:rPr lang="sr-Latn-ME" altLang="en-US" sz="2300" dirty="0" smtClean="0">
                              <a:solidFill>
                                <a:schemeClr val="tx1"/>
                              </a:solidFill>
                            </a:rPr>
                            <a:t>n</a:t>
                          </a:r>
                          <a:r>
                            <a:rPr lang="en-US" altLang="en-US" sz="2300" dirty="0" smtClean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</a:p>
                        <a:p>
                          <a:pPr algn="l">
                            <a:buFontTx/>
                            <a:buNone/>
                          </a:pPr>
                          <a:r>
                            <a:rPr lang="en-US" altLang="en-US" sz="2300" dirty="0" smtClean="0">
                              <a:solidFill>
                                <a:schemeClr val="tx1"/>
                              </a:solidFill>
                            </a:rPr>
                            <a:t>O(</a:t>
                          </a:r>
                          <a:r>
                            <a:rPr lang="sr-Latn-ME" altLang="en-US" sz="2300" dirty="0" smtClean="0">
                              <a:solidFill>
                                <a:schemeClr val="tx1"/>
                              </a:solidFill>
                            </a:rPr>
                            <a:t>n</a:t>
                          </a:r>
                          <a:r>
                            <a:rPr lang="en-US" altLang="en-US" sz="2300" baseline="30000" dirty="0" smtClean="0">
                              <a:solidFill>
                                <a:schemeClr val="tx1"/>
                              </a:solidFill>
                            </a:rPr>
                            <a:t>2</a:t>
                          </a:r>
                          <a:r>
                            <a:rPr lang="en-US" altLang="en-US" sz="2300" dirty="0" smtClean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</a:p>
                        <a:p>
                          <a:pPr algn="l">
                            <a:buFontTx/>
                            <a:buNone/>
                          </a:pPr>
                          <a:r>
                            <a:rPr lang="en-US" altLang="en-US" sz="2300" dirty="0" smtClean="0">
                              <a:solidFill>
                                <a:schemeClr val="tx1"/>
                              </a:solidFill>
                            </a:rPr>
                            <a:t>O(</a:t>
                          </a:r>
                          <a:r>
                            <a:rPr lang="sr-Latn-ME" altLang="en-US" sz="2300" dirty="0" smtClean="0">
                              <a:solidFill>
                                <a:schemeClr val="tx1"/>
                              </a:solidFill>
                            </a:rPr>
                            <a:t>n</a:t>
                          </a:r>
                          <a:r>
                            <a:rPr lang="en-US" altLang="en-US" sz="2300" baseline="30000" dirty="0" smtClean="0">
                              <a:solidFill>
                                <a:schemeClr val="tx1"/>
                              </a:solidFill>
                            </a:rPr>
                            <a:t>2</a:t>
                          </a:r>
                          <a:r>
                            <a:rPr lang="en-US" altLang="en-US" sz="2300" dirty="0" smtClean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en-US" sz="2300" dirty="0" smtClean="0">
                              <a:solidFill>
                                <a:schemeClr val="tx1"/>
                              </a:solidFill>
                            </a:rPr>
                            <a:t>O(</a:t>
                          </a:r>
                          <a:r>
                            <a:rPr lang="sr-Latn-ME" altLang="en-US" sz="2300" dirty="0" smtClean="0">
                              <a:solidFill>
                                <a:schemeClr val="tx1"/>
                              </a:solidFill>
                            </a:rPr>
                            <a:t>n</a:t>
                          </a:r>
                          <a:r>
                            <a:rPr lang="sr-Latn-ME" altLang="en-US" sz="2300" baseline="30000" dirty="0" smtClean="0">
                              <a:solidFill>
                                <a:schemeClr val="tx1"/>
                              </a:solidFill>
                            </a:rPr>
                            <a:t>3</a:t>
                          </a:r>
                          <a:r>
                            <a:rPr lang="en-US" altLang="en-US" sz="2300" dirty="0" smtClean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en-US" sz="2300" dirty="0" smtClean="0">
                              <a:solidFill>
                                <a:schemeClr val="tx1"/>
                              </a:solidFill>
                            </a:rPr>
                            <a:t>O(</a:t>
                          </a:r>
                          <a:r>
                            <a:rPr lang="sr-Latn-ME" altLang="en-US" sz="2300" dirty="0" smtClean="0">
                              <a:solidFill>
                                <a:schemeClr val="tx1"/>
                              </a:solidFill>
                            </a:rPr>
                            <a:t>n</a:t>
                          </a:r>
                          <a:r>
                            <a:rPr lang="en-US" altLang="en-US" sz="2300" baseline="30000" dirty="0" smtClean="0">
                              <a:solidFill>
                                <a:schemeClr val="tx1"/>
                              </a:solidFill>
                            </a:rPr>
                            <a:t>k</a:t>
                          </a:r>
                          <a:r>
                            <a:rPr lang="en-US" altLang="en-US" sz="2300" dirty="0" smtClean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  <a:endParaRPr lang="sr-Latn-ME" altLang="en-US" sz="2300" dirty="0" smtClean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algn="l">
                            <a:buFontTx/>
                            <a:buNone/>
                          </a:pPr>
                          <a:r>
                            <a:rPr lang="en-US" altLang="en-US" sz="2300" dirty="0" smtClean="0">
                              <a:solidFill>
                                <a:schemeClr val="tx1"/>
                              </a:solidFill>
                            </a:rPr>
                            <a:t>O(2</a:t>
                          </a:r>
                          <a:r>
                            <a:rPr lang="sr-Latn-ME" altLang="en-US" sz="2300" baseline="30000" dirty="0" smtClean="0">
                              <a:solidFill>
                                <a:schemeClr val="tx1"/>
                              </a:solidFill>
                            </a:rPr>
                            <a:t>n</a:t>
                          </a:r>
                          <a:r>
                            <a:rPr lang="en-US" altLang="en-US" sz="2300" dirty="0" smtClean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</a:p>
                        <a:p>
                          <a:pPr algn="l">
                            <a:buFontTx/>
                            <a:buNone/>
                          </a:pPr>
                          <a:r>
                            <a:rPr lang="en-US" altLang="en-US" sz="2300" dirty="0" smtClean="0">
                              <a:solidFill>
                                <a:schemeClr val="tx1"/>
                              </a:solidFill>
                            </a:rPr>
                            <a:t>O(</a:t>
                          </a:r>
                          <a:r>
                            <a:rPr lang="sr-Latn-ME" altLang="en-US" sz="2300" dirty="0" smtClean="0">
                              <a:solidFill>
                                <a:schemeClr val="tx1"/>
                              </a:solidFill>
                            </a:rPr>
                            <a:t>n</a:t>
                          </a:r>
                          <a:r>
                            <a:rPr lang="en-US" altLang="en-US" sz="2300" dirty="0" smtClean="0">
                              <a:solidFill>
                                <a:schemeClr val="tx1"/>
                              </a:solidFill>
                            </a:rPr>
                            <a:t>!)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05550183"/>
                  </p:ext>
                </p:extLst>
              </p:nvPr>
            </p:nvGraphicFramePr>
            <p:xfrm>
              <a:off x="762001" y="2328672"/>
              <a:ext cx="7619999" cy="407212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571499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905001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441960">
                    <a:tc>
                      <a:txBody>
                        <a:bodyPr/>
                        <a:lstStyle/>
                        <a:p>
                          <a:r>
                            <a:rPr lang="sr-Latn-ME" altLang="en-US" sz="230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Operacija</a:t>
                          </a:r>
                          <a:endParaRPr lang="en-GB" sz="2300" dirty="0">
                            <a:solidFill>
                              <a:schemeClr val="tx2">
                                <a:lumMod val="95000"/>
                                <a:lumOff val="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sr-Latn-ME" altLang="en-US" sz="2300" dirty="0" smtClean="0">
                              <a:solidFill>
                                <a:schemeClr val="tx1"/>
                              </a:solidFill>
                            </a:rPr>
                            <a:t>Složenost</a:t>
                          </a:r>
                          <a:endParaRPr lang="en-US" altLang="en-US" sz="230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630168">
                    <a:tc>
                      <a:txBody>
                        <a:bodyPr/>
                        <a:lstStyle/>
                        <a:p>
                          <a:pPr marL="88900" marR="0" lvl="1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en-US" sz="2300" dirty="0" err="1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Binar</a:t>
                          </a:r>
                          <a:r>
                            <a:rPr lang="sr-Latn-ME" altLang="en-US" sz="230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na </a:t>
                          </a:r>
                          <a:r>
                            <a:rPr lang="sr-Latn-ME" altLang="en-US" sz="230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pretraga niza</a:t>
                          </a:r>
                          <a:endParaRPr lang="en-US" altLang="en-US" sz="2300" dirty="0" smtClean="0">
                            <a:solidFill>
                              <a:schemeClr val="tx2">
                                <a:lumMod val="95000"/>
                                <a:lumOff val="5000"/>
                              </a:schemeClr>
                            </a:solidFill>
                          </a:endParaRPr>
                        </a:p>
                        <a:p>
                          <a:pPr marL="88900" marR="0" lvl="1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sr-Latn-ME" altLang="en-US" sz="230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Provjera je li</a:t>
                          </a:r>
                          <a:r>
                            <a:rPr lang="sr-Latn-ME" altLang="en-US" sz="2300" baseline="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 broj prost</a:t>
                          </a:r>
                          <a:endParaRPr lang="sr-Latn-ME" altLang="en-US" sz="2300" dirty="0" smtClean="0">
                            <a:solidFill>
                              <a:schemeClr val="tx2">
                                <a:lumMod val="95000"/>
                                <a:lumOff val="5000"/>
                              </a:schemeClr>
                            </a:solidFill>
                          </a:endParaRPr>
                        </a:p>
                        <a:p>
                          <a:pPr marL="88900" marR="0" lvl="1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sr-Latn-ME" altLang="en-US" sz="230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Brute force </a:t>
                          </a:r>
                          <a:r>
                            <a:rPr lang="sr-Latn-ME" altLang="en-US" sz="230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pretraga niza</a:t>
                          </a:r>
                          <a:endParaRPr lang="en-US" altLang="en-US" sz="2300" dirty="0" smtClean="0">
                            <a:solidFill>
                              <a:schemeClr val="tx2">
                                <a:lumMod val="95000"/>
                                <a:lumOff val="5000"/>
                              </a:schemeClr>
                            </a:solidFill>
                          </a:endParaRPr>
                        </a:p>
                        <a:p>
                          <a:pPr marL="88900" marR="0" lvl="1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en-US" sz="230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Merge</a:t>
                          </a:r>
                          <a:r>
                            <a:rPr lang="sr-Latn-ME" altLang="en-US" sz="230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 s</a:t>
                          </a:r>
                          <a:r>
                            <a:rPr lang="en-US" altLang="en-US" sz="230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ort</a:t>
                          </a:r>
                        </a:p>
                        <a:p>
                          <a:pPr marL="88900" lvl="1" indent="0">
                            <a:buFontTx/>
                            <a:buNone/>
                          </a:pPr>
                          <a:r>
                            <a:rPr lang="sr-Latn-ME" altLang="en-US" sz="230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Ponovljeni minimum</a:t>
                          </a:r>
                        </a:p>
                        <a:p>
                          <a:pPr marL="88900" lvl="1" indent="0">
                            <a:buFontTx/>
                            <a:buNone/>
                          </a:pPr>
                          <a:r>
                            <a:rPr lang="en-US" altLang="en-US" sz="230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Bubble</a:t>
                          </a:r>
                          <a:r>
                            <a:rPr lang="sr-Latn-ME" altLang="en-US" sz="230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 s</a:t>
                          </a:r>
                          <a:r>
                            <a:rPr lang="en-US" altLang="en-US" sz="230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ort</a:t>
                          </a:r>
                        </a:p>
                        <a:p>
                          <a:pPr marL="88900" marR="0" lvl="1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sr-Latn-ME" altLang="en-US" sz="230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Proizvod m</a:t>
                          </a:r>
                          <a:r>
                            <a:rPr lang="en-US" altLang="en-US" sz="2300" dirty="0" err="1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atri</a:t>
                          </a:r>
                          <a:r>
                            <a:rPr lang="sr-Latn-ME" altLang="en-US" sz="230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ca</a:t>
                          </a:r>
                          <a:endParaRPr lang="en-US" altLang="en-US" sz="2300" dirty="0" smtClean="0">
                            <a:solidFill>
                              <a:schemeClr val="tx2">
                                <a:lumMod val="95000"/>
                                <a:lumOff val="5000"/>
                              </a:schemeClr>
                            </a:solidFill>
                          </a:endParaRPr>
                        </a:p>
                        <a:p>
                          <a:pPr marL="88900" marR="0" lvl="1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sr-Latn-ME" altLang="en-US" sz="230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Ugnježdene for</a:t>
                          </a:r>
                          <a:r>
                            <a:rPr lang="sr-Latn-ME" altLang="en-US" sz="2300" baseline="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sr-Latn-ME" altLang="en-US" sz="230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petlje</a:t>
                          </a:r>
                          <a:r>
                            <a:rPr lang="en-US" altLang="en-US" sz="230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 (k </a:t>
                          </a:r>
                          <a:r>
                            <a:rPr lang="sr-Latn-ME" altLang="en-US" sz="230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nivoa</a:t>
                          </a:r>
                          <a:r>
                            <a:rPr lang="en-US" altLang="en-US" sz="230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)</a:t>
                          </a:r>
                          <a:endParaRPr lang="sr-Latn-ME" altLang="en-US" sz="2300" dirty="0" smtClean="0">
                            <a:solidFill>
                              <a:schemeClr val="tx2">
                                <a:lumMod val="95000"/>
                                <a:lumOff val="5000"/>
                              </a:schemeClr>
                            </a:solidFill>
                          </a:endParaRPr>
                        </a:p>
                        <a:p>
                          <a:pPr marL="88900" lvl="1" indent="0">
                            <a:buFontTx/>
                            <a:buNone/>
                          </a:pPr>
                          <a:r>
                            <a:rPr lang="en-US" altLang="en-US" sz="2300" dirty="0" err="1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Gener</a:t>
                          </a:r>
                          <a:r>
                            <a:rPr lang="sr-Latn-ME" altLang="en-US" sz="230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isanje svih podskupova</a:t>
                          </a:r>
                          <a:r>
                            <a:rPr lang="sr-Latn-ME" altLang="en-US" sz="2300" baseline="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 datog skupa</a:t>
                          </a:r>
                          <a:endParaRPr lang="en-US" altLang="en-US" sz="2300" dirty="0" smtClean="0">
                            <a:solidFill>
                              <a:schemeClr val="tx2">
                                <a:lumMod val="95000"/>
                                <a:lumOff val="5000"/>
                              </a:schemeClr>
                            </a:solidFill>
                          </a:endParaRPr>
                        </a:p>
                        <a:p>
                          <a:pPr marL="88900" lvl="1" indent="0">
                            <a:buFontTx/>
                            <a:buNone/>
                          </a:pPr>
                          <a:r>
                            <a:rPr lang="en-US" altLang="en-US" sz="2300" dirty="0" err="1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Gener</a:t>
                          </a:r>
                          <a:r>
                            <a:rPr lang="sr-Latn-ME" altLang="en-US" sz="230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isanje</a:t>
                          </a:r>
                          <a:r>
                            <a:rPr lang="sr-Latn-ME" altLang="en-US" sz="2300" baseline="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 svih </a:t>
                          </a:r>
                          <a:r>
                            <a:rPr lang="en-US" altLang="en-US" sz="2300" dirty="0" err="1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permuta</a:t>
                          </a:r>
                          <a:r>
                            <a:rPr lang="sr-Latn-ME" altLang="en-US" sz="230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cija</a:t>
                          </a:r>
                          <a:r>
                            <a:rPr lang="en-US" altLang="en-US" sz="230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 </a:t>
                          </a:r>
                          <a:r>
                            <a:rPr lang="sr-Latn-ME" altLang="en-US" sz="230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datog</a:t>
                          </a:r>
                          <a:r>
                            <a:rPr lang="sr-Latn-ME" altLang="en-US" sz="2300" baseline="0" dirty="0" smtClean="0">
                              <a:solidFill>
                                <a:schemeClr val="tx2">
                                  <a:lumMod val="95000"/>
                                  <a:lumOff val="5000"/>
                                </a:schemeClr>
                              </a:solidFill>
                            </a:rPr>
                            <a:t> skupa</a:t>
                          </a:r>
                          <a:endParaRPr lang="en-US" altLang="en-US" sz="2300" dirty="0" smtClean="0">
                            <a:solidFill>
                              <a:schemeClr val="tx2">
                                <a:lumMod val="95000"/>
                                <a:lumOff val="5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00000" t="-13445" r="-1597" b="-369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16/28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648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077200" cy="1143000"/>
          </a:xfrm>
        </p:spPr>
        <p:txBody>
          <a:bodyPr/>
          <a:lstStyle/>
          <a:p>
            <a:r>
              <a:rPr lang="sr-Latn-CS" altLang="en-US" dirty="0" smtClean="0"/>
              <a:t>Primjer 1: Nedostajući broj</a:t>
            </a:r>
            <a:endParaRPr lang="en-US" altLang="en-US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230909" y="2133600"/>
            <a:ext cx="88392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sr-Latn-ME" altLang="en-US" sz="2200" dirty="0">
                <a:sym typeface="Symbol" panose="05050102010706020507" pitchFamily="18" charset="2"/>
              </a:rPr>
              <a:t>Niz</a:t>
            </a:r>
            <a:r>
              <a:rPr lang="en-GB" altLang="en-US" sz="2200" dirty="0">
                <a:sym typeface="Symbol" panose="05050102010706020507" pitchFamily="18" charset="2"/>
              </a:rPr>
              <a:t> </a:t>
            </a:r>
            <a:r>
              <a:rPr lang="en-GB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A</a:t>
            </a:r>
            <a:r>
              <a:rPr lang="en-GB" altLang="en-US" sz="2200" dirty="0">
                <a:sym typeface="Symbol" panose="05050102010706020507" pitchFamily="18" charset="2"/>
              </a:rPr>
              <a:t> </a:t>
            </a:r>
            <a:r>
              <a:rPr lang="sr-Latn-ME" altLang="en-US" sz="2200" dirty="0">
                <a:sym typeface="Symbol" panose="05050102010706020507" pitchFamily="18" charset="2"/>
              </a:rPr>
              <a:t>sadrži</a:t>
            </a:r>
            <a:r>
              <a:rPr lang="en-GB" altLang="en-US" sz="2200" dirty="0">
                <a:sym typeface="Symbol" panose="05050102010706020507" pitchFamily="18" charset="2"/>
              </a:rPr>
              <a:t> </a:t>
            </a:r>
            <a:r>
              <a:rPr lang="en-GB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N</a:t>
            </a:r>
            <a:r>
              <a:rPr lang="en-GB" altLang="en-US" sz="2200" dirty="0">
                <a:sym typeface="Symbol" panose="05050102010706020507" pitchFamily="18" charset="2"/>
              </a:rPr>
              <a:t> </a:t>
            </a:r>
            <a:r>
              <a:rPr lang="sr-Latn-ME" altLang="en-US" sz="2200" u="sng" dirty="0">
                <a:sym typeface="Symbol" panose="05050102010706020507" pitchFamily="18" charset="2"/>
              </a:rPr>
              <a:t>različitih</a:t>
            </a:r>
            <a:r>
              <a:rPr lang="sr-Latn-ME" altLang="en-US" sz="2200" dirty="0">
                <a:sym typeface="Symbol" panose="05050102010706020507" pitchFamily="18" charset="2"/>
              </a:rPr>
              <a:t> prirodnih brojeva iz opsega </a:t>
            </a:r>
            <a:r>
              <a:rPr lang="en-GB" altLang="en-US" sz="2200" dirty="0">
                <a:sym typeface="Symbol" panose="05050102010706020507" pitchFamily="18" charset="2"/>
              </a:rPr>
              <a:t>[1</a:t>
            </a:r>
            <a:r>
              <a:rPr lang="sr-Latn-ME" altLang="en-US" sz="2200" dirty="0">
                <a:sym typeface="Symbol" panose="05050102010706020507" pitchFamily="18" charset="2"/>
              </a:rPr>
              <a:t>, 2, </a:t>
            </a:r>
            <a:r>
              <a:rPr lang="en-GB" altLang="en-US" sz="2200" dirty="0">
                <a:sym typeface="Symbol" panose="05050102010706020507" pitchFamily="18" charset="2"/>
              </a:rPr>
              <a:t>..</a:t>
            </a:r>
            <a:r>
              <a:rPr lang="sr-Latn-ME" altLang="en-US" sz="2200" dirty="0">
                <a:sym typeface="Symbol" panose="05050102010706020507" pitchFamily="18" charset="2"/>
              </a:rPr>
              <a:t>., </a:t>
            </a:r>
            <a:r>
              <a:rPr lang="en-GB" altLang="en-US" sz="2200" dirty="0">
                <a:sym typeface="Symbol" panose="05050102010706020507" pitchFamily="18" charset="2"/>
              </a:rPr>
              <a:t>N+1], </a:t>
            </a:r>
            <a:r>
              <a:rPr lang="sr-Latn-ME" altLang="en-US" sz="2200" dirty="0">
                <a:sym typeface="Symbol" panose="05050102010706020507" pitchFamily="18" charset="2"/>
              </a:rPr>
              <a:t>što znači da jedan </a:t>
            </a:r>
            <a:r>
              <a:rPr lang="sr-Latn-ME" altLang="en-US" sz="2200" dirty="0" smtClean="0">
                <a:sym typeface="Symbol" panose="05050102010706020507" pitchFamily="18" charset="2"/>
              </a:rPr>
              <a:t>broj iz opsega </a:t>
            </a:r>
            <a:r>
              <a:rPr lang="sr-Latn-ME" altLang="en-US" sz="2200" dirty="0">
                <a:sym typeface="Symbol" panose="05050102010706020507" pitchFamily="18" charset="2"/>
              </a:rPr>
              <a:t>nedostaje</a:t>
            </a:r>
            <a:r>
              <a:rPr lang="en-GB" altLang="en-US" sz="2200" dirty="0">
                <a:sym typeface="Symbol" panose="05050102010706020507" pitchFamily="18" charset="2"/>
              </a:rPr>
              <a:t>.</a:t>
            </a:r>
            <a:r>
              <a:rPr lang="sr-Latn-ME" altLang="en-US" sz="2200" dirty="0">
                <a:sym typeface="Symbol" panose="05050102010706020507" pitchFamily="18" charset="2"/>
              </a:rPr>
              <a:t> </a:t>
            </a:r>
            <a:r>
              <a:rPr lang="sr-Latn-ME" altLang="en-US" sz="2200" dirty="0">
                <a:solidFill>
                  <a:srgbClr val="00B050"/>
                </a:solidFill>
                <a:sym typeface="Symbol" panose="05050102010706020507" pitchFamily="18" charset="2"/>
              </a:rPr>
              <a:t>Cilj je pronaći </a:t>
            </a:r>
            <a:r>
              <a:rPr lang="sr-Latn-ME" altLang="en-US" sz="2200" dirty="0" smtClean="0">
                <a:solidFill>
                  <a:srgbClr val="00B050"/>
                </a:solidFill>
                <a:sym typeface="Symbol" panose="05050102010706020507" pitchFamily="18" charset="2"/>
              </a:rPr>
              <a:t>nedostajući prirodan broj</a:t>
            </a:r>
            <a:r>
              <a:rPr lang="sr-Latn-ME" altLang="en-US" sz="2200" dirty="0" smtClean="0">
                <a:sym typeface="Symbol" panose="05050102010706020507" pitchFamily="18" charset="2"/>
              </a:rPr>
              <a:t>.</a:t>
            </a:r>
            <a:endParaRPr lang="en-GB" altLang="en-US" sz="2200" dirty="0">
              <a:sym typeface="Symbol" panose="05050102010706020507" pitchFamily="18" charset="2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altLang="en-US" sz="2200" dirty="0">
                <a:sym typeface="Symbol" panose="05050102010706020507" pitchFamily="18" charset="2"/>
              </a:rPr>
              <a:t>Napisati funkciju koja za argument ima niz A i njegovu dužinu N, i koja vraća nedostajući </a:t>
            </a:r>
            <a:r>
              <a:rPr lang="sr-Latn-ME" altLang="en-US" sz="2200" dirty="0" smtClean="0">
                <a:sym typeface="Symbol" panose="05050102010706020507" pitchFamily="18" charset="2"/>
              </a:rPr>
              <a:t>broj iz opsega </a:t>
            </a:r>
            <a:r>
              <a:rPr lang="en-GB" altLang="en-US" sz="2200" dirty="0">
                <a:sym typeface="Symbol" panose="05050102010706020507" pitchFamily="18" charset="2"/>
              </a:rPr>
              <a:t>[1</a:t>
            </a:r>
            <a:r>
              <a:rPr lang="sr-Latn-ME" altLang="en-US" sz="2200" dirty="0">
                <a:sym typeface="Symbol" panose="05050102010706020507" pitchFamily="18" charset="2"/>
              </a:rPr>
              <a:t>, 2, </a:t>
            </a:r>
            <a:r>
              <a:rPr lang="en-GB" altLang="en-US" sz="2200" dirty="0">
                <a:sym typeface="Symbol" panose="05050102010706020507" pitchFamily="18" charset="2"/>
              </a:rPr>
              <a:t>..</a:t>
            </a:r>
            <a:r>
              <a:rPr lang="sr-Latn-ME" altLang="en-US" sz="2200" dirty="0">
                <a:sym typeface="Symbol" panose="05050102010706020507" pitchFamily="18" charset="2"/>
              </a:rPr>
              <a:t>., </a:t>
            </a:r>
            <a:r>
              <a:rPr lang="en-GB" altLang="en-US" sz="2200" dirty="0">
                <a:sym typeface="Symbol" panose="05050102010706020507" pitchFamily="18" charset="2"/>
              </a:rPr>
              <a:t>N+1]</a:t>
            </a:r>
            <a:r>
              <a:rPr lang="sr-Latn-ME" altLang="en-US" sz="2200" dirty="0" smtClean="0">
                <a:sym typeface="Symbol" panose="05050102010706020507" pitchFamily="18" charset="2"/>
              </a:rPr>
              <a:t>.</a:t>
            </a:r>
            <a:endParaRPr lang="en-GB" altLang="en-US" sz="2200" dirty="0">
              <a:sym typeface="Symbol" panose="05050102010706020507" pitchFamily="18" charset="2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30909" y="4013200"/>
            <a:ext cx="4264891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altLang="en-US" sz="2200" dirty="0" smtClean="0">
                <a:sym typeface="Symbol" panose="05050102010706020507" pitchFamily="18" charset="2"/>
              </a:rPr>
              <a:t>N</a:t>
            </a:r>
            <a:r>
              <a:rPr lang="en-US" altLang="en-US" sz="2200" dirty="0" smtClean="0">
                <a:sym typeface="Symbol" panose="05050102010706020507" pitchFamily="18" charset="2"/>
              </a:rPr>
              <a:t>pr.</a:t>
            </a:r>
            <a:r>
              <a:rPr lang="en-GB" altLang="en-US" sz="2200" dirty="0" smtClean="0">
                <a:sym typeface="Symbol" panose="05050102010706020507" pitchFamily="18" charset="2"/>
              </a:rPr>
              <a:t> </a:t>
            </a:r>
            <a:r>
              <a:rPr lang="sr-Latn-ME" altLang="en-US" sz="2200" dirty="0">
                <a:sym typeface="Symbol" panose="05050102010706020507" pitchFamily="18" charset="2"/>
              </a:rPr>
              <a:t>ako je niz</a:t>
            </a:r>
            <a:r>
              <a:rPr lang="en-GB" altLang="en-US" sz="2200" dirty="0">
                <a:sym typeface="Symbol" panose="05050102010706020507" pitchFamily="18" charset="2"/>
              </a:rPr>
              <a:t> A = </a:t>
            </a:r>
            <a:r>
              <a:rPr lang="en-US" altLang="en-US" sz="2200" dirty="0">
                <a:sym typeface="Symbol" panose="05050102010706020507" pitchFamily="18" charset="2"/>
              </a:rPr>
              <a:t>[3,</a:t>
            </a:r>
            <a:r>
              <a:rPr lang="sr-Latn-ME" altLang="en-US" sz="2200" dirty="0">
                <a:sym typeface="Symbol" panose="05050102010706020507" pitchFamily="18" charset="2"/>
              </a:rPr>
              <a:t>4</a:t>
            </a:r>
            <a:r>
              <a:rPr lang="en-US" altLang="en-US" sz="2200" dirty="0">
                <a:sym typeface="Symbol" panose="05050102010706020507" pitchFamily="18" charset="2"/>
              </a:rPr>
              <a:t>,</a:t>
            </a:r>
            <a:r>
              <a:rPr lang="sr-Latn-ME" altLang="en-US" sz="2200" dirty="0">
                <a:sym typeface="Symbol" panose="05050102010706020507" pitchFamily="18" charset="2"/>
              </a:rPr>
              <a:t>1</a:t>
            </a:r>
            <a:r>
              <a:rPr lang="en-US" altLang="en-US" sz="2200" dirty="0">
                <a:sym typeface="Symbol" panose="05050102010706020507" pitchFamily="18" charset="2"/>
              </a:rPr>
              <a:t>,</a:t>
            </a:r>
            <a:r>
              <a:rPr lang="sr-Latn-ME" altLang="en-US" sz="2200" dirty="0">
                <a:sym typeface="Symbol" panose="05050102010706020507" pitchFamily="18" charset="2"/>
              </a:rPr>
              <a:t>5</a:t>
            </a:r>
            <a:r>
              <a:rPr lang="en-US" altLang="en-US" sz="2200" dirty="0">
                <a:sym typeface="Symbol" panose="05050102010706020507" pitchFamily="18" charset="2"/>
              </a:rPr>
              <a:t>]</a:t>
            </a:r>
            <a:r>
              <a:rPr lang="en-GB" altLang="en-US" sz="2200" dirty="0">
                <a:sym typeface="Symbol" panose="05050102010706020507" pitchFamily="18" charset="2"/>
              </a:rPr>
              <a:t>, </a:t>
            </a:r>
            <a:r>
              <a:rPr lang="sr-Latn-ME" altLang="en-US" sz="2200" dirty="0">
                <a:sym typeface="Symbol" panose="05050102010706020507" pitchFamily="18" charset="2"/>
              </a:rPr>
              <a:t>funkcija treba da vrati broj 2.</a:t>
            </a:r>
            <a:endParaRPr lang="en-GB" altLang="en-US" sz="2200" dirty="0">
              <a:sym typeface="Symbol" panose="05050102010706020507" pitchFamily="18" charset="2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altLang="en-US" sz="2200" dirty="0">
                <a:sym typeface="Symbol" panose="05050102010706020507" pitchFamily="18" charset="2"/>
              </a:rPr>
              <a:t>Vremenska složenost funkcije treba da bude </a:t>
            </a:r>
            <a:r>
              <a:rPr lang="en-GB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O(N)</a:t>
            </a:r>
            <a:r>
              <a:rPr lang="sr-Latn-ME" altLang="en-US" sz="2200" dirty="0">
                <a:sym typeface="Symbol" panose="05050102010706020507" pitchFamily="18" charset="2"/>
              </a:rPr>
              <a:t>.</a:t>
            </a:r>
            <a:endParaRPr lang="en-GB" altLang="en-US" sz="2200" dirty="0">
              <a:sym typeface="Symbol" panose="05050102010706020507" pitchFamily="18" charset="2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709391" y="4343400"/>
            <a:ext cx="4206010" cy="2057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nn-NO" altLang="en-US" sz="2100" dirty="0">
                <a:sym typeface="Symbol" panose="05050102010706020507" pitchFamily="18" charset="2"/>
              </a:rPr>
              <a:t>int nedostajuci(int </a:t>
            </a:r>
            <a:r>
              <a:rPr lang="nn-NO" altLang="en-US" sz="2100" dirty="0" smtClean="0">
                <a:sym typeface="Symbol" panose="05050102010706020507" pitchFamily="18" charset="2"/>
              </a:rPr>
              <a:t>A[], </a:t>
            </a:r>
            <a:r>
              <a:rPr lang="nn-NO" altLang="en-US" sz="2100" dirty="0">
                <a:sym typeface="Symbol" panose="05050102010706020507" pitchFamily="18" charset="2"/>
              </a:rPr>
              <a:t>int N) {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nn-NO" altLang="en-US" sz="2100" dirty="0">
                <a:sym typeface="Symbol" panose="05050102010706020507" pitchFamily="18" charset="2"/>
              </a:rPr>
              <a:t>    int suma = 0, i;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nn-NO" altLang="en-US" sz="2100" dirty="0">
                <a:sym typeface="Symbol" panose="05050102010706020507" pitchFamily="18" charset="2"/>
              </a:rPr>
              <a:t>    for(int i = 0; i &lt; N; i++)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nn-NO" altLang="en-US" sz="2100" dirty="0">
                <a:sym typeface="Symbol" panose="05050102010706020507" pitchFamily="18" charset="2"/>
              </a:rPr>
              <a:t>        suma += </a:t>
            </a:r>
            <a:r>
              <a:rPr lang="nn-NO" altLang="en-US" sz="2100" dirty="0" smtClean="0">
                <a:sym typeface="Symbol" panose="05050102010706020507" pitchFamily="18" charset="2"/>
              </a:rPr>
              <a:t>A[i</a:t>
            </a:r>
            <a:r>
              <a:rPr lang="nn-NO" altLang="en-US" sz="2100" dirty="0">
                <a:sym typeface="Symbol" panose="05050102010706020507" pitchFamily="18" charset="2"/>
              </a:rPr>
              <a:t>];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nn-NO" altLang="en-US" sz="2100" dirty="0">
                <a:sym typeface="Symbol" panose="05050102010706020507" pitchFamily="18" charset="2"/>
              </a:rPr>
              <a:t>    return (N+1)*(N+2)/2 - suma;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nn-NO" altLang="en-US" sz="2100" dirty="0">
                <a:sym typeface="Symbol" panose="05050102010706020507" pitchFamily="18" charset="2"/>
              </a:rPr>
              <a:t>}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41000" y="5961071"/>
            <a:ext cx="3048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sr-Latn-ME" altLang="en-US" sz="1600" dirty="0" smtClean="0">
                <a:solidFill>
                  <a:srgbClr val="0070C0"/>
                </a:solidFill>
                <a:latin typeface="+mj-lt"/>
              </a:rPr>
              <a:t>Jedan prolazak kroz niz od N elemenata ima složenost O(N)</a:t>
            </a:r>
            <a:endParaRPr lang="en-US" altLang="en-US" sz="1600" dirty="0">
              <a:solidFill>
                <a:srgbClr val="0070C0"/>
              </a:solidFill>
              <a:latin typeface="+mj-lt"/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 flipV="1">
            <a:off x="3609000" y="5257800"/>
            <a:ext cx="1420200" cy="111039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17/28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728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077200" cy="1143000"/>
          </a:xfrm>
        </p:spPr>
        <p:txBody>
          <a:bodyPr/>
          <a:lstStyle/>
          <a:p>
            <a:r>
              <a:rPr lang="sr-Latn-CS" altLang="en-US" dirty="0" smtClean="0"/>
              <a:t>Primjer </a:t>
            </a:r>
            <a:r>
              <a:rPr lang="en-US" altLang="en-US" dirty="0" smtClean="0"/>
              <a:t>2</a:t>
            </a:r>
            <a:r>
              <a:rPr lang="sr-Latn-CS" altLang="en-US" dirty="0" smtClean="0"/>
              <a:t>: </a:t>
            </a:r>
            <a:r>
              <a:rPr lang="en-US" altLang="en-US" dirty="0" smtClean="0"/>
              <a:t>Je li </a:t>
            </a:r>
            <a:r>
              <a:rPr lang="en-US" altLang="en-US" dirty="0" err="1" smtClean="0"/>
              <a:t>broj</a:t>
            </a:r>
            <a:r>
              <a:rPr lang="en-US" altLang="en-US" dirty="0" smtClean="0"/>
              <a:t> prost?</a:t>
            </a:r>
            <a:endParaRPr lang="en-US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3"/>
              <p:cNvSpPr txBox="1">
                <a:spLocks noChangeArrowheads="1"/>
              </p:cNvSpPr>
              <p:nvPr/>
            </p:nvSpPr>
            <p:spPr bwMode="auto">
              <a:xfrm>
                <a:off x="338858" y="2133600"/>
                <a:ext cx="8652742" cy="44958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75000"/>
                  <a:buFont typeface="Wingdings" panose="05000000000000000000" pitchFamily="2" charset="2"/>
                  <a:buChar char="n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65000"/>
                  <a:buFont typeface="Wingdings" panose="05000000000000000000" pitchFamily="2" charset="2"/>
                  <a:buChar char="n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n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SzPct val="55000"/>
                  <a:buFont typeface="Wingdings" panose="05000000000000000000" pitchFamily="2" charset="2"/>
                  <a:buChar char="n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sr-Latn-ME" altLang="en-US" sz="2200" dirty="0" smtClean="0">
                    <a:sym typeface="Symbol" panose="05050102010706020507" pitchFamily="18" charset="2"/>
                  </a:rPr>
                  <a:t>Napisati </a:t>
                </a:r>
                <a:r>
                  <a:rPr lang="sr-Latn-ME" altLang="en-US" sz="2200" dirty="0">
                    <a:sym typeface="Symbol" panose="05050102010706020507" pitchFamily="18" charset="2"/>
                  </a:rPr>
                  <a:t>funkciju koja za argument ima </a:t>
                </a:r>
                <a:r>
                  <a:rPr lang="en-US" altLang="en-US" sz="2200" dirty="0" err="1" smtClean="0">
                    <a:sym typeface="Symbol" panose="05050102010706020507" pitchFamily="18" charset="2"/>
                  </a:rPr>
                  <a:t>prirodan</a:t>
                </a:r>
                <a:r>
                  <a:rPr lang="en-US" altLang="en-US" sz="2200" dirty="0" smtClean="0">
                    <a:sym typeface="Symbol" panose="05050102010706020507" pitchFamily="18" charset="2"/>
                  </a:rPr>
                  <a:t> </a:t>
                </a:r>
                <a:r>
                  <a:rPr lang="en-US" altLang="en-US" sz="2200" dirty="0" err="1" smtClean="0">
                    <a:sym typeface="Symbol" panose="05050102010706020507" pitchFamily="18" charset="2"/>
                  </a:rPr>
                  <a:t>broj</a:t>
                </a:r>
                <a:r>
                  <a:rPr lang="en-US" altLang="en-US" sz="2200" dirty="0" smtClean="0">
                    <a:sym typeface="Symbol" panose="05050102010706020507" pitchFamily="18" charset="2"/>
                  </a:rPr>
                  <a:t> N</a:t>
                </a:r>
                <a:r>
                  <a:rPr lang="sr-Latn-ME" altLang="en-US" sz="2200" dirty="0" smtClean="0">
                    <a:sym typeface="Symbol" panose="05050102010706020507" pitchFamily="18" charset="2"/>
                  </a:rPr>
                  <a:t> </a:t>
                </a:r>
                <a:r>
                  <a:rPr lang="sr-Latn-ME" altLang="en-US" sz="2200" dirty="0">
                    <a:sym typeface="Symbol" panose="05050102010706020507" pitchFamily="18" charset="2"/>
                  </a:rPr>
                  <a:t>i koja vraća </a:t>
                </a:r>
                <a:r>
                  <a:rPr lang="en-US" altLang="en-US" sz="2200" dirty="0" smtClean="0">
                    <a:sym typeface="Symbol" panose="05050102010706020507" pitchFamily="18" charset="2"/>
                  </a:rPr>
                  <a:t>1 </a:t>
                </a:r>
                <a:r>
                  <a:rPr lang="en-US" altLang="en-US" sz="2200" dirty="0" err="1" smtClean="0">
                    <a:sym typeface="Symbol" panose="05050102010706020507" pitchFamily="18" charset="2"/>
                  </a:rPr>
                  <a:t>ako</a:t>
                </a:r>
                <a:r>
                  <a:rPr lang="en-US" altLang="en-US" sz="2200" dirty="0" smtClean="0">
                    <a:sym typeface="Symbol" panose="05050102010706020507" pitchFamily="18" charset="2"/>
                  </a:rPr>
                  <a:t> je </a:t>
                </a:r>
                <a:r>
                  <a:rPr lang="en-US" altLang="en-US" sz="2200" dirty="0" err="1" smtClean="0">
                    <a:sym typeface="Symbol" panose="05050102010706020507" pitchFamily="18" charset="2"/>
                  </a:rPr>
                  <a:t>broj</a:t>
                </a:r>
                <a:r>
                  <a:rPr lang="en-US" altLang="en-US" sz="2200" dirty="0" smtClean="0">
                    <a:sym typeface="Symbol" panose="05050102010706020507" pitchFamily="18" charset="2"/>
                  </a:rPr>
                  <a:t> prost </a:t>
                </a:r>
                <a:r>
                  <a:rPr lang="en-US" altLang="en-US" sz="2200" dirty="0" err="1" smtClean="0">
                    <a:sym typeface="Symbol" panose="05050102010706020507" pitchFamily="18" charset="2"/>
                  </a:rPr>
                  <a:t>i</a:t>
                </a:r>
                <a:r>
                  <a:rPr lang="en-US" altLang="en-US" sz="2200" dirty="0" smtClean="0">
                    <a:sym typeface="Symbol" panose="05050102010706020507" pitchFamily="18" charset="2"/>
                  </a:rPr>
                  <a:t> 0 u </a:t>
                </a:r>
                <a:r>
                  <a:rPr lang="en-US" altLang="en-US" sz="2200" dirty="0" err="1" smtClean="0">
                    <a:sym typeface="Symbol" panose="05050102010706020507" pitchFamily="18" charset="2"/>
                  </a:rPr>
                  <a:t>suprotnom</a:t>
                </a:r>
                <a:r>
                  <a:rPr lang="sr-Latn-ME" altLang="en-US" sz="2200" dirty="0" smtClean="0">
                    <a:sym typeface="Symbol" panose="05050102010706020507" pitchFamily="18" charset="2"/>
                  </a:rPr>
                  <a:t>.</a:t>
                </a:r>
                <a:endParaRPr lang="en-US" altLang="en-US" sz="2200" dirty="0" smtClean="0">
                  <a:sym typeface="Symbol" panose="05050102010706020507" pitchFamily="18" charset="2"/>
                </a:endParaRPr>
              </a:p>
              <a:p>
                <a:pPr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altLang="en-US" sz="2200" dirty="0" err="1" smtClean="0">
                    <a:sym typeface="Symbol" panose="05050102010706020507" pitchFamily="18" charset="2"/>
                  </a:rPr>
                  <a:t>Koja</a:t>
                </a:r>
                <a:r>
                  <a:rPr lang="en-US" altLang="en-US" sz="2200" dirty="0" smtClean="0">
                    <a:sym typeface="Symbol" panose="05050102010706020507" pitchFamily="18" charset="2"/>
                  </a:rPr>
                  <a:t> </a:t>
                </a:r>
                <a:r>
                  <a:rPr lang="en-US" altLang="en-US" sz="2200" dirty="0" err="1" smtClean="0">
                    <a:sym typeface="Symbol" panose="05050102010706020507" pitchFamily="18" charset="2"/>
                  </a:rPr>
                  <a:t>najmanja</a:t>
                </a:r>
                <a:r>
                  <a:rPr lang="en-US" altLang="en-US" sz="2200" dirty="0" smtClean="0">
                    <a:sym typeface="Symbol" panose="05050102010706020507" pitchFamily="18" charset="2"/>
                  </a:rPr>
                  <a:t> </a:t>
                </a:r>
                <a:r>
                  <a:rPr lang="en-US" altLang="en-US" sz="2200" dirty="0" err="1" smtClean="0">
                    <a:sym typeface="Symbol" panose="05050102010706020507" pitchFamily="18" charset="2"/>
                  </a:rPr>
                  <a:t>slo</a:t>
                </a:r>
                <a:r>
                  <a:rPr lang="sr-Latn-ME" altLang="en-US" sz="2200" dirty="0" smtClean="0">
                    <a:sym typeface="Symbol" panose="05050102010706020507" pitchFamily="18" charset="2"/>
                  </a:rPr>
                  <a:t>ženost se može postići?</a:t>
                </a:r>
                <a:r>
                  <a:rPr lang="sr-Latn-ME" altLang="en-US" sz="2200" dirty="0">
                    <a:sym typeface="Symbol" panose="05050102010706020507" pitchFamily="18" charset="2"/>
                  </a:rPr>
                  <a:t> </a:t>
                </a:r>
                <a:r>
                  <a:rPr lang="sr-Latn-ME" altLang="en-US" sz="2200" dirty="0" smtClean="0">
                    <a:solidFill>
                      <a:srgbClr val="00B050"/>
                    </a:solidFill>
                    <a:sym typeface="Symbol" panose="05050102010706020507" pitchFamily="18" charset="2"/>
                  </a:rPr>
                  <a:t>Odgovor</a:t>
                </a:r>
                <a:r>
                  <a:rPr lang="sr-Latn-ME" altLang="en-US" sz="2200" dirty="0" smtClean="0">
                    <a:sym typeface="Symbol" panose="05050102010706020507" pitchFamily="18" charset="2"/>
                  </a:rPr>
                  <a:t>: </a:t>
                </a:r>
                <a:r>
                  <a:rPr lang="en-US" altLang="en-US" sz="2000" dirty="0"/>
                  <a:t>O(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pt-BR" alt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nor/>
                          </m:rPr>
                          <a:rPr lang="sr-Latn-ME" altLang="en-US" sz="2000">
                            <a:ea typeface="Cambria Math" panose="02040503050406030204" pitchFamily="18" charset="0"/>
                          </a:rPr>
                          <m:t>n</m:t>
                        </m:r>
                      </m:e>
                    </m:rad>
                  </m:oMath>
                </a14:m>
                <a:r>
                  <a:rPr lang="en-US" altLang="en-US" sz="2000" dirty="0"/>
                  <a:t>)</a:t>
                </a:r>
                <a:endParaRPr lang="sr-Latn-ME" altLang="en-US" sz="2000" dirty="0"/>
              </a:p>
              <a:p>
                <a:pPr>
                  <a:spcBef>
                    <a:spcPts val="0"/>
                  </a:spcBef>
                  <a:spcAft>
                    <a:spcPts val="600"/>
                  </a:spcAft>
                </a:pPr>
                <a:endParaRPr lang="sr-Latn-ME" altLang="en-US" sz="2200" dirty="0" smtClean="0"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8858" y="2133600"/>
                <a:ext cx="8652742" cy="4495800"/>
              </a:xfrm>
              <a:prstGeom prst="rect">
                <a:avLst/>
              </a:prstGeom>
              <a:blipFill>
                <a:blip r:embed="rId2"/>
                <a:stretch>
                  <a:fillRect l="-352" t="-81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 txBox="1">
                <a:spLocks noChangeArrowheads="1"/>
              </p:cNvSpPr>
              <p:nvPr/>
            </p:nvSpPr>
            <p:spPr bwMode="auto">
              <a:xfrm>
                <a:off x="338858" y="3429000"/>
                <a:ext cx="5017655" cy="32004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75000"/>
                  <a:buFont typeface="Wingdings" panose="05000000000000000000" pitchFamily="2" charset="2"/>
                  <a:buChar char="n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65000"/>
                  <a:buFont typeface="Wingdings" panose="05000000000000000000" pitchFamily="2" charset="2"/>
                  <a:buChar char="n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70000"/>
                  <a:buFont typeface="Wingdings" panose="05000000000000000000" pitchFamily="2" charset="2"/>
                  <a:buChar char="n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SzPct val="55000"/>
                  <a:buFont typeface="Wingdings" panose="05000000000000000000" pitchFamily="2" charset="2"/>
                  <a:buChar char="n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altLang="en-US" sz="2200" dirty="0" err="1" smtClean="0">
                    <a:sym typeface="Symbol" panose="05050102010706020507" pitchFamily="18" charset="2"/>
                  </a:rPr>
                  <a:t>Direktno</a:t>
                </a:r>
                <a:r>
                  <a:rPr lang="en-US" altLang="en-US" sz="2200" dirty="0" smtClean="0">
                    <a:sym typeface="Symbol" panose="05050102010706020507" pitchFamily="18" charset="2"/>
                  </a:rPr>
                  <a:t> r</a:t>
                </a:r>
                <a:r>
                  <a:rPr lang="sr-Latn-ME" altLang="en-US" sz="2200" dirty="0" smtClean="0">
                    <a:sym typeface="Symbol" panose="05050102010706020507" pitchFamily="18" charset="2"/>
                  </a:rPr>
                  <a:t>ješenje podrazumijeva provjeru djeljivosti broja N sa svim prirodnim brojevima od 2 do N-1, ili (malo bolje rješenje) od 2 do N/2.</a:t>
                </a:r>
                <a:endParaRPr lang="en-GB" altLang="en-US" sz="2200" dirty="0">
                  <a:sym typeface="Symbol" panose="05050102010706020507" pitchFamily="18" charset="2"/>
                </a:endParaRPr>
              </a:p>
              <a:p>
                <a:pPr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sr-Latn-ME" altLang="en-US" sz="2200" dirty="0" smtClean="0">
                    <a:sym typeface="Symbol" panose="05050102010706020507" pitchFamily="18" charset="2"/>
                  </a:rPr>
                  <a:t>Ako je </a:t>
                </a:r>
                <a:r>
                  <a:rPr lang="sr-Latn-ME" altLang="en-US" sz="2200" dirty="0" smtClean="0">
                    <a:solidFill>
                      <a:srgbClr val="FF0000"/>
                    </a:solidFill>
                    <a:sym typeface="Symbol" panose="05050102010706020507" pitchFamily="18" charset="2"/>
                  </a:rPr>
                  <a:t>M</a:t>
                </a:r>
                <a:r>
                  <a:rPr lang="sr-Latn-ME" altLang="en-US" sz="2200" dirty="0" smtClean="0">
                    <a:sym typeface="Symbol" panose="05050102010706020507" pitchFamily="18" charset="2"/>
                  </a:rPr>
                  <a:t> djelilac broja N, onda je i </a:t>
                </a:r>
                <a:r>
                  <a:rPr lang="sr-Latn-ME" altLang="en-US" sz="2200" dirty="0" smtClean="0">
                    <a:solidFill>
                      <a:srgbClr val="FF0000"/>
                    </a:solidFill>
                    <a:sym typeface="Symbol" panose="05050102010706020507" pitchFamily="18" charset="2"/>
                  </a:rPr>
                  <a:t>N/M</a:t>
                </a:r>
                <a:r>
                  <a:rPr lang="sr-Latn-ME" altLang="en-US" sz="2200" dirty="0" smtClean="0">
                    <a:sym typeface="Symbol" panose="05050102010706020507" pitchFamily="18" charset="2"/>
                  </a:rPr>
                  <a:t> djelilac broja N (simetrični djelioci). </a:t>
                </a:r>
              </a:p>
              <a:p>
                <a:pPr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sr-Latn-ME" altLang="en-US" sz="2200" dirty="0" smtClean="0">
                    <a:sym typeface="Symbol" panose="05050102010706020507" pitchFamily="18" charset="2"/>
                  </a:rPr>
                  <a:t>U paru simetričnih djelioca, jedan mora biti manji od ili jednak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pt-BR" alt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nor/>
                          </m:rPr>
                          <a:rPr lang="sr-Latn-ME" altLang="en-US" sz="2400">
                            <a:solidFill>
                              <a:srgbClr val="FF0000"/>
                            </a:solidFill>
                            <a:ea typeface="Cambria Math" panose="02040503050406030204" pitchFamily="18" charset="0"/>
                          </a:rPr>
                          <m:t>n</m:t>
                        </m:r>
                      </m:e>
                    </m:rad>
                  </m:oMath>
                </a14:m>
                <a:r>
                  <a:rPr lang="sr-Latn-ME" altLang="en-US" sz="2200" dirty="0" smtClean="0">
                    <a:sym typeface="Symbol" panose="05050102010706020507" pitchFamily="18" charset="2"/>
                  </a:rPr>
                  <a:t>.</a:t>
                </a:r>
                <a:endParaRPr lang="en-GB" altLang="en-US" sz="2200" dirty="0"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8858" y="3429000"/>
                <a:ext cx="5017655" cy="3200400"/>
              </a:xfrm>
              <a:prstGeom prst="rect">
                <a:avLst/>
              </a:prstGeom>
              <a:blipFill>
                <a:blip r:embed="rId3"/>
                <a:stretch>
                  <a:fillRect l="-608" t="-1143" r="-1458" b="-704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5365749" y="3657600"/>
            <a:ext cx="3625851" cy="23137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nn-NO" altLang="en-US" sz="2100" dirty="0">
                <a:sym typeface="Symbol" panose="05050102010706020507" pitchFamily="18" charset="2"/>
              </a:rPr>
              <a:t>int jeLiProst(int N) {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nn-NO" altLang="en-US" sz="2100" dirty="0">
                <a:sym typeface="Symbol" panose="05050102010706020507" pitchFamily="18" charset="2"/>
              </a:rPr>
              <a:t>    int i;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nn-NO" altLang="en-US" sz="2100" dirty="0">
                <a:sym typeface="Symbol" panose="05050102010706020507" pitchFamily="18" charset="2"/>
              </a:rPr>
              <a:t>    for(i = 2; </a:t>
            </a:r>
            <a:r>
              <a:rPr lang="nn-NO" altLang="en-US" sz="2100" dirty="0">
                <a:solidFill>
                  <a:srgbClr val="FF0000"/>
                </a:solidFill>
                <a:sym typeface="Symbol" panose="05050102010706020507" pitchFamily="18" charset="2"/>
              </a:rPr>
              <a:t>i * i </a:t>
            </a:r>
            <a:r>
              <a:rPr lang="nn-NO" altLang="en-US" sz="2100" dirty="0" smtClean="0">
                <a:solidFill>
                  <a:srgbClr val="FF0000"/>
                </a:solidFill>
                <a:sym typeface="Symbol" panose="05050102010706020507" pitchFamily="18" charset="2"/>
              </a:rPr>
              <a:t>&lt;= </a:t>
            </a:r>
            <a:r>
              <a:rPr lang="nn-NO" altLang="en-US" sz="2100" dirty="0">
                <a:solidFill>
                  <a:srgbClr val="FF0000"/>
                </a:solidFill>
                <a:sym typeface="Symbol" panose="05050102010706020507" pitchFamily="18" charset="2"/>
              </a:rPr>
              <a:t>N</a:t>
            </a:r>
            <a:r>
              <a:rPr lang="nn-NO" altLang="en-US" sz="2100" dirty="0">
                <a:sym typeface="Symbol" panose="05050102010706020507" pitchFamily="18" charset="2"/>
              </a:rPr>
              <a:t>; i++)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nn-NO" altLang="en-US" sz="2100" dirty="0">
                <a:sym typeface="Symbol" panose="05050102010706020507" pitchFamily="18" charset="2"/>
              </a:rPr>
              <a:t>        if(N % i == 0)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nn-NO" altLang="en-US" sz="2100" dirty="0">
                <a:sym typeface="Symbol" panose="05050102010706020507" pitchFamily="18" charset="2"/>
              </a:rPr>
              <a:t>            return 0;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nn-NO" altLang="en-US" sz="2100" dirty="0">
                <a:sym typeface="Symbol" panose="05050102010706020507" pitchFamily="18" charset="2"/>
              </a:rPr>
              <a:t>    return 1;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nn-NO" altLang="en-US" sz="2100" dirty="0">
                <a:sym typeface="Symbol" panose="05050102010706020507" pitchFamily="18" charset="2"/>
              </a:rPr>
              <a:t>}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18/28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4376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 dirty="0" smtClean="0"/>
              <a:t>Primjer 3: Ravnoteža niza</a:t>
            </a:r>
            <a:endParaRPr lang="en-US" altLang="en-US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76200" y="2057400"/>
            <a:ext cx="89154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sr-Latn-ME" altLang="en-US" sz="2200" dirty="0">
                <a:sym typeface="Symbol" panose="05050102010706020507" pitchFamily="18" charset="2"/>
              </a:rPr>
              <a:t>Imamo niz </a:t>
            </a:r>
            <a:r>
              <a:rPr lang="sr-Latn-ME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A</a:t>
            </a:r>
            <a:r>
              <a:rPr lang="sr-Latn-ME" altLang="en-US" sz="2200" dirty="0">
                <a:sym typeface="Symbol" panose="05050102010706020507" pitchFamily="18" charset="2"/>
              </a:rPr>
              <a:t> od </a:t>
            </a:r>
            <a:r>
              <a:rPr lang="sr-Latn-ME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N</a:t>
            </a:r>
            <a:r>
              <a:rPr lang="sr-Latn-ME" altLang="en-US" sz="2200" dirty="0">
                <a:sym typeface="Symbol" panose="05050102010706020507" pitchFamily="18" charset="2"/>
              </a:rPr>
              <a:t> cijelih brojeva. Posmatrajmo cijeli broj </a:t>
            </a:r>
            <a:r>
              <a:rPr lang="sr-Latn-ME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P</a:t>
            </a:r>
            <a:r>
              <a:rPr lang="en-GB" altLang="en-US" sz="2200" dirty="0">
                <a:sym typeface="Symbol" panose="05050102010706020507" pitchFamily="18" charset="2"/>
              </a:rPr>
              <a:t>, </a:t>
            </a:r>
            <a:r>
              <a:rPr lang="sr-Latn-ME" altLang="en-US" sz="2200" dirty="0">
                <a:sym typeface="Symbol" panose="05050102010706020507" pitchFamily="18" charset="2"/>
              </a:rPr>
              <a:t>takav da važi</a:t>
            </a:r>
            <a:r>
              <a:rPr lang="en-GB" altLang="en-US" sz="2200" dirty="0">
                <a:sym typeface="Symbol" panose="05050102010706020507" pitchFamily="18" charset="2"/>
              </a:rPr>
              <a:t> 0&lt;P&lt;N, </a:t>
            </a:r>
            <a:r>
              <a:rPr lang="sr-Latn-ME" altLang="en-US" sz="2200" dirty="0">
                <a:sym typeface="Symbol" panose="05050102010706020507" pitchFamily="18" charset="2"/>
              </a:rPr>
              <a:t>koji predstavlja tačku presjeka niza na dva podniza</a:t>
            </a:r>
            <a:r>
              <a:rPr lang="en-GB" altLang="en-US" sz="2200" dirty="0">
                <a:sym typeface="Symbol" panose="05050102010706020507" pitchFamily="18" charset="2"/>
              </a:rPr>
              <a:t>: </a:t>
            </a:r>
            <a:r>
              <a:rPr lang="en-GB" altLang="en-US" sz="2200" dirty="0">
                <a:solidFill>
                  <a:srgbClr val="00B050"/>
                </a:solidFill>
                <a:sym typeface="Symbol" panose="05050102010706020507" pitchFamily="18" charset="2"/>
              </a:rPr>
              <a:t>A[0], A[1], ..., A[P−1]</a:t>
            </a:r>
            <a:r>
              <a:rPr lang="en-GB" altLang="en-US" sz="2200" dirty="0">
                <a:sym typeface="Symbol" panose="05050102010706020507" pitchFamily="18" charset="2"/>
              </a:rPr>
              <a:t> </a:t>
            </a:r>
            <a:r>
              <a:rPr lang="sr-Latn-ME" altLang="en-US" sz="2200" dirty="0">
                <a:sym typeface="Symbol" panose="05050102010706020507" pitchFamily="18" charset="2"/>
              </a:rPr>
              <a:t>i</a:t>
            </a:r>
            <a:r>
              <a:rPr lang="en-GB" altLang="en-US" sz="2200" dirty="0">
                <a:sym typeface="Symbol" panose="05050102010706020507" pitchFamily="18" charset="2"/>
              </a:rPr>
              <a:t> </a:t>
            </a:r>
            <a:r>
              <a:rPr lang="en-GB" altLang="en-US" sz="2200" dirty="0">
                <a:solidFill>
                  <a:srgbClr val="0070C0"/>
                </a:solidFill>
                <a:sym typeface="Symbol" panose="05050102010706020507" pitchFamily="18" charset="2"/>
              </a:rPr>
              <a:t>A[P], A[P+1], ..., A[N−1]</a:t>
            </a:r>
            <a:r>
              <a:rPr lang="sr-Latn-ME" altLang="en-US" sz="2200" dirty="0">
                <a:sym typeface="Symbol" panose="05050102010706020507" pitchFamily="18" charset="2"/>
              </a:rPr>
              <a:t>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sr-Latn-ME" altLang="en-US" sz="2200" dirty="0">
                <a:sym typeface="Symbol" panose="05050102010706020507" pitchFamily="18" charset="2"/>
              </a:rPr>
              <a:t>Napisati funkciju koja za argument ima niz A i njegovu dužinu N, i koja vraća </a:t>
            </a:r>
            <a:r>
              <a:rPr lang="sr-Latn-ME" altLang="en-US" sz="2200" dirty="0">
                <a:solidFill>
                  <a:srgbClr val="00B050"/>
                </a:solidFill>
                <a:sym typeface="Symbol" panose="05050102010706020507" pitchFamily="18" charset="2"/>
              </a:rPr>
              <a:t>minimalnu apsolutnu razliku između ova dva podniza za svako moguću vrijednost P</a:t>
            </a:r>
            <a:r>
              <a:rPr lang="sr-Latn-ME" altLang="en-US" sz="2200" dirty="0">
                <a:sym typeface="Symbol" panose="05050102010706020507" pitchFamily="18" charset="2"/>
              </a:rPr>
              <a:t>.</a:t>
            </a:r>
            <a:endParaRPr lang="en-GB" altLang="en-US" sz="2200" dirty="0">
              <a:sym typeface="Symbol" panose="05050102010706020507" pitchFamily="18" charset="2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sr-Latn-ME" altLang="en-US" sz="2200" dirty="0">
                <a:sym typeface="Symbol" panose="05050102010706020507" pitchFamily="18" charset="2"/>
              </a:rPr>
              <a:t>Na primjer</a:t>
            </a:r>
            <a:r>
              <a:rPr lang="en-GB" altLang="en-US" sz="2200" dirty="0">
                <a:sym typeface="Symbol" panose="05050102010706020507" pitchFamily="18" charset="2"/>
              </a:rPr>
              <a:t>, </a:t>
            </a:r>
            <a:r>
              <a:rPr lang="sr-Latn-ME" altLang="en-US" sz="2200" dirty="0">
                <a:sym typeface="Symbol" panose="05050102010706020507" pitchFamily="18" charset="2"/>
              </a:rPr>
              <a:t>ako je niz</a:t>
            </a:r>
            <a:r>
              <a:rPr lang="en-GB" altLang="en-US" sz="2200" dirty="0">
                <a:sym typeface="Symbol" panose="05050102010706020507" pitchFamily="18" charset="2"/>
              </a:rPr>
              <a:t> A = </a:t>
            </a:r>
            <a:r>
              <a:rPr lang="en-US" altLang="en-US" sz="2200" dirty="0">
                <a:sym typeface="Symbol" panose="05050102010706020507" pitchFamily="18" charset="2"/>
              </a:rPr>
              <a:t>[3,1,2,4,3]</a:t>
            </a:r>
            <a:r>
              <a:rPr lang="en-GB" altLang="en-US" sz="2200" dirty="0">
                <a:sym typeface="Symbol" panose="05050102010706020507" pitchFamily="18" charset="2"/>
              </a:rPr>
              <a:t>, </a:t>
            </a:r>
            <a:r>
              <a:rPr lang="en-GB" altLang="en-US" sz="2200" dirty="0" err="1">
                <a:sym typeface="Symbol" panose="05050102010706020507" pitchFamily="18" charset="2"/>
              </a:rPr>
              <a:t>ovaj</a:t>
            </a:r>
            <a:r>
              <a:rPr lang="en-GB" altLang="en-US" sz="2200" dirty="0">
                <a:sym typeface="Symbol" panose="05050102010706020507" pitchFamily="18" charset="2"/>
              </a:rPr>
              <a:t> se </a:t>
            </a:r>
            <a:r>
              <a:rPr lang="en-GB" altLang="en-US" sz="2200" dirty="0" err="1">
                <a:sym typeface="Symbol" panose="05050102010706020507" pitchFamily="18" charset="2"/>
              </a:rPr>
              <a:t>niz</a:t>
            </a:r>
            <a:r>
              <a:rPr lang="en-GB" altLang="en-US" sz="2200" dirty="0">
                <a:sym typeface="Symbol" panose="05050102010706020507" pitchFamily="18" charset="2"/>
              </a:rPr>
              <a:t> mo</a:t>
            </a:r>
            <a:r>
              <a:rPr lang="sr-Latn-ME" altLang="en-US" sz="2200" dirty="0">
                <a:sym typeface="Symbol" panose="05050102010706020507" pitchFamily="18" charset="2"/>
              </a:rPr>
              <a:t>že podeliti na 4 različita načina, i vrijednosti apsolutnih razlika su:</a:t>
            </a:r>
            <a:endParaRPr lang="en-GB" altLang="en-US" sz="2200" dirty="0">
              <a:sym typeface="Symbol" panose="05050102010706020507" pitchFamily="18" charset="2"/>
            </a:endParaRP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GB" altLang="en-US" sz="1800" dirty="0">
                <a:sym typeface="Symbol" panose="05050102010706020507" pitchFamily="18" charset="2"/>
              </a:rPr>
              <a:t>P = 1, </a:t>
            </a:r>
            <a:r>
              <a:rPr lang="sr-Latn-ME" altLang="en-US" sz="1800" dirty="0">
                <a:sym typeface="Symbol" panose="05050102010706020507" pitchFamily="18" charset="2"/>
              </a:rPr>
              <a:t>razlika </a:t>
            </a:r>
            <a:r>
              <a:rPr lang="en-GB" altLang="en-US" sz="1800" dirty="0">
                <a:sym typeface="Symbol" panose="05050102010706020507" pitchFamily="18" charset="2"/>
              </a:rPr>
              <a:t>|3−10| = 7 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GB" altLang="en-US" sz="1800" dirty="0">
                <a:sym typeface="Symbol" panose="05050102010706020507" pitchFamily="18" charset="2"/>
              </a:rPr>
              <a:t>P = 2, </a:t>
            </a:r>
            <a:r>
              <a:rPr lang="sr-Latn-ME" altLang="en-US" sz="1800" dirty="0">
                <a:sym typeface="Symbol" panose="05050102010706020507" pitchFamily="18" charset="2"/>
              </a:rPr>
              <a:t>razlika </a:t>
            </a:r>
            <a:r>
              <a:rPr lang="en-GB" altLang="en-US" sz="1800" dirty="0">
                <a:sym typeface="Symbol" panose="05050102010706020507" pitchFamily="18" charset="2"/>
              </a:rPr>
              <a:t>|4−9| = 5 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GB" altLang="en-US" sz="1800" dirty="0">
                <a:sym typeface="Symbol" panose="05050102010706020507" pitchFamily="18" charset="2"/>
              </a:rPr>
              <a:t>P = 3, </a:t>
            </a:r>
            <a:r>
              <a:rPr lang="sr-Latn-ME" altLang="en-US" sz="1800" dirty="0">
                <a:sym typeface="Symbol" panose="05050102010706020507" pitchFamily="18" charset="2"/>
              </a:rPr>
              <a:t>razlika </a:t>
            </a:r>
            <a:r>
              <a:rPr lang="en-GB" altLang="en-US" sz="1800" dirty="0">
                <a:sym typeface="Symbol" panose="05050102010706020507" pitchFamily="18" charset="2"/>
              </a:rPr>
              <a:t>|6−7| = 1 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GB" altLang="en-US" sz="1800" dirty="0">
                <a:sym typeface="Symbol" panose="05050102010706020507" pitchFamily="18" charset="2"/>
              </a:rPr>
              <a:t>P = 4, </a:t>
            </a:r>
            <a:r>
              <a:rPr lang="sr-Latn-ME" altLang="en-US" sz="1800" dirty="0">
                <a:sym typeface="Symbol" panose="05050102010706020507" pitchFamily="18" charset="2"/>
              </a:rPr>
              <a:t>razlika </a:t>
            </a:r>
            <a:r>
              <a:rPr lang="en-GB" altLang="en-US" sz="1800" dirty="0">
                <a:sym typeface="Symbol" panose="05050102010706020507" pitchFamily="18" charset="2"/>
              </a:rPr>
              <a:t>|10−3| = 7 </a:t>
            </a:r>
          </a:p>
          <a:p>
            <a:pPr marL="357179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sr-Latn-ME" altLang="en-US" sz="2200" dirty="0">
                <a:sym typeface="Symbol" panose="05050102010706020507" pitchFamily="18" charset="2"/>
              </a:rPr>
              <a:t>Dakle, funkcija treba da vrati broj 1 za ovaj niz A.</a:t>
            </a:r>
            <a:endParaRPr lang="en-GB" altLang="en-US" sz="2200" dirty="0">
              <a:sym typeface="Symbol" panose="05050102010706020507" pitchFamily="18" charset="2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altLang="en-US" sz="2200" dirty="0">
                <a:sym typeface="Symbol" panose="05050102010706020507" pitchFamily="18" charset="2"/>
              </a:rPr>
              <a:t>Vremenska složenost funkcije treba da bude </a:t>
            </a:r>
            <a:r>
              <a:rPr lang="en-GB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O(N)</a:t>
            </a:r>
            <a:r>
              <a:rPr lang="sr-Latn-ME" altLang="en-US" sz="2200" dirty="0">
                <a:sym typeface="Symbol" panose="05050102010706020507" pitchFamily="18" charset="2"/>
              </a:rPr>
              <a:t>.</a:t>
            </a:r>
            <a:endParaRPr lang="en-GB" altLang="en-US" sz="2200" dirty="0">
              <a:sym typeface="Symbol" panose="05050102010706020507" pitchFamily="18" charset="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19/28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8099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altLang="en-US" dirty="0" err="1"/>
              <a:t>Slo</a:t>
            </a:r>
            <a:r>
              <a:rPr lang="hr-HR" altLang="en-US" dirty="0"/>
              <a:t>ženost algoritama</a:t>
            </a:r>
            <a:endParaRPr lang="en-US" altLang="en-US" dirty="0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0"/>
            <a:ext cx="8229600" cy="4114800"/>
          </a:xfrm>
        </p:spPr>
        <p:txBody>
          <a:bodyPr/>
          <a:lstStyle/>
          <a:p>
            <a:r>
              <a:rPr lang="hr-HR" altLang="en-US" sz="2400" dirty="0"/>
              <a:t>Nijesu svi algoritmi koji rješavaju neki problem jednako kvalitetni.</a:t>
            </a:r>
          </a:p>
          <a:p>
            <a:r>
              <a:rPr lang="hr-HR" altLang="en-US" sz="2400" dirty="0"/>
              <a:t>Jedna od mjera kvaliteta algoritama je </a:t>
            </a:r>
            <a:r>
              <a:rPr lang="hr-HR" altLang="en-US" sz="2400" dirty="0">
                <a:solidFill>
                  <a:srgbClr val="FF3300"/>
                </a:solidFill>
              </a:rPr>
              <a:t>složenost</a:t>
            </a:r>
            <a:r>
              <a:rPr lang="hr-HR" altLang="en-US" sz="2400" dirty="0"/>
              <a:t>.</a:t>
            </a:r>
          </a:p>
          <a:p>
            <a:r>
              <a:rPr lang="hr-HR" altLang="en-US" sz="2400" dirty="0"/>
              <a:t>Tipovi složenosti su:</a:t>
            </a:r>
          </a:p>
          <a:p>
            <a:pPr lvl="1"/>
            <a:r>
              <a:rPr lang="hr-HR" altLang="en-US" sz="2400" dirty="0">
                <a:solidFill>
                  <a:srgbClr val="6699FF"/>
                </a:solidFill>
              </a:rPr>
              <a:t>Vremenska složenost</a:t>
            </a:r>
            <a:r>
              <a:rPr lang="hr-HR" altLang="en-US" sz="2400" dirty="0"/>
              <a:t> </a:t>
            </a:r>
          </a:p>
          <a:p>
            <a:pPr lvl="2"/>
            <a:r>
              <a:rPr lang="hr-HR" altLang="en-US" sz="2200" dirty="0"/>
              <a:t>Koje vrijeme </a:t>
            </a:r>
            <a:r>
              <a:rPr lang="en-US" altLang="en-US" sz="2200" dirty="0"/>
              <a:t>je </a:t>
            </a:r>
            <a:r>
              <a:rPr lang="hr-HR" altLang="en-US" sz="2200" dirty="0"/>
              <a:t>potrebno za izvršavanje algoritma</a:t>
            </a:r>
            <a:r>
              <a:rPr lang="en-US" altLang="en-US" sz="2200" dirty="0"/>
              <a:t>.</a:t>
            </a:r>
            <a:endParaRPr lang="hr-HR" altLang="en-US" sz="2200" dirty="0"/>
          </a:p>
          <a:p>
            <a:pPr lvl="2"/>
            <a:r>
              <a:rPr lang="hr-HR" altLang="en-US" sz="2200" dirty="0"/>
              <a:t>Proporcionalno je broju operacija (aritmetičkih, logičkih ili nekih drugih) koje algoritam izvršava</a:t>
            </a:r>
            <a:r>
              <a:rPr lang="en-US" altLang="en-US" sz="2200" dirty="0"/>
              <a:t>.</a:t>
            </a:r>
            <a:endParaRPr lang="hr-HR" altLang="en-US" sz="2200" dirty="0"/>
          </a:p>
          <a:p>
            <a:pPr lvl="2"/>
            <a:r>
              <a:rPr lang="hr-HR" altLang="en-US" sz="2200" dirty="0"/>
              <a:t>Dakle, procjena vremenske složenosti se svodi na brojanje operacija u algoritmu</a:t>
            </a:r>
            <a:r>
              <a:rPr lang="en-US" altLang="en-US" sz="2200" dirty="0"/>
              <a:t>.</a:t>
            </a:r>
            <a:endParaRPr lang="hr-HR" altLang="en-US" sz="2200" dirty="0"/>
          </a:p>
          <a:p>
            <a:endParaRPr lang="en-US" alt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277092" y="533400"/>
            <a:ext cx="8805142" cy="1143000"/>
          </a:xfrm>
        </p:spPr>
        <p:txBody>
          <a:bodyPr/>
          <a:lstStyle/>
          <a:p>
            <a:r>
              <a:rPr lang="sr-Latn-CS" altLang="en-US" dirty="0" smtClean="0"/>
              <a:t>Primjer </a:t>
            </a:r>
            <a:r>
              <a:rPr lang="sr-Latn-ME" altLang="en-US" dirty="0" smtClean="0"/>
              <a:t>4</a:t>
            </a:r>
            <a:r>
              <a:rPr lang="sr-Latn-CS" altLang="en-US" dirty="0" smtClean="0"/>
              <a:t>: </a:t>
            </a:r>
            <a:r>
              <a:rPr lang="sr-Latn-ME" altLang="en-US" dirty="0" smtClean="0"/>
              <a:t>Najčešći element niza</a:t>
            </a:r>
            <a:endParaRPr lang="en-US" altLang="en-US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338858" y="2133600"/>
            <a:ext cx="8652742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sr-Latn-ME" altLang="en-US" sz="2200" dirty="0" smtClean="0">
                <a:sym typeface="Symbol" panose="05050102010706020507" pitchFamily="18" charset="2"/>
              </a:rPr>
              <a:t>Elementi niza cijelih brojeva su prirodni brojevi manji od 1000. Funkcija treba da vrati element niza koji se najčešće pojavljuje.</a:t>
            </a:r>
            <a:endParaRPr lang="en-US" altLang="en-US" sz="2200" dirty="0" smtClean="0">
              <a:sym typeface="Symbol" panose="05050102010706020507" pitchFamily="18" charset="2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73134" y="3049075"/>
            <a:ext cx="4343400" cy="3276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nn-NO" altLang="en-US" sz="2100" dirty="0">
                <a:sym typeface="Symbol" panose="05050102010706020507" pitchFamily="18" charset="2"/>
              </a:rPr>
              <a:t>int najcesciElement(int x[], int N) {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nn-NO" altLang="en-US" sz="2100" dirty="0">
                <a:sym typeface="Symbol" panose="05050102010706020507" pitchFamily="18" charset="2"/>
              </a:rPr>
              <a:t>    int i, vrijednosti[1000] = {0};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nn-NO" altLang="en-US" sz="2100" dirty="0">
                <a:sym typeface="Symbol" panose="05050102010706020507" pitchFamily="18" charset="2"/>
              </a:rPr>
              <a:t>    for(i = 0; i &lt; N; i++)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nn-NO" altLang="en-US" sz="2100" dirty="0">
                <a:sym typeface="Symbol" panose="05050102010706020507" pitchFamily="18" charset="2"/>
              </a:rPr>
              <a:t>        </a:t>
            </a:r>
            <a:r>
              <a:rPr lang="nn-NO" altLang="en-US" sz="2100" dirty="0">
                <a:solidFill>
                  <a:srgbClr val="FF0000"/>
                </a:solidFill>
                <a:sym typeface="Symbol" panose="05050102010706020507" pitchFamily="18" charset="2"/>
              </a:rPr>
              <a:t>vrijednosti[x[i]]++</a:t>
            </a:r>
            <a:r>
              <a:rPr lang="nn-NO" altLang="en-US" sz="2100" dirty="0">
                <a:sym typeface="Symbol" panose="05050102010706020507" pitchFamily="18" charset="2"/>
              </a:rPr>
              <a:t>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nn-NO" altLang="en-US" sz="2100" dirty="0">
                <a:sym typeface="Symbol" panose="05050102010706020507" pitchFamily="18" charset="2"/>
              </a:rPr>
              <a:t>    int najcesci = vrijednosti[0];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nn-NO" altLang="en-US" sz="2100" dirty="0">
                <a:sym typeface="Symbol" panose="05050102010706020507" pitchFamily="18" charset="2"/>
              </a:rPr>
              <a:t>    for(i = 1; i &lt; 1000; i++)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nn-NO" altLang="en-US" sz="2100" dirty="0">
                <a:sym typeface="Symbol" panose="05050102010706020507" pitchFamily="18" charset="2"/>
              </a:rPr>
              <a:t>        if(najcesci &lt; vrijednosti[i])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nn-NO" altLang="en-US" sz="2100" dirty="0">
                <a:sym typeface="Symbol" panose="05050102010706020507" pitchFamily="18" charset="2"/>
              </a:rPr>
              <a:t>            najcesci = vrijednosti[i];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nn-NO" altLang="en-US" sz="2100" dirty="0">
                <a:sym typeface="Symbol" panose="05050102010706020507" pitchFamily="18" charset="2"/>
              </a:rPr>
              <a:t>    return najcesci;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nn-NO" altLang="en-US" sz="2100" dirty="0">
                <a:sym typeface="Symbol" panose="05050102010706020507" pitchFamily="18" charset="2"/>
              </a:rPr>
              <a:t>}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819939" y="2961588"/>
            <a:ext cx="3962400" cy="343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altLang="en-US" sz="2000" dirty="0" err="1" smtClean="0">
                <a:sym typeface="Symbol" panose="05050102010706020507" pitchFamily="18" charset="2"/>
              </a:rPr>
              <a:t>Niz</a:t>
            </a:r>
            <a:r>
              <a:rPr lang="en-US" altLang="en-US" sz="2000" dirty="0" smtClean="0">
                <a:sym typeface="Symbol" panose="05050102010706020507" pitchFamily="18" charset="2"/>
              </a:rPr>
              <a:t> </a:t>
            </a:r>
            <a:r>
              <a:rPr lang="en-US" altLang="en-US" sz="2000" dirty="0" err="1" smtClean="0">
                <a:solidFill>
                  <a:srgbClr val="0070C0"/>
                </a:solidFill>
                <a:sym typeface="Symbol" panose="05050102010706020507" pitchFamily="18" charset="2"/>
              </a:rPr>
              <a:t>vrijednosti</a:t>
            </a:r>
            <a:r>
              <a:rPr lang="en-US" altLang="en-US" sz="2000" dirty="0" smtClean="0">
                <a:sym typeface="Symbol" panose="05050102010706020507" pitchFamily="18" charset="2"/>
              </a:rPr>
              <a:t> </a:t>
            </a:r>
            <a:r>
              <a:rPr lang="en-US" altLang="en-US" sz="2000" dirty="0" err="1" smtClean="0">
                <a:sym typeface="Symbol" panose="05050102010706020507" pitchFamily="18" charset="2"/>
              </a:rPr>
              <a:t>broji</a:t>
            </a:r>
            <a:r>
              <a:rPr lang="en-US" altLang="en-US" sz="2000" dirty="0" smtClean="0">
                <a:sym typeface="Symbol" panose="05050102010706020507" pitchFamily="18" charset="2"/>
              </a:rPr>
              <a:t> </a:t>
            </a:r>
            <a:r>
              <a:rPr lang="en-US" altLang="en-US" sz="2000" dirty="0" err="1" smtClean="0">
                <a:sym typeface="Symbol" panose="05050102010706020507" pitchFamily="18" charset="2"/>
              </a:rPr>
              <a:t>pojave</a:t>
            </a:r>
            <a:r>
              <a:rPr lang="en-US" altLang="en-US" sz="2000" dirty="0" smtClean="0">
                <a:sym typeface="Symbol" panose="05050102010706020507" pitchFamily="18" charset="2"/>
              </a:rPr>
              <a:t> </a:t>
            </a:r>
            <a:r>
              <a:rPr lang="en-US" altLang="en-US" sz="2000" dirty="0" err="1" smtClean="0">
                <a:sym typeface="Symbol" panose="05050102010706020507" pitchFamily="18" charset="2"/>
              </a:rPr>
              <a:t>elemenata</a:t>
            </a:r>
            <a:r>
              <a:rPr lang="en-US" altLang="en-US" sz="2000" dirty="0" smtClean="0">
                <a:sym typeface="Symbol" panose="05050102010706020507" pitchFamily="18" charset="2"/>
              </a:rPr>
              <a:t> </a:t>
            </a:r>
            <a:r>
              <a:rPr lang="en-US" altLang="en-US" sz="2000" dirty="0" err="1" smtClean="0">
                <a:sym typeface="Symbol" panose="05050102010706020507" pitchFamily="18" charset="2"/>
              </a:rPr>
              <a:t>niza</a:t>
            </a:r>
            <a:r>
              <a:rPr lang="en-US" altLang="en-US" sz="2000" dirty="0" smtClean="0">
                <a:sym typeface="Symbol" panose="05050102010706020507" pitchFamily="18" charset="2"/>
              </a:rPr>
              <a:t> x, </a:t>
            </a:r>
            <a:r>
              <a:rPr lang="en-US" altLang="en-US" sz="2000" dirty="0" err="1" smtClean="0">
                <a:sym typeface="Symbol" panose="05050102010706020507" pitchFamily="18" charset="2"/>
              </a:rPr>
              <a:t>i</a:t>
            </a:r>
            <a:r>
              <a:rPr lang="en-US" altLang="en-US" sz="2000" dirty="0" smtClean="0">
                <a:sym typeface="Symbol" panose="05050102010706020507" pitchFamily="18" charset="2"/>
              </a:rPr>
              <a:t> to</a:t>
            </a:r>
            <a:r>
              <a:rPr lang="sr-Latn-ME" altLang="en-US" sz="2000" dirty="0" smtClean="0">
                <a:sym typeface="Symbol" panose="05050102010706020507" pitchFamily="18" charset="2"/>
              </a:rPr>
              <a:t>:</a:t>
            </a:r>
            <a:endParaRPr lang="en-GB" altLang="en-US" sz="2000" dirty="0">
              <a:sym typeface="Symbol" panose="05050102010706020507" pitchFamily="18" charset="2"/>
            </a:endParaRPr>
          </a:p>
          <a:p>
            <a:pPr marL="534988" lvl="1">
              <a:spcBef>
                <a:spcPts val="0"/>
              </a:spcBef>
              <a:spcAft>
                <a:spcPts val="0"/>
              </a:spcAft>
            </a:pPr>
            <a:r>
              <a:rPr lang="en-US" altLang="en-US" sz="2000" dirty="0" err="1" smtClean="0">
                <a:solidFill>
                  <a:srgbClr val="0070C0"/>
                </a:solidFill>
                <a:sym typeface="Symbol" panose="05050102010706020507" pitchFamily="18" charset="2"/>
              </a:rPr>
              <a:t>vrijednosti</a:t>
            </a:r>
            <a:r>
              <a:rPr lang="en-US" altLang="en-US" sz="2000" dirty="0" smtClean="0">
                <a:solidFill>
                  <a:srgbClr val="0070C0"/>
                </a:solidFill>
                <a:sym typeface="Symbol" panose="05050102010706020507" pitchFamily="18" charset="2"/>
              </a:rPr>
              <a:t>[0]</a:t>
            </a:r>
            <a:r>
              <a:rPr lang="en-US" altLang="en-US" sz="2000" dirty="0" smtClean="0">
                <a:sym typeface="Symbol" panose="05050102010706020507" pitchFamily="18" charset="2"/>
              </a:rPr>
              <a:t> </a:t>
            </a:r>
            <a:r>
              <a:rPr lang="en-US" altLang="en-US" sz="2000" dirty="0" err="1" smtClean="0">
                <a:sym typeface="Symbol" panose="05050102010706020507" pitchFamily="18" charset="2"/>
              </a:rPr>
              <a:t>broji</a:t>
            </a:r>
            <a:r>
              <a:rPr lang="en-US" altLang="en-US" sz="2000" dirty="0" smtClean="0">
                <a:sym typeface="Symbol" panose="05050102010706020507" pitchFamily="18" charset="2"/>
              </a:rPr>
              <a:t> </a:t>
            </a:r>
            <a:r>
              <a:rPr lang="en-US" altLang="en-US" sz="2000" dirty="0" err="1" smtClean="0">
                <a:sym typeface="Symbol" panose="05050102010706020507" pitchFamily="18" charset="2"/>
              </a:rPr>
              <a:t>elemente</a:t>
            </a:r>
            <a:r>
              <a:rPr lang="en-US" altLang="en-US" sz="2000" dirty="0" smtClean="0">
                <a:sym typeface="Symbol" panose="05050102010706020507" pitchFamily="18" charset="2"/>
              </a:rPr>
              <a:t> </a:t>
            </a:r>
            <a:r>
              <a:rPr lang="en-US" altLang="en-US" sz="2000" dirty="0" err="1" smtClean="0">
                <a:sym typeface="Symbol" panose="05050102010706020507" pitchFamily="18" charset="2"/>
              </a:rPr>
              <a:t>sa</a:t>
            </a:r>
            <a:r>
              <a:rPr lang="en-US" altLang="en-US" sz="2000" dirty="0" smtClean="0">
                <a:sym typeface="Symbol" panose="05050102010706020507" pitchFamily="18" charset="2"/>
              </a:rPr>
              <a:t> </a:t>
            </a:r>
            <a:r>
              <a:rPr lang="en-US" altLang="en-US" sz="2000" dirty="0" err="1" smtClean="0">
                <a:sym typeface="Symbol" panose="05050102010706020507" pitchFamily="18" charset="2"/>
              </a:rPr>
              <a:t>vrijedno</a:t>
            </a:r>
            <a:r>
              <a:rPr lang="sr-Latn-ME" altLang="en-US" sz="2000" dirty="0" smtClean="0">
                <a:sym typeface="Symbol" panose="05050102010706020507" pitchFamily="18" charset="2"/>
              </a:rPr>
              <a:t>šću </a:t>
            </a:r>
            <a:r>
              <a:rPr lang="sr-Latn-ME" altLang="en-US" sz="2000" dirty="0">
                <a:solidFill>
                  <a:srgbClr val="0070C0"/>
                </a:solidFill>
                <a:sym typeface="Symbol" panose="05050102010706020507" pitchFamily="18" charset="2"/>
              </a:rPr>
              <a:t>0</a:t>
            </a:r>
            <a:endParaRPr lang="en-GB" altLang="en-US" sz="2000" dirty="0">
              <a:solidFill>
                <a:srgbClr val="0070C0"/>
              </a:solidFill>
              <a:sym typeface="Symbol" panose="05050102010706020507" pitchFamily="18" charset="2"/>
            </a:endParaRPr>
          </a:p>
          <a:p>
            <a:pPr marL="534988" lvl="1">
              <a:spcBef>
                <a:spcPts val="0"/>
              </a:spcBef>
              <a:spcAft>
                <a:spcPts val="0"/>
              </a:spcAft>
            </a:pPr>
            <a:r>
              <a:rPr lang="en-US" altLang="en-US" sz="2000" dirty="0" err="1">
                <a:solidFill>
                  <a:srgbClr val="0070C0"/>
                </a:solidFill>
                <a:sym typeface="Symbol" panose="05050102010706020507" pitchFamily="18" charset="2"/>
              </a:rPr>
              <a:t>vrijednosti</a:t>
            </a:r>
            <a:r>
              <a:rPr lang="en-US" altLang="en-US" sz="2000" dirty="0">
                <a:solidFill>
                  <a:srgbClr val="0070C0"/>
                </a:solidFill>
                <a:sym typeface="Symbol" panose="05050102010706020507" pitchFamily="18" charset="2"/>
              </a:rPr>
              <a:t>[</a:t>
            </a:r>
            <a:r>
              <a:rPr lang="sr-Latn-ME" altLang="en-US" sz="2000" dirty="0">
                <a:solidFill>
                  <a:srgbClr val="0070C0"/>
                </a:solidFill>
                <a:sym typeface="Symbol" panose="05050102010706020507" pitchFamily="18" charset="2"/>
              </a:rPr>
              <a:t>1</a:t>
            </a:r>
            <a:r>
              <a:rPr lang="en-US" altLang="en-US" sz="2000" dirty="0">
                <a:solidFill>
                  <a:srgbClr val="0070C0"/>
                </a:solidFill>
                <a:sym typeface="Symbol" panose="05050102010706020507" pitchFamily="18" charset="2"/>
              </a:rPr>
              <a:t>]</a:t>
            </a:r>
            <a:r>
              <a:rPr lang="sr-Latn-ME" altLang="en-US" sz="2000" dirty="0" smtClean="0">
                <a:sym typeface="Symbol" panose="05050102010706020507" pitchFamily="18" charset="2"/>
              </a:rPr>
              <a:t> broji ... </a:t>
            </a:r>
            <a:r>
              <a:rPr lang="sr-Latn-ME" altLang="en-US" sz="2000" dirty="0">
                <a:solidFill>
                  <a:srgbClr val="0070C0"/>
                </a:solidFill>
                <a:sym typeface="Symbol" panose="05050102010706020507" pitchFamily="18" charset="2"/>
              </a:rPr>
              <a:t>1</a:t>
            </a:r>
          </a:p>
          <a:p>
            <a:pPr marL="534988" lvl="1">
              <a:spcBef>
                <a:spcPts val="0"/>
              </a:spcBef>
              <a:spcAft>
                <a:spcPts val="0"/>
              </a:spcAft>
            </a:pPr>
            <a:r>
              <a:rPr lang="en-US" altLang="en-US" sz="2000" dirty="0" err="1">
                <a:solidFill>
                  <a:srgbClr val="0070C0"/>
                </a:solidFill>
                <a:sym typeface="Symbol" panose="05050102010706020507" pitchFamily="18" charset="2"/>
              </a:rPr>
              <a:t>vrijednosti</a:t>
            </a:r>
            <a:r>
              <a:rPr lang="en-US" altLang="en-US" sz="2000" dirty="0">
                <a:solidFill>
                  <a:srgbClr val="0070C0"/>
                </a:solidFill>
                <a:sym typeface="Symbol" panose="05050102010706020507" pitchFamily="18" charset="2"/>
              </a:rPr>
              <a:t>[</a:t>
            </a:r>
            <a:r>
              <a:rPr lang="sr-Latn-ME" altLang="en-US" sz="2000" dirty="0">
                <a:solidFill>
                  <a:srgbClr val="0070C0"/>
                </a:solidFill>
                <a:sym typeface="Symbol" panose="05050102010706020507" pitchFamily="18" charset="2"/>
              </a:rPr>
              <a:t>2</a:t>
            </a:r>
            <a:r>
              <a:rPr lang="en-US" altLang="en-US" sz="2000" dirty="0">
                <a:solidFill>
                  <a:srgbClr val="0070C0"/>
                </a:solidFill>
                <a:sym typeface="Symbol" panose="05050102010706020507" pitchFamily="18" charset="2"/>
              </a:rPr>
              <a:t>]</a:t>
            </a:r>
            <a:r>
              <a:rPr lang="sr-Latn-ME" altLang="en-US" sz="2000" dirty="0" smtClean="0">
                <a:sym typeface="Symbol" panose="05050102010706020507" pitchFamily="18" charset="2"/>
              </a:rPr>
              <a:t> </a:t>
            </a:r>
            <a:r>
              <a:rPr lang="sr-Latn-ME" altLang="en-US" sz="2000" dirty="0">
                <a:sym typeface="Symbol" panose="05050102010706020507" pitchFamily="18" charset="2"/>
              </a:rPr>
              <a:t>broji ... </a:t>
            </a:r>
            <a:r>
              <a:rPr lang="sr-Latn-ME" altLang="en-US" sz="2000" dirty="0">
                <a:solidFill>
                  <a:srgbClr val="0070C0"/>
                </a:solidFill>
                <a:sym typeface="Symbol" panose="05050102010706020507" pitchFamily="18" charset="2"/>
              </a:rPr>
              <a:t>2</a:t>
            </a:r>
            <a:endParaRPr lang="en-GB" altLang="en-US" sz="2000" dirty="0">
              <a:solidFill>
                <a:srgbClr val="0070C0"/>
              </a:solidFill>
              <a:sym typeface="Symbol" panose="05050102010706020507" pitchFamily="18" charset="2"/>
            </a:endParaRPr>
          </a:p>
          <a:p>
            <a:pPr marL="534988" lvl="1">
              <a:spcBef>
                <a:spcPts val="0"/>
              </a:spcBef>
              <a:spcAft>
                <a:spcPts val="1200"/>
              </a:spcAft>
            </a:pPr>
            <a:r>
              <a:rPr lang="en-US" altLang="en-US" sz="2000" dirty="0" err="1">
                <a:solidFill>
                  <a:srgbClr val="0070C0"/>
                </a:solidFill>
                <a:sym typeface="Symbol" panose="05050102010706020507" pitchFamily="18" charset="2"/>
              </a:rPr>
              <a:t>vrijednosti</a:t>
            </a:r>
            <a:r>
              <a:rPr lang="en-US" altLang="en-US" sz="2000" dirty="0">
                <a:solidFill>
                  <a:srgbClr val="0070C0"/>
                </a:solidFill>
                <a:sym typeface="Symbol" panose="05050102010706020507" pitchFamily="18" charset="2"/>
              </a:rPr>
              <a:t>[</a:t>
            </a:r>
            <a:r>
              <a:rPr lang="sr-Latn-ME" altLang="en-US" sz="2000" dirty="0">
                <a:solidFill>
                  <a:srgbClr val="0070C0"/>
                </a:solidFill>
                <a:sym typeface="Symbol" panose="05050102010706020507" pitchFamily="18" charset="2"/>
              </a:rPr>
              <a:t>999</a:t>
            </a:r>
            <a:r>
              <a:rPr lang="en-US" altLang="en-US" sz="2000" dirty="0">
                <a:solidFill>
                  <a:srgbClr val="0070C0"/>
                </a:solidFill>
                <a:sym typeface="Symbol" panose="05050102010706020507" pitchFamily="18" charset="2"/>
              </a:rPr>
              <a:t>]</a:t>
            </a:r>
            <a:r>
              <a:rPr lang="en-US" altLang="en-US" sz="2000" dirty="0" smtClean="0">
                <a:sym typeface="Symbol" panose="05050102010706020507" pitchFamily="18" charset="2"/>
              </a:rPr>
              <a:t> </a:t>
            </a:r>
            <a:r>
              <a:rPr lang="en-US" altLang="en-US" sz="2000" dirty="0" err="1">
                <a:sym typeface="Symbol" panose="05050102010706020507" pitchFamily="18" charset="2"/>
              </a:rPr>
              <a:t>broji</a:t>
            </a:r>
            <a:r>
              <a:rPr lang="en-US" altLang="en-US" sz="2000" dirty="0">
                <a:sym typeface="Symbol" panose="05050102010706020507" pitchFamily="18" charset="2"/>
              </a:rPr>
              <a:t> </a:t>
            </a:r>
            <a:r>
              <a:rPr lang="sr-Latn-ME" altLang="en-US" sz="2000" dirty="0" smtClean="0">
                <a:sym typeface="Symbol" panose="05050102010706020507" pitchFamily="18" charset="2"/>
              </a:rPr>
              <a:t>... </a:t>
            </a:r>
            <a:r>
              <a:rPr lang="sr-Latn-ME" altLang="en-US" sz="2000" dirty="0">
                <a:solidFill>
                  <a:srgbClr val="0070C0"/>
                </a:solidFill>
                <a:sym typeface="Symbol" panose="05050102010706020507" pitchFamily="18" charset="2"/>
              </a:rPr>
              <a:t>999</a:t>
            </a:r>
            <a:r>
              <a:rPr lang="sr-Latn-ME" altLang="en-US" sz="2000" dirty="0" smtClean="0">
                <a:sym typeface="Symbol" panose="05050102010706020507" pitchFamily="18" charset="2"/>
              </a:rPr>
              <a:t>.</a:t>
            </a:r>
          </a:p>
          <a:p>
            <a:pPr marL="358775">
              <a:spcBef>
                <a:spcPts val="0"/>
              </a:spcBef>
              <a:spcAft>
                <a:spcPts val="0"/>
              </a:spcAft>
            </a:pPr>
            <a:r>
              <a:rPr lang="sr-Latn-ME" altLang="en-US" sz="2000" dirty="0" smtClean="0">
                <a:sym typeface="Symbol" panose="05050102010706020507" pitchFamily="18" charset="2"/>
              </a:rPr>
              <a:t>U naredbi </a:t>
            </a:r>
            <a:r>
              <a:rPr lang="nn-NO" altLang="en-US" sz="2000" dirty="0" smtClean="0">
                <a:solidFill>
                  <a:srgbClr val="FF0000"/>
                </a:solidFill>
                <a:sym typeface="Symbol" panose="05050102010706020507" pitchFamily="18" charset="2"/>
              </a:rPr>
              <a:t>vrijednosti[x[i]]++</a:t>
            </a:r>
            <a:r>
              <a:rPr lang="sr-Latn-ME" altLang="en-US" sz="2000" dirty="0">
                <a:sym typeface="Symbol" panose="05050102010706020507" pitchFamily="18" charset="2"/>
              </a:rPr>
              <a:t>, </a:t>
            </a:r>
            <a:r>
              <a:rPr lang="sr-Latn-ME" altLang="en-US" sz="2000" dirty="0" smtClean="0">
                <a:sym typeface="Symbol" panose="05050102010706020507" pitchFamily="18" charset="2"/>
              </a:rPr>
              <a:t>vrijednost elementa x</a:t>
            </a:r>
            <a:r>
              <a:rPr lang="en-US" altLang="en-US" sz="2000" dirty="0" smtClean="0">
                <a:sym typeface="Symbol" panose="05050102010706020507" pitchFamily="18" charset="2"/>
              </a:rPr>
              <a:t>[</a:t>
            </a:r>
            <a:r>
              <a:rPr lang="en-US" altLang="en-US" sz="2000" dirty="0" err="1" smtClean="0">
                <a:sym typeface="Symbol" panose="05050102010706020507" pitchFamily="18" charset="2"/>
              </a:rPr>
              <a:t>i</a:t>
            </a:r>
            <a:r>
              <a:rPr lang="en-US" altLang="en-US" sz="2000" dirty="0" smtClean="0">
                <a:sym typeface="Symbol" panose="05050102010706020507" pitchFamily="18" charset="2"/>
              </a:rPr>
              <a:t>] </a:t>
            </a:r>
            <a:r>
              <a:rPr lang="en-US" altLang="en-US" sz="2000" dirty="0" err="1" smtClean="0">
                <a:sym typeface="Symbol" panose="05050102010706020507" pitchFamily="18" charset="2"/>
              </a:rPr>
              <a:t>slu</a:t>
            </a:r>
            <a:r>
              <a:rPr lang="sr-Latn-ME" altLang="en-US" sz="2000" dirty="0" smtClean="0">
                <a:sym typeface="Symbol" panose="05050102010706020507" pitchFamily="18" charset="2"/>
              </a:rPr>
              <a:t>ž</a:t>
            </a:r>
            <a:r>
              <a:rPr lang="en-US" altLang="en-US" sz="2000" dirty="0" err="1" smtClean="0">
                <a:sym typeface="Symbol" panose="05050102010706020507" pitchFamily="18" charset="2"/>
              </a:rPr>
              <a:t>i</a:t>
            </a:r>
            <a:r>
              <a:rPr lang="en-US" altLang="en-US" sz="2000" dirty="0" smtClean="0">
                <a:sym typeface="Symbol" panose="05050102010706020507" pitchFamily="18" charset="2"/>
              </a:rPr>
              <a:t> </a:t>
            </a:r>
            <a:r>
              <a:rPr lang="en-US" altLang="en-US" sz="2000" dirty="0" err="1" smtClean="0">
                <a:sym typeface="Symbol" panose="05050102010706020507" pitchFamily="18" charset="2"/>
              </a:rPr>
              <a:t>kao</a:t>
            </a:r>
            <a:r>
              <a:rPr lang="en-US" altLang="en-US" sz="2000" dirty="0" smtClean="0">
                <a:sym typeface="Symbol" panose="05050102010706020507" pitchFamily="18" charset="2"/>
              </a:rPr>
              <a:t> </a:t>
            </a:r>
            <a:r>
              <a:rPr lang="en-US" altLang="en-US" sz="2000" dirty="0" err="1" smtClean="0">
                <a:sym typeface="Symbol" panose="05050102010706020507" pitchFamily="18" charset="2"/>
              </a:rPr>
              <a:t>indeks</a:t>
            </a:r>
            <a:r>
              <a:rPr lang="sr-Latn-ME" altLang="en-US" sz="2000" dirty="0" smtClean="0">
                <a:sym typeface="Symbol" panose="05050102010706020507" pitchFamily="18" charset="2"/>
              </a:rPr>
              <a:t>!</a:t>
            </a:r>
            <a:endParaRPr lang="en-GB" altLang="en-US" sz="2000" dirty="0">
              <a:sym typeface="Symbol" panose="05050102010706020507" pitchFamily="18" charset="2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73141" y="6294435"/>
            <a:ext cx="4343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sr-Latn-ME" altLang="en-US" sz="1600" dirty="0" smtClean="0">
                <a:solidFill>
                  <a:srgbClr val="0070C0"/>
                </a:solidFill>
                <a:latin typeface="+mj-lt"/>
              </a:rPr>
              <a:t>Jedan prolazak kroz niz od N elemenata i jedan prolazak kroz niz od 1000 elemenata.</a:t>
            </a:r>
            <a:endParaRPr lang="en-US" altLang="en-US" sz="16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20/28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274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533400"/>
            <a:ext cx="8991599" cy="1143000"/>
          </a:xfrm>
        </p:spPr>
        <p:txBody>
          <a:bodyPr/>
          <a:lstStyle/>
          <a:p>
            <a:r>
              <a:rPr lang="sr-Latn-ME" altLang="en-US" dirty="0" smtClean="0"/>
              <a:t>Brojanje elemenata niza: Primjene</a:t>
            </a:r>
            <a:endParaRPr lang="en-US" altLang="en-US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15057" y="2286000"/>
            <a:ext cx="8652742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altLang="en-US" sz="2400" dirty="0" smtClean="0">
                <a:sym typeface="Symbol" panose="05050102010706020507" pitchFamily="18" charset="2"/>
              </a:rPr>
              <a:t>Određivanje broja različitih elemenata u nizu.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altLang="en-US" sz="2400" dirty="0" smtClean="0">
                <a:sym typeface="Symbol" panose="05050102010706020507" pitchFamily="18" charset="2"/>
              </a:rPr>
              <a:t>Određivanje nedostajućih elemenata u određenom opsegu vrijednosti.</a:t>
            </a:r>
            <a:endParaRPr lang="en-US" altLang="en-US" sz="2400" dirty="0" smtClean="0">
              <a:sym typeface="Symbol" panose="05050102010706020507" pitchFamily="18" charset="2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altLang="en-US" sz="2400" dirty="0" err="1" smtClean="0">
                <a:sym typeface="Symbol" panose="05050102010706020507" pitchFamily="18" charset="2"/>
              </a:rPr>
              <a:t>Provjera</a:t>
            </a:r>
            <a:r>
              <a:rPr lang="en-US" altLang="en-US" sz="2400" dirty="0" smtClean="0">
                <a:sym typeface="Symbol" panose="05050102010706020507" pitchFamily="18" charset="2"/>
              </a:rPr>
              <a:t> da li je </a:t>
            </a:r>
            <a:r>
              <a:rPr lang="en-US" altLang="en-US" sz="2400" dirty="0" err="1" smtClean="0">
                <a:sym typeface="Symbol" panose="05050102010706020507" pitchFamily="18" charset="2"/>
              </a:rPr>
              <a:t>niz</a:t>
            </a:r>
            <a:r>
              <a:rPr lang="en-US" altLang="en-US" sz="2400" dirty="0" smtClean="0">
                <a:sym typeface="Symbol" panose="05050102010706020507" pitchFamily="18" charset="2"/>
              </a:rPr>
              <a:t> </a:t>
            </a:r>
            <a:r>
              <a:rPr lang="en-US" altLang="en-US" sz="2400" dirty="0" err="1" smtClean="0">
                <a:sym typeface="Symbol" panose="05050102010706020507" pitchFamily="18" charset="2"/>
              </a:rPr>
              <a:t>validna</a:t>
            </a:r>
            <a:r>
              <a:rPr lang="en-US" altLang="en-US" sz="2400" dirty="0" smtClean="0">
                <a:sym typeface="Symbol" panose="05050102010706020507" pitchFamily="18" charset="2"/>
              </a:rPr>
              <a:t> </a:t>
            </a:r>
            <a:r>
              <a:rPr lang="en-US" altLang="en-US" sz="2400" dirty="0" err="1" smtClean="0">
                <a:sym typeface="Symbol" panose="05050102010706020507" pitchFamily="18" charset="2"/>
              </a:rPr>
              <a:t>permutacija</a:t>
            </a:r>
            <a:r>
              <a:rPr lang="en-US" altLang="en-US" sz="2400" dirty="0" smtClean="0">
                <a:sym typeface="Symbol" panose="05050102010706020507" pitchFamily="18" charset="2"/>
              </a:rPr>
              <a:t> (</a:t>
            </a:r>
            <a:r>
              <a:rPr lang="en-US" altLang="en-US" sz="2400" dirty="0" err="1" smtClean="0">
                <a:sym typeface="Symbol" panose="05050102010706020507" pitchFamily="18" charset="2"/>
              </a:rPr>
              <a:t>postoje</a:t>
            </a:r>
            <a:r>
              <a:rPr lang="en-US" altLang="en-US" sz="2400" dirty="0" smtClean="0">
                <a:sym typeface="Symbol" panose="05050102010706020507" pitchFamily="18" charset="2"/>
              </a:rPr>
              <a:t> </a:t>
            </a:r>
            <a:r>
              <a:rPr lang="en-US" altLang="en-US" sz="2400" dirty="0" err="1" smtClean="0">
                <a:sym typeface="Symbol" panose="05050102010706020507" pitchFamily="18" charset="2"/>
              </a:rPr>
              <a:t>svi</a:t>
            </a:r>
            <a:r>
              <a:rPr lang="en-US" altLang="en-US" sz="2400" dirty="0" smtClean="0">
                <a:sym typeface="Symbol" panose="05050102010706020507" pitchFamily="18" charset="2"/>
              </a:rPr>
              <a:t> </a:t>
            </a:r>
            <a:r>
              <a:rPr lang="en-US" altLang="en-US" sz="2400" dirty="0" err="1" smtClean="0">
                <a:sym typeface="Symbol" panose="05050102010706020507" pitchFamily="18" charset="2"/>
              </a:rPr>
              <a:t>elementi</a:t>
            </a:r>
            <a:r>
              <a:rPr lang="en-US" altLang="en-US" sz="2400" dirty="0" smtClean="0">
                <a:sym typeface="Symbol" panose="05050102010706020507" pitchFamily="18" charset="2"/>
              </a:rPr>
              <a:t> </a:t>
            </a:r>
            <a:r>
              <a:rPr lang="en-US" altLang="en-US" sz="2400" dirty="0" err="1" smtClean="0">
                <a:sym typeface="Symbol" panose="05050102010706020507" pitchFamily="18" charset="2"/>
              </a:rPr>
              <a:t>iz</a:t>
            </a:r>
            <a:r>
              <a:rPr lang="en-US" altLang="en-US" sz="2400" dirty="0" smtClean="0">
                <a:sym typeface="Symbol" panose="05050102010706020507" pitchFamily="18" charset="2"/>
              </a:rPr>
              <a:t> </a:t>
            </a:r>
            <a:r>
              <a:rPr lang="en-US" altLang="en-US" sz="2400" dirty="0" err="1" smtClean="0">
                <a:sym typeface="Symbol" panose="05050102010706020507" pitchFamily="18" charset="2"/>
              </a:rPr>
              <a:t>opsega</a:t>
            </a:r>
            <a:r>
              <a:rPr lang="en-US" altLang="en-US" sz="2400" dirty="0" smtClean="0">
                <a:sym typeface="Symbol" panose="05050102010706020507" pitchFamily="18" charset="2"/>
              </a:rPr>
              <a:t> [1,N] </a:t>
            </a:r>
            <a:r>
              <a:rPr lang="sr-Latn-ME" altLang="en-US" sz="2400" dirty="0" smtClean="0">
                <a:sym typeface="Symbol" panose="05050102010706020507" pitchFamily="18" charset="2"/>
              </a:rPr>
              <a:t>i pojavljuju se tačno jedanput</a:t>
            </a:r>
            <a:r>
              <a:rPr lang="en-US" altLang="en-US" sz="2400" dirty="0" smtClean="0">
                <a:sym typeface="Symbol" panose="05050102010706020507" pitchFamily="18" charset="2"/>
              </a:rPr>
              <a:t>)</a:t>
            </a:r>
            <a:r>
              <a:rPr lang="sr-Latn-ME" altLang="en-US" sz="2400" dirty="0" smtClean="0">
                <a:sym typeface="Symbol" panose="05050102010706020507" pitchFamily="18" charset="2"/>
              </a:rPr>
              <a:t>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altLang="en-US" sz="2400" dirty="0" smtClean="0">
                <a:sym typeface="Symbol" panose="05050102010706020507" pitchFamily="18" charset="2"/>
              </a:rPr>
              <a:t>Sortiranje niza cijelih brojeva sa složenošću </a:t>
            </a:r>
            <a:r>
              <a:rPr lang="sr-Latn-ME" altLang="en-US" sz="2400" dirty="0" smtClean="0">
                <a:solidFill>
                  <a:srgbClr val="FF0000"/>
                </a:solidFill>
                <a:sym typeface="Symbol" panose="05050102010706020507" pitchFamily="18" charset="2"/>
              </a:rPr>
              <a:t>O(N)</a:t>
            </a:r>
            <a:r>
              <a:rPr lang="sr-Latn-ME" altLang="en-US" sz="2400" dirty="0" smtClean="0">
                <a:sym typeface="Symbol" panose="05050102010706020507" pitchFamily="18" charset="2"/>
              </a:rPr>
              <a:t>! </a:t>
            </a:r>
            <a:br>
              <a:rPr lang="sr-Latn-ME" altLang="en-US" sz="2400" dirty="0" smtClean="0">
                <a:sym typeface="Symbol" panose="05050102010706020507" pitchFamily="18" charset="2"/>
              </a:rPr>
            </a:br>
            <a:r>
              <a:rPr lang="sr-Latn-ME" altLang="en-US" sz="2400" dirty="0" smtClean="0">
                <a:solidFill>
                  <a:srgbClr val="00B050"/>
                </a:solidFill>
                <a:sym typeface="Symbol" panose="05050102010706020507" pitchFamily="18" charset="2"/>
              </a:rPr>
              <a:t>Uslov</a:t>
            </a:r>
            <a:r>
              <a:rPr lang="sr-Latn-ME" altLang="en-US" sz="2400" dirty="0" smtClean="0">
                <a:sym typeface="Symbol" panose="05050102010706020507" pitchFamily="18" charset="2"/>
              </a:rPr>
              <a:t>: Elementi niza su ograničeni po vrijednosti, npr. u opsegu </a:t>
            </a:r>
            <a:r>
              <a:rPr lang="en-US" altLang="en-US" sz="2400" dirty="0" smtClean="0">
                <a:sym typeface="Symbol" panose="05050102010706020507" pitchFamily="18" charset="2"/>
              </a:rPr>
              <a:t>[-1</a:t>
            </a:r>
            <a:r>
              <a:rPr lang="en-US" altLang="en-US" sz="1000" dirty="0" smtClean="0">
                <a:sym typeface="Symbol" panose="05050102010706020507" pitchFamily="18" charset="2"/>
              </a:rPr>
              <a:t> </a:t>
            </a:r>
            <a:r>
              <a:rPr lang="en-US" altLang="en-US" sz="2400" dirty="0">
                <a:sym typeface="Symbol" panose="05050102010706020507" pitchFamily="18" charset="2"/>
              </a:rPr>
              <a:t>000</a:t>
            </a:r>
            <a:r>
              <a:rPr lang="en-US" altLang="en-US" sz="1000" dirty="0">
                <a:sym typeface="Symbol" panose="05050102010706020507" pitchFamily="18" charset="2"/>
              </a:rPr>
              <a:t> </a:t>
            </a:r>
            <a:r>
              <a:rPr lang="en-US" altLang="en-US" sz="2400" dirty="0">
                <a:sym typeface="Symbol" panose="05050102010706020507" pitchFamily="18" charset="2"/>
              </a:rPr>
              <a:t>000</a:t>
            </a:r>
            <a:r>
              <a:rPr lang="en-US" altLang="en-US" sz="2400" dirty="0" smtClean="0">
                <a:sym typeface="Symbol" panose="05050102010706020507" pitchFamily="18" charset="2"/>
              </a:rPr>
              <a:t>, 1</a:t>
            </a:r>
            <a:r>
              <a:rPr lang="en-US" altLang="en-US" sz="1000" dirty="0" smtClean="0">
                <a:sym typeface="Symbol" panose="05050102010706020507" pitchFamily="18" charset="2"/>
              </a:rPr>
              <a:t> </a:t>
            </a:r>
            <a:r>
              <a:rPr lang="en-US" altLang="en-US" sz="2400" dirty="0" smtClean="0">
                <a:sym typeface="Symbol" panose="05050102010706020507" pitchFamily="18" charset="2"/>
              </a:rPr>
              <a:t>000</a:t>
            </a:r>
            <a:r>
              <a:rPr lang="en-US" altLang="en-US" sz="1000" dirty="0" smtClean="0">
                <a:sym typeface="Symbol" panose="05050102010706020507" pitchFamily="18" charset="2"/>
              </a:rPr>
              <a:t> </a:t>
            </a:r>
            <a:r>
              <a:rPr lang="en-US" altLang="en-US" sz="2400" dirty="0" smtClean="0">
                <a:sym typeface="Symbol" panose="05050102010706020507" pitchFamily="18" charset="2"/>
              </a:rPr>
              <a:t>000].</a:t>
            </a:r>
            <a:endParaRPr lang="sr-Latn-ME" altLang="en-US" sz="2400" dirty="0" smtClean="0">
              <a:sym typeface="Symbol" panose="05050102010706020507" pitchFamily="18" charset="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21/28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8297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487220" y="533400"/>
            <a:ext cx="8305799" cy="1143000"/>
          </a:xfrm>
        </p:spPr>
        <p:txBody>
          <a:bodyPr/>
          <a:lstStyle/>
          <a:p>
            <a:pPr algn="l"/>
            <a:r>
              <a:rPr lang="en-US" altLang="en-US" dirty="0" err="1" smtClean="0"/>
              <a:t>Sortiranje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nizova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kao</a:t>
            </a:r>
            <a:r>
              <a:rPr lang="en-US" altLang="en-US" dirty="0" smtClean="0"/>
              <a:t> me</a:t>
            </a:r>
            <a:r>
              <a:rPr lang="sr-Latn-ME" altLang="en-US" dirty="0" smtClean="0"/>
              <a:t>đukorak</a:t>
            </a:r>
            <a:endParaRPr lang="en-US" altLang="en-US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210128" y="2115127"/>
            <a:ext cx="88392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ME" altLang="en-US" sz="2200" dirty="0" smtClean="0">
                <a:sym typeface="Symbol" panose="05050102010706020507" pitchFamily="18" charset="2"/>
              </a:rPr>
              <a:t>Određene zadatke je pogodnije riješiti ukoliko je niz sortiran, tj. ukoliko je najmanja složenost koja se može postići bez sortiranja veća </a:t>
            </a:r>
            <a:r>
              <a:rPr lang="sr-Latn-ME" altLang="en-US" sz="2200" dirty="0">
                <a:sym typeface="Symbol" panose="05050102010706020507" pitchFamily="18" charset="2"/>
              </a:rPr>
              <a:t>od </a:t>
            </a:r>
            <a:r>
              <a:rPr lang="sr-Latn-ME" altLang="en-US" sz="2200" dirty="0" smtClean="0">
                <a:solidFill>
                  <a:srgbClr val="00B050"/>
                </a:solidFill>
                <a:sym typeface="Symbol" panose="05050102010706020507" pitchFamily="18" charset="2"/>
              </a:rPr>
              <a:t>O(n</a:t>
            </a:r>
            <a:r>
              <a:rPr lang="sr-Latn-ME" altLang="en-US" sz="1400" dirty="0" smtClean="0">
                <a:solidFill>
                  <a:srgbClr val="00B050"/>
                </a:solidFill>
                <a:sym typeface="Symbol" panose="05050102010706020507" pitchFamily="18" charset="2"/>
              </a:rPr>
              <a:t> </a:t>
            </a:r>
            <a:r>
              <a:rPr lang="sr-Latn-ME" altLang="en-US" sz="2200" dirty="0" smtClean="0">
                <a:solidFill>
                  <a:srgbClr val="00B050"/>
                </a:solidFill>
                <a:sym typeface="Symbol" panose="05050102010706020507" pitchFamily="18" charset="2"/>
              </a:rPr>
              <a:t>log</a:t>
            </a:r>
            <a:r>
              <a:rPr lang="sr-Latn-ME" altLang="en-US" sz="2200" baseline="-25000" dirty="0" smtClean="0">
                <a:solidFill>
                  <a:srgbClr val="00B050"/>
                </a:solidFill>
                <a:sym typeface="Symbol" panose="05050102010706020507" pitchFamily="18" charset="2"/>
              </a:rPr>
              <a:t>2</a:t>
            </a:r>
            <a:r>
              <a:rPr lang="sr-Latn-ME" altLang="en-US" sz="2200" dirty="0" smtClean="0">
                <a:solidFill>
                  <a:srgbClr val="00B050"/>
                </a:solidFill>
                <a:sym typeface="Symbol" panose="05050102010706020507" pitchFamily="18" charset="2"/>
              </a:rPr>
              <a:t>n)</a:t>
            </a:r>
            <a:r>
              <a:rPr lang="sr-Latn-ME" altLang="en-US" sz="2200" dirty="0" smtClean="0">
                <a:sym typeface="Symbol" panose="05050102010706020507" pitchFamily="18" charset="2"/>
              </a:rPr>
              <a:t>, treba razmotriti sortiranje niza kao međukorak.</a:t>
            </a:r>
          </a:p>
          <a:p>
            <a:pPr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ME" altLang="en-US" sz="2200" dirty="0" smtClean="0">
                <a:sym typeface="Symbol" panose="05050102010706020507" pitchFamily="18" charset="2"/>
              </a:rPr>
              <a:t>Tipičan primjer je traženje </a:t>
            </a:r>
            <a:r>
              <a:rPr lang="sr-Latn-ME" altLang="en-US" sz="2200" dirty="0" smtClean="0">
                <a:solidFill>
                  <a:srgbClr val="FF0000"/>
                </a:solidFill>
                <a:sym typeface="Symbol" panose="05050102010706020507" pitchFamily="18" charset="2"/>
              </a:rPr>
              <a:t>medijane niza</a:t>
            </a:r>
            <a:r>
              <a:rPr lang="sr-Latn-ME" altLang="en-US" sz="2200" dirty="0" smtClean="0">
                <a:sym typeface="Symbol" panose="05050102010706020507" pitchFamily="18" charset="2"/>
              </a:rPr>
              <a:t>. Medijana niza je element niza za koji važi da postoji jednak broj manjih i većih elemenata od njega. </a:t>
            </a:r>
            <a:r>
              <a:rPr lang="sr-Latn-ME" altLang="en-US" sz="2200" dirty="0" smtClean="0">
                <a:solidFill>
                  <a:srgbClr val="0070C0"/>
                </a:solidFill>
                <a:sym typeface="Symbol" panose="05050102010706020507" pitchFamily="18" charset="2"/>
              </a:rPr>
              <a:t>Primjer</a:t>
            </a:r>
            <a:r>
              <a:rPr lang="sr-Latn-ME" altLang="en-US" sz="2200" dirty="0" smtClean="0">
                <a:sym typeface="Symbol" panose="05050102010706020507" pitchFamily="18" charset="2"/>
              </a:rPr>
              <a:t>: Medijana niza </a:t>
            </a:r>
            <a:r>
              <a:rPr lang="en-US" altLang="en-US" sz="2200" dirty="0" smtClean="0">
                <a:sym typeface="Symbol" panose="05050102010706020507" pitchFamily="18" charset="2"/>
              </a:rPr>
              <a:t>[8,3,9,7,6,1,3] je </a:t>
            </a:r>
            <a:r>
              <a:rPr lang="en-US" altLang="en-US" sz="2200" dirty="0" err="1" smtClean="0">
                <a:sym typeface="Symbol" panose="05050102010706020507" pitchFamily="18" charset="2"/>
              </a:rPr>
              <a:t>broj</a:t>
            </a:r>
            <a:r>
              <a:rPr lang="en-US" altLang="en-US" sz="2200" dirty="0" smtClean="0">
                <a:sym typeface="Symbol" panose="05050102010706020507" pitchFamily="18" charset="2"/>
              </a:rPr>
              <a:t> 6, </a:t>
            </a:r>
            <a:r>
              <a:rPr lang="en-US" altLang="en-US" sz="2200" dirty="0" err="1" smtClean="0">
                <a:sym typeface="Symbol" panose="05050102010706020507" pitchFamily="18" charset="2"/>
              </a:rPr>
              <a:t>jer</a:t>
            </a:r>
            <a:r>
              <a:rPr lang="en-US" altLang="en-US" sz="2200" dirty="0" smtClean="0">
                <a:sym typeface="Symbol" panose="05050102010706020507" pitchFamily="18" charset="2"/>
              </a:rPr>
              <a:t> </a:t>
            </a:r>
            <a:r>
              <a:rPr lang="en-US" altLang="en-US" sz="2200" dirty="0" err="1" smtClean="0">
                <a:sym typeface="Symbol" panose="05050102010706020507" pitchFamily="18" charset="2"/>
              </a:rPr>
              <a:t>postoje</a:t>
            </a:r>
            <a:r>
              <a:rPr lang="en-US" altLang="en-US" sz="2200" dirty="0" smtClean="0">
                <a:sym typeface="Symbol" panose="05050102010706020507" pitchFamily="18" charset="2"/>
              </a:rPr>
              <a:t> tri </a:t>
            </a:r>
            <a:r>
              <a:rPr lang="en-US" altLang="en-US" sz="2200" dirty="0" err="1" smtClean="0">
                <a:sym typeface="Symbol" panose="05050102010706020507" pitchFamily="18" charset="2"/>
              </a:rPr>
              <a:t>manja</a:t>
            </a:r>
            <a:r>
              <a:rPr lang="en-US" altLang="en-US" sz="2200" dirty="0" smtClean="0">
                <a:sym typeface="Symbol" panose="05050102010706020507" pitchFamily="18" charset="2"/>
              </a:rPr>
              <a:t> </a:t>
            </a:r>
            <a:r>
              <a:rPr lang="sr-Latn-ME" altLang="en-US" sz="2200" dirty="0" smtClean="0">
                <a:sym typeface="Symbol" panose="05050102010706020507" pitchFamily="18" charset="2"/>
              </a:rPr>
              <a:t>(1, 3 i 3) </a:t>
            </a:r>
            <a:r>
              <a:rPr lang="en-US" altLang="en-US" sz="2200" dirty="0" err="1" smtClean="0">
                <a:sym typeface="Symbol" panose="05050102010706020507" pitchFamily="18" charset="2"/>
              </a:rPr>
              <a:t>i</a:t>
            </a:r>
            <a:r>
              <a:rPr lang="en-US" altLang="en-US" sz="2200" dirty="0" smtClean="0">
                <a:sym typeface="Symbol" panose="05050102010706020507" pitchFamily="18" charset="2"/>
              </a:rPr>
              <a:t> tri </a:t>
            </a:r>
            <a:r>
              <a:rPr lang="en-US" altLang="en-US" sz="2200" dirty="0" err="1" smtClean="0">
                <a:sym typeface="Symbol" panose="05050102010706020507" pitchFamily="18" charset="2"/>
              </a:rPr>
              <a:t>ve</a:t>
            </a:r>
            <a:r>
              <a:rPr lang="sr-Latn-ME" altLang="en-US" sz="2200" dirty="0" smtClean="0">
                <a:sym typeface="Symbol" panose="05050102010706020507" pitchFamily="18" charset="2"/>
              </a:rPr>
              <a:t>ća elementa (7, 8 i 9).</a:t>
            </a:r>
            <a:endParaRPr lang="sr-Latn-ME" altLang="en-US" sz="2200" dirty="0">
              <a:sym typeface="Symbol" panose="05050102010706020507" pitchFamily="18" charset="2"/>
            </a:endParaRPr>
          </a:p>
          <a:p>
            <a:pPr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ME" altLang="en-US" sz="2200" dirty="0" smtClean="0">
                <a:sym typeface="Symbol" panose="05050102010706020507" pitchFamily="18" charset="2"/>
              </a:rPr>
              <a:t>U slučaju niza sa parnim brojem elemanata, medijana je jednaka aritmetičkoj sredini dva središnja elementa sortiranog niza.</a:t>
            </a:r>
          </a:p>
          <a:p>
            <a:pPr>
              <a:lnSpc>
                <a:spcPct val="95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ME" altLang="en-US" sz="2200" dirty="0" smtClean="0">
                <a:sym typeface="Symbol" panose="05050102010706020507" pitchFamily="18" charset="2"/>
              </a:rPr>
              <a:t>Najmanje složen algoritam određivanja medijane niza je:</a:t>
            </a:r>
          </a:p>
          <a:p>
            <a:pPr lvl="1">
              <a:lnSpc>
                <a:spcPct val="95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ME" altLang="en-US" sz="2000" dirty="0">
                <a:sym typeface="Symbol" panose="05050102010706020507" pitchFamily="18" charset="2"/>
              </a:rPr>
              <a:t>sortiraj niz (složenost O(n</a:t>
            </a:r>
            <a:r>
              <a:rPr lang="sr-Latn-ME" altLang="en-US" sz="1200" dirty="0">
                <a:sym typeface="Symbol" panose="05050102010706020507" pitchFamily="18" charset="2"/>
              </a:rPr>
              <a:t> </a:t>
            </a:r>
            <a:r>
              <a:rPr lang="sr-Latn-ME" altLang="en-US" sz="2000" dirty="0">
                <a:sym typeface="Symbol" panose="05050102010706020507" pitchFamily="18" charset="2"/>
              </a:rPr>
              <a:t>log</a:t>
            </a:r>
            <a:r>
              <a:rPr lang="sr-Latn-ME" altLang="en-US" sz="2000" baseline="-25000" dirty="0">
                <a:sym typeface="Symbol" panose="05050102010706020507" pitchFamily="18" charset="2"/>
              </a:rPr>
              <a:t>2</a:t>
            </a:r>
            <a:r>
              <a:rPr lang="sr-Latn-ME" altLang="en-US" sz="2000" dirty="0">
                <a:sym typeface="Symbol" panose="05050102010706020507" pitchFamily="18" charset="2"/>
              </a:rPr>
              <a:t>n</a:t>
            </a:r>
            <a:r>
              <a:rPr lang="sr-Latn-ME" altLang="en-US" sz="2000" dirty="0" smtClean="0">
                <a:sym typeface="Symbol" panose="05050102010706020507" pitchFamily="18" charset="2"/>
              </a:rPr>
              <a:t>))</a:t>
            </a:r>
          </a:p>
          <a:p>
            <a:pPr lvl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ME" altLang="en-US" sz="2000" dirty="0" smtClean="0">
                <a:sym typeface="Symbol" panose="05050102010706020507" pitchFamily="18" charset="2"/>
              </a:rPr>
              <a:t>uzmi središnji element (dužina niza neparna) ili arit. sred. dva središnja elementa (dužina niza parna).</a:t>
            </a:r>
            <a:endParaRPr lang="sr-Latn-ME" altLang="en-US" sz="2000" dirty="0">
              <a:sym typeface="Symbol" panose="05050102010706020507" pitchFamily="18" charset="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22/28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98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487220" y="533400"/>
            <a:ext cx="8305799" cy="1143000"/>
          </a:xfrm>
        </p:spPr>
        <p:txBody>
          <a:bodyPr/>
          <a:lstStyle/>
          <a:p>
            <a:r>
              <a:rPr lang="sr-Latn-ME" altLang="en-US" dirty="0" smtClean="0">
                <a:solidFill>
                  <a:srgbClr val="FF0000"/>
                </a:solidFill>
              </a:rPr>
              <a:t>qsort</a:t>
            </a:r>
            <a:r>
              <a:rPr lang="sr-Latn-ME" altLang="en-US" dirty="0" smtClean="0"/>
              <a:t> funkcija</a:t>
            </a:r>
            <a:endParaRPr lang="en-US" altLang="en-US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210128" y="2115127"/>
            <a:ext cx="8839200" cy="780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ME" altLang="en-US" sz="2200" dirty="0" smtClean="0">
                <a:sym typeface="Symbol" panose="05050102010706020507" pitchFamily="18" charset="2"/>
              </a:rPr>
              <a:t>Najjednostavniji način sortiranja niza u C-u je koristeći ugrađenu funkciju </a:t>
            </a:r>
            <a:r>
              <a:rPr lang="sr-Latn-ME" altLang="en-US" sz="22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qsort</a:t>
            </a:r>
            <a:r>
              <a:rPr lang="sr-Latn-ME" altLang="en-US" sz="2200" dirty="0" smtClean="0">
                <a:sym typeface="Symbol" panose="05050102010706020507" pitchFamily="18" charset="2"/>
              </a:rPr>
              <a:t>. Objasnimo njenu upotrebu na primjeru.</a:t>
            </a:r>
          </a:p>
          <a:p>
            <a:pPr marL="0" indent="0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  <a:buNone/>
            </a:pPr>
            <a:endParaRPr lang="sr-Latn-ME" altLang="en-US" sz="2200" dirty="0" smtClean="0">
              <a:sym typeface="Symbol" panose="05050102010706020507" pitchFamily="18" charset="2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04800" y="2867892"/>
            <a:ext cx="5273964" cy="38861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nn-NO" altLang="en-US" sz="1800" dirty="0">
                <a:sym typeface="Symbol" panose="05050102010706020507" pitchFamily="18" charset="2"/>
              </a:rPr>
              <a:t>#include &lt;stdio.h&gt;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nn-NO" altLang="en-US" sz="1800" dirty="0">
                <a:sym typeface="Symbol" panose="05050102010706020507" pitchFamily="18" charset="2"/>
              </a:rPr>
              <a:t>#include &lt;stdlib.h&gt;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endParaRPr lang="nn-NO" altLang="en-US" sz="1200" dirty="0">
              <a:sym typeface="Symbol" panose="05050102010706020507" pitchFamily="18" charset="2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nn-NO" altLang="en-US" sz="1800" dirty="0">
                <a:sym typeface="Symbol" panose="05050102010706020507" pitchFamily="18" charset="2"/>
              </a:rPr>
              <a:t>int porediElemente(const void </a:t>
            </a:r>
            <a:r>
              <a:rPr lang="nn-NO" altLang="en-US" sz="1800" dirty="0" smtClean="0">
                <a:sym typeface="Symbol" panose="05050102010706020507" pitchFamily="18" charset="2"/>
              </a:rPr>
              <a:t>*, </a:t>
            </a:r>
            <a:r>
              <a:rPr lang="nn-NO" altLang="en-US" sz="1800" dirty="0">
                <a:sym typeface="Symbol" panose="05050102010706020507" pitchFamily="18" charset="2"/>
              </a:rPr>
              <a:t>const void </a:t>
            </a:r>
            <a:r>
              <a:rPr lang="nn-NO" altLang="en-US" sz="1800" dirty="0" smtClean="0">
                <a:sym typeface="Symbol" panose="05050102010706020507" pitchFamily="18" charset="2"/>
              </a:rPr>
              <a:t>*);</a:t>
            </a:r>
            <a:endParaRPr lang="nn-NO" altLang="en-US" sz="1800" dirty="0">
              <a:sym typeface="Symbol" panose="05050102010706020507" pitchFamily="18" charset="2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endParaRPr lang="nn-NO" altLang="en-US" sz="1200" dirty="0">
              <a:sym typeface="Symbol" panose="05050102010706020507" pitchFamily="18" charset="2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nn-NO" altLang="en-US" sz="1800" dirty="0">
                <a:sym typeface="Symbol" panose="05050102010706020507" pitchFamily="18" charset="2"/>
              </a:rPr>
              <a:t>int main () {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nn-NO" altLang="en-US" sz="1800" dirty="0">
                <a:sym typeface="Symbol" panose="05050102010706020507" pitchFamily="18" charset="2"/>
              </a:rPr>
              <a:t>  int i, niz[] = {41, 17, 99, 81, 20, 35};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nn-NO" altLang="en-US" sz="1800" dirty="0">
                <a:sym typeface="Symbol" panose="05050102010706020507" pitchFamily="18" charset="2"/>
              </a:rPr>
              <a:t>  </a:t>
            </a:r>
            <a:r>
              <a:rPr lang="nn-NO" altLang="en-US" sz="1800" dirty="0">
                <a:solidFill>
                  <a:srgbClr val="FF0000"/>
                </a:solidFill>
                <a:sym typeface="Symbol" panose="05050102010706020507" pitchFamily="18" charset="2"/>
              </a:rPr>
              <a:t>qsort(niz, 6, sizeof(int), porediElemente);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nn-NO" altLang="en-US" sz="1800" dirty="0">
                <a:sym typeface="Symbol" panose="05050102010706020507" pitchFamily="18" charset="2"/>
              </a:rPr>
              <a:t>  for (i=0; i&lt;6; i++)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nn-NO" altLang="en-US" sz="1800" dirty="0">
                <a:sym typeface="Symbol" panose="05050102010706020507" pitchFamily="18" charset="2"/>
              </a:rPr>
              <a:t>     </a:t>
            </a:r>
            <a:r>
              <a:rPr lang="nn-NO" altLang="en-US" sz="1800" dirty="0" smtClean="0">
                <a:sym typeface="Symbol" panose="05050102010706020507" pitchFamily="18" charset="2"/>
              </a:rPr>
              <a:t>printf("%</a:t>
            </a:r>
            <a:r>
              <a:rPr lang="nn-NO" altLang="en-US" sz="1800" dirty="0">
                <a:sym typeface="Symbol" panose="05050102010706020507" pitchFamily="18" charset="2"/>
              </a:rPr>
              <a:t>d </a:t>
            </a:r>
            <a:r>
              <a:rPr lang="nn-NO" altLang="en-US" sz="1800" dirty="0" smtClean="0">
                <a:sym typeface="Symbol" panose="05050102010706020507" pitchFamily="18" charset="2"/>
              </a:rPr>
              <a:t>",</a:t>
            </a:r>
            <a:r>
              <a:rPr lang="sr-Latn-ME" altLang="en-US" sz="1800" dirty="0" smtClean="0">
                <a:sym typeface="Symbol" panose="05050102010706020507" pitchFamily="18" charset="2"/>
              </a:rPr>
              <a:t> </a:t>
            </a:r>
            <a:r>
              <a:rPr lang="nn-NO" altLang="en-US" sz="1800" dirty="0" smtClean="0">
                <a:sym typeface="Symbol" panose="05050102010706020507" pitchFamily="18" charset="2"/>
              </a:rPr>
              <a:t>niz[i</a:t>
            </a:r>
            <a:r>
              <a:rPr lang="nn-NO" altLang="en-US" sz="1800" dirty="0">
                <a:sym typeface="Symbol" panose="05050102010706020507" pitchFamily="18" charset="2"/>
              </a:rPr>
              <a:t>]);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nn-NO" altLang="en-US" sz="1800" dirty="0">
                <a:sym typeface="Symbol" panose="05050102010706020507" pitchFamily="18" charset="2"/>
              </a:rPr>
              <a:t>}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endParaRPr lang="nn-NO" altLang="en-US" sz="1200" dirty="0">
              <a:sym typeface="Symbol" panose="05050102010706020507" pitchFamily="18" charset="2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nn-NO" altLang="en-US" sz="1800" dirty="0">
                <a:sym typeface="Symbol" panose="05050102010706020507" pitchFamily="18" charset="2"/>
              </a:rPr>
              <a:t>int porediElemente(const void </a:t>
            </a:r>
            <a:r>
              <a:rPr lang="nn-NO" altLang="en-US" sz="1800" dirty="0" smtClean="0">
                <a:sym typeface="Symbol" panose="05050102010706020507" pitchFamily="18" charset="2"/>
              </a:rPr>
              <a:t>*a</a:t>
            </a:r>
            <a:r>
              <a:rPr lang="nn-NO" altLang="en-US" sz="1800" dirty="0">
                <a:sym typeface="Symbol" panose="05050102010706020507" pitchFamily="18" charset="2"/>
              </a:rPr>
              <a:t>, const void </a:t>
            </a:r>
            <a:r>
              <a:rPr lang="nn-NO" altLang="en-US" sz="1800" dirty="0" smtClean="0">
                <a:sym typeface="Symbol" panose="05050102010706020507" pitchFamily="18" charset="2"/>
              </a:rPr>
              <a:t>*b</a:t>
            </a:r>
            <a:r>
              <a:rPr lang="nn-NO" altLang="en-US" sz="1800" dirty="0">
                <a:sym typeface="Symbol" panose="05050102010706020507" pitchFamily="18" charset="2"/>
              </a:rPr>
              <a:t>) {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nn-NO" altLang="en-US" sz="1800" dirty="0">
                <a:sym typeface="Symbol" panose="05050102010706020507" pitchFamily="18" charset="2"/>
              </a:rPr>
              <a:t>  return *(int*)a - *(int*)b;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nn-NO" altLang="en-US" sz="1800" dirty="0">
                <a:sym typeface="Symbol" panose="05050102010706020507" pitchFamily="18" charset="2"/>
              </a:rPr>
              <a:t>}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5791201" y="3733800"/>
            <a:ext cx="3382820" cy="2877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ts val="0"/>
              </a:spcBef>
            </a:pPr>
            <a:r>
              <a:rPr lang="sr-Latn-ME" altLang="en-US" sz="1600" dirty="0" smtClean="0">
                <a:solidFill>
                  <a:srgbClr val="0070C0"/>
                </a:solidFill>
                <a:latin typeface="+mj-lt"/>
              </a:rPr>
              <a:t>Posljednji parametar funkcije qsort je pokazivač na funkciju koja poredi dva elementa niza. Funkcija treba da vrati: </a:t>
            </a:r>
          </a:p>
          <a:p>
            <a:pPr marL="285750" indent="-285750" algn="l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sr-Latn-ME" altLang="en-US" sz="1600" dirty="0" smtClean="0">
                <a:solidFill>
                  <a:srgbClr val="0070C0"/>
                </a:solidFill>
                <a:latin typeface="+mj-lt"/>
              </a:rPr>
              <a:t>broj </a:t>
            </a:r>
            <a:r>
              <a:rPr lang="sr-Latn-ME" altLang="en-US" sz="1600" b="1" dirty="0" smtClean="0">
                <a:solidFill>
                  <a:srgbClr val="FF0000"/>
                </a:solidFill>
                <a:latin typeface="+mj-lt"/>
              </a:rPr>
              <a:t>&lt; 0</a:t>
            </a:r>
            <a:r>
              <a:rPr lang="sr-Latn-ME" altLang="en-US" sz="1600" dirty="0" smtClean="0">
                <a:solidFill>
                  <a:srgbClr val="0070C0"/>
                </a:solidFill>
                <a:latin typeface="+mj-lt"/>
              </a:rPr>
              <a:t> ako element na koji pokazuje </a:t>
            </a:r>
            <a:r>
              <a:rPr lang="sr-Latn-ME" altLang="en-US" sz="1600" dirty="0" smtClean="0">
                <a:solidFill>
                  <a:srgbClr val="FF0000"/>
                </a:solidFill>
                <a:latin typeface="+mj-lt"/>
              </a:rPr>
              <a:t>a</a:t>
            </a:r>
            <a:r>
              <a:rPr lang="sr-Latn-ME" altLang="en-US" sz="1600" dirty="0" smtClean="0">
                <a:solidFill>
                  <a:srgbClr val="0070C0"/>
                </a:solidFill>
                <a:latin typeface="+mj-lt"/>
              </a:rPr>
              <a:t> treba da dođe ispred elementa na koji pokazuje </a:t>
            </a:r>
            <a:r>
              <a:rPr lang="sr-Latn-ME" altLang="en-US" sz="1600" dirty="0" smtClean="0">
                <a:solidFill>
                  <a:srgbClr val="FF0000"/>
                </a:solidFill>
                <a:latin typeface="+mj-lt"/>
              </a:rPr>
              <a:t>b</a:t>
            </a:r>
            <a:r>
              <a:rPr lang="sr-Latn-ME" altLang="en-US" sz="1600" dirty="0" smtClean="0">
                <a:solidFill>
                  <a:srgbClr val="0070C0"/>
                </a:solidFill>
                <a:latin typeface="+mj-lt"/>
              </a:rPr>
              <a:t>;</a:t>
            </a:r>
          </a:p>
          <a:p>
            <a:pPr marL="285750" indent="-285750" algn="l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sr-Latn-ME" altLang="en-US" sz="1600" dirty="0">
                <a:solidFill>
                  <a:srgbClr val="0070C0"/>
                </a:solidFill>
                <a:latin typeface="+mj-lt"/>
              </a:rPr>
              <a:t>broj </a:t>
            </a:r>
            <a:r>
              <a:rPr lang="sr-Latn-ME" altLang="en-US" sz="1600" b="1" dirty="0">
                <a:solidFill>
                  <a:srgbClr val="FF0000"/>
                </a:solidFill>
                <a:latin typeface="+mj-lt"/>
              </a:rPr>
              <a:t>&gt; 0</a:t>
            </a:r>
            <a:r>
              <a:rPr lang="sr-Latn-ME" altLang="en-US" sz="1600" dirty="0">
                <a:solidFill>
                  <a:srgbClr val="0070C0"/>
                </a:solidFill>
                <a:latin typeface="+mj-lt"/>
              </a:rPr>
              <a:t> ako element na koji pokazuje </a:t>
            </a:r>
            <a:r>
              <a:rPr lang="sr-Latn-ME" altLang="en-US" sz="1600" dirty="0">
                <a:solidFill>
                  <a:srgbClr val="FF0000"/>
                </a:solidFill>
                <a:latin typeface="+mj-lt"/>
              </a:rPr>
              <a:t>a</a:t>
            </a:r>
            <a:r>
              <a:rPr lang="sr-Latn-ME" altLang="en-US" sz="1600" dirty="0">
                <a:solidFill>
                  <a:srgbClr val="0070C0"/>
                </a:solidFill>
                <a:latin typeface="+mj-lt"/>
              </a:rPr>
              <a:t> treba da dođe </a:t>
            </a:r>
            <a:r>
              <a:rPr lang="sr-Latn-ME" altLang="en-US" sz="1600" dirty="0" smtClean="0">
                <a:solidFill>
                  <a:srgbClr val="0070C0"/>
                </a:solidFill>
                <a:latin typeface="+mj-lt"/>
              </a:rPr>
              <a:t>iza </a:t>
            </a:r>
            <a:r>
              <a:rPr lang="sr-Latn-ME" altLang="en-US" sz="1600" dirty="0">
                <a:solidFill>
                  <a:srgbClr val="0070C0"/>
                </a:solidFill>
                <a:latin typeface="+mj-lt"/>
              </a:rPr>
              <a:t>elementa na koji pokazuje </a:t>
            </a:r>
            <a:r>
              <a:rPr lang="sr-Latn-ME" altLang="en-US" sz="1600" dirty="0" smtClean="0">
                <a:solidFill>
                  <a:srgbClr val="FF0000"/>
                </a:solidFill>
                <a:latin typeface="+mj-lt"/>
              </a:rPr>
              <a:t>b</a:t>
            </a:r>
            <a:r>
              <a:rPr lang="sr-Latn-ME" altLang="en-US" sz="1600" dirty="0" smtClean="0">
                <a:solidFill>
                  <a:srgbClr val="0070C0"/>
                </a:solidFill>
                <a:latin typeface="+mj-lt"/>
              </a:rPr>
              <a:t>;</a:t>
            </a:r>
          </a:p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sr-Latn-ME" altLang="en-US" sz="1600" spc="-500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sr-Latn-ME" altLang="en-US" sz="1600" b="1" dirty="0" smtClean="0">
                <a:solidFill>
                  <a:srgbClr val="FF0000"/>
                </a:solidFill>
                <a:latin typeface="+mj-lt"/>
              </a:rPr>
              <a:t>0</a:t>
            </a:r>
            <a:r>
              <a:rPr lang="sr-Latn-ME" altLang="en-US" sz="1600" dirty="0" smtClean="0">
                <a:solidFill>
                  <a:srgbClr val="0070C0"/>
                </a:solidFill>
                <a:latin typeface="+mj-lt"/>
              </a:rPr>
              <a:t> ako su elementi jednaki.</a:t>
            </a:r>
            <a:endParaRPr lang="en-US" altLang="en-US" sz="1600" dirty="0">
              <a:solidFill>
                <a:srgbClr val="0070C0"/>
              </a:solidFill>
              <a:latin typeface="+mj-lt"/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 flipH="1">
            <a:off x="4772892" y="3962400"/>
            <a:ext cx="1018309" cy="83011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Arrow Connector 8"/>
          <p:cNvCxnSpPr/>
          <p:nvPr/>
        </p:nvCxnSpPr>
        <p:spPr bwMode="auto">
          <a:xfrm flipH="1">
            <a:off x="3782292" y="3962400"/>
            <a:ext cx="2008909" cy="19812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23/28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475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533400"/>
            <a:ext cx="8991599" cy="1143000"/>
          </a:xfrm>
        </p:spPr>
        <p:txBody>
          <a:bodyPr/>
          <a:lstStyle/>
          <a:p>
            <a:r>
              <a:rPr lang="sr-Latn-ME" altLang="en-US" dirty="0" smtClean="0"/>
              <a:t>Sortiranje nizova: Primjene</a:t>
            </a:r>
            <a:endParaRPr lang="en-US" altLang="en-US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378113" y="2286000"/>
            <a:ext cx="8652742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altLang="en-US" sz="2400" dirty="0" smtClean="0">
                <a:sym typeface="Symbol" panose="05050102010706020507" pitchFamily="18" charset="2"/>
              </a:rPr>
              <a:t>Određivanje broja različitih elemenata u nizu (sortirati niz i brojati pojave </a:t>
            </a:r>
            <a:r>
              <a:rPr lang="sr-Latn-ME" altLang="en-US" sz="2400" dirty="0" smtClean="0">
                <a:solidFill>
                  <a:srgbClr val="00B050"/>
                </a:solidFill>
                <a:sym typeface="Symbol" panose="05050102010706020507" pitchFamily="18" charset="2"/>
              </a:rPr>
              <a:t>x</a:t>
            </a:r>
            <a:r>
              <a:rPr lang="en-US" altLang="en-US" sz="2400" dirty="0" smtClean="0">
                <a:solidFill>
                  <a:srgbClr val="00B050"/>
                </a:solidFill>
                <a:sym typeface="Symbol" panose="05050102010706020507" pitchFamily="18" charset="2"/>
              </a:rPr>
              <a:t>[</a:t>
            </a:r>
            <a:r>
              <a:rPr lang="en-US" altLang="en-US" sz="2400" dirty="0" err="1" smtClean="0">
                <a:solidFill>
                  <a:srgbClr val="00B050"/>
                </a:solidFill>
                <a:sym typeface="Symbol" panose="05050102010706020507" pitchFamily="18" charset="2"/>
              </a:rPr>
              <a:t>i</a:t>
            </a:r>
            <a:r>
              <a:rPr lang="en-US" altLang="en-US" sz="2400" dirty="0" smtClean="0">
                <a:solidFill>
                  <a:srgbClr val="00B050"/>
                </a:solidFill>
                <a:sym typeface="Symbol" panose="05050102010706020507" pitchFamily="18" charset="2"/>
              </a:rPr>
              <a:t>] != x[i+1]</a:t>
            </a:r>
            <a:r>
              <a:rPr lang="sr-Latn-ME" altLang="en-US" sz="2400" dirty="0" smtClean="0">
                <a:sym typeface="Symbol" panose="05050102010706020507" pitchFamily="18" charset="2"/>
              </a:rPr>
              <a:t>).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altLang="en-US" sz="2400" dirty="0" smtClean="0">
                <a:sym typeface="Symbol" panose="05050102010706020507" pitchFamily="18" charset="2"/>
              </a:rPr>
              <a:t>Određivanje nedostajućih elemenata u određenom opsegu</a:t>
            </a:r>
            <a:r>
              <a:rPr lang="en-US" altLang="en-US" sz="2400" dirty="0">
                <a:sym typeface="Symbol" panose="05050102010706020507" pitchFamily="18" charset="2"/>
              </a:rPr>
              <a:t> </a:t>
            </a:r>
            <a:r>
              <a:rPr lang="en-US" altLang="en-US" sz="2400" dirty="0" smtClean="0">
                <a:sym typeface="Symbol" panose="05050102010706020507" pitchFamily="18" charset="2"/>
              </a:rPr>
              <a:t>(</a:t>
            </a:r>
            <a:r>
              <a:rPr lang="sr-Latn-ME" altLang="en-US" sz="2400" dirty="0">
                <a:sym typeface="Symbol" panose="05050102010706020507" pitchFamily="18" charset="2"/>
              </a:rPr>
              <a:t>sortirati niz i </a:t>
            </a:r>
            <a:r>
              <a:rPr lang="en-US" altLang="en-US" sz="2400" dirty="0" err="1" smtClean="0">
                <a:sym typeface="Symbol" panose="05050102010706020507" pitchFamily="18" charset="2"/>
              </a:rPr>
              <a:t>detektovati</a:t>
            </a:r>
            <a:r>
              <a:rPr lang="sr-Latn-ME" altLang="en-US" sz="2400" dirty="0" smtClean="0">
                <a:sym typeface="Symbol" panose="05050102010706020507" pitchFamily="18" charset="2"/>
              </a:rPr>
              <a:t> </a:t>
            </a:r>
            <a:r>
              <a:rPr lang="sr-Latn-ME" altLang="en-US" sz="2400" dirty="0">
                <a:sym typeface="Symbol" panose="05050102010706020507" pitchFamily="18" charset="2"/>
              </a:rPr>
              <a:t>pojave </a:t>
            </a:r>
            <a:r>
              <a:rPr lang="sr-Latn-ME" altLang="en-US" sz="2400" dirty="0">
                <a:solidFill>
                  <a:srgbClr val="00B050"/>
                </a:solidFill>
                <a:sym typeface="Symbol" panose="05050102010706020507" pitchFamily="18" charset="2"/>
              </a:rPr>
              <a:t>x</a:t>
            </a:r>
            <a:r>
              <a:rPr lang="en-US" altLang="en-US" sz="2400" dirty="0">
                <a:solidFill>
                  <a:srgbClr val="00B050"/>
                </a:solidFill>
                <a:sym typeface="Symbol" panose="05050102010706020507" pitchFamily="18" charset="2"/>
              </a:rPr>
              <a:t>[</a:t>
            </a:r>
            <a:r>
              <a:rPr lang="en-US" altLang="en-US" sz="2400" dirty="0" err="1">
                <a:solidFill>
                  <a:srgbClr val="00B050"/>
                </a:solidFill>
                <a:sym typeface="Symbol" panose="05050102010706020507" pitchFamily="18" charset="2"/>
              </a:rPr>
              <a:t>i</a:t>
            </a:r>
            <a:r>
              <a:rPr lang="en-US" altLang="en-US" sz="2400" dirty="0" smtClean="0">
                <a:solidFill>
                  <a:srgbClr val="00B050"/>
                </a:solidFill>
                <a:sym typeface="Symbol" panose="05050102010706020507" pitchFamily="18" charset="2"/>
              </a:rPr>
              <a:t>]+1 != x[i+1</a:t>
            </a:r>
            <a:r>
              <a:rPr lang="en-US" altLang="en-US" sz="2400" dirty="0">
                <a:solidFill>
                  <a:srgbClr val="00B050"/>
                </a:solidFill>
                <a:sym typeface="Symbol" panose="05050102010706020507" pitchFamily="18" charset="2"/>
              </a:rPr>
              <a:t>]</a:t>
            </a:r>
            <a:r>
              <a:rPr lang="en-US" altLang="en-US" sz="2400" dirty="0" smtClean="0">
                <a:sym typeface="Symbol" panose="05050102010706020507" pitchFamily="18" charset="2"/>
              </a:rPr>
              <a:t>)</a:t>
            </a:r>
            <a:r>
              <a:rPr lang="sr-Latn-ME" altLang="en-US" sz="2400" dirty="0" smtClean="0">
                <a:sym typeface="Symbol" panose="05050102010706020507" pitchFamily="18" charset="2"/>
              </a:rPr>
              <a:t>.</a:t>
            </a:r>
            <a:endParaRPr lang="en-US" altLang="en-US" sz="2400" dirty="0" smtClean="0">
              <a:sym typeface="Symbol" panose="05050102010706020507" pitchFamily="18" charset="2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altLang="en-US" sz="2400" dirty="0" err="1" smtClean="0">
                <a:sym typeface="Symbol" panose="05050102010706020507" pitchFamily="18" charset="2"/>
              </a:rPr>
              <a:t>Odre</a:t>
            </a:r>
            <a:r>
              <a:rPr lang="sr-Latn-ME" altLang="en-US" sz="2400" dirty="0" smtClean="0">
                <a:sym typeface="Symbol" panose="05050102010706020507" pitchFamily="18" charset="2"/>
              </a:rPr>
              <a:t>đivanje maksimalnog proizvoda dva ili više elemenata niza (sortirati niz i razmatrati ekstreme).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altLang="en-US" sz="2400" dirty="0" smtClean="0">
                <a:sym typeface="Symbol" panose="05050102010706020507" pitchFamily="18" charset="2"/>
              </a:rPr>
              <a:t>Određivanje dominantnog elementa niza (onaj koji se pojavljuje više od N/2 puta, gdje je N dužina niza).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24/28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883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r>
              <a:rPr lang="sr-Latn-CS" altLang="en-US" dirty="0" smtClean="0"/>
              <a:t>Primjer 5: Podniz sa najvećom sumom</a:t>
            </a:r>
            <a:endParaRPr lang="en-US" altLang="en-US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258828" y="2286000"/>
            <a:ext cx="86868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altLang="en-US" sz="2400" dirty="0">
                <a:sym typeface="Symbol" panose="05050102010706020507" pitchFamily="18" charset="2"/>
              </a:rPr>
              <a:t>Dat je niz prirodnih brojeva </a:t>
            </a:r>
            <a:r>
              <a:rPr lang="sr-Latn-ME" altLang="en-US" sz="2400" dirty="0">
                <a:solidFill>
                  <a:srgbClr val="FF0000"/>
                </a:solidFill>
                <a:sym typeface="Symbol" panose="05050102010706020507" pitchFamily="18" charset="2"/>
              </a:rPr>
              <a:t>A</a:t>
            </a:r>
            <a:r>
              <a:rPr lang="sr-Latn-ME" altLang="en-US" sz="2400" dirty="0">
                <a:sym typeface="Symbol" panose="05050102010706020507" pitchFamily="18" charset="2"/>
              </a:rPr>
              <a:t> dužine </a:t>
            </a:r>
            <a:r>
              <a:rPr lang="sr-Latn-ME" altLang="en-US" sz="2400" dirty="0">
                <a:solidFill>
                  <a:srgbClr val="FF0000"/>
                </a:solidFill>
                <a:sym typeface="Symbol" panose="05050102010706020507" pitchFamily="18" charset="2"/>
              </a:rPr>
              <a:t>N</a:t>
            </a:r>
            <a:r>
              <a:rPr lang="sr-Latn-ME" altLang="en-US" sz="2400" dirty="0">
                <a:sym typeface="Symbol" panose="05050102010706020507" pitchFamily="18" charset="2"/>
              </a:rPr>
              <a:t>. </a:t>
            </a:r>
            <a:r>
              <a:rPr lang="sr-Latn-ME" altLang="en-US" sz="2400" dirty="0" smtClean="0">
                <a:solidFill>
                  <a:srgbClr val="00B050"/>
                </a:solidFill>
                <a:sym typeface="Symbol" panose="05050102010706020507" pitchFamily="18" charset="2"/>
              </a:rPr>
              <a:t>Odrediti podniz (sekvenca uzastopnih elemenata) koji ima najveću sumu.</a:t>
            </a:r>
            <a:endParaRPr lang="en-GB" altLang="en-US" sz="2400" dirty="0">
              <a:sym typeface="Symbol" panose="05050102010706020507" pitchFamily="18" charset="2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pl-PL" altLang="en-US" sz="2400" dirty="0">
                <a:sym typeface="Symbol" panose="05050102010706020507" pitchFamily="18" charset="2"/>
              </a:rPr>
              <a:t>Dakle, treba naći </a:t>
            </a:r>
            <a:r>
              <a:rPr lang="pl-PL" altLang="en-US" sz="2400" dirty="0" smtClean="0">
                <a:sym typeface="Symbol" panose="05050102010706020507" pitchFamily="18" charset="2"/>
              </a:rPr>
              <a:t>uređeni par </a:t>
            </a:r>
            <a:r>
              <a:rPr lang="pl-PL" altLang="en-US" sz="2400" dirty="0">
                <a:sym typeface="Symbol" panose="05050102010706020507" pitchFamily="18" charset="2"/>
              </a:rPr>
              <a:t>(i,j), </a:t>
            </a:r>
            <a:r>
              <a:rPr lang="pl-PL" altLang="en-US" sz="2400" dirty="0" smtClean="0">
                <a:sym typeface="Symbol" panose="05050102010706020507" pitchFamily="18" charset="2"/>
              </a:rPr>
              <a:t>gdje </a:t>
            </a:r>
            <a:r>
              <a:rPr lang="pl-PL" altLang="en-US" sz="2400" dirty="0">
                <a:sym typeface="Symbol" panose="05050102010706020507" pitchFamily="18" charset="2"/>
              </a:rPr>
              <a:t>je 0≤i≤j≤N-1, za koje </a:t>
            </a:r>
            <a:r>
              <a:rPr lang="pl-PL" altLang="en-US" sz="2400" dirty="0" smtClean="0">
                <a:sym typeface="Symbol" panose="05050102010706020507" pitchFamily="18" charset="2"/>
              </a:rPr>
              <a:t>je suma </a:t>
            </a:r>
            <a:r>
              <a:rPr lang="pl-PL" altLang="en-US" sz="2400" dirty="0">
                <a:sym typeface="Symbol" panose="05050102010706020507" pitchFamily="18" charset="2"/>
              </a:rPr>
              <a:t>A</a:t>
            </a:r>
            <a:r>
              <a:rPr lang="en-US" altLang="en-US" sz="2400" dirty="0">
                <a:sym typeface="Symbol" panose="05050102010706020507" pitchFamily="18" charset="2"/>
              </a:rPr>
              <a:t>[</a:t>
            </a:r>
            <a:r>
              <a:rPr lang="en-US" altLang="en-US" sz="2400" dirty="0" err="1">
                <a:sym typeface="Symbol" panose="05050102010706020507" pitchFamily="18" charset="2"/>
              </a:rPr>
              <a:t>i</a:t>
            </a:r>
            <a:r>
              <a:rPr lang="en-US" altLang="en-US" sz="2400" dirty="0">
                <a:sym typeface="Symbol" panose="05050102010706020507" pitchFamily="18" charset="2"/>
              </a:rPr>
              <a:t>]+</a:t>
            </a:r>
            <a:r>
              <a:rPr lang="pl-PL" altLang="en-US" sz="2400" dirty="0">
                <a:sym typeface="Symbol" panose="05050102010706020507" pitchFamily="18" charset="2"/>
              </a:rPr>
              <a:t>A</a:t>
            </a:r>
            <a:r>
              <a:rPr lang="en-US" altLang="en-US" sz="2400" dirty="0">
                <a:sym typeface="Symbol" panose="05050102010706020507" pitchFamily="18" charset="2"/>
              </a:rPr>
              <a:t>[i+1]+···+</a:t>
            </a:r>
            <a:r>
              <a:rPr lang="pl-PL" altLang="en-US" sz="2400" dirty="0">
                <a:sym typeface="Symbol" panose="05050102010706020507" pitchFamily="18" charset="2"/>
              </a:rPr>
              <a:t>A</a:t>
            </a:r>
            <a:r>
              <a:rPr lang="en-US" altLang="en-US" sz="2400" dirty="0">
                <a:sym typeface="Symbol" panose="05050102010706020507" pitchFamily="18" charset="2"/>
              </a:rPr>
              <a:t>[j-1]+</a:t>
            </a:r>
            <a:r>
              <a:rPr lang="pl-PL" altLang="en-US" sz="2400" dirty="0">
                <a:sym typeface="Symbol" panose="05050102010706020507" pitchFamily="18" charset="2"/>
              </a:rPr>
              <a:t>A</a:t>
            </a:r>
            <a:r>
              <a:rPr lang="en-US" altLang="en-US" sz="2400" dirty="0">
                <a:sym typeface="Symbol" panose="05050102010706020507" pitchFamily="18" charset="2"/>
              </a:rPr>
              <a:t>[j] </a:t>
            </a:r>
            <a:r>
              <a:rPr lang="sr-Latn-ME" altLang="en-US" sz="2400" dirty="0" smtClean="0">
                <a:sym typeface="Symbol" panose="05050102010706020507" pitchFamily="18" charset="2"/>
              </a:rPr>
              <a:t>maksimalna.</a:t>
            </a:r>
            <a:endParaRPr lang="en-US" altLang="en-US" sz="2400" dirty="0">
              <a:sym typeface="Symbol" panose="05050102010706020507" pitchFamily="18" charset="2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altLang="en-US" sz="2400" dirty="0" err="1" smtClean="0">
                <a:sym typeface="Symbol" panose="05050102010706020507" pitchFamily="18" charset="2"/>
              </a:rPr>
              <a:t>Ilustrova</a:t>
            </a:r>
            <a:r>
              <a:rPr lang="sr-Latn-ME" altLang="en-US" sz="2400" dirty="0">
                <a:sym typeface="Symbol" panose="05050102010706020507" pitchFamily="18" charset="2"/>
              </a:rPr>
              <a:t>ćemo 3 rješenja ovog problema, čije su složenosti O(N</a:t>
            </a:r>
            <a:r>
              <a:rPr lang="sr-Latn-ME" altLang="en-US" sz="2400" baseline="30000" dirty="0">
                <a:sym typeface="Symbol" panose="05050102010706020507" pitchFamily="18" charset="2"/>
              </a:rPr>
              <a:t>3</a:t>
            </a:r>
            <a:r>
              <a:rPr lang="sr-Latn-ME" altLang="en-US" sz="2400" dirty="0">
                <a:sym typeface="Symbol" panose="05050102010706020507" pitchFamily="18" charset="2"/>
              </a:rPr>
              <a:t>), O(N</a:t>
            </a:r>
            <a:r>
              <a:rPr lang="sr-Latn-ME" altLang="en-US" sz="2400" baseline="30000" dirty="0">
                <a:sym typeface="Symbol" panose="05050102010706020507" pitchFamily="18" charset="2"/>
              </a:rPr>
              <a:t>2</a:t>
            </a:r>
            <a:r>
              <a:rPr lang="sr-Latn-ME" altLang="en-US" sz="2400" dirty="0">
                <a:sym typeface="Symbol" panose="05050102010706020507" pitchFamily="18" charset="2"/>
              </a:rPr>
              <a:t>) i O(N).</a:t>
            </a:r>
            <a:endParaRPr lang="en-GB" altLang="en-US" sz="2400" dirty="0">
              <a:sym typeface="Symbol" panose="05050102010706020507" pitchFamily="18" charset="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25/28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010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37708" y="609600"/>
            <a:ext cx="9067800" cy="1143000"/>
          </a:xfrm>
        </p:spPr>
        <p:txBody>
          <a:bodyPr/>
          <a:lstStyle/>
          <a:p>
            <a:r>
              <a:rPr lang="sr-Latn-CS" altLang="en-US" sz="3900" dirty="0" smtClean="0"/>
              <a:t>Podniz sa najvećom sumom: </a:t>
            </a:r>
            <a:r>
              <a:rPr lang="sr-Latn-CS" altLang="en-US" sz="3900" dirty="0"/>
              <a:t>Rješenje 1</a:t>
            </a:r>
            <a:endParaRPr lang="en-US" altLang="en-US" sz="3900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283390" y="2209800"/>
            <a:ext cx="4616082" cy="3962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sr-Latn-ME" altLang="en-US" sz="2600" dirty="0" smtClean="0">
                <a:sym typeface="Symbol" panose="05050102010706020507" pitchFamily="18" charset="2"/>
              </a:rPr>
              <a:t>maksSuma </a:t>
            </a:r>
            <a:r>
              <a:rPr lang="sr-Latn-ME" altLang="en-US" sz="2600" dirty="0">
                <a:sym typeface="Symbol" panose="05050102010706020507" pitchFamily="18" charset="2"/>
              </a:rPr>
              <a:t>= </a:t>
            </a:r>
            <a:r>
              <a:rPr lang="en-US" altLang="en-US" sz="2600" dirty="0" smtClean="0">
                <a:sym typeface="Symbol" panose="05050102010706020507" pitchFamily="18" charset="2"/>
              </a:rPr>
              <a:t>A[</a:t>
            </a:r>
            <a:r>
              <a:rPr lang="sr-Latn-ME" altLang="en-US" sz="2600" dirty="0" smtClean="0">
                <a:sym typeface="Symbol" panose="05050102010706020507" pitchFamily="18" charset="2"/>
              </a:rPr>
              <a:t>0</a:t>
            </a:r>
            <a:r>
              <a:rPr lang="en-US" altLang="en-US" sz="2600" dirty="0" smtClean="0">
                <a:sym typeface="Symbol" panose="05050102010706020507" pitchFamily="18" charset="2"/>
              </a:rPr>
              <a:t>]</a:t>
            </a:r>
            <a:r>
              <a:rPr lang="sr-Latn-ME" altLang="en-US" sz="2600" dirty="0" smtClean="0">
                <a:sym typeface="Symbol" panose="05050102010706020507" pitchFamily="18" charset="2"/>
              </a:rPr>
              <a:t>;</a:t>
            </a:r>
            <a:endParaRPr lang="sr-Latn-ME" altLang="en-US" sz="2600" dirty="0">
              <a:sym typeface="Symbol" panose="05050102010706020507" pitchFamily="18" charset="2"/>
            </a:endParaRPr>
          </a:p>
          <a:p>
            <a: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sr-Latn-ME" altLang="en-US" sz="2600" dirty="0">
                <a:solidFill>
                  <a:srgbClr val="00B050"/>
                </a:solidFill>
                <a:sym typeface="Symbol" panose="05050102010706020507" pitchFamily="18" charset="2"/>
              </a:rPr>
              <a:t>for(i=0; i</a:t>
            </a:r>
            <a:r>
              <a:rPr lang="en-US" altLang="en-US" sz="2600" dirty="0">
                <a:solidFill>
                  <a:srgbClr val="00B050"/>
                </a:solidFill>
                <a:sym typeface="Symbol" panose="05050102010706020507" pitchFamily="18" charset="2"/>
              </a:rPr>
              <a:t>&lt;N; </a:t>
            </a:r>
            <a:r>
              <a:rPr lang="en-US" altLang="en-US" sz="2600" dirty="0" err="1">
                <a:solidFill>
                  <a:srgbClr val="00B050"/>
                </a:solidFill>
                <a:sym typeface="Symbol" panose="05050102010706020507" pitchFamily="18" charset="2"/>
              </a:rPr>
              <a:t>i</a:t>
            </a:r>
            <a:r>
              <a:rPr lang="en-US" altLang="en-US" sz="2600" dirty="0" smtClean="0">
                <a:solidFill>
                  <a:srgbClr val="00B050"/>
                </a:solidFill>
                <a:sym typeface="Symbol" panose="05050102010706020507" pitchFamily="18" charset="2"/>
              </a:rPr>
              <a:t>++)</a:t>
            </a:r>
            <a:r>
              <a:rPr lang="sr-Latn-ME" altLang="en-US" sz="2600" dirty="0" smtClean="0">
                <a:solidFill>
                  <a:srgbClr val="00B050"/>
                </a:solidFill>
                <a:sym typeface="Symbol" panose="05050102010706020507" pitchFamily="18" charset="2"/>
              </a:rPr>
              <a:t> </a:t>
            </a:r>
            <a:r>
              <a:rPr lang="en-US" altLang="en-US" sz="2600" dirty="0" smtClean="0">
                <a:solidFill>
                  <a:srgbClr val="00B050"/>
                </a:solidFill>
                <a:sym typeface="Symbol" panose="05050102010706020507" pitchFamily="18" charset="2"/>
              </a:rPr>
              <a:t>{</a:t>
            </a:r>
            <a:endParaRPr lang="sr-Latn-ME" altLang="en-US" sz="2600" dirty="0">
              <a:solidFill>
                <a:srgbClr val="00B050"/>
              </a:solidFill>
              <a:sym typeface="Symbol" panose="05050102010706020507" pitchFamily="18" charset="2"/>
            </a:endParaRPr>
          </a:p>
          <a:p>
            <a: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sr-Latn-ME" altLang="en-US" sz="2600" dirty="0">
                <a:sym typeface="Symbol" panose="05050102010706020507" pitchFamily="18" charset="2"/>
              </a:rPr>
              <a:t>	</a:t>
            </a:r>
            <a:r>
              <a:rPr lang="sr-Latn-ME" altLang="en-US" sz="2600" dirty="0">
                <a:solidFill>
                  <a:srgbClr val="00B0F0"/>
                </a:solidFill>
                <a:sym typeface="Symbol" panose="05050102010706020507" pitchFamily="18" charset="2"/>
              </a:rPr>
              <a:t>for(</a:t>
            </a:r>
            <a:r>
              <a:rPr lang="en-US" altLang="en-US" sz="2600" dirty="0">
                <a:solidFill>
                  <a:srgbClr val="00B0F0"/>
                </a:solidFill>
                <a:sym typeface="Symbol" panose="05050102010706020507" pitchFamily="18" charset="2"/>
              </a:rPr>
              <a:t>j</a:t>
            </a:r>
            <a:r>
              <a:rPr lang="sr-Latn-ME" altLang="en-US" sz="2600" dirty="0">
                <a:solidFill>
                  <a:srgbClr val="00B0F0"/>
                </a:solidFill>
                <a:sym typeface="Symbol" panose="05050102010706020507" pitchFamily="18" charset="2"/>
              </a:rPr>
              <a:t>=</a:t>
            </a:r>
            <a:r>
              <a:rPr lang="en-US" altLang="en-US" sz="2600" dirty="0" err="1">
                <a:solidFill>
                  <a:srgbClr val="00B0F0"/>
                </a:solidFill>
                <a:sym typeface="Symbol" panose="05050102010706020507" pitchFamily="18" charset="2"/>
              </a:rPr>
              <a:t>i</a:t>
            </a:r>
            <a:r>
              <a:rPr lang="sr-Latn-ME" altLang="en-US" sz="2600" dirty="0">
                <a:solidFill>
                  <a:srgbClr val="00B0F0"/>
                </a:solidFill>
                <a:sym typeface="Symbol" panose="05050102010706020507" pitchFamily="18" charset="2"/>
              </a:rPr>
              <a:t>; </a:t>
            </a:r>
            <a:r>
              <a:rPr lang="en-US" altLang="en-US" sz="2600" dirty="0">
                <a:solidFill>
                  <a:srgbClr val="00B0F0"/>
                </a:solidFill>
                <a:sym typeface="Symbol" panose="05050102010706020507" pitchFamily="18" charset="2"/>
              </a:rPr>
              <a:t>j&lt;N; </a:t>
            </a:r>
            <a:r>
              <a:rPr lang="en-US" altLang="en-US" sz="2600" dirty="0" err="1">
                <a:solidFill>
                  <a:srgbClr val="00B0F0"/>
                </a:solidFill>
                <a:sym typeface="Symbol" panose="05050102010706020507" pitchFamily="18" charset="2"/>
              </a:rPr>
              <a:t>j</a:t>
            </a:r>
            <a:r>
              <a:rPr lang="en-US" altLang="en-US" sz="2600" dirty="0" err="1" smtClean="0">
                <a:solidFill>
                  <a:srgbClr val="00B0F0"/>
                </a:solidFill>
                <a:sym typeface="Symbol" panose="05050102010706020507" pitchFamily="18" charset="2"/>
              </a:rPr>
              <a:t>++</a:t>
            </a:r>
            <a:r>
              <a:rPr lang="en-US" altLang="en-US" sz="2600" dirty="0" smtClean="0">
                <a:solidFill>
                  <a:srgbClr val="00B0F0"/>
                </a:solidFill>
                <a:sym typeface="Symbol" panose="05050102010706020507" pitchFamily="18" charset="2"/>
              </a:rPr>
              <a:t>)</a:t>
            </a:r>
            <a:r>
              <a:rPr lang="sr-Latn-ME" altLang="en-US" sz="2600" dirty="0" smtClean="0">
                <a:solidFill>
                  <a:srgbClr val="00B0F0"/>
                </a:solidFill>
                <a:sym typeface="Symbol" panose="05050102010706020507" pitchFamily="18" charset="2"/>
              </a:rPr>
              <a:t> </a:t>
            </a:r>
            <a:r>
              <a:rPr lang="en-US" altLang="en-US" sz="2600" dirty="0" smtClean="0">
                <a:solidFill>
                  <a:srgbClr val="00B0F0"/>
                </a:solidFill>
                <a:sym typeface="Symbol" panose="05050102010706020507" pitchFamily="18" charset="2"/>
              </a:rPr>
              <a:t>{</a:t>
            </a:r>
            <a:endParaRPr lang="sr-Latn-ME" altLang="en-US" sz="2600" dirty="0">
              <a:solidFill>
                <a:srgbClr val="00B0F0"/>
              </a:solidFill>
              <a:sym typeface="Symbol" panose="05050102010706020507" pitchFamily="18" charset="2"/>
            </a:endParaRPr>
          </a:p>
          <a:p>
            <a: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en-US" altLang="en-US" sz="2600" dirty="0">
                <a:sym typeface="Symbol" panose="05050102010706020507" pitchFamily="18" charset="2"/>
              </a:rPr>
              <a:t>		</a:t>
            </a:r>
            <a:r>
              <a:rPr lang="sr-Latn-ME" altLang="en-US" sz="2600" dirty="0">
                <a:sym typeface="Symbol" panose="05050102010706020507" pitchFamily="18" charset="2"/>
              </a:rPr>
              <a:t>suma = 0;</a:t>
            </a:r>
          </a:p>
          <a:p>
            <a: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en-US" altLang="en-US" sz="2600" dirty="0">
                <a:sym typeface="Symbol" panose="05050102010706020507" pitchFamily="18" charset="2"/>
              </a:rPr>
              <a:t>		</a:t>
            </a:r>
            <a:r>
              <a:rPr lang="sr-Latn-ME" altLang="en-US" sz="2600" dirty="0">
                <a:solidFill>
                  <a:srgbClr val="FF0000"/>
                </a:solidFill>
                <a:sym typeface="Symbol" panose="05050102010706020507" pitchFamily="18" charset="2"/>
              </a:rPr>
              <a:t>for(</a:t>
            </a:r>
            <a:r>
              <a:rPr lang="en-US" altLang="en-US" sz="2600" dirty="0">
                <a:solidFill>
                  <a:srgbClr val="FF0000"/>
                </a:solidFill>
                <a:sym typeface="Symbol" panose="05050102010706020507" pitchFamily="18" charset="2"/>
              </a:rPr>
              <a:t>k</a:t>
            </a:r>
            <a:r>
              <a:rPr lang="sr-Latn-ME" altLang="en-US" sz="2600" dirty="0">
                <a:solidFill>
                  <a:srgbClr val="FF0000"/>
                </a:solidFill>
                <a:sym typeface="Symbol" panose="05050102010706020507" pitchFamily="18" charset="2"/>
              </a:rPr>
              <a:t>=</a:t>
            </a:r>
            <a:r>
              <a:rPr lang="en-US" altLang="en-US" sz="2600" dirty="0" err="1">
                <a:solidFill>
                  <a:srgbClr val="FF0000"/>
                </a:solidFill>
                <a:sym typeface="Symbol" panose="05050102010706020507" pitchFamily="18" charset="2"/>
              </a:rPr>
              <a:t>i</a:t>
            </a:r>
            <a:r>
              <a:rPr lang="sr-Latn-ME" altLang="en-US" sz="2600" dirty="0">
                <a:solidFill>
                  <a:srgbClr val="FF0000"/>
                </a:solidFill>
                <a:sym typeface="Symbol" panose="05050102010706020507" pitchFamily="18" charset="2"/>
              </a:rPr>
              <a:t>; </a:t>
            </a:r>
            <a:r>
              <a:rPr lang="en-US" altLang="en-US" sz="2600" dirty="0">
                <a:solidFill>
                  <a:srgbClr val="FF0000"/>
                </a:solidFill>
                <a:sym typeface="Symbol" panose="05050102010706020507" pitchFamily="18" charset="2"/>
              </a:rPr>
              <a:t>k&lt;=j; k++)</a:t>
            </a:r>
            <a:endParaRPr lang="sr-Latn-ME" altLang="en-US" sz="2600" dirty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en-US" altLang="en-US" sz="2600" dirty="0">
                <a:sym typeface="Symbol" panose="05050102010706020507" pitchFamily="18" charset="2"/>
              </a:rPr>
              <a:t>			</a:t>
            </a:r>
            <a:r>
              <a:rPr lang="sr-Latn-ME" altLang="en-US" sz="2600" dirty="0">
                <a:sym typeface="Symbol" panose="05050102010706020507" pitchFamily="18" charset="2"/>
              </a:rPr>
              <a:t>suma </a:t>
            </a:r>
            <a:r>
              <a:rPr lang="sr-Latn-ME" altLang="en-US" sz="2600" dirty="0" smtClean="0">
                <a:sym typeface="Symbol" panose="05050102010706020507" pitchFamily="18" charset="2"/>
              </a:rPr>
              <a:t>+= </a:t>
            </a:r>
            <a:r>
              <a:rPr lang="en-US" altLang="en-US" sz="2600" dirty="0" smtClean="0">
                <a:sym typeface="Symbol" panose="05050102010706020507" pitchFamily="18" charset="2"/>
              </a:rPr>
              <a:t>A</a:t>
            </a:r>
            <a:r>
              <a:rPr lang="sr-Latn-ME" altLang="en-US" sz="2600" dirty="0">
                <a:sym typeface="Symbol" panose="05050102010706020507" pitchFamily="18" charset="2"/>
              </a:rPr>
              <a:t>[k];</a:t>
            </a:r>
          </a:p>
          <a:p>
            <a: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en-US" altLang="en-US" sz="2600" dirty="0">
                <a:sym typeface="Symbol" panose="05050102010706020507" pitchFamily="18" charset="2"/>
              </a:rPr>
              <a:t>		</a:t>
            </a:r>
            <a:r>
              <a:rPr lang="sr-Latn-ME" altLang="en-US" sz="2600" dirty="0" smtClean="0">
                <a:sym typeface="Symbol" panose="05050102010706020507" pitchFamily="18" charset="2"/>
              </a:rPr>
              <a:t>if(suma &gt; maksSuma)</a:t>
            </a:r>
            <a:endParaRPr lang="sr-Latn-ME" altLang="en-US" sz="2600" dirty="0">
              <a:sym typeface="Symbol" panose="05050102010706020507" pitchFamily="18" charset="2"/>
            </a:endParaRPr>
          </a:p>
          <a:p>
            <a: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en-US" altLang="en-US" sz="2600" dirty="0">
                <a:sym typeface="Symbol" panose="05050102010706020507" pitchFamily="18" charset="2"/>
              </a:rPr>
              <a:t>			</a:t>
            </a:r>
            <a:r>
              <a:rPr lang="sr-Latn-ME" altLang="en-US" sz="2600" dirty="0">
                <a:sym typeface="Symbol" panose="05050102010706020507" pitchFamily="18" charset="2"/>
              </a:rPr>
              <a:t> </a:t>
            </a:r>
            <a:r>
              <a:rPr lang="sr-Latn-ME" altLang="en-US" sz="2600" dirty="0" smtClean="0">
                <a:sym typeface="Symbol" panose="05050102010706020507" pitchFamily="18" charset="2"/>
              </a:rPr>
              <a:t>maksSuma = suma;</a:t>
            </a:r>
            <a:endParaRPr lang="en-US" altLang="en-US" sz="2600" dirty="0">
              <a:sym typeface="Symbol" panose="05050102010706020507" pitchFamily="18" charset="2"/>
            </a:endParaRPr>
          </a:p>
          <a:p>
            <a: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en-US" altLang="en-US" sz="2600" dirty="0">
                <a:sym typeface="Symbol" panose="05050102010706020507" pitchFamily="18" charset="2"/>
              </a:rPr>
              <a:t>	</a:t>
            </a:r>
            <a:r>
              <a:rPr lang="en-US" altLang="en-US" sz="2600" dirty="0">
                <a:solidFill>
                  <a:srgbClr val="00B0F0"/>
                </a:solidFill>
                <a:sym typeface="Symbol" panose="05050102010706020507" pitchFamily="18" charset="2"/>
              </a:rPr>
              <a:t>}</a:t>
            </a:r>
          </a:p>
          <a:p>
            <a: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en-US" altLang="en-US" sz="2600" dirty="0">
                <a:solidFill>
                  <a:srgbClr val="00B050"/>
                </a:solidFill>
                <a:sym typeface="Symbol" panose="05050102010706020507" pitchFamily="18" charset="2"/>
              </a:rPr>
              <a:t>}</a:t>
            </a:r>
            <a:endParaRPr lang="en-GB" altLang="en-US" sz="2600" dirty="0">
              <a:solidFill>
                <a:srgbClr val="00B050"/>
              </a:solidFill>
              <a:sym typeface="Symbol" panose="05050102010706020507" pitchFamily="18" charset="2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5021643" y="2209800"/>
            <a:ext cx="4038600" cy="219290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sr-Latn-ME" altLang="en-US" sz="2100" dirty="0" smtClean="0">
                <a:latin typeface="+mj-lt"/>
              </a:rPr>
              <a:t>Direktno rješenje. Određujemo sumu elemenata između svakog </a:t>
            </a:r>
            <a:r>
              <a:rPr lang="sr-Latn-ME" altLang="en-US" sz="2100" dirty="0">
                <a:solidFill>
                  <a:srgbClr val="FF0000"/>
                </a:solidFill>
                <a:latin typeface="+mj-lt"/>
              </a:rPr>
              <a:t>i</a:t>
            </a:r>
            <a:r>
              <a:rPr lang="sr-Latn-ME" altLang="en-US" sz="2100" dirty="0">
                <a:latin typeface="+mj-lt"/>
              </a:rPr>
              <a:t> i </a:t>
            </a:r>
            <a:r>
              <a:rPr lang="sr-Latn-ME" altLang="en-US" sz="2100" dirty="0">
                <a:solidFill>
                  <a:srgbClr val="FF0000"/>
                </a:solidFill>
                <a:latin typeface="+mj-lt"/>
              </a:rPr>
              <a:t>j</a:t>
            </a:r>
            <a:r>
              <a:rPr lang="sr-Latn-ME" altLang="en-US" sz="2100" dirty="0">
                <a:latin typeface="+mj-lt"/>
              </a:rPr>
              <a:t>, za koje važe </a:t>
            </a:r>
            <a:r>
              <a:rPr lang="pl-PL" altLang="en-US" sz="2100" dirty="0">
                <a:latin typeface="+mj-lt"/>
                <a:sym typeface="Symbol" panose="05050102010706020507" pitchFamily="18" charset="2"/>
              </a:rPr>
              <a:t>0≤i≤j≤</a:t>
            </a:r>
            <a:r>
              <a:rPr lang="pl-PL" altLang="en-US" sz="2100" dirty="0" smtClean="0">
                <a:latin typeface="+mj-lt"/>
                <a:sym typeface="Symbol" panose="05050102010706020507" pitchFamily="18" charset="2"/>
              </a:rPr>
              <a:t>N-1, i pronalazimo maksimum. </a:t>
            </a:r>
          </a:p>
          <a:p>
            <a:pPr algn="l">
              <a:spcBef>
                <a:spcPct val="50000"/>
              </a:spcBef>
            </a:pPr>
            <a:r>
              <a:rPr lang="pl-PL" altLang="en-US" sz="2100" dirty="0" smtClean="0">
                <a:latin typeface="+mj-lt"/>
                <a:sym typeface="Symbol" panose="05050102010706020507" pitchFamily="18" charset="2"/>
              </a:rPr>
              <a:t>Pošto </a:t>
            </a:r>
            <a:r>
              <a:rPr lang="pl-PL" altLang="en-US" sz="2100" dirty="0">
                <a:latin typeface="+mj-lt"/>
                <a:sym typeface="Symbol" panose="05050102010706020507" pitchFamily="18" charset="2"/>
              </a:rPr>
              <a:t>imamo tri petlje, s</a:t>
            </a:r>
            <a:r>
              <a:rPr lang="en-US" altLang="en-US" sz="2100" dirty="0">
                <a:latin typeface="+mj-lt"/>
              </a:rPr>
              <a:t>lo</a:t>
            </a:r>
            <a:r>
              <a:rPr lang="sr-Latn-ME" altLang="en-US" sz="2100" dirty="0">
                <a:latin typeface="+mj-lt"/>
              </a:rPr>
              <a:t>ženost rješenja je </a:t>
            </a:r>
            <a:r>
              <a:rPr lang="sr-Latn-ME" altLang="en-US" sz="2100" dirty="0">
                <a:solidFill>
                  <a:srgbClr val="FF0000"/>
                </a:solidFill>
                <a:latin typeface="+mj-lt"/>
              </a:rPr>
              <a:t>O(N</a:t>
            </a:r>
            <a:r>
              <a:rPr lang="sr-Latn-ME" altLang="en-US" sz="2100" baseline="30000" dirty="0">
                <a:solidFill>
                  <a:srgbClr val="FF0000"/>
                </a:solidFill>
                <a:latin typeface="+mj-lt"/>
              </a:rPr>
              <a:t>3</a:t>
            </a:r>
            <a:r>
              <a:rPr lang="sr-Latn-ME" altLang="en-US" sz="2100" dirty="0">
                <a:solidFill>
                  <a:srgbClr val="FF0000"/>
                </a:solidFill>
                <a:latin typeface="+mj-lt"/>
              </a:rPr>
              <a:t>)</a:t>
            </a:r>
            <a:r>
              <a:rPr lang="sr-Latn-ME" altLang="en-US" sz="2100" dirty="0">
                <a:latin typeface="+mj-lt"/>
              </a:rPr>
              <a:t>.</a:t>
            </a:r>
            <a:endParaRPr lang="en-US" altLang="en-US" sz="2100" dirty="0"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26/28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279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357069" y="2354643"/>
            <a:ext cx="4648200" cy="3505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sr-Latn-ME" altLang="en-US" sz="2600" dirty="0">
                <a:sym typeface="Symbol" panose="05050102010706020507" pitchFamily="18" charset="2"/>
              </a:rPr>
              <a:t>maksSuma = </a:t>
            </a:r>
            <a:r>
              <a:rPr lang="en-US" altLang="en-US" sz="2600" dirty="0" smtClean="0">
                <a:sym typeface="Symbol" panose="05050102010706020507" pitchFamily="18" charset="2"/>
              </a:rPr>
              <a:t>A[</a:t>
            </a:r>
            <a:r>
              <a:rPr lang="sr-Latn-ME" altLang="en-US" sz="2600" dirty="0">
                <a:sym typeface="Symbol" panose="05050102010706020507" pitchFamily="18" charset="2"/>
              </a:rPr>
              <a:t>0</a:t>
            </a:r>
            <a:r>
              <a:rPr lang="en-US" altLang="en-US" sz="2600" dirty="0">
                <a:sym typeface="Symbol" panose="05050102010706020507" pitchFamily="18" charset="2"/>
              </a:rPr>
              <a:t>]</a:t>
            </a:r>
            <a:r>
              <a:rPr lang="sr-Latn-ME" altLang="en-US" sz="2600" dirty="0" smtClean="0">
                <a:sym typeface="Symbol" panose="05050102010706020507" pitchFamily="18" charset="2"/>
              </a:rPr>
              <a:t>;</a:t>
            </a:r>
            <a:endParaRPr lang="sr-Latn-ME" altLang="en-US" sz="2600" dirty="0">
              <a:sym typeface="Symbol" panose="05050102010706020507" pitchFamily="18" charset="2"/>
            </a:endParaRPr>
          </a:p>
          <a:p>
            <a: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sr-Latn-ME" altLang="en-US" sz="2600" dirty="0">
                <a:solidFill>
                  <a:srgbClr val="00B050"/>
                </a:solidFill>
                <a:sym typeface="Symbol" panose="05050102010706020507" pitchFamily="18" charset="2"/>
              </a:rPr>
              <a:t>for(i=0; i</a:t>
            </a:r>
            <a:r>
              <a:rPr lang="en-US" altLang="en-US" sz="2600" dirty="0">
                <a:solidFill>
                  <a:srgbClr val="00B050"/>
                </a:solidFill>
                <a:sym typeface="Symbol" panose="05050102010706020507" pitchFamily="18" charset="2"/>
              </a:rPr>
              <a:t>&lt;N; </a:t>
            </a:r>
            <a:r>
              <a:rPr lang="en-US" altLang="en-US" sz="2600" dirty="0" err="1">
                <a:solidFill>
                  <a:srgbClr val="00B050"/>
                </a:solidFill>
                <a:sym typeface="Symbol" panose="05050102010706020507" pitchFamily="18" charset="2"/>
              </a:rPr>
              <a:t>i</a:t>
            </a:r>
            <a:r>
              <a:rPr lang="en-US" altLang="en-US" sz="2600" dirty="0" smtClean="0">
                <a:solidFill>
                  <a:srgbClr val="00B050"/>
                </a:solidFill>
                <a:sym typeface="Symbol" panose="05050102010706020507" pitchFamily="18" charset="2"/>
              </a:rPr>
              <a:t>++)</a:t>
            </a:r>
            <a:r>
              <a:rPr lang="sr-Latn-ME" altLang="en-US" sz="2600" dirty="0" smtClean="0">
                <a:solidFill>
                  <a:srgbClr val="00B050"/>
                </a:solidFill>
                <a:sym typeface="Symbol" panose="05050102010706020507" pitchFamily="18" charset="2"/>
              </a:rPr>
              <a:t> </a:t>
            </a:r>
            <a:r>
              <a:rPr lang="en-US" altLang="en-US" sz="2600" dirty="0" smtClean="0">
                <a:solidFill>
                  <a:srgbClr val="00B050"/>
                </a:solidFill>
                <a:sym typeface="Symbol" panose="05050102010706020507" pitchFamily="18" charset="2"/>
              </a:rPr>
              <a:t>{</a:t>
            </a:r>
            <a:endParaRPr lang="sr-Latn-ME" altLang="en-US" sz="2600" dirty="0">
              <a:solidFill>
                <a:srgbClr val="00B050"/>
              </a:solidFill>
              <a:sym typeface="Symbol" panose="05050102010706020507" pitchFamily="18" charset="2"/>
            </a:endParaRPr>
          </a:p>
          <a:p>
            <a: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sr-Latn-ME" altLang="en-US" sz="2600" dirty="0">
                <a:sym typeface="Symbol" panose="05050102010706020507" pitchFamily="18" charset="2"/>
              </a:rPr>
              <a:t>	suma = 0;</a:t>
            </a:r>
          </a:p>
          <a:p>
            <a: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sr-Latn-ME" altLang="en-US" sz="2600" dirty="0">
                <a:solidFill>
                  <a:srgbClr val="00B0F0"/>
                </a:solidFill>
                <a:sym typeface="Symbol" panose="05050102010706020507" pitchFamily="18" charset="2"/>
              </a:rPr>
              <a:t>	for(</a:t>
            </a:r>
            <a:r>
              <a:rPr lang="en-US" altLang="en-US" sz="2600" dirty="0">
                <a:solidFill>
                  <a:srgbClr val="00B0F0"/>
                </a:solidFill>
                <a:sym typeface="Symbol" panose="05050102010706020507" pitchFamily="18" charset="2"/>
              </a:rPr>
              <a:t>j</a:t>
            </a:r>
            <a:r>
              <a:rPr lang="sr-Latn-ME" altLang="en-US" sz="2600" dirty="0">
                <a:solidFill>
                  <a:srgbClr val="00B0F0"/>
                </a:solidFill>
                <a:sym typeface="Symbol" panose="05050102010706020507" pitchFamily="18" charset="2"/>
              </a:rPr>
              <a:t>=</a:t>
            </a:r>
            <a:r>
              <a:rPr lang="en-US" altLang="en-US" sz="2600" dirty="0" err="1">
                <a:solidFill>
                  <a:srgbClr val="00B0F0"/>
                </a:solidFill>
                <a:sym typeface="Symbol" panose="05050102010706020507" pitchFamily="18" charset="2"/>
              </a:rPr>
              <a:t>i</a:t>
            </a:r>
            <a:r>
              <a:rPr lang="sr-Latn-ME" altLang="en-US" sz="2600" dirty="0">
                <a:solidFill>
                  <a:srgbClr val="00B0F0"/>
                </a:solidFill>
                <a:sym typeface="Symbol" panose="05050102010706020507" pitchFamily="18" charset="2"/>
              </a:rPr>
              <a:t>; </a:t>
            </a:r>
            <a:r>
              <a:rPr lang="en-US" altLang="en-US" sz="2600" dirty="0">
                <a:solidFill>
                  <a:srgbClr val="00B0F0"/>
                </a:solidFill>
                <a:sym typeface="Symbol" panose="05050102010706020507" pitchFamily="18" charset="2"/>
              </a:rPr>
              <a:t>j&lt;N; </a:t>
            </a:r>
            <a:r>
              <a:rPr lang="en-US" altLang="en-US" sz="2600" dirty="0" err="1">
                <a:solidFill>
                  <a:srgbClr val="00B0F0"/>
                </a:solidFill>
                <a:sym typeface="Symbol" panose="05050102010706020507" pitchFamily="18" charset="2"/>
              </a:rPr>
              <a:t>j</a:t>
            </a:r>
            <a:r>
              <a:rPr lang="en-US" altLang="en-US" sz="2600" dirty="0" err="1" smtClean="0">
                <a:solidFill>
                  <a:srgbClr val="00B0F0"/>
                </a:solidFill>
                <a:sym typeface="Symbol" panose="05050102010706020507" pitchFamily="18" charset="2"/>
              </a:rPr>
              <a:t>++</a:t>
            </a:r>
            <a:r>
              <a:rPr lang="en-US" altLang="en-US" sz="2600" dirty="0" smtClean="0">
                <a:solidFill>
                  <a:srgbClr val="00B0F0"/>
                </a:solidFill>
                <a:sym typeface="Symbol" panose="05050102010706020507" pitchFamily="18" charset="2"/>
              </a:rPr>
              <a:t>)</a:t>
            </a:r>
            <a:r>
              <a:rPr lang="sr-Latn-ME" altLang="en-US" sz="2600" dirty="0" smtClean="0">
                <a:solidFill>
                  <a:srgbClr val="00B0F0"/>
                </a:solidFill>
                <a:sym typeface="Symbol" panose="05050102010706020507" pitchFamily="18" charset="2"/>
              </a:rPr>
              <a:t> </a:t>
            </a:r>
            <a:r>
              <a:rPr lang="en-US" altLang="en-US" sz="2600" dirty="0" smtClean="0">
                <a:solidFill>
                  <a:srgbClr val="00B0F0"/>
                </a:solidFill>
                <a:sym typeface="Symbol" panose="05050102010706020507" pitchFamily="18" charset="2"/>
              </a:rPr>
              <a:t>{</a:t>
            </a:r>
            <a:endParaRPr lang="sr-Latn-ME" altLang="en-US" sz="2600" dirty="0">
              <a:solidFill>
                <a:srgbClr val="00B0F0"/>
              </a:solidFill>
              <a:sym typeface="Symbol" panose="05050102010706020507" pitchFamily="18" charset="2"/>
            </a:endParaRPr>
          </a:p>
          <a:p>
            <a: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en-US" altLang="en-US" sz="2600" dirty="0">
                <a:sym typeface="Symbol" panose="05050102010706020507" pitchFamily="18" charset="2"/>
              </a:rPr>
              <a:t>		</a:t>
            </a:r>
            <a:r>
              <a:rPr lang="sr-Latn-ME" altLang="en-US" sz="2600" dirty="0">
                <a:sym typeface="Symbol" panose="05050102010706020507" pitchFamily="18" charset="2"/>
              </a:rPr>
              <a:t>suma </a:t>
            </a:r>
            <a:r>
              <a:rPr lang="sr-Latn-ME" altLang="en-US" sz="2600" dirty="0" smtClean="0">
                <a:sym typeface="Symbol" panose="05050102010706020507" pitchFamily="18" charset="2"/>
              </a:rPr>
              <a:t>+= </a:t>
            </a:r>
            <a:r>
              <a:rPr lang="en-US" altLang="en-US" sz="2600" dirty="0" smtClean="0">
                <a:sym typeface="Symbol" panose="05050102010706020507" pitchFamily="18" charset="2"/>
              </a:rPr>
              <a:t>A</a:t>
            </a:r>
            <a:r>
              <a:rPr lang="sr-Latn-ME" altLang="en-US" sz="2600" dirty="0">
                <a:sym typeface="Symbol" panose="05050102010706020507" pitchFamily="18" charset="2"/>
              </a:rPr>
              <a:t>[j];</a:t>
            </a:r>
          </a:p>
          <a:p>
            <a: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en-US" altLang="en-US" sz="2600" dirty="0">
                <a:sym typeface="Symbol" panose="05050102010706020507" pitchFamily="18" charset="2"/>
              </a:rPr>
              <a:t>		</a:t>
            </a:r>
            <a:r>
              <a:rPr lang="sr-Latn-ME" altLang="en-US" sz="2600" dirty="0">
                <a:sym typeface="Symbol" panose="05050102010706020507" pitchFamily="18" charset="2"/>
              </a:rPr>
              <a:t>if(suma &gt; maksSuma)</a:t>
            </a:r>
          </a:p>
          <a:p>
            <a: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sr-Latn-ME" altLang="en-US" sz="2600" dirty="0">
                <a:sym typeface="Symbol" panose="05050102010706020507" pitchFamily="18" charset="2"/>
              </a:rPr>
              <a:t>			 maksSuma = suma;</a:t>
            </a:r>
            <a:endParaRPr lang="en-US" altLang="en-US" sz="2600" dirty="0">
              <a:sym typeface="Symbol" panose="05050102010706020507" pitchFamily="18" charset="2"/>
            </a:endParaRPr>
          </a:p>
          <a:p>
            <a: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en-US" altLang="en-US" sz="2600" dirty="0">
                <a:sym typeface="Symbol" panose="05050102010706020507" pitchFamily="18" charset="2"/>
              </a:rPr>
              <a:t>	</a:t>
            </a:r>
            <a:r>
              <a:rPr lang="en-US" altLang="en-US" sz="2600" dirty="0">
                <a:solidFill>
                  <a:srgbClr val="00B0F0"/>
                </a:solidFill>
                <a:sym typeface="Symbol" panose="05050102010706020507" pitchFamily="18" charset="2"/>
              </a:rPr>
              <a:t>}</a:t>
            </a:r>
          </a:p>
          <a:p>
            <a: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en-US" altLang="en-US" sz="2600" dirty="0">
                <a:solidFill>
                  <a:srgbClr val="00B050"/>
                </a:solidFill>
                <a:sym typeface="Symbol" panose="05050102010706020507" pitchFamily="18" charset="2"/>
              </a:rPr>
              <a:t>}</a:t>
            </a:r>
            <a:endParaRPr lang="en-GB" altLang="en-US" sz="2600" dirty="0">
              <a:solidFill>
                <a:srgbClr val="00B050"/>
              </a:solidFill>
              <a:sym typeface="Symbol" panose="05050102010706020507" pitchFamily="18" charset="2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5204271" y="2362200"/>
            <a:ext cx="3733800" cy="219290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sr-Latn-ME" altLang="en-US" sz="2100" dirty="0">
                <a:latin typeface="+mj-lt"/>
              </a:rPr>
              <a:t>Za fiksirano </a:t>
            </a:r>
            <a:r>
              <a:rPr lang="sr-Latn-ME" altLang="en-US" sz="2100" dirty="0">
                <a:solidFill>
                  <a:srgbClr val="FF0000"/>
                </a:solidFill>
                <a:latin typeface="+mj-lt"/>
              </a:rPr>
              <a:t>i</a:t>
            </a:r>
            <a:r>
              <a:rPr lang="sr-Latn-ME" altLang="en-US" sz="2100" dirty="0">
                <a:latin typeface="+mj-lt"/>
              </a:rPr>
              <a:t>, određujemo sumu elemenata svakog podniza koji počinje indeksom </a:t>
            </a:r>
            <a:r>
              <a:rPr lang="sr-Latn-ME" altLang="en-US" sz="2100" dirty="0" smtClean="0">
                <a:solidFill>
                  <a:srgbClr val="FF0000"/>
                </a:solidFill>
                <a:latin typeface="+mj-lt"/>
              </a:rPr>
              <a:t>i</a:t>
            </a:r>
            <a:r>
              <a:rPr lang="sr-Latn-ME" altLang="en-US" sz="2100" dirty="0" smtClean="0">
                <a:latin typeface="+mj-lt"/>
              </a:rPr>
              <a:t>, i pronalazimo maksimum.</a:t>
            </a:r>
          </a:p>
          <a:p>
            <a:pPr algn="l">
              <a:spcBef>
                <a:spcPct val="50000"/>
              </a:spcBef>
            </a:pPr>
            <a:r>
              <a:rPr lang="pl-PL" altLang="en-US" sz="2100" dirty="0" smtClean="0">
                <a:latin typeface="+mj-lt"/>
                <a:sym typeface="Symbol" panose="05050102010706020507" pitchFamily="18" charset="2"/>
              </a:rPr>
              <a:t>Pošto </a:t>
            </a:r>
            <a:r>
              <a:rPr lang="pl-PL" altLang="en-US" sz="2100" dirty="0">
                <a:latin typeface="+mj-lt"/>
                <a:sym typeface="Symbol" panose="05050102010706020507" pitchFamily="18" charset="2"/>
              </a:rPr>
              <a:t>imamo dvije petlje, s</a:t>
            </a:r>
            <a:r>
              <a:rPr lang="en-US" altLang="en-US" sz="2100" dirty="0">
                <a:latin typeface="+mj-lt"/>
              </a:rPr>
              <a:t>lo</a:t>
            </a:r>
            <a:r>
              <a:rPr lang="sr-Latn-ME" altLang="en-US" sz="2100" dirty="0">
                <a:latin typeface="+mj-lt"/>
              </a:rPr>
              <a:t>ženost je </a:t>
            </a:r>
            <a:r>
              <a:rPr lang="sr-Latn-ME" altLang="en-US" sz="2100" dirty="0">
                <a:solidFill>
                  <a:srgbClr val="FF0000"/>
                </a:solidFill>
                <a:latin typeface="+mj-lt"/>
              </a:rPr>
              <a:t>O(N</a:t>
            </a:r>
            <a:r>
              <a:rPr lang="sr-Latn-ME" altLang="en-US" sz="2100" baseline="30000" dirty="0">
                <a:solidFill>
                  <a:srgbClr val="FF0000"/>
                </a:solidFill>
                <a:latin typeface="+mj-lt"/>
              </a:rPr>
              <a:t>2</a:t>
            </a:r>
            <a:r>
              <a:rPr lang="sr-Latn-ME" altLang="en-US" sz="2100" dirty="0">
                <a:solidFill>
                  <a:srgbClr val="FF0000"/>
                </a:solidFill>
                <a:latin typeface="+mj-lt"/>
              </a:rPr>
              <a:t>)</a:t>
            </a:r>
            <a:r>
              <a:rPr lang="sr-Latn-ME" altLang="en-US" sz="2100" dirty="0">
                <a:latin typeface="+mj-lt"/>
              </a:rPr>
              <a:t>.</a:t>
            </a:r>
            <a:endParaRPr lang="en-US" altLang="en-US" sz="2100" dirty="0">
              <a:latin typeface="+mj-lt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37708" y="609600"/>
            <a:ext cx="9067800" cy="1143000"/>
          </a:xfrm>
        </p:spPr>
        <p:txBody>
          <a:bodyPr/>
          <a:lstStyle/>
          <a:p>
            <a:r>
              <a:rPr lang="sr-Latn-CS" altLang="en-US" sz="3900" dirty="0"/>
              <a:t>Podniz sa najvećom </a:t>
            </a:r>
            <a:r>
              <a:rPr lang="sr-Latn-CS" altLang="en-US" sz="3900" dirty="0" smtClean="0"/>
              <a:t>sumom: </a:t>
            </a:r>
            <a:r>
              <a:rPr lang="sr-Latn-CS" altLang="en-US" sz="3900" dirty="0"/>
              <a:t>Rješenje </a:t>
            </a:r>
            <a:r>
              <a:rPr lang="sr-Latn-CS" altLang="en-US" sz="3900" dirty="0" smtClean="0"/>
              <a:t>2</a:t>
            </a:r>
            <a:endParaRPr lang="en-US" altLang="en-US" sz="3900" dirty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27/28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48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11228" y="2347086"/>
            <a:ext cx="4214931" cy="35127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sr-Latn-ME" altLang="en-US" sz="2600" dirty="0" smtClean="0">
                <a:sym typeface="Symbol" panose="05050102010706020507" pitchFamily="18" charset="2"/>
              </a:rPr>
              <a:t>suma </a:t>
            </a:r>
            <a:r>
              <a:rPr lang="sr-Latn-ME" altLang="en-US" sz="2600" dirty="0">
                <a:sym typeface="Symbol" panose="05050102010706020507" pitchFamily="18" charset="2"/>
              </a:rPr>
              <a:t>= </a:t>
            </a:r>
            <a:r>
              <a:rPr lang="sr-Latn-ME" altLang="en-US" sz="2600" dirty="0" smtClean="0">
                <a:sym typeface="Symbol" panose="05050102010706020507" pitchFamily="18" charset="2"/>
              </a:rPr>
              <a:t>0</a:t>
            </a:r>
            <a:r>
              <a:rPr lang="en-US" altLang="en-US" sz="2600" dirty="0" smtClean="0">
                <a:sym typeface="Symbol" panose="05050102010706020507" pitchFamily="18" charset="2"/>
              </a:rPr>
              <a:t>;</a:t>
            </a:r>
            <a:r>
              <a:rPr lang="sr-Latn-ME" altLang="en-US" sz="2600" dirty="0" smtClean="0">
                <a:sym typeface="Symbol" panose="05050102010706020507" pitchFamily="18" charset="2"/>
              </a:rPr>
              <a:t> </a:t>
            </a:r>
            <a:endParaRPr lang="en-US" altLang="en-US" sz="2600" dirty="0" smtClean="0">
              <a:sym typeface="Symbol" panose="05050102010706020507" pitchFamily="18" charset="2"/>
            </a:endParaRPr>
          </a:p>
          <a:p>
            <a: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sr-Latn-ME" altLang="en-US" sz="2600" dirty="0" smtClean="0">
                <a:sym typeface="Symbol" panose="05050102010706020507" pitchFamily="18" charset="2"/>
              </a:rPr>
              <a:t>maksSuma </a:t>
            </a:r>
            <a:r>
              <a:rPr lang="sr-Latn-ME" altLang="en-US" sz="2600" dirty="0">
                <a:sym typeface="Symbol" panose="05050102010706020507" pitchFamily="18" charset="2"/>
              </a:rPr>
              <a:t>= A[0];</a:t>
            </a:r>
          </a:p>
          <a:p>
            <a: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sr-Latn-ME" altLang="en-US" sz="2600" dirty="0">
                <a:solidFill>
                  <a:srgbClr val="00B050"/>
                </a:solidFill>
                <a:sym typeface="Symbol" panose="05050102010706020507" pitchFamily="18" charset="2"/>
              </a:rPr>
              <a:t>for(i=0; i&lt;N; i++) {</a:t>
            </a:r>
          </a:p>
          <a:p>
            <a:pPr marL="400050" lvl="1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en-US" altLang="en-US" sz="2600" dirty="0" smtClean="0">
                <a:sym typeface="Symbol" panose="05050102010706020507" pitchFamily="18" charset="2"/>
              </a:rPr>
              <a:t>	</a:t>
            </a:r>
            <a:r>
              <a:rPr lang="sr-Latn-ME" altLang="en-US" sz="2600" dirty="0" smtClean="0">
                <a:sym typeface="Symbol" panose="05050102010706020507" pitchFamily="18" charset="2"/>
              </a:rPr>
              <a:t>suma </a:t>
            </a:r>
            <a:r>
              <a:rPr lang="sr-Latn-ME" altLang="en-US" sz="2600" dirty="0">
                <a:sym typeface="Symbol" panose="05050102010706020507" pitchFamily="18" charset="2"/>
              </a:rPr>
              <a:t>+= A[i];</a:t>
            </a:r>
          </a:p>
          <a:p>
            <a: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en-US" altLang="en-US" sz="2600" dirty="0" smtClean="0">
                <a:sym typeface="Symbol" panose="05050102010706020507" pitchFamily="18" charset="2"/>
              </a:rPr>
              <a:t>	</a:t>
            </a:r>
            <a:r>
              <a:rPr lang="sr-Latn-ME" altLang="en-US" sz="2600" dirty="0" smtClean="0">
                <a:sym typeface="Symbol" panose="05050102010706020507" pitchFamily="18" charset="2"/>
              </a:rPr>
              <a:t>if(suma </a:t>
            </a:r>
            <a:r>
              <a:rPr lang="sr-Latn-ME" altLang="en-US" sz="2600" dirty="0">
                <a:sym typeface="Symbol" panose="05050102010706020507" pitchFamily="18" charset="2"/>
              </a:rPr>
              <a:t>&gt; maksSuma)</a:t>
            </a:r>
          </a:p>
          <a:p>
            <a: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en-US" altLang="en-US" sz="2600" dirty="0" smtClean="0">
                <a:sym typeface="Symbol" panose="05050102010706020507" pitchFamily="18" charset="2"/>
              </a:rPr>
              <a:t>		</a:t>
            </a:r>
            <a:r>
              <a:rPr lang="sr-Latn-ME" altLang="en-US" sz="2600" dirty="0" smtClean="0">
                <a:sym typeface="Symbol" panose="05050102010706020507" pitchFamily="18" charset="2"/>
              </a:rPr>
              <a:t>maksSuma </a:t>
            </a:r>
            <a:r>
              <a:rPr lang="sr-Latn-ME" altLang="en-US" sz="2600" dirty="0">
                <a:sym typeface="Symbol" panose="05050102010706020507" pitchFamily="18" charset="2"/>
              </a:rPr>
              <a:t>= </a:t>
            </a:r>
            <a:r>
              <a:rPr lang="sr-Latn-ME" altLang="en-US" sz="2600" dirty="0" smtClean="0">
                <a:sym typeface="Symbol" panose="05050102010706020507" pitchFamily="18" charset="2"/>
              </a:rPr>
              <a:t>suma;</a:t>
            </a:r>
            <a:endParaRPr lang="en-US" altLang="en-US" sz="2600" dirty="0" smtClean="0">
              <a:sym typeface="Symbol" panose="05050102010706020507" pitchFamily="18" charset="2"/>
            </a:endParaRPr>
          </a:p>
          <a:p>
            <a: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en-US" altLang="en-US" sz="2600" dirty="0">
                <a:sym typeface="Symbol" panose="05050102010706020507" pitchFamily="18" charset="2"/>
              </a:rPr>
              <a:t>	</a:t>
            </a:r>
            <a:r>
              <a:rPr lang="sr-Latn-ME" altLang="en-US" sz="2600" dirty="0" smtClean="0">
                <a:sym typeface="Symbol" panose="05050102010706020507" pitchFamily="18" charset="2"/>
              </a:rPr>
              <a:t>if(suma </a:t>
            </a:r>
            <a:r>
              <a:rPr lang="sr-Latn-ME" altLang="en-US" sz="2600" dirty="0">
                <a:sym typeface="Symbol" panose="05050102010706020507" pitchFamily="18" charset="2"/>
              </a:rPr>
              <a:t>&lt; 0)</a:t>
            </a:r>
          </a:p>
          <a:p>
            <a: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en-US" altLang="en-US" sz="2600" dirty="0" smtClean="0">
                <a:sym typeface="Symbol" panose="05050102010706020507" pitchFamily="18" charset="2"/>
              </a:rPr>
              <a:t>		</a:t>
            </a:r>
            <a:r>
              <a:rPr lang="sr-Latn-ME" altLang="en-US" sz="2600" dirty="0" smtClean="0">
                <a:sym typeface="Symbol" panose="05050102010706020507" pitchFamily="18" charset="2"/>
              </a:rPr>
              <a:t>suma </a:t>
            </a:r>
            <a:r>
              <a:rPr lang="sr-Latn-ME" altLang="en-US" sz="2600" dirty="0">
                <a:sym typeface="Symbol" panose="05050102010706020507" pitchFamily="18" charset="2"/>
              </a:rPr>
              <a:t>= 0</a:t>
            </a:r>
            <a:r>
              <a:rPr lang="sr-Latn-ME" altLang="en-US" sz="2600" dirty="0" smtClean="0">
                <a:sym typeface="Symbol" panose="05050102010706020507" pitchFamily="18" charset="2"/>
              </a:rPr>
              <a:t>;</a:t>
            </a:r>
            <a:endParaRPr lang="en-US" altLang="en-US" sz="2600" dirty="0" smtClean="0">
              <a:sym typeface="Symbol" panose="05050102010706020507" pitchFamily="18" charset="2"/>
            </a:endParaRPr>
          </a:p>
          <a:p>
            <a: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sr-Latn-ME" altLang="en-US" sz="2600" dirty="0">
                <a:solidFill>
                  <a:srgbClr val="00B050"/>
                </a:solidFill>
                <a:sym typeface="Symbol" panose="05050102010706020507" pitchFamily="18" charset="2"/>
              </a:rPr>
              <a:t>}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4854759" y="2343937"/>
            <a:ext cx="4114800" cy="28392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2100" dirty="0" err="1" smtClean="0">
                <a:latin typeface="+mj-lt"/>
              </a:rPr>
              <a:t>Sumiramo</a:t>
            </a:r>
            <a:r>
              <a:rPr lang="en-US" altLang="en-US" sz="2100" dirty="0" smtClean="0">
                <a:latin typeface="+mj-lt"/>
              </a:rPr>
              <a:t> </a:t>
            </a:r>
            <a:r>
              <a:rPr lang="en-US" altLang="en-US" sz="2100" dirty="0" err="1" smtClean="0">
                <a:latin typeface="+mj-lt"/>
              </a:rPr>
              <a:t>redom</a:t>
            </a:r>
            <a:r>
              <a:rPr lang="en-US" altLang="en-US" sz="2100" dirty="0" smtClean="0">
                <a:latin typeface="+mj-lt"/>
              </a:rPr>
              <a:t> </a:t>
            </a:r>
            <a:r>
              <a:rPr lang="en-US" altLang="en-US" sz="2100" dirty="0" err="1" smtClean="0">
                <a:latin typeface="+mj-lt"/>
              </a:rPr>
              <a:t>elemente</a:t>
            </a:r>
            <a:r>
              <a:rPr lang="en-US" altLang="en-US" sz="2100" dirty="0" smtClean="0">
                <a:latin typeface="+mj-lt"/>
              </a:rPr>
              <a:t> </a:t>
            </a:r>
            <a:r>
              <a:rPr lang="en-US" altLang="en-US" sz="2100" dirty="0" err="1" smtClean="0">
                <a:latin typeface="+mj-lt"/>
              </a:rPr>
              <a:t>sve</a:t>
            </a:r>
            <a:r>
              <a:rPr lang="en-US" altLang="en-US" sz="2100" dirty="0" smtClean="0">
                <a:latin typeface="+mj-lt"/>
              </a:rPr>
              <a:t> </a:t>
            </a:r>
            <a:r>
              <a:rPr lang="en-US" altLang="en-US" sz="2100" dirty="0" err="1" smtClean="0">
                <a:latin typeface="+mj-lt"/>
              </a:rPr>
              <a:t>dok</a:t>
            </a:r>
            <a:r>
              <a:rPr lang="en-US" altLang="en-US" sz="2100" dirty="0" smtClean="0">
                <a:latin typeface="+mj-lt"/>
              </a:rPr>
              <a:t> je </a:t>
            </a:r>
            <a:r>
              <a:rPr lang="en-US" altLang="en-US" sz="2100" dirty="0" err="1" smtClean="0">
                <a:latin typeface="+mj-lt"/>
              </a:rPr>
              <a:t>suma</a:t>
            </a:r>
            <a:r>
              <a:rPr lang="en-US" altLang="en-US" sz="2100" dirty="0" smtClean="0">
                <a:latin typeface="+mj-lt"/>
              </a:rPr>
              <a:t>&gt;0</a:t>
            </a:r>
            <a:r>
              <a:rPr lang="sr-Latn-ME" altLang="en-US" sz="2100" dirty="0" smtClean="0">
                <a:latin typeface="+mj-lt"/>
              </a:rPr>
              <a:t>. Ažuriramo maksSuma po potrebi.</a:t>
            </a:r>
            <a:r>
              <a:rPr lang="en-US" altLang="en-US" sz="2100" dirty="0" smtClean="0">
                <a:latin typeface="+mj-lt"/>
              </a:rPr>
              <a:t> </a:t>
            </a:r>
            <a:r>
              <a:rPr lang="en-US" altLang="en-US" sz="2100" dirty="0" err="1" smtClean="0">
                <a:latin typeface="+mj-lt"/>
              </a:rPr>
              <a:t>Kad</a:t>
            </a:r>
            <a:r>
              <a:rPr lang="en-US" altLang="en-US" sz="2100" dirty="0" smtClean="0">
                <a:latin typeface="+mj-lt"/>
              </a:rPr>
              <a:t> </a:t>
            </a:r>
            <a:r>
              <a:rPr lang="en-US" altLang="en-US" sz="2100" dirty="0" err="1" smtClean="0">
                <a:latin typeface="+mj-lt"/>
              </a:rPr>
              <a:t>suma</a:t>
            </a:r>
            <a:r>
              <a:rPr lang="en-US" altLang="en-US" sz="2100" dirty="0" smtClean="0">
                <a:latin typeface="+mj-lt"/>
              </a:rPr>
              <a:t> </a:t>
            </a:r>
            <a:r>
              <a:rPr lang="en-US" altLang="en-US" sz="2100" dirty="0" err="1" smtClean="0">
                <a:latin typeface="+mj-lt"/>
              </a:rPr>
              <a:t>postane</a:t>
            </a:r>
            <a:r>
              <a:rPr lang="en-US" altLang="en-US" sz="2100" dirty="0" smtClean="0">
                <a:latin typeface="+mj-lt"/>
              </a:rPr>
              <a:t> </a:t>
            </a:r>
            <a:r>
              <a:rPr lang="en-US" altLang="en-US" sz="2100" dirty="0" err="1" smtClean="0">
                <a:latin typeface="+mj-lt"/>
              </a:rPr>
              <a:t>negativna</a:t>
            </a:r>
            <a:r>
              <a:rPr lang="en-US" altLang="en-US" sz="2100" dirty="0" smtClean="0">
                <a:latin typeface="+mj-lt"/>
              </a:rPr>
              <a:t>, </a:t>
            </a:r>
            <a:r>
              <a:rPr lang="en-US" altLang="en-US" sz="2100" dirty="0" err="1" smtClean="0">
                <a:latin typeface="+mj-lt"/>
              </a:rPr>
              <a:t>vra</a:t>
            </a:r>
            <a:r>
              <a:rPr lang="sr-Latn-ME" altLang="en-US" sz="2100" dirty="0" smtClean="0">
                <a:latin typeface="+mj-lt"/>
              </a:rPr>
              <a:t>ćamo je na 0 i krećemo nanovo da sumiramo. Protumačiti!</a:t>
            </a:r>
          </a:p>
          <a:p>
            <a:pPr algn="l">
              <a:spcBef>
                <a:spcPct val="50000"/>
              </a:spcBef>
            </a:pPr>
            <a:r>
              <a:rPr lang="pl-PL" altLang="en-US" sz="2100" dirty="0" smtClean="0">
                <a:latin typeface="+mj-lt"/>
                <a:sym typeface="Symbol" panose="05050102010706020507" pitchFamily="18" charset="2"/>
              </a:rPr>
              <a:t>Pošto </a:t>
            </a:r>
            <a:r>
              <a:rPr lang="pl-PL" altLang="en-US" sz="2100" dirty="0">
                <a:latin typeface="+mj-lt"/>
                <a:sym typeface="Symbol" panose="05050102010706020507" pitchFamily="18" charset="2"/>
              </a:rPr>
              <a:t>imamo </a:t>
            </a:r>
            <a:r>
              <a:rPr lang="en-US" altLang="en-US" sz="2100" dirty="0" err="1" smtClean="0">
                <a:latin typeface="+mj-lt"/>
                <a:sym typeface="Symbol" panose="05050102010706020507" pitchFamily="18" charset="2"/>
              </a:rPr>
              <a:t>jednu</a:t>
            </a:r>
            <a:r>
              <a:rPr lang="pl-PL" altLang="en-US" sz="2100" dirty="0" smtClean="0">
                <a:latin typeface="+mj-lt"/>
                <a:sym typeface="Symbol" panose="05050102010706020507" pitchFamily="18" charset="2"/>
              </a:rPr>
              <a:t> petlj</a:t>
            </a:r>
            <a:r>
              <a:rPr lang="en-US" altLang="en-US" sz="2100" dirty="0" smtClean="0">
                <a:latin typeface="+mj-lt"/>
                <a:sym typeface="Symbol" panose="05050102010706020507" pitchFamily="18" charset="2"/>
              </a:rPr>
              <a:t>u</a:t>
            </a:r>
            <a:r>
              <a:rPr lang="pl-PL" altLang="en-US" sz="2100" dirty="0" smtClean="0">
                <a:latin typeface="+mj-lt"/>
                <a:sym typeface="Symbol" panose="05050102010706020507" pitchFamily="18" charset="2"/>
              </a:rPr>
              <a:t>, </a:t>
            </a:r>
            <a:r>
              <a:rPr lang="pl-PL" altLang="en-US" sz="2100" dirty="0">
                <a:latin typeface="+mj-lt"/>
                <a:sym typeface="Symbol" panose="05050102010706020507" pitchFamily="18" charset="2"/>
              </a:rPr>
              <a:t>s</a:t>
            </a:r>
            <a:r>
              <a:rPr lang="en-US" altLang="en-US" sz="2100" dirty="0">
                <a:latin typeface="+mj-lt"/>
              </a:rPr>
              <a:t>lo</a:t>
            </a:r>
            <a:r>
              <a:rPr lang="sr-Latn-ME" altLang="en-US" sz="2100" dirty="0">
                <a:latin typeface="+mj-lt"/>
              </a:rPr>
              <a:t>ženost je </a:t>
            </a:r>
            <a:r>
              <a:rPr lang="sr-Latn-ME" altLang="en-US" sz="2100" dirty="0" smtClean="0">
                <a:solidFill>
                  <a:srgbClr val="FF0000"/>
                </a:solidFill>
                <a:latin typeface="+mj-lt"/>
              </a:rPr>
              <a:t>O(N)</a:t>
            </a:r>
            <a:r>
              <a:rPr lang="sr-Latn-ME" altLang="en-US" sz="2100" dirty="0" smtClean="0">
                <a:latin typeface="+mj-lt"/>
              </a:rPr>
              <a:t>.</a:t>
            </a:r>
            <a:endParaRPr lang="en-US" altLang="en-US" sz="2100" dirty="0">
              <a:latin typeface="+mj-lt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37708" y="609600"/>
            <a:ext cx="9067800" cy="1143000"/>
          </a:xfrm>
        </p:spPr>
        <p:txBody>
          <a:bodyPr/>
          <a:lstStyle/>
          <a:p>
            <a:r>
              <a:rPr lang="sr-Latn-CS" altLang="en-US" sz="3900" dirty="0"/>
              <a:t>Podniz sa najvećom </a:t>
            </a:r>
            <a:r>
              <a:rPr lang="sr-Latn-CS" altLang="en-US" sz="3900" dirty="0" smtClean="0"/>
              <a:t>sumom: </a:t>
            </a:r>
            <a:r>
              <a:rPr lang="sr-Latn-CS" altLang="en-US" sz="3900" dirty="0"/>
              <a:t>Rješenje </a:t>
            </a:r>
            <a:r>
              <a:rPr lang="en-US" altLang="en-US" sz="3900" dirty="0" smtClean="0"/>
              <a:t>3</a:t>
            </a:r>
            <a:endParaRPr lang="en-US" altLang="en-US" sz="3900" dirty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28/28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312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hr-HR" altLang="en-US" dirty="0"/>
              <a:t>Složenost algoritama</a:t>
            </a:r>
            <a:endParaRPr lang="en-US" altLang="en-US" dirty="0"/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09800"/>
            <a:ext cx="8686800" cy="4114800"/>
          </a:xfrm>
        </p:spPr>
        <p:txBody>
          <a:bodyPr/>
          <a:lstStyle/>
          <a:p>
            <a:pPr lvl="1"/>
            <a:r>
              <a:rPr lang="hr-HR" altLang="en-US" sz="2400" dirty="0">
                <a:solidFill>
                  <a:srgbClr val="6699FF"/>
                </a:solidFill>
              </a:rPr>
              <a:t>Prostorna složenost</a:t>
            </a:r>
          </a:p>
          <a:p>
            <a:pPr lvl="2"/>
            <a:r>
              <a:rPr lang="hr-HR" altLang="en-US" sz="2200" dirty="0" smtClean="0"/>
              <a:t>Koliko memorij</a:t>
            </a:r>
            <a:r>
              <a:rPr lang="en-US" altLang="en-US" sz="2200" dirty="0" smtClean="0"/>
              <a:t>e</a:t>
            </a:r>
            <a:r>
              <a:rPr lang="hr-HR" altLang="en-US" sz="2200" dirty="0" smtClean="0"/>
              <a:t> zauzimaju </a:t>
            </a:r>
            <a:r>
              <a:rPr lang="hr-HR" altLang="en-US" sz="2200" dirty="0"/>
              <a:t>podaci </a:t>
            </a:r>
            <a:r>
              <a:rPr lang="en-US" altLang="en-US" sz="2200" dirty="0" err="1" smtClean="0"/>
              <a:t>kori</a:t>
            </a:r>
            <a:r>
              <a:rPr lang="sr-Latn-ME" altLang="en-US" sz="2200" dirty="0" smtClean="0"/>
              <a:t>šćeni </a:t>
            </a:r>
            <a:r>
              <a:rPr lang="hr-HR" altLang="en-US" sz="2200" dirty="0" smtClean="0"/>
              <a:t>u </a:t>
            </a:r>
            <a:r>
              <a:rPr lang="hr-HR" altLang="en-US" sz="2200" dirty="0"/>
              <a:t>algoritmu</a:t>
            </a:r>
            <a:r>
              <a:rPr lang="en-US" altLang="en-US" sz="2200" dirty="0"/>
              <a:t>.</a:t>
            </a:r>
            <a:endParaRPr lang="hr-HR" altLang="en-US" sz="2200" dirty="0"/>
          </a:p>
          <a:p>
            <a:pPr lvl="2"/>
            <a:r>
              <a:rPr lang="hr-HR" altLang="en-US" sz="2200" dirty="0"/>
              <a:t>Određuje se sabiranjem </a:t>
            </a:r>
            <a:r>
              <a:rPr lang="hr-HR" altLang="en-US" sz="2200" dirty="0" smtClean="0"/>
              <a:t>memorijskog prostora svih promjenljivih korišćenih </a:t>
            </a:r>
            <a:r>
              <a:rPr lang="hr-HR" altLang="en-US" sz="2200" dirty="0"/>
              <a:t>u algoritmu</a:t>
            </a:r>
            <a:r>
              <a:rPr lang="en-US" altLang="en-US" sz="2200" dirty="0"/>
              <a:t>.</a:t>
            </a:r>
            <a:endParaRPr lang="hr-HR" altLang="en-US" sz="2200" dirty="0"/>
          </a:p>
          <a:p>
            <a:pPr lvl="1"/>
            <a:r>
              <a:rPr lang="hr-HR" altLang="en-US" sz="2400" dirty="0">
                <a:solidFill>
                  <a:srgbClr val="6699FF"/>
                </a:solidFill>
              </a:rPr>
              <a:t>Komunikaciona složenost</a:t>
            </a:r>
          </a:p>
          <a:p>
            <a:pPr lvl="2"/>
            <a:r>
              <a:rPr lang="hr-HR" altLang="en-US" sz="2200" dirty="0"/>
              <a:t>Određuje koliko je potrebno komunikacije procesora sa periferijama, diskovima i memorijom prilikom izvršavanja programa</a:t>
            </a:r>
            <a:r>
              <a:rPr lang="en-US" altLang="en-US" sz="2200" dirty="0"/>
              <a:t>.</a:t>
            </a:r>
            <a:endParaRPr lang="hr-HR" altLang="en-US" sz="2200" dirty="0"/>
          </a:p>
          <a:p>
            <a:pPr lvl="2"/>
            <a:r>
              <a:rPr lang="hr-HR" altLang="en-US" sz="2200" dirty="0"/>
              <a:t>Posebno je značajna kod paralelnih izvršavanja programa kada razni procesori međusobno komuniciraju</a:t>
            </a:r>
            <a:r>
              <a:rPr lang="en-US" altLang="en-US" sz="2200" dirty="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hr-HR" altLang="en-US" dirty="0"/>
              <a:t>Vremenska složenost</a:t>
            </a:r>
            <a:endParaRPr lang="en-US" altLang="en-US" dirty="0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362200"/>
            <a:ext cx="8458200" cy="40386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hr-HR" altLang="en-US" sz="2400" dirty="0"/>
              <a:t>Mi ćemo se detaljnije zadržati na vremenskoj složenosti.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hr-HR" altLang="en-US" sz="2400" dirty="0"/>
              <a:t>Vremenska složenost kaže da je vrijeme izvršavanja algoritma proporcionalno broju operacija u </a:t>
            </a:r>
            <a:r>
              <a:rPr lang="hr-HR" altLang="en-US" sz="2400" dirty="0" smtClean="0"/>
              <a:t>algoritmu:</a:t>
            </a:r>
          </a:p>
          <a:p>
            <a:pPr marL="0" indent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hr-HR" altLang="en-US" sz="2400" dirty="0" smtClean="0">
                <a:solidFill>
                  <a:srgbClr val="FF3300"/>
                </a:solidFill>
              </a:rPr>
              <a:t>vrijeme </a:t>
            </a:r>
            <a:r>
              <a:rPr lang="hr-HR" altLang="en-US" sz="2400" dirty="0">
                <a:solidFill>
                  <a:srgbClr val="FF3300"/>
                </a:solidFill>
              </a:rPr>
              <a:t>= </a:t>
            </a:r>
            <a:r>
              <a:rPr lang="hr-HR" altLang="en-US" sz="2400" dirty="0">
                <a:solidFill>
                  <a:srgbClr val="6699FF"/>
                </a:solidFill>
              </a:rPr>
              <a:t>broj operacija</a:t>
            </a:r>
            <a:r>
              <a:rPr lang="hr-HR" altLang="en-US" sz="2400" dirty="0">
                <a:solidFill>
                  <a:srgbClr val="FF3300"/>
                </a:solidFill>
              </a:rPr>
              <a:t> </a:t>
            </a:r>
            <a:r>
              <a:rPr lang="hr-HR" altLang="en-US" sz="2400" dirty="0" smtClean="0">
                <a:solidFill>
                  <a:srgbClr val="00CC00"/>
                </a:solidFill>
              </a:rPr>
              <a:t>×</a:t>
            </a:r>
            <a:r>
              <a:rPr lang="hr-HR" altLang="en-US" sz="2400" dirty="0" smtClean="0">
                <a:solidFill>
                  <a:schemeClr val="accent2"/>
                </a:solidFill>
              </a:rPr>
              <a:t> </a:t>
            </a:r>
            <a:r>
              <a:rPr lang="hr-HR" altLang="en-US" sz="2400" dirty="0">
                <a:solidFill>
                  <a:schemeClr val="accent2"/>
                </a:solidFill>
              </a:rPr>
              <a:t>neki konstantni </a:t>
            </a:r>
            <a:r>
              <a:rPr lang="hr-HR" altLang="en-US" sz="2400" dirty="0" smtClean="0">
                <a:solidFill>
                  <a:schemeClr val="accent2"/>
                </a:solidFill>
              </a:rPr>
              <a:t>interval</a:t>
            </a:r>
            <a:endParaRPr lang="hr-HR" altLang="en-US" sz="2400" dirty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hr-HR" altLang="en-US" sz="2400" dirty="0"/>
              <a:t>Generalno, ovo ne važi za malu količinu ulaznih podataka, već samo za veliki obim podataka.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hr-HR" altLang="en-US" sz="2400" dirty="0"/>
              <a:t>Teško je odrediti svaku operaciju u algoritmu</a:t>
            </a:r>
            <a:r>
              <a:rPr lang="en-US" altLang="en-US" sz="2400" dirty="0"/>
              <a:t>,</a:t>
            </a:r>
            <a:r>
              <a:rPr lang="hr-HR" altLang="en-US" sz="2400" dirty="0"/>
              <a:t> a teško je generalno i porediti operacije kao što su sinus ugla, množenje i npr. operacije poređenja.</a:t>
            </a:r>
            <a:endParaRPr lang="en-US" alt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4/28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362200"/>
            <a:ext cx="8610600" cy="41148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hr-HR" altLang="en-US" sz="2400" dirty="0"/>
              <a:t>Kod </a:t>
            </a:r>
            <a:r>
              <a:rPr lang="hr-HR" altLang="en-US" sz="2400" dirty="0">
                <a:solidFill>
                  <a:srgbClr val="6699FF"/>
                </a:solidFill>
              </a:rPr>
              <a:t>sekvence</a:t>
            </a:r>
            <a:r>
              <a:rPr lang="hr-HR" altLang="en-US" sz="2400" dirty="0"/>
              <a:t> se broje operacije </a:t>
            </a:r>
            <a:r>
              <a:rPr lang="hr-HR" altLang="en-US" sz="2400" dirty="0" smtClean="0"/>
              <a:t>koje se izvrše. </a:t>
            </a:r>
            <a:r>
              <a:rPr lang="sr-Latn-ME" altLang="en-US" sz="2400" dirty="0"/>
              <a:t>Na primjer</a:t>
            </a:r>
            <a:r>
              <a:rPr lang="hr-HR" altLang="en-US" sz="2400" dirty="0"/>
              <a:t>:</a:t>
            </a:r>
          </a:p>
          <a:p>
            <a:pPr indent="0">
              <a:spcBef>
                <a:spcPts val="0"/>
              </a:spcBef>
              <a:buNone/>
            </a:pPr>
            <a:r>
              <a:rPr lang="hr-HR" altLang="en-US" sz="2200" dirty="0" smtClean="0">
                <a:solidFill>
                  <a:srgbClr val="FF3300"/>
                </a:solidFill>
              </a:rPr>
              <a:t>a = x + y + z</a:t>
            </a:r>
            <a:r>
              <a:rPr lang="hr-HR" altLang="en-US" sz="2200" dirty="0">
                <a:solidFill>
                  <a:srgbClr val="FF3300"/>
                </a:solidFill>
              </a:rPr>
              <a:t>;</a:t>
            </a:r>
          </a:p>
          <a:p>
            <a:pPr indent="0">
              <a:spcBef>
                <a:spcPts val="0"/>
              </a:spcBef>
              <a:buNone/>
            </a:pPr>
            <a:r>
              <a:rPr lang="hr-HR" altLang="en-US" sz="2200" dirty="0" smtClean="0">
                <a:solidFill>
                  <a:srgbClr val="FF3300"/>
                </a:solidFill>
              </a:rPr>
              <a:t>b = a + 5</a:t>
            </a:r>
            <a:r>
              <a:rPr lang="hr-HR" altLang="en-US" sz="2200" dirty="0">
                <a:solidFill>
                  <a:srgbClr val="FF3300"/>
                </a:solidFill>
              </a:rPr>
              <a:t>;</a:t>
            </a:r>
          </a:p>
          <a:p>
            <a:pPr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hr-HR" altLang="en-US" sz="2200" dirty="0" smtClean="0">
                <a:solidFill>
                  <a:srgbClr val="FF3300"/>
                </a:solidFill>
              </a:rPr>
              <a:t>c = a * b</a:t>
            </a:r>
            <a:r>
              <a:rPr lang="hr-HR" altLang="en-US" sz="2200" dirty="0">
                <a:solidFill>
                  <a:srgbClr val="FF3300"/>
                </a:solidFill>
              </a:rPr>
              <a:t>;</a:t>
            </a:r>
            <a:endParaRPr lang="hr-HR" altLang="en-US" sz="22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hr-HR" altLang="en-US" sz="2400" dirty="0"/>
              <a:t>Kod </a:t>
            </a:r>
            <a:r>
              <a:rPr lang="hr-HR" altLang="en-US" sz="2400" dirty="0">
                <a:solidFill>
                  <a:srgbClr val="6699FF"/>
                </a:solidFill>
              </a:rPr>
              <a:t>selekcije</a:t>
            </a:r>
            <a:r>
              <a:rPr lang="hr-HR" altLang="en-US" sz="2400" dirty="0"/>
              <a:t> se uzima varijanta sa više operacija:</a:t>
            </a:r>
          </a:p>
          <a:p>
            <a:pPr marL="400041" lvl="1" indent="0">
              <a:spcBef>
                <a:spcPts val="0"/>
              </a:spcBef>
              <a:buNone/>
            </a:pPr>
            <a:r>
              <a:rPr lang="hr-HR" altLang="en-US" sz="2200" dirty="0" smtClean="0">
                <a:solidFill>
                  <a:srgbClr val="FF3300"/>
                </a:solidFill>
              </a:rPr>
              <a:t>if(a </a:t>
            </a:r>
            <a:r>
              <a:rPr lang="en-US" altLang="en-US" sz="2200" dirty="0" smtClean="0">
                <a:solidFill>
                  <a:srgbClr val="FF3300"/>
                </a:solidFill>
              </a:rPr>
              <a:t>&gt;</a:t>
            </a:r>
            <a:r>
              <a:rPr lang="sr-Latn-ME" altLang="en-US" sz="2200" dirty="0" smtClean="0">
                <a:solidFill>
                  <a:srgbClr val="FF3300"/>
                </a:solidFill>
              </a:rPr>
              <a:t> </a:t>
            </a:r>
            <a:r>
              <a:rPr lang="en-US" altLang="en-US" sz="2200" dirty="0" smtClean="0">
                <a:solidFill>
                  <a:srgbClr val="FF3300"/>
                </a:solidFill>
              </a:rPr>
              <a:t>3</a:t>
            </a:r>
            <a:r>
              <a:rPr lang="en-US" altLang="en-US" sz="2200" dirty="0">
                <a:solidFill>
                  <a:srgbClr val="FF3300"/>
                </a:solidFill>
              </a:rPr>
              <a:t>)</a:t>
            </a:r>
            <a:endParaRPr lang="sr-Latn-ME" altLang="en-US" sz="2200" dirty="0">
              <a:solidFill>
                <a:srgbClr val="FF3300"/>
              </a:solidFill>
            </a:endParaRPr>
          </a:p>
          <a:p>
            <a:pPr marL="400041" lvl="1" indent="0">
              <a:spcBef>
                <a:spcPts val="0"/>
              </a:spcBef>
              <a:buNone/>
            </a:pPr>
            <a:r>
              <a:rPr lang="sr-Latn-ME" altLang="en-US" sz="2200" dirty="0">
                <a:solidFill>
                  <a:srgbClr val="FF3300"/>
                </a:solidFill>
              </a:rPr>
              <a:t>	</a:t>
            </a:r>
            <a:r>
              <a:rPr lang="sr-Latn-ME" altLang="en-US" sz="2200" dirty="0" smtClean="0">
                <a:solidFill>
                  <a:srgbClr val="FF3300"/>
                </a:solidFill>
              </a:rPr>
              <a:t>c </a:t>
            </a:r>
            <a:r>
              <a:rPr lang="en-US" altLang="en-US" sz="2200" dirty="0" smtClean="0">
                <a:solidFill>
                  <a:srgbClr val="FF3300"/>
                </a:solidFill>
              </a:rPr>
              <a:t>=</a:t>
            </a:r>
            <a:r>
              <a:rPr lang="sr-Latn-ME" altLang="en-US" sz="2200" dirty="0" smtClean="0">
                <a:solidFill>
                  <a:srgbClr val="FF3300"/>
                </a:solidFill>
              </a:rPr>
              <a:t> a </a:t>
            </a:r>
            <a:r>
              <a:rPr lang="en-US" altLang="en-US" sz="2200" dirty="0" smtClean="0">
                <a:solidFill>
                  <a:srgbClr val="FF3300"/>
                </a:solidFill>
              </a:rPr>
              <a:t>+</a:t>
            </a:r>
            <a:r>
              <a:rPr lang="sr-Latn-ME" altLang="en-US" sz="2200" dirty="0" smtClean="0">
                <a:solidFill>
                  <a:srgbClr val="FF3300"/>
                </a:solidFill>
              </a:rPr>
              <a:t> b </a:t>
            </a:r>
            <a:r>
              <a:rPr lang="en-US" altLang="en-US" sz="2200" dirty="0" smtClean="0">
                <a:solidFill>
                  <a:srgbClr val="FF3300"/>
                </a:solidFill>
              </a:rPr>
              <a:t>+</a:t>
            </a:r>
            <a:r>
              <a:rPr lang="sr-Latn-ME" altLang="en-US" sz="2200" dirty="0" smtClean="0">
                <a:solidFill>
                  <a:srgbClr val="FF3300"/>
                </a:solidFill>
              </a:rPr>
              <a:t> </a:t>
            </a:r>
            <a:r>
              <a:rPr lang="en-US" altLang="en-US" sz="2200" dirty="0" smtClean="0">
                <a:solidFill>
                  <a:srgbClr val="FF3300"/>
                </a:solidFill>
              </a:rPr>
              <a:t>3</a:t>
            </a:r>
            <a:r>
              <a:rPr lang="sr-Latn-ME" altLang="en-US" sz="2200" dirty="0">
                <a:solidFill>
                  <a:srgbClr val="FF3300"/>
                </a:solidFill>
              </a:rPr>
              <a:t>;</a:t>
            </a:r>
          </a:p>
          <a:p>
            <a:pPr marL="400041" lvl="1" indent="0">
              <a:spcBef>
                <a:spcPts val="0"/>
              </a:spcBef>
              <a:buNone/>
            </a:pPr>
            <a:r>
              <a:rPr lang="sr-Latn-ME" altLang="en-US" sz="2200" dirty="0">
                <a:solidFill>
                  <a:srgbClr val="FF3300"/>
                </a:solidFill>
              </a:rPr>
              <a:t>else</a:t>
            </a:r>
          </a:p>
          <a:p>
            <a:pPr marL="400041" lvl="1" indent="0">
              <a:spcBef>
                <a:spcPts val="0"/>
              </a:spcBef>
              <a:buNone/>
            </a:pPr>
            <a:r>
              <a:rPr lang="sr-Latn-ME" altLang="en-US" sz="2200" dirty="0">
                <a:solidFill>
                  <a:srgbClr val="FF3300"/>
                </a:solidFill>
              </a:rPr>
              <a:t>	</a:t>
            </a:r>
            <a:r>
              <a:rPr lang="sr-Latn-ME" altLang="en-US" sz="2200" dirty="0" smtClean="0">
                <a:solidFill>
                  <a:srgbClr val="FF3300"/>
                </a:solidFill>
              </a:rPr>
              <a:t>c </a:t>
            </a:r>
            <a:r>
              <a:rPr lang="en-US" altLang="en-US" sz="2200" dirty="0" smtClean="0">
                <a:solidFill>
                  <a:srgbClr val="FF3300"/>
                </a:solidFill>
              </a:rPr>
              <a:t>=</a:t>
            </a:r>
            <a:r>
              <a:rPr lang="sr-Latn-ME" altLang="en-US" sz="2200" dirty="0" smtClean="0">
                <a:solidFill>
                  <a:srgbClr val="FF3300"/>
                </a:solidFill>
              </a:rPr>
              <a:t> a  </a:t>
            </a:r>
            <a:r>
              <a:rPr lang="en-US" altLang="en-US" sz="2200" dirty="0" smtClean="0">
                <a:solidFill>
                  <a:srgbClr val="FF3300"/>
                </a:solidFill>
              </a:rPr>
              <a:t>+</a:t>
            </a:r>
            <a:r>
              <a:rPr lang="sr-Latn-ME" altLang="en-US" sz="2200" dirty="0" smtClean="0">
                <a:solidFill>
                  <a:srgbClr val="FF3300"/>
                </a:solidFill>
              </a:rPr>
              <a:t> </a:t>
            </a:r>
            <a:r>
              <a:rPr lang="en-US" altLang="en-US" sz="2200" dirty="0" smtClean="0">
                <a:solidFill>
                  <a:srgbClr val="FF3300"/>
                </a:solidFill>
              </a:rPr>
              <a:t>1</a:t>
            </a:r>
            <a:r>
              <a:rPr lang="sr-Latn-ME" altLang="en-US" sz="2200" dirty="0">
                <a:solidFill>
                  <a:srgbClr val="FF3300"/>
                </a:solidFill>
              </a:rPr>
              <a:t>;</a:t>
            </a:r>
          </a:p>
          <a:p>
            <a:pPr marL="400041" lvl="1" indent="0">
              <a:spcBef>
                <a:spcPts val="0"/>
              </a:spcBef>
              <a:buNone/>
            </a:pPr>
            <a:endParaRPr lang="sr-Latn-ME" altLang="en-US" sz="1600" dirty="0">
              <a:solidFill>
                <a:srgbClr val="FF3300"/>
              </a:solidFill>
            </a:endParaRPr>
          </a:p>
          <a:p>
            <a:pPr marL="342891" lvl="1" indent="-342891">
              <a:spcBef>
                <a:spcPts val="0"/>
              </a:spcBef>
              <a:spcAft>
                <a:spcPts val="600"/>
              </a:spcAft>
              <a:buClr>
                <a:schemeClr val="hlink"/>
              </a:buClr>
              <a:buSzPct val="75000"/>
            </a:pPr>
            <a:r>
              <a:rPr lang="sr-Latn-ME" altLang="en-US" sz="2400" dirty="0"/>
              <a:t>Ovdje nismo računali operacije dodjele vrijednosti </a:t>
            </a:r>
            <a:r>
              <a:rPr lang="sr-Latn-ME" altLang="en-US" sz="2400" dirty="0">
                <a:solidFill>
                  <a:srgbClr val="FF0000"/>
                </a:solidFill>
              </a:rPr>
              <a:t>=</a:t>
            </a:r>
            <a:r>
              <a:rPr lang="sr-Latn-ME" altLang="en-US" sz="2400" dirty="0"/>
              <a:t>.</a:t>
            </a:r>
            <a:endParaRPr lang="en-US" altLang="en-US" sz="2400" dirty="0"/>
          </a:p>
        </p:txBody>
      </p:sp>
      <p:sp>
        <p:nvSpPr>
          <p:cNvPr id="98308" name="Line 4"/>
          <p:cNvSpPr>
            <a:spLocks noChangeShapeType="1"/>
          </p:cNvSpPr>
          <p:nvPr/>
        </p:nvSpPr>
        <p:spPr bwMode="auto">
          <a:xfrm flipV="1">
            <a:off x="2895600" y="3417454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8309" name="Text Box 5"/>
          <p:cNvSpPr txBox="1">
            <a:spLocks noChangeArrowheads="1"/>
          </p:cNvSpPr>
          <p:nvPr/>
        </p:nvSpPr>
        <p:spPr bwMode="auto">
          <a:xfrm>
            <a:off x="3886200" y="3217400"/>
            <a:ext cx="4495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hr-HR" altLang="en-US" sz="2000" dirty="0">
                <a:latin typeface="Tahoma" panose="020B0604030504040204" pitchFamily="34" charset="0"/>
              </a:rPr>
              <a:t>Složenost je </a:t>
            </a:r>
            <a:r>
              <a:rPr lang="hr-HR" altLang="en-US" sz="2000" dirty="0">
                <a:solidFill>
                  <a:srgbClr val="FF0000"/>
                </a:solidFill>
                <a:latin typeface="Tahoma" panose="020B0604030504040204" pitchFamily="34" charset="0"/>
              </a:rPr>
              <a:t>3</a:t>
            </a:r>
            <a:r>
              <a:rPr lang="hr-HR" altLang="en-US" sz="2000" dirty="0">
                <a:latin typeface="Tahoma" panose="020B0604030504040204" pitchFamily="34" charset="0"/>
              </a:rPr>
              <a:t> </a:t>
            </a:r>
            <a:r>
              <a:rPr lang="en-US" altLang="en-US" sz="2000" dirty="0" err="1">
                <a:latin typeface="Tahoma" panose="020B0604030504040204" pitchFamily="34" charset="0"/>
              </a:rPr>
              <a:t>sabiranja</a:t>
            </a:r>
            <a:r>
              <a:rPr lang="en-US" altLang="en-US" sz="2000" dirty="0">
                <a:latin typeface="Tahoma" panose="020B0604030504040204" pitchFamily="34" charset="0"/>
              </a:rPr>
              <a:t> </a:t>
            </a:r>
            <a:r>
              <a:rPr lang="sr-Latn-ME" altLang="en-US" sz="2000" dirty="0">
                <a:latin typeface="Tahoma" panose="020B0604030504040204" pitchFamily="34" charset="0"/>
              </a:rPr>
              <a:t>i </a:t>
            </a:r>
            <a:r>
              <a:rPr lang="sr-Latn-ME" altLang="en-US" sz="2000" dirty="0">
                <a:solidFill>
                  <a:srgbClr val="FF0000"/>
                </a:solidFill>
                <a:latin typeface="Tahoma" panose="020B0604030504040204" pitchFamily="34" charset="0"/>
              </a:rPr>
              <a:t>1</a:t>
            </a:r>
            <a:r>
              <a:rPr lang="sr-Latn-ME" altLang="en-US" sz="2000" dirty="0">
                <a:latin typeface="Tahoma" panose="020B0604030504040204" pitchFamily="34" charset="0"/>
              </a:rPr>
              <a:t> množenje</a:t>
            </a:r>
            <a:r>
              <a:rPr lang="hr-HR" altLang="en-US" sz="2000" dirty="0">
                <a:latin typeface="Tahoma" panose="020B0604030504040204" pitchFamily="34" charset="0"/>
              </a:rPr>
              <a:t>.</a:t>
            </a:r>
            <a:endParaRPr lang="en-US" altLang="en-US" sz="2000" dirty="0">
              <a:latin typeface="Tahoma" panose="020B0604030504040204" pitchFamily="34" charset="0"/>
            </a:endParaRPr>
          </a:p>
        </p:txBody>
      </p:sp>
      <p:sp>
        <p:nvSpPr>
          <p:cNvPr id="98310" name="Line 6"/>
          <p:cNvSpPr>
            <a:spLocks noChangeShapeType="1"/>
          </p:cNvSpPr>
          <p:nvPr/>
        </p:nvSpPr>
        <p:spPr bwMode="auto">
          <a:xfrm>
            <a:off x="3522856" y="5179291"/>
            <a:ext cx="93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8311" name="Text Box 7"/>
          <p:cNvSpPr txBox="1">
            <a:spLocks noChangeArrowheads="1"/>
          </p:cNvSpPr>
          <p:nvPr/>
        </p:nvSpPr>
        <p:spPr bwMode="auto">
          <a:xfrm>
            <a:off x="4419600" y="4971616"/>
            <a:ext cx="41910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2000" dirty="0">
                <a:solidFill>
                  <a:srgbClr val="FF0000"/>
                </a:solidFill>
                <a:latin typeface="Tahoma" panose="020B0604030504040204" pitchFamily="34" charset="0"/>
              </a:rPr>
              <a:t>1</a:t>
            </a:r>
            <a:r>
              <a:rPr lang="en-US" altLang="en-US" sz="2000" dirty="0">
                <a:latin typeface="Tahoma" panose="020B0604030504040204" pitchFamily="34" charset="0"/>
              </a:rPr>
              <a:t> pore</a:t>
            </a:r>
            <a:r>
              <a:rPr lang="sr-Latn-ME" altLang="en-US" sz="2000" dirty="0">
                <a:latin typeface="Tahoma" panose="020B0604030504040204" pitchFamily="34" charset="0"/>
              </a:rPr>
              <a:t>đenje i </a:t>
            </a:r>
            <a:r>
              <a:rPr lang="en-US" altLang="en-US" sz="2000" dirty="0">
                <a:solidFill>
                  <a:srgbClr val="FF0000"/>
                </a:solidFill>
                <a:latin typeface="Tahoma" panose="020B0604030504040204" pitchFamily="34" charset="0"/>
              </a:rPr>
              <a:t>2</a:t>
            </a:r>
            <a:r>
              <a:rPr lang="hr-HR" altLang="en-US" sz="2000" dirty="0">
                <a:latin typeface="Tahoma" panose="020B0604030504040204" pitchFamily="34" charset="0"/>
              </a:rPr>
              <a:t> </a:t>
            </a:r>
            <a:r>
              <a:rPr lang="en-US" altLang="en-US" sz="2000" dirty="0" err="1">
                <a:latin typeface="Tahoma" panose="020B0604030504040204" pitchFamily="34" charset="0"/>
              </a:rPr>
              <a:t>sabiranja</a:t>
            </a:r>
            <a:r>
              <a:rPr lang="en-US" altLang="en-US" sz="2000" dirty="0">
                <a:latin typeface="Tahoma" panose="020B0604030504040204" pitchFamily="34" charset="0"/>
              </a:rPr>
              <a:t> </a:t>
            </a:r>
            <a:r>
              <a:rPr lang="hr-HR" altLang="en-US" sz="2000" dirty="0">
                <a:latin typeface="Tahoma" panose="020B0604030504040204" pitchFamily="34" charset="0"/>
              </a:rPr>
              <a:t>(</a:t>
            </a:r>
            <a:r>
              <a:rPr lang="en-US" altLang="en-US" sz="2000" dirty="0" err="1">
                <a:latin typeface="Tahoma" panose="020B0604030504040204" pitchFamily="34" charset="0"/>
              </a:rPr>
              <a:t>uzeta</a:t>
            </a:r>
            <a:r>
              <a:rPr lang="en-US" altLang="en-US" sz="2000" dirty="0">
                <a:latin typeface="Tahoma" panose="020B0604030504040204" pitchFamily="34" charset="0"/>
              </a:rPr>
              <a:t> </a:t>
            </a:r>
            <a:r>
              <a:rPr lang="sr-Latn-ME" altLang="en-US" sz="2000" dirty="0" smtClean="0">
                <a:latin typeface="Tahoma" panose="020B0604030504040204" pitchFamily="34" charset="0"/>
              </a:rPr>
              <a:t>"</a:t>
            </a:r>
            <a:r>
              <a:rPr lang="en-US" altLang="en-US" sz="2000" dirty="0" err="1" smtClean="0">
                <a:latin typeface="Tahoma" panose="020B0604030504040204" pitchFamily="34" charset="0"/>
              </a:rPr>
              <a:t>gora</a:t>
            </a:r>
            <a:r>
              <a:rPr lang="sr-Latn-ME" altLang="en-US" sz="2000" dirty="0" smtClean="0">
                <a:latin typeface="Tahoma" panose="020B0604030504040204" pitchFamily="34" charset="0"/>
              </a:rPr>
              <a:t>"</a:t>
            </a:r>
            <a:r>
              <a:rPr lang="en-US" altLang="en-US" sz="2000" dirty="0" smtClean="0">
                <a:latin typeface="Tahoma" panose="020B0604030504040204" pitchFamily="34" charset="0"/>
              </a:rPr>
              <a:t> </a:t>
            </a:r>
            <a:r>
              <a:rPr lang="en-US" altLang="en-US" sz="2000" dirty="0" err="1">
                <a:latin typeface="Tahoma" panose="020B0604030504040204" pitchFamily="34" charset="0"/>
              </a:rPr>
              <a:t>varijanta</a:t>
            </a:r>
            <a:r>
              <a:rPr lang="hr-HR" altLang="en-US" sz="2000" dirty="0" smtClean="0">
                <a:latin typeface="Tahoma" panose="020B0604030504040204" pitchFamily="34" charset="0"/>
              </a:rPr>
              <a:t>).</a:t>
            </a:r>
            <a:endParaRPr lang="en-US" altLang="en-US" sz="2000" dirty="0">
              <a:latin typeface="Tahoma" panose="020B0604030504040204" pitchFamily="34" charset="0"/>
            </a:endParaRPr>
          </a:p>
        </p:txBody>
      </p:sp>
      <p:sp>
        <p:nvSpPr>
          <p:cNvPr id="2" name="Right Brace 1"/>
          <p:cNvSpPr/>
          <p:nvPr/>
        </p:nvSpPr>
        <p:spPr bwMode="auto">
          <a:xfrm>
            <a:off x="2514600" y="2960255"/>
            <a:ext cx="304800" cy="91440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Right Brace 10"/>
          <p:cNvSpPr/>
          <p:nvPr/>
        </p:nvSpPr>
        <p:spPr bwMode="auto">
          <a:xfrm>
            <a:off x="3141856" y="4493491"/>
            <a:ext cx="304800" cy="137160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8534400" cy="1143000"/>
          </a:xfrm>
        </p:spPr>
        <p:txBody>
          <a:bodyPr/>
          <a:lstStyle/>
          <a:p>
            <a:r>
              <a:rPr lang="hr-HR" altLang="en-US" dirty="0"/>
              <a:t>Vremenska </a:t>
            </a:r>
            <a:r>
              <a:rPr lang="hr-HR" altLang="en-US" dirty="0" smtClean="0"/>
              <a:t>složenost</a:t>
            </a:r>
            <a:r>
              <a:rPr lang="en-US" altLang="en-US" dirty="0" smtClean="0"/>
              <a:t>: </a:t>
            </a:r>
            <a:r>
              <a:rPr lang="en-US" altLang="en-US" dirty="0" err="1" smtClean="0"/>
              <a:t>Sekvenc</a:t>
            </a:r>
            <a:r>
              <a:rPr lang="sr-Latn-ME" altLang="en-US" dirty="0" smtClean="0"/>
              <a:t>e</a:t>
            </a:r>
            <a:r>
              <a:rPr lang="en-US" altLang="en-US" dirty="0" smtClean="0"/>
              <a:t> </a:t>
            </a:r>
            <a:r>
              <a:rPr lang="sr-Latn-ME" altLang="en-US" dirty="0" smtClean="0"/>
              <a:t>i selekcije</a:t>
            </a:r>
            <a:endParaRPr lang="en-US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5/28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305800" cy="41148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hr-HR" altLang="en-US" sz="2400" dirty="0"/>
              <a:t>Kod </a:t>
            </a:r>
            <a:r>
              <a:rPr lang="hr-HR" altLang="en-US" sz="2400" dirty="0">
                <a:solidFill>
                  <a:srgbClr val="6699FF"/>
                </a:solidFill>
              </a:rPr>
              <a:t>ciklusa</a:t>
            </a:r>
            <a:r>
              <a:rPr lang="hr-HR" altLang="en-US" sz="2400" dirty="0"/>
              <a:t> se </a:t>
            </a:r>
            <a:r>
              <a:rPr lang="en-US" altLang="en-US" sz="2400" dirty="0" err="1"/>
              <a:t>broj</a:t>
            </a:r>
            <a:r>
              <a:rPr lang="en-US" altLang="en-US" sz="2400" dirty="0"/>
              <a:t> </a:t>
            </a:r>
            <a:r>
              <a:rPr lang="en-US" altLang="en-US" sz="2400" dirty="0" err="1"/>
              <a:t>operacija</a:t>
            </a:r>
            <a:r>
              <a:rPr lang="en-US" altLang="en-US" sz="2400" dirty="0"/>
              <a:t> </a:t>
            </a:r>
            <a:r>
              <a:rPr lang="sr-Latn-CS" altLang="en-US" sz="2400" dirty="0"/>
              <a:t>tokom jednog izvršavanja ciklusa</a:t>
            </a:r>
            <a:r>
              <a:rPr lang="hr-HR" altLang="en-US" sz="2400" dirty="0"/>
              <a:t> množi sa brojem ponavljanja ciklusa:</a:t>
            </a:r>
          </a:p>
          <a:p>
            <a:pPr marL="358766" indent="0">
              <a:buNone/>
            </a:pPr>
            <a:r>
              <a:rPr lang="hr-HR" altLang="en-US" sz="2200" dirty="0" smtClean="0">
                <a:solidFill>
                  <a:srgbClr val="FF3300"/>
                </a:solidFill>
              </a:rPr>
              <a:t>i = 1</a:t>
            </a:r>
            <a:r>
              <a:rPr lang="hr-HR" altLang="en-US" sz="2200" dirty="0">
                <a:solidFill>
                  <a:srgbClr val="FF3300"/>
                </a:solidFill>
              </a:rPr>
              <a:t>;</a:t>
            </a:r>
          </a:p>
          <a:p>
            <a:pPr marL="358766" indent="0">
              <a:buNone/>
            </a:pPr>
            <a:r>
              <a:rPr lang="hr-HR" altLang="en-US" sz="2200" dirty="0">
                <a:solidFill>
                  <a:srgbClr val="FF3300"/>
                </a:solidFill>
              </a:rPr>
              <a:t>while</a:t>
            </a:r>
            <a:r>
              <a:rPr lang="en-US" altLang="en-US" sz="2200" dirty="0">
                <a:solidFill>
                  <a:srgbClr val="FF3300"/>
                </a:solidFill>
              </a:rPr>
              <a:t>(</a:t>
            </a:r>
            <a:r>
              <a:rPr lang="hr-HR" altLang="en-US" sz="2200" dirty="0" smtClean="0">
                <a:solidFill>
                  <a:srgbClr val="FF3300"/>
                </a:solidFill>
              </a:rPr>
              <a:t>i </a:t>
            </a:r>
            <a:r>
              <a:rPr lang="hr-HR" altLang="en-US" sz="2200" dirty="0" smtClean="0">
                <a:solidFill>
                  <a:srgbClr val="FF3300"/>
                </a:solidFill>
                <a:sym typeface="Symbol" panose="05050102010706020507" pitchFamily="18" charset="2"/>
              </a:rPr>
              <a:t>&lt;= N</a:t>
            </a:r>
            <a:r>
              <a:rPr lang="en-US" altLang="en-US" sz="2200" dirty="0" smtClean="0">
                <a:solidFill>
                  <a:srgbClr val="FF3300"/>
                </a:solidFill>
                <a:sym typeface="Symbol" panose="05050102010706020507" pitchFamily="18" charset="2"/>
              </a:rPr>
              <a:t>)</a:t>
            </a:r>
            <a:r>
              <a:rPr lang="sr-Latn-ME" altLang="en-US" sz="2200" dirty="0" smtClean="0">
                <a:solidFill>
                  <a:srgbClr val="FF3300"/>
                </a:solidFill>
                <a:sym typeface="Symbol" panose="05050102010706020507" pitchFamily="18" charset="2"/>
              </a:rPr>
              <a:t> </a:t>
            </a:r>
            <a:r>
              <a:rPr lang="en-US" altLang="en-US" sz="2200" dirty="0" smtClean="0">
                <a:solidFill>
                  <a:srgbClr val="FF3300"/>
                </a:solidFill>
                <a:sym typeface="Symbol" panose="05050102010706020507" pitchFamily="18" charset="2"/>
              </a:rPr>
              <a:t>{</a:t>
            </a:r>
            <a:endParaRPr lang="hr-HR" altLang="en-US" sz="2200" dirty="0">
              <a:solidFill>
                <a:srgbClr val="FF3300"/>
              </a:solidFill>
              <a:sym typeface="Symbol" panose="05050102010706020507" pitchFamily="18" charset="2"/>
            </a:endParaRPr>
          </a:p>
          <a:p>
            <a:pPr marL="358766" indent="0">
              <a:buNone/>
            </a:pPr>
            <a:r>
              <a:rPr lang="hr-HR" altLang="en-US" sz="2200" dirty="0">
                <a:solidFill>
                  <a:srgbClr val="FF3300"/>
                </a:solidFill>
                <a:sym typeface="Symbol" panose="05050102010706020507" pitchFamily="18" charset="2"/>
              </a:rPr>
              <a:t>	</a:t>
            </a:r>
            <a:r>
              <a:rPr lang="hr-HR" altLang="en-US" sz="2200" dirty="0" smtClean="0">
                <a:solidFill>
                  <a:srgbClr val="FF3300"/>
                </a:solidFill>
                <a:sym typeface="Symbol" panose="05050102010706020507" pitchFamily="18" charset="2"/>
              </a:rPr>
              <a:t>a = a + b</a:t>
            </a:r>
            <a:r>
              <a:rPr lang="hr-HR" altLang="en-US" sz="2200" dirty="0">
                <a:solidFill>
                  <a:srgbClr val="FF3300"/>
                </a:solidFill>
                <a:sym typeface="Symbol" panose="05050102010706020507" pitchFamily="18" charset="2"/>
              </a:rPr>
              <a:t>;</a:t>
            </a:r>
          </a:p>
          <a:p>
            <a:pPr marL="358766" indent="0">
              <a:buNone/>
            </a:pPr>
            <a:r>
              <a:rPr lang="hr-HR" altLang="en-US" sz="2200" dirty="0">
                <a:solidFill>
                  <a:srgbClr val="FF3300"/>
                </a:solidFill>
                <a:sym typeface="Symbol" panose="05050102010706020507" pitchFamily="18" charset="2"/>
              </a:rPr>
              <a:t>	</a:t>
            </a:r>
            <a:r>
              <a:rPr lang="hr-HR" altLang="en-US" sz="2200" dirty="0" smtClean="0">
                <a:solidFill>
                  <a:srgbClr val="FF3300"/>
                </a:solidFill>
                <a:sym typeface="Symbol" panose="05050102010706020507" pitchFamily="18" charset="2"/>
              </a:rPr>
              <a:t>i = i + 1</a:t>
            </a:r>
            <a:r>
              <a:rPr lang="hr-HR" altLang="en-US" sz="2200" dirty="0">
                <a:solidFill>
                  <a:srgbClr val="FF3300"/>
                </a:solidFill>
                <a:sym typeface="Symbol" panose="05050102010706020507" pitchFamily="18" charset="2"/>
              </a:rPr>
              <a:t>;</a:t>
            </a:r>
          </a:p>
          <a:p>
            <a:pPr marL="358766" indent="0">
              <a:buNone/>
            </a:pPr>
            <a:r>
              <a:rPr lang="en-US" altLang="en-US" sz="2200" dirty="0">
                <a:solidFill>
                  <a:srgbClr val="FF3300"/>
                </a:solidFill>
                <a:sym typeface="Symbol" panose="05050102010706020507" pitchFamily="18" charset="2"/>
              </a:rPr>
              <a:t>}</a:t>
            </a:r>
            <a:endParaRPr lang="en-US" altLang="en-US" sz="2400" dirty="0">
              <a:solidFill>
                <a:srgbClr val="FF3300"/>
              </a:solidFill>
              <a:sym typeface="Symbol" panose="05050102010706020507" pitchFamily="18" charset="2"/>
            </a:endParaRPr>
          </a:p>
          <a:p>
            <a:pPr marL="358766" indent="0">
              <a:spcBef>
                <a:spcPts val="0"/>
              </a:spcBef>
              <a:spcAft>
                <a:spcPts val="0"/>
              </a:spcAft>
              <a:buNone/>
            </a:pPr>
            <a:endParaRPr lang="en-US" altLang="en-US" sz="2000" dirty="0">
              <a:solidFill>
                <a:srgbClr val="FF3300"/>
              </a:solidFill>
              <a:sym typeface="Symbol" panose="05050102010706020507" pitchFamily="18" charset="2"/>
            </a:endParaRPr>
          </a:p>
          <a:p>
            <a:pPr marL="358766" indent="0">
              <a:buNone/>
            </a:pPr>
            <a:r>
              <a:rPr lang="en-US" altLang="en-US" sz="2200" dirty="0">
                <a:solidFill>
                  <a:srgbClr val="FF3300"/>
                </a:solidFill>
              </a:rPr>
              <a:t>for(</a:t>
            </a:r>
            <a:r>
              <a:rPr lang="en-US" altLang="en-US" sz="2200" dirty="0" err="1">
                <a:solidFill>
                  <a:srgbClr val="FF3300"/>
                </a:solidFill>
              </a:rPr>
              <a:t>i</a:t>
            </a:r>
            <a:r>
              <a:rPr lang="en-US" altLang="en-US" sz="2200" dirty="0">
                <a:solidFill>
                  <a:srgbClr val="FF3300"/>
                </a:solidFill>
              </a:rPr>
              <a:t>=0</a:t>
            </a:r>
            <a:r>
              <a:rPr lang="en-US" altLang="en-US" sz="2200" dirty="0" smtClean="0">
                <a:solidFill>
                  <a:srgbClr val="FF3300"/>
                </a:solidFill>
              </a:rPr>
              <a:t>;</a:t>
            </a:r>
            <a:r>
              <a:rPr lang="sr-Latn-ME" altLang="en-US" sz="2200" dirty="0" smtClean="0">
                <a:solidFill>
                  <a:srgbClr val="FF3300"/>
                </a:solidFill>
              </a:rPr>
              <a:t> </a:t>
            </a:r>
            <a:r>
              <a:rPr lang="hr-HR" altLang="en-US" sz="2200" dirty="0" smtClean="0">
                <a:solidFill>
                  <a:srgbClr val="FF3300"/>
                </a:solidFill>
              </a:rPr>
              <a:t>i</a:t>
            </a:r>
            <a:r>
              <a:rPr lang="hr-HR" altLang="en-US" sz="2200" dirty="0" smtClean="0">
                <a:solidFill>
                  <a:srgbClr val="FF3300"/>
                </a:solidFill>
                <a:sym typeface="Symbol" panose="05050102010706020507" pitchFamily="18" charset="2"/>
              </a:rPr>
              <a:t>&lt;N</a:t>
            </a:r>
            <a:r>
              <a:rPr lang="en-US" altLang="en-US" sz="2200" dirty="0" smtClean="0">
                <a:solidFill>
                  <a:srgbClr val="FF3300"/>
                </a:solidFill>
                <a:sym typeface="Symbol" panose="05050102010706020507" pitchFamily="18" charset="2"/>
              </a:rPr>
              <a:t>;</a:t>
            </a:r>
            <a:r>
              <a:rPr lang="sr-Latn-ME" altLang="en-US" sz="2200" dirty="0" smtClean="0">
                <a:solidFill>
                  <a:srgbClr val="FF3300"/>
                </a:solidFill>
                <a:sym typeface="Symbol" panose="05050102010706020507" pitchFamily="18" charset="2"/>
              </a:rPr>
              <a:t> </a:t>
            </a:r>
            <a:r>
              <a:rPr lang="en-US" altLang="en-US" sz="2200" dirty="0" err="1" smtClean="0">
                <a:solidFill>
                  <a:srgbClr val="FF3300"/>
                </a:solidFill>
                <a:sym typeface="Symbol" panose="05050102010706020507" pitchFamily="18" charset="2"/>
              </a:rPr>
              <a:t>i</a:t>
            </a:r>
            <a:r>
              <a:rPr lang="en-US" altLang="en-US" sz="2200" dirty="0" smtClean="0">
                <a:solidFill>
                  <a:srgbClr val="FF3300"/>
                </a:solidFill>
                <a:sym typeface="Symbol" panose="05050102010706020507" pitchFamily="18" charset="2"/>
              </a:rPr>
              <a:t>+=2)</a:t>
            </a:r>
            <a:r>
              <a:rPr lang="sr-Latn-ME" altLang="en-US" sz="2200" dirty="0" smtClean="0">
                <a:solidFill>
                  <a:srgbClr val="FF3300"/>
                </a:solidFill>
                <a:sym typeface="Symbol" panose="05050102010706020507" pitchFamily="18" charset="2"/>
              </a:rPr>
              <a:t> </a:t>
            </a:r>
            <a:r>
              <a:rPr lang="en-US" altLang="en-US" sz="2200" dirty="0" smtClean="0">
                <a:solidFill>
                  <a:srgbClr val="FF3300"/>
                </a:solidFill>
                <a:sym typeface="Symbol" panose="05050102010706020507" pitchFamily="18" charset="2"/>
              </a:rPr>
              <a:t>{</a:t>
            </a:r>
            <a:endParaRPr lang="hr-HR" altLang="en-US" sz="2200" dirty="0">
              <a:solidFill>
                <a:srgbClr val="FF3300"/>
              </a:solidFill>
              <a:sym typeface="Symbol" panose="05050102010706020507" pitchFamily="18" charset="2"/>
            </a:endParaRPr>
          </a:p>
          <a:p>
            <a:pPr marL="358766" indent="0">
              <a:buNone/>
            </a:pPr>
            <a:r>
              <a:rPr lang="hr-HR" altLang="en-US" sz="2200" dirty="0">
                <a:solidFill>
                  <a:srgbClr val="FF3300"/>
                </a:solidFill>
                <a:sym typeface="Symbol" panose="05050102010706020507" pitchFamily="18" charset="2"/>
              </a:rPr>
              <a:t>	</a:t>
            </a:r>
            <a:r>
              <a:rPr lang="hr-HR" altLang="en-US" sz="2200" dirty="0" smtClean="0">
                <a:solidFill>
                  <a:srgbClr val="FF3300"/>
                </a:solidFill>
                <a:sym typeface="Symbol" panose="05050102010706020507" pitchFamily="18" charset="2"/>
              </a:rPr>
              <a:t>a = a </a:t>
            </a:r>
            <a:r>
              <a:rPr lang="en-US" altLang="en-US" sz="2200" dirty="0" smtClean="0">
                <a:solidFill>
                  <a:srgbClr val="FF3300"/>
                </a:solidFill>
                <a:sym typeface="Symbol" panose="05050102010706020507" pitchFamily="18" charset="2"/>
              </a:rPr>
              <a:t>*</a:t>
            </a:r>
            <a:r>
              <a:rPr lang="sr-Latn-ME" altLang="en-US" sz="2200" dirty="0" smtClean="0">
                <a:solidFill>
                  <a:srgbClr val="FF3300"/>
                </a:solidFill>
                <a:sym typeface="Symbol" panose="05050102010706020507" pitchFamily="18" charset="2"/>
              </a:rPr>
              <a:t> </a:t>
            </a:r>
            <a:r>
              <a:rPr lang="hr-HR" altLang="en-US" sz="2200" dirty="0" smtClean="0">
                <a:solidFill>
                  <a:srgbClr val="FF3300"/>
                </a:solidFill>
                <a:sym typeface="Symbol" panose="05050102010706020507" pitchFamily="18" charset="2"/>
              </a:rPr>
              <a:t>b </a:t>
            </a:r>
            <a:r>
              <a:rPr lang="en-US" altLang="en-US" sz="2200" dirty="0" smtClean="0">
                <a:solidFill>
                  <a:srgbClr val="FF3300"/>
                </a:solidFill>
                <a:sym typeface="Symbol" panose="05050102010706020507" pitchFamily="18" charset="2"/>
              </a:rPr>
              <a:t>+</a:t>
            </a:r>
            <a:r>
              <a:rPr lang="sr-Latn-ME" altLang="en-US" sz="2200" dirty="0" smtClean="0">
                <a:solidFill>
                  <a:srgbClr val="FF3300"/>
                </a:solidFill>
                <a:sym typeface="Symbol" panose="05050102010706020507" pitchFamily="18" charset="2"/>
              </a:rPr>
              <a:t> </a:t>
            </a:r>
            <a:r>
              <a:rPr lang="en-US" altLang="en-US" sz="2200" dirty="0" err="1" smtClean="0">
                <a:solidFill>
                  <a:srgbClr val="FF3300"/>
                </a:solidFill>
                <a:sym typeface="Symbol" panose="05050102010706020507" pitchFamily="18" charset="2"/>
              </a:rPr>
              <a:t>i</a:t>
            </a:r>
            <a:r>
              <a:rPr lang="hr-HR" altLang="en-US" sz="2200" dirty="0">
                <a:solidFill>
                  <a:srgbClr val="FF3300"/>
                </a:solidFill>
                <a:sym typeface="Symbol" panose="05050102010706020507" pitchFamily="18" charset="2"/>
              </a:rPr>
              <a:t>;</a:t>
            </a:r>
          </a:p>
          <a:p>
            <a:pPr marL="358766" indent="0">
              <a:buNone/>
            </a:pPr>
            <a:r>
              <a:rPr lang="en-US" altLang="en-US" sz="2200" dirty="0">
                <a:solidFill>
                  <a:srgbClr val="FF3300"/>
                </a:solidFill>
                <a:sym typeface="Symbol" panose="05050102010706020507" pitchFamily="18" charset="2"/>
              </a:rPr>
              <a:t>}</a:t>
            </a:r>
            <a:endParaRPr lang="en-US" altLang="en-US" sz="2200" dirty="0">
              <a:solidFill>
                <a:srgbClr val="FF3300"/>
              </a:solidFill>
            </a:endParaRPr>
          </a:p>
        </p:txBody>
      </p:sp>
      <p:sp>
        <p:nvSpPr>
          <p:cNvPr id="99332" name="Line 4"/>
          <p:cNvSpPr>
            <a:spLocks noChangeShapeType="1"/>
          </p:cNvSpPr>
          <p:nvPr/>
        </p:nvSpPr>
        <p:spPr bwMode="auto">
          <a:xfrm flipV="1">
            <a:off x="3248400" y="3913908"/>
            <a:ext cx="109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9333" name="Text Box 5"/>
          <p:cNvSpPr txBox="1">
            <a:spLocks noChangeArrowheads="1"/>
          </p:cNvSpPr>
          <p:nvPr/>
        </p:nvSpPr>
        <p:spPr bwMode="auto">
          <a:xfrm>
            <a:off x="4404360" y="3406076"/>
            <a:ext cx="374904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>
              <a:spcBef>
                <a:spcPct val="50000"/>
              </a:spcBef>
              <a:defRPr sz="2000" b="1">
                <a:solidFill>
                  <a:srgbClr val="FF0000"/>
                </a:solidFill>
                <a:latin typeface="Tahoma" panose="020B0604030504040204" pitchFamily="34" charset="0"/>
              </a:defRPr>
            </a:lvl1pPr>
          </a:lstStyle>
          <a:p>
            <a:r>
              <a:rPr lang="hr-HR" altLang="en-US" b="0" dirty="0"/>
              <a:t>2</a:t>
            </a:r>
            <a:r>
              <a:rPr lang="en-US" altLang="en-US" b="0" dirty="0"/>
              <a:t>N</a:t>
            </a:r>
            <a:r>
              <a:rPr lang="hr-HR" altLang="en-US" dirty="0"/>
              <a:t> </a:t>
            </a:r>
            <a:r>
              <a:rPr lang="en-US" altLang="en-US" b="0" dirty="0" err="1">
                <a:solidFill>
                  <a:schemeClr val="tx1"/>
                </a:solidFill>
              </a:rPr>
              <a:t>sabiranja</a:t>
            </a:r>
            <a:r>
              <a:rPr lang="sr-Latn-ME" altLang="en-US" b="0" dirty="0">
                <a:solidFill>
                  <a:schemeClr val="tx1"/>
                </a:solidFill>
              </a:rPr>
              <a:t> i </a:t>
            </a:r>
            <a:r>
              <a:rPr lang="sr-Latn-ME" altLang="en-US" b="0" dirty="0"/>
              <a:t>N+1</a:t>
            </a:r>
            <a:r>
              <a:rPr lang="sr-Latn-ME" altLang="en-US" b="0" dirty="0">
                <a:solidFill>
                  <a:schemeClr val="tx1"/>
                </a:solidFill>
              </a:rPr>
              <a:t> poređenje</a:t>
            </a:r>
            <a:r>
              <a:rPr lang="hr-HR" altLang="en-US" b="0" dirty="0">
                <a:solidFill>
                  <a:schemeClr val="tx1"/>
                </a:solidFill>
              </a:rPr>
              <a:t> (</a:t>
            </a:r>
            <a:r>
              <a:rPr lang="en-US" altLang="en-US" b="0" dirty="0">
                <a:solidFill>
                  <a:schemeClr val="tx1"/>
                </a:solidFill>
              </a:rPr>
              <a:t>N</a:t>
            </a:r>
            <a:r>
              <a:rPr lang="hr-HR" altLang="en-US" b="0" dirty="0">
                <a:solidFill>
                  <a:schemeClr val="tx1"/>
                </a:solidFill>
              </a:rPr>
              <a:t> ponavljanja po 2</a:t>
            </a:r>
            <a:r>
              <a:rPr lang="en-US" altLang="en-US" b="0" dirty="0">
                <a:solidFill>
                  <a:schemeClr val="tx1"/>
                </a:solidFill>
              </a:rPr>
              <a:t> </a:t>
            </a:r>
            <a:r>
              <a:rPr lang="en-US" altLang="en-US" b="0" dirty="0" err="1">
                <a:solidFill>
                  <a:schemeClr val="tx1"/>
                </a:solidFill>
              </a:rPr>
              <a:t>sabiranja</a:t>
            </a:r>
            <a:r>
              <a:rPr lang="sr-Latn-ME" altLang="en-US" b="0" dirty="0">
                <a:solidFill>
                  <a:schemeClr val="tx1"/>
                </a:solidFill>
              </a:rPr>
              <a:t> i N+1 provjera </a:t>
            </a:r>
            <a:r>
              <a:rPr lang="hr-HR" altLang="en-US" b="0" dirty="0">
                <a:solidFill>
                  <a:schemeClr val="tx1"/>
                </a:solidFill>
              </a:rPr>
              <a:t>i</a:t>
            </a:r>
            <a:r>
              <a:rPr lang="hr-HR" altLang="en-US" b="0" dirty="0">
                <a:solidFill>
                  <a:schemeClr val="tx1"/>
                </a:solidFill>
                <a:sym typeface="Symbol" panose="05050102010706020507" pitchFamily="18" charset="2"/>
              </a:rPr>
              <a:t>&lt;=N</a:t>
            </a:r>
            <a:r>
              <a:rPr lang="hr-HR" altLang="en-US" b="0" dirty="0">
                <a:solidFill>
                  <a:schemeClr val="tx1"/>
                </a:solidFill>
              </a:rPr>
              <a:t>)</a:t>
            </a:r>
            <a:endParaRPr lang="en-US" altLang="en-US" b="0" dirty="0">
              <a:solidFill>
                <a:schemeClr val="tx1"/>
              </a:solidFill>
            </a:endParaRPr>
          </a:p>
        </p:txBody>
      </p:sp>
      <p:sp>
        <p:nvSpPr>
          <p:cNvPr id="10" name="Right Brace 9"/>
          <p:cNvSpPr/>
          <p:nvPr/>
        </p:nvSpPr>
        <p:spPr bwMode="auto">
          <a:xfrm>
            <a:off x="2882640" y="2955925"/>
            <a:ext cx="304800" cy="1920875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Line 4"/>
          <p:cNvSpPr>
            <a:spLocks noChangeShapeType="1"/>
          </p:cNvSpPr>
          <p:nvPr/>
        </p:nvSpPr>
        <p:spPr bwMode="auto">
          <a:xfrm>
            <a:off x="4034111" y="5805940"/>
            <a:ext cx="972000" cy="79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2" name="Right Brace 11"/>
          <p:cNvSpPr/>
          <p:nvPr/>
        </p:nvSpPr>
        <p:spPr bwMode="auto">
          <a:xfrm>
            <a:off x="3653111" y="5272384"/>
            <a:ext cx="304800" cy="1067753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5068604" y="5452766"/>
            <a:ext cx="366207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>
              <a:spcBef>
                <a:spcPct val="50000"/>
              </a:spcBef>
              <a:defRPr sz="2000" b="1">
                <a:solidFill>
                  <a:srgbClr val="FF0000"/>
                </a:solidFill>
                <a:latin typeface="Tahoma" panose="020B0604030504040204" pitchFamily="34" charset="0"/>
              </a:defRPr>
            </a:lvl1pPr>
          </a:lstStyle>
          <a:p>
            <a:r>
              <a:rPr lang="en-US" altLang="en-US" b="0" dirty="0"/>
              <a:t>N</a:t>
            </a:r>
            <a:r>
              <a:rPr lang="hr-HR" altLang="en-US" b="0" dirty="0"/>
              <a:t> </a:t>
            </a:r>
            <a:r>
              <a:rPr lang="en-US" altLang="en-US" b="0" dirty="0" err="1">
                <a:solidFill>
                  <a:schemeClr val="tx1"/>
                </a:solidFill>
              </a:rPr>
              <a:t>sabiranja</a:t>
            </a:r>
            <a:r>
              <a:rPr lang="hr-HR" altLang="en-US" b="0" dirty="0">
                <a:solidFill>
                  <a:schemeClr val="tx1"/>
                </a:solidFill>
              </a:rPr>
              <a:t>,</a:t>
            </a:r>
            <a:r>
              <a:rPr lang="sr-Latn-ME" altLang="en-US" b="0" dirty="0">
                <a:solidFill>
                  <a:schemeClr val="tx1"/>
                </a:solidFill>
              </a:rPr>
              <a:t> </a:t>
            </a:r>
            <a:r>
              <a:rPr lang="sr-Latn-ME" altLang="en-US" b="0" dirty="0"/>
              <a:t>N/2+1</a:t>
            </a:r>
            <a:r>
              <a:rPr lang="sr-Latn-ME" altLang="en-US" b="0" dirty="0">
                <a:solidFill>
                  <a:schemeClr val="tx1"/>
                </a:solidFill>
              </a:rPr>
              <a:t> poređenje</a:t>
            </a:r>
            <a:r>
              <a:rPr lang="hr-HR" altLang="en-US" b="0" dirty="0">
                <a:solidFill>
                  <a:schemeClr val="tx1"/>
                </a:solidFill>
              </a:rPr>
              <a:t> </a:t>
            </a:r>
            <a:r>
              <a:rPr lang="en-US" altLang="en-US" b="0" dirty="0" err="1">
                <a:solidFill>
                  <a:schemeClr val="tx1"/>
                </a:solidFill>
              </a:rPr>
              <a:t>i</a:t>
            </a:r>
            <a:r>
              <a:rPr lang="en-US" altLang="en-US" b="0" dirty="0">
                <a:solidFill>
                  <a:schemeClr val="tx1"/>
                </a:solidFill>
              </a:rPr>
              <a:t> </a:t>
            </a:r>
            <a:r>
              <a:rPr lang="en-US" altLang="en-US" b="0" dirty="0"/>
              <a:t>N/2</a:t>
            </a:r>
            <a:r>
              <a:rPr lang="en-US" altLang="en-US" b="0" dirty="0">
                <a:solidFill>
                  <a:schemeClr val="tx1"/>
                </a:solidFill>
              </a:rPr>
              <a:t> </a:t>
            </a:r>
            <a:r>
              <a:rPr lang="en-US" altLang="en-US" b="0" dirty="0" err="1">
                <a:solidFill>
                  <a:schemeClr val="tx1"/>
                </a:solidFill>
              </a:rPr>
              <a:t>mno</a:t>
            </a:r>
            <a:r>
              <a:rPr lang="sr-Latn-ME" altLang="en-US" b="0" dirty="0">
                <a:solidFill>
                  <a:schemeClr val="tx1"/>
                </a:solidFill>
              </a:rPr>
              <a:t>ženja</a:t>
            </a:r>
            <a:endParaRPr lang="en-US" altLang="en-US" b="0" dirty="0">
              <a:solidFill>
                <a:schemeClr val="tx1"/>
              </a:solidFill>
            </a:endParaRPr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hr-HR" altLang="en-US" dirty="0"/>
              <a:t>Vremenska </a:t>
            </a:r>
            <a:r>
              <a:rPr lang="hr-HR" altLang="en-US" dirty="0" smtClean="0"/>
              <a:t>složenost: Ciklusi</a:t>
            </a:r>
            <a:endParaRPr lang="en-US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6/28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272" y="2286000"/>
            <a:ext cx="8592128" cy="4114800"/>
          </a:xfrm>
        </p:spPr>
        <p:txBody>
          <a:bodyPr/>
          <a:lstStyle/>
          <a:p>
            <a:r>
              <a:rPr lang="hr-HR" altLang="en-US" sz="2400" dirty="0"/>
              <a:t>Ugnježdeni ciklusi:</a:t>
            </a:r>
          </a:p>
          <a:p>
            <a:pPr marL="358766" indent="0">
              <a:spcBef>
                <a:spcPts val="0"/>
              </a:spcBef>
              <a:buNone/>
              <a:tabLst>
                <a:tab pos="358766" algn="l"/>
              </a:tabLst>
            </a:pPr>
            <a:endParaRPr lang="en-US" altLang="en-US" sz="2000" dirty="0">
              <a:solidFill>
                <a:srgbClr val="FF3300"/>
              </a:solidFill>
            </a:endParaRPr>
          </a:p>
          <a:p>
            <a:pPr marL="358766" indent="0">
              <a:spcBef>
                <a:spcPts val="0"/>
              </a:spcBef>
              <a:buNone/>
              <a:tabLst>
                <a:tab pos="358766" algn="l"/>
              </a:tabLst>
            </a:pPr>
            <a:r>
              <a:rPr lang="en-US" altLang="en-US" sz="2400" dirty="0">
                <a:solidFill>
                  <a:srgbClr val="FF3300"/>
                </a:solidFill>
              </a:rPr>
              <a:t>for</a:t>
            </a:r>
            <a:r>
              <a:rPr lang="hr-HR" altLang="en-US" sz="2400" dirty="0">
                <a:solidFill>
                  <a:srgbClr val="FF3300"/>
                </a:solidFill>
              </a:rPr>
              <a:t>(</a:t>
            </a:r>
            <a:r>
              <a:rPr lang="en-US" altLang="en-US" sz="2400" dirty="0" err="1">
                <a:solidFill>
                  <a:srgbClr val="FF3300"/>
                </a:solidFill>
              </a:rPr>
              <a:t>i</a:t>
            </a:r>
            <a:r>
              <a:rPr lang="en-US" altLang="en-US" sz="2400" dirty="0">
                <a:solidFill>
                  <a:srgbClr val="FF3300"/>
                </a:solidFill>
              </a:rPr>
              <a:t>=1</a:t>
            </a:r>
            <a:r>
              <a:rPr lang="en-US" altLang="en-US" sz="2400" dirty="0" smtClean="0">
                <a:solidFill>
                  <a:srgbClr val="FF3300"/>
                </a:solidFill>
              </a:rPr>
              <a:t>;</a:t>
            </a:r>
            <a:r>
              <a:rPr lang="sr-Latn-ME" altLang="en-US" sz="2400" dirty="0" smtClean="0">
                <a:solidFill>
                  <a:srgbClr val="FF3300"/>
                </a:solidFill>
              </a:rPr>
              <a:t> </a:t>
            </a:r>
            <a:r>
              <a:rPr lang="hr-HR" altLang="en-US" sz="2400" dirty="0" smtClean="0">
                <a:solidFill>
                  <a:srgbClr val="FF3300"/>
                </a:solidFill>
              </a:rPr>
              <a:t>i</a:t>
            </a:r>
            <a:r>
              <a:rPr lang="hr-HR" altLang="en-US" sz="2400" dirty="0">
                <a:solidFill>
                  <a:srgbClr val="FF3300"/>
                </a:solidFill>
              </a:rPr>
              <a:t>&lt;=</a:t>
            </a:r>
            <a:r>
              <a:rPr lang="hr-HR" altLang="en-US" sz="2400" dirty="0">
                <a:solidFill>
                  <a:srgbClr val="FF330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400" dirty="0" smtClean="0">
                <a:solidFill>
                  <a:srgbClr val="FF3300"/>
                </a:solidFill>
                <a:sym typeface="Symbol" panose="05050102010706020507" pitchFamily="18" charset="2"/>
              </a:rPr>
              <a:t>;</a:t>
            </a:r>
            <a:r>
              <a:rPr lang="sr-Latn-ME" altLang="en-US" sz="2400" dirty="0" smtClean="0">
                <a:solidFill>
                  <a:srgbClr val="FF3300"/>
                </a:solidFill>
                <a:sym typeface="Symbol" panose="05050102010706020507" pitchFamily="18" charset="2"/>
              </a:rPr>
              <a:t> </a:t>
            </a:r>
            <a:r>
              <a:rPr lang="en-US" altLang="en-US" sz="2400" dirty="0" err="1" smtClean="0">
                <a:solidFill>
                  <a:srgbClr val="FF3300"/>
                </a:solidFill>
                <a:sym typeface="Symbol" panose="05050102010706020507" pitchFamily="18" charset="2"/>
              </a:rPr>
              <a:t>i</a:t>
            </a:r>
            <a:r>
              <a:rPr lang="en-US" altLang="en-US" sz="2400" dirty="0">
                <a:solidFill>
                  <a:srgbClr val="FF3300"/>
                </a:solidFill>
                <a:sym typeface="Symbol" panose="05050102010706020507" pitchFamily="18" charset="2"/>
              </a:rPr>
              <a:t>++</a:t>
            </a:r>
            <a:r>
              <a:rPr lang="hr-HR" altLang="en-US" sz="2400" dirty="0" smtClean="0">
                <a:solidFill>
                  <a:srgbClr val="FF3300"/>
                </a:solidFill>
                <a:sym typeface="Symbol" panose="05050102010706020507" pitchFamily="18" charset="2"/>
              </a:rPr>
              <a:t>) </a:t>
            </a:r>
            <a:r>
              <a:rPr lang="en-US" altLang="en-US" sz="2400" dirty="0" smtClean="0">
                <a:solidFill>
                  <a:srgbClr val="FF3300"/>
                </a:solidFill>
                <a:sym typeface="Symbol" panose="05050102010706020507" pitchFamily="18" charset="2"/>
              </a:rPr>
              <a:t>{</a:t>
            </a:r>
            <a:endParaRPr lang="hr-HR" altLang="en-US" sz="2400" dirty="0">
              <a:solidFill>
                <a:srgbClr val="FF3300"/>
              </a:solidFill>
              <a:sym typeface="Symbol" panose="05050102010706020507" pitchFamily="18" charset="2"/>
            </a:endParaRPr>
          </a:p>
          <a:p>
            <a:pPr marL="358766" indent="0">
              <a:spcBef>
                <a:spcPts val="0"/>
              </a:spcBef>
              <a:buNone/>
              <a:tabLst>
                <a:tab pos="358766" algn="l"/>
              </a:tabLst>
            </a:pPr>
            <a:r>
              <a:rPr lang="en-US" altLang="en-US" sz="2400" dirty="0">
                <a:solidFill>
                  <a:srgbClr val="FF3300"/>
                </a:solidFill>
              </a:rPr>
              <a:t>	for</a:t>
            </a:r>
            <a:r>
              <a:rPr lang="hr-HR" altLang="en-US" sz="2400" dirty="0">
                <a:solidFill>
                  <a:srgbClr val="FF3300"/>
                </a:solidFill>
              </a:rPr>
              <a:t>(</a:t>
            </a:r>
            <a:r>
              <a:rPr lang="en-US" altLang="en-US" sz="2400" dirty="0">
                <a:solidFill>
                  <a:srgbClr val="FF3300"/>
                </a:solidFill>
              </a:rPr>
              <a:t>j=1</a:t>
            </a:r>
            <a:r>
              <a:rPr lang="en-US" altLang="en-US" sz="2400" dirty="0" smtClean="0">
                <a:solidFill>
                  <a:srgbClr val="FF3300"/>
                </a:solidFill>
              </a:rPr>
              <a:t>;</a:t>
            </a:r>
            <a:r>
              <a:rPr lang="sr-Latn-ME" altLang="en-US" sz="2400" dirty="0" smtClean="0">
                <a:solidFill>
                  <a:srgbClr val="FF3300"/>
                </a:solidFill>
              </a:rPr>
              <a:t> </a:t>
            </a:r>
            <a:r>
              <a:rPr lang="en-US" altLang="en-US" sz="2400" dirty="0" smtClean="0">
                <a:solidFill>
                  <a:srgbClr val="FF3300"/>
                </a:solidFill>
              </a:rPr>
              <a:t>j</a:t>
            </a:r>
            <a:r>
              <a:rPr lang="hr-HR" altLang="en-US" sz="2400" dirty="0">
                <a:solidFill>
                  <a:srgbClr val="FF3300"/>
                </a:solidFill>
              </a:rPr>
              <a:t>&lt;=</a:t>
            </a:r>
            <a:r>
              <a:rPr lang="hr-HR" altLang="en-US" sz="2400" dirty="0">
                <a:solidFill>
                  <a:srgbClr val="FF330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400" dirty="0" smtClean="0">
                <a:solidFill>
                  <a:srgbClr val="FF3300"/>
                </a:solidFill>
                <a:sym typeface="Symbol" panose="05050102010706020507" pitchFamily="18" charset="2"/>
              </a:rPr>
              <a:t>;</a:t>
            </a:r>
            <a:r>
              <a:rPr lang="sr-Latn-ME" altLang="en-US" sz="2400" dirty="0" smtClean="0">
                <a:solidFill>
                  <a:srgbClr val="FF3300"/>
                </a:solidFill>
                <a:sym typeface="Symbol" panose="05050102010706020507" pitchFamily="18" charset="2"/>
              </a:rPr>
              <a:t> </a:t>
            </a:r>
            <a:r>
              <a:rPr lang="en-US" altLang="en-US" sz="2400" dirty="0" err="1" smtClean="0">
                <a:solidFill>
                  <a:srgbClr val="FF3300"/>
                </a:solidFill>
                <a:sym typeface="Symbol" panose="05050102010706020507" pitchFamily="18" charset="2"/>
              </a:rPr>
              <a:t>j</a:t>
            </a:r>
            <a:r>
              <a:rPr lang="en-US" altLang="en-US" sz="2400" dirty="0" err="1">
                <a:solidFill>
                  <a:srgbClr val="FF3300"/>
                </a:solidFill>
                <a:sym typeface="Symbol" panose="05050102010706020507" pitchFamily="18" charset="2"/>
              </a:rPr>
              <a:t>++</a:t>
            </a:r>
            <a:r>
              <a:rPr lang="hr-HR" altLang="en-US" sz="2400" dirty="0" smtClean="0">
                <a:solidFill>
                  <a:srgbClr val="FF3300"/>
                </a:solidFill>
                <a:sym typeface="Symbol" panose="05050102010706020507" pitchFamily="18" charset="2"/>
              </a:rPr>
              <a:t>) </a:t>
            </a:r>
            <a:r>
              <a:rPr lang="en-US" altLang="en-US" sz="2400" dirty="0" smtClean="0">
                <a:solidFill>
                  <a:srgbClr val="FF3300"/>
                </a:solidFill>
                <a:sym typeface="Symbol" panose="05050102010706020507" pitchFamily="18" charset="2"/>
              </a:rPr>
              <a:t>{</a:t>
            </a:r>
            <a:endParaRPr lang="hr-HR" altLang="en-US" sz="2400" dirty="0">
              <a:solidFill>
                <a:srgbClr val="FF3300"/>
              </a:solidFill>
              <a:sym typeface="Symbol" panose="05050102010706020507" pitchFamily="18" charset="2"/>
            </a:endParaRPr>
          </a:p>
          <a:p>
            <a:pPr marL="358766" indent="0">
              <a:spcBef>
                <a:spcPts val="0"/>
              </a:spcBef>
              <a:buNone/>
              <a:tabLst>
                <a:tab pos="357188" algn="l"/>
                <a:tab pos="803275" algn="l"/>
                <a:tab pos="1431925" algn="l"/>
              </a:tabLst>
            </a:pPr>
            <a:r>
              <a:rPr lang="hr-HR" altLang="en-US" sz="2400" dirty="0">
                <a:solidFill>
                  <a:srgbClr val="FF3300"/>
                </a:solidFill>
                <a:sym typeface="Symbol" panose="05050102010706020507" pitchFamily="18" charset="2"/>
              </a:rPr>
              <a:t>	</a:t>
            </a:r>
            <a:r>
              <a:rPr lang="sr-Latn-ME" altLang="en-US" sz="2400" dirty="0">
                <a:solidFill>
                  <a:srgbClr val="FF3300"/>
                </a:solidFill>
                <a:sym typeface="Symbol" panose="05050102010706020507" pitchFamily="18" charset="2"/>
              </a:rPr>
              <a:t>	</a:t>
            </a:r>
            <a:r>
              <a:rPr lang="sr-Latn-ME" altLang="en-US" sz="2400" dirty="0" smtClean="0">
                <a:solidFill>
                  <a:srgbClr val="FF3300"/>
                </a:solidFill>
                <a:sym typeface="Symbol" panose="05050102010706020507" pitchFamily="18" charset="2"/>
              </a:rPr>
              <a:t>***</a:t>
            </a:r>
            <a:r>
              <a:rPr lang="sr-Latn-ME" altLang="en-US" sz="2400" dirty="0">
                <a:solidFill>
                  <a:srgbClr val="0070C0"/>
                </a:solidFill>
                <a:sym typeface="Symbol" panose="05050102010706020507" pitchFamily="18" charset="2"/>
              </a:rPr>
              <a:t>K operacija</a:t>
            </a:r>
            <a:r>
              <a:rPr lang="sr-Latn-ME" altLang="en-US" sz="2400" dirty="0">
                <a:solidFill>
                  <a:srgbClr val="FF3300"/>
                </a:solidFill>
                <a:sym typeface="Symbol" panose="05050102010706020507" pitchFamily="18" charset="2"/>
              </a:rPr>
              <a:t>***</a:t>
            </a:r>
            <a:r>
              <a:rPr lang="en-US" altLang="en-US" sz="2400" dirty="0">
                <a:solidFill>
                  <a:srgbClr val="FF3300"/>
                </a:solidFill>
                <a:sym typeface="Symbol" panose="05050102010706020507" pitchFamily="18" charset="2"/>
              </a:rPr>
              <a:t>	</a:t>
            </a:r>
          </a:p>
          <a:p>
            <a:pPr marL="358766" indent="0">
              <a:spcBef>
                <a:spcPts val="0"/>
              </a:spcBef>
              <a:buNone/>
              <a:tabLst>
                <a:tab pos="358766" algn="l"/>
              </a:tabLst>
            </a:pPr>
            <a:r>
              <a:rPr lang="en-US" altLang="en-US" sz="2400" dirty="0">
                <a:solidFill>
                  <a:srgbClr val="FF3300"/>
                </a:solidFill>
                <a:sym typeface="Symbol" panose="05050102010706020507" pitchFamily="18" charset="2"/>
              </a:rPr>
              <a:t>	}</a:t>
            </a:r>
            <a:r>
              <a:rPr lang="hr-HR" altLang="en-US" sz="2400" dirty="0">
                <a:solidFill>
                  <a:srgbClr val="FF3300"/>
                </a:solidFill>
                <a:sym typeface="Symbol" panose="05050102010706020507" pitchFamily="18" charset="2"/>
              </a:rPr>
              <a:t>	</a:t>
            </a:r>
            <a:endParaRPr lang="en-US" altLang="en-US" sz="2400" dirty="0">
              <a:solidFill>
                <a:srgbClr val="FF3300"/>
              </a:solidFill>
              <a:sym typeface="Symbol" panose="05050102010706020507" pitchFamily="18" charset="2"/>
            </a:endParaRPr>
          </a:p>
          <a:p>
            <a:pPr marL="358766" indent="0">
              <a:spcBef>
                <a:spcPts val="0"/>
              </a:spcBef>
              <a:buNone/>
              <a:tabLst>
                <a:tab pos="358766" algn="l"/>
              </a:tabLst>
            </a:pPr>
            <a:r>
              <a:rPr lang="en-US" altLang="en-US" sz="2400" dirty="0" smtClean="0">
                <a:solidFill>
                  <a:srgbClr val="FF3300"/>
                </a:solidFill>
                <a:sym typeface="Symbol" panose="05050102010706020507" pitchFamily="18" charset="2"/>
              </a:rPr>
              <a:t>}</a:t>
            </a:r>
            <a:endParaRPr lang="sr-Latn-ME" altLang="en-US" sz="2400" dirty="0">
              <a:solidFill>
                <a:srgbClr val="FF3300"/>
              </a:solidFill>
              <a:sym typeface="Symbol" panose="05050102010706020507" pitchFamily="18" charset="2"/>
            </a:endParaRPr>
          </a:p>
          <a:p>
            <a:pPr marL="358766" indent="0">
              <a:spcBef>
                <a:spcPts val="0"/>
              </a:spcBef>
              <a:buNone/>
              <a:tabLst>
                <a:tab pos="358766" algn="l"/>
              </a:tabLst>
            </a:pPr>
            <a:endParaRPr lang="sr-Latn-ME" altLang="en-US" sz="2400" dirty="0" smtClean="0">
              <a:solidFill>
                <a:srgbClr val="FF3300"/>
              </a:solidFill>
              <a:sym typeface="Symbol" panose="05050102010706020507" pitchFamily="18" charset="2"/>
            </a:endParaRPr>
          </a:p>
          <a:p>
            <a:pPr>
              <a:tabLst>
                <a:tab pos="358766" algn="l"/>
              </a:tabLst>
            </a:pPr>
            <a:r>
              <a:rPr lang="sr-Latn-ME" altLang="en-US" sz="2400" dirty="0" smtClean="0">
                <a:sym typeface="Symbol" panose="05050102010706020507" pitchFamily="18" charset="2"/>
              </a:rPr>
              <a:t>Sa svakom novom ugnježdenom petljom, složenost se uvećava onoliko puta koliko ima iteracija te petlje. Stoga se </a:t>
            </a:r>
            <a:r>
              <a:rPr lang="sr-Latn-ME" altLang="en-US" sz="2400" dirty="0" smtClean="0">
                <a:solidFill>
                  <a:srgbClr val="00B050"/>
                </a:solidFill>
                <a:sym typeface="Symbol" panose="05050102010706020507" pitchFamily="18" charset="2"/>
              </a:rPr>
              <a:t>izbjegavaju rješenja sa velikim brojem ugnježdenih petlji</a:t>
            </a:r>
            <a:r>
              <a:rPr lang="sr-Latn-ME" altLang="en-US" sz="2400" dirty="0" smtClean="0">
                <a:sym typeface="Symbol" panose="05050102010706020507" pitchFamily="18" charset="2"/>
              </a:rPr>
              <a:t>.</a:t>
            </a:r>
            <a:endParaRPr lang="en-US" altLang="en-US" sz="2400" dirty="0">
              <a:sym typeface="Symbol" panose="05050102010706020507" pitchFamily="18" charset="2"/>
            </a:endParaRPr>
          </a:p>
        </p:txBody>
      </p:sp>
      <p:sp>
        <p:nvSpPr>
          <p:cNvPr id="11" name="Line 4"/>
          <p:cNvSpPr>
            <a:spLocks noChangeShapeType="1"/>
          </p:cNvSpPr>
          <p:nvPr/>
        </p:nvSpPr>
        <p:spPr bwMode="auto">
          <a:xfrm>
            <a:off x="4694843" y="3934486"/>
            <a:ext cx="47244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5239328" y="3255495"/>
            <a:ext cx="3599872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>
              <a:spcBef>
                <a:spcPct val="50000"/>
              </a:spcBef>
              <a:defRPr sz="2000" b="1">
                <a:solidFill>
                  <a:srgbClr val="FF0000"/>
                </a:solidFill>
                <a:latin typeface="Tahoma" panose="020B0604030504040204" pitchFamily="34" charset="0"/>
              </a:defRPr>
            </a:lvl1pPr>
          </a:lstStyle>
          <a:p>
            <a:r>
              <a:rPr lang="en-US" altLang="en-US" b="0" dirty="0" err="1">
                <a:solidFill>
                  <a:schemeClr val="tx1"/>
                </a:solidFill>
              </a:rPr>
              <a:t>Slo</a:t>
            </a:r>
            <a:r>
              <a:rPr lang="sr-Latn-ME" altLang="en-US" b="0" dirty="0">
                <a:solidFill>
                  <a:schemeClr val="tx1"/>
                </a:solidFill>
              </a:rPr>
              <a:t>ženost je </a:t>
            </a:r>
            <a:r>
              <a:rPr lang="sr-Latn-ME" altLang="en-US" b="0" dirty="0"/>
              <a:t>N</a:t>
            </a:r>
            <a:r>
              <a:rPr lang="sr-Latn-ME" altLang="en-US" b="0" baseline="30000" dirty="0"/>
              <a:t>2</a:t>
            </a:r>
            <a:r>
              <a:rPr lang="sr-Latn-ME" altLang="en-US" b="0" dirty="0"/>
              <a:t>K</a:t>
            </a:r>
            <a:r>
              <a:rPr lang="sr-Latn-ME" altLang="en-US" b="0" dirty="0">
                <a:solidFill>
                  <a:schemeClr val="tx1"/>
                </a:solidFill>
              </a:rPr>
              <a:t> </a:t>
            </a:r>
            <a:r>
              <a:rPr lang="sr-Latn-ME" altLang="en-US" b="0" dirty="0" smtClean="0">
                <a:solidFill>
                  <a:schemeClr val="tx1"/>
                </a:solidFill>
              </a:rPr>
              <a:t>operacija (unutrašnja petlja), </a:t>
            </a:r>
            <a:r>
              <a:rPr lang="sr-Latn-ME" altLang="en-US" b="0" dirty="0" smtClean="0"/>
              <a:t>N</a:t>
            </a:r>
            <a:r>
              <a:rPr lang="sr-Latn-ME" altLang="en-US" b="0" baseline="30000" dirty="0" smtClean="0"/>
              <a:t>2</a:t>
            </a:r>
            <a:r>
              <a:rPr lang="sr-Latn-ME" altLang="en-US" b="0" dirty="0" smtClean="0"/>
              <a:t>+N</a:t>
            </a:r>
            <a:r>
              <a:rPr lang="sr-Latn-ME" altLang="en-US" b="0" dirty="0" smtClean="0">
                <a:solidFill>
                  <a:schemeClr val="tx1"/>
                </a:solidFill>
              </a:rPr>
              <a:t> </a:t>
            </a:r>
            <a:r>
              <a:rPr lang="sr-Latn-ME" altLang="en-US" b="0" dirty="0">
                <a:solidFill>
                  <a:schemeClr val="tx1"/>
                </a:solidFill>
              </a:rPr>
              <a:t>inkrementiranja promjenljivih </a:t>
            </a:r>
            <a:r>
              <a:rPr lang="sr-Latn-ME" altLang="en-US" b="0" dirty="0"/>
              <a:t>i</a:t>
            </a:r>
            <a:r>
              <a:rPr lang="sr-Latn-ME" altLang="en-US" b="0" dirty="0">
                <a:solidFill>
                  <a:schemeClr val="tx1"/>
                </a:solidFill>
              </a:rPr>
              <a:t> i </a:t>
            </a:r>
            <a:r>
              <a:rPr lang="sr-Latn-ME" altLang="en-US" b="0" dirty="0"/>
              <a:t>j</a:t>
            </a:r>
            <a:r>
              <a:rPr lang="sr-Latn-ME" altLang="en-US" b="0" dirty="0">
                <a:solidFill>
                  <a:schemeClr val="tx1"/>
                </a:solidFill>
              </a:rPr>
              <a:t>, </a:t>
            </a:r>
            <a:r>
              <a:rPr lang="sr-Latn-ME" altLang="en-US" b="0" dirty="0" smtClean="0">
                <a:solidFill>
                  <a:schemeClr val="tx1"/>
                </a:solidFill>
              </a:rPr>
              <a:t>i </a:t>
            </a:r>
            <a:r>
              <a:rPr lang="sr-Latn-ME" altLang="en-US" b="0" dirty="0" smtClean="0"/>
              <a:t>N</a:t>
            </a:r>
            <a:r>
              <a:rPr lang="sr-Latn-ME" altLang="en-US" b="0" baseline="30000" dirty="0" smtClean="0"/>
              <a:t>2</a:t>
            </a:r>
            <a:r>
              <a:rPr lang="sr-Latn-ME" altLang="en-US" b="0" dirty="0" smtClean="0"/>
              <a:t>+2N+1</a:t>
            </a:r>
            <a:r>
              <a:rPr lang="sr-Latn-ME" altLang="en-US" b="0" dirty="0" smtClean="0">
                <a:solidFill>
                  <a:schemeClr val="tx1"/>
                </a:solidFill>
              </a:rPr>
              <a:t> poređenje</a:t>
            </a:r>
            <a:endParaRPr lang="en-US" altLang="en-US" b="0" dirty="0">
              <a:solidFill>
                <a:schemeClr val="tx1"/>
              </a:solidFill>
            </a:endParaRPr>
          </a:p>
        </p:txBody>
      </p:sp>
      <p:sp>
        <p:nvSpPr>
          <p:cNvPr id="13" name="Right Brace 12"/>
          <p:cNvSpPr/>
          <p:nvPr/>
        </p:nvSpPr>
        <p:spPr bwMode="auto">
          <a:xfrm>
            <a:off x="4350329" y="2971800"/>
            <a:ext cx="304800" cy="1920875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686800" cy="1143000"/>
          </a:xfrm>
        </p:spPr>
        <p:txBody>
          <a:bodyPr/>
          <a:lstStyle/>
          <a:p>
            <a:r>
              <a:rPr lang="hr-HR" altLang="en-US" dirty="0"/>
              <a:t>Vremenska </a:t>
            </a:r>
            <a:r>
              <a:rPr lang="hr-HR" altLang="en-US" dirty="0" smtClean="0"/>
              <a:t>složenost: Ugnježdeni ciklusi</a:t>
            </a:r>
            <a:endParaRPr lang="en-US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7/28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991600" cy="1143000"/>
          </a:xfrm>
        </p:spPr>
        <p:txBody>
          <a:bodyPr/>
          <a:lstStyle/>
          <a:p>
            <a:r>
              <a:rPr lang="hr-HR" altLang="en-US" dirty="0"/>
              <a:t>Vremenska </a:t>
            </a:r>
            <a:r>
              <a:rPr lang="hr-HR" altLang="en-US" dirty="0" smtClean="0"/>
              <a:t>složenost: Ulazni podaci</a:t>
            </a:r>
            <a:endParaRPr lang="en-US" altLang="en-US" dirty="0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438400"/>
            <a:ext cx="8458200" cy="36576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hr-HR" altLang="en-US" sz="2400" dirty="0"/>
              <a:t>Kod algoritama koji sadrže kombinacije ciklusa i uslova, ponekad je teško procijeniti složenost.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hr-HR" altLang="en-US" sz="2400" dirty="0"/>
              <a:t>Sami ulazni podaci mogu značajno uticati na složenost. Na primjer, sortiranje relativno sortiranog niza zahtijeva manje operacija od niza sa nasumično raspoređenim elementima ili niza koji je sortiran u </a:t>
            </a:r>
            <a:r>
              <a:rPr lang="hr-HR" altLang="en-US" sz="2400" dirty="0" smtClean="0"/>
              <a:t>suprotni poredak.</a:t>
            </a:r>
            <a:endParaRPr lang="hr-HR" altLang="en-US" sz="2400" dirty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hr-HR" altLang="en-US" sz="2400" dirty="0"/>
              <a:t>Ukoliko znamo nešto o ulaznim podacima, može se vršiti sofisticiranija analiza.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8/28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85800"/>
            <a:ext cx="7772400" cy="990600"/>
          </a:xfrm>
        </p:spPr>
        <p:txBody>
          <a:bodyPr/>
          <a:lstStyle/>
          <a:p>
            <a:r>
              <a:rPr lang="hr-HR" altLang="en-US" dirty="0" smtClean="0"/>
              <a:t>Najgora i prosječna složenost</a:t>
            </a:r>
            <a:endParaRPr lang="en-US" altLang="en-US" dirty="0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4016" y="2191328"/>
            <a:ext cx="8610600" cy="4419600"/>
          </a:xfrm>
        </p:spPr>
        <p:txBody>
          <a:bodyPr/>
          <a:lstStyle/>
          <a:p>
            <a:r>
              <a:rPr lang="hr-HR" altLang="en-US" sz="2400" dirty="0" smtClean="0"/>
              <a:t>Šta </a:t>
            </a:r>
            <a:r>
              <a:rPr lang="hr-HR" altLang="en-US" sz="2400" dirty="0"/>
              <a:t>raditi kada ne postoji jedinstvena veza ulaznih podataka i složenosti</a:t>
            </a:r>
            <a:r>
              <a:rPr lang="en-US" altLang="en-US" sz="2400" dirty="0"/>
              <a:t>?</a:t>
            </a:r>
            <a:r>
              <a:rPr lang="hr-HR" altLang="en-US" sz="2400" dirty="0"/>
              <a:t> Postoje dvije strategije:</a:t>
            </a:r>
          </a:p>
          <a:p>
            <a:pPr lvl="1"/>
            <a:r>
              <a:rPr lang="hr-HR" altLang="en-US" sz="2000" dirty="0">
                <a:solidFill>
                  <a:srgbClr val="FF0000"/>
                </a:solidFill>
              </a:rPr>
              <a:t>Analiza najgoreg slučaja </a:t>
            </a:r>
            <a:r>
              <a:rPr lang="hr-HR" altLang="en-US" sz="2000" dirty="0"/>
              <a:t>(</a:t>
            </a:r>
            <a:r>
              <a:rPr lang="hr-HR" altLang="en-US" sz="2000" dirty="0">
                <a:solidFill>
                  <a:srgbClr val="00B050"/>
                </a:solidFill>
              </a:rPr>
              <a:t>worst case </a:t>
            </a:r>
            <a:r>
              <a:rPr lang="hr-HR" altLang="en-US" sz="2000" dirty="0"/>
              <a:t>analiza</a:t>
            </a:r>
            <a:r>
              <a:rPr lang="hr-HR" altLang="en-US" sz="2000" dirty="0" smtClean="0"/>
              <a:t>)</a:t>
            </a:r>
            <a:endParaRPr lang="hr-HR" altLang="en-US" sz="2000" dirty="0"/>
          </a:p>
          <a:p>
            <a:pPr lvl="2"/>
            <a:r>
              <a:rPr lang="hr-HR" altLang="en-US" sz="1800" dirty="0"/>
              <a:t>Uzme se najgori mogući slučaj i kaže se da algoritam ima toliku vremensku složenost u najgorem slučaju (ovo je češća strategija)</a:t>
            </a:r>
            <a:r>
              <a:rPr lang="en-US" altLang="en-US" sz="1800" dirty="0"/>
              <a:t>.</a:t>
            </a:r>
            <a:endParaRPr lang="hr-HR" altLang="en-US" sz="1800" dirty="0"/>
          </a:p>
          <a:p>
            <a:pPr lvl="1"/>
            <a:r>
              <a:rPr lang="en-US" altLang="en-US" sz="2000" dirty="0" err="1">
                <a:solidFill>
                  <a:srgbClr val="FF0000"/>
                </a:solidFill>
              </a:rPr>
              <a:t>Analiza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sr-Latn-CS" altLang="en-US" sz="2000" dirty="0">
                <a:solidFill>
                  <a:srgbClr val="FF0000"/>
                </a:solidFill>
              </a:rPr>
              <a:t>prosječnog slučaja </a:t>
            </a:r>
            <a:r>
              <a:rPr lang="sr-Latn-CS" altLang="en-US" sz="2000" dirty="0"/>
              <a:t>(</a:t>
            </a:r>
            <a:r>
              <a:rPr lang="sr-Latn-CS" altLang="en-US" sz="2000" dirty="0">
                <a:solidFill>
                  <a:srgbClr val="00B050"/>
                </a:solidFill>
              </a:rPr>
              <a:t>average case</a:t>
            </a:r>
            <a:r>
              <a:rPr lang="sr-Latn-CS" altLang="en-US" sz="2000" dirty="0"/>
              <a:t> analiza</a:t>
            </a:r>
            <a:r>
              <a:rPr lang="sr-Latn-CS" altLang="en-US" sz="2000" dirty="0" smtClean="0"/>
              <a:t>)</a:t>
            </a:r>
            <a:endParaRPr lang="sr-Latn-CS" altLang="en-US" sz="2000" dirty="0"/>
          </a:p>
          <a:p>
            <a:pPr lvl="2"/>
            <a:r>
              <a:rPr lang="sr-Latn-CS" altLang="en-US" sz="1800" dirty="0"/>
              <a:t>Za </a:t>
            </a:r>
            <a:r>
              <a:rPr lang="sr-Latn-CS" altLang="en-US" sz="1800" dirty="0" smtClean="0"/>
              <a:t>svaku klasu </a:t>
            </a:r>
            <a:r>
              <a:rPr lang="sr-Latn-CS" altLang="en-US" sz="1800" dirty="0"/>
              <a:t>ulaznih </a:t>
            </a:r>
            <a:r>
              <a:rPr lang="sr-Latn-CS" altLang="en-US" sz="1800" dirty="0" smtClean="0"/>
              <a:t>podataka, potrebno je znati broj operacija i  vjerovatnoću pojave svake klase. </a:t>
            </a:r>
            <a:r>
              <a:rPr lang="sr-Latn-CS" altLang="en-US" sz="1800" dirty="0"/>
              <a:t>Prosječan broj operacija </a:t>
            </a:r>
            <a:r>
              <a:rPr lang="sr-Latn-CS" altLang="en-US" sz="1800" dirty="0" smtClean="0"/>
              <a:t>se dobija:</a:t>
            </a:r>
            <a:endParaRPr lang="sr-Latn-CS" altLang="en-US" sz="1800" dirty="0"/>
          </a:p>
        </p:txBody>
      </p:sp>
      <p:graphicFrame>
        <p:nvGraphicFramePr>
          <p:cNvPr id="10240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9959483"/>
              </p:ext>
            </p:extLst>
          </p:nvPr>
        </p:nvGraphicFramePr>
        <p:xfrm>
          <a:off x="2157420" y="5308096"/>
          <a:ext cx="4648200" cy="93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173" name="Equation" r:id="rId3" imgW="2158920" imgH="431640" progId="Equation.DSMT4">
                  <p:embed/>
                </p:oleObj>
              </mc:Choice>
              <mc:Fallback>
                <p:oleObj name="Equation" r:id="rId3" imgW="2158920" imgH="43164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57420" y="5308096"/>
                        <a:ext cx="4648200" cy="930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05" name="Line 5"/>
          <p:cNvSpPr>
            <a:spLocks noChangeShapeType="1"/>
          </p:cNvSpPr>
          <p:nvPr/>
        </p:nvSpPr>
        <p:spPr bwMode="auto">
          <a:xfrm flipV="1">
            <a:off x="2774641" y="5231894"/>
            <a:ext cx="525780" cy="419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406" name="Text Box 6"/>
          <p:cNvSpPr txBox="1">
            <a:spLocks noChangeArrowheads="1"/>
          </p:cNvSpPr>
          <p:nvPr/>
        </p:nvSpPr>
        <p:spPr bwMode="auto">
          <a:xfrm>
            <a:off x="3253956" y="5010728"/>
            <a:ext cx="46482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sr-Latn-CS" altLang="en-US" sz="1600" dirty="0">
                <a:solidFill>
                  <a:srgbClr val="6699FF"/>
                </a:solidFill>
                <a:latin typeface="+mj-lt"/>
              </a:rPr>
              <a:t>Vjerovatnoća ulaznog podatka </a:t>
            </a:r>
            <a:r>
              <a:rPr lang="sr-Latn-CS" altLang="en-US" sz="1600" dirty="0" smtClean="0">
                <a:solidFill>
                  <a:srgbClr val="6699FF"/>
                </a:solidFill>
                <a:latin typeface="+mj-lt"/>
              </a:rPr>
              <a:t>date klase</a:t>
            </a:r>
            <a:endParaRPr lang="en-US" altLang="en-US" sz="1600" dirty="0">
              <a:solidFill>
                <a:srgbClr val="6699FF"/>
              </a:solidFill>
              <a:latin typeface="+mj-lt"/>
            </a:endParaRPr>
          </a:p>
        </p:txBody>
      </p:sp>
      <p:sp>
        <p:nvSpPr>
          <p:cNvPr id="102407" name="Line 7"/>
          <p:cNvSpPr>
            <a:spLocks noChangeShapeType="1"/>
          </p:cNvSpPr>
          <p:nvPr/>
        </p:nvSpPr>
        <p:spPr bwMode="auto">
          <a:xfrm>
            <a:off x="3224220" y="5955795"/>
            <a:ext cx="609600" cy="282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408" name="Text Box 8"/>
          <p:cNvSpPr txBox="1">
            <a:spLocks noChangeArrowheads="1"/>
          </p:cNvSpPr>
          <p:nvPr/>
        </p:nvSpPr>
        <p:spPr bwMode="auto">
          <a:xfrm>
            <a:off x="3789216" y="6072109"/>
            <a:ext cx="44958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sr-Latn-CS" altLang="en-US" sz="1600" dirty="0">
                <a:solidFill>
                  <a:srgbClr val="FF3300"/>
                </a:solidFill>
                <a:latin typeface="+mj-lt"/>
              </a:rPr>
              <a:t>Broj operacija za </a:t>
            </a:r>
            <a:r>
              <a:rPr lang="sr-Latn-CS" altLang="en-US" sz="1600" dirty="0" smtClean="0">
                <a:solidFill>
                  <a:srgbClr val="FF3300"/>
                </a:solidFill>
                <a:latin typeface="+mj-lt"/>
              </a:rPr>
              <a:t>datu klasu ulaznih podataka</a:t>
            </a:r>
            <a:endParaRPr lang="en-US" altLang="en-US" sz="1600" dirty="0">
              <a:solidFill>
                <a:srgbClr val="FF3300"/>
              </a:solidFill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9/28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3114</TotalTime>
  <Words>2681</Words>
  <Application>Microsoft Office PowerPoint</Application>
  <PresentationFormat>On-screen Show (4:3)</PresentationFormat>
  <Paragraphs>307</Paragraphs>
  <Slides>28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7" baseType="lpstr">
      <vt:lpstr>Arial</vt:lpstr>
      <vt:lpstr>Calibri</vt:lpstr>
      <vt:lpstr>Cambria Math</vt:lpstr>
      <vt:lpstr>Symbol</vt:lpstr>
      <vt:lpstr>Tahoma</vt:lpstr>
      <vt:lpstr>Times New Roman</vt:lpstr>
      <vt:lpstr>Wingdings</vt:lpstr>
      <vt:lpstr>Citrus</vt:lpstr>
      <vt:lpstr>Equation</vt:lpstr>
      <vt:lpstr>Programiranje I</vt:lpstr>
      <vt:lpstr>Složenost algoritama</vt:lpstr>
      <vt:lpstr>Složenost algoritama</vt:lpstr>
      <vt:lpstr>Vremenska složenost</vt:lpstr>
      <vt:lpstr>Vremenska složenost: Sekvence i selekcije</vt:lpstr>
      <vt:lpstr>Vremenska složenost: Ciklusi</vt:lpstr>
      <vt:lpstr>Vremenska složenost: Ugnježdeni ciklusi</vt:lpstr>
      <vt:lpstr>Vremenska složenost: Ulazni podaci</vt:lpstr>
      <vt:lpstr>Najgora i prosječna složenost</vt:lpstr>
      <vt:lpstr>Prosječna složenost</vt:lpstr>
      <vt:lpstr>Rast složenosti. Veliko O</vt:lpstr>
      <vt:lpstr>Veliko O</vt:lpstr>
      <vt:lpstr>Veliko O: Primjeri</vt:lpstr>
      <vt:lpstr>Korisna pravila za Veliko O</vt:lpstr>
      <vt:lpstr>Veliko O: Česte kompleksnosti</vt:lpstr>
      <vt:lpstr>Veliko O: Neki algoritmi</vt:lpstr>
      <vt:lpstr>Primjer 1: Nedostajući broj</vt:lpstr>
      <vt:lpstr>Primjer 2: Je li broj prost?</vt:lpstr>
      <vt:lpstr>Primjer 3: Ravnoteža niza</vt:lpstr>
      <vt:lpstr>Primjer 4: Najčešći element niza</vt:lpstr>
      <vt:lpstr>Brojanje elemenata niza: Primjene</vt:lpstr>
      <vt:lpstr>Sortiranje nizova kao međukorak</vt:lpstr>
      <vt:lpstr>qsort funkcija</vt:lpstr>
      <vt:lpstr>Sortiranje nizova: Primjene</vt:lpstr>
      <vt:lpstr>Primjer 5: Podniz sa najvećom sumom</vt:lpstr>
      <vt:lpstr>Podniz sa najvećom sumom: Rješenje 1</vt:lpstr>
      <vt:lpstr>Podniz sa najvećom sumom: Rješenje 2</vt:lpstr>
      <vt:lpstr>Podniz sa najvećom sumom: Rješenje 3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Složenost algoritama</dc:title>
  <dc:creator>Slobodan Đukanović</dc:creator>
  <cp:lastModifiedBy>PC</cp:lastModifiedBy>
  <cp:revision>367</cp:revision>
  <cp:lastPrinted>2016-12-20T17:54:20Z</cp:lastPrinted>
  <dcterms:created xsi:type="dcterms:W3CDTF">2003-09-01T06:41:49Z</dcterms:created>
  <dcterms:modified xsi:type="dcterms:W3CDTF">2021-12-28T08:47:04Z</dcterms:modified>
</cp:coreProperties>
</file>