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88" r:id="rId16"/>
    <p:sldId id="274" r:id="rId17"/>
    <p:sldId id="275" r:id="rId18"/>
    <p:sldId id="277" r:id="rId19"/>
    <p:sldId id="278" r:id="rId20"/>
    <p:sldId id="287" r:id="rId21"/>
    <p:sldId id="289" r:id="rId22"/>
    <p:sldId id="276" r:id="rId23"/>
    <p:sldId id="279" r:id="rId24"/>
    <p:sldId id="281" r:id="rId25"/>
    <p:sldId id="282" r:id="rId26"/>
    <p:sldId id="283" r:id="rId27"/>
    <p:sldId id="284" r:id="rId28"/>
    <p:sldId id="286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6633"/>
    <a:srgbClr val="FFB7B7"/>
    <a:srgbClr val="FF6600"/>
    <a:srgbClr val="FF99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9" d="100"/>
          <a:sy n="109" d="100"/>
        </p:scale>
        <p:origin x="17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1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a5gPPrqE3C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EYkhEoYT2xo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sIYaEqarl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254624"/>
            <a:ext cx="6400800" cy="147863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Tipovi podataka i</a:t>
            </a:r>
            <a:endParaRPr lang="en-US" sz="3600" dirty="0"/>
          </a:p>
          <a:p>
            <a:pPr eaLnBrk="1" hangingPunct="1"/>
            <a:r>
              <a:rPr lang="sr-Latn-CS" sz="3600" dirty="0" smtClean="0"/>
              <a:t>deklaracija promjenljivih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sr-Latn-ME" sz="2000" dirty="0" smtClean="0"/>
              <a:t>provjera nejednakosti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</a:t>
            </a:r>
            <a:r>
              <a:rPr lang="sr-Latn-ME" sz="2000" dirty="0"/>
              <a:t>provjera </a:t>
            </a:r>
            <a:r>
              <a:rPr lang="sr-Latn-ME" sz="2000" dirty="0" smtClean="0"/>
              <a:t>jednakosti</a:t>
            </a:r>
            <a:r>
              <a:rPr lang="sr-Latn-CS" sz="2000" dirty="0" smtClean="0"/>
              <a:t>; uočite razliku u odnosu na operator pridruživanja – </a:t>
            </a:r>
            <a:r>
              <a:rPr lang="sr-Latn-CS" sz="2000" dirty="0" smtClean="0">
                <a:solidFill>
                  <a:srgbClr val="FF0000"/>
                </a:solidFill>
              </a:rPr>
              <a:t>česta greška kod početnika!</a:t>
            </a:r>
            <a:r>
              <a:rPr lang="sr-Latn-CS" sz="2000" dirty="0" smtClean="0"/>
              <a:t>)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78266"/>
            <a:ext cx="8892480" cy="459109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(logičko I),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</a:t>
            </a:r>
            <a:r>
              <a:rPr lang="sr-Latn-CS" sz="2000" dirty="0"/>
              <a:t>(logičko </a:t>
            </a:r>
            <a:r>
              <a:rPr lang="sr-Latn-CS" sz="2000" dirty="0" smtClean="0"/>
              <a:t>ILI).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upotrebe logičkih operatora u složenim izrazima oprez!</a:t>
            </a:r>
          </a:p>
          <a:p>
            <a:pPr marL="739775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k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2</a:t>
            </a:r>
            <a:r>
              <a:rPr lang="sr-Latn-CS" sz="2000" dirty="0" smtClean="0">
                <a:solidFill>
                  <a:srgbClr val="3333CC"/>
                </a:solidFill>
              </a:rPr>
              <a:t>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  <a:endParaRPr lang="en-US" sz="2000" dirty="0" smtClean="0">
              <a:solidFill>
                <a:srgbClr val="3333CC"/>
              </a:solidFill>
            </a:endParaRPr>
          </a:p>
          <a:p>
            <a:pPr marL="715963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rgbClr val="3333CC"/>
                </a:solidFill>
              </a:rPr>
              <a:t>j = </a:t>
            </a:r>
            <a:r>
              <a:rPr lang="sr-Latn-C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k = 2</a:t>
            </a:r>
            <a:r>
              <a:rPr lang="sr-Latn-ME" sz="2000" dirty="0" smtClean="0"/>
              <a:t>,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složenog logičkog izraza se prvo pogleda prvi dio izraza i, kako je on tačan, cio logički izraz je sigurno tačan (logičko ILI). Tako se, u ovom slučaju, uopšte ne izvršava izraz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>
                <a:solidFill>
                  <a:srgbClr val="3333CC"/>
                </a:solidFill>
              </a:rPr>
              <a:t>++</a:t>
            </a:r>
            <a:r>
              <a:rPr lang="sr-Latn-CS" sz="2000" dirty="0" smtClean="0"/>
              <a:t>, </a:t>
            </a:r>
            <a:r>
              <a:rPr lang="sr-Latn-CS" sz="2000" dirty="0" smtClean="0"/>
              <a:t>pa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</a:t>
            </a:r>
            <a:r>
              <a:rPr lang="sr-Latn-CS" sz="2000" dirty="0" smtClean="0"/>
              <a:t>ostaje </a:t>
            </a:r>
            <a:r>
              <a:rPr lang="sr-Latn-CS" sz="2000" dirty="0">
                <a:solidFill>
                  <a:srgbClr val="3333CC"/>
                </a:solidFill>
              </a:rPr>
              <a:t>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11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287072" cy="397093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tačan, vraća se vrijednost izraza </a:t>
            </a:r>
            <a:r>
              <a:rPr lang="sr-Latn-CS" sz="2400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vrijednost </a:t>
            </a:r>
            <a:r>
              <a:rPr lang="sr-Latn-CS" sz="2400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 = 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sr-Latn-ME" sz="2400" dirty="0" smtClean="0"/>
              <a:t>,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12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85698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Programski</a:t>
            </a:r>
            <a:r>
              <a:rPr lang="en-US" sz="2200" dirty="0" smtClean="0"/>
              <a:t> </a:t>
            </a:r>
            <a:r>
              <a:rPr lang="en-US" sz="2200" dirty="0" err="1" smtClean="0"/>
              <a:t>jezik</a:t>
            </a:r>
            <a:r>
              <a:rPr lang="en-US" sz="2200" dirty="0" smtClean="0"/>
              <a:t> C </a:t>
            </a:r>
            <a:r>
              <a:rPr lang="en-US" sz="2200" dirty="0" err="1" smtClean="0"/>
              <a:t>posjeduje</a:t>
            </a:r>
            <a:r>
              <a:rPr lang="sr-Latn-CS" sz="2200" dirty="0" smtClean="0"/>
              <a:t>,</a:t>
            </a:r>
            <a:r>
              <a:rPr lang="en-US" sz="2200" dirty="0" smtClean="0"/>
              <a:t> </a:t>
            </a:r>
            <a:r>
              <a:rPr lang="sr-Latn-CS" sz="2200" dirty="0" smtClean="0"/>
              <a:t>kao snažan koncept, operacije za direktan rad sa bitovima, što se vrlo često koristi prilikom programiranja hardvera.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Postoje dvije grupe operatora za rad na nivou bitova: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/>
              <a:t>logičke operacije nad bitovima: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Latn-CS" sz="2000" b="1" dirty="0" smtClean="0">
                <a:solidFill>
                  <a:srgbClr val="FF0000"/>
                </a:solidFill>
              </a:rPr>
              <a:t>~</a:t>
            </a:r>
            <a:r>
              <a:rPr lang="sr-Latn-CS" sz="2000" dirty="0" smtClean="0"/>
              <a:t> negacija po bitovima, npr. </a:t>
            </a:r>
            <a:r>
              <a:rPr lang="sr-Latn-CS" sz="2000" dirty="0">
                <a:solidFill>
                  <a:srgbClr val="3333CC"/>
                </a:solidFill>
              </a:rPr>
              <a:t>~k</a:t>
            </a:r>
            <a:r>
              <a:rPr lang="sr-Latn-CS" sz="2000" dirty="0" smtClean="0"/>
              <a:t> znači gdje je u binarnom zapisu </a:t>
            </a:r>
            <a:r>
              <a:rPr lang="sr-Latn-C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bila 0 postavlja 1 i obratno; </a:t>
            </a:r>
            <a:r>
              <a:rPr lang="sr-Latn-CS" sz="2000" b="1" dirty="0" smtClean="0">
                <a:solidFill>
                  <a:srgbClr val="FF0000"/>
                </a:solidFill>
              </a:rPr>
              <a:t>a&amp;b</a:t>
            </a:r>
            <a:r>
              <a:rPr lang="sr-Latn-CS" sz="2000" dirty="0" smtClean="0"/>
              <a:t> logička operacija </a:t>
            </a:r>
            <a:r>
              <a:rPr lang="sr-Latn-CS" sz="2000" dirty="0"/>
              <a:t>I</a:t>
            </a:r>
            <a:r>
              <a:rPr lang="sr-Latn-CS" sz="2000" dirty="0" smtClean="0"/>
              <a:t> nad bitovima (bit rezultata je </a:t>
            </a:r>
            <a:r>
              <a:rPr lang="sr-Latn-CS" sz="2000" dirty="0" smtClean="0">
                <a:solidFill>
                  <a:srgbClr val="3333CC"/>
                </a:solidFill>
              </a:rPr>
              <a:t>1 </a:t>
            </a:r>
            <a:r>
              <a:rPr lang="sr-Latn-CS" sz="2000" dirty="0" smtClean="0"/>
              <a:t>samo ako su biti na istom mjestu u </a:t>
            </a:r>
            <a:r>
              <a:rPr lang="sr-Latn-CS" sz="2000" dirty="0">
                <a:solidFill>
                  <a:srgbClr val="3333CC"/>
                </a:solidFill>
              </a:rPr>
              <a:t>a</a:t>
            </a:r>
            <a:r>
              <a:rPr lang="sr-Latn-CS" sz="2000" dirty="0"/>
              <a:t> i </a:t>
            </a:r>
            <a:r>
              <a:rPr lang="sr-Latn-CS" sz="2000" dirty="0">
                <a:solidFill>
                  <a:srgbClr val="3333CC"/>
                </a:solidFill>
              </a:rPr>
              <a:t>b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/>
              <a:t>jednaki 1</a:t>
            </a:r>
            <a:r>
              <a:rPr lang="sr-Latn-CS" sz="2000" dirty="0" smtClean="0"/>
              <a:t>);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|b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čko ILI nad bitovima;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^b</a:t>
            </a:r>
            <a:r>
              <a:rPr lang="en-US" sz="2000" dirty="0" smtClean="0"/>
              <a:t> </a:t>
            </a:r>
            <a:r>
              <a:rPr lang="en-US" sz="2000" dirty="0" err="1" smtClean="0"/>
              <a:t>eks</a:t>
            </a:r>
            <a:r>
              <a:rPr lang="sr-Latn-CS" sz="2000" dirty="0" smtClean="0"/>
              <a:t>k</a:t>
            </a:r>
            <a:r>
              <a:rPr lang="en-US" sz="2000" dirty="0" err="1" smtClean="0"/>
              <a:t>luzivno</a:t>
            </a:r>
            <a:r>
              <a:rPr lang="en-US" sz="2000" dirty="0" smtClean="0"/>
              <a:t> ILI </a:t>
            </a:r>
            <a:r>
              <a:rPr lang="sr-Latn-CS" sz="2000" dirty="0" smtClean="0"/>
              <a:t>nad</a:t>
            </a:r>
            <a:r>
              <a:rPr lang="en-US" sz="2000" dirty="0" smtClean="0"/>
              <a:t> </a:t>
            </a:r>
            <a:r>
              <a:rPr lang="en-US" sz="2000" dirty="0" err="1" smtClean="0"/>
              <a:t>bitovima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err="1" smtClean="0"/>
              <a:t>operacije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pomjeranja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sr-Latn-ME" sz="2000" b="1" dirty="0" smtClean="0">
                <a:solidFill>
                  <a:srgbClr val="FF0000"/>
                </a:solidFill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</a:rPr>
              <a:t>&lt;&lt;</a:t>
            </a:r>
            <a:r>
              <a:rPr lang="sr-Latn-ME" sz="2000" b="1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/>
              <a:t> </a:t>
            </a:r>
            <a:r>
              <a:rPr lang="sr-Latn-CS" sz="2000" dirty="0" smtClean="0"/>
              <a:t>znači pomjeranje binarne reprezentacije broja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 lijevo</a:t>
            </a:r>
            <a:r>
              <a:rPr lang="sr-Latn-CS" sz="2000" dirty="0" smtClean="0"/>
              <a:t>, a na upražnjena mjesta se upisuju nule. Sa druge strane,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>
                <a:solidFill>
                  <a:srgbClr val="3333CC"/>
                </a:solidFill>
              </a:rPr>
              <a:t>&gt;&gt;</a:t>
            </a:r>
            <a:r>
              <a:rPr lang="sr-Latn-ME" sz="2000" dirty="0" smtClean="0">
                <a:solidFill>
                  <a:srgbClr val="3333CC"/>
                </a:solidFill>
              </a:rPr>
              <a:t>p</a:t>
            </a:r>
            <a:r>
              <a:rPr lang="en-US" sz="2000" dirty="0" smtClean="0"/>
              <a:t> je </a:t>
            </a:r>
            <a:r>
              <a:rPr lang="en-US" sz="2000" dirty="0" err="1" smtClean="0"/>
              <a:t>pomjeranje</a:t>
            </a:r>
            <a:r>
              <a:rPr lang="sr-Latn-ME" sz="2000" dirty="0" smtClean="0"/>
              <a:t> broja</a:t>
            </a:r>
            <a:r>
              <a:rPr lang="en-US" sz="2000" dirty="0" smtClean="0"/>
              <a:t> </a:t>
            </a:r>
            <a:r>
              <a:rPr lang="sr-Latn-ME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/>
              <a:t> </a:t>
            </a:r>
            <a:r>
              <a:rPr lang="sr-Latn-CS" sz="2000" dirty="0"/>
              <a:t>za </a:t>
            </a:r>
            <a:r>
              <a:rPr lang="sr-Latn-CS" sz="2000" dirty="0">
                <a:solidFill>
                  <a:srgbClr val="3333CC"/>
                </a:solidFill>
              </a:rPr>
              <a:t>p</a:t>
            </a:r>
            <a:r>
              <a:rPr lang="sr-Latn-CS" sz="2000" dirty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</a:t>
            </a:r>
            <a:r>
              <a:rPr lang="sr-Latn-ME" sz="2000" dirty="0" smtClean="0"/>
              <a:t> </a:t>
            </a:r>
            <a:r>
              <a:rPr lang="sr-Latn-ME" sz="2000" dirty="0">
                <a:solidFill>
                  <a:srgbClr val="3333CC"/>
                </a:solidFill>
              </a:rPr>
              <a:t>desno</a:t>
            </a:r>
            <a:r>
              <a:rPr lang="en-US" sz="2000" dirty="0" smtClean="0"/>
              <a:t>.</a:t>
            </a:r>
            <a:r>
              <a:rPr lang="sr-Latn-ME" sz="2000" dirty="0" smtClean="0"/>
              <a:t> </a:t>
            </a:r>
            <a:r>
              <a:rPr lang="sr-Latn-ME" sz="2000" dirty="0" smtClean="0">
                <a:solidFill>
                  <a:srgbClr val="00B050"/>
                </a:solidFill>
              </a:rPr>
              <a:t>Posljedica</a:t>
            </a:r>
            <a:r>
              <a:rPr lang="sr-Latn-ME" sz="2000" dirty="0" smtClean="0"/>
              <a:t>: </a:t>
            </a:r>
            <a:r>
              <a:rPr lang="sr-Latn-ME" sz="2000" dirty="0" smtClean="0">
                <a:solidFill>
                  <a:srgbClr val="3333CC"/>
                </a:solidFill>
              </a:rPr>
              <a:t>k&lt;&lt;1</a:t>
            </a:r>
            <a:r>
              <a:rPr lang="sr-Latn-ME" sz="2000" dirty="0" smtClean="0"/>
              <a:t> odgovara množenju broja </a:t>
            </a:r>
            <a:r>
              <a:rPr lang="sr-Latn-ME" sz="2000" dirty="0">
                <a:solidFill>
                  <a:srgbClr val="3333CC"/>
                </a:solidFill>
              </a:rPr>
              <a:t>k</a:t>
            </a:r>
            <a:r>
              <a:rPr lang="sr-Latn-ME" sz="2000" dirty="0" smtClean="0"/>
              <a:t> sa 2, </a:t>
            </a:r>
            <a:r>
              <a:rPr lang="sr-Latn-ME" sz="2000" dirty="0">
                <a:solidFill>
                  <a:srgbClr val="3333CC"/>
                </a:solidFill>
              </a:rPr>
              <a:t>k&gt;&gt;1 </a:t>
            </a:r>
            <a:r>
              <a:rPr lang="sr-Latn-ME" sz="2000" dirty="0" smtClean="0"/>
              <a:t>dijeljenju sa 2.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13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28092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Posljednji operator koji će za sada biti uveden je operator </a:t>
            </a:r>
            <a:r>
              <a:rPr lang="sr-Latn-CS" sz="2200" b="1" dirty="0" smtClean="0">
                <a:solidFill>
                  <a:srgbClr val="FF0000"/>
                </a:solidFill>
              </a:rPr>
              <a:t>koma</a:t>
            </a:r>
            <a:r>
              <a:rPr lang="sr-Latn-CS" sz="2200" dirty="0" smtClean="0"/>
              <a:t> (odnosno zarez) koji se koristi za nabrajanje izraza, a rezultat operacije je vrijednost izraza koji je krajnje desno.</a:t>
            </a:r>
            <a:br>
              <a:rPr lang="sr-Latn-CS" sz="2200" dirty="0" smtClean="0"/>
            </a:br>
            <a:r>
              <a:rPr lang="sr-Latn-CS" sz="2200" dirty="0" smtClean="0"/>
              <a:t>N</a:t>
            </a:r>
            <a:r>
              <a:rPr lang="en-US" sz="2200" dirty="0" smtClean="0"/>
              <a:t>a </a:t>
            </a:r>
            <a:r>
              <a:rPr lang="sr-Latn-CS" sz="2200" dirty="0" smtClean="0"/>
              <a:t>pr</a:t>
            </a:r>
            <a:r>
              <a:rPr lang="en-US" sz="2200" dirty="0" err="1" smtClean="0"/>
              <a:t>imjer</a:t>
            </a:r>
            <a:r>
              <a:rPr lang="en-US" sz="2200" dirty="0" smtClean="0"/>
              <a:t>,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i = (j=2, 3) </a:t>
            </a:r>
            <a:r>
              <a:rPr lang="sr-Latn-CS" sz="2200" dirty="0" smtClean="0"/>
              <a:t>će postaviti </a:t>
            </a:r>
            <a:r>
              <a:rPr lang="sr-Latn-CS" sz="2200" dirty="0">
                <a:solidFill>
                  <a:srgbClr val="3333CC"/>
                </a:solidFill>
              </a:rPr>
              <a:t>j</a:t>
            </a:r>
            <a:r>
              <a:rPr lang="sr-Latn-CS" sz="2200" dirty="0" smtClean="0"/>
              <a:t> na </a:t>
            </a:r>
            <a:r>
              <a:rPr lang="sr-Latn-CS" sz="2200" dirty="0">
                <a:solidFill>
                  <a:srgbClr val="3333CC"/>
                </a:solidFill>
              </a:rPr>
              <a:t>2</a:t>
            </a:r>
            <a:r>
              <a:rPr lang="sr-Latn-CS" sz="2200" dirty="0" smtClean="0"/>
              <a:t>, a zatim će </a:t>
            </a:r>
            <a:r>
              <a:rPr lang="sr-Latn-CS" sz="2200" dirty="0">
                <a:solidFill>
                  <a:srgbClr val="3333CC"/>
                </a:solidFill>
              </a:rPr>
              <a:t>3</a:t>
            </a:r>
            <a:r>
              <a:rPr lang="sr-Latn-CS" sz="2200" dirty="0" smtClean="0"/>
              <a:t> pridružiti promjenljivoj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sr-Latn-CS" sz="2200" dirty="0" smtClean="0"/>
              <a:t>.</a:t>
            </a:r>
            <a:endParaRPr lang="sr-Latn-CS" sz="2200" dirty="0" smtClean="0"/>
          </a:p>
          <a:p>
            <a:pPr eaLnBrk="1" hangingPunct="1"/>
            <a:r>
              <a:rPr lang="sr-Latn-CS" sz="2200" dirty="0" smtClean="0"/>
              <a:t>Sada prelazimo na osnovne tipove podataka.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14</a:t>
            </a:fld>
            <a:r>
              <a:rPr lang="sr-Latn-ME" dirty="0" smtClean="0"/>
              <a:t>/28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765772"/>
            <a:ext cx="2808312" cy="15796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10200" y="6399906"/>
            <a:ext cx="40131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- 6 -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Operacije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i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operatori</a:t>
            </a:r>
            <a:endParaRPr lang="en-US" sz="16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 </a:t>
            </a:r>
            <a:r>
              <a:rPr lang="sr-Latn-CS" dirty="0">
                <a:solidFill>
                  <a:srgbClr val="FF0000"/>
                </a:solidFill>
              </a:rPr>
              <a:t>int</a:t>
            </a:r>
            <a:r>
              <a:rPr lang="sr-Latn-CS" dirty="0"/>
              <a:t> i modifikacije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968" cy="47251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Ispred riječi int, mogu se naći ključne riječi </a:t>
            </a:r>
            <a:r>
              <a:rPr lang="sr-Latn-CS" sz="2300" b="1" dirty="0">
                <a:solidFill>
                  <a:srgbClr val="FF0000"/>
                </a:solidFill>
              </a:rPr>
              <a:t>short</a:t>
            </a:r>
            <a:r>
              <a:rPr lang="sr-Latn-CS" sz="2300" dirty="0" smtClean="0"/>
              <a:t> i </a:t>
            </a:r>
            <a:r>
              <a:rPr lang="sr-Latn-CS" sz="2300" b="1" dirty="0">
                <a:solidFill>
                  <a:srgbClr val="FF0000"/>
                </a:solidFill>
              </a:rPr>
              <a:t>long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Ako se promjenljiva deklariše kao </a:t>
            </a:r>
            <a:r>
              <a:rPr lang="sr-Latn-CS" sz="2300" b="1" dirty="0" smtClean="0">
                <a:solidFill>
                  <a:srgbClr val="FF0000"/>
                </a:solidFill>
              </a:rPr>
              <a:t>short int</a:t>
            </a:r>
            <a:r>
              <a:rPr lang="sr-Latn-CS" sz="2300" dirty="0" smtClean="0"/>
              <a:t> (dovoljno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short</a:t>
            </a:r>
            <a:r>
              <a:rPr lang="sr-Latn-CS" sz="2300" dirty="0" smtClean="0"/>
              <a:t>),</a:t>
            </a:r>
            <a:r>
              <a:rPr lang="en-US" sz="2300" dirty="0" smtClean="0"/>
              <a:t> </a:t>
            </a:r>
            <a:r>
              <a:rPr lang="sr-Latn-ME" sz="2300" dirty="0" smtClean="0"/>
              <a:t>zauzeće se m</a:t>
            </a:r>
            <a:r>
              <a:rPr lang="en-US" sz="2300" dirty="0" err="1" smtClean="0"/>
              <a:t>anje</a:t>
            </a:r>
            <a:r>
              <a:rPr lang="en-US" sz="2300" dirty="0" smtClean="0"/>
              <a:t> </a:t>
            </a:r>
            <a:r>
              <a:rPr lang="en-US" sz="2300" dirty="0" err="1" smtClean="0"/>
              <a:t>memorije</a:t>
            </a:r>
            <a:r>
              <a:rPr lang="sr-Latn-ME" sz="2300" dirty="0" smtClean="0"/>
              <a:t>, što za posljedicu ima </a:t>
            </a:r>
            <a:r>
              <a:rPr lang="en-US" sz="2300" dirty="0" err="1" smtClean="0"/>
              <a:t>manji</a:t>
            </a:r>
            <a:r>
              <a:rPr lang="en-US" sz="2300" dirty="0" smtClean="0"/>
              <a:t> </a:t>
            </a:r>
            <a:r>
              <a:rPr lang="en-US" sz="2300" dirty="0" err="1" smtClean="0"/>
              <a:t>opseg</a:t>
            </a:r>
            <a:r>
              <a:rPr lang="en-US" sz="2300" dirty="0" smtClean="0"/>
              <a:t> </a:t>
            </a:r>
            <a:r>
              <a:rPr lang="en-US" sz="2300" dirty="0" err="1" smtClean="0"/>
              <a:t>brojeva</a:t>
            </a:r>
            <a:r>
              <a:rPr lang="sr-Latn-ME" sz="2300" dirty="0" smtClean="0"/>
              <a:t> sa kojim se radi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Za </a:t>
            </a:r>
            <a:r>
              <a:rPr lang="sr-Latn-CS" sz="2300" dirty="0"/>
              <a:t>"</a:t>
            </a:r>
            <a:r>
              <a:rPr lang="sr-Latn-CS" sz="2300" dirty="0" smtClean="0"/>
              <a:t>dugačke" cijele brojeve</a:t>
            </a:r>
            <a:r>
              <a:rPr lang="en-US" sz="2300" dirty="0" smtClean="0"/>
              <a:t>,</a:t>
            </a:r>
            <a:r>
              <a:rPr lang="sr-Latn-CS" sz="2300" dirty="0" smtClean="0"/>
              <a:t> koji zauzimaju više prostora u memoriji</a:t>
            </a:r>
            <a:r>
              <a:rPr lang="en-US" sz="2300" dirty="0" smtClean="0"/>
              <a:t>,</a:t>
            </a:r>
            <a:r>
              <a:rPr lang="sr-Latn-CS" sz="2300" dirty="0" smtClean="0"/>
              <a:t> koriste se deklaracije </a:t>
            </a:r>
            <a:r>
              <a:rPr lang="sr-Latn-CS" sz="2300" b="1" dirty="0" smtClean="0">
                <a:solidFill>
                  <a:srgbClr val="FF0000"/>
                </a:solidFill>
              </a:rPr>
              <a:t>long int</a:t>
            </a:r>
            <a:r>
              <a:rPr lang="sr-Latn-CS" sz="2300" dirty="0" smtClean="0"/>
              <a:t> (dozvoljeno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 smtClean="0"/>
              <a:t>) i </a:t>
            </a:r>
            <a:r>
              <a:rPr lang="sr-Latn-CS" sz="2300" b="1" dirty="0" smtClean="0">
                <a:solidFill>
                  <a:srgbClr val="FF0000"/>
                </a:solidFill>
              </a:rPr>
              <a:t>long long </a:t>
            </a:r>
            <a:r>
              <a:rPr lang="sr-Latn-CS" sz="2300" b="1" dirty="0">
                <a:solidFill>
                  <a:srgbClr val="FF0000"/>
                </a:solidFill>
              </a:rPr>
              <a:t>int</a:t>
            </a:r>
            <a:r>
              <a:rPr lang="sr-Latn-CS" sz="2300" dirty="0"/>
              <a:t> (dozvoljeno je </a:t>
            </a:r>
            <a:r>
              <a:rPr lang="sr-Latn-CS" sz="2300" dirty="0" smtClean="0"/>
              <a:t>samo </a:t>
            </a:r>
            <a:r>
              <a:rPr lang="sr-Latn-CS" sz="2300" dirty="0">
                <a:solidFill>
                  <a:srgbClr val="3333CC"/>
                </a:solidFill>
              </a:rPr>
              <a:t>long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).</a:t>
            </a:r>
            <a:endParaRPr lang="sr-Latn-C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300" dirty="0" smtClean="0"/>
              <a:t>P</a:t>
            </a:r>
            <a:r>
              <a:rPr lang="sr-Latn-CS" sz="2300" dirty="0" smtClean="0"/>
              <a:t>ostoje </a:t>
            </a:r>
            <a:r>
              <a:rPr lang="sr-Latn-CS" sz="2300" dirty="0"/>
              <a:t>i modifikatori </a:t>
            </a:r>
            <a:r>
              <a:rPr lang="sr-Latn-CS" sz="2300" b="1" dirty="0">
                <a:solidFill>
                  <a:srgbClr val="FF0000"/>
                </a:solidFill>
              </a:rPr>
              <a:t>signed</a:t>
            </a:r>
            <a:r>
              <a:rPr lang="sr-Latn-CS" sz="2300" dirty="0"/>
              <a:t> </a:t>
            </a:r>
            <a:r>
              <a:rPr lang="sr-Latn-CS" sz="2300" dirty="0" smtClean="0"/>
              <a:t>(podrazumijeva se) i </a:t>
            </a: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koji se mogu kombinovati sa </a:t>
            </a:r>
            <a:r>
              <a:rPr lang="sr-Latn-CS" sz="2300" dirty="0">
                <a:solidFill>
                  <a:srgbClr val="3333CC"/>
                </a:solidFill>
              </a:rPr>
              <a:t>short</a:t>
            </a:r>
            <a:r>
              <a:rPr lang="sr-Latn-CS" sz="2300" dirty="0"/>
              <a:t> i </a:t>
            </a:r>
            <a:r>
              <a:rPr lang="sr-Latn-CS" sz="2300" dirty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znači da sadržaj memorije treba tumačiti kao cijeli broj koji ne može uzeti negativnu vrijednost (npr. umjesto da se brojevi tumače u domenu od </a:t>
            </a:r>
            <a:r>
              <a:rPr lang="sr-Latn-CS" sz="2300" dirty="0">
                <a:solidFill>
                  <a:srgbClr val="3333CC"/>
                </a:solidFill>
              </a:rPr>
              <a:t>–2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0070C0"/>
                </a:solidFill>
              </a:rPr>
              <a:t> </a:t>
            </a:r>
            <a:r>
              <a:rPr lang="sr-Latn-CS" sz="2300" dirty="0"/>
              <a:t>do </a:t>
            </a:r>
            <a:r>
              <a:rPr lang="sr-Latn-CS" sz="2300" dirty="0">
                <a:solidFill>
                  <a:srgbClr val="3333CC"/>
                </a:solidFill>
              </a:rPr>
              <a:t>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3333CC"/>
                </a:solidFill>
              </a:rPr>
              <a:t>-1</a:t>
            </a:r>
            <a:r>
              <a:rPr lang="sr-Latn-CS" sz="2300" dirty="0"/>
              <a:t> oni se tumače kao brojevi u domenu </a:t>
            </a:r>
            <a:r>
              <a:rPr lang="sr-Latn-CS" sz="2300" dirty="0">
                <a:solidFill>
                  <a:srgbClr val="3333CC"/>
                </a:solidFill>
              </a:rPr>
              <a:t>0</a:t>
            </a:r>
            <a:r>
              <a:rPr lang="sr-Latn-CS" sz="2300" dirty="0"/>
              <a:t> do </a:t>
            </a:r>
            <a:r>
              <a:rPr lang="sr-Latn-CS" sz="2300" dirty="0" smtClean="0">
                <a:solidFill>
                  <a:srgbClr val="3333CC"/>
                </a:solidFill>
              </a:rPr>
              <a:t>2</a:t>
            </a:r>
            <a:r>
              <a:rPr lang="sr-Latn-CS" sz="2300" baseline="30000" dirty="0" smtClean="0">
                <a:solidFill>
                  <a:srgbClr val="3333CC"/>
                </a:solidFill>
              </a:rPr>
              <a:t>16</a:t>
            </a:r>
            <a:r>
              <a:rPr lang="sr-Latn-CS" sz="2300" dirty="0" smtClean="0">
                <a:solidFill>
                  <a:srgbClr val="3333CC"/>
                </a:solidFill>
              </a:rPr>
              <a:t>-1</a:t>
            </a:r>
            <a:r>
              <a:rPr lang="en-US" sz="2300" dirty="0" smtClean="0"/>
              <a:t>)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15</a:t>
            </a:fld>
            <a:r>
              <a:rPr lang="sr-Latn-ME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6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</a:t>
            </a:r>
            <a:r>
              <a:rPr lang="sr-Latn-CS" dirty="0"/>
              <a:t>povi </a:t>
            </a:r>
            <a:r>
              <a:rPr lang="sr-Latn-CS" dirty="0">
                <a:solidFill>
                  <a:srgbClr val="FF0000"/>
                </a:solidFill>
              </a:rPr>
              <a:t>float</a:t>
            </a:r>
            <a:r>
              <a:rPr lang="sr-Latn-CS" dirty="0"/>
              <a:t> i </a:t>
            </a:r>
            <a:r>
              <a:rPr lang="sr-Latn-CS" dirty="0">
                <a:solidFill>
                  <a:srgbClr val="FF0000"/>
                </a:solidFill>
              </a:rPr>
              <a:t>double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640960" cy="43204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Opseg vrijednosti tipova float i double je dat u tabeli par slajdova naprijed.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16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</a:t>
            </a:r>
            <a:r>
              <a:rPr lang="sr-Latn-CS" dirty="0"/>
              <a:t> </a:t>
            </a:r>
            <a:r>
              <a:rPr lang="sr-Latn-CS" dirty="0">
                <a:solidFill>
                  <a:srgbClr val="FF0000"/>
                </a:solidFill>
              </a:rPr>
              <a:t>char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48" y="2124891"/>
            <a:ext cx="8712968" cy="44265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Tip podataka </a:t>
            </a:r>
            <a:r>
              <a:rPr lang="sr-Latn-CS" sz="2200" b="1" dirty="0" smtClean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dirty="0" smtClean="0">
                <a:solidFill>
                  <a:srgbClr val="3333CC"/>
                </a:solidFill>
              </a:rPr>
              <a:t>–128 </a:t>
            </a:r>
            <a:r>
              <a:rPr lang="sr-Latn-CS" sz="2200" dirty="0" smtClean="0"/>
              <a:t>do </a:t>
            </a:r>
            <a:r>
              <a:rPr lang="sr-Latn-CS" sz="2200" dirty="0">
                <a:solidFill>
                  <a:srgbClr val="3333CC"/>
                </a:solidFill>
              </a:rPr>
              <a:t>127</a:t>
            </a:r>
            <a:r>
              <a:rPr lang="sr-Latn-CS" sz="2200" dirty="0" smtClean="0"/>
              <a:t>. Nama su interesantni samo pozitivni brojevi.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Domen promjenljivih tipa </a:t>
            </a:r>
            <a:r>
              <a:rPr lang="sr-Latn-CS" sz="2200" b="1" dirty="0" smtClean="0">
                <a:solidFill>
                  <a:srgbClr val="FF0000"/>
                </a:solidFill>
              </a:rPr>
              <a:t>unsigned char</a:t>
            </a:r>
            <a:r>
              <a:rPr lang="sr-Latn-CS" sz="2200" dirty="0" smtClean="0"/>
              <a:t> je </a:t>
            </a:r>
            <a:r>
              <a:rPr lang="sr-Latn-CS" sz="2200" dirty="0" smtClean="0">
                <a:solidFill>
                  <a:srgbClr val="3333CC"/>
                </a:solidFill>
              </a:rPr>
              <a:t>0</a:t>
            </a:r>
            <a:r>
              <a:rPr lang="sr-Latn-CS" sz="2200" dirty="0" smtClean="0"/>
              <a:t> - </a:t>
            </a:r>
            <a:r>
              <a:rPr lang="sr-Latn-CS" sz="2200" dirty="0">
                <a:solidFill>
                  <a:srgbClr val="3333CC"/>
                </a:solidFill>
              </a:rPr>
              <a:t>255</a:t>
            </a:r>
            <a:r>
              <a:rPr lang="sr-Latn-CS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Deklaracija promjenljive </a:t>
            </a:r>
            <a:r>
              <a:rPr lang="sr-Latn-CS" sz="2200" dirty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tipa </a:t>
            </a:r>
            <a:r>
              <a:rPr lang="sr-Latn-CS" sz="2200" dirty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i dodjela konkretnog karaktera se vrši na sljedeći način: </a:t>
            </a:r>
            <a:r>
              <a:rPr lang="sr-Latn-CS" sz="2200" dirty="0" smtClean="0">
                <a:solidFill>
                  <a:srgbClr val="3333CC"/>
                </a:solidFill>
              </a:rPr>
              <a:t>char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a = </a:t>
            </a:r>
            <a:r>
              <a:rPr lang="en-US" sz="2200" dirty="0">
                <a:solidFill>
                  <a:srgbClr val="3333CC"/>
                </a:solidFill>
              </a:rPr>
              <a:t>'</a:t>
            </a:r>
            <a:r>
              <a:rPr lang="sr-Latn-ME" sz="2200" dirty="0" smtClean="0">
                <a:solidFill>
                  <a:srgbClr val="3333CC"/>
                </a:solidFill>
              </a:rPr>
              <a:t>#</a:t>
            </a:r>
            <a:r>
              <a:rPr lang="en-US" sz="2200" dirty="0" smtClean="0">
                <a:solidFill>
                  <a:srgbClr val="3333CC"/>
                </a:solidFill>
              </a:rPr>
              <a:t>'</a:t>
            </a:r>
            <a:r>
              <a:rPr lang="sr-Latn-ME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/>
              <a:t>Numerička </a:t>
            </a:r>
            <a:r>
              <a:rPr lang="sr-Latn-CS" sz="2200" dirty="0" smtClean="0"/>
              <a:t>vrijednost </a:t>
            </a:r>
            <a:r>
              <a:rPr lang="sr-Latn-CS" sz="2200" dirty="0"/>
              <a:t>karaktera odgovara njegovoj poziciji u ASCII tabeli. Tako, na </a:t>
            </a:r>
            <a:r>
              <a:rPr lang="sr-Latn-CS" sz="2200" dirty="0" smtClean="0"/>
              <a:t>primjer</a:t>
            </a:r>
            <a:r>
              <a:rPr lang="sr-Latn-CS" sz="2200" dirty="0"/>
              <a:t>, karakteru </a:t>
            </a:r>
            <a:r>
              <a:rPr lang="sr-Latn-CS" sz="2200" dirty="0">
                <a:solidFill>
                  <a:srgbClr val="3333CC"/>
                </a:solidFill>
              </a:rPr>
              <a:t>'+'</a:t>
            </a:r>
            <a:r>
              <a:rPr lang="sr-Latn-CS" sz="2200" dirty="0"/>
              <a:t> odgovara broj </a:t>
            </a:r>
            <a:r>
              <a:rPr lang="sr-Latn-CS" sz="2200" dirty="0">
                <a:solidFill>
                  <a:srgbClr val="3333CC"/>
                </a:solidFill>
              </a:rPr>
              <a:t>43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84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116</a:t>
            </a:r>
            <a:r>
              <a:rPr lang="sr-Latn-CS" sz="2200" dirty="0"/>
              <a:t>, cifri </a:t>
            </a:r>
            <a:r>
              <a:rPr lang="sr-Latn-CS" sz="2200" dirty="0">
                <a:solidFill>
                  <a:srgbClr val="3333CC"/>
                </a:solidFill>
              </a:rPr>
              <a:t>'7'</a:t>
            </a:r>
            <a:r>
              <a:rPr lang="sr-Latn-CS" sz="2200" dirty="0"/>
              <a:t> </a:t>
            </a:r>
            <a:r>
              <a:rPr lang="sr-Latn-CS" sz="2200" dirty="0" smtClean="0"/>
              <a:t>odgovara broj </a:t>
            </a:r>
            <a:r>
              <a:rPr lang="sr-Latn-CS" sz="2200" dirty="0">
                <a:solidFill>
                  <a:srgbClr val="3333CC"/>
                </a:solidFill>
              </a:rPr>
              <a:t>55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17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Pogodne osobine ASCII tabele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21632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ASCII </a:t>
            </a:r>
            <a:r>
              <a:rPr lang="sr-Latn-CS" sz="2400" dirty="0" smtClean="0"/>
              <a:t>tabela ima nekoliko pogodnih osobina:</a:t>
            </a:r>
          </a:p>
          <a:p>
            <a:pPr lvl="1" eaLnBrk="1" hangingPunct="1"/>
            <a:r>
              <a:rPr lang="sr-Latn-CS" sz="2000" dirty="0" smtClean="0"/>
              <a:t>mala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velika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cifre su poređane jedna za drugom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Stoga nam nije bitan međusoban odnos malih i velikih slova i cifara, kao ni </a:t>
            </a:r>
            <a:r>
              <a:rPr lang="en-US" sz="2400" dirty="0" smtClean="0"/>
              <a:t>ASCII </a:t>
            </a:r>
            <a:r>
              <a:rPr lang="sr-Latn-CS" sz="2400" dirty="0" smtClean="0"/>
              <a:t>kôd pojedinih karaktera.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18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568952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osobina ASCII tabele, nad karakterima se mogu provoditi sljedeće operacije</a:t>
            </a:r>
            <a:r>
              <a:rPr lang="sr-Latn-CS" sz="22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/>
              <a:t>'a'+</a:t>
            </a:r>
            <a:r>
              <a:rPr lang="en-US" sz="2000" b="1" dirty="0" smtClean="0"/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</a:t>
            </a:r>
            <a:r>
              <a:rPr lang="en-US" sz="2000" b="1" dirty="0"/>
              <a:t>=</a:t>
            </a:r>
            <a:r>
              <a:rPr lang="en-US" sz="2000" b="1" dirty="0" smtClean="0"/>
              <a:t>'b</a:t>
            </a:r>
            <a:r>
              <a:rPr lang="en-US" sz="2000" b="1" dirty="0"/>
              <a:t>'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'a</a:t>
            </a:r>
            <a:r>
              <a:rPr lang="en-US" sz="2000" dirty="0">
                <a:solidFill>
                  <a:srgbClr val="00B050"/>
                </a:solidFill>
              </a:rPr>
              <a:t>' </a:t>
            </a:r>
            <a:r>
              <a:rPr lang="en-US" sz="2000" dirty="0" smtClean="0">
                <a:solidFill>
                  <a:srgbClr val="00B050"/>
                </a:solidFill>
              </a:rPr>
              <a:t>* '0</a:t>
            </a:r>
            <a:r>
              <a:rPr lang="en-US" sz="2000" dirty="0">
                <a:solidFill>
                  <a:srgbClr val="00B050"/>
                </a:solidFill>
              </a:rPr>
              <a:t>'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Ima smisla porediti samo karaktere koji pripadaju istoj grupi (međusobno poređenje malih ili velikih slova), ali nije zabranjeno, ali ni previše smisleno, poređenje karaktera iz različitih grupa.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19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9080" cy="439174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u C-u moraju eksplicitno deklarisati prije prve upotrebe.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</a:t>
            </a:r>
            <a:r>
              <a:rPr lang="sr-Latn-CS" sz="2000" dirty="0" smtClean="0">
                <a:solidFill>
                  <a:srgbClr val="3333CC"/>
                </a:solidFill>
              </a:rPr>
              <a:t>int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long</a:t>
            </a:r>
            <a:r>
              <a:rPr lang="sr-Latn-CS" sz="2000" dirty="0" smtClean="0"/>
              <a:t>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</a:t>
            </a:r>
            <a:r>
              <a:rPr lang="sr-Latn-CS" sz="2000" dirty="0">
                <a:solidFill>
                  <a:srgbClr val="3333CC"/>
                </a:solidFill>
              </a:rPr>
              <a:t>float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double</a:t>
            </a:r>
            <a:r>
              <a:rPr lang="sr-Latn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</a:t>
            </a:r>
            <a:r>
              <a:rPr lang="sr-Latn-CS" sz="2000" dirty="0">
                <a:solidFill>
                  <a:srgbClr val="3333CC"/>
                </a:solidFill>
              </a:rPr>
              <a:t>char</a:t>
            </a:r>
            <a:r>
              <a:rPr lang="sr-Latn-CS" sz="2000" dirty="0" smtClean="0"/>
              <a:t>)</a:t>
            </a:r>
            <a:r>
              <a:rPr lang="en-US" sz="20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2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65419"/>
              </p:ext>
            </p:extLst>
          </p:nvPr>
        </p:nvGraphicFramePr>
        <p:xfrm>
          <a:off x="251520" y="2082364"/>
          <a:ext cx="8712968" cy="4711444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long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double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double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10, 12 ili 16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---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3398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Literali za</a:t>
            </a:r>
            <a:r>
              <a:rPr lang="en-US" dirty="0" smtClean="0"/>
              <a:t> numeri</a:t>
            </a:r>
            <a:r>
              <a:rPr lang="sr-Latn-ME" dirty="0" smtClean="0"/>
              <a:t>čke</a:t>
            </a:r>
            <a:r>
              <a:rPr lang="sr-Latn-CS" dirty="0" smtClean="0"/>
              <a:t> tipove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2392" y="2006556"/>
            <a:ext cx="8712968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11450" algn="l"/>
              </a:tabLst>
            </a:pPr>
            <a:r>
              <a:rPr lang="sr-Latn-ME" sz="2200" dirty="0" smtClean="0">
                <a:solidFill>
                  <a:srgbClr val="3333CC"/>
                </a:solidFill>
                <a:latin typeface="+mj-lt"/>
              </a:rPr>
              <a:t>int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 x = </a:t>
            </a:r>
            <a:r>
              <a:rPr lang="en-US" sz="2200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;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 smtClean="0">
                <a:latin typeface="+mj-lt"/>
              </a:rPr>
              <a:t>	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sz="2200" dirty="0" smtClean="0">
                <a:latin typeface="+mj-lt"/>
              </a:rPr>
              <a:t> je literal (konstanta) tipa 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int</a:t>
            </a:r>
          </a:p>
          <a:p>
            <a:pPr>
              <a:tabLst>
                <a:tab pos="2711450" algn="l"/>
              </a:tabLst>
            </a:pPr>
            <a:r>
              <a:rPr lang="sr-Latn-ME" sz="2200" dirty="0" smtClean="0">
                <a:solidFill>
                  <a:srgbClr val="C00000"/>
                </a:solidFill>
                <a:latin typeface="+mj-lt"/>
              </a:rPr>
              <a:t>long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C00000"/>
                </a:solidFill>
                <a:latin typeface="+mj-lt"/>
              </a:rPr>
              <a:t>22</a:t>
            </a:r>
            <a:r>
              <a:rPr lang="sr-Latn-ME" sz="2200" dirty="0" smtClean="0">
                <a:solidFill>
                  <a:srgbClr val="C00000"/>
                </a:solidFill>
                <a:latin typeface="+mj-lt"/>
              </a:rPr>
              <a:t>L;</a:t>
            </a:r>
            <a:r>
              <a:rPr lang="en-US" sz="2200" dirty="0" smtClean="0"/>
              <a:t> </a:t>
            </a:r>
            <a:r>
              <a:rPr lang="sr-Latn-ME" sz="2200" dirty="0" smtClean="0"/>
              <a:t>	</a:t>
            </a:r>
            <a:r>
              <a:rPr lang="sr-Latn-ME" sz="2200" dirty="0">
                <a:latin typeface="+mj-lt"/>
              </a:rPr>
              <a:t>//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22L</a:t>
            </a:r>
            <a:r>
              <a:rPr lang="sr-Latn-ME" sz="2200" dirty="0" smtClean="0">
                <a:latin typeface="+mj-lt"/>
              </a:rPr>
              <a:t> ili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22l</a:t>
            </a:r>
            <a:r>
              <a:rPr lang="sr-Latn-ME" sz="2200" dirty="0" smtClean="0">
                <a:latin typeface="+mj-lt"/>
              </a:rPr>
              <a:t> su literali tipa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long</a:t>
            </a:r>
          </a:p>
          <a:p>
            <a:pPr>
              <a:spcAft>
                <a:spcPts val="600"/>
              </a:spcAft>
              <a:tabLst>
                <a:tab pos="2711450" algn="l"/>
              </a:tabLst>
            </a:pPr>
            <a:r>
              <a:rPr lang="sr-Latn-ME" sz="2200" dirty="0" smtClean="0">
                <a:solidFill>
                  <a:srgbClr val="00B050"/>
                </a:solidFill>
                <a:latin typeface="+mj-lt"/>
              </a:rPr>
              <a:t>long long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00B050"/>
                </a:solidFill>
                <a:latin typeface="+mj-lt"/>
              </a:rPr>
              <a:t>22</a:t>
            </a:r>
            <a:r>
              <a:rPr lang="sr-Latn-ME" sz="2200" dirty="0" smtClean="0">
                <a:solidFill>
                  <a:srgbClr val="00B050"/>
                </a:solidFill>
                <a:latin typeface="+mj-lt"/>
              </a:rPr>
              <a:t>LL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;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//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ili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su literali tipa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long long</a:t>
            </a:r>
            <a:endParaRPr lang="en-US" sz="2200" dirty="0">
              <a:solidFill>
                <a:srgbClr val="00B050"/>
              </a:solidFill>
              <a:latin typeface="+mj-lt"/>
            </a:endParaRPr>
          </a:p>
          <a:p>
            <a:pPr marL="623888"/>
            <a:r>
              <a:rPr lang="sr-Latn-ME" sz="1800" dirty="0" smtClean="0">
                <a:latin typeface="+mj-lt"/>
              </a:rPr>
              <a:t>Konstanta </a:t>
            </a:r>
            <a:r>
              <a:rPr lang="en-US" sz="1800" dirty="0" smtClean="0">
                <a:solidFill>
                  <a:srgbClr val="00B050"/>
                </a:solidFill>
                <a:latin typeface="+mj-lt"/>
              </a:rPr>
              <a:t>12345678912</a:t>
            </a:r>
            <a:r>
              <a:rPr lang="en-US" sz="1800" dirty="0" smtClean="0">
                <a:latin typeface="+mj-lt"/>
              </a:rPr>
              <a:t> </a:t>
            </a:r>
            <a:r>
              <a:rPr lang="sr-Latn-ME" sz="1800" dirty="0" smtClean="0">
                <a:latin typeface="+mj-lt"/>
              </a:rPr>
              <a:t>je takođe tipa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+mj-lt"/>
              </a:rPr>
              <a:t>long </a:t>
            </a:r>
            <a:r>
              <a:rPr lang="en-US" sz="1800" dirty="0" err="1">
                <a:solidFill>
                  <a:srgbClr val="00B050"/>
                </a:solidFill>
                <a:latin typeface="+mj-lt"/>
              </a:rPr>
              <a:t>long</a:t>
            </a:r>
            <a:r>
              <a:rPr lang="en-US" sz="1800" dirty="0">
                <a:latin typeface="+mj-lt"/>
              </a:rPr>
              <a:t> </a:t>
            </a:r>
            <a:r>
              <a:rPr lang="sr-Latn-ME" sz="1800" dirty="0" smtClean="0">
                <a:latin typeface="+mj-lt"/>
              </a:rPr>
              <a:t>jer</a:t>
            </a:r>
            <a:br>
              <a:rPr lang="sr-Latn-ME" sz="1800" dirty="0" smtClean="0">
                <a:latin typeface="+mj-lt"/>
              </a:rPr>
            </a:br>
            <a:r>
              <a:rPr lang="sr-Latn-ME" sz="1800" dirty="0">
                <a:latin typeface="+mj-lt"/>
              </a:rPr>
              <a:t>ta vrijednost </a:t>
            </a:r>
            <a:r>
              <a:rPr lang="en-US" sz="1800" dirty="0" smtClean="0">
                <a:latin typeface="+mj-lt"/>
              </a:rPr>
              <a:t>ne </a:t>
            </a:r>
            <a:r>
              <a:rPr lang="en-US" sz="1800" dirty="0" err="1">
                <a:latin typeface="+mj-lt"/>
              </a:rPr>
              <a:t>može</a:t>
            </a:r>
            <a:r>
              <a:rPr lang="en-US" sz="1800" dirty="0">
                <a:latin typeface="+mj-lt"/>
              </a:rPr>
              <a:t> da </a:t>
            </a:r>
            <a:r>
              <a:rPr lang="en-US" sz="1800" dirty="0" err="1">
                <a:latin typeface="+mj-lt"/>
              </a:rPr>
              <a:t>stane</a:t>
            </a:r>
            <a:r>
              <a:rPr lang="en-US" sz="1800" dirty="0">
                <a:latin typeface="+mj-lt"/>
              </a:rPr>
              <a:t> u </a:t>
            </a:r>
            <a:r>
              <a:rPr lang="sr-Latn-ME" sz="1800" dirty="0" smtClean="0">
                <a:latin typeface="+mj-lt"/>
              </a:rPr>
              <a:t>tip </a:t>
            </a:r>
            <a:r>
              <a:rPr lang="sr-Latn-ME" sz="1800" dirty="0" smtClean="0">
                <a:solidFill>
                  <a:srgbClr val="FF0000"/>
                </a:solidFill>
                <a:latin typeface="+mj-lt"/>
              </a:rPr>
              <a:t>long</a:t>
            </a:r>
            <a:r>
              <a:rPr lang="sr-Latn-ME" sz="1800" dirty="0" smtClean="0">
                <a:latin typeface="+mj-lt"/>
              </a:rPr>
              <a:t> (</a:t>
            </a:r>
            <a:r>
              <a:rPr lang="en-US" sz="1800" dirty="0" smtClean="0">
                <a:latin typeface="+mj-lt"/>
              </a:rPr>
              <a:t>4 </a:t>
            </a:r>
            <a:r>
              <a:rPr lang="en-US" sz="1800" dirty="0" err="1">
                <a:latin typeface="+mj-lt"/>
              </a:rPr>
              <a:t>bajta</a:t>
            </a:r>
            <a:r>
              <a:rPr lang="en-US" sz="1800" dirty="0">
                <a:latin typeface="+mj-lt"/>
              </a:rPr>
              <a:t>)</a:t>
            </a:r>
          </a:p>
          <a:p>
            <a:pPr>
              <a:spcBef>
                <a:spcPts val="600"/>
              </a:spcBef>
              <a:tabLst>
                <a:tab pos="3055938" algn="l"/>
              </a:tabLst>
            </a:pPr>
            <a:r>
              <a:rPr lang="sr-Latn-ME" sz="2200" dirty="0" smtClean="0">
                <a:solidFill>
                  <a:srgbClr val="7030A0"/>
                </a:solidFill>
                <a:latin typeface="+mj-lt"/>
              </a:rPr>
              <a:t>float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rgbClr val="7030A0"/>
                </a:solidFill>
                <a:latin typeface="+mj-lt"/>
              </a:rPr>
              <a:t>.3F;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ili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su literali tipa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float</a:t>
            </a:r>
          </a:p>
          <a:p>
            <a:pPr>
              <a:tabLst>
                <a:tab pos="3055938" algn="l"/>
              </a:tabLst>
            </a:pP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x = 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.3;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2.3</a:t>
            </a:r>
            <a:r>
              <a:rPr lang="sr-Latn-ME" sz="2200" dirty="0" smtClean="0">
                <a:latin typeface="+mj-lt"/>
              </a:rPr>
              <a:t> je literal </a:t>
            </a:r>
            <a:r>
              <a:rPr lang="sr-Latn-ME" sz="2200" dirty="0">
                <a:latin typeface="+mj-lt"/>
              </a:rPr>
              <a:t>tipa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</a:t>
            </a:r>
          </a:p>
          <a:p>
            <a:pPr>
              <a:tabLst>
                <a:tab pos="3055938" algn="l"/>
              </a:tabLst>
            </a:pPr>
            <a:r>
              <a:rPr lang="sr-Latn-ME" sz="2200" dirty="0" smtClean="0">
                <a:solidFill>
                  <a:srgbClr val="666633"/>
                </a:solidFill>
                <a:latin typeface="+mj-lt"/>
              </a:rPr>
              <a:t>long double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x = </a:t>
            </a:r>
            <a:r>
              <a:rPr lang="en-US" sz="2200" dirty="0">
                <a:solidFill>
                  <a:srgbClr val="666633"/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rgbClr val="666633"/>
                </a:solidFill>
                <a:latin typeface="+mj-lt"/>
              </a:rPr>
              <a:t>.3L;</a:t>
            </a: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sz="2200" dirty="0" smtClean="0">
                <a:latin typeface="+mj-lt"/>
              </a:rPr>
              <a:t> ili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sz="2200" dirty="0" smtClean="0">
                <a:latin typeface="+mj-lt"/>
              </a:rPr>
              <a:t> su literali tipa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long double</a:t>
            </a:r>
          </a:p>
          <a:p>
            <a:pPr>
              <a:spcBef>
                <a:spcPts val="600"/>
              </a:spcBef>
              <a:tabLst>
                <a:tab pos="2066925" algn="l"/>
                <a:tab pos="2689225" algn="l"/>
              </a:tabLst>
            </a:pP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float </a:t>
            </a: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2F</a:t>
            </a: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;</a:t>
            </a:r>
            <a:r>
              <a:rPr lang="sr-Latn-ME" sz="2200" dirty="0" smtClean="0">
                <a:latin typeface="+mj-lt"/>
              </a:rPr>
              <a:t>	// </a:t>
            </a: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Greška! </a:t>
            </a:r>
            <a:r>
              <a:rPr lang="sr-Latn-ME" sz="2200" dirty="0">
                <a:latin typeface="+mj-lt"/>
              </a:rPr>
              <a:t>Sufiks F se ne </a:t>
            </a:r>
            <a:r>
              <a:rPr lang="sr-Latn-ME" sz="2200" dirty="0" smtClean="0">
                <a:latin typeface="+mj-lt"/>
              </a:rPr>
              <a:t>dodaje</a:t>
            </a:r>
          </a:p>
          <a:p>
            <a:pPr>
              <a:tabLst>
                <a:tab pos="2066925" algn="l"/>
                <a:tab pos="2689225" algn="l"/>
              </a:tabLst>
            </a:pPr>
            <a:r>
              <a:rPr lang="sr-Latn-ME" sz="2200" dirty="0">
                <a:latin typeface="+mj-lt"/>
              </a:rPr>
              <a:t>	// </a:t>
            </a:r>
            <a:r>
              <a:rPr lang="sr-Latn-ME" sz="2200" dirty="0">
                <a:latin typeface="+mj-lt"/>
              </a:rPr>
              <a:t>na </a:t>
            </a:r>
            <a:r>
              <a:rPr lang="sr-Latn-ME" sz="2200" dirty="0" smtClean="0">
                <a:latin typeface="+mj-lt"/>
              </a:rPr>
              <a:t>cjelobrojnu </a:t>
            </a:r>
            <a:r>
              <a:rPr lang="sr-Latn-ME" sz="2200" dirty="0" smtClean="0">
                <a:latin typeface="+mj-lt"/>
              </a:rPr>
              <a:t>konstantu.</a:t>
            </a:r>
            <a:endParaRPr lang="en-US" sz="2200" dirty="0">
              <a:latin typeface="+mj-lt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21</a:t>
            </a:fld>
            <a:r>
              <a:rPr lang="sr-Latn-ME" dirty="0" smtClean="0"/>
              <a:t>/28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958" y="5449628"/>
            <a:ext cx="1987246" cy="11178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48064" y="6549329"/>
            <a:ext cx="3473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- 5 -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Tipovi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promenljivih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  <p:extLst>
      <p:ext uri="{BB962C8B-B14F-4D97-AF65-F5344CB8AC3E}">
        <p14:creationId xmlns:p14="http://schemas.microsoft.com/office/powerpoint/2010/main" val="41826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64096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Prirodno</a:t>
            </a:r>
            <a:r>
              <a:rPr lang="en-US" sz="2400" dirty="0" smtClean="0"/>
              <a:t> </a:t>
            </a:r>
            <a:r>
              <a:rPr lang="sr-Latn-CS" sz="2400" dirty="0" smtClean="0"/>
              <a:t>je očekivati da u operacijama učestvuju podaci različitih tipova. U programskom jeziku C postoje specifična pravila koja određuju ponašanje u tom slučaju. </a:t>
            </a:r>
          </a:p>
          <a:p>
            <a:pPr eaLnBrk="1" hangingPunct="1"/>
            <a:r>
              <a:rPr lang="sr-Latn-CS" sz="2400" dirty="0" smtClean="0"/>
              <a:t>Da </a:t>
            </a:r>
            <a:r>
              <a:rPr lang="sr-Latn-CS" sz="2400" dirty="0" smtClean="0"/>
              <a:t>bi</a:t>
            </a:r>
            <a:r>
              <a:rPr lang="en-US" sz="2400" dirty="0" err="1" smtClean="0"/>
              <a:t>smo</a:t>
            </a:r>
            <a:r>
              <a:rPr lang="sr-Latn-CS" sz="2400" dirty="0" smtClean="0"/>
              <a:t> </a:t>
            </a:r>
            <a:r>
              <a:rPr lang="sr-Latn-CS" sz="2400" dirty="0" smtClean="0"/>
              <a:t>ih objasnili</a:t>
            </a:r>
            <a:r>
              <a:rPr lang="en-US" sz="2400" dirty="0" smtClean="0"/>
              <a:t>,</a:t>
            </a:r>
            <a:r>
              <a:rPr lang="sr-Latn-CS" sz="2400" dirty="0" smtClean="0"/>
              <a:t> uvedimo cjelobrojne promjenljive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, i realne promjenljive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. Neka su njihove vrijednosti: </a:t>
            </a:r>
            <a:r>
              <a:rPr lang="sr-Latn-CS" sz="2400" dirty="0" smtClean="0">
                <a:solidFill>
                  <a:srgbClr val="FF0000"/>
                </a:solidFill>
              </a:rPr>
              <a:t>intA = 4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 = 3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 = 2.1</a:t>
            </a:r>
            <a:r>
              <a:rPr lang="sr-Latn-CS" sz="2400" dirty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floatB = 1.7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Moguće situacije: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/>
              <a:t>=7, što je očekivano</a:t>
            </a:r>
            <a:r>
              <a:rPr lang="sr-Latn-CS" sz="2400" dirty="0" smtClean="0"/>
              <a:t>.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/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=1</a:t>
            </a:r>
            <a:r>
              <a:rPr lang="sr-Latn-CS" sz="2400" dirty="0"/>
              <a:t>, jer je za rezultat ostavljeno mjesta kao za cijeli broj </a:t>
            </a:r>
            <a:r>
              <a:rPr lang="sr-Latn-CS" sz="2400" dirty="0" smtClean="0"/>
              <a:t>(oba operanda su </a:t>
            </a:r>
            <a:r>
              <a:rPr lang="sr-Latn-CS" sz="2400" dirty="0"/>
              <a:t>cijeli brojevi) i dolazi do odsjecanja necjelobrojnog dijela.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22/28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784976" cy="381642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Moguće situacije (</a:t>
            </a:r>
            <a:r>
              <a:rPr lang="sr-Latn-CS" sz="2400" dirty="0" smtClean="0">
                <a:solidFill>
                  <a:srgbClr val="FF0000"/>
                </a:solidFill>
              </a:rPr>
              <a:t>intA=4</a:t>
            </a:r>
            <a:r>
              <a:rPr lang="en-US" sz="2400" dirty="0"/>
              <a:t>,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intB=3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floatA=2.1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floatB=1.7</a:t>
            </a:r>
            <a:r>
              <a:rPr lang="sr-Latn-CS" sz="2400" dirty="0" smtClean="0"/>
              <a:t>):</a:t>
            </a:r>
            <a:endParaRPr lang="sr-Latn-CS" sz="2400" dirty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 </a:t>
            </a:r>
            <a:r>
              <a:rPr lang="sr-Latn-CS" sz="2400" dirty="0" smtClean="0"/>
              <a:t>daje rezultat </a:t>
            </a:r>
            <a:r>
              <a:rPr lang="sr-Latn-CS" sz="2400" dirty="0">
                <a:solidFill>
                  <a:srgbClr val="FF0000"/>
                </a:solidFill>
              </a:rPr>
              <a:t>intA=3</a:t>
            </a:r>
            <a:r>
              <a:rPr lang="sr-Latn-CS" sz="2400" dirty="0" smtClean="0"/>
              <a:t>. Obavi se sabiranje za realne brojeve, ali prilikom prebacivanja rezultata u cjelobrojnu promjenljivu dolazi do odsjecanja necjelobrojnog dijela.</a:t>
            </a:r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B</a:t>
            </a:r>
            <a:r>
              <a:rPr lang="en-US" sz="2400" dirty="0" smtClean="0"/>
              <a:t>=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err="1">
                <a:solidFill>
                  <a:srgbClr val="3333CC"/>
                </a:solidFill>
              </a:rPr>
              <a:t>A</a:t>
            </a:r>
            <a:r>
              <a:rPr lang="en-US" sz="2400" dirty="0" err="1" smtClean="0"/>
              <a:t>+</a:t>
            </a:r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sr-Latn-ME" sz="2400" dirty="0">
                <a:solidFill>
                  <a:srgbClr val="FF0000"/>
                </a:solidFill>
              </a:rPr>
              <a:t>nt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/>
              <a:t>daje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en-US" sz="2400" dirty="0">
                <a:solidFill>
                  <a:srgbClr val="3333CC"/>
                </a:solidFill>
              </a:rPr>
              <a:t>=6.1</a:t>
            </a:r>
            <a:r>
              <a:rPr lang="en-US" sz="2400" dirty="0" smtClean="0"/>
              <a:t>.</a:t>
            </a:r>
            <a:r>
              <a:rPr lang="sr-Latn-ME" sz="2400" dirty="0" smtClean="0"/>
              <a:t> Tip </a:t>
            </a:r>
            <a:r>
              <a:rPr lang="en-US" sz="2400" dirty="0" err="1" smtClean="0"/>
              <a:t>rezultat</a:t>
            </a:r>
            <a:r>
              <a:rPr lang="sr-Latn-ME" sz="2400" dirty="0" smtClean="0"/>
              <a:t>a je isti kao tip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2400" dirty="0" err="1" smtClean="0"/>
              <a:t>slo</a:t>
            </a:r>
            <a:r>
              <a:rPr lang="sr-Latn-ME" sz="2400" dirty="0" smtClean="0"/>
              <a:t>ženijeg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2400" dirty="0" smtClean="0"/>
              <a:t> </a:t>
            </a:r>
            <a:r>
              <a:rPr lang="en-US" sz="2400" dirty="0" smtClean="0"/>
              <a:t>od </a:t>
            </a:r>
            <a:r>
              <a:rPr lang="en-US" sz="2400" dirty="0" err="1"/>
              <a:t>dva</a:t>
            </a:r>
            <a:r>
              <a:rPr lang="en-US" sz="2400" dirty="0"/>
              <a:t> </a:t>
            </a:r>
            <a:r>
              <a:rPr lang="en-US" sz="2400" dirty="0" err="1" smtClean="0"/>
              <a:t>operanda</a:t>
            </a:r>
            <a:r>
              <a:rPr lang="sr-Latn-ME" sz="2400" dirty="0" smtClean="0"/>
              <a:t>,</a:t>
            </a:r>
            <a:r>
              <a:rPr lang="en-US" sz="2400" dirty="0" smtClean="0"/>
              <a:t> u </a:t>
            </a:r>
            <a:r>
              <a:rPr lang="en-US" sz="2400" dirty="0" err="1"/>
              <a:t>ovom</a:t>
            </a:r>
            <a:r>
              <a:rPr lang="en-US" sz="2400" dirty="0"/>
              <a:t> </a:t>
            </a:r>
            <a:r>
              <a:rPr lang="en-US" sz="2400" dirty="0" err="1"/>
              <a:t>slučaju</a:t>
            </a:r>
            <a:r>
              <a:rPr lang="en-US" sz="2400" dirty="0"/>
              <a:t> </a:t>
            </a:r>
            <a:r>
              <a:rPr lang="en-US" sz="2400" dirty="0" smtClean="0"/>
              <a:t>float.</a:t>
            </a:r>
            <a:endParaRPr lang="sr-Latn-ME" sz="2400" dirty="0" smtClean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intB</a:t>
            </a:r>
            <a:r>
              <a:rPr lang="sr-Latn-ME" sz="2400" dirty="0" smtClean="0"/>
              <a:t>=</a:t>
            </a:r>
            <a:r>
              <a:rPr lang="sr-Latn-ME" sz="2400" dirty="0">
                <a:solidFill>
                  <a:srgbClr val="3333CC"/>
                </a:solidFill>
              </a:rPr>
              <a:t>floatA</a:t>
            </a:r>
            <a:r>
              <a:rPr lang="sr-Latn-ME" sz="2400" dirty="0" smtClean="0"/>
              <a:t>+</a:t>
            </a:r>
            <a:r>
              <a:rPr lang="sr-Latn-ME" sz="2400" dirty="0">
                <a:solidFill>
                  <a:srgbClr val="FF0000"/>
                </a:solidFill>
              </a:rPr>
              <a:t>intA</a:t>
            </a:r>
            <a:r>
              <a:rPr lang="sr-Latn-ME" sz="2400" dirty="0" smtClean="0"/>
              <a:t> </a:t>
            </a:r>
            <a:r>
              <a:rPr lang="sr-Latn-ME" sz="2400" dirty="0"/>
              <a:t>daje </a:t>
            </a:r>
            <a:r>
              <a:rPr lang="sr-Latn-ME" sz="2400" dirty="0">
                <a:solidFill>
                  <a:srgbClr val="FF0000"/>
                </a:solidFill>
              </a:rPr>
              <a:t>intB=6</a:t>
            </a:r>
            <a:r>
              <a:rPr lang="sr-Latn-ME" sz="2400" dirty="0"/>
              <a:t>. Sami protumačite </a:t>
            </a:r>
            <a:r>
              <a:rPr lang="sr-Latn-ME" sz="2400" dirty="0" smtClean="0"/>
              <a:t>zašto.</a:t>
            </a:r>
            <a:endParaRPr lang="en-US" sz="24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Implicitna konverzija podataka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95754" cy="20882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 operacijama </a:t>
            </a:r>
            <a:r>
              <a:rPr lang="sr-Latn-CS" sz="2400" dirty="0" smtClean="0"/>
              <a:t>sa različitim tipovima operanada, vrši </a:t>
            </a:r>
            <a:r>
              <a:rPr lang="sr-Latn-CS" sz="2400" dirty="0"/>
              <a:t>se </a:t>
            </a:r>
            <a:r>
              <a:rPr lang="sr-Latn-CS" sz="2400" dirty="0">
                <a:solidFill>
                  <a:srgbClr val="3333CC"/>
                </a:solidFill>
              </a:rPr>
              <a:t>implicitna konverzija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/>
              <a:t> </a:t>
            </a:r>
            <a:r>
              <a:rPr lang="sr-Latn-CS" sz="2400" dirty="0" smtClean="0"/>
              <a:t>=&gt; </a:t>
            </a:r>
            <a:r>
              <a:rPr lang="sr-Latn-ME" sz="2400" dirty="0" smtClean="0"/>
              <a:t>vrijednost nižeg tipa (npr. int vrijednost </a:t>
            </a:r>
            <a:r>
              <a:rPr lang="sr-Latn-ME" sz="2400" dirty="0" smtClean="0">
                <a:solidFill>
                  <a:srgbClr val="00B050"/>
                </a:solidFill>
              </a:rPr>
              <a:t>2</a:t>
            </a:r>
            <a:r>
              <a:rPr lang="sr-Latn-ME" sz="2400" dirty="0" smtClean="0"/>
              <a:t>) se konvertuje u odgovarajuću vrijednost višeg tipa (npr. double vrijednost </a:t>
            </a:r>
            <a:r>
              <a:rPr lang="sr-Latn-ME" sz="2400" dirty="0" smtClean="0">
                <a:solidFill>
                  <a:srgbClr val="00B050"/>
                </a:solidFill>
              </a:rPr>
              <a:t>2.0</a:t>
            </a:r>
            <a:r>
              <a:rPr lang="sr-Latn-ME" sz="2400" dirty="0" smtClean="0"/>
              <a:t>)</a:t>
            </a:r>
            <a:r>
              <a:rPr lang="sr-Latn-CS" sz="2400" dirty="0" smtClean="0"/>
              <a:t>.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ME" sz="2400" dirty="0" smtClean="0"/>
              <a:t>se</a:t>
            </a:r>
            <a:r>
              <a:rPr lang="sr-Latn-CS" sz="2400" dirty="0" smtClean="0"/>
              <a:t> obavlja nezavisno od korisnika.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0290" y="4077072"/>
            <a:ext cx="438171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sr-Latn-CS" sz="2400" kern="0" dirty="0" smtClean="0"/>
              <a:t>Pravila za konverziju su data na slici desno: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17" y="4077424"/>
            <a:ext cx="4046668" cy="2663944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2204864"/>
            <a:ext cx="86487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dirty="0" err="1" smtClean="0">
                <a:solidFill>
                  <a:srgbClr val="00B050"/>
                </a:solidFill>
              </a:rPr>
              <a:t>Vratite</a:t>
            </a:r>
            <a:r>
              <a:rPr lang="en-US" sz="2100" dirty="0" smtClean="0">
                <a:solidFill>
                  <a:srgbClr val="00B050"/>
                </a:solidFill>
              </a:rPr>
              <a:t> se na </a:t>
            </a:r>
            <a:r>
              <a:rPr lang="en-US" sz="2100" dirty="0" err="1" smtClean="0">
                <a:solidFill>
                  <a:srgbClr val="00B050"/>
                </a:solidFill>
              </a:rPr>
              <a:t>ovaj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slajd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kad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budemo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obra</a:t>
            </a:r>
            <a:r>
              <a:rPr lang="sr-Latn-ME" sz="2100" dirty="0" smtClean="0">
                <a:solidFill>
                  <a:srgbClr val="00B050"/>
                </a:solidFill>
              </a:rPr>
              <a:t>đivali funkcije </a:t>
            </a:r>
            <a:r>
              <a:rPr lang="sr-Latn-ME" sz="21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sz="2100" dirty="0" smtClean="0">
              <a:solidFill>
                <a:srgbClr val="00B05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Argumenti </a:t>
            </a:r>
            <a:r>
              <a:rPr lang="sr-Latn-CS" sz="2100" dirty="0" smtClean="0"/>
              <a:t>funkcija u C-u moraju imati najavljene tipove.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proslijedi argument koji je različitog tipa od onog koji se očekuje doći će do konverzije podataka.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koji je “većeg” tipa nego onaj koji je proslijeđen, </a:t>
            </a:r>
            <a:r>
              <a:rPr lang="en-US" sz="2100" dirty="0" err="1" smtClean="0"/>
              <a:t>proslij</a:t>
            </a:r>
            <a:r>
              <a:rPr lang="sr-Latn-CS" sz="2100" dirty="0" smtClean="0"/>
              <a:t>eđ</a:t>
            </a:r>
            <a:r>
              <a:rPr lang="en-US" sz="2100" dirty="0" err="1" smtClean="0"/>
              <a:t>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sr-Latn-CS" sz="2100" dirty="0" smtClean="0"/>
              <a:t> se konvertuje u “veći” tip.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U slučaju nesaglasnosti tipova argumenata kod funkcija može doći do čudnih grešaka u programu, jer je C relativno nekorektan i pokušava da izvrši svaku dozvoljenu konverziju podataka</a:t>
            </a:r>
            <a:r>
              <a:rPr lang="sr-Latn-CS" sz="2100" dirty="0" smtClean="0"/>
              <a:t>.</a:t>
            </a:r>
            <a:endParaRPr lang="sr-Latn-CS" sz="21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25/28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00B050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340" y="2098020"/>
            <a:ext cx="8784976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neka je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realna promjenljiv</a:t>
            </a:r>
            <a:r>
              <a:rPr lang="en-US" sz="2400" dirty="0" smtClean="0"/>
              <a:t>a</a:t>
            </a:r>
            <a:r>
              <a:rPr lang="sr-Latn-CS" sz="2400" dirty="0" smtClean="0"/>
              <a:t> (tipa </a:t>
            </a:r>
            <a:r>
              <a:rPr lang="sr-Latn-CS" sz="2400" dirty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) i neka su </a:t>
            </a:r>
            <a:r>
              <a:rPr lang="sr-Latn-CS" sz="2400" dirty="0">
                <a:solidFill>
                  <a:srgbClr val="FF0000"/>
                </a:solidFill>
              </a:rPr>
              <a:t>intA=5</a:t>
            </a:r>
            <a:r>
              <a:rPr lang="sr-Latn-CS" sz="2400" dirty="0" smtClean="0"/>
              <a:t> i </a:t>
            </a:r>
            <a:r>
              <a:rPr lang="sr-Latn-CS" sz="2400" dirty="0">
                <a:solidFill>
                  <a:srgbClr val="FF0000"/>
                </a:solidFill>
              </a:rPr>
              <a:t>intB=2</a:t>
            </a:r>
            <a:r>
              <a:rPr lang="sr-Latn-CS" sz="2400" dirty="0" smtClean="0"/>
              <a:t> cjelobrojne promjenljive. Operacija</a:t>
            </a:r>
          </a:p>
          <a:p>
            <a:pPr marL="357188" indent="0" algn="ctr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floatA </a:t>
            </a:r>
            <a:r>
              <a:rPr lang="sr-Latn-CS" sz="2400" dirty="0" smtClean="0"/>
              <a:t>= (</a:t>
            </a:r>
            <a:r>
              <a:rPr lang="sr-Latn-CS" sz="2400" dirty="0"/>
              <a:t>float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rgbClr val="FF0000"/>
                </a:solidFill>
              </a:rPr>
              <a:t>intA </a:t>
            </a:r>
            <a:r>
              <a:rPr lang="en-US" sz="2400" dirty="0" smtClean="0"/>
              <a:t>/</a:t>
            </a:r>
            <a:r>
              <a:rPr lang="sr-Latn-ME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/>
              <a:t>daje “korektan” rezultat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A=2.5</a:t>
            </a:r>
            <a:r>
              <a:rPr lang="en-U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sr-Latn-ME" sz="2400" dirty="0" smtClean="0"/>
              <a:t>vrijednost </a:t>
            </a:r>
            <a:r>
              <a:rPr lang="en-US" sz="2400" dirty="0" err="1" smtClean="0"/>
              <a:t>promjenljiv</a:t>
            </a:r>
            <a:r>
              <a:rPr lang="sr-Latn-ME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ME" sz="2400" dirty="0" smtClean="0">
                <a:solidFill>
                  <a:srgbClr val="3333CC"/>
                </a:solidFill>
              </a:rPr>
              <a:t>nt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tretira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da je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/>
              <a:t>float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>
                <a:solidFill>
                  <a:srgbClr val="00B050"/>
                </a:solidFill>
              </a:rPr>
              <a:t>Napomena</a:t>
            </a:r>
            <a:r>
              <a:rPr lang="sr-Latn-CS" sz="2400" dirty="0" smtClean="0">
                <a:solidFill>
                  <a:srgbClr val="00B050"/>
                </a:solidFill>
              </a:rPr>
              <a:t>:</a:t>
            </a:r>
            <a:r>
              <a:rPr lang="en-US" sz="2400" dirty="0" smtClean="0"/>
              <a:t> </a:t>
            </a:r>
            <a:r>
              <a:rPr lang="sr-Latn-CS" sz="2400" dirty="0" smtClean="0"/>
              <a:t>P</a:t>
            </a:r>
            <a:r>
              <a:rPr lang="en-US" sz="2400" dirty="0" err="1" smtClean="0"/>
              <a:t>romjenljiva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nt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promjenila</a:t>
            </a:r>
            <a:r>
              <a:rPr lang="en-US" sz="2400" dirty="0" smtClean="0"/>
              <a:t> tip u </a:t>
            </a:r>
            <a:r>
              <a:rPr lang="sr-Latn-ME" sz="2400" dirty="0" smtClean="0"/>
              <a:t>float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se u izrazu koristi realni broj čija je vrijednost ista kao vrijednost cjelobrojne promjenljive </a:t>
            </a:r>
            <a:r>
              <a:rPr lang="sr-Latn-CS" sz="2400" dirty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R</a:t>
            </a:r>
            <a:r>
              <a:rPr lang="en-US" sz="2400" dirty="0" err="1" smtClean="0"/>
              <a:t>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operacije</a:t>
            </a:r>
            <a:r>
              <a:rPr lang="sr-Latn-ME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r>
              <a:rPr lang="sr-Latn-ME" sz="2400" dirty="0" smtClean="0">
                <a:solidFill>
                  <a:srgbClr val="FF0000"/>
                </a:solidFill>
              </a:rPr>
              <a:t>3.4</a:t>
            </a:r>
            <a:r>
              <a:rPr lang="en-US" sz="2400" dirty="0" smtClean="0">
                <a:solidFill>
                  <a:srgbClr val="FF0000"/>
                </a:solidFill>
              </a:rPr>
              <a:t>+</a:t>
            </a:r>
            <a:r>
              <a:rPr lang="sr-Latn-ME" sz="2400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8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vr</a:t>
            </a:r>
            <a:r>
              <a:rPr lang="sr-Latn-CS" sz="2400" dirty="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Preporučujem</a:t>
            </a:r>
            <a:r>
              <a:rPr lang="en-US" sz="2400" dirty="0" smtClean="0"/>
              <a:t>o</a:t>
            </a:r>
            <a:r>
              <a:rPr lang="sr-Latn-CS" sz="2400" dirty="0" smtClean="0"/>
              <a:t> vam korišćenje ekplicitne konverzije kad god može doći do konverzije podataka.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odredi koliko memorije zauzima i tip podatka.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ME" sz="2400" dirty="0"/>
              <a:t>i</a:t>
            </a:r>
            <a:r>
              <a:rPr lang="sr-Latn-CS" sz="2400" dirty="0" smtClean="0"/>
              <a:t>: </a:t>
            </a:r>
            <a:r>
              <a:rPr lang="sr-Latn-CS" sz="2400" dirty="0">
                <a:solidFill>
                  <a:srgbClr val="FF0000"/>
                </a:solidFill>
              </a:rPr>
              <a:t>sizeof(long)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sizeof(i)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sizeof(60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Dozvoljen je i zapis bez zagrada za operand, sa izuzetkom tipa podatka,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dirty="0" smtClean="0">
                <a:solidFill>
                  <a:srgbClr val="FF0000"/>
                </a:solidFill>
              </a:rPr>
              <a:t>sizeof k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sizeof</a:t>
            </a:r>
            <a:r>
              <a:rPr lang="en-US" sz="2400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28/28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288"/>
            <a:ext cx="8496622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</a:t>
            </a:r>
            <a:r>
              <a:rPr lang="sr-Latn-CS" sz="1800" dirty="0" smtClean="0"/>
              <a:t>(</a:t>
            </a:r>
            <a:r>
              <a:rPr lang="en-US" sz="1800" dirty="0" err="1" smtClean="0"/>
              <a:t>eng.</a:t>
            </a:r>
            <a:r>
              <a:rPr lang="en-US" sz="1800" dirty="0" smtClean="0"/>
              <a:t> </a:t>
            </a:r>
            <a:r>
              <a:rPr lang="sr-Latn-CS" sz="1800" dirty="0" smtClean="0"/>
              <a:t>pointer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Deklaracija promjenljivih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23271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Sve </a:t>
            </a:r>
            <a:r>
              <a:rPr lang="sr-Latn-CS" sz="2400" dirty="0" smtClean="0"/>
              <a:t>promjenljive u C programu </a:t>
            </a:r>
            <a:r>
              <a:rPr lang="sr-Latn-CS" sz="2400" dirty="0"/>
              <a:t>se moraju deklarisati prije prvog </a:t>
            </a:r>
            <a:r>
              <a:rPr lang="sr-Latn-CS" sz="2400" dirty="0" smtClean="0"/>
              <a:t>korišćenja.</a:t>
            </a:r>
            <a:endParaRPr lang="en-U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podrazumijeva navođenje </a:t>
            </a:r>
            <a:r>
              <a:rPr lang="sr-Latn-CS" sz="2400" dirty="0" smtClean="0">
                <a:solidFill>
                  <a:srgbClr val="3333CC"/>
                </a:solidFill>
              </a:rPr>
              <a:t>tipa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imena promjenljive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Ilustrujmo deklaraciju na primjeru cjelobrojnog tipa </a:t>
            </a:r>
            <a:r>
              <a:rPr lang="sr-Latn-CS" sz="2400" b="1" dirty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15943" y="4666189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606543" y="4934435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27785" y="4419694"/>
            <a:ext cx="608568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</a:t>
            </a:r>
            <a:r>
              <a:rPr lang="sr-Latn-CS" sz="1700" dirty="0" smtClean="0">
                <a:latin typeface="Tahoma" charset="0"/>
              </a:rPr>
              <a:t>Ne </a:t>
            </a:r>
            <a:r>
              <a:rPr lang="sr-Latn-CS" sz="1700" dirty="0">
                <a:latin typeface="Tahoma" charset="0"/>
              </a:rPr>
              <a:t>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2852" y="5680706"/>
            <a:ext cx="990600" cy="816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i;</a:t>
            </a:r>
          </a:p>
          <a:p>
            <a:pPr algn="just"/>
            <a:r>
              <a:rPr lang="sr-Latn-CS" dirty="0">
                <a:latin typeface="Tahoma" charset="0"/>
              </a:rPr>
              <a:t>i=0;</a:t>
            </a:r>
            <a:endParaRPr lang="en-US" dirty="0">
              <a:latin typeface="Tahoma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93452" y="6058583"/>
            <a:ext cx="1034333" cy="103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610366" y="5730939"/>
            <a:ext cx="625598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</a:t>
            </a:r>
            <a:r>
              <a:rPr lang="sr-Latn-CS" sz="1700" dirty="0" smtClean="0">
                <a:latin typeface="Tahoma" charset="0"/>
              </a:rPr>
              <a:t>početnu </a:t>
            </a:r>
            <a:r>
              <a:rPr lang="sr-Latn-CS" sz="1700" dirty="0">
                <a:latin typeface="Tahoma" charset="0"/>
              </a:rPr>
              <a:t>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556408" y="2274211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99408" y="2540911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66208" y="2060848"/>
            <a:ext cx="5972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Deklaracija </a:t>
            </a:r>
            <a:r>
              <a:rPr lang="sr-Latn-CS" sz="1800" dirty="0">
                <a:latin typeface="Tahoma" charset="0"/>
              </a:rPr>
              <a:t>i </a:t>
            </a:r>
            <a:r>
              <a:rPr lang="sr-Latn-CS" sz="1800" dirty="0" smtClean="0">
                <a:latin typeface="Tahoma" charset="0"/>
              </a:rPr>
              <a:t>inicijalizacija se često kombinuju kako </a:t>
            </a:r>
            <a:r>
              <a:rPr lang="sr-Latn-CS" sz="1800" dirty="0">
                <a:latin typeface="Tahoma" charset="0"/>
              </a:rPr>
              <a:t>bi izbjegli </a:t>
            </a:r>
            <a:r>
              <a:rPr lang="sr-Latn-CS" sz="1800" dirty="0" smtClean="0">
                <a:latin typeface="Tahoma" charset="0"/>
              </a:rPr>
              <a:t>besmislene vrijednosti u promjenljivim. Ovo </a:t>
            </a:r>
            <a:r>
              <a:rPr lang="sr-Latn-CS" sz="1800" dirty="0">
                <a:latin typeface="Tahoma" charset="0"/>
              </a:rPr>
              <a:t>se naziva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800" dirty="0">
                <a:latin typeface="Tahoma" charset="0"/>
              </a:rPr>
              <a:t> promjenljive.</a:t>
            </a:r>
            <a:endParaRPr lang="en-US" sz="18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559274" y="2996952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766208" y="3246234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321488" y="3066858"/>
            <a:ext cx="4800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Deklaracije i definicije se mogu kombinovati.</a:t>
            </a:r>
            <a:endParaRPr lang="en-US" sz="1800" dirty="0">
              <a:latin typeface="Tahoma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6408" y="3688984"/>
            <a:ext cx="1676400" cy="5176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701677" y="3735092"/>
            <a:ext cx="45522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Dozvoljen, </a:t>
            </a:r>
            <a:r>
              <a:rPr lang="sr-Latn-CS" sz="1800" dirty="0">
                <a:latin typeface="Tahoma" charset="0"/>
              </a:rPr>
              <a:t>ali </a:t>
            </a:r>
            <a:r>
              <a:rPr lang="sr-Latn-CS" sz="1800" dirty="0" smtClean="0">
                <a:latin typeface="Tahoma" charset="0"/>
              </a:rPr>
              <a:t>besmislen oblik </a:t>
            </a:r>
            <a:r>
              <a:rPr lang="sr-Latn-CS" sz="1800" dirty="0">
                <a:latin typeface="Tahoma" charset="0"/>
              </a:rPr>
              <a:t>deklaracije. </a:t>
            </a:r>
            <a:endParaRPr lang="en-US" sz="1800" dirty="0">
              <a:latin typeface="Tahoma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56408" y="4331861"/>
            <a:ext cx="1066800" cy="762000"/>
          </a:xfrm>
          <a:prstGeom prst="rect">
            <a:avLst/>
          </a:prstGeom>
          <a:solidFill>
            <a:srgbClr val="FFB7B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j=i;</a:t>
            </a:r>
          </a:p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078096" y="4394549"/>
            <a:ext cx="2853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Nedozvoljeno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!</a:t>
            </a:r>
            <a:r>
              <a:rPr lang="sr-Latn-CS" sz="1800" dirty="0" smtClean="0">
                <a:latin typeface="Tahoma" charset="0"/>
              </a:rPr>
              <a:t> U </a:t>
            </a:r>
            <a:r>
              <a:rPr lang="sr-Latn-CS" sz="1800" dirty="0">
                <a:latin typeface="Tahoma" charset="0"/>
              </a:rPr>
              <a:t>trenutku inicijalizacije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ne </a:t>
            </a:r>
            <a:r>
              <a:rPr lang="sr-Latn-CS" sz="1800" dirty="0" smtClean="0">
                <a:latin typeface="Tahoma" charset="0"/>
              </a:rPr>
              <a:t>postoji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>
                <a:latin typeface="Tahoma" charset="0"/>
              </a:rPr>
              <a:t>.</a:t>
            </a:r>
            <a:endParaRPr lang="en-US" sz="1800" dirty="0">
              <a:latin typeface="Tahoma" charset="0"/>
            </a:endParaRP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467544" y="5336048"/>
            <a:ext cx="489654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Nije dozvoljeno unutar </a:t>
            </a:r>
            <a:r>
              <a:rPr lang="sr-Latn-CS" sz="2000" dirty="0" smtClean="0">
                <a:latin typeface="Tahoma" charset="0"/>
              </a:rPr>
              <a:t>jednog </a:t>
            </a:r>
            <a:r>
              <a:rPr lang="sr-Latn-CS" sz="2000" b="1" dirty="0">
                <a:solidFill>
                  <a:srgbClr val="3333CC"/>
                </a:solidFill>
                <a:latin typeface="Tahoma" charset="0"/>
              </a:rPr>
              <a:t>bloka</a:t>
            </a:r>
            <a:r>
              <a:rPr lang="sr-Latn-CS" sz="2000" dirty="0">
                <a:latin typeface="Tahoma" charset="0"/>
              </a:rPr>
              <a:t> naredbi uvesti dva puta </a:t>
            </a:r>
            <a:r>
              <a:rPr lang="sr-Latn-CS" sz="2000" dirty="0" smtClean="0">
                <a:latin typeface="Tahoma" charset="0"/>
              </a:rPr>
              <a:t>istu promjenljivu</a:t>
            </a:r>
            <a:r>
              <a:rPr lang="sr-Latn-CS" sz="2000" dirty="0">
                <a:latin typeface="Tahoma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000" b="1" dirty="0">
                <a:solidFill>
                  <a:srgbClr val="3333CC"/>
                </a:solidFill>
                <a:latin typeface="Tahoma" charset="0"/>
              </a:rPr>
              <a:t>Blok</a:t>
            </a:r>
            <a:r>
              <a:rPr lang="sr-Latn-CS" sz="2000" dirty="0">
                <a:latin typeface="Tahoma" charset="0"/>
              </a:rPr>
              <a:t> naredbi je skup naredbi oivičen vitičastim </a:t>
            </a:r>
            <a:r>
              <a:rPr lang="sr-Latn-CS" sz="2000" dirty="0" smtClean="0">
                <a:latin typeface="Tahoma" charset="0"/>
              </a:rPr>
              <a:t>zagradama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2237325" y="3939188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1623208" y="4712861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5/28</a:t>
            </a:r>
            <a:endParaRPr lang="en-US" dirty="0"/>
          </a:p>
        </p:txBody>
      </p:sp>
      <p:pic>
        <p:nvPicPr>
          <p:cNvPr id="18" name="Picture 17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691" y="4495036"/>
            <a:ext cx="2808312" cy="157967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601279" y="6061326"/>
            <a:ext cx="3473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- 3 -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Deklaracija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i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inicijalizacija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promenljivih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.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Funkcija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printf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.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0741" y="2581783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dirty="0" smtClean="0">
                <a:latin typeface="Tahoma" charset="0"/>
              </a:rPr>
              <a:t>c </a:t>
            </a:r>
            <a:r>
              <a:rPr lang="en-US" dirty="0" smtClean="0">
                <a:latin typeface="Tahoma" charset="0"/>
              </a:rPr>
              <a:t>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ME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ME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336973" y="2862636"/>
            <a:ext cx="1635968" cy="330731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913037" y="2962783"/>
            <a:ext cx="0" cy="2305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972941" y="2581783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616296" y="2479652"/>
            <a:ext cx="1152674" cy="222826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747266" y="2204864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536504" y="2988910"/>
            <a:ext cx="4572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Operator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pridruživanja</a:t>
            </a:r>
            <a:r>
              <a:rPr lang="sr-Latn-CS" sz="1600" dirty="0">
                <a:latin typeface="Tahoma" charset="0"/>
              </a:rPr>
              <a:t> koji pridružuje rezultat sa desne strane </a:t>
            </a:r>
            <a:r>
              <a:rPr lang="sr-Latn-CS" sz="1600" dirty="0" smtClean="0">
                <a:latin typeface="Tahoma" charset="0"/>
              </a:rPr>
              <a:t>promjenljivoj na </a:t>
            </a:r>
            <a:r>
              <a:rPr lang="sr-Latn-CS" sz="1600" dirty="0">
                <a:latin typeface="Tahoma" charset="0"/>
              </a:rPr>
              <a:t>lijevoj </a:t>
            </a:r>
            <a:r>
              <a:rPr lang="sr-Latn-CS" sz="1600" dirty="0" smtClean="0">
                <a:latin typeface="Tahoma" charset="0"/>
              </a:rPr>
              <a:t>strani.</a:t>
            </a:r>
            <a:endParaRPr lang="en-US" sz="1600" dirty="0">
              <a:latin typeface="Tahoma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flipV="1">
            <a:off x="781185" y="2979446"/>
            <a:ext cx="3796147" cy="314068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23528" y="3789040"/>
            <a:ext cx="8568952" cy="281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kern="0" dirty="0" smtClean="0"/>
              <a:t>Oznake </a:t>
            </a:r>
            <a:r>
              <a:rPr lang="sr-Latn-CS" sz="2000" b="1" kern="0" dirty="0" smtClean="0">
                <a:solidFill>
                  <a:srgbClr val="3333CC"/>
                </a:solidFill>
              </a:rPr>
              <a:t>5</a:t>
            </a:r>
            <a:r>
              <a:rPr lang="sr-Latn-CS" sz="2000" kern="0" dirty="0" smtClean="0"/>
              <a:t> osnovnih matematičkih operacija su: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+</a:t>
            </a:r>
            <a:r>
              <a:rPr lang="sr-Latn-CS" sz="2000" kern="0" dirty="0" smtClean="0"/>
              <a:t> (sabiranje i pozitiv</a:t>
            </a:r>
            <a:r>
              <a:rPr lang="en-US" sz="2000" kern="0" dirty="0" smtClean="0"/>
              <a:t>a</a:t>
            </a:r>
            <a:r>
              <a:rPr lang="sr-Latn-CS" sz="2000" kern="0" dirty="0" smtClean="0"/>
              <a:t>n </a:t>
            </a:r>
            <a:r>
              <a:rPr lang="sr-Latn-CS" sz="2000" kern="0" dirty="0" smtClean="0">
                <a:solidFill>
                  <a:schemeClr val="accent1"/>
                </a:solidFill>
              </a:rPr>
              <a:t>predznak</a:t>
            </a:r>
            <a:r>
              <a:rPr lang="sr-Latn-CS" sz="2000" kern="0" dirty="0" smtClean="0"/>
              <a:t>), </a:t>
            </a:r>
            <a:r>
              <a:rPr lang="sr-Latn-CS" sz="2000" b="1" kern="0" dirty="0" smtClean="0">
                <a:solidFill>
                  <a:srgbClr val="FF0000"/>
                </a:solidFill>
              </a:rPr>
              <a:t>-</a:t>
            </a:r>
            <a:r>
              <a:rPr lang="sr-Latn-CS" sz="2000" kern="0" dirty="0" smtClean="0"/>
              <a:t> (oduzimanje i negativni</a:t>
            </a:r>
            <a:r>
              <a:rPr lang="sr-Latn-CS" sz="2000" kern="0" dirty="0" smtClean="0">
                <a:solidFill>
                  <a:schemeClr val="accent1"/>
                </a:solidFill>
              </a:rPr>
              <a:t> predznak</a:t>
            </a:r>
            <a:r>
              <a:rPr lang="sr-Latn-CS" sz="2000" kern="0" dirty="0" smtClean="0"/>
              <a:t>),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*</a:t>
            </a:r>
            <a:r>
              <a:rPr lang="sr-Latn-CS" sz="2000" kern="0" dirty="0" smtClean="0"/>
              <a:t> (množenje), </a:t>
            </a:r>
            <a:r>
              <a:rPr lang="en-US" sz="2000" b="1" kern="0" dirty="0" smtClean="0">
                <a:solidFill>
                  <a:srgbClr val="FF0000"/>
                </a:solidFill>
              </a:rPr>
              <a:t>/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dijeljenje</a:t>
            </a:r>
            <a:r>
              <a:rPr lang="en-US" sz="2000" kern="0" dirty="0" smtClean="0"/>
              <a:t>) </a:t>
            </a:r>
            <a:r>
              <a:rPr lang="en-US" sz="2000" kern="0" dirty="0" err="1" smtClean="0"/>
              <a:t>i</a:t>
            </a:r>
            <a:r>
              <a:rPr lang="en-US" sz="2000" kern="0" dirty="0" smtClean="0"/>
              <a:t> </a:t>
            </a:r>
            <a:r>
              <a:rPr lang="en-US" sz="2000" b="1" kern="0" dirty="0" smtClean="0">
                <a:solidFill>
                  <a:srgbClr val="FF0000"/>
                </a:solidFill>
              </a:rPr>
              <a:t>%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ostatak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pri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dijeljenju</a:t>
            </a:r>
            <a:r>
              <a:rPr lang="en-US" sz="2000" kern="0" dirty="0" smtClean="0"/>
              <a:t> – </a:t>
            </a:r>
            <a:r>
              <a:rPr lang="sr-Latn-ME" sz="2000" kern="0" dirty="0" smtClean="0"/>
              <a:t>isključivo </a:t>
            </a:r>
            <a:r>
              <a:rPr lang="en-US" sz="2000" kern="0" dirty="0" smtClean="0"/>
              <a:t>se </a:t>
            </a:r>
            <a:r>
              <a:rPr lang="en-US" sz="2000" kern="0" dirty="0" err="1" smtClean="0"/>
              <a:t>primjenjuje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kod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cijelih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brojeva</a:t>
            </a:r>
            <a:r>
              <a:rPr lang="en-US" sz="2000" kern="0" dirty="0" smtClean="0"/>
              <a:t>).</a:t>
            </a:r>
            <a:endParaRPr lang="sr-Latn-ME" sz="2000" kern="0" dirty="0"/>
          </a:p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dirty="0"/>
              <a:t>Prioritet operacija </a:t>
            </a:r>
            <a:r>
              <a:rPr lang="sr-Latn-CS" sz="2000" dirty="0" smtClean="0"/>
              <a:t>je: </a:t>
            </a:r>
            <a:r>
              <a:rPr lang="sr-Latn-CS" sz="2000" dirty="0" smtClean="0">
                <a:solidFill>
                  <a:srgbClr val="3333CC"/>
                </a:solidFill>
              </a:rPr>
              <a:t>(1)</a:t>
            </a:r>
            <a:r>
              <a:rPr lang="sr-Latn-CS" sz="2000" dirty="0" smtClean="0"/>
              <a:t> predznak, </a:t>
            </a:r>
            <a:r>
              <a:rPr lang="sr-Latn-CS" sz="2000" dirty="0">
                <a:solidFill>
                  <a:srgbClr val="3333CC"/>
                </a:solidFill>
              </a:rPr>
              <a:t>(2)</a:t>
            </a:r>
            <a:r>
              <a:rPr lang="sr-Latn-CS" sz="2000" dirty="0" smtClean="0"/>
              <a:t> množenje</a:t>
            </a:r>
            <a:r>
              <a:rPr lang="sr-Latn-ME" sz="2000" dirty="0" smtClean="0"/>
              <a:t>, </a:t>
            </a:r>
            <a:r>
              <a:rPr lang="sr-Latn-CS" sz="2000" dirty="0" smtClean="0"/>
              <a:t>dijeljenje i </a:t>
            </a:r>
            <a:r>
              <a:rPr lang="sr-Latn-CS" sz="2000" dirty="0"/>
              <a:t>ostatak pri dijeljenju i </a:t>
            </a:r>
            <a:r>
              <a:rPr lang="sr-Latn-CS" sz="2000" dirty="0">
                <a:solidFill>
                  <a:srgbClr val="3333CC"/>
                </a:solidFill>
              </a:rPr>
              <a:t>(3)</a:t>
            </a:r>
            <a:r>
              <a:rPr lang="sr-Latn-CS" sz="2000" dirty="0" smtClean="0"/>
              <a:t> sabiranje i oduzimanje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000" dirty="0"/>
              <a:t>Kad god </a:t>
            </a:r>
            <a:r>
              <a:rPr lang="sr-Latn-CS" sz="2000" dirty="0" smtClean="0"/>
              <a:t>postoj</a:t>
            </a:r>
            <a:r>
              <a:rPr lang="sr-Latn-CS" sz="2000" dirty="0"/>
              <a:t>i potreba ili </a:t>
            </a:r>
            <a:r>
              <a:rPr lang="sr-Latn-CS" sz="2000" dirty="0" smtClean="0"/>
              <a:t>dilema, </a:t>
            </a:r>
            <a:r>
              <a:rPr lang="sr-Latn-CS" sz="2000" dirty="0"/>
              <a:t>koriste se zagrade </a:t>
            </a:r>
            <a:r>
              <a:rPr lang="sr-Latn-CS" sz="2000" b="1" dirty="0"/>
              <a:t>()</a:t>
            </a:r>
            <a:r>
              <a:rPr lang="sr-Latn-CS" sz="2000" dirty="0"/>
              <a:t> za promjenu redosljeda izvršavanja </a:t>
            </a:r>
            <a:r>
              <a:rPr lang="sr-Latn-CS" sz="2000" dirty="0" smtClean="0"/>
              <a:t>operacija: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=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(a+b)*2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+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((c-d%e)*(b-d))</a:t>
            </a:r>
            <a:r>
              <a:rPr lang="en-US" sz="2000" dirty="0">
                <a:solidFill>
                  <a:srgbClr val="FF0000"/>
                </a:solidFill>
              </a:rPr>
              <a:t>/2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348880"/>
            <a:ext cx="8686800" cy="417646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tipa,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</a:p>
          <a:p>
            <a:pPr marL="33020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a += b;	a -= b;	a *= b;	a </a:t>
            </a:r>
            <a:r>
              <a:rPr lang="en-US" sz="2400" dirty="0" smtClean="0">
                <a:solidFill>
                  <a:srgbClr val="FF0000"/>
                </a:solidFill>
              </a:rPr>
              <a:t>/=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	a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%=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ME" sz="2400" dirty="0" smtClean="0"/>
              <a:t>k</a:t>
            </a:r>
            <a:r>
              <a:rPr lang="en-US" sz="2400" dirty="0" err="1" smtClean="0"/>
              <a:t>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a = a + b;	a = a - b;	a = a * b;	a = a </a:t>
            </a:r>
            <a:r>
              <a:rPr lang="en-US" sz="2400" dirty="0" smtClean="0">
                <a:solidFill>
                  <a:srgbClr val="3333CC"/>
                </a:solidFill>
              </a:rPr>
              <a:t>/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	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%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Već ste (nadamo se) uočili karakter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229" y="2234523"/>
            <a:ext cx="8712968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</a:t>
            </a:r>
            <a:r>
              <a:rPr lang="sr-Latn-CS" sz="2400" dirty="0" smtClean="0"/>
              <a:t> </a:t>
            </a:r>
            <a:r>
              <a:rPr lang="sr-Latn-CS" sz="2400" dirty="0" smtClean="0"/>
              <a:t>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8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Inkrementiranje i dekrementiranje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55" y="2060848"/>
            <a:ext cx="8835832" cy="4535760"/>
          </a:xfrm>
        </p:spPr>
        <p:txBody>
          <a:bodyPr lIns="72000" rIns="72000"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verzije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postfiksna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 </a:t>
            </a:r>
            <a:r>
              <a:rPr lang="sr-Latn-CS" sz="1800" dirty="0" smtClean="0"/>
              <a:t>prvo upotrijebi </a:t>
            </a:r>
            <a:r>
              <a:rPr lang="sr-Latn-CS" sz="1800" dirty="0" smtClean="0">
                <a:solidFill>
                  <a:srgbClr val="FF0000"/>
                </a:solidFill>
              </a:rPr>
              <a:t>k</a:t>
            </a:r>
            <a:r>
              <a:rPr lang="sr-Latn-CS" sz="1800" dirty="0" smtClean="0"/>
              <a:t> </a:t>
            </a:r>
            <a:r>
              <a:rPr lang="en-US" sz="1800" dirty="0" smtClean="0"/>
              <a:t>u </a:t>
            </a:r>
            <a:r>
              <a:rPr lang="en-US" sz="1800" dirty="0" err="1" smtClean="0"/>
              <a:t>izrazu</a:t>
            </a:r>
            <a:r>
              <a:rPr lang="en-US" sz="1800" dirty="0" smtClean="0"/>
              <a:t>, </a:t>
            </a:r>
            <a:r>
              <a:rPr lang="sr-Latn-CS" sz="1800" dirty="0" smtClean="0"/>
              <a:t>a zatim ga uvećaj za 1)</a:t>
            </a:r>
            <a:endParaRPr lang="en-US" sz="18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prefiksna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</a:t>
            </a:r>
            <a:r>
              <a:rPr lang="sr-Latn-CS" sz="1800" dirty="0" smtClean="0"/>
              <a:t> prvo povećaj za 1</a:t>
            </a:r>
            <a:r>
              <a:rPr lang="en-US" sz="1800" dirty="0" smtClean="0"/>
              <a:t>,</a:t>
            </a:r>
            <a:r>
              <a:rPr lang="sr-Latn-CS" sz="1800" dirty="0" smtClean="0"/>
              <a:t> a zatim ga upotrijebi</a:t>
            </a:r>
            <a:r>
              <a:rPr lang="en-US" sz="1800" dirty="0" smtClean="0"/>
              <a:t> u </a:t>
            </a:r>
            <a:r>
              <a:rPr lang="en-US" sz="1800" dirty="0" err="1" smtClean="0"/>
              <a:t>izrazu</a:t>
            </a:r>
            <a:r>
              <a:rPr lang="sr-Latn-CS" sz="1800" dirty="0" smtClean="0"/>
              <a:t>)</a:t>
            </a:r>
            <a:endParaRPr lang="sr-Latn-CS" sz="18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Na </a:t>
            </a:r>
            <a:r>
              <a:rPr lang="en-US" sz="2400" dirty="0" err="1" smtClean="0"/>
              <a:t>pr</a:t>
            </a:r>
            <a:r>
              <a:rPr lang="sr-Latn-ME" sz="2400" dirty="0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</a:t>
            </a:r>
            <a:r>
              <a:rPr lang="sr-Latn-ME" sz="2400" dirty="0" smtClean="0"/>
              <a:t>          </a:t>
            </a:r>
            <a:r>
              <a:rPr lang="sr-Latn-CS" sz="2400" dirty="0" smtClean="0">
                <a:solidFill>
                  <a:srgbClr val="00B05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>
                <a:solidFill>
                  <a:srgbClr val="00B05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00B050"/>
                </a:solidFill>
              </a:rPr>
              <a:t>j=1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Izraze u kojima više puta figuriše promjenljiva koja se inkrementira, npr. </a:t>
            </a:r>
            <a:r>
              <a:rPr lang="en-US" sz="2400" dirty="0">
                <a:solidFill>
                  <a:srgbClr val="00B050"/>
                </a:solidFill>
              </a:rPr>
              <a:t>y = (x++) * </a:t>
            </a:r>
            <a:r>
              <a:rPr lang="sr-Latn-ME" sz="2400" dirty="0" smtClean="0">
                <a:solidFill>
                  <a:srgbClr val="00B050"/>
                </a:solidFill>
              </a:rPr>
              <a:t>x</a:t>
            </a:r>
            <a:r>
              <a:rPr lang="sr-Latn-ME" sz="2400" dirty="0"/>
              <a:t>,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sr-Latn-ME" sz="2400" dirty="0" smtClean="0"/>
              <a:t>treba izbjegavati </a:t>
            </a:r>
            <a:r>
              <a:rPr lang="sr-Latn-ME" sz="2400" dirty="0"/>
              <a:t>jer rezultat može zavisiti od kompajlera (nedefinisan </a:t>
            </a:r>
            <a:r>
              <a:rPr lang="sr-Latn-ME" sz="2400"/>
              <a:t>rezultat</a:t>
            </a:r>
            <a:r>
              <a:rPr lang="sr-Latn-ME" sz="2400" smtClean="0"/>
              <a:t>).</a:t>
            </a:r>
            <a:endParaRPr lang="sr-Latn-ME" sz="2400" dirty="0" smtClean="0"/>
          </a:p>
          <a:p>
            <a:pPr marL="357188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400" dirty="0" smtClean="0"/>
              <a:t>Postoji 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1). Isti princip kao kod </a:t>
            </a:r>
            <a:r>
              <a:rPr lang="sr-Latn-CS" sz="2400" dirty="0">
                <a:solidFill>
                  <a:srgbClr val="3333CC"/>
                </a:solidFill>
              </a:rPr>
              <a:t>++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9/28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11485</TotalTime>
  <Words>3032</Words>
  <Application>Microsoft Office PowerPoint</Application>
  <PresentationFormat>On-screen Show (4:3)</PresentationFormat>
  <Paragraphs>266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YouTube Sans</vt:lpstr>
      <vt:lpstr>Citrus</vt:lpstr>
      <vt:lpstr>Programiranje I</vt:lpstr>
      <vt:lpstr>Tipovi podataka</vt:lpstr>
      <vt:lpstr>Tipovi podataka</vt:lpstr>
      <vt:lpstr>Deklaracija promjenljivih</vt:lpstr>
      <vt:lpstr>Deklaracija i inicijalizacija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int i modifikacije</vt:lpstr>
      <vt:lpstr>Tipovi float i double</vt:lpstr>
      <vt:lpstr>Tip char</vt:lpstr>
      <vt:lpstr>Pogodne osobine ASCII tabele</vt:lpstr>
      <vt:lpstr>Operacije kod karaktera</vt:lpstr>
      <vt:lpstr>Elementarni tipovi podataka</vt:lpstr>
      <vt:lpstr>Literali za numeričke tipove</vt:lpstr>
      <vt:lpstr>Konverzija podataka</vt:lpstr>
      <vt:lpstr>Konverzija podataka</vt:lpstr>
      <vt:lpstr>Implicitna konverzija podataka</vt:lpstr>
      <vt:lpstr>Konverzija prilikom poziva funkcije</vt:lpstr>
      <vt:lpstr>Eksplicitna konverzija</vt:lpstr>
      <vt:lpstr>Eksplicitna konverzija - primjer</vt:lpstr>
      <vt:lpstr>Operator sizeof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389</cp:revision>
  <dcterms:created xsi:type="dcterms:W3CDTF">2004-08-23T07:37:27Z</dcterms:created>
  <dcterms:modified xsi:type="dcterms:W3CDTF">2022-10-05T06:58:25Z</dcterms:modified>
</cp:coreProperties>
</file>