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00" d="100"/>
          <a:sy n="100" d="100"/>
        </p:scale>
        <p:origin x="19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en-US" smtClean="0"/>
              <a:t>Programske biblioteke</a:t>
            </a:r>
            <a:endParaRPr lang="sr-Latn-CS" smtClean="0"/>
          </a:p>
          <a:p>
            <a:pPr eaLnBrk="1" hangingPunct="1"/>
            <a:r>
              <a:rPr lang="en-US" smtClean="0"/>
              <a:t>Karakteristike promjenljivih</a:t>
            </a:r>
          </a:p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0645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Podsjetite se </a:t>
            </a:r>
            <a:r>
              <a:rPr lang="en-US" sz="2400" smtClean="0"/>
              <a:t>funkcija</a:t>
            </a:r>
            <a:r>
              <a:rPr lang="sr-Latn-CS" sz="2400" smtClean="0"/>
              <a:t>: </a:t>
            </a:r>
            <a:r>
              <a:rPr lang="sr-Latn-CS" sz="2400" smtClean="0">
                <a:solidFill>
                  <a:srgbClr val="3333CC"/>
                </a:solidFill>
              </a:rPr>
              <a:t>strcmp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strcpy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strlen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Pored ovoga koriste se i </a:t>
            </a:r>
            <a:r>
              <a:rPr lang="en-US" sz="2400" smtClean="0"/>
              <a:t>funkcije</a:t>
            </a:r>
            <a:r>
              <a:rPr lang="sr-Latn-CS" sz="2400" smtClean="0"/>
              <a:t>: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strncpy(dest,source,n)</a:t>
            </a:r>
            <a:r>
              <a:rPr lang="sr-Latn-CS" sz="2000" smtClean="0"/>
              <a:t> kopira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u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strncat(dest,source,n)</a:t>
            </a:r>
            <a:r>
              <a:rPr lang="sr-Latn-CS" sz="2000" smtClean="0"/>
              <a:t> nadovezuje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na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strchr(s,c)</a:t>
            </a:r>
            <a:r>
              <a:rPr lang="sr-Latn-CS" sz="2000" smtClean="0"/>
              <a:t> vraća pokazivač na prvo pojavljivanje karaktera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stringu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en-US" sz="2000" smtClean="0"/>
              <a:t> </a:t>
            </a:r>
            <a:r>
              <a:rPr lang="sr-Latn-CS" sz="2000" smtClean="0"/>
              <a:t>(</a:t>
            </a:r>
            <a:r>
              <a:rPr lang="en-US" sz="2000" smtClean="0"/>
              <a:t>ako </a:t>
            </a:r>
            <a:r>
              <a:rPr lang="sr-Latn-CS" sz="2000" smtClean="0"/>
              <a:t>ne nađe, vraća NULL);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memcmp(s1,s2,n)</a:t>
            </a:r>
            <a:r>
              <a:rPr lang="sr-Latn-CS" sz="2000" smtClean="0"/>
              <a:t> poredi sadržaj memorije (kao da su u pitanju stringovi),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bajtova.</a:t>
            </a:r>
          </a:p>
          <a:p>
            <a:pPr lvl="1"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+ </a:t>
            </a:r>
            <a:r>
              <a:rPr lang="sr-Latn-CS" smtClean="0">
                <a:solidFill>
                  <a:srgbClr val="3333CC"/>
                </a:solidFill>
              </a:rPr>
              <a:t>ctype.h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91872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400" smtClean="0"/>
              <a:t>Nastavljamo sa pregledom </a:t>
            </a:r>
            <a:r>
              <a:rPr lang="en-US" sz="2400"/>
              <a:t>funkcija </a:t>
            </a:r>
            <a:r>
              <a:rPr lang="sr-Latn-CS" sz="2400" smtClean="0"/>
              <a:t>u biblioteci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memcpy(s1,s2,n)</a:t>
            </a:r>
            <a:r>
              <a:rPr lang="sr-Latn-CS" sz="2000" smtClean="0"/>
              <a:t> kopira sadržaj memorije do najviše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sa pozicije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na poziciju 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su pokazivači);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memchr(s,c,n)</a:t>
            </a:r>
            <a:r>
              <a:rPr lang="sr-Latn-CS" sz="2000" smtClean="0"/>
              <a:t> traži prvo pojavljivanje “karaktera”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memoriji koja počinje od pokazivača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(ako ne nađe, vraća NULL).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raspolaže sa velikim brojem jednostavnih</a:t>
            </a:r>
            <a:r>
              <a:rPr lang="en-US" sz="2400" smtClean="0"/>
              <a:t>,</a:t>
            </a:r>
            <a:r>
              <a:rPr lang="sr-Latn-CS" sz="2400" smtClean="0"/>
              <a:t> ali sličnih funkcija za rad sa karakterima: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isdigit(c)</a:t>
            </a:r>
            <a:r>
              <a:rPr lang="sr-Latn-CS" sz="2000" smtClean="0"/>
              <a:t>	vraća nenultu vrijednost ako karakter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predstavlja cifru i 0 u suprotnom;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isalnum(c)</a:t>
            </a:r>
            <a:r>
              <a:rPr lang="sr-Latn-CS" sz="2000" smtClean="0"/>
              <a:t> 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alfanumerički karakter (cifra ili slovo) i 0 u suprotnom;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rgbClr val="FF0000"/>
                </a:solidFill>
              </a:rPr>
              <a:t>isal</a:t>
            </a:r>
            <a:r>
              <a:rPr lang="sr-Latn-CS" sz="2000" smtClean="0">
                <a:solidFill>
                  <a:srgbClr val="FF0000"/>
                </a:solidFill>
              </a:rPr>
              <a:t>p</a:t>
            </a:r>
            <a:r>
              <a:rPr lang="en-US" sz="2000" smtClean="0">
                <a:solidFill>
                  <a:srgbClr val="FF0000"/>
                </a:solidFill>
              </a:rPr>
              <a:t>ha(c)</a:t>
            </a:r>
            <a:r>
              <a:rPr lang="en-US" sz="2000" smtClean="0"/>
              <a:t> </a:t>
            </a:r>
            <a:r>
              <a:rPr lang="sr-Latn-CS" sz="2000" smtClean="0"/>
              <a:t>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slovo i 0 u suprotnom.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ctype.h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math.h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596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Još par naredbi iz zaglavlja </a:t>
            </a:r>
            <a:r>
              <a:rPr lang="sr-Latn-CS" sz="2400" smtClean="0">
                <a:solidFill>
                  <a:srgbClr val="FF0000"/>
                </a:solidFill>
              </a:rPr>
              <a:t>ctype.h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isprint(c)</a:t>
            </a:r>
            <a:r>
              <a:rPr lang="sr-Latn-CS" sz="2000" smtClean="0"/>
              <a:t> je tačno ako se karakter može odštampati </a:t>
            </a:r>
            <a:r>
              <a:rPr lang="sr-Latn-CS" sz="1600" smtClean="0"/>
              <a:t>(postoje karakteri koji se ne mogu odštampati, npr. </a:t>
            </a:r>
            <a:r>
              <a:rPr lang="en-US" sz="1600" smtClean="0"/>
              <a:t>‘\</a:t>
            </a:r>
            <a:r>
              <a:rPr lang="sr-Latn-CS" sz="1600" smtClean="0"/>
              <a:t>a</a:t>
            </a:r>
            <a:r>
              <a:rPr lang="en-US" sz="1600" smtClean="0"/>
              <a:t>’ koje daje alarm zvuk</a:t>
            </a:r>
            <a:r>
              <a:rPr lang="sr-Latn-CS" sz="1600" smtClean="0"/>
              <a:t>);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tolower(c)</a:t>
            </a:r>
            <a:r>
              <a:rPr lang="sr-Latn-CS" sz="2000" smtClean="0"/>
              <a:t> ako je karakter veliko slovo prebacuje se u malo;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toupper(c)</a:t>
            </a:r>
            <a:r>
              <a:rPr lang="sr-Latn-CS" sz="2000" smtClean="0"/>
              <a:t> ako je karakter malo slovo prebacuje se u veliko.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Solidan broj matematičkih funkcija je realizovan u biblioteci</a:t>
            </a:r>
            <a:r>
              <a:rPr lang="en-US" sz="2400" smtClean="0"/>
              <a:t> 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math.h</a:t>
            </a:r>
            <a:r>
              <a:rPr lang="sr-Latn-CS" sz="2400" smtClean="0"/>
              <a:t>. Većinu nije potrebno detaljno obrazlagati: </a:t>
            </a:r>
            <a:r>
              <a:rPr lang="sr-Latn-CS" sz="2400" smtClean="0">
                <a:solidFill>
                  <a:srgbClr val="FF0000"/>
                </a:solidFill>
              </a:rPr>
              <a:t>sqrt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sinh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cosh</a:t>
            </a:r>
            <a:r>
              <a:rPr lang="sr-Latn-CS" sz="2400" smtClean="0"/>
              <a:t>, ... Stepena funkcija je </a:t>
            </a:r>
            <a:r>
              <a:rPr lang="sr-Latn-CS" sz="2400" smtClean="0">
                <a:solidFill>
                  <a:srgbClr val="FF0000"/>
                </a:solidFill>
              </a:rPr>
              <a:t>pow(x,y)</a:t>
            </a:r>
            <a:r>
              <a:rPr lang="sr-Latn-CS" sz="2400" smtClean="0"/>
              <a:t> koja daje </a:t>
            </a:r>
            <a:r>
              <a:rPr lang="sr-Latn-CS" sz="2400" smtClean="0">
                <a:solidFill>
                  <a:srgbClr val="3333CC"/>
                </a:solidFill>
              </a:rPr>
              <a:t>x</a:t>
            </a:r>
            <a:r>
              <a:rPr lang="sr-Latn-CS" sz="2400" baseline="30000" smtClean="0">
                <a:solidFill>
                  <a:srgbClr val="3333CC"/>
                </a:solidFill>
              </a:rPr>
              <a:t>y</a:t>
            </a:r>
            <a:r>
              <a:rPr lang="sr-Latn-CS" sz="2400" smtClean="0"/>
              <a:t>, dok funkcija </a:t>
            </a:r>
            <a:r>
              <a:rPr lang="sr-Latn-CS" sz="2400" smtClean="0">
                <a:solidFill>
                  <a:srgbClr val="FF0000"/>
                </a:solidFill>
              </a:rPr>
              <a:t>atan2(x,y)</a:t>
            </a:r>
            <a:r>
              <a:rPr lang="sr-Latn-CS" sz="2400" smtClean="0"/>
              <a:t> vraća rezultat </a:t>
            </a:r>
            <a:r>
              <a:rPr lang="sr-Latn-CS" sz="2400" smtClean="0">
                <a:solidFill>
                  <a:srgbClr val="FF0000"/>
                </a:solidFill>
              </a:rPr>
              <a:t>atan(x</a:t>
            </a:r>
            <a:r>
              <a:rPr lang="en-US" sz="2400" smtClean="0">
                <a:solidFill>
                  <a:srgbClr val="FF0000"/>
                </a:solidFill>
              </a:rPr>
              <a:t>/y)</a:t>
            </a:r>
            <a:r>
              <a:rPr lang="sr-Latn-CS" sz="2400" smtClean="0"/>
              <a:t>, </a:t>
            </a:r>
            <a:r>
              <a:rPr lang="en-US" sz="2400" smtClean="0"/>
              <a:t>ali u granicama od –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 do 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Postoje samo dvije funkcije za zaokruživanje: </a:t>
            </a:r>
            <a:r>
              <a:rPr lang="sr-Latn-CS" sz="2400" smtClean="0">
                <a:solidFill>
                  <a:srgbClr val="FF0000"/>
                </a:solidFill>
              </a:rPr>
              <a:t>ceil</a:t>
            </a:r>
            <a:r>
              <a:rPr lang="sr-Latn-CS" sz="2400" smtClean="0"/>
              <a:t>, koja zaokružuje na veći cijeli, i </a:t>
            </a:r>
            <a:r>
              <a:rPr lang="sr-Latn-CS" sz="2400" smtClean="0">
                <a:solidFill>
                  <a:srgbClr val="FF0000"/>
                </a:solidFill>
              </a:rPr>
              <a:t>floor</a:t>
            </a:r>
            <a:r>
              <a:rPr lang="sr-Latn-CS" sz="2400" smtClean="0"/>
              <a:t>, koja zaokružuje na manji cijeli. </a:t>
            </a:r>
            <a:r>
              <a:rPr lang="sr-Latn-CS" sz="2400" smtClean="0">
                <a:solidFill>
                  <a:srgbClr val="3333CC"/>
                </a:solidFill>
              </a:rPr>
              <a:t>Kako se obavlja onda zaokruživanje ka 0?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569325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CHAR_MIN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CHAR_MAX</a:t>
            </a:r>
            <a:r>
              <a:rPr lang="sr-Latn-CS" sz="2400" smtClean="0"/>
              <a:t> su (ovo su konstante, a ne funkcije) minimalni i maksimalni cijeli broj koji odgovara tipu </a:t>
            </a:r>
            <a:r>
              <a:rPr lang="sr-Latn-CS" sz="2400" smtClean="0">
                <a:solidFill>
                  <a:srgbClr val="FF0000"/>
                </a:solidFill>
              </a:rPr>
              <a:t>char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UCHAR_MAX</a:t>
            </a:r>
            <a:r>
              <a:rPr lang="sr-Latn-CS" sz="2400" smtClean="0"/>
              <a:t> je maksimalni </a:t>
            </a:r>
            <a:r>
              <a:rPr lang="sr-Latn-CS" sz="2400" smtClean="0">
                <a:solidFill>
                  <a:srgbClr val="FF0000"/>
                </a:solidFill>
              </a:rPr>
              <a:t>unsigned char</a:t>
            </a:r>
            <a:r>
              <a:rPr lang="sr-Latn-CS" sz="2400" smtClean="0"/>
              <a:t> broj. Slično</a:t>
            </a:r>
            <a:r>
              <a:rPr lang="en-US" sz="2400" smtClean="0"/>
              <a:t>,</a:t>
            </a:r>
            <a:r>
              <a:rPr lang="sr-Latn-CS" sz="2400" smtClean="0"/>
              <a:t> postoje: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SHRT_MIN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SHRT_MAX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short int</a:t>
            </a:r>
            <a:r>
              <a:rPr lang="sr-Latn-CS" sz="200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INT_MIN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INT_MAX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LONG_MIN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LONG_MAX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long</a:t>
            </a:r>
            <a:r>
              <a:rPr lang="en-US" sz="2000" smtClean="0">
                <a:solidFill>
                  <a:srgbClr val="FF0000"/>
                </a:solidFill>
              </a:rPr>
              <a:t> int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424936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Slične granice postoje i za </a:t>
            </a:r>
            <a:r>
              <a:rPr lang="sr-Latn-CS" sz="2400" smtClean="0">
                <a:solidFill>
                  <a:srgbClr val="3333CC"/>
                </a:solidFill>
              </a:rPr>
              <a:t>float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FF0000"/>
                </a:solidFill>
              </a:rPr>
              <a:t>FLT_MIN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FLT_MAX</a:t>
            </a:r>
            <a:r>
              <a:rPr lang="sr-Latn-CS" sz="2400" smtClean="0"/>
              <a:t>)  kao i za </a:t>
            </a:r>
            <a:r>
              <a:rPr lang="sr-Latn-CS" sz="2400" smtClean="0">
                <a:solidFill>
                  <a:srgbClr val="3333CC"/>
                </a:solidFill>
              </a:rPr>
              <a:t>double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FF0000"/>
                </a:solidFill>
              </a:rPr>
              <a:t>DBL_MIN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DBL_MAX</a:t>
            </a:r>
            <a:r>
              <a:rPr lang="sr-Latn-CS" sz="2400" smtClean="0"/>
              <a:t>). I drugim mašinski zavisnim elementima se može pristupiti preko ove programske biblioteke.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FLT_DIG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DBL_DIG</a:t>
            </a:r>
            <a:r>
              <a:rPr lang="sr-Latn-CS" sz="2400" smtClean="0"/>
              <a:t> su simboličke konstante koje predstavljaju broj decimalnih mjesta kod </a:t>
            </a:r>
            <a:r>
              <a:rPr lang="sr-Latn-CS" sz="2400" smtClean="0">
                <a:solidFill>
                  <a:srgbClr val="3333CC"/>
                </a:solidFill>
              </a:rPr>
              <a:t>float</a:t>
            </a:r>
            <a:r>
              <a:rPr lang="sr-Latn-CS" sz="2400" smtClean="0"/>
              <a:t>-a i </a:t>
            </a:r>
            <a:r>
              <a:rPr lang="sr-Latn-CS" sz="2400" smtClean="0">
                <a:solidFill>
                  <a:srgbClr val="3333CC"/>
                </a:solidFill>
              </a:rPr>
              <a:t>double</a:t>
            </a:r>
            <a:r>
              <a:rPr lang="sr-Latn-CS" sz="2400" smtClean="0"/>
              <a:t>-a.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Izu</a:t>
            </a:r>
            <a:r>
              <a:rPr lang="sr-Latn-CS" sz="2400" smtClean="0"/>
              <a:t>z</a:t>
            </a:r>
            <a:r>
              <a:rPr lang="en-US" sz="2400" smtClean="0"/>
              <a:t>et</a:t>
            </a:r>
            <a:r>
              <a:rPr lang="sr-Latn-CS" sz="2400" smtClean="0"/>
              <a:t>no važna programska biblioteka je </a:t>
            </a:r>
            <a:r>
              <a:rPr lang="sr-Latn-CS" sz="2400" smtClean="0">
                <a:solidFill>
                  <a:srgbClr val="3333CC"/>
                </a:solidFill>
              </a:rPr>
              <a:t>stdlib.h</a:t>
            </a:r>
            <a:r>
              <a:rPr lang="sr-Latn-CS" sz="2400" smtClean="0"/>
              <a:t>. U njoj se nalaze verzije mnoštva funkcija, kao i neke od najvažnijih funkcija iz drugih programskih biblioteka. Ovdje ćemo za sada pomenuti samo dvije funkcije iz ove programske biblioteke, a to su </a:t>
            </a:r>
            <a:r>
              <a:rPr lang="sr-Latn-CS" sz="2400" smtClean="0">
                <a:solidFill>
                  <a:srgbClr val="FF0000"/>
                </a:solidFill>
              </a:rPr>
              <a:t>exit()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rand()</a:t>
            </a:r>
            <a:r>
              <a:rPr lang="sr-Latn-CS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a=rand()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(obično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a=rand()%6+1;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proslijeđuje 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H - fajlovi - rekapitulacija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8063"/>
            <a:ext cx="8359775" cy="345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Naveli smo samo po nekoliko naredbi iz po nekoliko programskih biblioteka.</a:t>
            </a:r>
          </a:p>
          <a:p>
            <a:pPr eaLnBrk="1" hangingPunct="1"/>
            <a:r>
              <a:rPr lang="sr-Latn-CS" sz="2400" smtClean="0"/>
              <a:t>Naš cilj nije “gruvanje” ovih naredbi, već ilustracija da nam uz sam kompajler dolazi veoma veliki broj funkcija koje su već implementirane.</a:t>
            </a:r>
          </a:p>
          <a:p>
            <a:pPr eaLnBrk="1" hangingPunct="1"/>
            <a:r>
              <a:rPr lang="sr-Latn-CS" sz="2400" smtClean="0"/>
              <a:t>Studenti bi neke od ovih funkcija trebali da mogu sami realiz</a:t>
            </a:r>
            <a:r>
              <a:rPr lang="en-US" sz="2400" smtClean="0"/>
              <a:t>ovati</a:t>
            </a:r>
            <a:r>
              <a:rPr lang="sr-Latn-CS" sz="2400" smtClean="0"/>
              <a:t> kao što su one iz programskih 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839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Priznajemo da za nekoga ko je učio 6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smtClean="0"/>
              <a:t>Ipak, itekako je potrebno</a:t>
            </a:r>
            <a:r>
              <a:rPr lang="en-US" sz="2400" smtClean="0"/>
              <a:t>!</a:t>
            </a:r>
            <a:endParaRPr lang="sr-Latn-CS" sz="2400" smtClean="0"/>
          </a:p>
          <a:p>
            <a:pPr eaLnBrk="1" hangingPunct="1"/>
            <a:r>
              <a:rPr lang="sr-Latn-CS" sz="240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smtClean="0"/>
              <a:t>U okviru ovog časa ćemo se osvrnuti na neke od njih.</a:t>
            </a:r>
          </a:p>
          <a:p>
            <a:pPr eaLnBrk="1" hangingPunct="1"/>
            <a:r>
              <a:rPr lang="sr-Latn-CS" sz="2400" smtClean="0"/>
              <a:t>Sve promjenljive imaju dvije karakteristike:</a:t>
            </a:r>
          </a:p>
          <a:p>
            <a:pPr lvl="1" eaLnBrk="1" hangingPunct="1"/>
            <a:r>
              <a:rPr lang="sr-Latn-CS" sz="2000" smtClean="0">
                <a:solidFill>
                  <a:srgbClr val="3333CC"/>
                </a:solidFill>
              </a:rPr>
              <a:t>opseg</a:t>
            </a:r>
            <a:r>
              <a:rPr lang="sr-Latn-CS" sz="200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smtClean="0">
                <a:solidFill>
                  <a:srgbClr val="3333CC"/>
                </a:solidFill>
              </a:rPr>
              <a:t>trajanje</a:t>
            </a:r>
            <a:r>
              <a:rPr lang="sr-Latn-CS" sz="2000" smtClean="0"/>
              <a:t> (vrijeme koje promjenljive provedu u memoriji).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616"/>
            <a:ext cx="8784976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promjenljive deklarisali na početku funkcija (main ili drugih funkcija).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 bile </a:t>
            </a:r>
            <a:r>
              <a:rPr lang="sr-Latn-CS" sz="24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400" dirty="0" smtClean="0"/>
              <a:t> kojima je opseg funkcija u kojoj su definisane</a:t>
            </a:r>
            <a:r>
              <a:rPr lang="en-US" sz="2400" dirty="0" smtClean="0"/>
              <a:t>,</a:t>
            </a:r>
            <a:r>
              <a:rPr lang="sr-Latn-CS" sz="24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Promjenljive</a:t>
            </a:r>
            <a:r>
              <a:rPr lang="en-US" sz="2400" dirty="0" smtClean="0"/>
              <a:t> se </a:t>
            </a:r>
            <a:r>
              <a:rPr lang="en-US" sz="2400" dirty="0" err="1" smtClean="0"/>
              <a:t>mogu</a:t>
            </a:r>
            <a:r>
              <a:rPr lang="en-US" sz="2400" dirty="0" smtClean="0"/>
              <a:t> </a:t>
            </a:r>
            <a:r>
              <a:rPr lang="en-US" sz="2400" dirty="0" err="1" smtClean="0"/>
              <a:t>deklarisati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etku</a:t>
            </a:r>
            <a:r>
              <a:rPr lang="en-US" sz="2400" dirty="0" smtClean="0"/>
              <a:t> </a:t>
            </a:r>
            <a:r>
              <a:rPr lang="en-US" sz="2400" dirty="0" err="1" smtClean="0"/>
              <a:t>svakog</a:t>
            </a:r>
            <a:r>
              <a:rPr lang="en-US" sz="2400" dirty="0" smtClean="0"/>
              <a:t> </a:t>
            </a:r>
            <a:r>
              <a:rPr lang="en-US" sz="2400" dirty="0" err="1" smtClean="0"/>
              <a:t>bloka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naredbi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</a:t>
            </a:r>
            <a:r>
              <a:rPr lang="en-US" sz="2400" dirty="0" smtClean="0"/>
              <a:t>,</a:t>
            </a:r>
            <a:r>
              <a:rPr lang="sr-Latn-CS" sz="2400" dirty="0" smtClean="0"/>
              <a:t> takođe</a:t>
            </a:r>
            <a:r>
              <a:rPr lang="en-US" sz="2400" dirty="0" smtClean="0"/>
              <a:t>,</a:t>
            </a:r>
            <a:r>
              <a:rPr lang="sr-Latn-CS" sz="2400" dirty="0" smtClean="0"/>
              <a:t> lokalne promjenljive vidljive do kraja bloka u kome su deklarisane.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Nakon napuštanja bloka naredbi ove promjenljive se dealociraju (brišu iz memorije).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Globalne promjenljive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90750"/>
            <a:ext cx="8610600" cy="3038475"/>
          </a:xfrm>
        </p:spPr>
        <p:txBody>
          <a:bodyPr/>
          <a:lstStyle/>
          <a:p>
            <a:pPr eaLnBrk="1" hangingPunct="1"/>
            <a:r>
              <a:rPr lang="sr-Latn-CS" sz="2400" smtClean="0"/>
              <a:t>Pored ovoga postoje i </a:t>
            </a:r>
            <a:r>
              <a:rPr lang="sr-Latn-CS" sz="2400" smtClean="0">
                <a:solidFill>
                  <a:srgbClr val="3333CC"/>
                </a:solidFill>
              </a:rPr>
              <a:t>globalne promjenljive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Globalne promjenljive se definišu van bilo koje funkcije (obično prije svih), vidljive su iz svih funkcija i traju do kraja programa.</a:t>
            </a:r>
            <a:endParaRPr lang="en-US" sz="2400" smtClean="0"/>
          </a:p>
          <a:p>
            <a:pPr eaLnBrk="1" hangingPunct="1"/>
            <a:r>
              <a:rPr lang="en-US" sz="2400" smtClean="0"/>
              <a:t>Ako se g</a:t>
            </a:r>
            <a:r>
              <a:rPr lang="sr-Latn-CS" sz="2400" smtClean="0"/>
              <a:t>lobalne promjenljive </a:t>
            </a:r>
            <a:r>
              <a:rPr lang="en-US" sz="2400" smtClean="0"/>
              <a:t>n</a:t>
            </a:r>
            <a:r>
              <a:rPr lang="sr-Latn-CS" sz="2400" smtClean="0"/>
              <a:t>e inicijaliz</a:t>
            </a:r>
            <a:r>
              <a:rPr lang="en-US" sz="2400" smtClean="0"/>
              <a:t>uju</a:t>
            </a:r>
            <a:r>
              <a:rPr lang="sr-Latn-CS" sz="2400" smtClean="0"/>
              <a:t>, vrši se podrazumjevana inicijalizacija na 0 </a:t>
            </a:r>
            <a:r>
              <a:rPr lang="sr-Latn-CS" sz="1600" b="1" smtClean="0"/>
              <a:t>(bolje je napisati =0 nego podrazumjevati</a:t>
            </a:r>
            <a:r>
              <a:rPr lang="en-US" sz="1600" b="1" smtClean="0"/>
              <a:t>,</a:t>
            </a:r>
            <a:r>
              <a:rPr lang="sr-Latn-CS" sz="1600" b="1" smtClean="0"/>
              <a:t> radi jasnoće koda)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9452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imaju razrađene na desetine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Ostalo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na vježbanje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profesionalno djelovanje.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 smtClean="0">
                <a:solidFill>
                  <a:schemeClr val="bg1"/>
                </a:solidFill>
              </a:rPr>
              <a:t>/*</a:t>
            </a:r>
            <a:r>
              <a:rPr lang="en-US" sz="1900" dirty="0" err="1" smtClean="0">
                <a:solidFill>
                  <a:schemeClr val="bg1"/>
                </a:solidFill>
              </a:rPr>
              <a:t>Globalna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r>
              <a:rPr lang="en-US" sz="1900" dirty="0" smtClean="0">
                <a:solidFill>
                  <a:schemeClr val="bg1"/>
                </a:solidFill>
              </a:rPr>
              <a:t>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</a:t>
            </a:r>
            <a:r>
              <a:rPr lang="en-US" sz="2100" dirty="0" smtClean="0"/>
              <a:t>(){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x*/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...		</a:t>
            </a:r>
            <a:r>
              <a:rPr lang="en-US" sz="1900" dirty="0" smtClean="0">
                <a:solidFill>
                  <a:srgbClr val="FFFFFF"/>
                </a:solidFill>
              </a:rPr>
              <a:t>/*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r>
              <a:rPr lang="en-US" sz="1900" dirty="0" smtClean="0">
                <a:solidFill>
                  <a:srgbClr val="FFFFFF"/>
                </a:solidFill>
              </a:rPr>
              <a:t>*/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19100" y="6076950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Problem mo</a:t>
            </a:r>
            <a:r>
              <a:rPr lang="sr-Latn-CS" sz="200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33045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Globalna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promjenljiva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main(){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x=2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...	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dealocirana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smtClean="0"/>
              <a:t>d</a:t>
            </a:r>
            <a:r>
              <a:rPr lang="sr-Latn-CS" sz="200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smtClean="0"/>
              <a:t>s</a:t>
            </a:r>
            <a:r>
              <a:rPr lang="sr-Latn-CS" sz="2000" smtClean="0"/>
              <a:t>tatičke</a:t>
            </a:r>
            <a:r>
              <a:rPr lang="en-US" sz="2000" smtClean="0"/>
              <a:t>.</a:t>
            </a:r>
            <a:endParaRPr lang="sr-Latn-CS" sz="20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Globalne promjenljive su statičke!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76300" y="3654425"/>
            <a:ext cx="7481888" cy="256698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latin typeface="Tahoma" pitchFamily="34" charset="0"/>
              </a:rPr>
              <a:t>void</a:t>
            </a:r>
            <a:r>
              <a:rPr lang="sr-Latn-CS" sz="2000" dirty="0">
                <a:latin typeface="Tahoma" pitchFamily="34" charset="0"/>
              </a:rPr>
              <a:t> funk()</a:t>
            </a:r>
            <a:r>
              <a:rPr lang="en-US" sz="2000" dirty="0">
                <a:latin typeface="Tahoma" pitchFamily="34" charset="0"/>
              </a:rPr>
              <a:t>{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b="1" dirty="0">
                <a:solidFill>
                  <a:srgbClr val="FFFF00"/>
                </a:solidFill>
                <a:latin typeface="Tahoma" pitchFamily="34" charset="0"/>
              </a:rPr>
              <a:t>static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i=100; </a:t>
            </a:r>
            <a:endParaRPr lang="sr-Latn-R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 dirty="0">
                <a:latin typeface="Tahoma" pitchFamily="34" charset="0"/>
              </a:rPr>
              <a:t>    </a:t>
            </a:r>
            <a:r>
              <a:rPr lang="en-US" sz="2000" dirty="0">
                <a:latin typeface="Tahoma" pitchFamily="34" charset="0"/>
              </a:rPr>
              <a:t>i++; </a:t>
            </a:r>
            <a:endParaRPr lang="sr-Latn-R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printf</a:t>
            </a:r>
            <a:r>
              <a:rPr lang="en-US" sz="2000" dirty="0">
                <a:latin typeface="Tahoma" pitchFamily="34" charset="0"/>
              </a:rPr>
              <a:t>(“%d “, i);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</a:t>
            </a:r>
            <a:r>
              <a:rPr lang="en-US" sz="2000" dirty="0">
                <a:latin typeface="Tahoma" pitchFamily="34" charset="0"/>
              </a:rPr>
              <a:t>(){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i</a:t>
            </a:r>
            <a:r>
              <a:rPr lang="sr-Latn-CS" sz="2000" dirty="0">
                <a:latin typeface="Tahoma" pitchFamily="34" charset="0"/>
              </a:rPr>
              <a:t>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/*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ovo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nije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ista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promjenljiva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kao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stati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čka iz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funk()*/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CS" sz="2000" dirty="0">
                <a:latin typeface="Tahoma" pitchFamily="34" charset="0"/>
              </a:rPr>
              <a:t>    for(i=0;i</a:t>
            </a:r>
            <a:r>
              <a:rPr lang="en-US" sz="2000" dirty="0">
                <a:latin typeface="Tahoma" pitchFamily="34" charset="0"/>
              </a:rPr>
              <a:t>&lt;3;i++) funk();</a:t>
            </a:r>
            <a:endParaRPr lang="sr-Latn-C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Iznena</a:t>
            </a:r>
            <a:r>
              <a:rPr lang="sr-Latn-CS">
                <a:latin typeface="Tahoma" pitchFamily="34" charset="0"/>
              </a:rPr>
              <a:t>đujuće, ali će na ekranu biti ispisano: </a:t>
            </a:r>
            <a:r>
              <a:rPr lang="sr-Latn-CS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Kod prvog poziva funkcije sve je jasno. Vrijednost </a:t>
            </a:r>
            <a:r>
              <a:rPr lang="sr-Latn-CS" sz="2400" smtClean="0">
                <a:solidFill>
                  <a:srgbClr val="3333CC"/>
                </a:solidFill>
              </a:rPr>
              <a:t>i=101</a:t>
            </a:r>
            <a:r>
              <a:rPr lang="sr-Latn-CS" sz="240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narednom pozivu, preskače se deklaracija statičke promjenljive</a:t>
            </a:r>
            <a:r>
              <a:rPr lang="en-US" sz="2400" smtClean="0"/>
              <a:t>,</a:t>
            </a:r>
            <a:r>
              <a:rPr lang="sr-Latn-CS" sz="2400" smtClean="0"/>
              <a:t> jer se jedna promjenljiva ne može više puta deklarisati, pa se i uvećava na </a:t>
            </a:r>
            <a:r>
              <a:rPr lang="sr-Latn-CS" sz="2400" smtClean="0">
                <a:solidFill>
                  <a:srgbClr val="3333CC"/>
                </a:solidFill>
              </a:rPr>
              <a:t>102</a:t>
            </a:r>
            <a:r>
              <a:rPr lang="sr-Latn-CS" sz="240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Korišćenje globalnih i statičkih promjenljivih može voditi ka izuzetno elegantnim rješenjima, ali i do veoma teško razumljivog koda koji je nepogodan za održavanje (korigovanje i nadogradnju).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Prije upotrebe statičkih i globalnih promjenljivih barem dva puta razmislite!!!</a:t>
            </a:r>
            <a:endParaRPr lang="en-US" sz="2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Sve promjenljive koje su do sada uvedene su se mogle deklarisati sa dodatnim modifikatorom ispred - </a:t>
            </a:r>
            <a:r>
              <a:rPr lang="sr-Latn-CS" sz="2400" smtClean="0">
                <a:solidFill>
                  <a:srgbClr val="3333CC"/>
                </a:solidFill>
              </a:rPr>
              <a:t>auto</a:t>
            </a:r>
            <a:r>
              <a:rPr lang="sr-Latn-CS" sz="2400" smtClean="0"/>
              <a:t>. Pošto je ovaj modifikator podrazumjevan</a:t>
            </a:r>
            <a:r>
              <a:rPr lang="en-US" sz="2400" smtClean="0"/>
              <a:t>,</a:t>
            </a:r>
            <a:r>
              <a:rPr lang="sr-Latn-CS" sz="240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Postoji mogućnost da promjenljive budu deklarisane sa modifikatorom </a:t>
            </a:r>
            <a:r>
              <a:rPr lang="sr-Latn-CS" sz="2400" smtClean="0">
                <a:solidFill>
                  <a:srgbClr val="3333CC"/>
                </a:solidFill>
              </a:rPr>
              <a:t>register</a:t>
            </a:r>
            <a:r>
              <a:rPr lang="sr-Latn-CS" sz="24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modifikator fors</a:t>
            </a:r>
            <a:r>
              <a:rPr lang="en-US" sz="2400" smtClean="0"/>
              <a:t>i</a:t>
            </a:r>
            <a:r>
              <a:rPr lang="sr-Latn-CS" sz="240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</a:t>
            </a:r>
            <a:r>
              <a:rPr lang="en-US" sz="2400" smtClean="0"/>
              <a:t>i</a:t>
            </a:r>
            <a:r>
              <a:rPr lang="sr-Latn-CS" sz="2400" smtClean="0"/>
              <a:t>stup registrima procesora je veoma brz, ali je slobodnih registara malo.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smtClean="0"/>
              <a:t>Od registarskih promjenljivih se ne može uzeti adresa! Zbog čega?</a:t>
            </a:r>
          </a:p>
          <a:p>
            <a:pPr eaLnBrk="1" hangingPunct="1"/>
            <a:r>
              <a:rPr lang="sr-Latn-CS" sz="2200" smtClean="0"/>
              <a:t>Ako se koriste </a:t>
            </a:r>
            <a:r>
              <a:rPr lang="sr-Latn-CS" sz="2200">
                <a:solidFill>
                  <a:srgbClr val="3333CC"/>
                </a:solidFill>
              </a:rPr>
              <a:t>regist</a:t>
            </a:r>
            <a:r>
              <a:rPr lang="en-US" sz="2200">
                <a:solidFill>
                  <a:srgbClr val="3333CC"/>
                </a:solidFill>
              </a:rPr>
              <a:t>e</a:t>
            </a:r>
            <a:r>
              <a:rPr lang="sr-Latn-CS" sz="2200">
                <a:solidFill>
                  <a:srgbClr val="3333CC"/>
                </a:solidFill>
              </a:rPr>
              <a:t>r</a:t>
            </a:r>
            <a:r>
              <a:rPr lang="sr-Latn-CS" sz="2200" smtClean="0"/>
              <a:t> promjenljive</a:t>
            </a:r>
            <a:r>
              <a:rPr lang="en-US" sz="2200" smtClean="0"/>
              <a:t>,</a:t>
            </a:r>
            <a:r>
              <a:rPr lang="sr-Latn-CS" sz="220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smtClean="0"/>
              <a:t>Vrlo zagonetan tip promjenljivih su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promjenljive.</a:t>
            </a:r>
          </a:p>
          <a:p>
            <a:pPr eaLnBrk="1" hangingPunct="1"/>
            <a:r>
              <a:rPr lang="sr-Latn-CS" sz="2200" smtClean="0"/>
              <a:t>Deklarisati promjenljivu kao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znači ukazati kompajleru da ova promjenljiva može biti </a:t>
            </a:r>
            <a:r>
              <a:rPr lang="sr-Latn-CS" sz="2200" u="sng" smtClean="0"/>
              <a:t>bilo kad</a:t>
            </a:r>
            <a:r>
              <a:rPr lang="sr-Latn-CS" sz="2200" smtClean="0"/>
              <a:t> promjenj</a:t>
            </a:r>
            <a:r>
              <a:rPr lang="en-US" sz="2200" smtClean="0"/>
              <a:t>e</a:t>
            </a:r>
            <a:r>
              <a:rPr lang="sr-Latn-CS" sz="220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smtClean="0"/>
              <a:t>Kompajler zatim izbjegava optimizaciju djelova koda sa </a:t>
            </a:r>
            <a:r>
              <a:rPr lang="sr-Latn-CS" sz="2200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modifikatorom.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>
                <a:solidFill>
                  <a:srgbClr val="3333CC"/>
                </a:solidFill>
              </a:rPr>
              <a:t>volatile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register</a:t>
            </a:r>
            <a:r>
              <a:rPr lang="sr-Latn-CS" sz="2400" smtClean="0"/>
              <a:t> promjenljive nećemo koristiti u našim programima.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Programski kod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Postoje situacije kada se globalna promjenljiva koja je definisana u jednom fajlu mora koristiti</a:t>
            </a:r>
            <a:r>
              <a:rPr lang="en-US" sz="2400" smtClean="0"/>
              <a:t> </a:t>
            </a:r>
            <a:r>
              <a:rPr lang="sr-Latn-CS" sz="240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Njeno postojanje se tada mora najaviti u drugim fajlovima.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5310"/>
            <a:ext cx="8713663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u fajlu </a:t>
            </a:r>
            <a:r>
              <a:rPr lang="sr-Latn-CS" sz="2400" b="1" smtClean="0">
                <a:solidFill>
                  <a:srgbClr val="3333CC"/>
                </a:solidFill>
              </a:rPr>
              <a:t>F1.</a:t>
            </a:r>
            <a:r>
              <a:rPr lang="en-US" sz="2400" b="1" smtClean="0">
                <a:solidFill>
                  <a:srgbClr val="3333CC"/>
                </a:solidFill>
              </a:rPr>
              <a:t>c</a:t>
            </a:r>
            <a:r>
              <a:rPr lang="sr-Latn-CS" sz="2400" smtClean="0"/>
              <a:t> deklarisana </a:t>
            </a:r>
            <a:r>
              <a:rPr lang="sr-Latn-CS" sz="2400" smtClean="0">
                <a:solidFill>
                  <a:srgbClr val="3333CC"/>
                </a:solidFill>
              </a:rPr>
              <a:t>int x</a:t>
            </a:r>
            <a:r>
              <a:rPr lang="sr-Latn-CS" sz="2400" smtClean="0"/>
              <a:t>, a želimo je koristiti u fajlu </a:t>
            </a:r>
            <a:r>
              <a:rPr lang="sr-Latn-CS" sz="2400" b="1" smtClean="0"/>
              <a:t>F2.</a:t>
            </a:r>
            <a:r>
              <a:rPr lang="en-US" sz="2400" b="1" smtClean="0"/>
              <a:t>c</a:t>
            </a:r>
            <a:r>
              <a:rPr lang="sr-Latn-CS" sz="2400" smtClean="0"/>
              <a:t>, moramo je </a:t>
            </a:r>
            <a:r>
              <a:rPr lang="en-US" sz="2400" smtClean="0"/>
              <a:t>u </a:t>
            </a:r>
            <a:r>
              <a:rPr lang="sr-Latn-CS" sz="2400" b="1" smtClean="0"/>
              <a:t>F2.</a:t>
            </a:r>
            <a:r>
              <a:rPr lang="en-US" sz="2400" b="1" smtClean="0"/>
              <a:t>c</a:t>
            </a:r>
            <a:r>
              <a:rPr lang="en-US" sz="2400" smtClean="0"/>
              <a:t> </a:t>
            </a:r>
            <a:r>
              <a:rPr lang="sr-Latn-CS" sz="2400" smtClean="0"/>
              <a:t>najaviti kao </a:t>
            </a:r>
            <a:r>
              <a:rPr lang="sr-Latn-CS" sz="2400" smtClean="0">
                <a:solidFill>
                  <a:srgbClr val="3333CC"/>
                </a:solidFill>
              </a:rPr>
              <a:t>extern int x</a:t>
            </a:r>
            <a:r>
              <a:rPr lang="sr-Latn-CS" sz="2400" smtClean="0"/>
              <a:t>. Ovo nije deklaracija, već najava </a:t>
            </a:r>
            <a:r>
              <a:rPr lang="en-US" sz="2400" smtClean="0"/>
              <a:t>d</a:t>
            </a:r>
            <a:r>
              <a:rPr lang="sr-Latn-CS" sz="240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Sve opasnosti korišćenja eksternih promjenljivih su iste kao i kod globalnih promjenljivih.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velikim programskim paketima postoji ponekad stvarna potreba da postoje globalne promjenljive koje će koristiti svi programski moduli (obično se kaže da te promjenljive čine </a:t>
            </a:r>
            <a:r>
              <a:rPr lang="sr-Latn-CS" sz="2400" b="1" smtClean="0">
                <a:solidFill>
                  <a:srgbClr val="FF3300"/>
                </a:solidFill>
              </a:rPr>
              <a:t>environment</a:t>
            </a:r>
            <a:r>
              <a:rPr lang="sr-Latn-CS" sz="2400" smtClean="0"/>
              <a:t>), ali u našim programčićima to je rijetko potrebno.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/>
              <a:t>scanf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izgleda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ovako</a:t>
            </a:r>
            <a:r>
              <a:rPr lang="en-US" altLang="en-US" sz="2400" dirty="0"/>
              <a:t>:</a:t>
            </a:r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en-US" altLang="en-US" sz="2400" dirty="0" smtClean="0"/>
              <a:t>argument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EOF, u zavisnosti od greške koja se desila.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kompajler programskog jezika C mogao da vrši dinamičku alokaciju mora biti uključeno zaglavlje </a:t>
            </a:r>
            <a:r>
              <a:rPr lang="sr-Latn-CS" sz="2400" b="1" smtClean="0">
                <a:solidFill>
                  <a:srgbClr val="FF3300"/>
                </a:solidFill>
              </a:rPr>
              <a:t>alloc.h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želimo da alociramo niz cijelih brojeva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dinamički</a:t>
            </a:r>
            <a:r>
              <a:rPr lang="en-US" sz="2400" smtClean="0"/>
              <a:t>,</a:t>
            </a:r>
            <a:r>
              <a:rPr lang="sr-Latn-CS" sz="2400" smtClean="0"/>
              <a:t> na početku programa ćemo deklarisati samo pokazivač </a:t>
            </a:r>
            <a:r>
              <a:rPr lang="sr-Latn-CS" sz="2400" b="1" smtClean="0">
                <a:solidFill>
                  <a:srgbClr val="FF3300"/>
                </a:solidFill>
              </a:rPr>
              <a:t>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Kada saznamo sa koliko podataka korisnik želi da radi</a:t>
            </a:r>
            <a:r>
              <a:rPr lang="en-US" sz="2400" smtClean="0"/>
              <a:t>,</a:t>
            </a:r>
            <a:r>
              <a:rPr lang="sr-Latn-CS" sz="2400" smtClean="0"/>
              <a:t> možemo izvršiti dinamičku alokaciju pomoću jedne od naredbi za to, a to je najčešće naredba </a:t>
            </a:r>
            <a:r>
              <a:rPr lang="sr-Latn-CS" sz="2400" b="1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 smtClean="0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61158"/>
            <a:ext cx="8807896" cy="458021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smtClean="0"/>
              <a:t>	a=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zauzima memoriju za određen broj bajtova (argument 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je veličina memorije u bajtovima). Ako se želi zauzeti memorija za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smtClean="0"/>
              <a:t> cijelih brojeva i ako se žele izbjeći mašinski zavisni elementi</a:t>
            </a:r>
            <a:r>
              <a:rPr lang="en-US" sz="2400" smtClean="0"/>
              <a:t>, kao</a:t>
            </a:r>
            <a:r>
              <a:rPr lang="sr-Latn-CS" sz="2400" smtClean="0"/>
              <a:t> argument </a:t>
            </a:r>
            <a:r>
              <a:rPr lang="en-US" sz="2400" smtClean="0"/>
              <a:t>se koristi 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, jer je </a:t>
            </a:r>
            <a:r>
              <a:rPr lang="sr-Latn-CS" sz="2400" smtClean="0">
                <a:solidFill>
                  <a:srgbClr val="3333CC"/>
                </a:solidFill>
              </a:rPr>
              <a:t>sizeof(int)</a:t>
            </a:r>
            <a:r>
              <a:rPr lang="sr-Latn-CS" sz="2400" smtClean="0"/>
              <a:t> memorija koju zauzima jedan </a:t>
            </a:r>
            <a:r>
              <a:rPr lang="en-US" sz="2400">
                <a:solidFill>
                  <a:srgbClr val="3333CC"/>
                </a:solidFill>
              </a:rPr>
              <a:t>int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vraća pokazivač na void </a:t>
            </a:r>
            <a:r>
              <a:rPr lang="sr-Latn-CS" sz="2400" smtClean="0">
                <a:solidFill>
                  <a:schemeClr val="accent1"/>
                </a:solidFill>
              </a:rPr>
              <a:t>(void *)</a:t>
            </a:r>
            <a:r>
              <a:rPr lang="sr-Latn-CS" sz="240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taj pokazivač pokaz</a:t>
            </a:r>
            <a:r>
              <a:rPr lang="en-US" sz="2400" smtClean="0"/>
              <a:t>ivao</a:t>
            </a:r>
            <a:r>
              <a:rPr lang="sr-Latn-CS" sz="2400" smtClean="0"/>
              <a:t> na odgovarajući tip moramo ga primjenom </a:t>
            </a:r>
            <a:r>
              <a:rPr lang="sr-Latn-CS" sz="2400" smtClean="0">
                <a:solidFill>
                  <a:schemeClr val="accent1"/>
                </a:solidFill>
              </a:rPr>
              <a:t>cast </a:t>
            </a:r>
            <a:r>
              <a:rPr lang="sr-Latn-CS" sz="2400" smtClean="0"/>
              <a:t>operatora pretvoriti u pokazivač na željeni tip (to je ovdje urađeno sa 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zauzima memorija za neki drugi tip podatka mijenja se samo </a:t>
            </a:r>
            <a:r>
              <a:rPr lang="sr-Latn-CS" sz="2400" smtClean="0">
                <a:solidFill>
                  <a:schemeClr val="accent1"/>
                </a:solidFill>
              </a:rPr>
              <a:t>cast</a:t>
            </a:r>
            <a:r>
              <a:rPr lang="sr-Latn-CS" sz="2400" smtClean="0"/>
              <a:t> operator ispred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i “argument” operatora </a:t>
            </a:r>
            <a:r>
              <a:rPr lang="sr-Latn-CS" sz="2400" smtClean="0">
                <a:solidFill>
                  <a:srgbClr val="3333CC"/>
                </a:solidFill>
              </a:rPr>
              <a:t>sizeof</a:t>
            </a:r>
            <a:r>
              <a:rPr lang="sr-Latn-CS" sz="2400" smtClean="0"/>
              <a:t> u argumentu </a:t>
            </a:r>
            <a:r>
              <a:rPr lang="en-US" sz="2400" smtClean="0"/>
              <a:t>funkcije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Tada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vraća </a:t>
            </a:r>
            <a:r>
              <a:rPr lang="sr-Latn-CS" sz="2400" smtClean="0">
                <a:solidFill>
                  <a:srgbClr val="FF0000"/>
                </a:solidFill>
              </a:rPr>
              <a:t>NULL</a:t>
            </a:r>
            <a:r>
              <a:rPr lang="sr-Latn-CS" sz="240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smtClean="0"/>
              <a:t> i ako nije treba preduzeti korektivne akcije ili prosto izaći iz programa.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Primjer kako treba koristiti </a:t>
            </a:r>
            <a:r>
              <a:rPr lang="en-US" sz="2400" smtClean="0"/>
              <a:t>funkciju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: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smtClean="0"/>
              <a:t>	</a:t>
            </a:r>
            <a:r>
              <a:rPr lang="sr-Latn-CS" sz="2400" smtClean="0"/>
              <a:t>a=(int *)malloc(N*sizeof(int));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61950" algn="l"/>
              </a:tabLst>
            </a:pPr>
            <a:r>
              <a:rPr lang="sr-Latn-CS" sz="2400" smtClean="0">
                <a:solidFill>
                  <a:srgbClr val="FF3300"/>
                </a:solidFill>
              </a:rPr>
              <a:t>	</a:t>
            </a:r>
            <a:r>
              <a:rPr lang="en-US" sz="2400" smtClean="0">
                <a:solidFill>
                  <a:srgbClr val="FF3300"/>
                </a:solidFill>
              </a:rPr>
              <a:t>	</a:t>
            </a:r>
            <a:r>
              <a:rPr lang="sr-Latn-CS" sz="2400" smtClean="0">
                <a:solidFill>
                  <a:srgbClr val="FF3300"/>
                </a:solidFill>
              </a:rPr>
              <a:t>if(a==NULL)	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alokacija nije uspjela izašli smo iz programa što je jedna od mogućnosti.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alokacija niza uspjela mi koristimo elemente niza a</a:t>
            </a:r>
            <a:r>
              <a:rPr lang="en-US" sz="2400" smtClean="0"/>
              <a:t>[0], a[1], ..., a[N-1] na isti na</a:t>
            </a:r>
            <a:r>
              <a:rPr lang="sr-Latn-CS" sz="2400" smtClean="0"/>
              <a:t>čin kao da su statički alocirani.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Nakon posljednje upotrebe elemenata niza, a prije napuštanja programa, potrebno je izbrisati (dealocirati) memoriju</a:t>
            </a:r>
            <a:r>
              <a:rPr lang="sr-Latn-CS" sz="2400" smtClean="0"/>
              <a:t> koja je dinamički zauzeta.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Dealokacija se obavlja </a:t>
            </a:r>
            <a:r>
              <a:rPr lang="en-US" sz="2400" smtClean="0"/>
              <a:t>funkcijom </a:t>
            </a:r>
            <a:r>
              <a:rPr lang="sr-Latn-CS" sz="2400" b="1" smtClean="0">
                <a:solidFill>
                  <a:srgbClr val="FF0000"/>
                </a:solidFill>
              </a:rPr>
              <a:t>free(a)</a:t>
            </a:r>
            <a:r>
              <a:rPr lang="en-US" sz="2400" smtClean="0"/>
              <a:t>, </a:t>
            </a:r>
            <a:r>
              <a:rPr lang="sr-Latn-CS" sz="2400" smtClean="0"/>
              <a:t>a argument ove naredbe je pokazivač na memorijski blok koji je zauzet naredbom malloc.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b="1" smtClean="0"/>
              <a:t>free</a:t>
            </a:r>
            <a:r>
              <a:rPr lang="sr-Latn-CS" sz="2400" smtClean="0"/>
              <a:t> nije praćena provjerom uspješnosti dealokacije.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u zaglavlju </a:t>
            </a:r>
            <a:r>
              <a:rPr lang="sr-Latn-CS" sz="2400" smtClean="0">
                <a:solidFill>
                  <a:srgbClr val="3333CC"/>
                </a:solidFill>
              </a:rPr>
              <a:t>alloc.h</a:t>
            </a:r>
            <a:r>
              <a:rPr lang="sr-Latn-CS" sz="2400" smtClean="0"/>
              <a:t> su definisane još neke </a:t>
            </a:r>
            <a:r>
              <a:rPr lang="en-US" sz="2400" smtClean="0"/>
              <a:t>funkcije </a:t>
            </a:r>
            <a:r>
              <a:rPr lang="sr-Latn-CS" sz="2400" smtClean="0"/>
              <a:t>za dinamičku alokaciju.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Prva od njih je </a:t>
            </a:r>
            <a:r>
              <a:rPr lang="sr-Latn-CS" sz="2400" b="1" smtClean="0">
                <a:solidFill>
                  <a:srgbClr val="FF0000"/>
                </a:solidFill>
              </a:rPr>
              <a:t>a=calloc(N,sizeof(int));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koja ima isti smisao kao </a:t>
            </a:r>
            <a:r>
              <a:rPr lang="sr-Latn-CS" sz="2400" b="1" smtClean="0"/>
              <a:t>malloc(N*sizeof(int))</a:t>
            </a:r>
            <a:r>
              <a:rPr lang="sr-Latn-CS" sz="2400" smtClean="0"/>
              <a:t> (zauzima</a:t>
            </a:r>
            <a:r>
              <a:rPr lang="en-US" sz="2400" smtClean="0"/>
              <a:t> memoriju za </a:t>
            </a:r>
            <a:r>
              <a:rPr lang="en-US" sz="2400" b="1" smtClean="0">
                <a:solidFill>
                  <a:srgbClr val="FF0000"/>
                </a:solidFill>
              </a:rPr>
              <a:t>N</a:t>
            </a:r>
            <a:r>
              <a:rPr lang="en-US" sz="2400" smtClean="0"/>
              <a:t> podataka koji imaju veli</a:t>
            </a:r>
            <a:r>
              <a:rPr lang="sr-Latn-CS" sz="2400" smtClean="0"/>
              <a:t>činu </a:t>
            </a:r>
            <a:r>
              <a:rPr lang="sr-Latn-CS" sz="2400" b="1" smtClean="0">
                <a:solidFill>
                  <a:srgbClr val="FF0000"/>
                </a:solidFill>
              </a:rPr>
              <a:t>sizeof(int)</a:t>
            </a:r>
            <a:r>
              <a:rPr lang="sr-Latn-CS" sz="2400" smtClean="0"/>
              <a:t> bajtova). Jedina je razlika što </a:t>
            </a:r>
            <a:r>
              <a:rPr lang="sr-Latn-CS" sz="2400" b="1" smtClean="0">
                <a:solidFill>
                  <a:srgbClr val="FF0000"/>
                </a:solidFill>
              </a:rPr>
              <a:t>calloc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inicijalizuje</a:t>
            </a:r>
            <a:r>
              <a:rPr lang="sr-Latn-CS" sz="2400" smtClean="0"/>
              <a:t> zauzetu memoriju na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realloc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b="1" smtClean="0"/>
              <a:t>realloc</a:t>
            </a:r>
            <a:r>
              <a:rPr lang="sr-Latn-CS" sz="2400" smtClean="0"/>
              <a:t> vrši promjen</a:t>
            </a:r>
            <a:r>
              <a:rPr lang="en-US" sz="2400" smtClean="0"/>
              <a:t>u</a:t>
            </a:r>
            <a:r>
              <a:rPr lang="sr-Latn-CS" sz="2400" smtClean="0"/>
              <a:t> veličine bloka memorije koj</a:t>
            </a:r>
            <a:r>
              <a:rPr lang="en-US" sz="2400" smtClean="0"/>
              <a:t>i</a:t>
            </a:r>
            <a:r>
              <a:rPr lang="sr-Latn-CS" sz="2400" smtClean="0"/>
              <a:t> je pridružen pokazivaču </a:t>
            </a:r>
            <a:r>
              <a:rPr lang="sr-Latn-CS" sz="1600" b="1" smtClean="0"/>
              <a:t>(obično se blok povećava, mada ima situacija kada treba raditi suprotno)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Format </a:t>
            </a:r>
            <a:r>
              <a:rPr lang="en-US" sz="2400" smtClean="0"/>
              <a:t>funkcije </a:t>
            </a:r>
            <a:r>
              <a:rPr lang="sr-Latn-CS" sz="2400" b="1" smtClean="0"/>
              <a:t>realloc</a:t>
            </a:r>
            <a:r>
              <a:rPr lang="sr-Latn-CS" sz="2400" smtClean="0"/>
              <a:t> je: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realloc(a,n);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/>
              <a:t>	gdje je </a:t>
            </a:r>
            <a:r>
              <a:rPr lang="en-US" sz="2400" b="1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 pokaziva</a:t>
            </a:r>
            <a:r>
              <a:rPr lang="sr-Latn-CS" sz="2400" smtClean="0"/>
              <a:t>č na već alociranu memoriju, dok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 veličina memorije (može i 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) na koju treba nakon naredbe da pokaže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I </a:t>
            </a:r>
            <a:r>
              <a:rPr lang="en-US" sz="2400" smtClean="0"/>
              <a:t>funkcije </a:t>
            </a:r>
            <a:r>
              <a:rPr lang="sr-Latn-CS" sz="2400" b="1" smtClean="0"/>
              <a:t>calloc</a:t>
            </a:r>
            <a:r>
              <a:rPr lang="sr-Latn-CS" sz="2400" smtClean="0"/>
              <a:t> i </a:t>
            </a:r>
            <a:r>
              <a:rPr lang="sr-Latn-CS" sz="2400" b="1" smtClean="0"/>
              <a:t>realloc</a:t>
            </a:r>
            <a:r>
              <a:rPr lang="sr-Latn-CS" sz="2400" smtClean="0"/>
              <a:t> zahtjevaju provjeru poređenjem sa </a:t>
            </a:r>
            <a:r>
              <a:rPr lang="sr-Latn-CS" sz="2400" b="1" smtClean="0"/>
              <a:t>NULL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je </a:t>
            </a:r>
            <a:r>
              <a:rPr lang="en-US" altLang="en-US" sz="2200" b="1" dirty="0" err="1" smtClean="0">
                <a:solidFill>
                  <a:srgbClr val="FF0000"/>
                </a:solidFill>
              </a:rPr>
              <a:t>ignorisan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četiri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536" y="2269232"/>
            <a:ext cx="8640960" cy="432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>
                <a:solidFill>
                  <a:srgbClr val="FF0000"/>
                </a:solidFill>
              </a:rPr>
              <a:t>(“%2d  %f  %*d  %[</a:t>
            </a:r>
            <a:r>
              <a:rPr lang="en-US" sz="2200" dirty="0" smtClean="0">
                <a:solidFill>
                  <a:srgbClr val="FF0000"/>
                </a:solidFill>
              </a:rPr>
              <a:t>abck-m0-6</a:t>
            </a:r>
            <a:r>
              <a:rPr lang="en-US" sz="2200" dirty="0">
                <a:solidFill>
                  <a:srgbClr val="FF0000"/>
                </a:solidFill>
              </a:rPr>
              <a:t>]”, 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</a:t>
            </a:r>
            <a:r>
              <a:rPr lang="en-US" sz="2200" dirty="0" smtClean="0">
                <a:solidFill>
                  <a:srgbClr val="3333CC"/>
                </a:solidFill>
              </a:rPr>
              <a:t>=56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en-US" sz="2200" dirty="0" err="1" smtClean="0">
                <a:solidFill>
                  <a:srgbClr val="3333CC"/>
                </a:solidFill>
              </a:rPr>
              <a:t>ime</a:t>
            </a:r>
            <a:r>
              <a:rPr lang="en-US" sz="2200" dirty="0">
                <a:solidFill>
                  <a:srgbClr val="3333CC"/>
                </a:solidFill>
              </a:rPr>
              <a:t>= </a:t>
            </a:r>
            <a:r>
              <a:rPr lang="en-US" sz="2200" dirty="0" smtClean="0">
                <a:solidFill>
                  <a:srgbClr val="3333CC"/>
                </a:solidFill>
              </a:rPr>
              <a:t>"m56bc"</a:t>
            </a:r>
            <a:endParaRPr lang="en-US" sz="22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39174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 smtClean="0"/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scanf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stdio.h</a:t>
            </a:r>
            <a:r>
              <a:rPr lang="sr-Latn-CS" smtClean="0"/>
              <a:t> - još ponešto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stdio.h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 smtClean="0">
                <a:solidFill>
                  <a:srgbClr val="3333CC"/>
                </a:solidFill>
              </a:rPr>
              <a:t>“HH:MM:SS”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sprintf(s,”%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2d”,sat,min,sek);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2916238" y="6051550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563938" y="6051550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563938" y="6086475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203575" y="6516688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latin typeface="+mj-lt"/>
              </a:rPr>
              <a:t>T</a:t>
            </a:r>
            <a:r>
              <a:rPr lang="sr-Latn-RS" sz="1800">
                <a:latin typeface="+mj-lt"/>
              </a:rPr>
              <a:t>ačka označava da se prazna mesta dopunjavaju nulama</a:t>
            </a:r>
            <a:endParaRPr lang="en-GB" sz="1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3333CC"/>
                </a:solidFill>
              </a:rPr>
              <a:t>sscanf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b="1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s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“HH:MM:SS”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sscanf(s,”%2d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%2d”, 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28820</TotalTime>
  <Words>2781</Words>
  <Application>Microsoft Office PowerPoint</Application>
  <PresentationFormat>On-screen Show (4:3)</PresentationFormat>
  <Paragraphs>241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stdio.h - još ponešto</vt:lpstr>
      <vt:lpstr>sscanf</vt:lpstr>
      <vt:lpstr>string.h - pregled i još ponešto</vt:lpstr>
      <vt:lpstr>string.h - pregled + ctype.h</vt:lpstr>
      <vt:lpstr>ctype.h i math.h</vt:lpstr>
      <vt:lpstr>limits.h</vt:lpstr>
      <vt:lpstr>limits.h i stdlib.h</vt:lpstr>
      <vt:lpstr>stdlib.h</vt:lpstr>
      <vt:lpstr>H - fajlovi - rekapitulacija</vt:lpstr>
      <vt:lpstr>Karakteristike promjenljivih</vt:lpstr>
      <vt:lpstr>Lokalne i globalne promjenljive</vt:lpstr>
      <vt:lpstr>Globalne promjenljive</vt:lpstr>
      <vt:lpstr>Primjer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640</cp:revision>
  <dcterms:created xsi:type="dcterms:W3CDTF">2004-08-23T07:37:27Z</dcterms:created>
  <dcterms:modified xsi:type="dcterms:W3CDTF">2018-05-06T20:16:11Z</dcterms:modified>
</cp:coreProperties>
</file>