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32"/>
  </p:handoutMasterIdLst>
  <p:sldIdLst>
    <p:sldId id="256" r:id="rId2"/>
    <p:sldId id="257" r:id="rId3"/>
    <p:sldId id="258" r:id="rId4"/>
    <p:sldId id="259" r:id="rId5"/>
    <p:sldId id="261" r:id="rId6"/>
    <p:sldId id="286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86396" autoAdjust="0"/>
  </p:normalViewPr>
  <p:slideViewPr>
    <p:cSldViewPr showGuides="1">
      <p:cViewPr varScale="1">
        <p:scale>
          <a:sx n="111" d="100"/>
          <a:sy n="111" d="100"/>
        </p:scale>
        <p:origin x="169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0A89A9BD-9BB6-4D07-8860-0ACEA34B3E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7547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6152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6152 h 3840"/>
                <a:gd name="T8" fmla="*/ 0 w 1824"/>
                <a:gd name="T9" fmla="*/ 6152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96881-C09A-468C-BDAA-89A6D298AB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946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6FC5B-B092-4570-936C-A22CDE507C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612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EE2432-5DE7-45BC-8193-495219C522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502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4E36F6-6254-4912-9D9A-0435BF7333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108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761987-A64A-4FD5-9B40-930C4777E3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835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E92CE5-4EE4-430E-9964-AB06F972C0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634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998FF-9561-42E7-A276-37598E81A7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401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D5D2A3-ADFE-455E-9A99-EF1214A9D4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07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EDCCB-0FD4-4ADC-B439-9766689F78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715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F2A1D-31B2-42A3-9B52-84550E4F12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712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4F22CA-6F17-40B8-84B7-BED8CE7989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410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561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0C674922-4159-441E-8C25-62ED1A5523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398640"/>
            <a:ext cx="6400800" cy="614536"/>
          </a:xfrm>
        </p:spPr>
        <p:txBody>
          <a:bodyPr/>
          <a:lstStyle/>
          <a:p>
            <a:pPr eaLnBrk="1" hangingPunct="1"/>
            <a:r>
              <a:rPr lang="en-US" sz="3600" dirty="0" err="1" smtClean="0"/>
              <a:t>Funkcije</a:t>
            </a:r>
            <a:r>
              <a:rPr lang="en-US" sz="36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Svaki drugi - duplo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66528"/>
            <a:ext cx="851148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U </a:t>
            </a:r>
            <a:r>
              <a:rPr lang="en-US" sz="2400" dirty="0" err="1" smtClean="0"/>
              <a:t>ovom</a:t>
            </a:r>
            <a:r>
              <a:rPr lang="en-US" sz="2400" dirty="0" smtClean="0"/>
              <a:t> </a:t>
            </a:r>
            <a:r>
              <a:rPr lang="en-US" sz="2400" dirty="0" err="1" smtClean="0"/>
              <a:t>primjeru</a:t>
            </a:r>
            <a:r>
              <a:rPr lang="en-US" sz="2400" dirty="0" smtClean="0"/>
              <a:t> </a:t>
            </a:r>
            <a:r>
              <a:rPr lang="sr-Latn-CS" sz="2400" dirty="0" smtClean="0"/>
              <a:t>ćemo svaki drugi član niza duplirati:</a:t>
            </a:r>
            <a:endParaRPr lang="sr-Latn-CS" sz="2400" dirty="0"/>
          </a:p>
          <a:p>
            <a:pPr marL="354013" indent="0" eaLnBrk="1" hangingPunct="1">
              <a:lnSpc>
                <a:spcPct val="90000"/>
              </a:lnSpc>
              <a:spcAft>
                <a:spcPts val="1200"/>
              </a:spcAft>
              <a:buNone/>
              <a:tabLst>
                <a:tab pos="715963" algn="l"/>
                <a:tab pos="1077913" algn="l"/>
              </a:tabLst>
            </a:pPr>
            <a:r>
              <a:rPr lang="sr-Latn-CS" sz="2400" dirty="0" smtClean="0">
                <a:solidFill>
                  <a:schemeClr val="accent1"/>
                </a:solidFill>
              </a:rPr>
              <a:t>void duplo(int *a</a:t>
            </a:r>
            <a:r>
              <a:rPr lang="sr-Latn-CS" sz="2400" dirty="0" smtClean="0">
                <a:solidFill>
                  <a:schemeClr val="accent1"/>
                </a:solidFill>
              </a:rPr>
              <a:t>, int </a:t>
            </a:r>
            <a:r>
              <a:rPr lang="sr-Latn-CS" sz="2400" dirty="0" smtClean="0">
                <a:solidFill>
                  <a:schemeClr val="accent1"/>
                </a:solidFill>
              </a:rPr>
              <a:t>n)</a:t>
            </a:r>
            <a:r>
              <a:rPr lang="en-US" sz="2400" dirty="0" smtClean="0">
                <a:solidFill>
                  <a:schemeClr val="accent1"/>
                </a:solidFill>
              </a:rPr>
              <a:t>{</a:t>
            </a:r>
            <a:br>
              <a:rPr lang="en-US" sz="2400" dirty="0" smtClean="0">
                <a:solidFill>
                  <a:schemeClr val="accent1"/>
                </a:solidFill>
              </a:rPr>
            </a:br>
            <a:r>
              <a:rPr lang="sr-Latn-ME" sz="2400" dirty="0" smtClean="0">
                <a:solidFill>
                  <a:schemeClr val="accent1"/>
                </a:solidFill>
              </a:rPr>
              <a:t>	</a:t>
            </a:r>
            <a:r>
              <a:rPr lang="en-US" sz="2400" dirty="0" err="1" smtClean="0">
                <a:solidFill>
                  <a:schemeClr val="accent1"/>
                </a:solidFill>
              </a:rPr>
              <a:t>int</a:t>
            </a:r>
            <a:r>
              <a:rPr lang="en-US" sz="2400" dirty="0" smtClean="0">
                <a:solidFill>
                  <a:schemeClr val="accent1"/>
                </a:solidFill>
              </a:rPr>
              <a:t> </a:t>
            </a:r>
            <a:r>
              <a:rPr lang="en-US" sz="2400" dirty="0" err="1" smtClean="0">
                <a:solidFill>
                  <a:schemeClr val="accent1"/>
                </a:solidFill>
              </a:rPr>
              <a:t>i</a:t>
            </a:r>
            <a:r>
              <a:rPr lang="en-US" sz="2400" dirty="0" smtClean="0">
                <a:solidFill>
                  <a:schemeClr val="accent1"/>
                </a:solidFill>
              </a:rPr>
              <a:t>;</a:t>
            </a:r>
            <a:br>
              <a:rPr lang="en-US" sz="2400" dirty="0" smtClean="0">
                <a:solidFill>
                  <a:schemeClr val="accent1"/>
                </a:solidFill>
              </a:rPr>
            </a:br>
            <a:r>
              <a:rPr lang="sr-Latn-ME" sz="2400" dirty="0" smtClean="0">
                <a:solidFill>
                  <a:schemeClr val="accent1"/>
                </a:solidFill>
              </a:rPr>
              <a:t>	</a:t>
            </a:r>
            <a:r>
              <a:rPr lang="en-US" sz="2400" dirty="0" smtClean="0">
                <a:solidFill>
                  <a:schemeClr val="accent1"/>
                </a:solidFill>
              </a:rPr>
              <a:t>for(</a:t>
            </a:r>
            <a:r>
              <a:rPr lang="en-US" sz="2400" dirty="0" err="1" smtClean="0">
                <a:solidFill>
                  <a:schemeClr val="accent1"/>
                </a:solidFill>
              </a:rPr>
              <a:t>i</a:t>
            </a:r>
            <a:r>
              <a:rPr lang="en-US" sz="2400" dirty="0" smtClean="0">
                <a:solidFill>
                  <a:schemeClr val="accent1"/>
                </a:solidFill>
              </a:rPr>
              <a:t>=0;i&lt;</a:t>
            </a:r>
            <a:r>
              <a:rPr lang="en-US" sz="2400" dirty="0" err="1" smtClean="0">
                <a:solidFill>
                  <a:schemeClr val="accent1"/>
                </a:solidFill>
              </a:rPr>
              <a:t>n;i</a:t>
            </a:r>
            <a:r>
              <a:rPr lang="en-US" sz="2400" dirty="0" smtClean="0">
                <a:solidFill>
                  <a:schemeClr val="accent1"/>
                </a:solidFill>
              </a:rPr>
              <a:t>+=2)</a:t>
            </a:r>
            <a:br>
              <a:rPr lang="en-US" sz="2400" dirty="0" smtClean="0">
                <a:solidFill>
                  <a:schemeClr val="accent1"/>
                </a:solidFill>
              </a:rPr>
            </a:br>
            <a:r>
              <a:rPr lang="sr-Latn-ME" sz="2400" dirty="0" smtClean="0">
                <a:solidFill>
                  <a:schemeClr val="accent1"/>
                </a:solidFill>
              </a:rPr>
              <a:t>		</a:t>
            </a:r>
            <a:r>
              <a:rPr lang="en-US" sz="2400" dirty="0" smtClean="0">
                <a:solidFill>
                  <a:schemeClr val="accent1"/>
                </a:solidFill>
              </a:rPr>
              <a:t>a[</a:t>
            </a:r>
            <a:r>
              <a:rPr lang="en-US" sz="2400" dirty="0" err="1" smtClean="0">
                <a:solidFill>
                  <a:schemeClr val="accent1"/>
                </a:solidFill>
              </a:rPr>
              <a:t>i</a:t>
            </a:r>
            <a:r>
              <a:rPr lang="en-US" sz="2400" dirty="0" smtClean="0">
                <a:solidFill>
                  <a:schemeClr val="accent1"/>
                </a:solidFill>
              </a:rPr>
              <a:t>]*=2;</a:t>
            </a:r>
            <a:br>
              <a:rPr lang="en-US" sz="2400" dirty="0" smtClean="0">
                <a:solidFill>
                  <a:schemeClr val="accent1"/>
                </a:solidFill>
              </a:rPr>
            </a:br>
            <a:r>
              <a:rPr lang="en-US" sz="2400" dirty="0" smtClean="0">
                <a:solidFill>
                  <a:schemeClr val="accent1"/>
                </a:solidFill>
              </a:rPr>
              <a:t>}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sz="2400" dirty="0" err="1" smtClean="0"/>
              <a:t>Druga</a:t>
            </a:r>
            <a:r>
              <a:rPr lang="sr-Latn-CS" sz="2400" dirty="0" smtClean="0"/>
              <a:t> tipična primjena pokazivača kod funkcija je u slučaju da funkcija treba da vrati više od jednog rezultata. Samo jedan rezultat se može vratiti direktno preko return-a, a ostali se rezultati moraju vraćati preko pokazivača.</a:t>
            </a:r>
            <a:endParaRPr lang="en-US" sz="2400" dirty="0" smtClean="0"/>
          </a:p>
        </p:txBody>
      </p:sp>
      <p:sp>
        <p:nvSpPr>
          <p:cNvPr id="12292" name="Text Box 5"/>
          <p:cNvSpPr txBox="1">
            <a:spLocks noChangeArrowheads="1"/>
          </p:cNvSpPr>
          <p:nvPr/>
        </p:nvSpPr>
        <p:spPr bwMode="auto">
          <a:xfrm>
            <a:off x="4309740" y="2938299"/>
            <a:ext cx="4510732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700" dirty="0" err="1">
                <a:latin typeface="Tahoma" pitchFamily="34" charset="0"/>
              </a:rPr>
              <a:t>Funkcija</a:t>
            </a:r>
            <a:r>
              <a:rPr lang="en-US" sz="1700" dirty="0">
                <a:latin typeface="Tahoma" pitchFamily="34" charset="0"/>
              </a:rPr>
              <a:t> je </a:t>
            </a:r>
            <a:r>
              <a:rPr lang="en-US" sz="1700" dirty="0" err="1">
                <a:latin typeface="Tahoma" pitchFamily="34" charset="0"/>
              </a:rPr>
              <a:t>deklarisana</a:t>
            </a:r>
            <a:r>
              <a:rPr lang="en-US" sz="1700" dirty="0">
                <a:latin typeface="Tahoma" pitchFamily="34" charset="0"/>
              </a:rPr>
              <a:t> </a:t>
            </a:r>
            <a:r>
              <a:rPr lang="en-US" sz="1700" dirty="0" err="1">
                <a:latin typeface="Tahoma" pitchFamily="34" charset="0"/>
              </a:rPr>
              <a:t>kao</a:t>
            </a:r>
            <a:r>
              <a:rPr lang="en-US" sz="1700" dirty="0">
                <a:latin typeface="Tahoma" pitchFamily="34" charset="0"/>
              </a:rPr>
              <a:t> </a:t>
            </a:r>
            <a:r>
              <a:rPr lang="en-US" sz="1700" dirty="0">
                <a:solidFill>
                  <a:schemeClr val="accent1"/>
                </a:solidFill>
                <a:latin typeface="Tahoma" pitchFamily="34" charset="0"/>
              </a:rPr>
              <a:t>void </a:t>
            </a:r>
            <a:r>
              <a:rPr lang="en-US" sz="1700" dirty="0" err="1">
                <a:latin typeface="Tahoma" pitchFamily="34" charset="0"/>
              </a:rPr>
              <a:t>jer</a:t>
            </a:r>
            <a:r>
              <a:rPr lang="en-US" sz="1700" dirty="0">
                <a:latin typeface="Tahoma" pitchFamily="34" charset="0"/>
              </a:rPr>
              <a:t> ne </a:t>
            </a:r>
            <a:r>
              <a:rPr lang="en-US" sz="1700" dirty="0" err="1">
                <a:latin typeface="Tahoma" pitchFamily="34" charset="0"/>
              </a:rPr>
              <a:t>vra</a:t>
            </a:r>
            <a:r>
              <a:rPr lang="sr-Latn-CS" sz="1700" dirty="0">
                <a:latin typeface="Tahoma" pitchFamily="34" charset="0"/>
              </a:rPr>
              <a:t>ća </a:t>
            </a:r>
            <a:br>
              <a:rPr lang="sr-Latn-CS" sz="1700" dirty="0">
                <a:latin typeface="Tahoma" pitchFamily="34" charset="0"/>
              </a:rPr>
            </a:br>
            <a:r>
              <a:rPr lang="sr-Latn-CS" sz="1700" dirty="0">
                <a:latin typeface="Tahoma" pitchFamily="34" charset="0"/>
              </a:rPr>
              <a:t>rezultat, ali sve promjene koje se dogode na nizu se odražavaju i na argument </a:t>
            </a:r>
            <a:r>
              <a:rPr lang="en-US" sz="1700" dirty="0">
                <a:latin typeface="Tahoma" pitchFamily="34" charset="0"/>
              </a:rPr>
              <a:t>(</a:t>
            </a:r>
            <a:r>
              <a:rPr lang="en-US" sz="1700" dirty="0" err="1">
                <a:latin typeface="Tahoma" pitchFamily="34" charset="0"/>
              </a:rPr>
              <a:t>niz</a:t>
            </a:r>
            <a:r>
              <a:rPr lang="en-US" sz="1700" dirty="0">
                <a:latin typeface="Tahoma" pitchFamily="34" charset="0"/>
              </a:rPr>
              <a:t>)</a:t>
            </a:r>
            <a:r>
              <a:rPr lang="sr-Latn-CS" sz="1700" dirty="0">
                <a:latin typeface="Tahoma" pitchFamily="34" charset="0"/>
              </a:rPr>
              <a:t> u glavno</a:t>
            </a:r>
            <a:r>
              <a:rPr lang="en-US" sz="1700" dirty="0">
                <a:latin typeface="Tahoma" pitchFamily="34" charset="0"/>
              </a:rPr>
              <a:t>m</a:t>
            </a:r>
            <a:r>
              <a:rPr lang="sr-Latn-CS" sz="1700" dirty="0">
                <a:latin typeface="Tahoma" pitchFamily="34" charset="0"/>
              </a:rPr>
              <a:t> programu</a:t>
            </a:r>
            <a:r>
              <a:rPr lang="en-US" sz="1700" dirty="0" smtClean="0">
                <a:latin typeface="Tahoma" pitchFamily="34" charset="0"/>
              </a:rPr>
              <a:t>.</a:t>
            </a:r>
            <a:endParaRPr lang="en-US" sz="170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09600"/>
            <a:ext cx="8686800" cy="1143000"/>
          </a:xfrm>
        </p:spPr>
        <p:txBody>
          <a:bodyPr/>
          <a:lstStyle/>
          <a:p>
            <a:pPr eaLnBrk="1" hangingPunct="1"/>
            <a:r>
              <a:rPr lang="sr-Latn-CS" smtClean="0"/>
              <a:t>Maksimum i pozicija maksimuma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22488"/>
            <a:ext cx="8424936" cy="4114800"/>
          </a:xfrm>
        </p:spPr>
        <p:txBody>
          <a:bodyPr/>
          <a:lstStyle/>
          <a:p>
            <a:pPr eaLnBrk="1" hangingPunct="1">
              <a:tabLst>
                <a:tab pos="715963" algn="l"/>
                <a:tab pos="1077913" algn="l"/>
                <a:tab pos="1431925" algn="l"/>
              </a:tabLst>
            </a:pPr>
            <a:r>
              <a:rPr lang="sr-Latn-CS" sz="2400" b="1" dirty="0" smtClean="0"/>
              <a:t>Primjer.</a:t>
            </a:r>
            <a:r>
              <a:rPr lang="sr-Latn-CS" sz="2400" dirty="0" smtClean="0"/>
              <a:t> Napisati funkciju koja vraća maksimum niza, kao i poziciju maksimuma. Očigledno, </a:t>
            </a:r>
            <a:r>
              <a:rPr lang="en-US" sz="2400" dirty="0" err="1" smtClean="0"/>
              <a:t>samo</a:t>
            </a:r>
            <a:r>
              <a:rPr lang="en-US" sz="2400" dirty="0" smtClean="0"/>
              <a:t> </a:t>
            </a:r>
            <a:r>
              <a:rPr lang="sr-Latn-CS" sz="2400" dirty="0" smtClean="0"/>
              <a:t>jedan od rezultata se može vratiti preko return-a, a drugi preko pokazivača. Moguća realizacija: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int max(int *a,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int n,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int *poz</a:t>
            </a:r>
            <a:r>
              <a:rPr lang="sr-Latn-CS" sz="2400" dirty="0" smtClean="0">
                <a:solidFill>
                  <a:srgbClr val="FF0000"/>
                </a:solidFill>
              </a:rPr>
              <a:t>)</a:t>
            </a:r>
            <a:r>
              <a:rPr lang="en-US" sz="2400" dirty="0" smtClean="0">
                <a:solidFill>
                  <a:srgbClr val="FF0000"/>
                </a:solidFill>
              </a:rPr>
              <a:t>{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en-US" sz="2400" dirty="0" err="1" smtClean="0">
                <a:solidFill>
                  <a:srgbClr val="FF0000"/>
                </a:solidFill>
              </a:rPr>
              <a:t>int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en-US" sz="2400" dirty="0" smtClean="0">
                <a:solidFill>
                  <a:srgbClr val="FF0000"/>
                </a:solidFill>
              </a:rPr>
              <a:t>,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m=a[0];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*</a:t>
            </a:r>
            <a:r>
              <a:rPr lang="en-US" sz="2400" dirty="0" err="1" smtClean="0">
                <a:solidFill>
                  <a:srgbClr val="FF0000"/>
                </a:solidFill>
              </a:rPr>
              <a:t>poz</a:t>
            </a:r>
            <a:r>
              <a:rPr lang="en-US" sz="2400" dirty="0" smtClean="0">
                <a:solidFill>
                  <a:srgbClr val="FF0000"/>
                </a:solidFill>
              </a:rPr>
              <a:t>=0;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for(</a:t>
            </a: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en-US" sz="2400" dirty="0" smtClean="0">
                <a:solidFill>
                  <a:srgbClr val="FF0000"/>
                </a:solidFill>
              </a:rPr>
              <a:t>=1;i&lt;</a:t>
            </a:r>
            <a:r>
              <a:rPr lang="en-US" sz="2400" dirty="0" err="1" smtClean="0">
                <a:solidFill>
                  <a:srgbClr val="FF0000"/>
                </a:solidFill>
              </a:rPr>
              <a:t>n;i</a:t>
            </a:r>
            <a:r>
              <a:rPr lang="en-US" sz="2400" dirty="0" smtClean="0">
                <a:solidFill>
                  <a:srgbClr val="FF0000"/>
                </a:solidFill>
              </a:rPr>
              <a:t>++)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	if(a[</a:t>
            </a: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en-US" sz="2400" dirty="0" smtClean="0">
                <a:solidFill>
                  <a:srgbClr val="FF0000"/>
                </a:solidFill>
              </a:rPr>
              <a:t>]&gt;m)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		{m=a[</a:t>
            </a: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en-US" sz="2400" dirty="0" smtClean="0">
                <a:solidFill>
                  <a:srgbClr val="FF0000"/>
                </a:solidFill>
              </a:rPr>
              <a:t>]; *</a:t>
            </a:r>
            <a:r>
              <a:rPr lang="en-US" sz="2400" dirty="0" err="1" smtClean="0">
                <a:solidFill>
                  <a:srgbClr val="FF0000"/>
                </a:solidFill>
              </a:rPr>
              <a:t>poz</a:t>
            </a:r>
            <a:r>
              <a:rPr lang="en-US" sz="2400" dirty="0" smtClean="0">
                <a:solidFill>
                  <a:srgbClr val="FF0000"/>
                </a:solidFill>
              </a:rPr>
              <a:t>=</a:t>
            </a: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en-US" sz="2400" dirty="0" smtClean="0">
                <a:solidFill>
                  <a:srgbClr val="FF0000"/>
                </a:solidFill>
              </a:rPr>
              <a:t>;}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return m;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}</a:t>
            </a:r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>
            <a:off x="3655691" y="39624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3317" name="Freeform 5"/>
          <p:cNvSpPr>
            <a:spLocks/>
          </p:cNvSpPr>
          <p:nvPr/>
        </p:nvSpPr>
        <p:spPr bwMode="auto">
          <a:xfrm>
            <a:off x="4133528" y="3810000"/>
            <a:ext cx="1371600" cy="533400"/>
          </a:xfrm>
          <a:custGeom>
            <a:avLst/>
            <a:gdLst>
              <a:gd name="T0" fmla="*/ 0 w 864"/>
              <a:gd name="T1" fmla="*/ 2147483647 h 336"/>
              <a:gd name="T2" fmla="*/ 2147483647 w 864"/>
              <a:gd name="T3" fmla="*/ 2147483647 h 336"/>
              <a:gd name="T4" fmla="*/ 2147483647 w 864"/>
              <a:gd name="T5" fmla="*/ 2147483647 h 336"/>
              <a:gd name="T6" fmla="*/ 2147483647 w 864"/>
              <a:gd name="T7" fmla="*/ 0 h 336"/>
              <a:gd name="T8" fmla="*/ 2147483647 w 864"/>
              <a:gd name="T9" fmla="*/ 0 h 3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64" h="336">
                <a:moveTo>
                  <a:pt x="0" y="96"/>
                </a:moveTo>
                <a:lnTo>
                  <a:pt x="240" y="336"/>
                </a:lnTo>
                <a:lnTo>
                  <a:pt x="528" y="288"/>
                </a:lnTo>
                <a:lnTo>
                  <a:pt x="720" y="0"/>
                </a:lnTo>
                <a:lnTo>
                  <a:pt x="86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495603" y="3616325"/>
            <a:ext cx="297180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rgbClr val="3333CC"/>
                </a:solidFill>
                <a:latin typeface="Tahoma" pitchFamily="34" charset="0"/>
              </a:rPr>
              <a:t>poz</a:t>
            </a:r>
            <a:r>
              <a:rPr lang="en-US" sz="1600" b="1">
                <a:latin typeface="Tahoma" pitchFamily="34" charset="0"/>
              </a:rPr>
              <a:t> je pokaziva</a:t>
            </a:r>
            <a:r>
              <a:rPr lang="sr-Latn-CS" sz="1600" b="1">
                <a:latin typeface="Tahoma" pitchFamily="34" charset="0"/>
              </a:rPr>
              <a:t>č preko k</a:t>
            </a:r>
            <a:r>
              <a:rPr lang="en-US" sz="1600" b="1">
                <a:latin typeface="Tahoma" pitchFamily="34" charset="0"/>
              </a:rPr>
              <a:t>ojeg</a:t>
            </a:r>
            <a:r>
              <a:rPr lang="sr-Latn-CS" sz="1600" b="1">
                <a:latin typeface="Tahoma" pitchFamily="34" charset="0"/>
              </a:rPr>
              <a:t> se vraća pozicija maksimuma. Sami protumačite kod funkcije.</a:t>
            </a:r>
            <a:endParaRPr lang="en-US" sz="1600" b="1">
              <a:latin typeface="Tahoma" pitchFamily="34" charset="0"/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2551112" y="5943600"/>
            <a:ext cx="6629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dirty="0">
                <a:latin typeface="Tahoma" pitchFamily="34" charset="0"/>
              </a:rPr>
              <a:t>Funkcija se iz glavnog programa može pozvati kao: </a:t>
            </a:r>
            <a:r>
              <a:rPr lang="sr-Latn-CS" dirty="0">
                <a:solidFill>
                  <a:srgbClr val="3333CC"/>
                </a:solidFill>
                <a:latin typeface="Tahoma" pitchFamily="34" charset="0"/>
              </a:rPr>
              <a:t>a=max(x,n,&amp;p</a:t>
            </a:r>
            <a:r>
              <a:rPr lang="sr-Latn-CS" dirty="0" smtClean="0">
                <a:solidFill>
                  <a:srgbClr val="3333CC"/>
                </a:solidFill>
                <a:latin typeface="Tahoma" pitchFamily="34" charset="0"/>
              </a:rPr>
              <a:t>)</a:t>
            </a:r>
            <a:r>
              <a:rPr lang="sr-Latn-CS" dirty="0" smtClean="0">
                <a:latin typeface="Tahoma" pitchFamily="34" charset="0"/>
              </a:rPr>
              <a:t>. </a:t>
            </a:r>
            <a:r>
              <a:rPr lang="sr-Latn-CS" dirty="0">
                <a:solidFill>
                  <a:schemeClr val="accent2"/>
                </a:solidFill>
                <a:latin typeface="Tahoma" pitchFamily="34" charset="0"/>
              </a:rPr>
              <a:t>Što su sada x, n i p?</a:t>
            </a:r>
            <a:endParaRPr lang="en-US" dirty="0">
              <a:solidFill>
                <a:schemeClr val="accent2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String </a:t>
            </a:r>
            <a:r>
              <a:rPr lang="en-US" smtClean="0"/>
              <a:t>kao </a:t>
            </a:r>
            <a:r>
              <a:rPr lang="sr-Latn-CS" smtClean="0"/>
              <a:t>argument funkcije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133600"/>
            <a:ext cx="828675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String se funkcij</a:t>
            </a:r>
            <a:r>
              <a:rPr lang="en-US" sz="2400" dirty="0" err="1" smtClean="0"/>
              <a:t>i</a:t>
            </a:r>
            <a:r>
              <a:rPr lang="sr-Latn-CS" sz="2400" dirty="0" smtClean="0"/>
              <a:t> proslijeđuje kao argument tipa </a:t>
            </a:r>
            <a:r>
              <a:rPr lang="sr-Latn-CS" sz="2400" b="1" dirty="0" smtClean="0">
                <a:solidFill>
                  <a:srgbClr val="FF0000"/>
                </a:solidFill>
              </a:rPr>
              <a:t>char *</a:t>
            </a:r>
            <a:r>
              <a:rPr lang="sr-Latn-CS" sz="2400" dirty="0" smtClean="0"/>
              <a:t>, ali sada nije potrebno naglašavati njegovu dužinu.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Razlog je taj što funkcija implicitno zna dužinu stringa preko terminacionog karaktera.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realizacija naše verzije </a:t>
            </a:r>
            <a:r>
              <a:rPr lang="sr-Latn-CS" sz="2400" dirty="0" smtClean="0">
                <a:solidFill>
                  <a:srgbClr val="FF0000"/>
                </a:solidFill>
              </a:rPr>
              <a:t>strlen</a:t>
            </a:r>
            <a:r>
              <a:rPr lang="sr-Latn-CS" sz="2400" dirty="0" smtClean="0"/>
              <a:t> funkcije</a:t>
            </a:r>
            <a:r>
              <a:rPr lang="en-US" sz="2400" dirty="0" smtClean="0"/>
              <a:t> bi </a:t>
            </a:r>
            <a:r>
              <a:rPr lang="en-US" sz="2400" dirty="0" err="1" smtClean="0"/>
              <a:t>bila</a:t>
            </a:r>
            <a:r>
              <a:rPr lang="sr-Latn-CS" sz="2400" dirty="0" smtClean="0"/>
              <a:t>:</a:t>
            </a:r>
            <a:br>
              <a:rPr lang="sr-Latn-C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sr-Latn-CS" sz="2400" dirty="0" smtClean="0"/>
              <a:t>int </a:t>
            </a:r>
            <a:r>
              <a:rPr lang="en-US" sz="2400" dirty="0" err="1" smtClean="0"/>
              <a:t>duzina</a:t>
            </a:r>
            <a:r>
              <a:rPr lang="sr-Latn-ME" sz="2400" dirty="0" smtClean="0"/>
              <a:t>S</a:t>
            </a:r>
            <a:r>
              <a:rPr lang="en-US" sz="2400" dirty="0" err="1" smtClean="0"/>
              <a:t>tringa</a:t>
            </a:r>
            <a:r>
              <a:rPr lang="sr-Latn-CS" sz="2400" dirty="0" smtClean="0"/>
              <a:t>(char *s)</a:t>
            </a:r>
            <a:r>
              <a:rPr lang="en-US" sz="2400" dirty="0" smtClean="0"/>
              <a:t>{</a:t>
            </a:r>
            <a:br>
              <a:rPr lang="en-US" sz="2400" dirty="0" smtClean="0"/>
            </a:br>
            <a:r>
              <a:rPr lang="sr-Latn-CS" sz="2400" dirty="0" smtClean="0"/>
              <a:t>	</a:t>
            </a:r>
            <a:r>
              <a:rPr lang="en-US" sz="2400" dirty="0" err="1" smtClean="0"/>
              <a:t>int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=0;</a:t>
            </a:r>
            <a:br>
              <a:rPr lang="en-US" sz="2400" dirty="0" smtClean="0"/>
            </a:br>
            <a:r>
              <a:rPr lang="en-US" sz="2400" dirty="0" smtClean="0"/>
              <a:t>	</a:t>
            </a:r>
            <a:r>
              <a:rPr lang="en-US" sz="2400" dirty="0" smtClean="0">
                <a:solidFill>
                  <a:srgbClr val="FF0000"/>
                </a:solidFill>
              </a:rPr>
              <a:t>while(s[++</a:t>
            </a: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en-US" sz="2400" dirty="0" smtClean="0">
                <a:solidFill>
                  <a:srgbClr val="FF0000"/>
                </a:solidFill>
              </a:rPr>
              <a:t>]!=‘\0’) 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/>
              <a:t>	return </a:t>
            </a:r>
            <a:r>
              <a:rPr lang="en-US" sz="2400" dirty="0" err="1" smtClean="0"/>
              <a:t>i</a:t>
            </a:r>
            <a:r>
              <a:rPr lang="en-US" sz="2400" dirty="0" smtClean="0"/>
              <a:t>;</a:t>
            </a:r>
            <a:br>
              <a:rPr lang="en-US" sz="2400" dirty="0" smtClean="0"/>
            </a:br>
            <a:r>
              <a:rPr lang="en-US" sz="2400" dirty="0" smtClean="0"/>
              <a:t>}</a:t>
            </a:r>
          </a:p>
        </p:txBody>
      </p:sp>
      <p:sp>
        <p:nvSpPr>
          <p:cNvPr id="14340" name="Freeform 4"/>
          <p:cNvSpPr>
            <a:spLocks/>
          </p:cNvSpPr>
          <p:nvPr/>
        </p:nvSpPr>
        <p:spPr bwMode="auto">
          <a:xfrm>
            <a:off x="1403648" y="4916016"/>
            <a:ext cx="3429000" cy="457200"/>
          </a:xfrm>
          <a:custGeom>
            <a:avLst/>
            <a:gdLst>
              <a:gd name="T0" fmla="*/ 0 w 2160"/>
              <a:gd name="T1" fmla="*/ 2147483647 h 288"/>
              <a:gd name="T2" fmla="*/ 2147483647 w 2160"/>
              <a:gd name="T3" fmla="*/ 2147483647 h 288"/>
              <a:gd name="T4" fmla="*/ 2147483647 w 2160"/>
              <a:gd name="T5" fmla="*/ 0 h 2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" h="288">
                <a:moveTo>
                  <a:pt x="0" y="288"/>
                </a:moveTo>
                <a:lnTo>
                  <a:pt x="1776" y="288"/>
                </a:lnTo>
                <a:lnTo>
                  <a:pt x="2160" y="0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4842641" y="4731866"/>
            <a:ext cx="3805238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sz="1600" dirty="0">
                <a:latin typeface="Tahoma" pitchFamily="34" charset="0"/>
              </a:rPr>
              <a:t>P</a:t>
            </a:r>
            <a:r>
              <a:rPr lang="en-US" sz="1600" dirty="0" err="1" smtClean="0">
                <a:latin typeface="Tahoma" pitchFamily="34" charset="0"/>
              </a:rPr>
              <a:t>rotuma</a:t>
            </a:r>
            <a:r>
              <a:rPr lang="sr-Latn-CS" sz="1600" dirty="0">
                <a:latin typeface="Tahoma" pitchFamily="34" charset="0"/>
              </a:rPr>
              <a:t>čite kako ciklus koji sadrži samo praznu naredbu obavlja po nas korisnu </a:t>
            </a:r>
            <a:r>
              <a:rPr lang="sr-Latn-CS" sz="1600" dirty="0" smtClean="0">
                <a:latin typeface="Tahoma" pitchFamily="34" charset="0"/>
              </a:rPr>
              <a:t>aktivnost</a:t>
            </a:r>
            <a:r>
              <a:rPr lang="sr-Latn-CS" sz="1600" dirty="0">
                <a:latin typeface="Tahoma" pitchFamily="34" charset="0"/>
              </a:rPr>
              <a:t>.</a:t>
            </a:r>
            <a:endParaRPr lang="en-US" sz="160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Matrica </a:t>
            </a:r>
            <a:r>
              <a:rPr lang="en-US" smtClean="0"/>
              <a:t>kao </a:t>
            </a:r>
            <a:r>
              <a:rPr lang="sr-Latn-CS" smtClean="0"/>
              <a:t>argument funkcije</a:t>
            </a:r>
            <a:endParaRPr lang="en-US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38536"/>
            <a:ext cx="8359080" cy="3898776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 prvi pogled ne očekuje se ništa što bi razlikovalo rad sa matricama od rada sa nizovima jer se očekuje da se elem</a:t>
            </a:r>
            <a:r>
              <a:rPr lang="en-US" sz="2400" dirty="0" smtClean="0"/>
              <a:t>e</a:t>
            </a:r>
            <a:r>
              <a:rPr lang="sr-Latn-CS" sz="2400" dirty="0" smtClean="0"/>
              <a:t>ntima matrice u potprogramu pristupa preko pokazivača na isti način k</a:t>
            </a:r>
            <a:r>
              <a:rPr lang="en-US" sz="2400" dirty="0" err="1" smtClean="0"/>
              <a:t>ao</a:t>
            </a:r>
            <a:r>
              <a:rPr lang="sr-Latn-CS" sz="2400" dirty="0" smtClean="0"/>
              <a:t> što je slučaj sa nizovima.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Postoji, ipak, jedna sitna izmjena. Neka je u programu deklarisana matrica: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3333CC"/>
                </a:solidFill>
              </a:rPr>
              <a:t>float m</a:t>
            </a:r>
            <a:r>
              <a:rPr lang="en-US" sz="2400" dirty="0" smtClean="0">
                <a:solidFill>
                  <a:srgbClr val="3333CC"/>
                </a:solidFill>
              </a:rPr>
              <a:t>[3][4];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Dimenzionisanje</a:t>
            </a:r>
            <a:r>
              <a:rPr lang="en-US" sz="2400" dirty="0" smtClean="0"/>
              <a:t> </a:t>
            </a:r>
            <a:r>
              <a:rPr lang="sr-Latn-CS" sz="2400" dirty="0" smtClean="0"/>
              <a:t>se po pravilu vrši na najveću veličinu očekivane matrice u programu. Neka korisnik koristi dio matrice NxM=2x2.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Matrica </a:t>
            </a:r>
            <a:r>
              <a:rPr lang="en-US" smtClean="0"/>
              <a:t>kao </a:t>
            </a:r>
            <a:r>
              <a:rPr lang="sr-Latn-CS" smtClean="0"/>
              <a:t>argument funkcije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060848"/>
            <a:ext cx="7772400" cy="5334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Podsjetimo se kako su elementi matrice alocirani:</a:t>
            </a:r>
            <a:endParaRPr lang="en-US" sz="2400" dirty="0" smtClean="0"/>
          </a:p>
        </p:txBody>
      </p:sp>
      <p:graphicFrame>
        <p:nvGraphicFramePr>
          <p:cNvPr id="154658" name="Group 34"/>
          <p:cNvGraphicFramePr>
            <a:graphicFrameLocks noGrp="1"/>
          </p:cNvGraphicFramePr>
          <p:nvPr/>
        </p:nvGraphicFramePr>
        <p:xfrm>
          <a:off x="609600" y="2514600"/>
          <a:ext cx="1143000" cy="4089404"/>
        </p:xfrm>
        <a:graphic>
          <a:graphicData uri="http://schemas.openxmlformats.org/drawingml/2006/table">
            <a:tbl>
              <a:tblPr/>
              <a:tblGrid>
                <a:gridCol w="1143000"/>
              </a:tblGrid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a[0][0]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a[0][1]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a[0][2]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a[0][3]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a[1][0]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a[1][1]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a[1][2]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a[1][3]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a[2][0]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a[2][1]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a[2][2]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a[2][3]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16" name="Freeform 35"/>
          <p:cNvSpPr>
            <a:spLocks/>
          </p:cNvSpPr>
          <p:nvPr/>
        </p:nvSpPr>
        <p:spPr bwMode="auto">
          <a:xfrm>
            <a:off x="1752600" y="2743200"/>
            <a:ext cx="533400" cy="1524000"/>
          </a:xfrm>
          <a:custGeom>
            <a:avLst/>
            <a:gdLst>
              <a:gd name="T0" fmla="*/ 0 w 336"/>
              <a:gd name="T1" fmla="*/ 0 h 960"/>
              <a:gd name="T2" fmla="*/ 2147483647 w 336"/>
              <a:gd name="T3" fmla="*/ 0 h 960"/>
              <a:gd name="T4" fmla="*/ 2147483647 w 336"/>
              <a:gd name="T5" fmla="*/ 2147483647 h 960"/>
              <a:gd name="T6" fmla="*/ 0 w 336"/>
              <a:gd name="T7" fmla="*/ 2147483647 h 96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36" h="960">
                <a:moveTo>
                  <a:pt x="0" y="0"/>
                </a:moveTo>
                <a:lnTo>
                  <a:pt x="336" y="0"/>
                </a:lnTo>
                <a:lnTo>
                  <a:pt x="336" y="960"/>
                </a:lnTo>
                <a:lnTo>
                  <a:pt x="0" y="96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17" name="Line 36"/>
          <p:cNvSpPr>
            <a:spLocks noChangeShapeType="1"/>
          </p:cNvSpPr>
          <p:nvPr/>
        </p:nvSpPr>
        <p:spPr bwMode="auto">
          <a:xfrm flipV="1">
            <a:off x="2286000" y="3284538"/>
            <a:ext cx="1349375" cy="220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18" name="Text Box 37"/>
          <p:cNvSpPr txBox="1">
            <a:spLocks noChangeArrowheads="1"/>
          </p:cNvSpPr>
          <p:nvPr/>
        </p:nvSpPr>
        <p:spPr bwMode="auto">
          <a:xfrm>
            <a:off x="3581400" y="2667000"/>
            <a:ext cx="5238750" cy="168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 err="1">
                <a:latin typeface="Tahoma" pitchFamily="34" charset="0"/>
              </a:rPr>
              <a:t>Kod</a:t>
            </a:r>
            <a:r>
              <a:rPr lang="en-US" sz="1600" dirty="0">
                <a:latin typeface="Tahoma" pitchFamily="34" charset="0"/>
              </a:rPr>
              <a:t> </a:t>
            </a:r>
            <a:r>
              <a:rPr lang="en-US" sz="1600" dirty="0" err="1">
                <a:latin typeface="Tahoma" pitchFamily="34" charset="0"/>
              </a:rPr>
              <a:t>matrice</a:t>
            </a:r>
            <a:r>
              <a:rPr lang="en-US" sz="1600" dirty="0">
                <a:latin typeface="Tahoma" pitchFamily="34" charset="0"/>
              </a:rPr>
              <a:t> mo</a:t>
            </a:r>
            <a:r>
              <a:rPr lang="sr-Latn-CS" sz="1600" dirty="0">
                <a:latin typeface="Tahoma" pitchFamily="34" charset="0"/>
              </a:rPr>
              <a:t>že da se dogodi da su djelovi koji se koriste “razmaknuti”. Stoga funkciji treba sugerisati kakav je razmak (zato se često kaže da funkcija mora da zna kako da </a:t>
            </a:r>
            <a:r>
              <a:rPr lang="sr-Latn-CS" sz="1600" dirty="0">
                <a:solidFill>
                  <a:srgbClr val="3333CC"/>
                </a:solidFill>
                <a:latin typeface="Tahoma" pitchFamily="34" charset="0"/>
              </a:rPr>
              <a:t>odbrojava po memoriji</a:t>
            </a:r>
            <a:r>
              <a:rPr lang="sr-Latn-CS" sz="1600" dirty="0">
                <a:latin typeface="Tahoma" pitchFamily="34" charset="0"/>
              </a:rPr>
              <a:t>). To se može postići deklaracijom:</a:t>
            </a:r>
          </a:p>
          <a:p>
            <a:pPr eaLnBrk="1" hangingPunct="1">
              <a:spcBef>
                <a:spcPct val="50000"/>
              </a:spcBef>
            </a:pPr>
            <a:r>
              <a:rPr lang="sr-Latn-CS" sz="1600" b="1" dirty="0">
                <a:solidFill>
                  <a:srgbClr val="FF0000"/>
                </a:solidFill>
                <a:latin typeface="Tahoma" pitchFamily="34" charset="0"/>
              </a:rPr>
              <a:t>tip fun(</a:t>
            </a:r>
            <a:r>
              <a:rPr lang="sr-Latn-CS" sz="1600" b="1" dirty="0">
                <a:solidFill>
                  <a:srgbClr val="3333CC"/>
                </a:solidFill>
                <a:latin typeface="Tahoma" pitchFamily="34" charset="0"/>
              </a:rPr>
              <a:t>float a</a:t>
            </a:r>
            <a:r>
              <a:rPr lang="en-US" sz="1600" b="1" dirty="0">
                <a:solidFill>
                  <a:srgbClr val="3333CC"/>
                </a:solidFill>
                <a:latin typeface="Tahoma" pitchFamily="34" charset="0"/>
              </a:rPr>
              <a:t>[][4]</a:t>
            </a:r>
            <a:r>
              <a:rPr lang="en-US" sz="1600" b="1" dirty="0">
                <a:solidFill>
                  <a:srgbClr val="FF0000"/>
                </a:solidFill>
                <a:latin typeface="Tahoma" pitchFamily="34" charset="0"/>
              </a:rPr>
              <a:t>, </a:t>
            </a:r>
            <a:r>
              <a:rPr lang="en-US" sz="1600" b="1" dirty="0" err="1">
                <a:solidFill>
                  <a:srgbClr val="FF0000"/>
                </a:solidFill>
                <a:latin typeface="Tahoma" pitchFamily="34" charset="0"/>
              </a:rPr>
              <a:t>int</a:t>
            </a:r>
            <a:r>
              <a:rPr lang="en-US" sz="1600" b="1" dirty="0">
                <a:solidFill>
                  <a:srgbClr val="FF0000"/>
                </a:solidFill>
                <a:latin typeface="Tahoma" pitchFamily="34" charset="0"/>
              </a:rPr>
              <a:t> N, </a:t>
            </a:r>
            <a:r>
              <a:rPr lang="en-US" sz="1600" b="1" dirty="0" err="1">
                <a:solidFill>
                  <a:srgbClr val="FF0000"/>
                </a:solidFill>
                <a:latin typeface="Tahoma" pitchFamily="34" charset="0"/>
              </a:rPr>
              <a:t>int</a:t>
            </a:r>
            <a:r>
              <a:rPr lang="en-US" sz="1600" b="1" dirty="0">
                <a:solidFill>
                  <a:srgbClr val="FF0000"/>
                </a:solidFill>
                <a:latin typeface="Tahoma" pitchFamily="34" charset="0"/>
              </a:rPr>
              <a:t> M, </a:t>
            </a:r>
            <a:r>
              <a:rPr lang="en-US" sz="1600" b="1" dirty="0" smtClean="0">
                <a:solidFill>
                  <a:srgbClr val="FF0000"/>
                </a:solidFill>
                <a:latin typeface="Tahoma" pitchFamily="34" charset="0"/>
              </a:rPr>
              <a:t>...)</a:t>
            </a:r>
            <a:endParaRPr lang="en-US" sz="1600" b="1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16419" name="Text Box 39"/>
          <p:cNvSpPr txBox="1">
            <a:spLocks noChangeArrowheads="1"/>
          </p:cNvSpPr>
          <p:nvPr/>
        </p:nvSpPr>
        <p:spPr bwMode="auto">
          <a:xfrm>
            <a:off x="5290120" y="5157192"/>
            <a:ext cx="3962400" cy="124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500" dirty="0" err="1">
                <a:latin typeface="Tahoma" pitchFamily="34" charset="0"/>
              </a:rPr>
              <a:t>Eventualno</a:t>
            </a:r>
            <a:r>
              <a:rPr lang="en-US" sz="1500" dirty="0">
                <a:latin typeface="Tahoma" pitchFamily="34" charset="0"/>
              </a:rPr>
              <a:t> </a:t>
            </a:r>
            <a:r>
              <a:rPr lang="en-US" sz="1500" dirty="0" err="1">
                <a:latin typeface="Tahoma" pitchFamily="34" charset="0"/>
              </a:rPr>
              <a:t>dodatni</a:t>
            </a:r>
            <a:r>
              <a:rPr lang="en-US" sz="1500" dirty="0">
                <a:latin typeface="Tahoma" pitchFamily="34" charset="0"/>
              </a:rPr>
              <a:t> </a:t>
            </a:r>
            <a:r>
              <a:rPr lang="en-US" sz="1500" dirty="0" err="1">
                <a:latin typeface="Tahoma" pitchFamily="34" charset="0"/>
              </a:rPr>
              <a:t>argumenti</a:t>
            </a:r>
            <a:r>
              <a:rPr lang="en-US" sz="1500" dirty="0">
                <a:latin typeface="Tahoma" pitchFamily="34" charset="0"/>
              </a:rPr>
              <a:t> </a:t>
            </a:r>
            <a:r>
              <a:rPr lang="en-US" sz="1500" dirty="0" err="1">
                <a:latin typeface="Tahoma" pitchFamily="34" charset="0"/>
              </a:rPr>
              <a:t>funkcije</a:t>
            </a:r>
            <a:r>
              <a:rPr lang="en-US" sz="1500" dirty="0">
                <a:latin typeface="Tahoma" pitchFamily="34" charset="0"/>
              </a:rPr>
              <a:t>. </a:t>
            </a:r>
            <a:r>
              <a:rPr lang="en-US" sz="1500" dirty="0" err="1">
                <a:latin typeface="Tahoma" pitchFamily="34" charset="0"/>
              </a:rPr>
              <a:t>Napominjemo</a:t>
            </a:r>
            <a:r>
              <a:rPr lang="en-US" sz="1500" dirty="0">
                <a:latin typeface="Tahoma" pitchFamily="34" charset="0"/>
              </a:rPr>
              <a:t> da </a:t>
            </a:r>
            <a:r>
              <a:rPr lang="en-US" sz="1500" dirty="0" err="1">
                <a:latin typeface="Tahoma" pitchFamily="34" charset="0"/>
              </a:rPr>
              <a:t>postoji</a:t>
            </a:r>
            <a:r>
              <a:rPr lang="en-US" sz="1500" dirty="0">
                <a:latin typeface="Tahoma" pitchFamily="34" charset="0"/>
              </a:rPr>
              <a:t> operator ... </a:t>
            </a:r>
            <a:r>
              <a:rPr lang="en-US" sz="1500" dirty="0" err="1">
                <a:latin typeface="Tahoma" pitchFamily="34" charset="0"/>
              </a:rPr>
              <a:t>koji</a:t>
            </a:r>
            <a:r>
              <a:rPr lang="en-US" sz="1500" dirty="0">
                <a:latin typeface="Tahoma" pitchFamily="34" charset="0"/>
              </a:rPr>
              <a:t> </a:t>
            </a:r>
            <a:r>
              <a:rPr lang="en-US" sz="1500" dirty="0" err="1">
                <a:latin typeface="Tahoma" pitchFamily="34" charset="0"/>
              </a:rPr>
              <a:t>sugeri</a:t>
            </a:r>
            <a:r>
              <a:rPr lang="sr-Latn-CS" sz="1500" dirty="0">
                <a:latin typeface="Tahoma" pitchFamily="34" charset="0"/>
              </a:rPr>
              <a:t>š</a:t>
            </a:r>
            <a:r>
              <a:rPr lang="en-US" sz="1500" dirty="0">
                <a:latin typeface="Tahoma" pitchFamily="34" charset="0"/>
              </a:rPr>
              <a:t>e da </a:t>
            </a:r>
            <a:r>
              <a:rPr lang="en-US" sz="1500" dirty="0" err="1">
                <a:latin typeface="Tahoma" pitchFamily="34" charset="0"/>
              </a:rPr>
              <a:t>funkcija</a:t>
            </a:r>
            <a:r>
              <a:rPr lang="en-US" sz="1500" dirty="0">
                <a:latin typeface="Tahoma" pitchFamily="34" charset="0"/>
              </a:rPr>
              <a:t> </a:t>
            </a:r>
            <a:r>
              <a:rPr lang="sr-Latn-CS" sz="1500" dirty="0">
                <a:latin typeface="Tahoma" pitchFamily="34" charset="0"/>
              </a:rPr>
              <a:t>ima proizvoljan broj argumenata</a:t>
            </a:r>
            <a:r>
              <a:rPr lang="en-US" sz="1500" dirty="0">
                <a:latin typeface="Tahoma" pitchFamily="34" charset="0"/>
              </a:rPr>
              <a:t>,</a:t>
            </a:r>
            <a:r>
              <a:rPr lang="sr-Latn-CS" sz="1500" dirty="0">
                <a:latin typeface="Tahoma" pitchFamily="34" charset="0"/>
              </a:rPr>
              <a:t> ali ga mi nećemo koristiti</a:t>
            </a:r>
            <a:r>
              <a:rPr lang="en-US" sz="1500" dirty="0">
                <a:latin typeface="Tahoma" pitchFamily="34" charset="0"/>
              </a:rPr>
              <a:t>, </a:t>
            </a:r>
            <a:r>
              <a:rPr lang="en-US" sz="1500" dirty="0" err="1">
                <a:latin typeface="Tahoma" pitchFamily="34" charset="0"/>
              </a:rPr>
              <a:t>ve</a:t>
            </a:r>
            <a:r>
              <a:rPr lang="sr-Latn-CS" sz="1500" dirty="0">
                <a:latin typeface="Tahoma" pitchFamily="34" charset="0"/>
              </a:rPr>
              <a:t>ć ovo </a:t>
            </a:r>
            <a:r>
              <a:rPr lang="en-US" sz="1500" dirty="0" err="1">
                <a:latin typeface="Tahoma" pitchFamily="34" charset="0"/>
              </a:rPr>
              <a:t>zna</a:t>
            </a:r>
            <a:r>
              <a:rPr lang="sr-Latn-CS" sz="1500" dirty="0">
                <a:latin typeface="Tahoma" pitchFamily="34" charset="0"/>
              </a:rPr>
              <a:t>či da funkcija ima još argumenata.</a:t>
            </a:r>
            <a:endParaRPr lang="en-US" sz="1500" dirty="0">
              <a:latin typeface="Tahoma" pitchFamily="34" charset="0"/>
            </a:endParaRPr>
          </a:p>
        </p:txBody>
      </p:sp>
      <p:sp>
        <p:nvSpPr>
          <p:cNvPr id="16420" name="Line 40"/>
          <p:cNvSpPr>
            <a:spLocks noChangeShapeType="1"/>
          </p:cNvSpPr>
          <p:nvPr/>
        </p:nvSpPr>
        <p:spPr bwMode="auto">
          <a:xfrm>
            <a:off x="7092950" y="4365625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21" name="Line 41"/>
          <p:cNvSpPr>
            <a:spLocks noChangeShapeType="1"/>
          </p:cNvSpPr>
          <p:nvPr/>
        </p:nvSpPr>
        <p:spPr bwMode="auto">
          <a:xfrm>
            <a:off x="4457700" y="433705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22" name="Line 42"/>
          <p:cNvSpPr>
            <a:spLocks noChangeShapeType="1"/>
          </p:cNvSpPr>
          <p:nvPr/>
        </p:nvSpPr>
        <p:spPr bwMode="auto">
          <a:xfrm flipH="1">
            <a:off x="3505200" y="4365625"/>
            <a:ext cx="1427163" cy="739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23" name="Text Box 43"/>
          <p:cNvSpPr txBox="1">
            <a:spLocks noChangeArrowheads="1"/>
          </p:cNvSpPr>
          <p:nvPr/>
        </p:nvSpPr>
        <p:spPr bwMode="auto">
          <a:xfrm>
            <a:off x="1828799" y="5181600"/>
            <a:ext cx="3317875" cy="1077218"/>
          </a:xfrm>
          <a:prstGeom prst="rect">
            <a:avLst/>
          </a:prstGeom>
          <a:noFill/>
          <a:ln w="9525">
            <a:solidFill>
              <a:srgbClr val="3333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>
                <a:solidFill>
                  <a:srgbClr val="3333CC"/>
                </a:solidFill>
                <a:latin typeface="Tahoma" pitchFamily="34" charset="0"/>
              </a:rPr>
              <a:t>A</a:t>
            </a:r>
            <a:r>
              <a:rPr lang="sr-Latn-CS" sz="1600">
                <a:solidFill>
                  <a:srgbClr val="3333CC"/>
                </a:solidFill>
                <a:latin typeface="Tahoma" pitchFamily="34" charset="0"/>
              </a:rPr>
              <a:t>rgument je</a:t>
            </a:r>
            <a:r>
              <a:rPr lang="en-US" sz="1600">
                <a:solidFill>
                  <a:srgbClr val="3333CC"/>
                </a:solidFill>
                <a:latin typeface="Tahoma" pitchFamily="34" charset="0"/>
              </a:rPr>
              <a:t> niz</a:t>
            </a:r>
            <a:r>
              <a:rPr lang="sr-Latn-CS" sz="1600">
                <a:solidFill>
                  <a:srgbClr val="3333CC"/>
                </a:solidFill>
                <a:latin typeface="Tahoma" pitchFamily="34" charset="0"/>
              </a:rPr>
              <a:t> pokazivač</a:t>
            </a:r>
            <a:r>
              <a:rPr lang="en-US" sz="1600">
                <a:solidFill>
                  <a:srgbClr val="3333CC"/>
                </a:solidFill>
                <a:latin typeface="Tahoma" pitchFamily="34" charset="0"/>
              </a:rPr>
              <a:t>a</a:t>
            </a:r>
            <a:r>
              <a:rPr lang="sr-Latn-CS" sz="1600">
                <a:solidFill>
                  <a:srgbClr val="3333CC"/>
                </a:solidFill>
                <a:latin typeface="Tahoma" pitchFamily="34" charset="0"/>
              </a:rPr>
              <a:t> na</a:t>
            </a:r>
            <a:r>
              <a:rPr lang="en-US" sz="1600">
                <a:solidFill>
                  <a:srgbClr val="3333CC"/>
                </a:solidFill>
                <a:latin typeface="Tahoma" pitchFamily="34" charset="0"/>
              </a:rPr>
              <a:t> nizove od</a:t>
            </a:r>
            <a:r>
              <a:rPr lang="sr-Latn-CS" sz="1600">
                <a:solidFill>
                  <a:srgbClr val="3333CC"/>
                </a:solidFill>
                <a:latin typeface="Tahoma" pitchFamily="34" charset="0"/>
              </a:rPr>
              <a:t> 4 realna broja</a:t>
            </a:r>
            <a:r>
              <a:rPr lang="en-US" sz="1600">
                <a:solidFill>
                  <a:srgbClr val="3333CC"/>
                </a:solidFill>
                <a:latin typeface="Tahoma" pitchFamily="34" charset="0"/>
              </a:rPr>
              <a:t>,</a:t>
            </a:r>
            <a:r>
              <a:rPr lang="sr-Latn-CS" sz="1600">
                <a:solidFill>
                  <a:srgbClr val="3333CC"/>
                </a:solidFill>
                <a:latin typeface="Tahoma" pitchFamily="34" charset="0"/>
              </a:rPr>
              <a:t> odnosno</a:t>
            </a:r>
            <a:r>
              <a:rPr lang="en-US" sz="1600">
                <a:solidFill>
                  <a:srgbClr val="3333CC"/>
                </a:solidFill>
                <a:latin typeface="Tahoma" pitchFamily="34" charset="0"/>
              </a:rPr>
              <a:t>,</a:t>
            </a:r>
            <a:r>
              <a:rPr lang="sr-Latn-CS" sz="1600">
                <a:solidFill>
                  <a:srgbClr val="3333CC"/>
                </a:solidFill>
                <a:latin typeface="Tahoma" pitchFamily="34" charset="0"/>
              </a:rPr>
              <a:t> kompajler zna je razmak između vrsta 4 podatka tipa float</a:t>
            </a:r>
            <a:endParaRPr lang="en-US" sz="160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16424" name="Line 44"/>
          <p:cNvSpPr>
            <a:spLocks noChangeShapeType="1"/>
          </p:cNvSpPr>
          <p:nvPr/>
        </p:nvSpPr>
        <p:spPr bwMode="auto">
          <a:xfrm>
            <a:off x="5737225" y="433705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25" name="Line 45"/>
          <p:cNvSpPr>
            <a:spLocks noChangeShapeType="1"/>
          </p:cNvSpPr>
          <p:nvPr/>
        </p:nvSpPr>
        <p:spPr bwMode="auto">
          <a:xfrm flipH="1">
            <a:off x="5795963" y="4335463"/>
            <a:ext cx="485775" cy="317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26" name="Rectangle 46"/>
          <p:cNvSpPr>
            <a:spLocks noChangeArrowheads="1"/>
          </p:cNvSpPr>
          <p:nvPr/>
        </p:nvSpPr>
        <p:spPr bwMode="auto">
          <a:xfrm>
            <a:off x="4521200" y="4662488"/>
            <a:ext cx="2185983" cy="3231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500">
                <a:latin typeface="Tahoma" pitchFamily="34" charset="0"/>
              </a:rPr>
              <a:t>Pravi broj vrsta i kolona</a:t>
            </a:r>
            <a:endParaRPr lang="en-GB" sz="15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Matrica </a:t>
            </a:r>
            <a:r>
              <a:rPr lang="en-US" smtClean="0"/>
              <a:t>- </a:t>
            </a:r>
            <a:r>
              <a:rPr lang="sr-Latn-CS" smtClean="0"/>
              <a:t>argument funkcije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77764"/>
            <a:ext cx="8640960" cy="43195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Alternativna deklaracija je:</a:t>
            </a:r>
          </a:p>
          <a:p>
            <a:pPr marL="361950" indent="0" eaLnBrk="1" hangingPunct="1">
              <a:lnSpc>
                <a:spcPct val="8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sr-Latn-CS" sz="2200" b="1" dirty="0" smtClean="0">
                <a:solidFill>
                  <a:srgbClr val="FF0000"/>
                </a:solidFill>
              </a:rPr>
              <a:t>tip fun(</a:t>
            </a:r>
            <a:r>
              <a:rPr lang="sr-Latn-CS" sz="2200" b="1" dirty="0" smtClean="0">
                <a:solidFill>
                  <a:srgbClr val="3333CC"/>
                </a:solidFill>
              </a:rPr>
              <a:t>float (*a)</a:t>
            </a:r>
            <a:r>
              <a:rPr lang="en-US" sz="2200" b="1" dirty="0" smtClean="0">
                <a:solidFill>
                  <a:srgbClr val="3333CC"/>
                </a:solidFill>
              </a:rPr>
              <a:t>[4]</a:t>
            </a:r>
            <a:r>
              <a:rPr lang="en-US" sz="2200" b="1" dirty="0" smtClean="0">
                <a:solidFill>
                  <a:srgbClr val="FF0000"/>
                </a:solidFill>
              </a:rPr>
              <a:t>,</a:t>
            </a:r>
            <a:r>
              <a:rPr lang="sr-Latn-CS" sz="2200" b="1" dirty="0" smtClean="0">
                <a:solidFill>
                  <a:srgbClr val="FF0000"/>
                </a:solidFill>
              </a:rPr>
              <a:t> int N, int M, </a:t>
            </a:r>
            <a:r>
              <a:rPr lang="en-US" sz="2200" b="1" dirty="0" smtClean="0">
                <a:solidFill>
                  <a:srgbClr val="FF0000"/>
                </a:solidFill>
              </a:rPr>
              <a:t>...)</a:t>
            </a:r>
            <a:endParaRPr lang="sr-Latn-RS" sz="2200" dirty="0" smtClean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err="1" smtClean="0"/>
              <a:t>Poziv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sr-Latn-CS" sz="2400" dirty="0" smtClean="0"/>
              <a:t>še funkcije</a:t>
            </a:r>
            <a:r>
              <a:rPr lang="sr-Latn-CS" sz="20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fun</a:t>
            </a:r>
            <a:r>
              <a:rPr lang="sr-Latn-CS" sz="2000" dirty="0" smtClean="0"/>
              <a:t> </a:t>
            </a:r>
            <a:r>
              <a:rPr lang="sr-Latn-CS" sz="2400" dirty="0" smtClean="0"/>
              <a:t>u programu bi bio:</a:t>
            </a:r>
            <a:endParaRPr lang="sr-Latn-CS" sz="240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800"/>
              </a:spcAft>
              <a:buFont typeface="Wingdings" pitchFamily="2" charset="2"/>
              <a:buNone/>
            </a:pPr>
            <a:r>
              <a:rPr lang="sr-Latn-CS" sz="2000" dirty="0" smtClean="0"/>
              <a:t>	</a:t>
            </a:r>
            <a:r>
              <a:rPr lang="sr-Latn-CS" sz="2200" b="1" dirty="0" smtClean="0">
                <a:solidFill>
                  <a:srgbClr val="FF0000"/>
                </a:solidFill>
              </a:rPr>
              <a:t>fun(a,2,2</a:t>
            </a:r>
            <a:r>
              <a:rPr lang="sr-Latn-CS" sz="2200" b="1" dirty="0" smtClean="0">
                <a:solidFill>
                  <a:srgbClr val="FF0000"/>
                </a:solidFill>
              </a:rPr>
              <a:t>, ...)</a:t>
            </a:r>
            <a:endParaRPr lang="sr-Latn-CS" sz="22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2400" dirty="0" smtClean="0"/>
              <a:t>Rad </a:t>
            </a:r>
            <a:r>
              <a:rPr lang="en-US" sz="2400" dirty="0" err="1" smtClean="0"/>
              <a:t>sa</a:t>
            </a:r>
            <a:r>
              <a:rPr lang="en-US" sz="2400" dirty="0" smtClean="0"/>
              <a:t> </a:t>
            </a:r>
            <a:r>
              <a:rPr lang="en-US" sz="2400" dirty="0" err="1" smtClean="0"/>
              <a:t>matricama</a:t>
            </a:r>
            <a:r>
              <a:rPr lang="en-US" sz="2400" dirty="0" smtClean="0"/>
              <a:t> </a:t>
            </a:r>
            <a:r>
              <a:rPr lang="sr-Latn-CS" sz="2400" dirty="0" smtClean="0"/>
              <a:t>u funkcijama </a:t>
            </a:r>
            <a:r>
              <a:rPr lang="en-US" sz="2400" dirty="0" smtClean="0"/>
              <a:t>o</a:t>
            </a:r>
            <a:r>
              <a:rPr lang="sr-Latn-CS" sz="2400" dirty="0" smtClean="0"/>
              <a:t>čigledno nosi određene probleme, ali sa dosta oprez</a:t>
            </a:r>
            <a:r>
              <a:rPr lang="en-US" sz="2400" dirty="0" smtClean="0"/>
              <a:t>a</a:t>
            </a:r>
            <a:r>
              <a:rPr lang="sr-Latn-CS" sz="2400" dirty="0" smtClean="0"/>
              <a:t> nije problem raditi ni sa ovim tip</a:t>
            </a:r>
            <a:r>
              <a:rPr lang="en-US" sz="2400" dirty="0" smtClean="0"/>
              <a:t>om</a:t>
            </a:r>
            <a:r>
              <a:rPr lang="sr-Latn-CS" sz="2400" dirty="0" smtClean="0"/>
              <a:t> argumenata funkcije.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800"/>
              </a:spcAft>
            </a:pPr>
            <a:r>
              <a:rPr lang="sr-Latn-CS" sz="2400" dirty="0" smtClean="0"/>
              <a:t>Vidjeli smo da funkcija može da vrati rezultat koji je standardnog tipa podataka uključujući modifikacije tipa unsigned, long</a:t>
            </a:r>
            <a:r>
              <a:rPr lang="en-US" sz="2400" dirty="0" smtClean="0"/>
              <a:t>,</a:t>
            </a:r>
            <a:r>
              <a:rPr lang="sr-Latn-CS" sz="2400" dirty="0" smtClean="0"/>
              <a:t> itd.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800"/>
              </a:spcAft>
            </a:pPr>
            <a:r>
              <a:rPr lang="sr-Latn-CS" sz="2400" dirty="0" smtClean="0"/>
              <a:t>Funkcija može da vrati i pokazivač.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Složene deklaracije funkcija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04863"/>
            <a:ext cx="8784976" cy="46085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int *f()</a:t>
            </a:r>
            <a:r>
              <a:rPr lang="sr-Latn-CS" sz="2400" dirty="0" smtClean="0"/>
              <a:t>  čitamo kao funkciju koja vraća pokazivač na cijeli broj.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Ovo zahtjeva veliki oprez u radu, jer promjenljiva na koju dati pokazivač pokazuje ne smije da bude privremena i da nestane izlaskom iz funkcije.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Dakle, rezultat rada funkcije koja vraća pokazivač mora da bude adresa promjenljive koju koristi funkcija (ili glavni program) koja je pozvala predmetnu funkciju.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Česta je greška da se u funkciji deklariše niz i da funkcija vraća pokazivač na taj niz. Izlaskom iz funkcije, dealociraju se sve promjenljive alocirane u funkciji.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Mi ćemo, kad god je to moguće (</a:t>
            </a:r>
            <a:r>
              <a:rPr lang="sr-Latn-CS" sz="2400" dirty="0" smtClean="0">
                <a:solidFill>
                  <a:srgbClr val="3333CC"/>
                </a:solidFill>
              </a:rPr>
              <a:t>a neće biti uvijek moguće</a:t>
            </a:r>
            <a:r>
              <a:rPr lang="sr-Latn-CS" sz="2400" dirty="0" smtClean="0"/>
              <a:t>), izbjegavati ovakve funkcije. 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Složene deklaracije funkcija</a:t>
            </a:r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3058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Kombinacija niz-pokazivač-funkcija dovodi do veoma komplikovanih deklaracija.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Pored pravila koja se koriste kod nizova uvodi se dodatno pravilo: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/>
              <a:t>Par </a:t>
            </a:r>
            <a:r>
              <a:rPr lang="en-US" sz="2000" smtClean="0"/>
              <a:t>[] ima isti prioritet kao par ().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Primjer. </a:t>
            </a:r>
            <a:r>
              <a:rPr lang="sr-Latn-CS" sz="1800" b="1" smtClean="0"/>
              <a:t>Zanemarimo za trenutak argumente funkcije</a:t>
            </a:r>
            <a:r>
              <a:rPr lang="sr-Latn-CS" sz="2400" smtClean="0"/>
              <a:t> </a:t>
            </a:r>
            <a:r>
              <a:rPr lang="en-US" sz="2400" smtClean="0">
                <a:solidFill>
                  <a:srgbClr val="FF0000"/>
                </a:solidFill>
              </a:rPr>
              <a:t>int (*f) ()</a:t>
            </a:r>
            <a:r>
              <a:rPr lang="en-US" sz="2400" smtClean="0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U prvom koraku elimini</a:t>
            </a:r>
            <a:r>
              <a:rPr lang="sr-Latn-CS" sz="2000" smtClean="0"/>
              <a:t>šemo desnu zagradu; dakle zaključujemo da je </a:t>
            </a:r>
            <a:r>
              <a:rPr lang="sr-Latn-CS" sz="2000" b="1" smtClean="0">
                <a:solidFill>
                  <a:srgbClr val="FF0000"/>
                </a:solidFill>
              </a:rPr>
              <a:t>*f</a:t>
            </a:r>
            <a:r>
              <a:rPr lang="sr-Latn-CS" sz="2000" smtClean="0"/>
              <a:t> funkcija koja vraća cijeli broj.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/>
              <a:t>U drugom koraku eliminišemo </a:t>
            </a:r>
            <a:r>
              <a:rPr lang="sr-Latn-CS" sz="2000" b="1" smtClean="0">
                <a:solidFill>
                  <a:srgbClr val="FF0000"/>
                </a:solidFill>
              </a:rPr>
              <a:t>*</a:t>
            </a:r>
            <a:r>
              <a:rPr lang="sr-Latn-CS" sz="2000" smtClean="0"/>
              <a:t> i dolazimo da toga da je </a:t>
            </a:r>
            <a:r>
              <a:rPr lang="sr-Latn-CS" sz="2000" b="1" smtClean="0">
                <a:solidFill>
                  <a:srgbClr val="FF0000"/>
                </a:solidFill>
              </a:rPr>
              <a:t>f</a:t>
            </a:r>
            <a:r>
              <a:rPr lang="sr-Latn-CS" sz="2000" smtClean="0"/>
              <a:t> pokazivač na cjelobrojnu funkciju, odnosno adresa cjelobrojne funkcije.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Pogledajte ostale primjere iz knjige.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Adresa funkcije</a:t>
            </a:r>
            <a:endParaRPr lang="en-U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09800"/>
            <a:ext cx="7772400" cy="990600"/>
          </a:xfrm>
        </p:spPr>
        <p:txBody>
          <a:bodyPr/>
          <a:lstStyle/>
          <a:p>
            <a:pPr eaLnBrk="1" hangingPunct="1"/>
            <a:r>
              <a:rPr lang="sr-Latn-CS" sz="2400" smtClean="0"/>
              <a:t>Svi elementi programa zauzimaju memoriju.</a:t>
            </a:r>
          </a:p>
          <a:p>
            <a:pPr eaLnBrk="1" hangingPunct="1"/>
            <a:r>
              <a:rPr lang="sr-Latn-CS" sz="2400" smtClean="0"/>
              <a:t>Tako i kod funkcije </a:t>
            </a:r>
            <a:r>
              <a:rPr lang="en-US" sz="2400" smtClean="0"/>
              <a:t>zauzima memoriju.</a:t>
            </a:r>
          </a:p>
          <a:p>
            <a:pPr eaLnBrk="1" hangingPunct="1">
              <a:buFont typeface="Wingdings" pitchFamily="2" charset="2"/>
              <a:buNone/>
            </a:pPr>
            <a:endParaRPr lang="en-US" sz="2400" smtClean="0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048000" y="4114800"/>
            <a:ext cx="14478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3048000" y="3048000"/>
            <a:ext cx="0" cy="381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86" name="Line 6"/>
          <p:cNvSpPr>
            <a:spLocks noChangeShapeType="1"/>
          </p:cNvSpPr>
          <p:nvPr/>
        </p:nvSpPr>
        <p:spPr bwMode="auto">
          <a:xfrm>
            <a:off x="4495800" y="3048000"/>
            <a:ext cx="0" cy="381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>
            <a:off x="3048000" y="42672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88" name="Line 8"/>
          <p:cNvSpPr>
            <a:spLocks noChangeShapeType="1"/>
          </p:cNvSpPr>
          <p:nvPr/>
        </p:nvSpPr>
        <p:spPr bwMode="auto">
          <a:xfrm>
            <a:off x="3048000" y="44196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>
            <a:off x="3048000" y="45720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0" name="Line 10"/>
          <p:cNvSpPr>
            <a:spLocks noChangeShapeType="1"/>
          </p:cNvSpPr>
          <p:nvPr/>
        </p:nvSpPr>
        <p:spPr bwMode="auto">
          <a:xfrm>
            <a:off x="3048000" y="47244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1" name="Line 11"/>
          <p:cNvSpPr>
            <a:spLocks noChangeShapeType="1"/>
          </p:cNvSpPr>
          <p:nvPr/>
        </p:nvSpPr>
        <p:spPr bwMode="auto">
          <a:xfrm>
            <a:off x="3048000" y="48768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2" name="Line 12"/>
          <p:cNvSpPr>
            <a:spLocks noChangeShapeType="1"/>
          </p:cNvSpPr>
          <p:nvPr/>
        </p:nvSpPr>
        <p:spPr bwMode="auto">
          <a:xfrm>
            <a:off x="3048000" y="50292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3" name="Line 13"/>
          <p:cNvSpPr>
            <a:spLocks noChangeShapeType="1"/>
          </p:cNvSpPr>
          <p:nvPr/>
        </p:nvSpPr>
        <p:spPr bwMode="auto">
          <a:xfrm>
            <a:off x="3048000" y="51816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4" name="Line 14"/>
          <p:cNvSpPr>
            <a:spLocks noChangeShapeType="1"/>
          </p:cNvSpPr>
          <p:nvPr/>
        </p:nvSpPr>
        <p:spPr bwMode="auto">
          <a:xfrm>
            <a:off x="3048000" y="53340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4724400" y="3124200"/>
            <a:ext cx="1371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</a:rPr>
              <a:t>memorija</a:t>
            </a:r>
          </a:p>
        </p:txBody>
      </p:sp>
      <p:sp>
        <p:nvSpPr>
          <p:cNvPr id="20496" name="Text Box 16"/>
          <p:cNvSpPr txBox="1">
            <a:spLocks noChangeArrowheads="1"/>
          </p:cNvSpPr>
          <p:nvPr/>
        </p:nvSpPr>
        <p:spPr bwMode="auto">
          <a:xfrm>
            <a:off x="4495800" y="4267200"/>
            <a:ext cx="41910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dio memorije koju zauzima funkcija</a:t>
            </a:r>
            <a:r>
              <a:rPr lang="sr-Latn-CS" sz="1600" b="1">
                <a:latin typeface="Tahoma" pitchFamily="34" charset="0"/>
              </a:rPr>
              <a:t>,</a:t>
            </a:r>
            <a:r>
              <a:rPr lang="en-US" sz="1600" b="1">
                <a:latin typeface="Tahoma" pitchFamily="34" charset="0"/>
              </a:rPr>
              <a:t> sa </a:t>
            </a:r>
            <a:r>
              <a:rPr lang="sr-Latn-CS" sz="1600" b="1">
                <a:latin typeface="Tahoma" pitchFamily="34" charset="0"/>
              </a:rPr>
              <a:t>njenim </a:t>
            </a:r>
            <a:r>
              <a:rPr lang="en-US" sz="1600" b="1">
                <a:latin typeface="Tahoma" pitchFamily="34" charset="0"/>
              </a:rPr>
              <a:t>pojedinim instrukcijama</a:t>
            </a:r>
          </a:p>
        </p:txBody>
      </p:sp>
      <p:sp>
        <p:nvSpPr>
          <p:cNvPr id="20497" name="Line 17"/>
          <p:cNvSpPr>
            <a:spLocks noChangeShapeType="1"/>
          </p:cNvSpPr>
          <p:nvPr/>
        </p:nvSpPr>
        <p:spPr bwMode="auto">
          <a:xfrm>
            <a:off x="2743200" y="4191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8" name="Text Box 18"/>
          <p:cNvSpPr txBox="1">
            <a:spLocks noChangeArrowheads="1"/>
          </p:cNvSpPr>
          <p:nvPr/>
        </p:nvSpPr>
        <p:spPr bwMode="auto">
          <a:xfrm>
            <a:off x="152400" y="4010025"/>
            <a:ext cx="2743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latin typeface="Tahoma" pitchFamily="34" charset="0"/>
              </a:rPr>
              <a:t>prva instrukcija funkcije</a:t>
            </a:r>
            <a:endParaRPr lang="en-US" sz="1600" b="1">
              <a:latin typeface="Tahoma" pitchFamily="34" charset="0"/>
            </a:endParaRPr>
          </a:p>
        </p:txBody>
      </p:sp>
      <p:sp>
        <p:nvSpPr>
          <p:cNvPr id="20499" name="Text Box 19"/>
          <p:cNvSpPr txBox="1">
            <a:spLocks noChangeArrowheads="1"/>
          </p:cNvSpPr>
          <p:nvPr/>
        </p:nvSpPr>
        <p:spPr bwMode="auto">
          <a:xfrm>
            <a:off x="4572000" y="5299075"/>
            <a:ext cx="4572000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solidFill>
                  <a:srgbClr val="FF3300"/>
                </a:solidFill>
                <a:latin typeface="Tahoma" pitchFamily="34" charset="0"/>
              </a:rPr>
              <a:t>Adresa funkcije je adresa prvog bajta funkcije, odnosno pokazivač na funkciju sadrži adresu prvog bajta prve instrukcije funkcije, što je analogno pokazivačima na sve tipove promjenljivih</a:t>
            </a:r>
            <a:r>
              <a:rPr lang="en-US" sz="1400" b="1">
                <a:solidFill>
                  <a:srgbClr val="FF3300"/>
                </a:solidFill>
                <a:latin typeface="Tahoma" pitchFamily="34" charset="0"/>
              </a:rPr>
              <a:t> koji pokazuju na adresu prvog bajta u memoriji koju promjenljiva zauzima</a:t>
            </a:r>
            <a:r>
              <a:rPr lang="sr-Latn-CS" sz="1400" b="1">
                <a:solidFill>
                  <a:srgbClr val="FF3300"/>
                </a:solidFill>
                <a:latin typeface="Tahoma" pitchFamily="34" charset="0"/>
              </a:rPr>
              <a:t>!!!</a:t>
            </a:r>
            <a:endParaRPr lang="en-US" sz="1400" b="1">
              <a:solidFill>
                <a:srgbClr val="FF3300"/>
              </a:solidFill>
              <a:latin typeface="Tahoma" pitchFamily="34" charset="0"/>
            </a:endParaRPr>
          </a:p>
        </p:txBody>
      </p:sp>
      <p:sp>
        <p:nvSpPr>
          <p:cNvPr id="20500" name="Line 20"/>
          <p:cNvSpPr>
            <a:spLocks noChangeShapeType="1"/>
          </p:cNvSpPr>
          <p:nvPr/>
        </p:nvSpPr>
        <p:spPr bwMode="auto">
          <a:xfrm flipH="1">
            <a:off x="4543425" y="3376613"/>
            <a:ext cx="21590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Adresa funkcije</a:t>
            </a:r>
            <a:endParaRPr 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153400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Adresa funkcije koja se zove </a:t>
            </a:r>
            <a:r>
              <a:rPr lang="sr-Latn-CS" sz="2400" b="1" smtClean="0">
                <a:solidFill>
                  <a:srgbClr val="FF3300"/>
                </a:solidFill>
              </a:rPr>
              <a:t>fun()</a:t>
            </a:r>
            <a:r>
              <a:rPr lang="sr-Latn-CS" sz="2400" smtClean="0"/>
              <a:t> je </a:t>
            </a:r>
            <a:r>
              <a:rPr lang="sr-Latn-CS" sz="2400" b="1" smtClean="0">
                <a:solidFill>
                  <a:srgbClr val="FF3300"/>
                </a:solidFill>
              </a:rPr>
              <a:t>&amp;fun</a:t>
            </a:r>
            <a:r>
              <a:rPr lang="sr-Latn-CS" sz="2400" smtClean="0"/>
              <a:t>, ali se može koristiti i samo </a:t>
            </a:r>
            <a:r>
              <a:rPr lang="sr-Latn-CS" sz="2400" b="1" smtClean="0">
                <a:solidFill>
                  <a:srgbClr val="FF3300"/>
                </a:solidFill>
              </a:rPr>
              <a:t>fun</a:t>
            </a:r>
            <a:r>
              <a:rPr lang="sr-Latn-CS" sz="2400" smtClean="0"/>
              <a:t>.</a:t>
            </a:r>
          </a:p>
          <a:p>
            <a:pPr eaLnBrk="1" hangingPunct="1"/>
            <a:r>
              <a:rPr lang="sr-Latn-CS" sz="2400" smtClean="0"/>
              <a:t>Ovo je slično adresi niza, kod ko</a:t>
            </a:r>
            <a:r>
              <a:rPr lang="en-US" sz="2400" smtClean="0"/>
              <a:t>jeg</a:t>
            </a:r>
            <a:r>
              <a:rPr lang="sr-Latn-CS" sz="2400" smtClean="0"/>
              <a:t> je samo ime adresa </a:t>
            </a:r>
            <a:r>
              <a:rPr lang="sr-Latn-CS" sz="1600" b="1" smtClean="0"/>
              <a:t>(ponekad se kaže pristupna staza)</a:t>
            </a:r>
            <a:r>
              <a:rPr lang="sr-Latn-CS" sz="2400" smtClean="0"/>
              <a:t> za prvi element niza.</a:t>
            </a:r>
          </a:p>
          <a:p>
            <a:pPr eaLnBrk="1" hangingPunct="1"/>
            <a:r>
              <a:rPr lang="sr-Latn-CS" sz="2400" smtClean="0"/>
              <a:t>Najvažnija primjena adresa funkcija je u proslijeđivanju funkcija kao argumenta drugih funkcija.</a:t>
            </a:r>
          </a:p>
          <a:p>
            <a:pPr eaLnBrk="1" hangingPunct="1"/>
            <a:r>
              <a:rPr lang="sr-Latn-CS" sz="2400" smtClean="0"/>
              <a:t>Naime, ponekad je zgodno omogućiti jednoj funkciji da poziva više drugih funkcija u zavisnosti od situacije.</a:t>
            </a:r>
          </a:p>
          <a:p>
            <a:pPr eaLnBrk="1" hangingPunct="1"/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Tip </a:t>
            </a:r>
            <a:r>
              <a:rPr lang="sr-Latn-CS" smtClean="0">
                <a:solidFill>
                  <a:srgbClr val="FF0000"/>
                </a:solidFill>
              </a:rPr>
              <a:t>void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66528"/>
            <a:ext cx="866388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Vidjeli smo da funkcija koja ne vraća vrijednost može da se deklariše kao </a:t>
            </a:r>
            <a:r>
              <a:rPr lang="sr-Latn-CS" sz="2400" dirty="0" smtClean="0">
                <a:solidFill>
                  <a:srgbClr val="FF0000"/>
                </a:solidFill>
              </a:rPr>
              <a:t>void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Promjenljiva koja se deklariše kao </a:t>
            </a:r>
            <a:r>
              <a:rPr lang="sr-Latn-CS" sz="2400" dirty="0" smtClean="0">
                <a:solidFill>
                  <a:srgbClr val="3333CC"/>
                </a:solidFill>
              </a:rPr>
              <a:t>void a</a:t>
            </a:r>
            <a:r>
              <a:rPr lang="sr-Latn-CS" sz="2400" dirty="0" smtClean="0"/>
              <a:t> nema vrijednost i gotovo se nikad ne koristi.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Funkcija koja se deklariše da vrać</a:t>
            </a:r>
            <a:r>
              <a:rPr lang="en-US" sz="2400" dirty="0" smtClean="0"/>
              <a:t>a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void *</a:t>
            </a:r>
            <a:r>
              <a:rPr lang="sr-Latn-CS" sz="2400" dirty="0" smtClean="0"/>
              <a:t> vraća pokazivač na neodređeni tip podatka.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Promjenljiva koja se deklariše kao pokazivač na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void</a:t>
            </a:r>
            <a:r>
              <a:rPr lang="en-US" sz="2400" dirty="0" smtClean="0"/>
              <a:t> </a:t>
            </a:r>
            <a:r>
              <a:rPr lang="en-US" sz="2400" dirty="0" err="1" smtClean="0"/>
              <a:t>tj</a:t>
            </a:r>
            <a:r>
              <a:rPr lang="en-US" sz="2400" dirty="0" smtClean="0"/>
              <a:t>.</a:t>
            </a:r>
            <a:r>
              <a:rPr lang="sr-Latn-CS" sz="2400" dirty="0" smtClean="0"/>
              <a:t> 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void *b</a:t>
            </a:r>
            <a:r>
              <a:rPr lang="sr-Latn-CS" sz="2400" dirty="0" smtClean="0"/>
              <a:t> zapravo pokazuje na promjenljivu koja je nekog od mogućih tipova</a:t>
            </a:r>
            <a:r>
              <a:rPr lang="en-US" sz="2400" dirty="0" smtClean="0"/>
              <a:t> </a:t>
            </a:r>
            <a:r>
              <a:rPr lang="en-US" sz="2400" dirty="0" err="1" smtClean="0"/>
              <a:t>podataka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Nešto od ovoga će biti jasnije kada budemo učili dinamičku alokaciju i dealokaciju memorije.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609600"/>
            <a:ext cx="8534400" cy="1143000"/>
          </a:xfrm>
        </p:spPr>
        <p:txBody>
          <a:bodyPr/>
          <a:lstStyle/>
          <a:p>
            <a:pPr eaLnBrk="1" hangingPunct="1"/>
            <a:r>
              <a:rPr lang="sr-Latn-CS" sz="4100" smtClean="0"/>
              <a:t>Funkcija sa argumentom funkcijom</a:t>
            </a:r>
            <a:endParaRPr lang="en-US" sz="41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2133600"/>
            <a:ext cx="855345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Zamislimo sljedeću situaciju. Napisali smo funkciju koja na osnovnu nekog sofisticiranog metoda računa integral funkcije </a:t>
            </a:r>
            <a:r>
              <a:rPr lang="sr-Latn-CS" sz="2400" b="1" smtClean="0"/>
              <a:t>sin(x)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U slučaju da nam treba funkcija koja računa integral kosinusa morali bi da napišemo (kopiramo) prethodnu funkciju za računanje i da editujemo funkciju koja je argument (</a:t>
            </a:r>
            <a:r>
              <a:rPr lang="sr-Latn-CS" sz="2400" b="1" smtClean="0"/>
              <a:t>cos(x)</a:t>
            </a:r>
            <a:r>
              <a:rPr lang="sr-Latn-CS" sz="2400" smtClean="0"/>
              <a:t>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Ovaj postupak bi morali obaviti za svaku funkciju za koju želimo da nađemo integral.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Mala greška u našem početnom dizajnu dovodi do potrebe da prepravljamo sve funkcije, što je neprihvatljivo.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609600"/>
            <a:ext cx="8610600" cy="1143000"/>
          </a:xfrm>
        </p:spPr>
        <p:txBody>
          <a:bodyPr/>
          <a:lstStyle/>
          <a:p>
            <a:pPr eaLnBrk="1" hangingPunct="1"/>
            <a:r>
              <a:rPr lang="sr-Latn-CS" sz="4100" smtClean="0"/>
              <a:t>Funkcija sa argumentom funkcijom</a:t>
            </a:r>
            <a:endParaRPr lang="en-US" sz="410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610600" cy="446375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Drugi problem koji postoji kod pretpostavljenog rješenja je situacija kada želimo da našu funkciju komercijalizujemo.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Korisniku bismo morali omogućiti da primjeni naš algoritam na bilo koju funkciju, a to bi značilo da korisnik mora biti upoznat sa našim kodom.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Ovim bismo zapravo potpuno razotkrili svoju programersku vještinu i u potpunosti ugrozili komercijalizaciju našeg programa.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Umjesto toga</a:t>
            </a:r>
            <a:r>
              <a:rPr lang="en-US" sz="2400" smtClean="0"/>
              <a:t>,</a:t>
            </a:r>
            <a:r>
              <a:rPr lang="sr-Latn-CS" sz="2400" smtClean="0"/>
              <a:t> naša funkcija treba da ima </a:t>
            </a:r>
            <a:r>
              <a:rPr lang="en-US" sz="2400" smtClean="0"/>
              <a:t>kao </a:t>
            </a:r>
            <a:r>
              <a:rPr lang="sr-Latn-CS" sz="2400" smtClean="0"/>
              <a:t>argument funkciju i da korisnik, pa i mi, sa i</a:t>
            </a:r>
            <a:r>
              <a:rPr lang="en-US" sz="2400" smtClean="0"/>
              <a:t>s</a:t>
            </a:r>
            <a:r>
              <a:rPr lang="sr-Latn-CS" sz="2400" smtClean="0"/>
              <a:t>tom funkcijom realizuje svaki projekat, a jedino znanje koje je tada potrebno o našoj funkciji je njeno zaglavlje (lista i tipovi argumenata).</a:t>
            </a:r>
            <a:endParaRPr lang="en-US" sz="240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Primjer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142288" cy="3733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Pretpostavimo sljedeći jednostavan problem (u svakom slučaju jednostavniji</a:t>
            </a:r>
            <a:r>
              <a:rPr lang="en-US" sz="2400" smtClean="0"/>
              <a:t> </a:t>
            </a:r>
            <a:r>
              <a:rPr lang="sr-Latn-CS" sz="2400" smtClean="0"/>
              <a:t>nego što je postavka problema o ko</a:t>
            </a:r>
            <a:r>
              <a:rPr lang="en-US" sz="2400" smtClean="0"/>
              <a:t>jem</a:t>
            </a:r>
            <a:r>
              <a:rPr lang="sr-Latn-CS" sz="2400" smtClean="0"/>
              <a:t> smo diskutovali).</a:t>
            </a:r>
            <a:endParaRPr lang="en-US" sz="2400" smtClean="0"/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Ž</a:t>
            </a:r>
            <a:r>
              <a:rPr lang="en-US" sz="2400" smtClean="0"/>
              <a:t>elimo</a:t>
            </a:r>
            <a:r>
              <a:rPr lang="sr-Latn-CS" sz="2400" smtClean="0"/>
              <a:t> da sumiramo niz:</a:t>
            </a:r>
            <a:br>
              <a:rPr lang="sr-Latn-CS" sz="2400" smtClean="0"/>
            </a:br>
            <a:r>
              <a:rPr lang="sr-Latn-CS" sz="2400" smtClean="0"/>
              <a:t/>
            </a:r>
            <a:br>
              <a:rPr lang="sr-Latn-CS" sz="2400" smtClean="0"/>
            </a:br>
            <a:r>
              <a:rPr lang="sr-Latn-CS" sz="2400" smtClean="0"/>
              <a:t/>
            </a:r>
            <a:br>
              <a:rPr lang="sr-Latn-CS" sz="2400" smtClean="0"/>
            </a:br>
            <a:r>
              <a:rPr lang="sr-Latn-CS" sz="2400" smtClean="0"/>
              <a:t/>
            </a:r>
            <a:br>
              <a:rPr lang="sr-Latn-CS" sz="2400" smtClean="0"/>
            </a:br>
            <a:r>
              <a:rPr lang="sr-Latn-CS" sz="2400" smtClean="0"/>
              <a:t/>
            </a:r>
            <a:br>
              <a:rPr lang="sr-Latn-CS" sz="2400" smtClean="0"/>
            </a:br>
            <a:r>
              <a:rPr lang="sr-Latn-CS" sz="2400" smtClean="0"/>
              <a:t>gdje je </a:t>
            </a:r>
            <a:r>
              <a:rPr lang="sr-Latn-CS" sz="2400" b="1" smtClean="0"/>
              <a:t>a</a:t>
            </a:r>
            <a:r>
              <a:rPr lang="en-US" sz="2400" b="1" smtClean="0"/>
              <a:t>[i], i=0,...,n-1</a:t>
            </a:r>
            <a:r>
              <a:rPr lang="en-US" sz="2400" smtClean="0"/>
              <a:t> dati niz</a:t>
            </a:r>
            <a:r>
              <a:rPr lang="sr-Latn-CS" sz="2400" smtClean="0"/>
              <a:t>,</a:t>
            </a:r>
            <a:r>
              <a:rPr lang="en-US" sz="2400" smtClean="0"/>
              <a:t> recimo</a:t>
            </a:r>
            <a:r>
              <a:rPr lang="sr-Latn-CS" sz="2400" smtClean="0"/>
              <a:t>,</a:t>
            </a:r>
            <a:r>
              <a:rPr lang="en-US" sz="2400" smtClean="0"/>
              <a:t> cijelih brojeva</a:t>
            </a:r>
            <a:r>
              <a:rPr lang="sr-Latn-CS" sz="2400" smtClean="0"/>
              <a:t>,</a:t>
            </a:r>
            <a:r>
              <a:rPr lang="en-US" sz="2400" smtClean="0"/>
              <a:t> a </a:t>
            </a:r>
            <a:r>
              <a:rPr lang="en-US" sz="2400" b="1" smtClean="0"/>
              <a:t>f()</a:t>
            </a:r>
            <a:r>
              <a:rPr lang="en-US" sz="2400" smtClean="0"/>
              <a:t> proizvoljna funkcija. </a:t>
            </a:r>
          </a:p>
        </p:txBody>
      </p:sp>
      <p:graphicFrame>
        <p:nvGraphicFramePr>
          <p:cNvPr id="24580" name="Object 4"/>
          <p:cNvGraphicFramePr>
            <a:graphicFrameLocks noChangeAspect="1"/>
          </p:cNvGraphicFramePr>
          <p:nvPr/>
        </p:nvGraphicFramePr>
        <p:xfrm>
          <a:off x="3429000" y="3733800"/>
          <a:ext cx="1524000" cy="996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35" name="Equation" r:id="rId3" imgW="660113" imgH="431613" progId="Equation.DSMT4">
                  <p:embed/>
                </p:oleObj>
              </mc:Choice>
              <mc:Fallback>
                <p:oleObj name="Equation" r:id="rId3" imgW="660113" imgH="431613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3733800"/>
                        <a:ext cx="1524000" cy="996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0413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Primjer - Realizacija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1650" y="2106613"/>
            <a:ext cx="3886200" cy="1219200"/>
          </a:xfrm>
          <a:ln>
            <a:solidFill>
              <a:srgbClr val="3333CC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1600" b="1" smtClean="0">
                <a:solidFill>
                  <a:srgbClr val="3333CC"/>
                </a:solidFill>
                <a:cs typeface="Times New Roman" pitchFamily="18" charset="0"/>
              </a:rPr>
              <a:t>#include &lt;stdio.h&gt;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1600" b="1" smtClean="0">
                <a:solidFill>
                  <a:srgbClr val="3333CC"/>
                </a:solidFill>
                <a:cs typeface="Times New Roman" pitchFamily="18" charset="0"/>
              </a:rPr>
              <a:t>int sumafunkcija(int (*)(),int*,int);</a:t>
            </a:r>
            <a:endParaRPr lang="en-US" sz="1600" b="1" smtClean="0">
              <a:solidFill>
                <a:srgbClr val="3333CC"/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just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1600" b="1" smtClean="0">
                <a:solidFill>
                  <a:srgbClr val="3333CC"/>
                </a:solidFill>
                <a:cs typeface="Times New Roman" pitchFamily="18" charset="0"/>
              </a:rPr>
              <a:t>int linija(int);</a:t>
            </a:r>
            <a:endParaRPr lang="en-US" sz="1600" b="1" smtClean="0">
              <a:solidFill>
                <a:srgbClr val="3333CC"/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just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1600" b="1" smtClean="0">
                <a:solidFill>
                  <a:srgbClr val="3333CC"/>
                </a:solidFill>
                <a:cs typeface="Times New Roman" pitchFamily="18" charset="0"/>
              </a:rPr>
              <a:t>int kvadrat(int);</a:t>
            </a:r>
            <a:endParaRPr lang="en-US" sz="1600" b="1" smtClean="0">
              <a:solidFill>
                <a:srgbClr val="3333CC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4997450" y="2868613"/>
            <a:ext cx="3810000" cy="1600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main(){</a:t>
            </a:r>
            <a:endParaRPr lang="en-US" sz="1600" b="1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int a[5]={1,2,2,3,1};</a:t>
            </a:r>
            <a:endParaRPr lang="en-US" sz="1600" b="1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int b=sumafunkcija(</a:t>
            </a:r>
            <a:r>
              <a:rPr lang="en-US" sz="1600" b="1" u="sng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&amp;linija</a:t>
            </a:r>
            <a:r>
              <a:rPr lang="en-US" sz="1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,a,5);</a:t>
            </a:r>
            <a:endParaRPr lang="en-US" sz="1600" b="1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int c=sumafunkcija(</a:t>
            </a:r>
            <a:r>
              <a:rPr lang="en-US" sz="1600" b="1" u="sng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kvadrat</a:t>
            </a:r>
            <a:r>
              <a:rPr lang="en-US" sz="1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,a,5);</a:t>
            </a:r>
            <a:endParaRPr lang="en-US" sz="1600" b="1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printf("%d %d",b,c);</a:t>
            </a:r>
            <a:endParaRPr lang="en-US" sz="1600" b="1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}</a:t>
            </a:r>
            <a:endParaRPr lang="en-US" sz="1600" b="1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425450" y="3630613"/>
            <a:ext cx="4419600" cy="21336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  <a:cs typeface="Times New Roman" pitchFamily="18" charset="0"/>
              </a:rPr>
              <a:t>int linija(int n){ return n;}</a:t>
            </a:r>
            <a:endParaRPr lang="en-US" sz="1600" b="1">
              <a:solidFill>
                <a:schemeClr val="accent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  <a:cs typeface="Times New Roman" pitchFamily="18" charset="0"/>
              </a:rPr>
              <a:t>int kvadrat(int n) {return n*n;}</a:t>
            </a:r>
            <a:endParaRPr lang="en-US" sz="1600" b="1">
              <a:solidFill>
                <a:schemeClr val="accent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  <a:cs typeface="Times New Roman" pitchFamily="18" charset="0"/>
              </a:rPr>
              <a:t>int sumafunkcija(int (*r)(),int *a,int n){</a:t>
            </a:r>
            <a:endParaRPr lang="en-US" sz="1600" b="1">
              <a:solidFill>
                <a:schemeClr val="accent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  <a:cs typeface="Times New Roman" pitchFamily="18" charset="0"/>
              </a:rPr>
              <a:t>int i,s=0;</a:t>
            </a:r>
            <a:endParaRPr lang="en-US" sz="1600" b="1">
              <a:solidFill>
                <a:schemeClr val="accent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  <a:cs typeface="Times New Roman" pitchFamily="18" charset="0"/>
              </a:rPr>
              <a:t>for(i=0;i&lt;n;i++)</a:t>
            </a:r>
            <a:endParaRPr lang="en-US" sz="1600" b="1">
              <a:solidFill>
                <a:schemeClr val="accent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  <a:cs typeface="Times New Roman" pitchFamily="18" charset="0"/>
              </a:rPr>
              <a:t>      s+=r(a[i]);</a:t>
            </a:r>
            <a:endParaRPr lang="en-US" sz="1600" b="1">
              <a:solidFill>
                <a:schemeClr val="accent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  <a:cs typeface="Times New Roman" pitchFamily="18" charset="0"/>
              </a:rPr>
              <a:t>return s;</a:t>
            </a:r>
            <a:endParaRPr lang="en-US" sz="1600" b="1">
              <a:solidFill>
                <a:schemeClr val="accent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  <a:cs typeface="Times New Roman" pitchFamily="18" charset="0"/>
              </a:rPr>
              <a:t>}</a:t>
            </a:r>
            <a:endParaRPr lang="en-US" sz="1600" b="1">
              <a:solidFill>
                <a:schemeClr val="accent1"/>
              </a:solidFill>
              <a:latin typeface="Tahoma" pitchFamily="34" charset="0"/>
            </a:endParaRP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4921250" y="2259013"/>
            <a:ext cx="3810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rgbClr val="3333CC"/>
                </a:solidFill>
                <a:latin typeface="Tahoma" pitchFamily="34" charset="0"/>
              </a:rPr>
              <a:t>pretp</a:t>
            </a:r>
            <a:r>
              <a:rPr lang="sr-Latn-CS" sz="1600" b="1">
                <a:solidFill>
                  <a:srgbClr val="3333CC"/>
                </a:solidFill>
                <a:latin typeface="Tahoma" pitchFamily="34" charset="0"/>
              </a:rPr>
              <a:t>r</a:t>
            </a:r>
            <a:r>
              <a:rPr lang="en-US" sz="1600" b="1">
                <a:solidFill>
                  <a:srgbClr val="3333CC"/>
                </a:solidFill>
                <a:latin typeface="Tahoma" pitchFamily="34" charset="0"/>
              </a:rPr>
              <a:t>ocesor i prototipovi funkcij</a:t>
            </a:r>
            <a:r>
              <a:rPr lang="sr-Latn-CS" sz="1600" b="1">
                <a:solidFill>
                  <a:srgbClr val="3333CC"/>
                </a:solidFill>
                <a:latin typeface="Tahoma" pitchFamily="34" charset="0"/>
              </a:rPr>
              <a:t>a</a:t>
            </a:r>
            <a:endParaRPr lang="en-US" sz="1600" b="1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25607" name="Line 7"/>
          <p:cNvSpPr>
            <a:spLocks noChangeShapeType="1"/>
          </p:cNvSpPr>
          <p:nvPr/>
        </p:nvSpPr>
        <p:spPr bwMode="auto">
          <a:xfrm flipH="1">
            <a:off x="4464050" y="2411413"/>
            <a:ext cx="457200" cy="0"/>
          </a:xfrm>
          <a:prstGeom prst="line">
            <a:avLst/>
          </a:prstGeom>
          <a:noFill/>
          <a:ln w="9525">
            <a:solidFill>
              <a:srgbClr val="3333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4921250" y="4697413"/>
            <a:ext cx="4114800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glavni program sa po</a:t>
            </a:r>
            <a:r>
              <a:rPr lang="sr-Latn-CS" sz="1600" b="1">
                <a:solidFill>
                  <a:srgbClr val="FF0000"/>
                </a:solidFill>
                <a:latin typeface="Tahoma" pitchFamily="34" charset="0"/>
              </a:rPr>
              <a:t>z</a:t>
            </a:r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ivima funkcije</a:t>
            </a:r>
            <a:r>
              <a:rPr lang="sr-Latn-CS" sz="1600" b="1">
                <a:solidFill>
                  <a:srgbClr val="FF0000"/>
                </a:solidFill>
                <a:latin typeface="Tahoma" pitchFamily="34" charset="0"/>
              </a:rPr>
              <a:t> -</a:t>
            </a:r>
            <a:endParaRPr lang="en-US" sz="1600" b="1">
              <a:solidFill>
                <a:srgbClr val="FF0000"/>
              </a:solidFill>
              <a:latin typeface="Tahoma" pitchFamily="34" charset="0"/>
            </a:endParaRPr>
          </a:p>
          <a:p>
            <a:pPr eaLnBrk="1" hangingPunct="1"/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obratite pa</a:t>
            </a:r>
            <a:r>
              <a:rPr lang="sr-Latn-CS" sz="1600" b="1">
                <a:solidFill>
                  <a:srgbClr val="FF0000"/>
                </a:solidFill>
                <a:latin typeface="Tahoma" pitchFamily="34" charset="0"/>
              </a:rPr>
              <a:t>žnju na dio koji je podvučen i pokušajte da odgovorite na pitanje zašto rade ispravno obije varijante i zašto se nigdje ne naglašava da je podvučeni argument funkcija</a:t>
            </a:r>
            <a:endParaRPr lang="en-US" sz="1600" b="1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425450" y="5916613"/>
            <a:ext cx="41910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chemeClr val="accent1"/>
                </a:solidFill>
                <a:latin typeface="Tahoma" pitchFamily="34" charset="0"/>
              </a:rPr>
              <a:t>realizacija funkcija - obratite pažnju na funkciju sumafunkcija, a posebno na način sumiranja</a:t>
            </a:r>
            <a:endParaRPr lang="en-US" sz="1600" b="1">
              <a:solidFill>
                <a:schemeClr val="accent1"/>
              </a:solidFill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Funkcija </a:t>
            </a:r>
            <a:r>
              <a:rPr lang="sr-Latn-CS" smtClean="0">
                <a:solidFill>
                  <a:schemeClr val="accent1"/>
                </a:solidFill>
              </a:rPr>
              <a:t>main</a:t>
            </a:r>
            <a:endParaRPr lang="en-US" smtClean="0">
              <a:solidFill>
                <a:schemeClr val="accent1"/>
              </a:solidFill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66528"/>
            <a:ext cx="8071048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Jasno je da glavni program ima oblik bilo koje druge funkcije u programu.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Ima zaglavlje, tijelo funkcije koje započinje sa sekcijom za deklaraciju i nastavlja se naredbama.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Dakle, i glavni program je samo funkcija koja ima privilegiju da od nje počne izvršavanje.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Rekli smo da </a:t>
            </a:r>
            <a:r>
              <a:rPr lang="en-US" sz="2400" dirty="0" smtClean="0"/>
              <a:t>je </a:t>
            </a:r>
            <a:r>
              <a:rPr lang="sr-Latn-CS" sz="2400" dirty="0" smtClean="0"/>
              <a:t>svaka funkcija kojoj se ne naglasi tip rezultata cjelobrojna funkcija.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Dakle, funkcija main može da vrati cijeli broj.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Tip rezultata f-je main</a:t>
            </a:r>
            <a:endParaRPr lang="en-US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338536"/>
            <a:ext cx="835908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Postavlja se pitanje - kome funkcija </a:t>
            </a:r>
            <a:r>
              <a:rPr lang="sr-Latn-CS" sz="2400" dirty="0" smtClean="0">
                <a:solidFill>
                  <a:srgbClr val="3333CC"/>
                </a:solidFill>
              </a:rPr>
              <a:t>main</a:t>
            </a:r>
            <a:r>
              <a:rPr lang="sr-Latn-CS" sz="2400" dirty="0" smtClean="0"/>
              <a:t> vraća rezultat?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Funkcija main, kao i svaka druga funkcij</a:t>
            </a:r>
            <a:r>
              <a:rPr lang="en-US" sz="2400" dirty="0" smtClean="0"/>
              <a:t>a</a:t>
            </a:r>
            <a:r>
              <a:rPr lang="sr-Latn-CS" sz="2400" dirty="0" smtClean="0"/>
              <a:t>, vraća rezultat onome ko je tu funkciju pozvao, a u ovom slučaju je to operativni sistem.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UNIX</a:t>
            </a:r>
            <a:r>
              <a:rPr lang="en-US" sz="2400" dirty="0" smtClean="0"/>
              <a:t>/LINUX </a:t>
            </a:r>
            <a:r>
              <a:rPr lang="en-US" sz="2400" dirty="0" err="1" smtClean="0"/>
              <a:t>operativni</a:t>
            </a:r>
            <a:r>
              <a:rPr lang="en-US" sz="2400" dirty="0" smtClean="0"/>
              <a:t> </a:t>
            </a:r>
            <a:r>
              <a:rPr lang="en-US" sz="2400" dirty="0" err="1" smtClean="0"/>
              <a:t>sistemi</a:t>
            </a:r>
            <a:r>
              <a:rPr lang="en-US" sz="2400" dirty="0" smtClean="0"/>
              <a:t> </a:t>
            </a:r>
            <a:r>
              <a:rPr lang="en-US" sz="2400" dirty="0" err="1" smtClean="0"/>
              <a:t>lijepo</a:t>
            </a:r>
            <a:r>
              <a:rPr lang="en-US" sz="2400" dirty="0" smtClean="0"/>
              <a:t> </a:t>
            </a:r>
            <a:r>
              <a:rPr lang="en-US" sz="2400" dirty="0" err="1" smtClean="0"/>
              <a:t>rade</a:t>
            </a:r>
            <a:r>
              <a:rPr lang="en-US" sz="2400" dirty="0" smtClean="0"/>
              <a:t> </a:t>
            </a:r>
            <a:r>
              <a:rPr lang="en-US" sz="2400" dirty="0" err="1" smtClean="0"/>
              <a:t>sa</a:t>
            </a:r>
            <a:r>
              <a:rPr lang="en-US" sz="2400" dirty="0" smtClean="0"/>
              <a:t> </a:t>
            </a:r>
            <a:r>
              <a:rPr lang="en-US" sz="2400" dirty="0" err="1" smtClean="0"/>
              <a:t>ovakvim</a:t>
            </a:r>
            <a:r>
              <a:rPr lang="en-US" sz="2400" dirty="0" smtClean="0"/>
              <a:t> re</a:t>
            </a:r>
            <a:r>
              <a:rPr lang="sr-Latn-CS" sz="2400" dirty="0" smtClean="0"/>
              <a:t>z</a:t>
            </a:r>
            <a:r>
              <a:rPr lang="en-US" sz="2400" dirty="0" err="1" smtClean="0"/>
              <a:t>ultatima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sr-Latn-CS" sz="2400" dirty="0" smtClean="0"/>
              <a:t>koji obično sugerišu da je funkcija sa uspjehom obavila posao.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želimo da naglasimo da funkcija </a:t>
            </a:r>
            <a:r>
              <a:rPr lang="sr-Latn-CS" sz="2400" dirty="0" smtClean="0">
                <a:solidFill>
                  <a:srgbClr val="3333CC"/>
                </a:solidFill>
              </a:rPr>
              <a:t>main</a:t>
            </a:r>
            <a:r>
              <a:rPr lang="sr-Latn-CS" sz="2400" dirty="0" smtClean="0"/>
              <a:t> ne vraća rezultat </a:t>
            </a:r>
            <a:r>
              <a:rPr lang="en-US" sz="2400" dirty="0" err="1" smtClean="0"/>
              <a:t>onda</a:t>
            </a:r>
            <a:r>
              <a:rPr lang="en-US" sz="2400" dirty="0" smtClean="0"/>
              <a:t> bi je </a:t>
            </a:r>
            <a:r>
              <a:rPr lang="en-US" sz="2400" dirty="0" err="1" smtClean="0"/>
              <a:t>deklarisali</a:t>
            </a:r>
            <a:r>
              <a:rPr lang="en-US" sz="2400" dirty="0" smtClean="0"/>
              <a:t> </a:t>
            </a:r>
            <a:r>
              <a:rPr lang="en-US" sz="2400" dirty="0" err="1" smtClean="0"/>
              <a:t>kao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void main()</a:t>
            </a:r>
            <a:r>
              <a:rPr lang="en-US" sz="2400" dirty="0" smtClean="0"/>
              <a:t>.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main</a:t>
            </a:r>
            <a:r>
              <a:rPr lang="en-US" sz="2400" dirty="0" smtClean="0"/>
              <a:t> mo</a:t>
            </a:r>
            <a:r>
              <a:rPr lang="sr-Latn-CS" sz="2400" dirty="0" smtClean="0"/>
              <a:t>ž</a:t>
            </a:r>
            <a:r>
              <a:rPr lang="en-US" sz="2400" dirty="0" smtClean="0"/>
              <a:t>e </a:t>
            </a:r>
            <a:r>
              <a:rPr lang="en-US" sz="2400" dirty="0" err="1" smtClean="0"/>
              <a:t>vratiti</a:t>
            </a:r>
            <a:r>
              <a:rPr lang="en-US" sz="2400" dirty="0" smtClean="0"/>
              <a:t> </a:t>
            </a:r>
            <a:r>
              <a:rPr lang="sr-Latn-CS" sz="2400" dirty="0" smtClean="0"/>
              <a:t>rezultat i drugih tipova podataka.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Argumenti f-je main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45568"/>
            <a:ext cx="8740080" cy="4279776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/>
              <a:t>Do </a:t>
            </a:r>
            <a:r>
              <a:rPr lang="en-US" sz="2400" dirty="0" err="1" smtClean="0"/>
              <a:t>sada</a:t>
            </a:r>
            <a:r>
              <a:rPr lang="en-US" sz="2400" dirty="0" smtClean="0"/>
              <a:t> </a:t>
            </a:r>
            <a:r>
              <a:rPr lang="en-US" sz="2400" dirty="0" err="1" smtClean="0"/>
              <a:t>smo</a:t>
            </a:r>
            <a:r>
              <a:rPr lang="en-US" sz="2400" dirty="0" smtClean="0"/>
              <a:t> </a:t>
            </a:r>
            <a:r>
              <a:rPr lang="en-US" sz="2400" dirty="0" err="1" smtClean="0"/>
              <a:t>koristili</a:t>
            </a:r>
            <a:r>
              <a:rPr lang="en-US" sz="2400" dirty="0" smtClean="0"/>
              <a:t> </a:t>
            </a:r>
            <a:r>
              <a:rPr lang="en-US" sz="2400" dirty="0" err="1" smtClean="0"/>
              <a:t>funkciju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main</a:t>
            </a:r>
            <a:r>
              <a:rPr lang="en-US" sz="2400" dirty="0" smtClean="0"/>
              <a:t> bez </a:t>
            </a:r>
            <a:r>
              <a:rPr lang="sr-Latn-CS" sz="2400" dirty="0" smtClean="0"/>
              <a:t>argumenata. Međutim, ova funkcija može imati argumente. Ta dva argumenta </a:t>
            </a:r>
            <a:r>
              <a:rPr lang="sr-Latn-CS" sz="2400" dirty="0" smtClean="0"/>
              <a:t>su </a:t>
            </a:r>
            <a:r>
              <a:rPr lang="sr-Latn-CS" sz="2400" dirty="0" smtClean="0"/>
              <a:t>uvijek </a:t>
            </a:r>
            <a:r>
              <a:rPr lang="sr-Latn-CS" sz="2400" dirty="0" smtClean="0">
                <a:solidFill>
                  <a:srgbClr val="FF0000"/>
                </a:solidFill>
              </a:rPr>
              <a:t>cijeli broj</a:t>
            </a:r>
            <a:r>
              <a:rPr lang="sr-Latn-CS" sz="2400" dirty="0" smtClean="0"/>
              <a:t> i</a:t>
            </a:r>
            <a:r>
              <a:rPr lang="sr-Latn-CS" sz="2400" dirty="0" smtClean="0">
                <a:solidFill>
                  <a:srgbClr val="3333CC"/>
                </a:solidFill>
              </a:rPr>
              <a:t> niz pokazivača na karaktere (niz stringova)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funkcija main ima argumente</a:t>
            </a:r>
            <a:r>
              <a:rPr lang="en-US" sz="2400" dirty="0" smtClean="0"/>
              <a:t>,</a:t>
            </a:r>
            <a:r>
              <a:rPr lang="sr-Latn-CS" sz="2400" dirty="0" smtClean="0"/>
              <a:t> onda se deklariše kao: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main (int argc, char *argv</a:t>
            </a:r>
            <a:r>
              <a:rPr lang="en-US" sz="2400" dirty="0" smtClean="0">
                <a:solidFill>
                  <a:srgbClr val="FF0000"/>
                </a:solidFill>
              </a:rPr>
              <a:t>[])</a:t>
            </a:r>
            <a:r>
              <a:rPr lang="en-US" sz="2400" dirty="0" smtClean="0"/>
              <a:t>	</a:t>
            </a:r>
            <a:r>
              <a:rPr lang="en-US" sz="2000" dirty="0" smtClean="0"/>
              <a:t>/*</a:t>
            </a:r>
            <a:r>
              <a:rPr lang="sr-Latn-ME" sz="2000" dirty="0" smtClean="0"/>
              <a:t> </a:t>
            </a:r>
            <a:r>
              <a:rPr lang="en-US" sz="2000" dirty="0" err="1" smtClean="0"/>
              <a:t>funkcija</a:t>
            </a:r>
            <a:r>
              <a:rPr lang="en-US" sz="2000" dirty="0" smtClean="0"/>
              <a:t> mo</a:t>
            </a:r>
            <a:r>
              <a:rPr lang="sr-Latn-CS" sz="2000" dirty="0" smtClean="0"/>
              <a:t>že biti int</a:t>
            </a:r>
            <a:r>
              <a:rPr lang="sr-Latn-CS" sz="2000" dirty="0"/>
              <a:t>, void *</a:t>
            </a:r>
            <a:r>
              <a:rPr lang="en-US" sz="2000" dirty="0" smtClean="0"/>
              <a:t>/</a:t>
            </a:r>
            <a:r>
              <a:rPr lang="sr-Latn-CS" sz="2000" dirty="0" smtClean="0"/>
              <a:t> </a:t>
            </a:r>
            <a:r>
              <a:rPr lang="en-US" sz="2000" dirty="0" smtClean="0"/>
              <a:t>					/*</a:t>
            </a:r>
            <a:r>
              <a:rPr lang="sr-Latn-ME" sz="2000" dirty="0" smtClean="0"/>
              <a:t> </a:t>
            </a:r>
            <a:r>
              <a:rPr lang="sr-Latn-CS" sz="2000" dirty="0" smtClean="0"/>
              <a:t>ili nekog drugog tipa, dok se </a:t>
            </a:r>
            <a:r>
              <a:rPr lang="en-US" sz="2000" dirty="0" smtClean="0"/>
              <a:t>*/</a:t>
            </a:r>
            <a:r>
              <a:rPr lang="sr-Latn-CS" sz="2000" dirty="0" smtClean="0"/>
              <a:t> </a:t>
            </a:r>
            <a:r>
              <a:rPr lang="en-US" sz="2000" dirty="0" smtClean="0"/>
              <a:t>					/*</a:t>
            </a:r>
            <a:r>
              <a:rPr lang="sr-Latn-CS" sz="2000" dirty="0"/>
              <a:t> </a:t>
            </a:r>
            <a:r>
              <a:rPr lang="sr-Latn-CS" sz="2000" dirty="0" smtClean="0"/>
              <a:t>dok </a:t>
            </a:r>
            <a:r>
              <a:rPr lang="en-US" sz="2000" dirty="0" smtClean="0"/>
              <a:t>se </a:t>
            </a:r>
            <a:r>
              <a:rPr lang="sr-Latn-CS" sz="2000" dirty="0" smtClean="0"/>
              <a:t>drugi </a:t>
            </a:r>
            <a:r>
              <a:rPr lang="sr-Latn-CS" sz="2000" dirty="0"/>
              <a:t>argument može </a:t>
            </a:r>
            <a:r>
              <a:rPr lang="en-US" sz="2000" dirty="0" smtClean="0"/>
              <a:t>*/					/*</a:t>
            </a:r>
            <a:r>
              <a:rPr lang="sr-Latn-ME" sz="2000" dirty="0" smtClean="0"/>
              <a:t> </a:t>
            </a:r>
            <a:r>
              <a:rPr lang="sr-Latn-CS" sz="2000" dirty="0" smtClean="0"/>
              <a:t>deklarisati i kao </a:t>
            </a:r>
            <a:r>
              <a:rPr lang="sr-Latn-CS" sz="2000" dirty="0">
                <a:solidFill>
                  <a:srgbClr val="FF0000"/>
                </a:solidFill>
              </a:rPr>
              <a:t>char **argv </a:t>
            </a:r>
            <a:r>
              <a:rPr lang="en-US" sz="2000" dirty="0" smtClean="0"/>
              <a:t>*/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Postavlja</a:t>
            </a:r>
            <a:r>
              <a:rPr lang="sr-Latn-CS" sz="2400" dirty="0" smtClean="0"/>
              <a:t>ju</a:t>
            </a:r>
            <a:r>
              <a:rPr lang="en-US" sz="2400" dirty="0" smtClean="0"/>
              <a:t> se </a:t>
            </a:r>
            <a:r>
              <a:rPr lang="en-US" sz="2400" dirty="0" err="1" smtClean="0"/>
              <a:t>pitanja</a:t>
            </a:r>
            <a:r>
              <a:rPr lang="en-US" sz="2400" dirty="0" smtClean="0"/>
              <a:t> </a:t>
            </a:r>
            <a:r>
              <a:rPr lang="sr-Latn-CS" sz="2400" dirty="0" smtClean="0"/>
              <a:t>- što su ovi argumenti i ko ih zadaje (kod drugih funkcija argumente postavlja funkcija koja poziva datu funkciju)?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5950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Argumenti f-je main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421632"/>
            <a:ext cx="8443664" cy="3743672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I kod funkcij</a:t>
            </a:r>
            <a:r>
              <a:rPr lang="en-US" sz="2400" dirty="0" smtClean="0"/>
              <a:t>e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main</a:t>
            </a:r>
            <a:r>
              <a:rPr lang="sr-Latn-CS" sz="2400" dirty="0" smtClean="0"/>
              <a:t> argumente zadaje onaj ko je poziva, a to je, u ovom slučaju, operativni sistem.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Naš napisan program</a:t>
            </a:r>
            <a:r>
              <a:rPr lang="en-US" sz="2400" dirty="0" smtClean="0"/>
              <a:t> se</a:t>
            </a:r>
            <a:r>
              <a:rPr lang="sr-Latn-CS" sz="2400" dirty="0" smtClean="0"/>
              <a:t>, kada je korektno preveden, nalazi u memoriji računara u vidu </a:t>
            </a:r>
            <a:r>
              <a:rPr lang="sr-Latn-CS" sz="2400" dirty="0" smtClean="0">
                <a:solidFill>
                  <a:srgbClr val="FF0000"/>
                </a:solidFill>
              </a:rPr>
              <a:t>EXE</a:t>
            </a:r>
            <a:r>
              <a:rPr lang="sr-Latn-CS" sz="2400" dirty="0" smtClean="0"/>
              <a:t> fajla, npr. </a:t>
            </a:r>
            <a:r>
              <a:rPr lang="sr-Latn-CS" sz="2400" dirty="0" smtClean="0">
                <a:solidFill>
                  <a:srgbClr val="FF0000"/>
                </a:solidFill>
              </a:rPr>
              <a:t>IME.EXE</a:t>
            </a:r>
            <a:r>
              <a:rPr lang="sr-Latn-CS" sz="2400" dirty="0" smtClean="0"/>
              <a:t>. Pozivanje </a:t>
            </a:r>
            <a:r>
              <a:rPr lang="en-US" sz="2400" dirty="0" smtClean="0"/>
              <a:t>se mo</a:t>
            </a:r>
            <a:r>
              <a:rPr lang="sr-Latn-CS" sz="2400" dirty="0" smtClean="0"/>
              <a:t>že obaviti samo navođenjem imena </a:t>
            </a:r>
            <a:r>
              <a:rPr lang="sr-Latn-CS" sz="2400" dirty="0" smtClean="0">
                <a:solidFill>
                  <a:srgbClr val="FF0000"/>
                </a:solidFill>
              </a:rPr>
              <a:t>IME</a:t>
            </a:r>
            <a:r>
              <a:rPr lang="sr-Latn-CS" sz="2400" dirty="0" smtClean="0"/>
              <a:t>. 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Zamislimo sada situaciju da je program pozvan sa:</a:t>
            </a:r>
          </a:p>
          <a:p>
            <a:pPr marL="361950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IME Aa Bb Cc 11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15950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Argumenti f-je main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3600"/>
            <a:ext cx="8964488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U slučaju sa prethodnog slajda, vrijednost </a:t>
            </a:r>
            <a:r>
              <a:rPr lang="sr-Latn-CS" sz="2400" dirty="0" smtClean="0">
                <a:solidFill>
                  <a:srgbClr val="3333CC"/>
                </a:solidFill>
              </a:rPr>
              <a:t>argc</a:t>
            </a:r>
            <a:r>
              <a:rPr lang="sr-Latn-CS" sz="2400" dirty="0" smtClean="0"/>
              <a:t> će biti </a:t>
            </a:r>
            <a:r>
              <a:rPr lang="sr-Latn-CS" sz="2400" dirty="0" smtClean="0">
                <a:solidFill>
                  <a:srgbClr val="3333CC"/>
                </a:solidFill>
              </a:rPr>
              <a:t>argc=5</a:t>
            </a:r>
            <a:r>
              <a:rPr lang="sr-Latn-CS" sz="2400" dirty="0" smtClean="0"/>
              <a:t>, dok će pojedini stringovi biti </a:t>
            </a:r>
            <a:endParaRPr lang="en-US" sz="2400" dirty="0" smtClean="0"/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sr-Latn-CS" sz="2000" dirty="0" smtClean="0">
                <a:solidFill>
                  <a:srgbClr val="3333CC"/>
                </a:solidFill>
              </a:rPr>
              <a:t>argv</a:t>
            </a:r>
            <a:r>
              <a:rPr lang="en-US" sz="2000" dirty="0" smtClean="0">
                <a:solidFill>
                  <a:srgbClr val="3333CC"/>
                </a:solidFill>
              </a:rPr>
              <a:t>[0]= </a:t>
            </a:r>
            <a:r>
              <a:rPr lang="sr-Latn-CS" sz="2000" dirty="0" smtClean="0">
                <a:solidFill>
                  <a:srgbClr val="3333CC"/>
                </a:solidFill>
              </a:rPr>
              <a:t>“</a:t>
            </a:r>
            <a:r>
              <a:rPr lang="en-US" sz="2000" dirty="0" smtClean="0">
                <a:solidFill>
                  <a:srgbClr val="3333CC"/>
                </a:solidFill>
              </a:rPr>
              <a:t>IME</a:t>
            </a:r>
            <a:r>
              <a:rPr lang="sr-Latn-CS" sz="2000" dirty="0" smtClean="0">
                <a:solidFill>
                  <a:srgbClr val="3333CC"/>
                </a:solidFill>
              </a:rPr>
              <a:t>”</a:t>
            </a:r>
            <a:r>
              <a:rPr lang="en-US" sz="2000" dirty="0" smtClean="0"/>
              <a:t>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err="1" smtClean="0">
                <a:solidFill>
                  <a:srgbClr val="3333CC"/>
                </a:solidFill>
              </a:rPr>
              <a:t>argv</a:t>
            </a:r>
            <a:r>
              <a:rPr lang="en-US" sz="2000" dirty="0" smtClean="0">
                <a:solidFill>
                  <a:srgbClr val="3333CC"/>
                </a:solidFill>
              </a:rPr>
              <a:t>[1]=“Aa”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err="1" smtClean="0">
                <a:solidFill>
                  <a:srgbClr val="3333CC"/>
                </a:solidFill>
              </a:rPr>
              <a:t>argv</a:t>
            </a:r>
            <a:r>
              <a:rPr lang="en-US" sz="2000" dirty="0" smtClean="0">
                <a:solidFill>
                  <a:srgbClr val="3333CC"/>
                </a:solidFill>
              </a:rPr>
              <a:t>[2]=“Bb”</a:t>
            </a:r>
            <a:r>
              <a:rPr lang="en-US" sz="2000" dirty="0" smtClean="0"/>
              <a:t>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err="1" smtClean="0">
                <a:solidFill>
                  <a:srgbClr val="3333CC"/>
                </a:solidFill>
              </a:rPr>
              <a:t>argv</a:t>
            </a:r>
            <a:r>
              <a:rPr lang="en-US" sz="2000" dirty="0" smtClean="0">
                <a:solidFill>
                  <a:srgbClr val="3333CC"/>
                </a:solidFill>
              </a:rPr>
              <a:t>[3]=“Cc”</a:t>
            </a:r>
            <a:endParaRPr lang="en-US" sz="2000" dirty="0" smtClean="0"/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dirty="0" err="1" smtClean="0">
                <a:solidFill>
                  <a:srgbClr val="3333CC"/>
                </a:solidFill>
              </a:rPr>
              <a:t>argv</a:t>
            </a:r>
            <a:r>
              <a:rPr lang="en-US" sz="2000" dirty="0" smtClean="0">
                <a:solidFill>
                  <a:srgbClr val="3333CC"/>
                </a:solidFill>
              </a:rPr>
              <a:t>[4]=“11”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Za</a:t>
            </a:r>
            <a:r>
              <a:rPr lang="en-US" sz="2400" dirty="0" smtClean="0"/>
              <a:t> </a:t>
            </a:r>
            <a:r>
              <a:rPr lang="en-US" sz="2400" dirty="0" err="1" smtClean="0"/>
              <a:t>vje</a:t>
            </a:r>
            <a:r>
              <a:rPr lang="sr-Latn-CS" sz="2400" dirty="0" smtClean="0"/>
              <a:t>žbu napisati program koji sa komandne linije učitava ime programa i dva stringa. Program vrši njihovo nadovezivanje i štampanje.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 err="1" smtClean="0"/>
              <a:t>Za</a:t>
            </a:r>
            <a:r>
              <a:rPr lang="en-US" sz="2400" dirty="0" smtClean="0"/>
              <a:t> </a:t>
            </a:r>
            <a:r>
              <a:rPr lang="en-US" sz="2400" dirty="0" err="1" smtClean="0"/>
              <a:t>vje</a:t>
            </a:r>
            <a:r>
              <a:rPr lang="sr-Latn-CS" sz="2400" dirty="0" smtClean="0"/>
              <a:t>žbu napisati program </a:t>
            </a:r>
            <a:r>
              <a:rPr lang="en-US" sz="2400" dirty="0" err="1" smtClean="0"/>
              <a:t>koji</a:t>
            </a:r>
            <a:r>
              <a:rPr lang="en-US" sz="2400" dirty="0" smtClean="0"/>
              <a:t> </a:t>
            </a:r>
            <a:r>
              <a:rPr lang="sr-Latn-CS" sz="2400" dirty="0" smtClean="0"/>
              <a:t>sa komandne linije</a:t>
            </a:r>
            <a:r>
              <a:rPr lang="en-US" sz="2400" dirty="0" smtClean="0"/>
              <a:t> </a:t>
            </a:r>
            <a:r>
              <a:rPr lang="sr-Latn-CS" sz="2400" dirty="0" smtClean="0"/>
              <a:t>učitava </a:t>
            </a:r>
            <a:r>
              <a:rPr lang="en-US" sz="2400" dirty="0" err="1" smtClean="0"/>
              <a:t>ime</a:t>
            </a:r>
            <a:r>
              <a:rPr lang="sr-Latn-CS" sz="2400" dirty="0" smtClean="0"/>
              <a:t> programa i niz cijelih brojeva. Potrebno je izvršiti štampanje ovog niza.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Rekurzija</a:t>
            </a:r>
            <a:endParaRPr lang="en-US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87240"/>
            <a:ext cx="8496944" cy="1905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Savremeni programski jezici dozvoljavaju da funkcija pozove samu sebe </a:t>
            </a:r>
            <a:r>
              <a:rPr lang="sr-Latn-CS" sz="1600" b="1" dirty="0" smtClean="0"/>
              <a:t>(ovo je osobina programskog jezika C</a:t>
            </a:r>
            <a:r>
              <a:rPr lang="en-US" sz="1600" b="1" dirty="0" smtClean="0"/>
              <a:t>,</a:t>
            </a:r>
            <a:r>
              <a:rPr lang="sr-Latn-CS" sz="1600" b="1" dirty="0" smtClean="0"/>
              <a:t> a nije nekih starijih jezika</a:t>
            </a:r>
            <a:r>
              <a:rPr lang="en-US" sz="1600" b="1" dirty="0" smtClean="0"/>
              <a:t>,</a:t>
            </a:r>
            <a:r>
              <a:rPr lang="sr-Latn-CS" sz="1600" b="1" dirty="0" smtClean="0"/>
              <a:t> kao što je npr. FORTRAN)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Rekurzivno se funkcija faktorijel može realizovati korišćenjem pravila: </a:t>
            </a:r>
            <a:r>
              <a:rPr lang="sr-Latn-CS" sz="2400" dirty="0" smtClean="0">
                <a:solidFill>
                  <a:srgbClr val="FF0000"/>
                </a:solidFill>
              </a:rPr>
              <a:t>n!=n*(n-1)!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0!=1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400" dirty="0" smtClean="0"/>
          </a:p>
        </p:txBody>
      </p:sp>
      <p:sp>
        <p:nvSpPr>
          <p:cNvPr id="31748" name="Text Box 5"/>
          <p:cNvSpPr txBox="1">
            <a:spLocks noChangeArrowheads="1"/>
          </p:cNvSpPr>
          <p:nvPr/>
        </p:nvSpPr>
        <p:spPr bwMode="auto">
          <a:xfrm>
            <a:off x="609600" y="4340448"/>
            <a:ext cx="2743200" cy="1320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tabLst>
                <a:tab pos="361950" algn="l"/>
              </a:tabLst>
            </a:pPr>
            <a:r>
              <a:rPr lang="sr-Latn-CS" sz="2000" dirty="0">
                <a:latin typeface="Tahoma" pitchFamily="34" charset="0"/>
              </a:rPr>
              <a:t>int fakt(int n)</a:t>
            </a:r>
            <a:r>
              <a:rPr lang="en-US" sz="2000" dirty="0">
                <a:latin typeface="Tahoma" pitchFamily="34" charset="0"/>
              </a:rPr>
              <a:t>{</a:t>
            </a:r>
            <a:br>
              <a:rPr lang="en-US" sz="2000" dirty="0">
                <a:latin typeface="Tahoma" pitchFamily="34" charset="0"/>
              </a:rPr>
            </a:br>
            <a:r>
              <a:rPr lang="sr-Latn-ME" sz="2000" dirty="0" smtClean="0">
                <a:latin typeface="Tahoma" pitchFamily="34" charset="0"/>
              </a:rPr>
              <a:t>	</a:t>
            </a:r>
            <a:r>
              <a:rPr lang="en-US" sz="2000" dirty="0" smtClean="0">
                <a:latin typeface="Tahoma" pitchFamily="34" charset="0"/>
              </a:rPr>
              <a:t>if(n</a:t>
            </a:r>
            <a:r>
              <a:rPr lang="en-US" sz="2000" dirty="0">
                <a:latin typeface="Tahoma" pitchFamily="34" charset="0"/>
              </a:rPr>
              <a:t>==0) return 1;</a:t>
            </a:r>
            <a:br>
              <a:rPr lang="en-US" sz="2000" dirty="0">
                <a:latin typeface="Tahoma" pitchFamily="34" charset="0"/>
              </a:rPr>
            </a:br>
            <a:r>
              <a:rPr lang="sr-Latn-ME" sz="2000" dirty="0" smtClean="0">
                <a:latin typeface="Tahoma" pitchFamily="34" charset="0"/>
              </a:rPr>
              <a:t>	</a:t>
            </a:r>
            <a:r>
              <a:rPr lang="en-US" sz="2000" dirty="0" smtClean="0">
                <a:latin typeface="Tahoma" pitchFamily="34" charset="0"/>
              </a:rPr>
              <a:t>return </a:t>
            </a:r>
            <a:r>
              <a:rPr lang="en-US" sz="2000" dirty="0">
                <a:latin typeface="Tahoma" pitchFamily="34" charset="0"/>
              </a:rPr>
              <a:t>n*</a:t>
            </a:r>
            <a:r>
              <a:rPr lang="en-US" sz="2000" dirty="0" err="1">
                <a:latin typeface="Tahoma" pitchFamily="34" charset="0"/>
              </a:rPr>
              <a:t>fakt</a:t>
            </a:r>
            <a:r>
              <a:rPr lang="en-US" sz="2000" dirty="0">
                <a:latin typeface="Tahoma" pitchFamily="34" charset="0"/>
              </a:rPr>
              <a:t>(n-1);</a:t>
            </a:r>
            <a:br>
              <a:rPr lang="en-US" sz="2000" dirty="0">
                <a:latin typeface="Tahoma" pitchFamily="34" charset="0"/>
              </a:rPr>
            </a:br>
            <a:r>
              <a:rPr lang="en-US" sz="2000" dirty="0">
                <a:latin typeface="Tahoma" pitchFamily="34" charset="0"/>
              </a:rPr>
              <a:t>}</a:t>
            </a:r>
          </a:p>
        </p:txBody>
      </p:sp>
      <p:sp>
        <p:nvSpPr>
          <p:cNvPr id="31749" name="Text Box 6"/>
          <p:cNvSpPr txBox="1">
            <a:spLocks noChangeArrowheads="1"/>
          </p:cNvSpPr>
          <p:nvPr/>
        </p:nvSpPr>
        <p:spPr bwMode="auto">
          <a:xfrm>
            <a:off x="3705944" y="4268440"/>
            <a:ext cx="5186536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 err="1">
                <a:latin typeface="Tahoma" pitchFamily="34" charset="0"/>
              </a:rPr>
              <a:t>Za</a:t>
            </a:r>
            <a:r>
              <a:rPr lang="en-US" sz="1800" dirty="0">
                <a:latin typeface="Tahoma" pitchFamily="34" charset="0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Tahoma" pitchFamily="34" charset="0"/>
              </a:rPr>
              <a:t>n=5</a:t>
            </a:r>
            <a:r>
              <a:rPr lang="en-US" sz="1800" dirty="0">
                <a:latin typeface="Tahoma" pitchFamily="34" charset="0"/>
              </a:rPr>
              <a:t>, </a:t>
            </a:r>
            <a:r>
              <a:rPr lang="en-US" sz="1800" dirty="0" err="1">
                <a:latin typeface="Tahoma" pitchFamily="34" charset="0"/>
              </a:rPr>
              <a:t>funkcija</a:t>
            </a:r>
            <a:r>
              <a:rPr lang="en-US" sz="1800" dirty="0">
                <a:latin typeface="Tahoma" pitchFamily="34" charset="0"/>
              </a:rPr>
              <a:t> </a:t>
            </a:r>
            <a:r>
              <a:rPr lang="en-US" sz="1800" dirty="0" err="1">
                <a:latin typeface="Tahoma" pitchFamily="34" charset="0"/>
              </a:rPr>
              <a:t>vra</a:t>
            </a:r>
            <a:r>
              <a:rPr lang="sr-Latn-CS" sz="1800" dirty="0">
                <a:latin typeface="Tahoma" pitchFamily="34" charset="0"/>
              </a:rPr>
              <a:t>ća rezultat  </a:t>
            </a:r>
            <a:r>
              <a:rPr lang="sr-Latn-CS" sz="1800" dirty="0">
                <a:solidFill>
                  <a:srgbClr val="FF0000"/>
                </a:solidFill>
                <a:latin typeface="Tahoma" pitchFamily="34" charset="0"/>
              </a:rPr>
              <a:t>5*fakt(4)</a:t>
            </a:r>
            <a:r>
              <a:rPr lang="sr-Latn-CS" sz="1800" dirty="0">
                <a:latin typeface="Tahoma" pitchFamily="34" charset="0"/>
              </a:rPr>
              <a:t>, poziva se funkcija </a:t>
            </a:r>
            <a:r>
              <a:rPr lang="sr-Latn-CS" sz="1800" dirty="0">
                <a:solidFill>
                  <a:srgbClr val="00B050"/>
                </a:solidFill>
                <a:latin typeface="Tahoma" pitchFamily="34" charset="0"/>
              </a:rPr>
              <a:t>fakt(4)</a:t>
            </a:r>
            <a:r>
              <a:rPr lang="sr-Latn-CS" sz="1800" dirty="0">
                <a:latin typeface="Tahoma" pitchFamily="34" charset="0"/>
              </a:rPr>
              <a:t> koja vraća rezultat </a:t>
            </a:r>
            <a:r>
              <a:rPr lang="sr-Latn-CS" sz="1800" dirty="0">
                <a:solidFill>
                  <a:srgbClr val="00B050"/>
                </a:solidFill>
                <a:latin typeface="Tahoma" pitchFamily="34" charset="0"/>
              </a:rPr>
              <a:t>4*fakt(3)</a:t>
            </a:r>
            <a:r>
              <a:rPr lang="sr-Latn-CS" sz="1800" dirty="0">
                <a:latin typeface="Tahoma" pitchFamily="34" charset="0"/>
              </a:rPr>
              <a:t>, funkcija </a:t>
            </a:r>
            <a:r>
              <a:rPr lang="sr-Latn-CS" sz="1800" dirty="0">
                <a:solidFill>
                  <a:srgbClr val="7030A0"/>
                </a:solidFill>
                <a:latin typeface="Tahoma" pitchFamily="34" charset="0"/>
              </a:rPr>
              <a:t>fakt(3)</a:t>
            </a:r>
            <a:r>
              <a:rPr lang="sr-Latn-CS" sz="1800" dirty="0">
                <a:latin typeface="Tahoma" pitchFamily="34" charset="0"/>
              </a:rPr>
              <a:t> vraća </a:t>
            </a:r>
            <a:r>
              <a:rPr lang="sr-Latn-CS" sz="1800" dirty="0">
                <a:solidFill>
                  <a:srgbClr val="7030A0"/>
                </a:solidFill>
                <a:latin typeface="Tahoma" pitchFamily="34" charset="0"/>
              </a:rPr>
              <a:t>3*fakt(2)</a:t>
            </a:r>
            <a:r>
              <a:rPr lang="sr-Latn-CS" sz="1800" dirty="0">
                <a:latin typeface="Tahoma" pitchFamily="34" charset="0"/>
              </a:rPr>
              <a:t>, funkcija </a:t>
            </a:r>
            <a:r>
              <a:rPr lang="sr-Latn-CS" sz="1800" dirty="0">
                <a:solidFill>
                  <a:srgbClr val="3333CC"/>
                </a:solidFill>
                <a:latin typeface="Tahoma" pitchFamily="34" charset="0"/>
              </a:rPr>
              <a:t>fakt(2)</a:t>
            </a:r>
            <a:r>
              <a:rPr lang="sr-Latn-CS" sz="1800" dirty="0">
                <a:latin typeface="Tahoma" pitchFamily="34" charset="0"/>
              </a:rPr>
              <a:t> vraća </a:t>
            </a:r>
            <a:r>
              <a:rPr lang="sr-Latn-CS" sz="1800" dirty="0">
                <a:solidFill>
                  <a:srgbClr val="3333CC"/>
                </a:solidFill>
                <a:latin typeface="Tahoma" pitchFamily="34" charset="0"/>
              </a:rPr>
              <a:t>2*fakt(1)</a:t>
            </a:r>
            <a:r>
              <a:rPr lang="sr-Latn-CS" sz="1800" dirty="0">
                <a:latin typeface="Tahoma" pitchFamily="34" charset="0"/>
              </a:rPr>
              <a:t>, funkcija </a:t>
            </a:r>
            <a:r>
              <a:rPr lang="sr-Latn-CS" sz="1800" dirty="0">
                <a:solidFill>
                  <a:schemeClr val="accent6">
                    <a:lumMod val="75000"/>
                  </a:schemeClr>
                </a:solidFill>
                <a:latin typeface="Tahoma" pitchFamily="34" charset="0"/>
              </a:rPr>
              <a:t>fakt(1)</a:t>
            </a:r>
            <a:r>
              <a:rPr lang="sr-Latn-CS" sz="1800" dirty="0">
                <a:latin typeface="Tahoma" pitchFamily="34" charset="0"/>
              </a:rPr>
              <a:t> vraća </a:t>
            </a:r>
            <a:r>
              <a:rPr lang="sr-Latn-CS" sz="1800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</a:rPr>
              <a:t>1*fakt(0)</a:t>
            </a:r>
            <a:r>
              <a:rPr lang="sr-Latn-CS" sz="1800" dirty="0" smtClean="0">
                <a:latin typeface="Tahoma" pitchFamily="34" charset="0"/>
              </a:rPr>
              <a:t>, </a:t>
            </a:r>
            <a:r>
              <a:rPr lang="sr-Latn-CS" sz="1800" dirty="0" smtClean="0">
                <a:latin typeface="Tahoma" pitchFamily="34" charset="0"/>
              </a:rPr>
              <a:t>a </a:t>
            </a:r>
            <a:r>
              <a:rPr lang="sr-Latn-CS" sz="1800" dirty="0">
                <a:solidFill>
                  <a:srgbClr val="00B0F0"/>
                </a:solidFill>
                <a:latin typeface="Tahoma" pitchFamily="34" charset="0"/>
              </a:rPr>
              <a:t>fakt(0)</a:t>
            </a:r>
            <a:r>
              <a:rPr lang="sr-Latn-CS" sz="1800" dirty="0">
                <a:latin typeface="Tahoma" pitchFamily="34" charset="0"/>
              </a:rPr>
              <a:t> vraća </a:t>
            </a:r>
            <a:r>
              <a:rPr lang="sr-Latn-CS" sz="1800" dirty="0">
                <a:solidFill>
                  <a:srgbClr val="00B0F0"/>
                </a:solidFill>
                <a:latin typeface="Tahoma" pitchFamily="34" charset="0"/>
              </a:rPr>
              <a:t>1</a:t>
            </a:r>
            <a:r>
              <a:rPr lang="sr-Latn-CS" sz="1800" dirty="0">
                <a:latin typeface="Tahoma" pitchFamily="34" charset="0"/>
              </a:rPr>
              <a:t>.</a:t>
            </a:r>
            <a:endParaRPr lang="en-US" sz="1800" dirty="0">
              <a:latin typeface="Tahoma" pitchFamily="34" charset="0"/>
            </a:endParaRPr>
          </a:p>
        </p:txBody>
      </p:sp>
      <p:sp>
        <p:nvSpPr>
          <p:cNvPr id="31750" name="Text Box 7"/>
          <p:cNvSpPr txBox="1">
            <a:spLocks noChangeArrowheads="1"/>
          </p:cNvSpPr>
          <p:nvPr/>
        </p:nvSpPr>
        <p:spPr bwMode="auto">
          <a:xfrm>
            <a:off x="467544" y="6095037"/>
            <a:ext cx="8640960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>
                <a:latin typeface="Tahoma" pitchFamily="34" charset="0"/>
              </a:rPr>
              <a:t>Podsjetite se priče o steku i alokacionom </a:t>
            </a:r>
            <a:r>
              <a:rPr lang="sr-Latn-CS" sz="1700" dirty="0" smtClean="0">
                <a:latin typeface="Tahoma" pitchFamily="34" charset="0"/>
              </a:rPr>
              <a:t>zapisu (prva prezentacija)</a:t>
            </a:r>
            <a:r>
              <a:rPr lang="en-US" sz="1700" dirty="0" smtClean="0">
                <a:latin typeface="Tahoma" pitchFamily="34" charset="0"/>
              </a:rPr>
              <a:t>. </a:t>
            </a:r>
            <a:r>
              <a:rPr lang="en-US" sz="1700" dirty="0" err="1">
                <a:latin typeface="Tahoma" pitchFamily="34" charset="0"/>
              </a:rPr>
              <a:t>Pretpostavimo</a:t>
            </a:r>
            <a:r>
              <a:rPr lang="en-US" sz="1700" dirty="0">
                <a:latin typeface="Tahoma" pitchFamily="34" charset="0"/>
              </a:rPr>
              <a:t> da </a:t>
            </a:r>
            <a:r>
              <a:rPr lang="en-US" sz="1700" dirty="0" err="1">
                <a:latin typeface="Tahoma" pitchFamily="34" charset="0"/>
              </a:rPr>
              <a:t>glavni</a:t>
            </a:r>
            <a:r>
              <a:rPr lang="en-US" sz="1700" dirty="0">
                <a:latin typeface="Tahoma" pitchFamily="34" charset="0"/>
              </a:rPr>
              <a:t> program </a:t>
            </a:r>
            <a:r>
              <a:rPr lang="en-US" sz="1700" dirty="0" err="1">
                <a:latin typeface="Tahoma" pitchFamily="34" charset="0"/>
              </a:rPr>
              <a:t>po</a:t>
            </a:r>
            <a:r>
              <a:rPr lang="sr-Latn-CS" sz="1700" dirty="0">
                <a:latin typeface="Tahoma" pitchFamily="34" charset="0"/>
              </a:rPr>
              <a:t>z</a:t>
            </a:r>
            <a:r>
              <a:rPr lang="en-US" sz="1700" dirty="0" err="1">
                <a:latin typeface="Tahoma" pitchFamily="34" charset="0"/>
              </a:rPr>
              <a:t>iva</a:t>
            </a:r>
            <a:r>
              <a:rPr lang="en-US" sz="1700" dirty="0">
                <a:latin typeface="Tahoma" pitchFamily="34" charset="0"/>
              </a:rPr>
              <a:t> </a:t>
            </a:r>
            <a:r>
              <a:rPr lang="en-US" sz="1700" dirty="0" err="1">
                <a:latin typeface="Tahoma" pitchFamily="34" charset="0"/>
              </a:rPr>
              <a:t>fakt</a:t>
            </a:r>
            <a:r>
              <a:rPr lang="en-US" sz="1700" dirty="0">
                <a:latin typeface="Tahoma" pitchFamily="34" charset="0"/>
              </a:rPr>
              <a:t>(5), </a:t>
            </a:r>
            <a:r>
              <a:rPr lang="en-US" sz="1700" dirty="0" err="1">
                <a:latin typeface="Tahoma" pitchFamily="34" charset="0"/>
              </a:rPr>
              <a:t>tada</a:t>
            </a:r>
            <a:r>
              <a:rPr lang="en-US" sz="1700" dirty="0">
                <a:latin typeface="Tahoma" pitchFamily="34" charset="0"/>
              </a:rPr>
              <a:t> </a:t>
            </a:r>
            <a:r>
              <a:rPr lang="sr-Latn-CS" sz="1700" dirty="0">
                <a:latin typeface="Tahoma" pitchFamily="34" charset="0"/>
              </a:rPr>
              <a:t>će u jednom trenutku na steku biti 6 jedinica.</a:t>
            </a:r>
            <a:endParaRPr lang="en-US" sz="1700" dirty="0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Funkcija – Neki detalji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05310"/>
            <a:ext cx="8446393" cy="44640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sr-Latn-CS" sz="2200" dirty="0" smtClean="0"/>
              <a:t>Unutar funkcije se mogu deklarisati pomoćne promjenljive i to na njenom početku prije bilo koje drug</a:t>
            </a:r>
            <a:r>
              <a:rPr lang="en-US" sz="2200" dirty="0" smtClean="0"/>
              <a:t>e</a:t>
            </a:r>
            <a:r>
              <a:rPr lang="sr-Latn-CS" sz="2200" dirty="0" smtClean="0"/>
              <a:t> naredbe. Tako se funkcija </a:t>
            </a:r>
            <a:r>
              <a:rPr lang="sr-Latn-CS" sz="2200" dirty="0" smtClean="0">
                <a:solidFill>
                  <a:srgbClr val="FF0000"/>
                </a:solidFill>
              </a:rPr>
              <a:t>zbir1</a:t>
            </a:r>
            <a:r>
              <a:rPr lang="sr-Latn-CS" sz="2200" dirty="0" smtClean="0"/>
              <a:t> iz naših primjera mogla deklarisati kao:</a:t>
            </a:r>
            <a:br>
              <a:rPr lang="sr-Latn-CS" sz="2200" dirty="0" smtClean="0"/>
            </a:br>
            <a:endParaRPr lang="en-US" sz="1000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en-US" sz="2200" dirty="0" smtClean="0">
                <a:solidFill>
                  <a:srgbClr val="3333CC"/>
                </a:solidFill>
              </a:rPr>
              <a:t>	</a:t>
            </a:r>
            <a:r>
              <a:rPr lang="sr-Latn-CS" sz="2200" dirty="0" smtClean="0">
                <a:solidFill>
                  <a:srgbClr val="3333CC"/>
                </a:solidFill>
              </a:rPr>
              <a:t>int zbir1(int x,</a:t>
            </a:r>
            <a:r>
              <a:rPr lang="en-US" sz="2200" dirty="0" smtClean="0">
                <a:solidFill>
                  <a:srgbClr val="3333CC"/>
                </a:solidFill>
              </a:rPr>
              <a:t> </a:t>
            </a:r>
            <a:r>
              <a:rPr lang="sr-Latn-CS" sz="2200" dirty="0" smtClean="0">
                <a:solidFill>
                  <a:srgbClr val="3333CC"/>
                </a:solidFill>
              </a:rPr>
              <a:t>int y)</a:t>
            </a:r>
            <a:r>
              <a:rPr lang="en-US" sz="2200" dirty="0" smtClean="0">
                <a:solidFill>
                  <a:srgbClr val="3333CC"/>
                </a:solidFill>
              </a:rPr>
              <a:t>{</a:t>
            </a:r>
            <a:br>
              <a:rPr lang="en-US" sz="2200" dirty="0" smtClean="0">
                <a:solidFill>
                  <a:srgbClr val="3333CC"/>
                </a:solidFill>
              </a:rPr>
            </a:br>
            <a:r>
              <a:rPr lang="en-US" sz="2200" dirty="0" smtClean="0">
                <a:solidFill>
                  <a:srgbClr val="3333CC"/>
                </a:solidFill>
              </a:rPr>
              <a:t>	</a:t>
            </a:r>
            <a:r>
              <a:rPr lang="en-US" sz="2200" dirty="0" err="1" smtClean="0">
                <a:solidFill>
                  <a:srgbClr val="3333CC"/>
                </a:solidFill>
              </a:rPr>
              <a:t>int</a:t>
            </a:r>
            <a:r>
              <a:rPr lang="en-US" sz="2200" dirty="0" smtClean="0">
                <a:solidFill>
                  <a:srgbClr val="3333CC"/>
                </a:solidFill>
              </a:rPr>
              <a:t> z=</a:t>
            </a:r>
            <a:r>
              <a:rPr lang="en-US" sz="2200" dirty="0" err="1" smtClean="0">
                <a:solidFill>
                  <a:srgbClr val="3333CC"/>
                </a:solidFill>
              </a:rPr>
              <a:t>x+y</a:t>
            </a:r>
            <a:r>
              <a:rPr lang="en-US" sz="2200" dirty="0" smtClean="0">
                <a:solidFill>
                  <a:srgbClr val="3333CC"/>
                </a:solidFill>
              </a:rPr>
              <a:t>;</a:t>
            </a:r>
            <a:br>
              <a:rPr lang="en-US" sz="2200" dirty="0" smtClean="0">
                <a:solidFill>
                  <a:srgbClr val="3333CC"/>
                </a:solidFill>
              </a:rPr>
            </a:br>
            <a:r>
              <a:rPr lang="en-US" sz="2200" dirty="0" smtClean="0">
                <a:solidFill>
                  <a:srgbClr val="3333CC"/>
                </a:solidFill>
              </a:rPr>
              <a:t>	return z;</a:t>
            </a:r>
            <a:br>
              <a:rPr lang="en-US" sz="2200" dirty="0" smtClean="0">
                <a:solidFill>
                  <a:srgbClr val="3333CC"/>
                </a:solidFill>
              </a:rPr>
            </a:br>
            <a:r>
              <a:rPr lang="en-US" sz="2200" dirty="0" smtClean="0">
                <a:solidFill>
                  <a:srgbClr val="3333CC"/>
                </a:solidFill>
              </a:rPr>
              <a:t>}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200" dirty="0" err="1" smtClean="0"/>
              <a:t>Naredba</a:t>
            </a:r>
            <a:r>
              <a:rPr lang="en-US" sz="2200" dirty="0" smtClean="0"/>
              <a:t> </a:t>
            </a:r>
            <a:r>
              <a:rPr lang="en-US" sz="2200" dirty="0" smtClean="0">
                <a:solidFill>
                  <a:srgbClr val="3333CC"/>
                </a:solidFill>
              </a:rPr>
              <a:t>return</a:t>
            </a:r>
            <a:r>
              <a:rPr lang="en-US" sz="2200" dirty="0" smtClean="0"/>
              <a:t> mo</a:t>
            </a:r>
            <a:r>
              <a:rPr lang="sr-Latn-CS" sz="2200" dirty="0" smtClean="0"/>
              <a:t>že</a:t>
            </a:r>
            <a:r>
              <a:rPr lang="en-US" sz="2200" dirty="0" smtClean="0"/>
              <a:t> da </a:t>
            </a:r>
            <a:r>
              <a:rPr lang="en-US" sz="2200" dirty="0" err="1" smtClean="0"/>
              <a:t>vrati</a:t>
            </a:r>
            <a:r>
              <a:rPr lang="en-US" sz="2200" dirty="0" smtClean="0"/>
              <a:t> </a:t>
            </a:r>
            <a:r>
              <a:rPr lang="sr-Latn-CS" sz="2200" dirty="0" smtClean="0"/>
              <a:t>vrijednost bilo ko</a:t>
            </a:r>
            <a:r>
              <a:rPr lang="en-US" sz="2200" dirty="0" smtClean="0"/>
              <a:t>g</a:t>
            </a:r>
            <a:r>
              <a:rPr lang="sr-Latn-CS" sz="2200" dirty="0" smtClean="0"/>
              <a:t> </a:t>
            </a:r>
            <a:r>
              <a:rPr lang="en-US" sz="2200" dirty="0" err="1" smtClean="0"/>
              <a:t>osnovnog</a:t>
            </a:r>
            <a:r>
              <a:rPr lang="en-US" sz="2200" dirty="0" smtClean="0"/>
              <a:t> </a:t>
            </a:r>
            <a:r>
              <a:rPr lang="sr-Latn-CS" sz="2200" dirty="0" smtClean="0"/>
              <a:t>t</a:t>
            </a:r>
            <a:r>
              <a:rPr lang="en-US" sz="2200" dirty="0" err="1" smtClean="0"/>
              <a:t>ipa</a:t>
            </a:r>
            <a:r>
              <a:rPr lang="sr-Latn-CS" sz="2200" dirty="0" smtClean="0"/>
              <a:t> uključujući i karakter</a:t>
            </a:r>
            <a:r>
              <a:rPr lang="en-US" sz="2200" dirty="0" smtClean="0"/>
              <a:t>, </a:t>
            </a:r>
            <a:r>
              <a:rPr lang="en-US" sz="2200" dirty="0" err="1" smtClean="0"/>
              <a:t>na</a:t>
            </a:r>
            <a:r>
              <a:rPr lang="en-US" sz="2200" dirty="0" smtClean="0"/>
              <a:t> </a:t>
            </a:r>
            <a:r>
              <a:rPr lang="en-US" sz="2200" dirty="0" err="1" smtClean="0"/>
              <a:t>primjer</a:t>
            </a:r>
            <a:r>
              <a:rPr lang="sr-Latn-CS" sz="2200" dirty="0" smtClean="0"/>
              <a:t>:</a:t>
            </a:r>
          </a:p>
          <a:p>
            <a:pPr marL="361950" indent="-361950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None/>
            </a:pPr>
            <a:r>
              <a:rPr lang="sr-Latn-CS" sz="2200" dirty="0">
                <a:solidFill>
                  <a:srgbClr val="3333CC"/>
                </a:solidFill>
              </a:rPr>
              <a:t>	</a:t>
            </a:r>
            <a:r>
              <a:rPr lang="sr-Latn-CS" sz="2200" dirty="0" smtClean="0">
                <a:solidFill>
                  <a:srgbClr val="3333CC"/>
                </a:solidFill>
              </a:rPr>
              <a:t>return </a:t>
            </a:r>
            <a:r>
              <a:rPr lang="en-US" sz="2200" dirty="0" smtClean="0">
                <a:solidFill>
                  <a:srgbClr val="3333CC"/>
                </a:solidFill>
              </a:rPr>
              <a:t>‘A’;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200" dirty="0" err="1" smtClean="0"/>
              <a:t>Funkcije</a:t>
            </a:r>
            <a:r>
              <a:rPr lang="en-US" sz="2200" dirty="0" smtClean="0"/>
              <a:t> </a:t>
            </a:r>
            <a:r>
              <a:rPr lang="en-US" sz="2200" dirty="0" err="1" smtClean="0"/>
              <a:t>koje</a:t>
            </a:r>
            <a:r>
              <a:rPr lang="en-US" sz="2200" dirty="0" smtClean="0"/>
              <a:t> </a:t>
            </a:r>
            <a:r>
              <a:rPr lang="en-US" sz="2200" dirty="0" err="1" smtClean="0"/>
              <a:t>su</a:t>
            </a:r>
            <a:r>
              <a:rPr lang="en-US" sz="2200" dirty="0" smtClean="0"/>
              <a:t> </a:t>
            </a:r>
            <a:r>
              <a:rPr lang="en-US" sz="2200" dirty="0" err="1" smtClean="0"/>
              <a:t>tipa</a:t>
            </a:r>
            <a:r>
              <a:rPr lang="en-US" sz="2200" dirty="0" smtClean="0"/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void</a:t>
            </a:r>
            <a:r>
              <a:rPr lang="sr-Latn-CS" sz="2200" dirty="0" smtClean="0"/>
              <a:t> mogu se završiti svojom posljednjom naredbom ili nasilno prekinuti sa </a:t>
            </a:r>
            <a:r>
              <a:rPr lang="sr-Latn-CS" sz="2200" dirty="0" smtClean="0">
                <a:solidFill>
                  <a:srgbClr val="3333CC"/>
                </a:solidFill>
              </a:rPr>
              <a:t>return</a:t>
            </a:r>
            <a:r>
              <a:rPr lang="en-US" sz="2200" dirty="0" smtClean="0">
                <a:solidFill>
                  <a:srgbClr val="3333CC"/>
                </a:solidFill>
              </a:rPr>
              <a:t>, </a:t>
            </a:r>
            <a:r>
              <a:rPr lang="en-US" sz="2200" dirty="0" err="1" smtClean="0"/>
              <a:t>naravno</a:t>
            </a:r>
            <a:r>
              <a:rPr lang="en-US" sz="2200" dirty="0" smtClean="0"/>
              <a:t>, bez argumenta </a:t>
            </a:r>
            <a:r>
              <a:rPr lang="en-US" sz="2200" dirty="0" err="1" smtClean="0"/>
              <a:t>nakon</a:t>
            </a:r>
            <a:r>
              <a:rPr lang="en-US" sz="2200" dirty="0" smtClean="0"/>
              <a:t> </a:t>
            </a:r>
            <a:r>
              <a:rPr lang="en-US" sz="2200" dirty="0" smtClean="0">
                <a:solidFill>
                  <a:srgbClr val="3333CC"/>
                </a:solidFill>
              </a:rPr>
              <a:t>return</a:t>
            </a:r>
            <a:r>
              <a:rPr lang="en-US" sz="2200" dirty="0" smtClean="0"/>
              <a:t>.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563888" y="3451150"/>
            <a:ext cx="4897438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200" dirty="0" err="1">
                <a:latin typeface="Tahoma" pitchFamily="34" charset="0"/>
              </a:rPr>
              <a:t>Promjenljiva</a:t>
            </a:r>
            <a:r>
              <a:rPr lang="en-US" sz="2200" dirty="0">
                <a:latin typeface="Tahoma" pitchFamily="34" charset="0"/>
              </a:rPr>
              <a:t> </a:t>
            </a:r>
            <a:r>
              <a:rPr lang="en-US" sz="2200" dirty="0">
                <a:solidFill>
                  <a:srgbClr val="FF0000"/>
                </a:solidFill>
                <a:latin typeface="Tahoma" pitchFamily="34" charset="0"/>
              </a:rPr>
              <a:t>z</a:t>
            </a:r>
            <a:r>
              <a:rPr lang="en-US" sz="2200" dirty="0">
                <a:latin typeface="Tahoma" pitchFamily="34" charset="0"/>
              </a:rPr>
              <a:t> se </a:t>
            </a:r>
            <a:r>
              <a:rPr lang="en-US" sz="2200" dirty="0" err="1">
                <a:latin typeface="Tahoma" pitchFamily="34" charset="0"/>
              </a:rPr>
              <a:t>nakon</a:t>
            </a:r>
            <a:r>
              <a:rPr lang="en-US" sz="2200" dirty="0">
                <a:latin typeface="Tahoma" pitchFamily="34" charset="0"/>
              </a:rPr>
              <a:t> </a:t>
            </a:r>
            <a:r>
              <a:rPr lang="en-US" sz="2200" dirty="0" err="1">
                <a:latin typeface="Tahoma" pitchFamily="34" charset="0"/>
              </a:rPr>
              <a:t>zavr</a:t>
            </a:r>
            <a:r>
              <a:rPr lang="sr-Latn-CS" sz="2200" dirty="0">
                <a:latin typeface="Tahoma" pitchFamily="34" charset="0"/>
              </a:rPr>
              <a:t>šetka funkcije dealocira – briše iz memorije.</a:t>
            </a:r>
            <a:endParaRPr lang="en-US" sz="220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Rekurzija</a:t>
            </a:r>
            <a:endParaRPr lang="en-US" smtClean="0"/>
          </a:p>
        </p:txBody>
      </p:sp>
      <p:sp>
        <p:nvSpPr>
          <p:cNvPr id="3277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16024" y="2132856"/>
            <a:ext cx="8964488" cy="43924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Rekurzivna rješenja su veoma elegantna. Neki programerski problemi se veoma teško rješavaju bez korišćenja ovog postupka.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Rekurzija može biti memorijski zahtjevna (što se dešava prilikom poziva fakt(120</a:t>
            </a:r>
            <a:r>
              <a:rPr lang="sr-Latn-CS" sz="2200" dirty="0" smtClean="0"/>
              <a:t>)), </a:t>
            </a:r>
            <a:r>
              <a:rPr lang="sr-Latn-CS" sz="2200" dirty="0" smtClean="0"/>
              <a:t>ali i vremenski, jer operacije sa stekom i alokacionim zapisom traju neko vrijeme.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Stoga </a:t>
            </a:r>
            <a:r>
              <a:rPr lang="sr-Latn-CS" sz="2200" dirty="0" smtClean="0"/>
              <a:t>rekurzivno treba rješavati one probleme kod kojih je prirodno korisiti rekurzivni pristup (binarno pretraživanje, quick sort itd.).</a:t>
            </a:r>
            <a:endParaRPr lang="sr-Latn-CS" sz="22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Kao primjer loše </a:t>
            </a:r>
            <a:r>
              <a:rPr lang="sr-Latn-CS" sz="2200" dirty="0" smtClean="0"/>
              <a:t>rekurzije, </a:t>
            </a:r>
            <a:r>
              <a:rPr lang="sr-Latn-CS" sz="2200" dirty="0" smtClean="0"/>
              <a:t>realizovati rekurzivnim putem računanje </a:t>
            </a:r>
            <a:r>
              <a:rPr lang="sr-Latn-CS" sz="2200" dirty="0" smtClean="0">
                <a:solidFill>
                  <a:srgbClr val="FF0000"/>
                </a:solidFill>
              </a:rPr>
              <a:t>Fibonacci-evih </a:t>
            </a:r>
            <a:r>
              <a:rPr lang="sr-Latn-CS" sz="2200" dirty="0">
                <a:solidFill>
                  <a:srgbClr val="FF0000"/>
                </a:solidFill>
              </a:rPr>
              <a:t>brojeva</a:t>
            </a:r>
            <a:r>
              <a:rPr lang="sr-Latn-CS" sz="2200" dirty="0" smtClean="0"/>
              <a:t>, za koje važi FIB(1)=1, FIB(2)=1 i </a:t>
            </a:r>
            <a:br>
              <a:rPr lang="sr-Latn-CS" sz="2200" dirty="0" smtClean="0"/>
            </a:br>
            <a:r>
              <a:rPr lang="sr-Latn-CS" sz="2200" dirty="0" smtClean="0"/>
              <a:t>FIB(I)=FI</a:t>
            </a:r>
            <a:r>
              <a:rPr lang="en-US" sz="2200" dirty="0" smtClean="0"/>
              <a:t>B</a:t>
            </a:r>
            <a:r>
              <a:rPr lang="sr-Latn-CS" sz="2200" dirty="0" smtClean="0"/>
              <a:t>(I-1)+FIB(I-2) za I</a:t>
            </a:r>
            <a:r>
              <a:rPr lang="en-US" sz="2200" dirty="0" smtClean="0"/>
              <a:t>&gt;</a:t>
            </a:r>
            <a:r>
              <a:rPr lang="sr-Latn-ME" sz="2200" dirty="0" smtClean="0"/>
              <a:t>2</a:t>
            </a:r>
            <a:r>
              <a:rPr lang="en-US" sz="2200" dirty="0" smtClean="0"/>
              <a:t>. </a:t>
            </a:r>
            <a:endParaRPr lang="sr-Latn-ME" sz="22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200" dirty="0" smtClean="0"/>
              <a:t>Program </a:t>
            </a:r>
            <a:r>
              <a:rPr lang="en-US" sz="2200" dirty="0" err="1" smtClean="0"/>
              <a:t>realizujte</a:t>
            </a:r>
            <a:r>
              <a:rPr lang="en-US" sz="2200" dirty="0" smtClean="0"/>
              <a:t> </a:t>
            </a:r>
            <a:r>
              <a:rPr lang="en-US" sz="2200" dirty="0" err="1" smtClean="0"/>
              <a:t>rekurzivno</a:t>
            </a:r>
            <a:r>
              <a:rPr lang="en-US" sz="2200" dirty="0" smtClean="0"/>
              <a:t> </a:t>
            </a:r>
            <a:r>
              <a:rPr lang="en-US" sz="2200" dirty="0" err="1" smtClean="0"/>
              <a:t>i</a:t>
            </a:r>
            <a:r>
              <a:rPr lang="en-US" sz="2200" dirty="0" smtClean="0"/>
              <a:t> </a:t>
            </a:r>
            <a:r>
              <a:rPr lang="en-US" sz="2200" dirty="0" err="1" smtClean="0"/>
              <a:t>izbr</a:t>
            </a:r>
            <a:r>
              <a:rPr lang="sr-Latn-CS" sz="2200" dirty="0" smtClean="0"/>
              <a:t>o</a:t>
            </a:r>
            <a:r>
              <a:rPr lang="en-US" sz="2200" dirty="0" err="1" smtClean="0"/>
              <a:t>jte</a:t>
            </a:r>
            <a:r>
              <a:rPr lang="en-US" sz="2200" dirty="0" smtClean="0"/>
              <a:t> </a:t>
            </a:r>
            <a:r>
              <a:rPr lang="en-US" sz="2200" dirty="0" err="1" smtClean="0"/>
              <a:t>broj</a:t>
            </a:r>
            <a:r>
              <a:rPr lang="en-US" sz="2200" dirty="0" smtClean="0"/>
              <a:t> </a:t>
            </a:r>
            <a:r>
              <a:rPr lang="en-US" sz="2200" dirty="0" err="1" smtClean="0"/>
              <a:t>pozivanja</a:t>
            </a:r>
            <a:r>
              <a:rPr lang="en-US" sz="2200" dirty="0" smtClean="0"/>
              <a:t> </a:t>
            </a:r>
            <a:r>
              <a:rPr lang="en-US" sz="2200" dirty="0" err="1" smtClean="0"/>
              <a:t>funkcije</a:t>
            </a:r>
            <a:r>
              <a:rPr lang="en-US" sz="2200" dirty="0" smtClean="0"/>
              <a:t> FIB </a:t>
            </a:r>
            <a:r>
              <a:rPr lang="en-US" sz="2200" dirty="0" err="1" smtClean="0"/>
              <a:t>za</a:t>
            </a:r>
            <a:r>
              <a:rPr lang="en-US" sz="2200" dirty="0" smtClean="0"/>
              <a:t> I=</a:t>
            </a:r>
            <a:r>
              <a:rPr lang="sr-Latn-CS" sz="2200" dirty="0" smtClean="0"/>
              <a:t>6</a:t>
            </a:r>
            <a:r>
              <a:rPr lang="en-US" sz="2200" dirty="0" smtClean="0"/>
              <a:t> </a:t>
            </a:r>
            <a:r>
              <a:rPr lang="en-US" sz="2200" dirty="0" err="1" smtClean="0"/>
              <a:t>ili</a:t>
            </a:r>
            <a:r>
              <a:rPr lang="en-US" sz="2200" dirty="0" smtClean="0"/>
              <a:t> I=15. </a:t>
            </a:r>
            <a:r>
              <a:rPr lang="en-US" sz="2200" dirty="0" err="1" smtClean="0"/>
              <a:t>Zatim</a:t>
            </a:r>
            <a:r>
              <a:rPr lang="en-US" sz="2200" dirty="0" smtClean="0"/>
              <a:t> </a:t>
            </a:r>
            <a:r>
              <a:rPr lang="sr-Latn-CS" sz="2200" dirty="0" smtClean="0"/>
              <a:t>dajte alternativnu </a:t>
            </a:r>
            <a:r>
              <a:rPr lang="sr-Latn-CS" sz="2200" dirty="0" smtClean="0"/>
              <a:t>iterativnu </a:t>
            </a:r>
            <a:r>
              <a:rPr lang="sr-Latn-CS" sz="2200" dirty="0" smtClean="0"/>
              <a:t>proceduru za rješavanje.</a:t>
            </a:r>
            <a:endParaRPr lang="en-US" sz="22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ChangeArrowheads="1"/>
          </p:cNvSpPr>
          <p:nvPr/>
        </p:nvSpPr>
        <p:spPr bwMode="auto">
          <a:xfrm>
            <a:off x="762000" y="3657600"/>
            <a:ext cx="2369840" cy="1981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smtClean="0"/>
              <a:t>Fiktivni i stvarni argumenti funkcije</a:t>
            </a:r>
            <a:endParaRPr lang="en-US" smtClean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6544" y="2133600"/>
            <a:ext cx="8640960" cy="1295400"/>
          </a:xfrm>
        </p:spPr>
        <p:txBody>
          <a:bodyPr/>
          <a:lstStyle/>
          <a:p>
            <a:pPr eaLnBrk="1" hangingPunct="1">
              <a:defRPr/>
            </a:pPr>
            <a:r>
              <a:rPr lang="sr-Latn-CS" sz="2400" dirty="0" smtClean="0"/>
              <a:t>Fiktivni argumenti </a:t>
            </a:r>
            <a:r>
              <a:rPr lang="en-US" sz="2400" dirty="0" smtClean="0"/>
              <a:t>(</a:t>
            </a:r>
            <a:r>
              <a:rPr lang="en-US" sz="2400" dirty="0" err="1" smtClean="0"/>
              <a:t>parametri</a:t>
            </a:r>
            <a:r>
              <a:rPr lang="en-US" sz="2400" dirty="0" smtClean="0"/>
              <a:t>) </a:t>
            </a:r>
            <a:r>
              <a:rPr lang="sr-Latn-CS" sz="2400" dirty="0" smtClean="0"/>
              <a:t>funkcije su oni koji se navode u listi argumenata u zaglavlju, dok su stvarni one vrijednosti koje su joj prosli</a:t>
            </a:r>
            <a:r>
              <a:rPr lang="en-US" sz="2400" dirty="0" smtClean="0"/>
              <a:t>je</a:t>
            </a:r>
            <a:r>
              <a:rPr lang="sr-Latn-CS" sz="2400" dirty="0" smtClean="0"/>
              <a:t>đene iz programa ili drugih funkcija:</a:t>
            </a:r>
            <a:br>
              <a:rPr lang="sr-Latn-CS" sz="2400" dirty="0" smtClean="0"/>
            </a:br>
            <a:endParaRPr lang="en-US" sz="2400" dirty="0" smtClean="0"/>
          </a:p>
          <a:p>
            <a:pPr marL="452438" indent="0" eaLnBrk="1" hangingPunct="1">
              <a:buFont typeface="Wingdings" pitchFamily="2" charset="2"/>
              <a:buNone/>
              <a:defRPr/>
            </a:pPr>
            <a:r>
              <a:rPr lang="sr-Latn-CS" sz="2400" dirty="0" smtClean="0"/>
              <a:t>main()</a:t>
            </a:r>
            <a:r>
              <a:rPr lang="en-US" sz="2400" dirty="0" smtClean="0"/>
              <a:t>{</a:t>
            </a:r>
            <a:br>
              <a:rPr lang="en-US" sz="2400" dirty="0" smtClean="0"/>
            </a:br>
            <a:r>
              <a:rPr lang="en-US" sz="2400" dirty="0" smtClean="0"/>
              <a:t>   ...</a:t>
            </a:r>
            <a:br>
              <a:rPr lang="en-US" sz="2400" dirty="0" smtClean="0"/>
            </a:br>
            <a:r>
              <a:rPr lang="en-US" sz="2400" dirty="0" smtClean="0"/>
              <a:t>   a=fun(</a:t>
            </a:r>
            <a:r>
              <a:rPr lang="en-US" sz="2400" dirty="0" smtClean="0">
                <a:solidFill>
                  <a:srgbClr val="3333CC"/>
                </a:solidFill>
              </a:rPr>
              <a:t>3, x</a:t>
            </a:r>
            <a:r>
              <a:rPr lang="en-US" sz="2400" dirty="0" smtClean="0"/>
              <a:t>);</a:t>
            </a:r>
            <a:br>
              <a:rPr lang="en-US" sz="2400" dirty="0" smtClean="0"/>
            </a:br>
            <a:r>
              <a:rPr lang="en-US" sz="2400" dirty="0" smtClean="0"/>
              <a:t>   ...</a:t>
            </a:r>
          </a:p>
          <a:p>
            <a:pPr marL="452438" indent="0" eaLnBrk="1" hangingPunct="1">
              <a:buFont typeface="Wingdings" pitchFamily="2" charset="2"/>
              <a:buNone/>
              <a:defRPr/>
            </a:pPr>
            <a:r>
              <a:rPr lang="en-US" sz="2400" dirty="0" smtClean="0"/>
              <a:t>}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3505200" y="3662276"/>
            <a:ext cx="2895600" cy="12001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latin typeface="Tahoma" pitchFamily="34" charset="0"/>
              </a:rPr>
              <a:t>int fun(</a:t>
            </a:r>
            <a:r>
              <a:rPr lang="en-US">
                <a:solidFill>
                  <a:srgbClr val="C00000"/>
                </a:solidFill>
                <a:latin typeface="Tahoma" pitchFamily="34" charset="0"/>
              </a:rPr>
              <a:t>int x, int y</a:t>
            </a:r>
            <a:r>
              <a:rPr lang="en-US">
                <a:latin typeface="Tahoma" pitchFamily="34" charset="0"/>
              </a:rPr>
              <a:t>){</a:t>
            </a:r>
            <a:br>
              <a:rPr lang="en-US">
                <a:latin typeface="Tahoma" pitchFamily="34" charset="0"/>
              </a:rPr>
            </a:br>
            <a:r>
              <a:rPr lang="en-US">
                <a:latin typeface="Tahoma" pitchFamily="34" charset="0"/>
              </a:rPr>
              <a:t>...</a:t>
            </a:r>
            <a:br>
              <a:rPr lang="en-US">
                <a:latin typeface="Tahoma" pitchFamily="34" charset="0"/>
              </a:rPr>
            </a:br>
            <a:r>
              <a:rPr lang="en-US">
                <a:latin typeface="Tahoma" pitchFamily="34" charset="0"/>
              </a:rPr>
              <a:t>}</a:t>
            </a:r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>
            <a:off x="2102768" y="4800600"/>
            <a:ext cx="453008" cy="0"/>
          </a:xfrm>
          <a:prstGeom prst="line">
            <a:avLst/>
          </a:prstGeom>
          <a:noFill/>
          <a:ln w="9525">
            <a:solidFill>
              <a:srgbClr val="33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151" name="Freeform 7"/>
          <p:cNvSpPr>
            <a:spLocks/>
          </p:cNvSpPr>
          <p:nvPr/>
        </p:nvSpPr>
        <p:spPr bwMode="auto">
          <a:xfrm>
            <a:off x="654968" y="4800600"/>
            <a:ext cx="1676400" cy="1371600"/>
          </a:xfrm>
          <a:custGeom>
            <a:avLst/>
            <a:gdLst>
              <a:gd name="T0" fmla="*/ 2147483647 w 1056"/>
              <a:gd name="T1" fmla="*/ 0 h 864"/>
              <a:gd name="T2" fmla="*/ 2147483647 w 1056"/>
              <a:gd name="T3" fmla="*/ 2147483647 h 864"/>
              <a:gd name="T4" fmla="*/ 0 w 1056"/>
              <a:gd name="T5" fmla="*/ 2147483647 h 864"/>
              <a:gd name="T6" fmla="*/ 0 w 1056"/>
              <a:gd name="T7" fmla="*/ 2147483647 h 864"/>
              <a:gd name="T8" fmla="*/ 2147483647 w 1056"/>
              <a:gd name="T9" fmla="*/ 2147483647 h 8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56" h="864">
                <a:moveTo>
                  <a:pt x="1056" y="0"/>
                </a:moveTo>
                <a:lnTo>
                  <a:pt x="1056" y="624"/>
                </a:lnTo>
                <a:lnTo>
                  <a:pt x="0" y="624"/>
                </a:lnTo>
                <a:lnTo>
                  <a:pt x="0" y="864"/>
                </a:lnTo>
                <a:lnTo>
                  <a:pt x="192" y="86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4139952" y="5186276"/>
            <a:ext cx="204482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fiktivni </a:t>
            </a:r>
            <a:r>
              <a:rPr lang="en-US" sz="1600" b="1" smtClean="0">
                <a:solidFill>
                  <a:srgbClr val="FF0000"/>
                </a:solidFill>
                <a:latin typeface="Tahoma" pitchFamily="34" charset="0"/>
              </a:rPr>
              <a:t>argumenti ili parametri</a:t>
            </a:r>
            <a:endParaRPr lang="en-US" sz="1600" b="1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>
            <a:off x="4648200" y="4119476"/>
            <a:ext cx="1143000" cy="0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>
            <a:off x="5105400" y="4119476"/>
            <a:ext cx="1588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893552" y="5877272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 dirty="0" err="1">
                <a:solidFill>
                  <a:srgbClr val="3333CC"/>
                </a:solidFill>
                <a:latin typeface="Tahoma" pitchFamily="34" charset="0"/>
              </a:rPr>
              <a:t>stvarni</a:t>
            </a:r>
            <a:r>
              <a:rPr lang="en-US" sz="1600" b="1" dirty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1600" b="1" dirty="0" err="1" smtClean="0">
                <a:solidFill>
                  <a:srgbClr val="3333CC"/>
                </a:solidFill>
                <a:latin typeface="Tahoma" pitchFamily="34" charset="0"/>
              </a:rPr>
              <a:t>argumenti</a:t>
            </a:r>
            <a:r>
              <a:rPr lang="en-US" sz="1600" b="1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1600" b="1" dirty="0" err="1" smtClean="0">
                <a:solidFill>
                  <a:srgbClr val="3333CC"/>
                </a:solidFill>
                <a:latin typeface="Tahoma" pitchFamily="34" charset="0"/>
              </a:rPr>
              <a:t>ili</a:t>
            </a:r>
            <a:r>
              <a:rPr lang="en-US" sz="1600" b="1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1600" b="1" dirty="0" err="1" smtClean="0">
                <a:solidFill>
                  <a:srgbClr val="3333CC"/>
                </a:solidFill>
                <a:latin typeface="Tahoma" pitchFamily="34" charset="0"/>
              </a:rPr>
              <a:t>argumenti</a:t>
            </a:r>
            <a:endParaRPr lang="en-US" sz="1600" b="1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3380928" y="5891038"/>
            <a:ext cx="5655568" cy="922338"/>
          </a:xfrm>
          <a:prstGeom prst="rect">
            <a:avLst/>
          </a:prstGeom>
          <a:noFill/>
          <a:ln w="6350">
            <a:solidFill>
              <a:srgbClr val="3333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 err="1">
                <a:solidFill>
                  <a:srgbClr val="0070C0"/>
                </a:solidFill>
                <a:latin typeface="Tahoma" pitchFamily="34" charset="0"/>
              </a:rPr>
              <a:t>Ako</a:t>
            </a:r>
            <a:r>
              <a:rPr lang="en-US" sz="1800" dirty="0">
                <a:solidFill>
                  <a:srgbClr val="0070C0"/>
                </a:solidFill>
                <a:latin typeface="Tahoma" pitchFamily="34" charset="0"/>
              </a:rPr>
              <a:t> u </a:t>
            </a:r>
            <a:r>
              <a:rPr lang="en-US" sz="1800" dirty="0" err="1">
                <a:solidFill>
                  <a:srgbClr val="0070C0"/>
                </a:solidFill>
                <a:latin typeface="Tahoma" pitchFamily="34" charset="0"/>
              </a:rPr>
              <a:t>potprogramu</a:t>
            </a:r>
            <a:r>
              <a:rPr lang="en-US" sz="1800" dirty="0">
                <a:solidFill>
                  <a:srgbClr val="0070C0"/>
                </a:solidFill>
                <a:latin typeface="Tahoma" pitchFamily="34" charset="0"/>
              </a:rPr>
              <a:t> pi</a:t>
            </a:r>
            <a:r>
              <a:rPr lang="sr-Latn-CS" sz="1800" dirty="0">
                <a:solidFill>
                  <a:srgbClr val="0070C0"/>
                </a:solidFill>
                <a:latin typeface="Tahoma" pitchFamily="34" charset="0"/>
              </a:rPr>
              <a:t>še </a:t>
            </a:r>
            <a:r>
              <a:rPr lang="sr-Latn-CS" sz="1800" dirty="0">
                <a:solidFill>
                  <a:srgbClr val="FF0000"/>
                </a:solidFill>
                <a:latin typeface="Tahoma" pitchFamily="34" charset="0"/>
              </a:rPr>
              <a:t>x</a:t>
            </a:r>
            <a:r>
              <a:rPr lang="sr-Latn-CS" sz="1800" dirty="0" smtClean="0">
                <a:solidFill>
                  <a:srgbClr val="FF0000"/>
                </a:solidFill>
                <a:latin typeface="Tahoma" pitchFamily="34" charset="0"/>
              </a:rPr>
              <a:t>++</a:t>
            </a:r>
            <a:r>
              <a:rPr lang="sr-Latn-CS" sz="1800" dirty="0" smtClean="0">
                <a:solidFill>
                  <a:srgbClr val="0070C0"/>
                </a:solidFill>
                <a:latin typeface="Tahoma" pitchFamily="34" charset="0"/>
              </a:rPr>
              <a:t> </a:t>
            </a:r>
            <a:r>
              <a:rPr lang="sr-Latn-CS" sz="1800" dirty="0">
                <a:solidFill>
                  <a:srgbClr val="0070C0"/>
                </a:solidFill>
                <a:latin typeface="Tahoma" pitchFamily="34" charset="0"/>
              </a:rPr>
              <a:t>ta promjena ni na koji način ne utiče na promjenljivu </a:t>
            </a:r>
            <a:r>
              <a:rPr lang="sr-Latn-CS" sz="1800" dirty="0">
                <a:solidFill>
                  <a:srgbClr val="FF0000"/>
                </a:solidFill>
                <a:latin typeface="Tahoma" pitchFamily="34" charset="0"/>
              </a:rPr>
              <a:t>x</a:t>
            </a:r>
            <a:r>
              <a:rPr lang="sr-Latn-CS" sz="1800" dirty="0">
                <a:solidFill>
                  <a:srgbClr val="0070C0"/>
                </a:solidFill>
                <a:latin typeface="Tahoma" pitchFamily="34" charset="0"/>
              </a:rPr>
              <a:t> u glavnom programu jer su to različite promjenljive!!!</a:t>
            </a:r>
            <a:endParaRPr lang="en-US" sz="1800" dirty="0">
              <a:solidFill>
                <a:srgbClr val="0070C0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609600"/>
            <a:ext cx="8763000" cy="1143000"/>
          </a:xfrm>
        </p:spPr>
        <p:txBody>
          <a:bodyPr/>
          <a:lstStyle/>
          <a:p>
            <a:pPr eaLnBrk="1" hangingPunct="1"/>
            <a:r>
              <a:rPr lang="en-US" sz="4100" smtClean="0"/>
              <a:t>Prototipovi funkcija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28850"/>
            <a:ext cx="8686800" cy="4114800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3333CC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400" smtClean="0"/>
              <a:t>Da bismo osigurali provjeru poziva funkcije, tj. da se ne dozvoli </a:t>
            </a:r>
            <a:r>
              <a:rPr lang="sr-Latn-RS" sz="2400" smtClean="0"/>
              <a:t>poziv </a:t>
            </a:r>
            <a:r>
              <a:rPr lang="en-US" sz="2400" smtClean="0"/>
              <a:t>funkcij</a:t>
            </a:r>
            <a:r>
              <a:rPr lang="sr-Latn-RS" sz="2400" smtClean="0"/>
              <a:t>e</a:t>
            </a:r>
            <a:r>
              <a:rPr lang="en-US" sz="2400" smtClean="0"/>
              <a:t> sa neo</a:t>
            </a:r>
            <a:r>
              <a:rPr lang="sr-Latn-RS" sz="2400" smtClean="0"/>
              <a:t>čekivanim argumentima, prije definisanja funkcije (i prije funkcije </a:t>
            </a:r>
            <a:r>
              <a:rPr lang="sr-Latn-RS" sz="2400" b="1" smtClean="0"/>
              <a:t>main</a:t>
            </a:r>
            <a:r>
              <a:rPr lang="sr-Latn-RS" sz="2400" smtClean="0"/>
              <a:t>) se navodi </a:t>
            </a:r>
            <a:r>
              <a:rPr lang="sr-Latn-RS" sz="2400" smtClean="0">
                <a:solidFill>
                  <a:srgbClr val="FF0000"/>
                </a:solidFill>
              </a:rPr>
              <a:t>prototip funkcije</a:t>
            </a:r>
            <a:r>
              <a:rPr lang="sr-Latn-RS" sz="2400" smtClean="0"/>
              <a:t>.</a:t>
            </a:r>
            <a:endParaRPr lang="en-US" sz="240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Prototip liči na zaglavlje, s tim što se ne moraju navoditi imena argumenata. Prototip se završava sa </a:t>
            </a:r>
            <a:r>
              <a:rPr lang="sr-Latn-CS" sz="2400" smtClean="0">
                <a:solidFill>
                  <a:srgbClr val="FF0000"/>
                </a:solidFill>
              </a:rPr>
              <a:t>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Primjer prototipa:</a:t>
            </a:r>
            <a:br>
              <a:rPr lang="sr-Latn-CS" sz="2400" smtClean="0"/>
            </a:br>
            <a:endParaRPr lang="en-US" sz="100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en-US" sz="2400" smtClean="0">
                <a:solidFill>
                  <a:srgbClr val="FF0000"/>
                </a:solidFill>
              </a:rPr>
              <a:t>	</a:t>
            </a:r>
            <a:r>
              <a:rPr lang="sr-Latn-CS" sz="2400" smtClean="0">
                <a:solidFill>
                  <a:srgbClr val="FF0000"/>
                </a:solidFill>
              </a:rPr>
              <a:t>int zbir(int,</a:t>
            </a:r>
            <a:r>
              <a:rPr lang="en-US" sz="2400" smtClean="0">
                <a:solidFill>
                  <a:srgbClr val="FF0000"/>
                </a:solidFill>
              </a:rPr>
              <a:t> </a:t>
            </a:r>
            <a:r>
              <a:rPr lang="sr-Latn-CS" sz="2400" smtClean="0">
                <a:solidFill>
                  <a:srgbClr val="FF0000"/>
                </a:solidFill>
              </a:rPr>
              <a:t>int);		</a:t>
            </a:r>
            <a:r>
              <a:rPr lang="en-US" sz="2400" smtClean="0">
                <a:solidFill>
                  <a:srgbClr val="00B050"/>
                </a:solidFill>
              </a:rPr>
              <a:t>/*ponekad se imena argumenata*/</a:t>
            </a:r>
            <a:br>
              <a:rPr lang="en-US" sz="2400" smtClean="0">
                <a:solidFill>
                  <a:srgbClr val="00B050"/>
                </a:solidFill>
              </a:rPr>
            </a:br>
            <a:r>
              <a:rPr lang="en-US" sz="2400" smtClean="0">
                <a:solidFill>
                  <a:srgbClr val="00B050"/>
                </a:solidFill>
              </a:rPr>
              <a:t>				/*navode samo da bi objasnila*/ 					/*zna</a:t>
            </a:r>
            <a:r>
              <a:rPr lang="sr-Latn-CS" sz="2400" smtClean="0">
                <a:solidFill>
                  <a:srgbClr val="00B050"/>
                </a:solidFill>
              </a:rPr>
              <a:t>čenja argumenata</a:t>
            </a:r>
            <a:r>
              <a:rPr lang="en-US" sz="2400" smtClean="0">
                <a:solidFill>
                  <a:srgbClr val="00B050"/>
                </a:solidFill>
              </a:rPr>
              <a:t>*/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609600"/>
            <a:ext cx="8763000" cy="1143000"/>
          </a:xfrm>
        </p:spPr>
        <p:txBody>
          <a:bodyPr/>
          <a:lstStyle/>
          <a:p>
            <a:pPr eaLnBrk="1" hangingPunct="1"/>
            <a:r>
              <a:rPr lang="en-US" sz="4100" smtClean="0"/>
              <a:t>Prototip</a:t>
            </a:r>
            <a:r>
              <a:rPr lang="sr-Latn-RS" sz="4100" smtClean="0"/>
              <a:t> - Upotreba</a:t>
            </a:r>
            <a:endParaRPr lang="en-US" sz="410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28850"/>
            <a:ext cx="4051176" cy="4512518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3333CC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>
                <a:solidFill>
                  <a:srgbClr val="FF0000"/>
                </a:solidFill>
              </a:rPr>
              <a:t>#include &lt;stdio.h&gt;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endParaRPr lang="en-GB" sz="220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b="1" smtClean="0">
                <a:solidFill>
                  <a:srgbClr val="3333CC"/>
                </a:solidFill>
              </a:rPr>
              <a:t>int fun(int);</a:t>
            </a:r>
            <a:endParaRPr lang="en-GB" sz="2200" b="1">
              <a:solidFill>
                <a:srgbClr val="3333CC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endParaRPr lang="sr-Latn-RS" sz="220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smtClean="0">
                <a:solidFill>
                  <a:srgbClr val="FF0000"/>
                </a:solidFill>
              </a:rPr>
              <a:t>int </a:t>
            </a:r>
            <a:r>
              <a:rPr lang="en-GB" sz="2200">
                <a:solidFill>
                  <a:srgbClr val="FF0000"/>
                </a:solidFill>
              </a:rPr>
              <a:t>main</a:t>
            </a:r>
            <a:r>
              <a:rPr lang="en-GB" sz="2200" smtClean="0">
                <a:solidFill>
                  <a:srgbClr val="FF0000"/>
                </a:solidFill>
              </a:rPr>
              <a:t>() {</a:t>
            </a:r>
            <a:endParaRPr lang="sr-Latn-RS" sz="220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sr-Latn-RS" sz="2200">
                <a:solidFill>
                  <a:srgbClr val="FF0000"/>
                </a:solidFill>
              </a:rPr>
              <a:t>	</a:t>
            </a:r>
            <a:r>
              <a:rPr lang="en-GB" sz="2200" smtClean="0">
                <a:solidFill>
                  <a:srgbClr val="FF0000"/>
                </a:solidFill>
              </a:rPr>
              <a:t>printf("%d\n", </a:t>
            </a:r>
            <a:r>
              <a:rPr lang="en-GB" sz="2200" smtClean="0"/>
              <a:t>fun()</a:t>
            </a:r>
            <a:r>
              <a:rPr lang="en-GB" sz="2200" smtClean="0">
                <a:solidFill>
                  <a:srgbClr val="FF0000"/>
                </a:solidFill>
              </a:rPr>
              <a:t>); 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smtClean="0">
                <a:solidFill>
                  <a:srgbClr val="FF0000"/>
                </a:solidFill>
              </a:rPr>
              <a:t>    return </a:t>
            </a:r>
            <a:r>
              <a:rPr lang="en-GB" sz="2200">
                <a:solidFill>
                  <a:srgbClr val="FF0000"/>
                </a:solidFill>
              </a:rPr>
              <a:t>0;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smtClean="0">
                <a:solidFill>
                  <a:srgbClr val="FF0000"/>
                </a:solidFill>
              </a:rPr>
              <a:t>}</a:t>
            </a:r>
            <a:endParaRPr lang="en-GB" sz="220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endParaRPr lang="en-GB" sz="220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smtClean="0">
                <a:solidFill>
                  <a:srgbClr val="FF0000"/>
                </a:solidFill>
              </a:rPr>
              <a:t>int </a:t>
            </a:r>
            <a:r>
              <a:rPr lang="en-GB" sz="2200">
                <a:solidFill>
                  <a:srgbClr val="FF0000"/>
                </a:solidFill>
              </a:rPr>
              <a:t>fun(int n) {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>
                <a:solidFill>
                  <a:srgbClr val="FF0000"/>
                </a:solidFill>
              </a:rPr>
              <a:t>     if (n == 0)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>
                <a:solidFill>
                  <a:srgbClr val="FF0000"/>
                </a:solidFill>
              </a:rPr>
              <a:t>         return 1;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>
                <a:solidFill>
                  <a:srgbClr val="FF0000"/>
                </a:solidFill>
              </a:rPr>
              <a:t>     else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>
                <a:solidFill>
                  <a:srgbClr val="FF0000"/>
                </a:solidFill>
              </a:rPr>
              <a:t>         return n * fun(n - 1);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smtClean="0">
                <a:solidFill>
                  <a:srgbClr val="FF0000"/>
                </a:solidFill>
              </a:rPr>
              <a:t>}</a:t>
            </a:r>
            <a:endParaRPr lang="en-GB" sz="2200">
              <a:solidFill>
                <a:srgbClr val="FF0000"/>
              </a:solidFill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4788024" y="2831450"/>
            <a:ext cx="4355976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RS" sz="1600" dirty="0" smtClean="0">
                <a:solidFill>
                  <a:srgbClr val="00B050"/>
                </a:solidFill>
                <a:latin typeface="Tahoma" pitchFamily="34" charset="0"/>
              </a:rPr>
              <a:t>Pokušaj poziva funkcije </a:t>
            </a:r>
            <a:r>
              <a:rPr lang="sr-Latn-RS" sz="1600" b="1" dirty="0" smtClean="0">
                <a:solidFill>
                  <a:srgbClr val="00B050"/>
                </a:solidFill>
                <a:latin typeface="Tahoma" pitchFamily="34" charset="0"/>
              </a:rPr>
              <a:t>fun</a:t>
            </a:r>
            <a:r>
              <a:rPr lang="sr-Latn-RS" sz="1600" dirty="0" smtClean="0">
                <a:solidFill>
                  <a:srgbClr val="00B050"/>
                </a:solidFill>
                <a:latin typeface="Tahoma" pitchFamily="34" charset="0"/>
              </a:rPr>
              <a:t> bez argumenata dovodi do greške jer ta funkcija očekuje za argument cio broj.</a:t>
            </a:r>
          </a:p>
          <a:p>
            <a:pPr eaLnBrk="1" hangingPunct="1">
              <a:spcBef>
                <a:spcPct val="50000"/>
              </a:spcBef>
            </a:pPr>
            <a:r>
              <a:rPr lang="sr-Latn-RS" sz="1600" dirty="0" smtClean="0">
                <a:solidFill>
                  <a:srgbClr val="00B050"/>
                </a:solidFill>
                <a:latin typeface="Tahoma" pitchFamily="34" charset="0"/>
              </a:rPr>
              <a:t>Bez prototipa se ne vrši provjera prilikom poziva funkcije, pa poziv može rezultovati u besmislenim rezultatima ili „pucanju“ programa.</a:t>
            </a:r>
            <a:endParaRPr lang="en-US" sz="1600" dirty="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5" name="Line 10"/>
          <p:cNvSpPr>
            <a:spLocks noChangeShapeType="1"/>
          </p:cNvSpPr>
          <p:nvPr/>
        </p:nvSpPr>
        <p:spPr bwMode="auto">
          <a:xfrm flipH="1">
            <a:off x="2989412" y="3170004"/>
            <a:ext cx="1798612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" name="Line 10"/>
          <p:cNvSpPr>
            <a:spLocks noChangeShapeType="1"/>
          </p:cNvSpPr>
          <p:nvPr/>
        </p:nvSpPr>
        <p:spPr bwMode="auto">
          <a:xfrm flipH="1">
            <a:off x="2090106" y="2491407"/>
            <a:ext cx="1798612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3864207" y="2284077"/>
            <a:ext cx="187220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RS" sz="1600" dirty="0" smtClean="0">
                <a:solidFill>
                  <a:srgbClr val="00B050"/>
                </a:solidFill>
                <a:latin typeface="Tahoma" pitchFamily="34" charset="0"/>
              </a:rPr>
              <a:t>Prototip funkcije</a:t>
            </a:r>
            <a:endParaRPr lang="en-US" sz="1600" dirty="0">
              <a:solidFill>
                <a:srgbClr val="00B05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04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Poziv po referenci</a:t>
            </a:r>
            <a:endParaRPr 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38536"/>
            <a:ext cx="8503096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Pri radu sa nizovima, ne možemo proslijediti potp</a:t>
            </a:r>
            <a:r>
              <a:rPr lang="en-US" sz="2400" dirty="0" smtClean="0"/>
              <a:t>r</a:t>
            </a:r>
            <a:r>
              <a:rPr lang="sr-Latn-CS" sz="2400" dirty="0" smtClean="0"/>
              <a:t>ogramu svaki član niza pojedinačno.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Stoga je programerska praksa razvila </a:t>
            </a:r>
            <a:r>
              <a:rPr lang="sr-Latn-CS" sz="2400" dirty="0" smtClean="0">
                <a:solidFill>
                  <a:srgbClr val="3333CC"/>
                </a:solidFill>
              </a:rPr>
              <a:t>call-by-reference</a:t>
            </a:r>
            <a:r>
              <a:rPr lang="en-US" sz="2400" dirty="0" smtClean="0"/>
              <a:t>, </a:t>
            </a:r>
            <a:r>
              <a:rPr lang="sr-Latn-CS" sz="2400" dirty="0" smtClean="0"/>
              <a:t>gdje se potprogramu prosleđuje čitav memorijski objekat (npr. niz), a ne njegova kopija.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Tada se promjene koje se obave nad referencom (memorijskim objektom) reflektuju na promjenljivu u glavnom programu.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Programski jezik C ovo </a:t>
            </a:r>
            <a:r>
              <a:rPr lang="sr-Latn-CS" sz="2400" dirty="0" smtClean="0">
                <a:solidFill>
                  <a:srgbClr val="FF0000"/>
                </a:solidFill>
              </a:rPr>
              <a:t>ne može da uradi direktnim putem</a:t>
            </a:r>
            <a:r>
              <a:rPr lang="sr-Latn-CS" sz="2400" dirty="0" smtClean="0"/>
              <a:t>, već mora da </a:t>
            </a:r>
            <a:r>
              <a:rPr lang="sr-Latn-CS" sz="2400" dirty="0" smtClean="0">
                <a:solidFill>
                  <a:srgbClr val="3333CC"/>
                </a:solidFill>
              </a:rPr>
              <a:t>simulira preko pokazivača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Poziv po referenci - Primjer</a:t>
            </a:r>
            <a:endParaRPr lang="en-US" smtClean="0"/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753616" y="2320280"/>
            <a:ext cx="3386336" cy="1828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 sz="2200" dirty="0">
                <a:latin typeface="Tahoma" pitchFamily="34" charset="0"/>
              </a:rPr>
              <a:t>int zbir(int </a:t>
            </a:r>
            <a:r>
              <a:rPr lang="sr-Latn-CS" sz="2200" dirty="0">
                <a:solidFill>
                  <a:srgbClr val="C00000"/>
                </a:solidFill>
                <a:latin typeface="Tahoma" pitchFamily="34" charset="0"/>
              </a:rPr>
              <a:t>*x</a:t>
            </a:r>
            <a:r>
              <a:rPr lang="sr-Latn-CS" sz="2200" dirty="0">
                <a:latin typeface="Tahoma" pitchFamily="34" charset="0"/>
              </a:rPr>
              <a:t>,</a:t>
            </a:r>
            <a:r>
              <a:rPr lang="en-US" sz="2200" dirty="0">
                <a:latin typeface="Tahoma" pitchFamily="34" charset="0"/>
              </a:rPr>
              <a:t> </a:t>
            </a:r>
            <a:r>
              <a:rPr lang="sr-Latn-CS" sz="2200" dirty="0">
                <a:latin typeface="Tahoma" pitchFamily="34" charset="0"/>
              </a:rPr>
              <a:t>int </a:t>
            </a:r>
            <a:r>
              <a:rPr lang="sr-Latn-CS" sz="2200" dirty="0">
                <a:solidFill>
                  <a:srgbClr val="C00000"/>
                </a:solidFill>
                <a:latin typeface="Tahoma" pitchFamily="34" charset="0"/>
              </a:rPr>
              <a:t>*y</a:t>
            </a:r>
            <a:r>
              <a:rPr lang="sr-Latn-CS" sz="2200" dirty="0">
                <a:latin typeface="Tahoma" pitchFamily="34" charset="0"/>
              </a:rPr>
              <a:t>)</a:t>
            </a:r>
            <a:r>
              <a:rPr lang="en-US" sz="2200" dirty="0">
                <a:latin typeface="Tahoma" pitchFamily="34" charset="0"/>
              </a:rPr>
              <a:t>{</a:t>
            </a:r>
          </a:p>
          <a:p>
            <a:pPr algn="just"/>
            <a:r>
              <a:rPr lang="en-US" sz="2200" dirty="0">
                <a:latin typeface="Tahoma" pitchFamily="34" charset="0"/>
              </a:rPr>
              <a:t>	</a:t>
            </a:r>
            <a:r>
              <a:rPr lang="en-US" sz="2200" dirty="0">
                <a:solidFill>
                  <a:srgbClr val="3333CC"/>
                </a:solidFill>
                <a:latin typeface="Tahoma" pitchFamily="34" charset="0"/>
              </a:rPr>
              <a:t>(*x)++;</a:t>
            </a:r>
          </a:p>
          <a:p>
            <a:pPr algn="just"/>
            <a:r>
              <a:rPr lang="en-US" sz="2200" dirty="0">
                <a:solidFill>
                  <a:srgbClr val="3333CC"/>
                </a:solidFill>
                <a:latin typeface="Tahoma" pitchFamily="34" charset="0"/>
              </a:rPr>
              <a:t>	(*y)++;</a:t>
            </a:r>
          </a:p>
          <a:p>
            <a:pPr algn="just"/>
            <a:r>
              <a:rPr lang="en-US" sz="2200" dirty="0">
                <a:latin typeface="Tahoma" pitchFamily="34" charset="0"/>
              </a:rPr>
              <a:t>	return (*x)+(*y);</a:t>
            </a:r>
          </a:p>
          <a:p>
            <a:pPr algn="just"/>
            <a:r>
              <a:rPr lang="en-US" sz="2200" dirty="0">
                <a:latin typeface="Tahoma" pitchFamily="34" charset="0"/>
              </a:rPr>
              <a:t>}</a:t>
            </a:r>
          </a:p>
        </p:txBody>
      </p:sp>
      <p:sp>
        <p:nvSpPr>
          <p:cNvPr id="10244" name="Freeform 6"/>
          <p:cNvSpPr>
            <a:spLocks/>
          </p:cNvSpPr>
          <p:nvPr/>
        </p:nvSpPr>
        <p:spPr bwMode="auto">
          <a:xfrm>
            <a:off x="2362200" y="2057400"/>
            <a:ext cx="2819400" cy="304800"/>
          </a:xfrm>
          <a:custGeom>
            <a:avLst/>
            <a:gdLst>
              <a:gd name="T0" fmla="*/ 0 w 1920"/>
              <a:gd name="T1" fmla="*/ 2147483647 h 192"/>
              <a:gd name="T2" fmla="*/ 0 w 1920"/>
              <a:gd name="T3" fmla="*/ 0 h 192"/>
              <a:gd name="T4" fmla="*/ 2147483647 w 1920"/>
              <a:gd name="T5" fmla="*/ 0 h 192"/>
              <a:gd name="T6" fmla="*/ 2147483647 w 1920"/>
              <a:gd name="T7" fmla="*/ 2147483647 h 192"/>
              <a:gd name="T8" fmla="*/ 2147483647 w 1920"/>
              <a:gd name="T9" fmla="*/ 2147483647 h 1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20" h="192">
                <a:moveTo>
                  <a:pt x="0" y="192"/>
                </a:moveTo>
                <a:lnTo>
                  <a:pt x="0" y="0"/>
                </a:lnTo>
                <a:lnTo>
                  <a:pt x="1632" y="0"/>
                </a:lnTo>
                <a:lnTo>
                  <a:pt x="1632" y="192"/>
                </a:lnTo>
                <a:lnTo>
                  <a:pt x="1920" y="192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5" name="Line 7"/>
          <p:cNvSpPr>
            <a:spLocks noChangeShapeType="1"/>
          </p:cNvSpPr>
          <p:nvPr/>
        </p:nvSpPr>
        <p:spPr bwMode="auto">
          <a:xfrm flipV="1">
            <a:off x="3201988" y="2057400"/>
            <a:ext cx="1587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6" name="Text Box 8"/>
          <p:cNvSpPr txBox="1">
            <a:spLocks noChangeArrowheads="1"/>
          </p:cNvSpPr>
          <p:nvPr/>
        </p:nvSpPr>
        <p:spPr bwMode="auto">
          <a:xfrm>
            <a:off x="5334000" y="2133600"/>
            <a:ext cx="34290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chemeClr val="accent2"/>
                </a:solidFill>
                <a:latin typeface="Tahoma" pitchFamily="34" charset="0"/>
              </a:rPr>
              <a:t>promjenljive x i y su pokaz</a:t>
            </a:r>
            <a:r>
              <a:rPr lang="sr-Latn-CS" sz="1600" b="1">
                <a:solidFill>
                  <a:schemeClr val="accent2"/>
                </a:solidFill>
                <a:latin typeface="Tahoma" pitchFamily="34" charset="0"/>
              </a:rPr>
              <a:t>ivači  - adrese</a:t>
            </a:r>
            <a:endParaRPr lang="en-US" sz="1600" b="1">
              <a:solidFill>
                <a:schemeClr val="accent2"/>
              </a:solidFill>
              <a:latin typeface="Tahoma" pitchFamily="34" charset="0"/>
            </a:endParaRPr>
          </a:p>
        </p:txBody>
      </p:sp>
      <p:sp>
        <p:nvSpPr>
          <p:cNvPr id="10247" name="Line 9"/>
          <p:cNvSpPr>
            <a:spLocks noChangeShapeType="1"/>
          </p:cNvSpPr>
          <p:nvPr/>
        </p:nvSpPr>
        <p:spPr bwMode="auto">
          <a:xfrm>
            <a:off x="2843808" y="2862288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8" name="Line 10"/>
          <p:cNvSpPr>
            <a:spLocks noChangeShapeType="1"/>
          </p:cNvSpPr>
          <p:nvPr/>
        </p:nvSpPr>
        <p:spPr bwMode="auto">
          <a:xfrm>
            <a:off x="2847758" y="3086212"/>
            <a:ext cx="2086243" cy="12588"/>
          </a:xfrm>
          <a:prstGeom prst="line">
            <a:avLst/>
          </a:prstGeom>
          <a:noFill/>
          <a:ln w="9525">
            <a:solidFill>
              <a:srgbClr val="3333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9" name="Text Box 11"/>
          <p:cNvSpPr txBox="1">
            <a:spLocks noChangeArrowheads="1"/>
          </p:cNvSpPr>
          <p:nvPr/>
        </p:nvSpPr>
        <p:spPr bwMode="auto">
          <a:xfrm>
            <a:off x="5029200" y="2819400"/>
            <a:ext cx="381000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rgbClr val="3333CC"/>
                </a:solidFill>
                <a:latin typeface="Tahoma" pitchFamily="34" charset="0"/>
              </a:rPr>
              <a:t>x i y i dalje ostaju </a:t>
            </a:r>
            <a:r>
              <a:rPr lang="en-US" sz="1600" b="1">
                <a:solidFill>
                  <a:srgbClr val="3333CC"/>
                </a:solidFill>
                <a:latin typeface="Tahoma" pitchFamily="34" charset="0"/>
              </a:rPr>
              <a:t>iste </a:t>
            </a:r>
            <a:r>
              <a:rPr lang="sr-Latn-CS" sz="1600" b="1">
                <a:solidFill>
                  <a:srgbClr val="3333CC"/>
                </a:solidFill>
                <a:latin typeface="Tahoma" pitchFamily="34" charset="0"/>
              </a:rPr>
              <a:t>adrese, ali se sad mijenja (uvećava za jedan) ono što se nalazi na tim adresama. To ima efekat i na glavni program. *x je ono što se nalazi na adresi x.</a:t>
            </a:r>
            <a:endParaRPr lang="en-US" sz="1600" b="1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10250" name="Text Box 12"/>
          <p:cNvSpPr txBox="1">
            <a:spLocks noChangeArrowheads="1"/>
          </p:cNvSpPr>
          <p:nvPr/>
        </p:nvSpPr>
        <p:spPr bwMode="auto">
          <a:xfrm>
            <a:off x="228600" y="4648200"/>
            <a:ext cx="60960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dirty="0">
                <a:latin typeface="Tahoma" pitchFamily="34" charset="0"/>
              </a:rPr>
              <a:t>Iz glavnog programa se poziv </a:t>
            </a:r>
            <a:r>
              <a:rPr lang="sr-Latn-CS" dirty="0" smtClean="0">
                <a:latin typeface="Tahoma" pitchFamily="34" charset="0"/>
              </a:rPr>
              <a:t>obavlja:</a:t>
            </a:r>
            <a:r>
              <a:rPr lang="sr-Latn-CS" dirty="0">
                <a:latin typeface="Tahoma" pitchFamily="34" charset="0"/>
              </a:rPr>
              <a:t/>
            </a:r>
            <a:br>
              <a:rPr lang="sr-Latn-CS" dirty="0">
                <a:latin typeface="Tahoma" pitchFamily="34" charset="0"/>
              </a:rPr>
            </a:br>
            <a:r>
              <a:rPr lang="sr-Latn-CS" dirty="0">
                <a:solidFill>
                  <a:srgbClr val="FF0000"/>
                </a:solidFill>
                <a:latin typeface="Tahoma" pitchFamily="34" charset="0"/>
              </a:rPr>
              <a:t>int x=1,y=2;</a:t>
            </a:r>
            <a:br>
              <a:rPr lang="sr-Latn-CS" dirty="0">
                <a:solidFill>
                  <a:srgbClr val="FF0000"/>
                </a:solidFill>
                <a:latin typeface="Tahoma" pitchFamily="34" charset="0"/>
              </a:rPr>
            </a:br>
            <a:r>
              <a:rPr lang="sr-Latn-CS" dirty="0">
                <a:solidFill>
                  <a:srgbClr val="FF0000"/>
                </a:solidFill>
                <a:latin typeface="Tahoma" pitchFamily="34" charset="0"/>
              </a:rPr>
              <a:t>...</a:t>
            </a:r>
            <a:br>
              <a:rPr lang="sr-Latn-CS" dirty="0">
                <a:solidFill>
                  <a:srgbClr val="FF0000"/>
                </a:solidFill>
                <a:latin typeface="Tahoma" pitchFamily="34" charset="0"/>
              </a:rPr>
            </a:br>
            <a:r>
              <a:rPr lang="sr-Latn-CS" dirty="0">
                <a:solidFill>
                  <a:srgbClr val="FF0000"/>
                </a:solidFill>
                <a:latin typeface="Tahoma" pitchFamily="34" charset="0"/>
              </a:rPr>
              <a:t>c=zbir(&amp;x,&amp;y);</a:t>
            </a:r>
            <a:endParaRPr lang="en-US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10251" name="Line 13"/>
          <p:cNvSpPr>
            <a:spLocks noChangeShapeType="1"/>
          </p:cNvSpPr>
          <p:nvPr/>
        </p:nvSpPr>
        <p:spPr bwMode="auto">
          <a:xfrm flipV="1">
            <a:off x="1279582" y="6172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52" name="Freeform 14"/>
          <p:cNvSpPr>
            <a:spLocks/>
          </p:cNvSpPr>
          <p:nvPr/>
        </p:nvSpPr>
        <p:spPr bwMode="auto">
          <a:xfrm>
            <a:off x="1680592" y="5715000"/>
            <a:ext cx="2819400" cy="762000"/>
          </a:xfrm>
          <a:custGeom>
            <a:avLst/>
            <a:gdLst>
              <a:gd name="T0" fmla="*/ 0 w 1776"/>
              <a:gd name="T1" fmla="*/ 2147483647 h 480"/>
              <a:gd name="T2" fmla="*/ 0 w 1776"/>
              <a:gd name="T3" fmla="*/ 2147483647 h 480"/>
              <a:gd name="T4" fmla="*/ 2147483647 w 1776"/>
              <a:gd name="T5" fmla="*/ 2147483647 h 480"/>
              <a:gd name="T6" fmla="*/ 2147483647 w 1776"/>
              <a:gd name="T7" fmla="*/ 0 h 48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76" h="480">
                <a:moveTo>
                  <a:pt x="0" y="288"/>
                </a:moveTo>
                <a:lnTo>
                  <a:pt x="0" y="480"/>
                </a:lnTo>
                <a:lnTo>
                  <a:pt x="480" y="480"/>
                </a:lnTo>
                <a:lnTo>
                  <a:pt x="1776" y="0"/>
                </a:lnTo>
              </a:path>
            </a:pathLst>
          </a:custGeom>
          <a:noFill/>
          <a:ln w="952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53" name="Text Box 15"/>
          <p:cNvSpPr txBox="1">
            <a:spLocks noChangeArrowheads="1"/>
          </p:cNvSpPr>
          <p:nvPr/>
        </p:nvSpPr>
        <p:spPr bwMode="auto">
          <a:xfrm>
            <a:off x="4464050" y="5480050"/>
            <a:ext cx="457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 b="1">
                <a:solidFill>
                  <a:srgbClr val="00B050"/>
                </a:solidFill>
                <a:latin typeface="Tahoma" pitchFamily="34" charset="0"/>
              </a:rPr>
              <a:t>argument je adresa promjenljive</a:t>
            </a:r>
            <a:endParaRPr lang="en-US" sz="2000" b="1">
              <a:solidFill>
                <a:srgbClr val="00B050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9067800" cy="1143000"/>
          </a:xfrm>
        </p:spPr>
        <p:txBody>
          <a:bodyPr/>
          <a:lstStyle/>
          <a:p>
            <a:pPr eaLnBrk="1" hangingPunct="1"/>
            <a:r>
              <a:rPr lang="sr-Latn-CS" sz="4200" smtClean="0"/>
              <a:t>Poziv po referenci – Tipična primjena</a:t>
            </a:r>
            <a:endParaRPr lang="en-US" sz="420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305769"/>
            <a:ext cx="8503096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Prethodni primjer nije tipičan kada se koristi poziv po referenci (odnosno njegova simulacija preko pokazivača).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Dajmo sad dva mnogo karakterističnija primjera. Prvi je sumiranje članova niza:</a:t>
            </a:r>
            <a:br>
              <a:rPr lang="sr-Latn-CS" sz="2400" dirty="0" smtClean="0"/>
            </a:br>
            <a:endParaRPr lang="en-US" sz="24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 smtClean="0"/>
              <a:t>	</a:t>
            </a:r>
            <a:r>
              <a:rPr lang="sr-Latn-CS" sz="2400" dirty="0" smtClean="0"/>
              <a:t>int sumaniza(</a:t>
            </a:r>
            <a:r>
              <a:rPr lang="sr-Latn-CS" sz="2400" dirty="0" smtClean="0">
                <a:solidFill>
                  <a:srgbClr val="FF0000"/>
                </a:solidFill>
              </a:rPr>
              <a:t>int *a, int n</a:t>
            </a:r>
            <a:r>
              <a:rPr lang="sr-Latn-CS" sz="2400" dirty="0" smtClean="0"/>
              <a:t>) </a:t>
            </a:r>
            <a:r>
              <a:rPr lang="en-US" sz="2400" dirty="0" smtClean="0"/>
              <a:t>{</a:t>
            </a:r>
            <a:br>
              <a:rPr lang="en-US" sz="2400" dirty="0" smtClean="0"/>
            </a:br>
            <a:r>
              <a:rPr lang="en-US" sz="2400" dirty="0" smtClean="0"/>
              <a:t>	</a:t>
            </a:r>
            <a:r>
              <a:rPr lang="en-US" sz="2400" dirty="0" err="1" smtClean="0"/>
              <a:t>int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,</a:t>
            </a:r>
            <a:r>
              <a:rPr lang="sr-Latn-RS" sz="2400" dirty="0" smtClean="0"/>
              <a:t> </a:t>
            </a:r>
            <a:r>
              <a:rPr lang="en-US" sz="2400" dirty="0" smtClean="0"/>
              <a:t>s=0;</a:t>
            </a:r>
            <a:br>
              <a:rPr lang="en-US" sz="2400" dirty="0" smtClean="0"/>
            </a:br>
            <a:r>
              <a:rPr lang="en-US" sz="2400" dirty="0" smtClean="0"/>
              <a:t>	for(</a:t>
            </a:r>
            <a:r>
              <a:rPr lang="en-US" sz="2400" dirty="0" err="1" smtClean="0"/>
              <a:t>i</a:t>
            </a:r>
            <a:r>
              <a:rPr lang="en-US" sz="2400" dirty="0" smtClean="0"/>
              <a:t>=0;</a:t>
            </a:r>
            <a:r>
              <a:rPr lang="sr-Latn-R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&lt;n;</a:t>
            </a:r>
            <a:r>
              <a:rPr lang="sr-Latn-R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++)</a:t>
            </a:r>
            <a:br>
              <a:rPr lang="en-US" sz="2400" dirty="0" smtClean="0"/>
            </a:br>
            <a:r>
              <a:rPr lang="en-US" sz="2400" dirty="0" smtClean="0"/>
              <a:t>		s+=a[</a:t>
            </a:r>
            <a:r>
              <a:rPr lang="en-US" sz="2400" dirty="0" err="1" smtClean="0"/>
              <a:t>i</a:t>
            </a:r>
            <a:r>
              <a:rPr lang="en-US" sz="2400" dirty="0" smtClean="0"/>
              <a:t>];</a:t>
            </a:r>
            <a:br>
              <a:rPr lang="en-US" sz="2400" dirty="0" smtClean="0"/>
            </a:br>
            <a:r>
              <a:rPr lang="en-US" sz="2400" dirty="0" smtClean="0"/>
              <a:t>	return s;</a:t>
            </a:r>
            <a:br>
              <a:rPr lang="en-US" sz="2400" dirty="0" smtClean="0"/>
            </a:br>
            <a:r>
              <a:rPr lang="en-US" sz="2400" dirty="0" smtClean="0"/>
              <a:t>}</a:t>
            </a:r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2653662" y="4475739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69" name="Freeform 5"/>
          <p:cNvSpPr>
            <a:spLocks/>
          </p:cNvSpPr>
          <p:nvPr/>
        </p:nvSpPr>
        <p:spPr bwMode="auto">
          <a:xfrm>
            <a:off x="3391210" y="4318974"/>
            <a:ext cx="2085975" cy="446087"/>
          </a:xfrm>
          <a:custGeom>
            <a:avLst/>
            <a:gdLst>
              <a:gd name="T0" fmla="*/ 0 w 1314"/>
              <a:gd name="T1" fmla="*/ 2147483647 h 281"/>
              <a:gd name="T2" fmla="*/ 2147483647 w 1314"/>
              <a:gd name="T3" fmla="*/ 2147483647 h 281"/>
              <a:gd name="T4" fmla="*/ 2147483647 w 1314"/>
              <a:gd name="T5" fmla="*/ 2147483647 h 281"/>
              <a:gd name="T6" fmla="*/ 2147483647 w 1314"/>
              <a:gd name="T7" fmla="*/ 0 h 28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14" h="281">
                <a:moveTo>
                  <a:pt x="0" y="101"/>
                </a:moveTo>
                <a:lnTo>
                  <a:pt x="336" y="281"/>
                </a:lnTo>
                <a:lnTo>
                  <a:pt x="880" y="76"/>
                </a:lnTo>
                <a:lnTo>
                  <a:pt x="1314" y="0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5542062" y="3789040"/>
            <a:ext cx="3397696" cy="1661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700">
                <a:solidFill>
                  <a:srgbClr val="FF0000"/>
                </a:solidFill>
                <a:latin typeface="Tahoma" pitchFamily="34" charset="0"/>
              </a:rPr>
              <a:t>potprogramu proslje</a:t>
            </a:r>
            <a:r>
              <a:rPr lang="sr-Latn-CS" sz="1700">
                <a:solidFill>
                  <a:srgbClr val="FF0000"/>
                </a:solidFill>
                <a:latin typeface="Tahoma" pitchFamily="34" charset="0"/>
              </a:rPr>
              <a:t>đujemo adresu niza, odnosno adresu njegovog prvog člana, kao i broj članova niza </a:t>
            </a:r>
            <a:r>
              <a:rPr lang="en-US" sz="1700">
                <a:solidFill>
                  <a:srgbClr val="FF0000"/>
                </a:solidFill>
                <a:latin typeface="Tahoma" pitchFamily="34" charset="0"/>
              </a:rPr>
              <a:t>(</a:t>
            </a:r>
            <a:r>
              <a:rPr lang="sr-Latn-CS" sz="1700">
                <a:solidFill>
                  <a:srgbClr val="FF0000"/>
                </a:solidFill>
                <a:latin typeface="Tahoma" pitchFamily="34" charset="0"/>
              </a:rPr>
              <a:t>kod nizova </a:t>
            </a:r>
            <a:r>
              <a:rPr lang="en-US" sz="1700">
                <a:solidFill>
                  <a:srgbClr val="FF0000"/>
                </a:solidFill>
                <a:latin typeface="Tahoma" pitchFamily="34" charset="0"/>
              </a:rPr>
              <a:t>gotovo </a:t>
            </a:r>
            <a:r>
              <a:rPr lang="sr-Latn-CS" sz="1700">
                <a:solidFill>
                  <a:srgbClr val="FF0000"/>
                </a:solidFill>
                <a:latin typeface="Tahoma" pitchFamily="34" charset="0"/>
              </a:rPr>
              <a:t>uvije</a:t>
            </a:r>
            <a:r>
              <a:rPr lang="en-US" sz="1700">
                <a:solidFill>
                  <a:srgbClr val="FF0000"/>
                </a:solidFill>
                <a:latin typeface="Tahoma" pitchFamily="34" charset="0"/>
              </a:rPr>
              <a:t>k</a:t>
            </a:r>
            <a:r>
              <a:rPr lang="sr-Latn-CS" sz="1700">
                <a:solidFill>
                  <a:srgbClr val="FF0000"/>
                </a:solidFill>
                <a:latin typeface="Tahoma" pitchFamily="34" charset="0"/>
              </a:rPr>
              <a:t> postoji </a:t>
            </a:r>
            <a:r>
              <a:rPr lang="en-US" sz="1700">
                <a:solidFill>
                  <a:srgbClr val="FF0000"/>
                </a:solidFill>
                <a:latin typeface="Tahoma" pitchFamily="34" charset="0"/>
              </a:rPr>
              <a:t>jedan ovakav </a:t>
            </a:r>
            <a:r>
              <a:rPr lang="sr-Latn-CS" sz="1700">
                <a:solidFill>
                  <a:srgbClr val="FF0000"/>
                </a:solidFill>
                <a:latin typeface="Tahoma" pitchFamily="34" charset="0"/>
              </a:rPr>
              <a:t>par argumenata</a:t>
            </a:r>
            <a:r>
              <a:rPr lang="en-US" sz="1700">
                <a:solidFill>
                  <a:srgbClr val="FF0000"/>
                </a:solidFill>
                <a:latin typeface="Tahoma" pitchFamily="34" charset="0"/>
              </a:rPr>
              <a:t> funkcije)</a:t>
            </a:r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2951262" y="552259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>
            <a:off x="3179862" y="5522590"/>
            <a:ext cx="228600" cy="609600"/>
          </a:xfrm>
          <a:prstGeom prst="line">
            <a:avLst/>
          </a:prstGeom>
          <a:noFill/>
          <a:ln w="9525">
            <a:solidFill>
              <a:srgbClr val="3333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1979712" y="6055990"/>
            <a:ext cx="32004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>
                <a:solidFill>
                  <a:srgbClr val="3333CC"/>
                </a:solidFill>
                <a:latin typeface="Tahoma" pitchFamily="34" charset="0"/>
              </a:rPr>
              <a:t>članovima niza se pristupa na uobičajeni način</a:t>
            </a:r>
            <a:endParaRPr lang="en-US" sz="160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11274" name="Line 10"/>
          <p:cNvSpPr>
            <a:spLocks noChangeShapeType="1"/>
          </p:cNvSpPr>
          <p:nvPr/>
        </p:nvSpPr>
        <p:spPr bwMode="auto">
          <a:xfrm>
            <a:off x="3332262" y="4484365"/>
            <a:ext cx="2209800" cy="146072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5542062" y="5875015"/>
            <a:ext cx="339769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>
                <a:latin typeface="Tahoma" pitchFamily="34" charset="0"/>
              </a:rPr>
              <a:t>alternativna deklaracija kod nizova</a:t>
            </a:r>
            <a:r>
              <a:rPr lang="en-US" sz="1600">
                <a:latin typeface="Tahoma" pitchFamily="34" charset="0"/>
              </a:rPr>
              <a:t/>
            </a:r>
            <a:br>
              <a:rPr lang="en-US" sz="1600">
                <a:latin typeface="Tahoma" pitchFamily="34" charset="0"/>
              </a:rPr>
            </a:br>
            <a:r>
              <a:rPr lang="en-US" sz="1600" b="1">
                <a:solidFill>
                  <a:schemeClr val="accent1"/>
                </a:solidFill>
                <a:latin typeface="Tahoma" pitchFamily="34" charset="0"/>
              </a:rPr>
              <a:t>int sumaniza(</a:t>
            </a:r>
            <a:r>
              <a:rPr lang="sr-Latn-CS" sz="1600" b="1">
                <a:solidFill>
                  <a:schemeClr val="accent1"/>
                </a:solidFill>
                <a:latin typeface="Tahoma" pitchFamily="34" charset="0"/>
              </a:rPr>
              <a:t>int a</a:t>
            </a:r>
            <a:r>
              <a:rPr lang="en-US" sz="1600" b="1" smtClean="0">
                <a:solidFill>
                  <a:schemeClr val="accent1"/>
                </a:solidFill>
                <a:latin typeface="Tahoma" pitchFamily="34" charset="0"/>
              </a:rPr>
              <a:t>[],</a:t>
            </a:r>
            <a:r>
              <a:rPr lang="sr-Latn-RS" sz="1600" b="1" smtClean="0">
                <a:solidFill>
                  <a:schemeClr val="accent1"/>
                </a:solidFill>
                <a:latin typeface="Tahoma" pitchFamily="34" charset="0"/>
              </a:rPr>
              <a:t> </a:t>
            </a:r>
            <a:r>
              <a:rPr lang="en-US" sz="1600" b="1" smtClean="0">
                <a:solidFill>
                  <a:schemeClr val="accent1"/>
                </a:solidFill>
                <a:latin typeface="Tahoma" pitchFamily="34" charset="0"/>
              </a:rPr>
              <a:t>int </a:t>
            </a:r>
            <a:r>
              <a:rPr lang="en-US" sz="1600" b="1">
                <a:solidFill>
                  <a:schemeClr val="accent1"/>
                </a:solidFill>
                <a:latin typeface="Tahoma" pitchFamily="34" charset="0"/>
              </a:rPr>
              <a:t>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26175</TotalTime>
  <Words>2320</Words>
  <Application>Microsoft Office PowerPoint</Application>
  <PresentationFormat>On-screen Show (4:3)</PresentationFormat>
  <Paragraphs>217</Paragraphs>
  <Slides>30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 Unicode MS</vt:lpstr>
      <vt:lpstr>Tahoma</vt:lpstr>
      <vt:lpstr>Times New Roman</vt:lpstr>
      <vt:lpstr>Wingdings</vt:lpstr>
      <vt:lpstr>Citrus</vt:lpstr>
      <vt:lpstr>Equation</vt:lpstr>
      <vt:lpstr>Programiranje I</vt:lpstr>
      <vt:lpstr>Tip void</vt:lpstr>
      <vt:lpstr>Funkcija – Neki detalji</vt:lpstr>
      <vt:lpstr>Fiktivni i stvarni argumenti funkcije</vt:lpstr>
      <vt:lpstr>Prototipovi funkcija</vt:lpstr>
      <vt:lpstr>Prototip - Upotreba</vt:lpstr>
      <vt:lpstr>Poziv po referenci</vt:lpstr>
      <vt:lpstr>Poziv po referenci - Primjer</vt:lpstr>
      <vt:lpstr>Poziv po referenci – Tipična primjena</vt:lpstr>
      <vt:lpstr>Svaki drugi - duplo</vt:lpstr>
      <vt:lpstr>Maksimum i pozicija maksimuma</vt:lpstr>
      <vt:lpstr>String kao argument funkcije</vt:lpstr>
      <vt:lpstr>Matrica kao argument funkcije</vt:lpstr>
      <vt:lpstr>Matrica kao argument funkcije</vt:lpstr>
      <vt:lpstr>Matrica - argument funkcije</vt:lpstr>
      <vt:lpstr>Složene deklaracije funkcija</vt:lpstr>
      <vt:lpstr>Složene deklaracije funkcija</vt:lpstr>
      <vt:lpstr>Adresa funkcije</vt:lpstr>
      <vt:lpstr>Adresa funkcije</vt:lpstr>
      <vt:lpstr>Funkcija sa argumentom funkcijom</vt:lpstr>
      <vt:lpstr>Funkcija sa argumentom funkcijom</vt:lpstr>
      <vt:lpstr>Primjer</vt:lpstr>
      <vt:lpstr>Primjer - Realizacija</vt:lpstr>
      <vt:lpstr>Funkcija main</vt:lpstr>
      <vt:lpstr>Tip rezultata f-je main</vt:lpstr>
      <vt:lpstr>Argumenti f-je main</vt:lpstr>
      <vt:lpstr>Argumenti f-je main</vt:lpstr>
      <vt:lpstr>Argumenti f-je main</vt:lpstr>
      <vt:lpstr>Rekurzija</vt:lpstr>
      <vt:lpstr>Rekurzija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Slobodan</cp:lastModifiedBy>
  <cp:revision>436</cp:revision>
  <dcterms:created xsi:type="dcterms:W3CDTF">2004-08-23T07:37:27Z</dcterms:created>
  <dcterms:modified xsi:type="dcterms:W3CDTF">2017-10-25T07:02:04Z</dcterms:modified>
</cp:coreProperties>
</file>