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6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a+b)*</a:t>
            </a:r>
            <a:r>
              <a:rPr lang="sr-Latn-C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((</a:t>
            </a:r>
            <a:r>
              <a:rPr lang="sr-Latn-CS" sz="2400" dirty="0" smtClean="0">
                <a:solidFill>
                  <a:srgbClr val="FF0000"/>
                </a:solidFill>
              </a:rPr>
              <a:t>c-d%e)*(b-d))</a:t>
            </a:r>
            <a:r>
              <a:rPr lang="en-US" sz="2400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Tahoma" charset="0"/>
              </a:rPr>
              <a:t>c=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en-US" dirty="0" err="1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066800" y="2743200"/>
            <a:ext cx="1828800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478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252538" y="2271713"/>
            <a:ext cx="1447800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881063" y="2852738"/>
            <a:ext cx="3589337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499992" y="2852738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Ako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ste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z</a:t>
            </a:r>
            <a:r>
              <a:rPr lang="en-US" sz="1600" dirty="0" err="1">
                <a:latin typeface="Tahoma" charset="0"/>
              </a:rPr>
              <a:t>aboravili</a:t>
            </a:r>
            <a:r>
              <a:rPr lang="en-US" sz="1600" dirty="0">
                <a:latin typeface="Tahoma" charset="0"/>
              </a:rPr>
              <a:t>, </a:t>
            </a:r>
            <a:r>
              <a:rPr lang="en-US" sz="1600" dirty="0" err="1">
                <a:latin typeface="Tahoma" charset="0"/>
              </a:rPr>
              <a:t>ovo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nije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matematičko jednako već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dirty="0">
                <a:latin typeface="Tahoma" charset="0"/>
              </a:rPr>
              <a:t> koji pridružuje rezultat sa desne strane onome što se nalazi na lijevoj strani znaka jednakosti.</a:t>
            </a:r>
            <a:endParaRPr lang="en-US" sz="1600" dirty="0">
              <a:latin typeface="Tahoma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266528"/>
            <a:ext cx="8686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(ovo nije dozvoljeno u matematici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sem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za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b=0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(nadamo se) 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503096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29563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varijante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postfiksna varijanta</a:t>
            </a:r>
            <a:r>
              <a:rPr lang="sr-Latn-CS" sz="1600" b="1" dirty="0" smtClean="0"/>
              <a:t> koja znači prvo upotrijebi </a:t>
            </a:r>
            <a:r>
              <a:rPr lang="sr-Latn-CS" sz="1600" b="1" dirty="0" smtClean="0">
                <a:solidFill>
                  <a:srgbClr val="FF0000"/>
                </a:solidFill>
              </a:rPr>
              <a:t>k</a:t>
            </a:r>
            <a:r>
              <a:rPr lang="sr-Latn-CS" sz="1600" b="1" dirty="0" smtClean="0"/>
              <a:t> </a:t>
            </a:r>
            <a:r>
              <a:rPr lang="en-US" sz="1600" b="1" dirty="0" smtClean="0"/>
              <a:t>u </a:t>
            </a:r>
            <a:r>
              <a:rPr lang="en-US" sz="1600" b="1" dirty="0" err="1" smtClean="0"/>
              <a:t>izrazu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gdje</a:t>
            </a:r>
            <a:r>
              <a:rPr lang="en-US" sz="1600" b="1" dirty="0" smtClean="0"/>
              <a:t> se </a:t>
            </a:r>
            <a:r>
              <a:rPr lang="en-US" sz="1600" b="1" dirty="0" err="1" smtClean="0"/>
              <a:t>nalazi</a:t>
            </a:r>
            <a:r>
              <a:rPr lang="en-US" sz="1600" b="1" dirty="0" smtClean="0"/>
              <a:t>, </a:t>
            </a:r>
            <a:r>
              <a:rPr lang="sr-Latn-CS" sz="1600" b="1" dirty="0" smtClean="0"/>
              <a:t>a zatim ga uvećaj za 1) i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prefiksna varijanta</a:t>
            </a:r>
            <a:r>
              <a:rPr lang="sr-Latn-CS" sz="1600" b="1" dirty="0" smtClean="0"/>
              <a:t> koja znači prvo povećaj za 1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zatim ga upotrijebi</a:t>
            </a:r>
            <a:r>
              <a:rPr lang="en-US" sz="1600" b="1" dirty="0" smtClean="0"/>
              <a:t> u </a:t>
            </a:r>
            <a:r>
              <a:rPr lang="en-US" sz="1600" b="1" dirty="0" err="1" smtClean="0"/>
              <a:t>izrazu</a:t>
            </a:r>
            <a:r>
              <a:rPr lang="sr-Latn-CS" sz="1600" b="1" dirty="0" smtClean="0"/>
              <a:t>).</a:t>
            </a:r>
            <a:endParaRPr lang="sr-Latn-CS" sz="16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sr-Latn-CS" sz="2400" dirty="0" smtClean="0"/>
              <a:t>, dok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j=1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opet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kao kod inkrementiranja.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i=2</a:t>
            </a:r>
            <a:r>
              <a:rPr lang="sr-Latn-CS" sz="2000" dirty="0" smtClean="0">
                <a:solidFill>
                  <a:srgbClr val="3333CC"/>
                </a:solidFill>
              </a:rPr>
              <a:t>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>
                <a:solidFill>
                  <a:srgbClr val="3333CC"/>
                </a:solidFill>
              </a:rPr>
              <a:t>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b="1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 izvršava se </a:t>
            </a:r>
            <a:r>
              <a:rPr lang="sr-Latn-CS" sz="2400" b="1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</a:t>
            </a:r>
            <a:r>
              <a:rPr lang="sr-Latn-CS" sz="2400" b="1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a=(j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en-US" sz="2400" dirty="0" smtClean="0"/>
              <a:t>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smtClean="0"/>
            </a:br>
            <a:r>
              <a:rPr lang="sr-Latn-CS" sz="2200" smtClean="0"/>
              <a:t>N</a:t>
            </a:r>
            <a:r>
              <a:rPr lang="en-US" sz="2200" smtClean="0"/>
              <a:t>a </a:t>
            </a:r>
            <a:r>
              <a:rPr lang="sr-Latn-CS" sz="2200" smtClean="0"/>
              <a:t>pr</a:t>
            </a:r>
            <a:r>
              <a:rPr lang="en-US" sz="2200" smtClean="0"/>
              <a:t>imjer,</a:t>
            </a:r>
            <a:r>
              <a:rPr lang="sr-Latn-CS" sz="2200" smtClean="0"/>
              <a:t> </a:t>
            </a:r>
            <a:r>
              <a:rPr lang="sr-Latn-CS" sz="2200" b="1" smtClean="0">
                <a:solidFill>
                  <a:srgbClr val="FF0000"/>
                </a:solidFill>
              </a:rPr>
              <a:t>i=(j=2,3)</a:t>
            </a:r>
            <a:r>
              <a:rPr lang="sr-Latn-CS" sz="2200" smtClean="0"/>
              <a:t> će postaviti </a:t>
            </a:r>
            <a:r>
              <a:rPr lang="sr-Latn-CS" sz="2200" b="1" smtClean="0">
                <a:solidFill>
                  <a:srgbClr val="FF0000"/>
                </a:solidFill>
              </a:rPr>
              <a:t>j</a:t>
            </a:r>
            <a:r>
              <a:rPr lang="sr-Latn-CS" sz="2200" smtClean="0"/>
              <a:t> na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sr-Latn-CS" sz="2200" smtClean="0"/>
              <a:t>, a zatim će </a:t>
            </a:r>
            <a:r>
              <a:rPr lang="sr-Latn-CS" sz="2200" b="1" smtClean="0">
                <a:solidFill>
                  <a:srgbClr val="FF0000"/>
                </a:solidFill>
              </a:rPr>
              <a:t>3</a:t>
            </a:r>
            <a:r>
              <a:rPr lang="sr-Latn-CS" sz="2200" smtClean="0"/>
              <a:t> pridružiti promjenljivoj </a:t>
            </a:r>
            <a:r>
              <a:rPr lang="sr-Latn-CS" sz="2200" b="1" smtClean="0">
                <a:solidFill>
                  <a:srgbClr val="FF0000"/>
                </a:solidFill>
              </a:rPr>
              <a:t>i</a:t>
            </a:r>
            <a:r>
              <a:rPr lang="sr-Latn-CS" sz="2200" smtClean="0"/>
              <a:t>.</a:t>
            </a:r>
          </a:p>
          <a:p>
            <a:pPr eaLnBrk="1" hangingPunct="1"/>
            <a:endParaRPr lang="sr-Latn-CS" sz="2200" smtClean="0"/>
          </a:p>
          <a:p>
            <a:pPr eaLnBrk="1" hangingPunct="1"/>
            <a:r>
              <a:rPr lang="sr-Latn-CS" sz="2200" smtClean="0"/>
              <a:t>Sada prelazimo na realni broj kao tip podataka.</a:t>
            </a:r>
          </a:p>
          <a:p>
            <a:pPr eaLnBrk="1" hangingPunct="1"/>
            <a:r>
              <a:rPr lang="sr-Latn-CS" sz="2200" smtClean="0"/>
              <a:t>Gotovo sve operacije koje se obavljaju nad cijelim brojevima se i ovdje mogu primijeniti (problem postoji kod ostatka, poređenja tipa </a:t>
            </a:r>
            <a:r>
              <a:rPr lang="sr-Latn-CS" sz="2200" b="1" smtClean="0"/>
              <a:t>a==1</a:t>
            </a:r>
            <a:r>
              <a:rPr lang="sr-Latn-CS" sz="2200" smtClean="0"/>
              <a:t> zbog načina zapisa realnih brojeva, kao i kod operacija sa bitovima, inkrementiranja, dekrementiranja, a postoji i niz drugih specifičnosti).</a:t>
            </a:r>
            <a:endParaRPr lang="en-US" sz="22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591"/>
            <a:ext cx="8287072" cy="3095625"/>
          </a:xfrm>
        </p:spPr>
        <p:txBody>
          <a:bodyPr/>
          <a:lstStyle/>
          <a:p>
            <a:pPr eaLnBrk="1" hangingPunct="1"/>
            <a:r>
              <a:rPr lang="sr-Latn-CS" sz="2400" smtClean="0"/>
              <a:t>Realni brojevi se deklarišu kao </a:t>
            </a:r>
            <a:r>
              <a:rPr lang="sr-Latn-CS" sz="2400" b="1" smtClean="0">
                <a:solidFill>
                  <a:srgbClr val="FF0000"/>
                </a:solidFill>
              </a:rPr>
              <a:t>float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(kratki memorijski zapis) ili kao </a:t>
            </a:r>
            <a:r>
              <a:rPr lang="sr-Latn-CS" sz="2400" b="1" smtClean="0">
                <a:solidFill>
                  <a:srgbClr val="FF0000"/>
                </a:solidFill>
              </a:rPr>
              <a:t>double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(dugi memorijski zapis). </a:t>
            </a:r>
            <a:r>
              <a:rPr lang="sr-Latn-CS" sz="1600" b="1" smtClean="0"/>
              <a:t>Neki sistemi poznaju i long double zapis. Kod nas je float 4 bajta, a double 8, ali su to mašinski zavisni elementi.</a:t>
            </a:r>
          </a:p>
          <a:p>
            <a:pPr eaLnBrk="1" hangingPunct="1">
              <a:spcBef>
                <a:spcPts val="1800"/>
              </a:spcBef>
            </a:pPr>
            <a:r>
              <a:rPr lang="sr-Latn-CS" sz="2400" smtClean="0"/>
              <a:t>Ako se operacije izvršavaju nad podacima različitim po tipu izvršava se konverzija tipa podataka, koja će biti objašnjena nakon što bude objašnjen tip podataka </a:t>
            </a:r>
            <a:r>
              <a:rPr lang="sr-Latn-CS" sz="2400" b="1" smtClean="0">
                <a:solidFill>
                  <a:srgbClr val="FF0000"/>
                </a:solidFill>
              </a:rPr>
              <a:t>char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27584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55268" y="5843860"/>
            <a:ext cx="434106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latin typeface="Tahoma" charset="0"/>
              </a:rPr>
              <a:t>Podsjetite se i ostalih varijanti preko oktalnog ASCII koda, heksadecimalnog koda</a:t>
            </a:r>
            <a:r>
              <a:rPr lang="sr-Latn-CS" sz="1700">
                <a:latin typeface="Tahoma" charset="0"/>
              </a:rPr>
              <a:t>,</a:t>
            </a:r>
            <a:r>
              <a:rPr lang="en-US" sz="1700">
                <a:latin typeface="Tahoma" charset="0"/>
              </a:rPr>
              <a:t> </a:t>
            </a:r>
            <a:r>
              <a:rPr lang="sr-Latn-CS" sz="1700">
                <a:latin typeface="Tahoma" charset="0"/>
              </a:rPr>
              <a:t>kao </a:t>
            </a:r>
            <a:r>
              <a:rPr lang="en-US" sz="1700">
                <a:latin typeface="Tahoma" charset="0"/>
              </a:rPr>
              <a:t>i zadavanja specijalnih simbola</a:t>
            </a:r>
            <a:r>
              <a:rPr lang="sr-Latn-CS" sz="1700">
                <a:latin typeface="Tahoma" charset="0"/>
              </a:rPr>
              <a:t>.</a:t>
            </a:r>
            <a:endParaRPr lang="en-US" sz="170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fA=iA+iB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fA=7</a:t>
            </a:r>
            <a:r>
              <a:rPr lang="sr-Latn-CS" sz="2400" dirty="0" smtClean="0"/>
              <a:t>, što je očekivano.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iB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fA</a:t>
            </a:r>
            <a:r>
              <a:rPr lang="en-US" sz="2400" dirty="0" smtClean="0">
                <a:solidFill>
                  <a:srgbClr val="FF0000"/>
                </a:solidFill>
              </a:rPr>
              <a:t>=1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je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ostavljeno</a:t>
            </a:r>
            <a:r>
              <a:rPr lang="en-US" sz="2400" dirty="0" smtClean="0"/>
              <a:t> </a:t>
            </a:r>
            <a:r>
              <a:rPr lang="en-US" sz="2400" dirty="0" err="1" smtClean="0"/>
              <a:t>mjesta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(</a:t>
            </a: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operanda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brojevi</a:t>
            </a:r>
            <a:r>
              <a:rPr lang="sr-Latn-CS" sz="2400" dirty="0" smtClean="0"/>
              <a:t>) i dolazi do odsjecanja necjelobr</a:t>
            </a:r>
            <a:r>
              <a:rPr lang="en-US" sz="2400" dirty="0" smtClean="0"/>
              <a:t>o</a:t>
            </a:r>
            <a:r>
              <a:rPr lang="sr-Latn-CS" sz="2400" dirty="0" smtClean="0"/>
              <a:t>jnog dijela.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iA=fA+fB</a:t>
            </a:r>
            <a:r>
              <a:rPr lang="sr-Latn-CS" sz="2400" dirty="0" smtClean="0"/>
              <a:t> daje rezultat </a:t>
            </a:r>
            <a:r>
              <a:rPr lang="sr-Latn-CS" sz="2400" dirty="0" smtClean="0">
                <a:solidFill>
                  <a:srgbClr val="FF0000"/>
                </a:solidFill>
              </a:rPr>
              <a:t>iA=3</a:t>
            </a:r>
            <a:r>
              <a:rPr lang="sr-Latn-CS" sz="2400" dirty="0" smtClean="0"/>
              <a:t>. Obavi operaciju kao za realne brojeve, ali prilikom prebacivanja rezultata u cjelobrojnu promjenljivu dolazi do odsjecanja necjelobrojnog dijela.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568952" cy="43197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fB=fA+iA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fB=6.1</a:t>
            </a:r>
            <a:r>
              <a:rPr lang="sr-Latn-CS" sz="2400" dirty="0" smtClean="0"/>
              <a:t>. Računar “podesi” da je rezultat “komplikovanijeg” tipa od dva različita tipa operanada. To je u ovom slučaju tip podataka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iB=fA+iA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iB=6</a:t>
            </a:r>
            <a:r>
              <a:rPr lang="sr-Latn-CS" sz="2400" dirty="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 operacijama u kojima učestvuju operandi različitih tipova prilikom smještanja promjenljivih u regist</a:t>
            </a:r>
            <a:r>
              <a:rPr lang="en-US" sz="2400" dirty="0" smtClean="0"/>
              <a:t>a</a:t>
            </a:r>
            <a:r>
              <a:rPr lang="sr-Latn-CS" sz="2400" dirty="0" smtClean="0"/>
              <a:t>r vrši se </a:t>
            </a: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 smtClean="0"/>
              <a:t>, odnosno već prilikom kopiranja promjenljivih u registrima se podešava prostor za sve njih u skladu sa “naj</a:t>
            </a:r>
            <a:r>
              <a:rPr lang="en-US" sz="2400" dirty="0" err="1" smtClean="0"/>
              <a:t>zahtijevnijom</a:t>
            </a:r>
            <a:r>
              <a:rPr lang="sr-Latn-CS" sz="2400" dirty="0" smtClean="0"/>
              <a:t>” promjenljivom koja učestvuje u operaciji.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programu.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483768" y="2204864"/>
            <a:ext cx="6588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71800" y="4419600"/>
            <a:ext cx="5791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700" dirty="0">
                <a:latin typeface="Tahoma" charset="0"/>
              </a:rPr>
              <a:t> promjenljive.</a:t>
            </a:r>
            <a:endParaRPr lang="en-US" sz="17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209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928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Deklaracije i definicije se mogu kombinovati.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Dozvoljeni, ali besmisleni oblici deklaracije. Razumno </a:t>
            </a:r>
            <a:r>
              <a:rPr lang="sr-Latn-CS" sz="1700" dirty="0" smtClean="0">
                <a:latin typeface="Tahoma" charset="0"/>
              </a:rPr>
              <a:t>je:</a:t>
            </a:r>
            <a:endParaRPr lang="en-US" sz="1700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i=0;</a:t>
            </a:r>
          </a:p>
          <a:p>
            <a:pPr algn="just"/>
            <a:r>
              <a:rPr lang="sr-Latn-CS" dirty="0">
                <a:latin typeface="Tahoma" charset="0"/>
              </a:rPr>
              <a:t>int j=i+2;</a:t>
            </a:r>
            <a:endParaRPr lang="en-US" dirty="0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627784" y="3775973"/>
            <a:ext cx="355699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700" dirty="0">
                <a:latin typeface="Tahoma" charset="0"/>
              </a:rPr>
              <a:t> oblik deklaracije, jer u trenutku inicijalizacije promjenljive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700" dirty="0">
                <a:latin typeface="Tahoma" charset="0"/>
              </a:rPr>
              <a:t> ne postoji promjenljiva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Blok naredbi je skup naredbi oivičen vitičastim </a:t>
            </a:r>
            <a:r>
              <a:rPr lang="sr-Latn-CS" sz="2100" dirty="0" smtClean="0">
                <a:latin typeface="Tahoma" charset="0"/>
              </a:rPr>
              <a:t>zagradama</a:t>
            </a:r>
            <a:r>
              <a:rPr lang="en-US" sz="2100" dirty="0" smtClean="0">
                <a:latin typeface="Tahoma" charset="0"/>
              </a:rPr>
              <a:t> </a:t>
            </a:r>
            <a:r>
              <a:rPr lang="en-US" sz="21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100" dirty="0" smtClean="0">
                <a:latin typeface="Tahoma" charset="0"/>
              </a:rPr>
              <a:t>.</a:t>
            </a:r>
            <a:endParaRPr lang="en-US" sz="21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(liči na funkciju ili naredbu, ali je, zapravo, operator)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7616"/>
            <a:ext cx="807104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tzv. </a:t>
            </a:r>
            <a:r>
              <a:rPr lang="sr-Latn-CS" sz="2400" dirty="0" smtClean="0">
                <a:solidFill>
                  <a:srgbClr val="3333CC"/>
                </a:solidFill>
              </a:rPr>
              <a:t>unarni 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osnovnih matematičkih operacija su: </a:t>
            </a:r>
            <a:r>
              <a:rPr lang="sr-Latn-CS" sz="2400" b="1" dirty="0" smtClean="0">
                <a:solidFill>
                  <a:srgbClr val="FF0000"/>
                </a:solidFill>
              </a:rPr>
              <a:t>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(sabiranje i pozitiv</a:t>
            </a:r>
            <a:r>
              <a:rPr lang="en-US" sz="1600" b="1" dirty="0" smtClean="0"/>
              <a:t>a</a:t>
            </a:r>
            <a:r>
              <a:rPr lang="sr-Latn-CS" sz="1600" b="1" dirty="0" smtClean="0"/>
              <a:t>n </a:t>
            </a:r>
            <a:r>
              <a:rPr lang="sr-Latn-CS" sz="1600" b="1" dirty="0" smtClean="0">
                <a:solidFill>
                  <a:schemeClr val="accent1"/>
                </a:solidFill>
              </a:rPr>
              <a:t>predznak</a:t>
            </a:r>
            <a:r>
              <a:rPr lang="sr-Latn-CS" sz="1600" b="1" dirty="0" smtClean="0"/>
              <a:t>,</a:t>
            </a:r>
            <a:r>
              <a:rPr lang="sr-Latn-CS" sz="1600" b="1" dirty="0" smtClean="0">
                <a:solidFill>
                  <a:schemeClr val="accent1"/>
                </a:solidFill>
              </a:rPr>
              <a:t> </a:t>
            </a:r>
            <a:r>
              <a:rPr lang="sr-Latn-CS" sz="1600" b="1" dirty="0" smtClean="0"/>
              <a:t>ali se kao predznak rijetko koristi)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-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(oduzimanje i negativni</a:t>
            </a:r>
            <a:r>
              <a:rPr lang="sr-Latn-CS" sz="1600" b="1" dirty="0" smtClean="0">
                <a:solidFill>
                  <a:schemeClr val="accent1"/>
                </a:solidFill>
              </a:rPr>
              <a:t> predznak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*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(množenje)</a:t>
            </a:r>
            <a:r>
              <a:rPr lang="sr-Latn-CS" sz="2400" dirty="0" smtClean="0"/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/</a:t>
            </a:r>
            <a:r>
              <a:rPr lang="en-US" sz="2400" dirty="0" smtClean="0"/>
              <a:t>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dijeljenje</a:t>
            </a:r>
            <a:r>
              <a:rPr lang="en-US" sz="1600" b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%</a:t>
            </a:r>
            <a:r>
              <a:rPr lang="en-US" sz="2400" dirty="0" smtClean="0"/>
              <a:t>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ostatak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pri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dijeljenju</a:t>
            </a:r>
            <a:r>
              <a:rPr lang="en-US" sz="1600" b="1" dirty="0" smtClean="0"/>
              <a:t> – </a:t>
            </a:r>
            <a:r>
              <a:rPr lang="sr-Latn-ME" sz="1600" b="1" dirty="0" smtClean="0"/>
              <a:t>isključivo </a:t>
            </a:r>
            <a:r>
              <a:rPr lang="en-US" sz="1600" b="1" dirty="0" smtClean="0"/>
              <a:t>se </a:t>
            </a:r>
            <a:r>
              <a:rPr lang="en-US" sz="1600" b="1" dirty="0" err="1" smtClean="0"/>
              <a:t>primjenjuje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kod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cijelih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brojeva</a:t>
            </a:r>
            <a:r>
              <a:rPr lang="en-US" sz="1600" b="1" dirty="0" smtClean="0"/>
              <a:t>)</a:t>
            </a:r>
            <a:r>
              <a:rPr lang="en-US" sz="2400" dirty="0" smtClean="0"/>
              <a:t>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107504" y="465313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392640" y="5013176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44144" y="5013176"/>
            <a:ext cx="533400" cy="1303040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277544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predznak je unarni operator, dok su ostali 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binarni </a:t>
            </a:r>
            <a:r>
              <a:rPr lang="en-US" sz="1600" b="1">
                <a:latin typeface="Tahoma" charset="0"/>
              </a:rPr>
              <a:t>(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primjenjuju se nad dva operanda</a:t>
            </a:r>
            <a:r>
              <a:rPr lang="en-US" sz="1600" b="1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564704" y="4644876"/>
            <a:ext cx="712840" cy="188046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10886</TotalTime>
  <Words>2478</Words>
  <Application>Microsoft Office PowerPoint</Application>
  <PresentationFormat>On-screen Show (4:3)</PresentationFormat>
  <Paragraphs>184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 Unicode MS</vt:lpstr>
      <vt:lpstr>ＭＳ 明朝</vt:lpstr>
      <vt:lpstr>ＭＳ Ｐゴシック</vt:lpstr>
      <vt:lpstr>Calibri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Operator sizeof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“Zgodne” osobine ASCII tabele</vt:lpstr>
      <vt:lpstr>Operacije kod karaktera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237</cp:revision>
  <dcterms:created xsi:type="dcterms:W3CDTF">2004-08-23T07:37:27Z</dcterms:created>
  <dcterms:modified xsi:type="dcterms:W3CDTF">2017-10-03T11:31:44Z</dcterms:modified>
</cp:coreProperties>
</file>