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9942513" cy="676116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6396" autoAdjust="0"/>
  </p:normalViewPr>
  <p:slideViewPr>
    <p:cSldViewPr showGuides="1">
      <p:cViewPr varScale="1">
        <p:scale>
          <a:sx n="111" d="100"/>
          <a:sy n="111" d="100"/>
        </p:scale>
        <p:origin x="16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t" anchorCtr="0" compatLnSpc="1">
            <a:prstTxWarp prst="textNoShape">
              <a:avLst/>
            </a:prstTxWarp>
          </a:bodyPr>
          <a:lstStyle>
            <a:lvl1pPr defTabSz="946183">
              <a:defRPr sz="1200"/>
            </a:lvl1pPr>
          </a:lstStyle>
          <a:p>
            <a:pPr>
              <a:defRPr/>
            </a:pPr>
            <a:endParaRPr lang="en-US"/>
          </a:p>
        </p:txBody>
      </p:sp>
      <p:sp>
        <p:nvSpPr>
          <p:cNvPr id="50179" name="Rectangle 3"/>
          <p:cNvSpPr>
            <a:spLocks noGrp="1" noChangeArrowheads="1"/>
          </p:cNvSpPr>
          <p:nvPr>
            <p:ph type="dt" sz="quarter" idx="1"/>
          </p:nvPr>
        </p:nvSpPr>
        <p:spPr bwMode="auto">
          <a:xfrm>
            <a:off x="5632450" y="0"/>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t" anchorCtr="0" compatLnSpc="1">
            <a:prstTxWarp prst="textNoShape">
              <a:avLst/>
            </a:prstTxWarp>
          </a:bodyPr>
          <a:lstStyle>
            <a:lvl1pPr algn="r" defTabSz="946183">
              <a:defRPr sz="1200"/>
            </a:lvl1pPr>
          </a:lstStyle>
          <a:p>
            <a:pPr>
              <a:defRPr/>
            </a:pPr>
            <a:endParaRPr lang="en-US"/>
          </a:p>
        </p:txBody>
      </p:sp>
      <p:sp>
        <p:nvSpPr>
          <p:cNvPr id="50180" name="Rectangle 4"/>
          <p:cNvSpPr>
            <a:spLocks noGrp="1" noChangeArrowheads="1"/>
          </p:cNvSpPr>
          <p:nvPr>
            <p:ph type="ftr" sz="quarter" idx="2"/>
          </p:nvPr>
        </p:nvSpPr>
        <p:spPr bwMode="auto">
          <a:xfrm>
            <a:off x="0" y="6421438"/>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b" anchorCtr="0" compatLnSpc="1">
            <a:prstTxWarp prst="textNoShape">
              <a:avLst/>
            </a:prstTxWarp>
          </a:bodyPr>
          <a:lstStyle>
            <a:lvl1pPr defTabSz="946183">
              <a:defRPr sz="1200"/>
            </a:lvl1pPr>
          </a:lstStyle>
          <a:p>
            <a:pPr>
              <a:defRPr/>
            </a:pPr>
            <a:endParaRPr lang="en-US"/>
          </a:p>
        </p:txBody>
      </p:sp>
      <p:sp>
        <p:nvSpPr>
          <p:cNvPr id="50181" name="Rectangle 5"/>
          <p:cNvSpPr>
            <a:spLocks noGrp="1" noChangeArrowheads="1"/>
          </p:cNvSpPr>
          <p:nvPr>
            <p:ph type="sldNum" sz="quarter" idx="3"/>
          </p:nvPr>
        </p:nvSpPr>
        <p:spPr bwMode="auto">
          <a:xfrm>
            <a:off x="5632450" y="6421438"/>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b" anchorCtr="0" compatLnSpc="1">
            <a:prstTxWarp prst="textNoShape">
              <a:avLst/>
            </a:prstTxWarp>
          </a:bodyPr>
          <a:lstStyle>
            <a:lvl1pPr algn="r" defTabSz="946183">
              <a:defRPr sz="1200"/>
            </a:lvl1pPr>
          </a:lstStyle>
          <a:p>
            <a:pPr>
              <a:defRPr/>
            </a:pPr>
            <a:fld id="{B37053D7-0336-44AA-8E6E-F7D006634935}" type="slidenum">
              <a:rPr lang="en-US"/>
              <a:pPr>
                <a:defRPr/>
              </a:pPr>
              <a:t>‹#›</a:t>
            </a:fld>
            <a:endParaRPr lang="en-US"/>
          </a:p>
        </p:txBody>
      </p:sp>
    </p:spTree>
    <p:extLst>
      <p:ext uri="{BB962C8B-B14F-4D97-AF65-F5344CB8AC3E}">
        <p14:creationId xmlns:p14="http://schemas.microsoft.com/office/powerpoint/2010/main" val="9901919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004" tIns="46502" rIns="93004" bIns="46502" rtlCol="0"/>
          <a:lstStyle>
            <a:lvl1pPr algn="l">
              <a:defRPr sz="1200"/>
            </a:lvl1pPr>
          </a:lstStyle>
          <a:p>
            <a:pPr>
              <a:defRPr/>
            </a:pPr>
            <a:endParaRPr lang="en-GB"/>
          </a:p>
        </p:txBody>
      </p:sp>
      <p:sp>
        <p:nvSpPr>
          <p:cNvPr id="3" name="Date Placeholder 2"/>
          <p:cNvSpPr>
            <a:spLocks noGrp="1"/>
          </p:cNvSpPr>
          <p:nvPr>
            <p:ph type="dt" idx="1"/>
          </p:nvPr>
        </p:nvSpPr>
        <p:spPr>
          <a:xfrm>
            <a:off x="5630863" y="0"/>
            <a:ext cx="4310062" cy="338138"/>
          </a:xfrm>
          <a:prstGeom prst="rect">
            <a:avLst/>
          </a:prstGeom>
        </p:spPr>
        <p:txBody>
          <a:bodyPr vert="horz" lIns="93004" tIns="46502" rIns="93004" bIns="46502" rtlCol="0"/>
          <a:lstStyle>
            <a:lvl1pPr algn="r">
              <a:defRPr sz="1200"/>
            </a:lvl1pPr>
          </a:lstStyle>
          <a:p>
            <a:pPr>
              <a:defRPr/>
            </a:pPr>
            <a:fld id="{2A613760-EB3A-4F00-9E39-87F968A13744}" type="datetimeFigureOut">
              <a:rPr lang="en-GB"/>
              <a:pPr>
                <a:defRPr/>
              </a:pPr>
              <a:t>06/12/2017</a:t>
            </a:fld>
            <a:endParaRPr lang="en-GB"/>
          </a:p>
        </p:txBody>
      </p:sp>
      <p:sp>
        <p:nvSpPr>
          <p:cNvPr id="4" name="Slide Image Placeholder 3"/>
          <p:cNvSpPr>
            <a:spLocks noGrp="1" noRot="1" noChangeAspect="1"/>
          </p:cNvSpPr>
          <p:nvPr>
            <p:ph type="sldImg" idx="2"/>
          </p:nvPr>
        </p:nvSpPr>
        <p:spPr>
          <a:xfrm>
            <a:off x="3281363" y="506413"/>
            <a:ext cx="3379787" cy="2535237"/>
          </a:xfrm>
          <a:prstGeom prst="rect">
            <a:avLst/>
          </a:prstGeom>
          <a:noFill/>
          <a:ln w="12700">
            <a:solidFill>
              <a:prstClr val="black"/>
            </a:solidFill>
          </a:ln>
        </p:spPr>
        <p:txBody>
          <a:bodyPr vert="horz" lIns="93004" tIns="46502" rIns="93004" bIns="46502" rtlCol="0" anchor="ctr"/>
          <a:lstStyle/>
          <a:p>
            <a:pPr lvl="0"/>
            <a:endParaRPr lang="en-GB" noProof="0" smtClean="0"/>
          </a:p>
        </p:txBody>
      </p:sp>
      <p:sp>
        <p:nvSpPr>
          <p:cNvPr id="5" name="Notes Placeholder 4"/>
          <p:cNvSpPr>
            <a:spLocks noGrp="1"/>
          </p:cNvSpPr>
          <p:nvPr>
            <p:ph type="body" sz="quarter" idx="3"/>
          </p:nvPr>
        </p:nvSpPr>
        <p:spPr>
          <a:xfrm>
            <a:off x="993775" y="3211513"/>
            <a:ext cx="7954963" cy="3043237"/>
          </a:xfrm>
          <a:prstGeom prst="rect">
            <a:avLst/>
          </a:prstGeom>
        </p:spPr>
        <p:txBody>
          <a:bodyPr vert="horz" lIns="93004" tIns="46502" rIns="93004" bIns="46502"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004" tIns="46502" rIns="93004" bIns="46502"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5630863" y="6421438"/>
            <a:ext cx="4310062" cy="338137"/>
          </a:xfrm>
          <a:prstGeom prst="rect">
            <a:avLst/>
          </a:prstGeom>
        </p:spPr>
        <p:txBody>
          <a:bodyPr vert="horz" lIns="93004" tIns="46502" rIns="93004" bIns="46502" rtlCol="0" anchor="b"/>
          <a:lstStyle>
            <a:lvl1pPr algn="r">
              <a:defRPr sz="1200"/>
            </a:lvl1pPr>
          </a:lstStyle>
          <a:p>
            <a:pPr>
              <a:defRPr/>
            </a:pPr>
            <a:fld id="{6AC7E388-B9C4-4B0C-8631-A9044F9C9C9B}" type="slidenum">
              <a:rPr lang="en-GB"/>
              <a:pPr>
                <a:defRPr/>
              </a:pPr>
              <a:t>‹#›</a:t>
            </a:fld>
            <a:endParaRPr lang="en-GB"/>
          </a:p>
        </p:txBody>
      </p:sp>
    </p:spTree>
    <p:extLst>
      <p:ext uri="{BB962C8B-B14F-4D97-AF65-F5344CB8AC3E}">
        <p14:creationId xmlns:p14="http://schemas.microsoft.com/office/powerpoint/2010/main" val="28086568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AAC2E2A-0018-451E-A77F-1CA237232FF6}" type="slidenum">
              <a:rPr lang="en-GB" sz="1200" smtClean="0"/>
              <a:pPr eaLnBrk="1" hangingPunct="1"/>
              <a:t>1</a:t>
            </a:fld>
            <a:endParaRPr lang="en-GB" sz="1200" smtClean="0"/>
          </a:p>
        </p:txBody>
      </p:sp>
    </p:spTree>
    <p:extLst>
      <p:ext uri="{BB962C8B-B14F-4D97-AF65-F5344CB8AC3E}">
        <p14:creationId xmlns:p14="http://schemas.microsoft.com/office/powerpoint/2010/main" val="3002352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C7E388-B9C4-4B0C-8631-A9044F9C9C9B}" type="slidenum">
              <a:rPr lang="en-GB" smtClean="0"/>
              <a:pPr>
                <a:defRPr/>
              </a:pPr>
              <a:t>5</a:t>
            </a:fld>
            <a:endParaRPr lang="en-GB"/>
          </a:p>
        </p:txBody>
      </p:sp>
    </p:spTree>
    <p:extLst>
      <p:ext uri="{BB962C8B-B14F-4D97-AF65-F5344CB8AC3E}">
        <p14:creationId xmlns:p14="http://schemas.microsoft.com/office/powerpoint/2010/main" val="1888844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6152 h 3840"/>
                <a:gd name="T2" fmla="*/ 0 w 1824"/>
                <a:gd name="T3" fmla="*/ 0 h 3840"/>
                <a:gd name="T4" fmla="*/ 1824 w 1824"/>
                <a:gd name="T5" fmla="*/ 0 h 3840"/>
                <a:gd name="T6" fmla="*/ 583 w 1824"/>
                <a:gd name="T7" fmla="*/ 6152 h 3840"/>
                <a:gd name="T8" fmla="*/ 0 w 1824"/>
                <a:gd name="T9" fmla="*/ 6152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CF39C04B-DA35-4BC1-8AA3-934A082FF18C}" type="slidenum">
              <a:rPr lang="en-US"/>
              <a:pPr>
                <a:defRPr/>
              </a:pPr>
              <a:t>‹#›</a:t>
            </a:fld>
            <a:endParaRPr lang="en-US"/>
          </a:p>
        </p:txBody>
      </p:sp>
    </p:spTree>
    <p:extLst>
      <p:ext uri="{BB962C8B-B14F-4D97-AF65-F5344CB8AC3E}">
        <p14:creationId xmlns:p14="http://schemas.microsoft.com/office/powerpoint/2010/main" val="4011900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F93F784F-76FC-41A4-9A7A-C89A46BF31F0}" type="slidenum">
              <a:rPr lang="en-US"/>
              <a:pPr>
                <a:defRPr/>
              </a:pPr>
              <a:t>‹#›</a:t>
            </a:fld>
            <a:endParaRPr lang="en-US"/>
          </a:p>
        </p:txBody>
      </p:sp>
    </p:spTree>
    <p:extLst>
      <p:ext uri="{BB962C8B-B14F-4D97-AF65-F5344CB8AC3E}">
        <p14:creationId xmlns:p14="http://schemas.microsoft.com/office/powerpoint/2010/main" val="246615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6F4913E2-15AD-44BF-AEC8-522EECDA2661}" type="slidenum">
              <a:rPr lang="en-US"/>
              <a:pPr>
                <a:defRPr/>
              </a:pPr>
              <a:t>‹#›</a:t>
            </a:fld>
            <a:endParaRPr lang="en-US"/>
          </a:p>
        </p:txBody>
      </p:sp>
    </p:spTree>
    <p:extLst>
      <p:ext uri="{BB962C8B-B14F-4D97-AF65-F5344CB8AC3E}">
        <p14:creationId xmlns:p14="http://schemas.microsoft.com/office/powerpoint/2010/main" val="174533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33BE1B6-9C1D-4D35-B7E8-D2A558102B89}" type="slidenum">
              <a:rPr lang="en-US"/>
              <a:pPr>
                <a:defRPr/>
              </a:pPr>
              <a:t>‹#›</a:t>
            </a:fld>
            <a:endParaRPr lang="en-US"/>
          </a:p>
        </p:txBody>
      </p:sp>
    </p:spTree>
    <p:extLst>
      <p:ext uri="{BB962C8B-B14F-4D97-AF65-F5344CB8AC3E}">
        <p14:creationId xmlns:p14="http://schemas.microsoft.com/office/powerpoint/2010/main" val="92339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8353475-3826-442E-BD6C-F540BA6A6D80}" type="slidenum">
              <a:rPr lang="en-US"/>
              <a:pPr>
                <a:defRPr/>
              </a:pPr>
              <a:t>‹#›</a:t>
            </a:fld>
            <a:endParaRPr lang="en-US"/>
          </a:p>
        </p:txBody>
      </p:sp>
    </p:spTree>
    <p:extLst>
      <p:ext uri="{BB962C8B-B14F-4D97-AF65-F5344CB8AC3E}">
        <p14:creationId xmlns:p14="http://schemas.microsoft.com/office/powerpoint/2010/main" val="1045790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921A7DD3-BC87-4CA4-870E-D8B98221F531}" type="slidenum">
              <a:rPr lang="en-US"/>
              <a:pPr>
                <a:defRPr/>
              </a:pPr>
              <a:t>‹#›</a:t>
            </a:fld>
            <a:endParaRPr lang="en-US"/>
          </a:p>
        </p:txBody>
      </p:sp>
    </p:spTree>
    <p:extLst>
      <p:ext uri="{BB962C8B-B14F-4D97-AF65-F5344CB8AC3E}">
        <p14:creationId xmlns:p14="http://schemas.microsoft.com/office/powerpoint/2010/main" val="4227061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E7AF54E-5CF1-4B73-954A-97444F46CC77}" type="slidenum">
              <a:rPr lang="en-US"/>
              <a:pPr>
                <a:defRPr/>
              </a:pPr>
              <a:t>‹#›</a:t>
            </a:fld>
            <a:endParaRPr lang="en-US"/>
          </a:p>
        </p:txBody>
      </p:sp>
    </p:spTree>
    <p:extLst>
      <p:ext uri="{BB962C8B-B14F-4D97-AF65-F5344CB8AC3E}">
        <p14:creationId xmlns:p14="http://schemas.microsoft.com/office/powerpoint/2010/main" val="3260077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50913147-B173-4C4B-80F9-FDE4D5FD004E}" type="slidenum">
              <a:rPr lang="en-US"/>
              <a:pPr>
                <a:defRPr/>
              </a:pPr>
              <a:t>‹#›</a:t>
            </a:fld>
            <a:endParaRPr lang="en-US"/>
          </a:p>
        </p:txBody>
      </p:sp>
    </p:spTree>
    <p:extLst>
      <p:ext uri="{BB962C8B-B14F-4D97-AF65-F5344CB8AC3E}">
        <p14:creationId xmlns:p14="http://schemas.microsoft.com/office/powerpoint/2010/main" val="36180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BD7D1165-BC6F-4CF3-B159-916E73F9B921}" type="slidenum">
              <a:rPr lang="en-US"/>
              <a:pPr>
                <a:defRPr/>
              </a:pPr>
              <a:t>‹#›</a:t>
            </a:fld>
            <a:endParaRPr lang="en-US"/>
          </a:p>
        </p:txBody>
      </p:sp>
    </p:spTree>
    <p:extLst>
      <p:ext uri="{BB962C8B-B14F-4D97-AF65-F5344CB8AC3E}">
        <p14:creationId xmlns:p14="http://schemas.microsoft.com/office/powerpoint/2010/main" val="278146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DF0166CF-EACE-4BB5-A6E8-B2BD4D94A253}" type="slidenum">
              <a:rPr lang="en-US"/>
              <a:pPr>
                <a:defRPr/>
              </a:pPr>
              <a:t>‹#›</a:t>
            </a:fld>
            <a:endParaRPr lang="en-US"/>
          </a:p>
        </p:txBody>
      </p:sp>
    </p:spTree>
    <p:extLst>
      <p:ext uri="{BB962C8B-B14F-4D97-AF65-F5344CB8AC3E}">
        <p14:creationId xmlns:p14="http://schemas.microsoft.com/office/powerpoint/2010/main" val="3253168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F8D1517E-58B1-4700-942D-AC03E91590CF}" type="slidenum">
              <a:rPr lang="en-US"/>
              <a:pPr>
                <a:defRPr/>
              </a:pPr>
              <a:t>‹#›</a:t>
            </a:fld>
            <a:endParaRPr lang="en-US"/>
          </a:p>
        </p:txBody>
      </p:sp>
    </p:spTree>
    <p:extLst>
      <p:ext uri="{BB962C8B-B14F-4D97-AF65-F5344CB8AC3E}">
        <p14:creationId xmlns:p14="http://schemas.microsoft.com/office/powerpoint/2010/main" val="831170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561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DCB17A6-8AD2-4382-9701-30BFD7F2923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Fajlovi</a:t>
            </a:r>
          </a:p>
          <a:p>
            <a:pPr eaLnBrk="1" hangingPunct="1"/>
            <a:r>
              <a:rPr lang="sr-Latn-CS" smtClean="0"/>
              <a:t>Enumeracija</a:t>
            </a:r>
          </a:p>
          <a:p>
            <a:pPr eaLnBrk="1" hangingPunct="1"/>
            <a:r>
              <a:rPr lang="sr-Latn-CS" smtClean="0"/>
              <a:t>Strukture</a:t>
            </a:r>
            <a:r>
              <a:rPr lang="en-US" smtClean="0"/>
              <a:t> - Uvodno</a:t>
            </a:r>
            <a:endParaRPr lang="sr-Latn-C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2291" name="Rectangle 3"/>
          <p:cNvSpPr>
            <a:spLocks noGrp="1" noChangeArrowheads="1"/>
          </p:cNvSpPr>
          <p:nvPr>
            <p:ph type="body" idx="1"/>
          </p:nvPr>
        </p:nvSpPr>
        <p:spPr>
          <a:xfrm>
            <a:off x="304800" y="2133600"/>
            <a:ext cx="8610600" cy="2743200"/>
          </a:xfrm>
        </p:spPr>
        <p:txBody>
          <a:bodyPr/>
          <a:lstStyle/>
          <a:p>
            <a:pPr eaLnBrk="1" hangingPunct="1"/>
            <a:r>
              <a:rPr lang="sr-Latn-CS" sz="2400" smtClean="0"/>
              <a:t>Dakle, prilikom čitanja treba uvijek vršiti provjeru da li je dostignut kraj fajla. Ilustrujmo rad sa fajlovima na primjeru 2.9.10 iz zbirke.</a:t>
            </a:r>
          </a:p>
          <a:p>
            <a:pPr eaLnBrk="1" hangingPunct="1"/>
            <a:r>
              <a:rPr lang="sr-Latn-CS" sz="2400" b="1" smtClean="0"/>
              <a:t>Primjer</a:t>
            </a:r>
            <a:r>
              <a:rPr lang="en-US" sz="2400" b="1" smtClean="0"/>
              <a:t>:</a:t>
            </a:r>
            <a:r>
              <a:rPr lang="sr-Latn-CS" sz="2400" smtClean="0"/>
              <a:t> Pretpostavlja se da postoji fajl u čijem je svakom redu upisan cijeli broj. Na osnovu ovog fajla treba formirati novi koji se razlikuje od prethodnog po tome što su brojevi u neparnim redovima udvostručeni.</a:t>
            </a:r>
            <a:endParaRPr lang="en-US" sz="2400" smtClean="0"/>
          </a:p>
        </p:txBody>
      </p:sp>
      <p:sp>
        <p:nvSpPr>
          <p:cNvPr id="12292" name="Rectangle 4"/>
          <p:cNvSpPr>
            <a:spLocks noChangeArrowheads="1"/>
          </p:cNvSpPr>
          <p:nvPr/>
        </p:nvSpPr>
        <p:spPr bwMode="auto">
          <a:xfrm>
            <a:off x="381000" y="4876800"/>
            <a:ext cx="2667000" cy="1676400"/>
          </a:xfrm>
          <a:prstGeom prst="rect">
            <a:avLst/>
          </a:prstGeom>
          <a:solidFill>
            <a:schemeClr val="accent1">
              <a:lumMod val="40000"/>
              <a:lumOff val="60000"/>
            </a:schemeClr>
          </a:solidFill>
          <a:ln w="9525">
            <a:solidFill>
              <a:schemeClr val="tx1"/>
            </a:solidFill>
            <a:miter lim="800000"/>
            <a:headEnd/>
            <a:tailEnd/>
          </a:ln>
          <a:effectLst/>
          <a:extLst/>
        </p:spPr>
        <p:txBody>
          <a:bodyPr wrap="none" anchor="ctr"/>
          <a:lstStyle/>
          <a:p>
            <a:pPr algn="just"/>
            <a:r>
              <a:rPr lang="sr-Latn-CS" sz="2000" dirty="0">
                <a:latin typeface="Tahoma" pitchFamily="34" charset="0"/>
              </a:rPr>
              <a:t>#include </a:t>
            </a:r>
            <a:r>
              <a:rPr lang="en-US" sz="2000" dirty="0">
                <a:latin typeface="Tahoma" pitchFamily="34" charset="0"/>
              </a:rPr>
              <a:t>&lt;</a:t>
            </a:r>
            <a:r>
              <a:rPr lang="en-US" sz="2000" dirty="0" err="1">
                <a:latin typeface="Tahoma" pitchFamily="34" charset="0"/>
              </a:rPr>
              <a:t>stdio.h</a:t>
            </a:r>
            <a:r>
              <a:rPr lang="en-US" sz="2000" dirty="0">
                <a:latin typeface="Tahoma" pitchFamily="34" charset="0"/>
              </a:rPr>
              <a:t>&gt;</a:t>
            </a:r>
          </a:p>
          <a:p>
            <a:pPr algn="just"/>
            <a:r>
              <a:rPr lang="sr-Latn-ME" sz="2000" dirty="0" smtClean="0">
                <a:latin typeface="Tahoma" pitchFamily="34" charset="0"/>
              </a:rPr>
              <a:t>int</a:t>
            </a:r>
            <a:r>
              <a:rPr lang="en-US" sz="2000" dirty="0" smtClean="0">
                <a:latin typeface="Tahoma" pitchFamily="34" charset="0"/>
              </a:rPr>
              <a:t> </a:t>
            </a:r>
            <a:r>
              <a:rPr lang="en-US" sz="2000" dirty="0">
                <a:latin typeface="Tahoma" pitchFamily="34" charset="0"/>
              </a:rPr>
              <a:t>main(){</a:t>
            </a:r>
          </a:p>
          <a:p>
            <a:pPr algn="just"/>
            <a:r>
              <a:rPr lang="en-US" sz="2000" dirty="0" err="1">
                <a:latin typeface="Tahoma" pitchFamily="34" charset="0"/>
              </a:rPr>
              <a:t>int</a:t>
            </a:r>
            <a:r>
              <a:rPr lang="en-US" sz="2000" dirty="0">
                <a:latin typeface="Tahoma" pitchFamily="34" charset="0"/>
              </a:rPr>
              <a:t> </a:t>
            </a:r>
            <a:r>
              <a:rPr lang="en-US" sz="2000" dirty="0" err="1">
                <a:latin typeface="Tahoma" pitchFamily="34" charset="0"/>
              </a:rPr>
              <a:t>broj</a:t>
            </a:r>
            <a:r>
              <a:rPr lang="en-US" sz="2000" dirty="0">
                <a:latin typeface="Tahoma" pitchFamily="34" charset="0"/>
              </a:rPr>
              <a:t>, </a:t>
            </a:r>
            <a:r>
              <a:rPr lang="en-US" sz="2000" dirty="0" err="1">
                <a:latin typeface="Tahoma" pitchFamily="34" charset="0"/>
              </a:rPr>
              <a:t>i</a:t>
            </a:r>
            <a:r>
              <a:rPr lang="en-US" sz="2000" dirty="0">
                <a:latin typeface="Tahoma" pitchFamily="34" charset="0"/>
              </a:rPr>
              <a:t>;</a:t>
            </a:r>
          </a:p>
          <a:p>
            <a:pPr algn="just"/>
            <a:r>
              <a:rPr lang="en-US" sz="2000" dirty="0">
                <a:latin typeface="Tahoma" pitchFamily="34" charset="0"/>
              </a:rPr>
              <a:t>FILE *a,*b;</a:t>
            </a:r>
          </a:p>
          <a:p>
            <a:pPr algn="just"/>
            <a:endParaRPr lang="en-US" sz="2000" dirty="0">
              <a:latin typeface="Tahoma" pitchFamily="34" charset="0"/>
            </a:endParaRPr>
          </a:p>
        </p:txBody>
      </p:sp>
      <p:sp>
        <p:nvSpPr>
          <p:cNvPr id="12293" name="Rectangle 5"/>
          <p:cNvSpPr>
            <a:spLocks noChangeArrowheads="1"/>
          </p:cNvSpPr>
          <p:nvPr/>
        </p:nvSpPr>
        <p:spPr bwMode="auto">
          <a:xfrm>
            <a:off x="3505200" y="4868863"/>
            <a:ext cx="5181600" cy="1905000"/>
          </a:xfrm>
          <a:prstGeom prst="rect">
            <a:avLst/>
          </a:prstGeom>
          <a:solidFill>
            <a:schemeClr val="accent1">
              <a:lumMod val="40000"/>
              <a:lumOff val="60000"/>
            </a:schemeClr>
          </a:solidFill>
          <a:ln w="9525">
            <a:solidFill>
              <a:schemeClr val="accent1"/>
            </a:solidFill>
            <a:miter lim="800000"/>
            <a:headEnd/>
            <a:tailEnd/>
          </a:ln>
          <a:effectLst/>
          <a:extLst/>
        </p:spPr>
        <p:txBody>
          <a:bodyPr wrap="none" anchor="ctr"/>
          <a:lstStyle/>
          <a:p>
            <a:pPr algn="just"/>
            <a:r>
              <a:rPr lang="en-US" sz="2000" dirty="0">
                <a:latin typeface="Tahoma" pitchFamily="34" charset="0"/>
              </a:rPr>
              <a:t>if((a=</a:t>
            </a:r>
            <a:r>
              <a:rPr lang="en-US" sz="2000" dirty="0" err="1">
                <a:latin typeface="Tahoma" pitchFamily="34" charset="0"/>
              </a:rPr>
              <a:t>fopen</a:t>
            </a:r>
            <a:r>
              <a:rPr lang="en-US" sz="2000" dirty="0">
                <a:latin typeface="Tahoma" pitchFamily="34" charset="0"/>
              </a:rPr>
              <a:t>(“</a:t>
            </a:r>
            <a:r>
              <a:rPr lang="en-US" sz="2000" dirty="0" err="1">
                <a:latin typeface="Tahoma" pitchFamily="34" charset="0"/>
              </a:rPr>
              <a:t>ciobroj.txt”,”r</a:t>
            </a:r>
            <a:r>
              <a:rPr lang="en-US" sz="2000" dirty="0">
                <a:latin typeface="Tahoma" pitchFamily="34" charset="0"/>
              </a:rPr>
              <a:t>”))==NULL) {</a:t>
            </a:r>
          </a:p>
          <a:p>
            <a:pPr algn="just"/>
            <a:r>
              <a:rPr lang="en-US" sz="2000" dirty="0">
                <a:latin typeface="Tahoma" pitchFamily="34" charset="0"/>
              </a:rPr>
              <a:t>	</a:t>
            </a:r>
            <a:r>
              <a:rPr lang="en-US" sz="2000" dirty="0" smtClean="0">
                <a:latin typeface="Tahoma" pitchFamily="34" charset="0"/>
              </a:rPr>
              <a:t>puts</a:t>
            </a:r>
            <a:r>
              <a:rPr lang="en-US" sz="2000" dirty="0">
                <a:latin typeface="Tahoma" pitchFamily="34" charset="0"/>
              </a:rPr>
              <a:t>(“</a:t>
            </a:r>
            <a:r>
              <a:rPr lang="en-US" sz="2000" dirty="0" err="1">
                <a:latin typeface="Tahoma" pitchFamily="34" charset="0"/>
              </a:rPr>
              <a:t>Greska</a:t>
            </a:r>
            <a:r>
              <a:rPr lang="en-US" sz="2000" dirty="0">
                <a:latin typeface="Tahoma" pitchFamily="34" charset="0"/>
              </a:rPr>
              <a:t> </a:t>
            </a:r>
            <a:r>
              <a:rPr lang="sr-Latn-CS" sz="2000" dirty="0">
                <a:latin typeface="Tahoma" pitchFamily="34" charset="0"/>
              </a:rPr>
              <a:t>pri otvaranju fajla”);</a:t>
            </a:r>
            <a:br>
              <a:rPr lang="sr-Latn-CS" sz="2000" dirty="0">
                <a:latin typeface="Tahoma" pitchFamily="34" charset="0"/>
              </a:rPr>
            </a:br>
            <a:r>
              <a:rPr lang="sr-Latn-CS" sz="2000" dirty="0">
                <a:latin typeface="Tahoma" pitchFamily="34" charset="0"/>
              </a:rPr>
              <a:t>	exit(1);</a:t>
            </a:r>
            <a:r>
              <a:rPr lang="en-US" sz="2000" dirty="0">
                <a:latin typeface="Tahoma" pitchFamily="34" charset="0"/>
              </a:rPr>
              <a:t>}</a:t>
            </a:r>
          </a:p>
          <a:p>
            <a:pPr algn="just"/>
            <a:r>
              <a:rPr lang="en-US" sz="2000" dirty="0">
                <a:latin typeface="Tahoma" pitchFamily="34" charset="0"/>
              </a:rPr>
              <a:t>if((b=</a:t>
            </a:r>
            <a:r>
              <a:rPr lang="en-US" sz="2000" dirty="0" err="1">
                <a:latin typeface="Tahoma" pitchFamily="34" charset="0"/>
              </a:rPr>
              <a:t>fopen</a:t>
            </a:r>
            <a:r>
              <a:rPr lang="en-US" sz="2000" dirty="0">
                <a:latin typeface="Tahoma" pitchFamily="34" charset="0"/>
              </a:rPr>
              <a:t>(“</a:t>
            </a:r>
            <a:r>
              <a:rPr lang="en-US" sz="2000" dirty="0" err="1">
                <a:latin typeface="Tahoma" pitchFamily="34" charset="0"/>
              </a:rPr>
              <a:t>novicio.txt”,”w</a:t>
            </a:r>
            <a:r>
              <a:rPr lang="en-US" sz="2000" dirty="0">
                <a:latin typeface="Tahoma" pitchFamily="34" charset="0"/>
              </a:rPr>
              <a:t>”))==NULL) {</a:t>
            </a:r>
          </a:p>
          <a:p>
            <a:pPr algn="just"/>
            <a:r>
              <a:rPr lang="en-US" sz="2000" dirty="0">
                <a:latin typeface="Tahoma" pitchFamily="34" charset="0"/>
              </a:rPr>
              <a:t>	</a:t>
            </a:r>
            <a:r>
              <a:rPr lang="en-US" sz="2000" dirty="0" smtClean="0">
                <a:latin typeface="Tahoma" pitchFamily="34" charset="0"/>
              </a:rPr>
              <a:t>puts</a:t>
            </a:r>
            <a:r>
              <a:rPr lang="en-US" sz="2000" dirty="0">
                <a:latin typeface="Tahoma" pitchFamily="34" charset="0"/>
              </a:rPr>
              <a:t>(“</a:t>
            </a:r>
            <a:r>
              <a:rPr lang="en-US" sz="2000" dirty="0" err="1">
                <a:latin typeface="Tahoma" pitchFamily="34" charset="0"/>
              </a:rPr>
              <a:t>Greska</a:t>
            </a:r>
            <a:r>
              <a:rPr lang="en-US" sz="2000" dirty="0">
                <a:latin typeface="Tahoma" pitchFamily="34" charset="0"/>
              </a:rPr>
              <a:t> </a:t>
            </a:r>
            <a:r>
              <a:rPr lang="sr-Latn-CS" sz="2000" dirty="0">
                <a:latin typeface="Tahoma" pitchFamily="34" charset="0"/>
              </a:rPr>
              <a:t>pri otvaranju fajla”);</a:t>
            </a:r>
            <a:br>
              <a:rPr lang="sr-Latn-CS" sz="2000" dirty="0">
                <a:latin typeface="Tahoma" pitchFamily="34" charset="0"/>
              </a:rPr>
            </a:br>
            <a:r>
              <a:rPr lang="sr-Latn-CS" sz="2000" dirty="0">
                <a:latin typeface="Tahoma" pitchFamily="34" charset="0"/>
              </a:rPr>
              <a:t>	exit(1);</a:t>
            </a:r>
            <a:r>
              <a:rPr lang="en-US" sz="2000" dirty="0">
                <a:latin typeface="Tahoma" pitchFamily="34"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Primjer</a:t>
            </a:r>
          </a:p>
        </p:txBody>
      </p:sp>
      <p:sp>
        <p:nvSpPr>
          <p:cNvPr id="13315" name="Rectangle 3"/>
          <p:cNvSpPr>
            <a:spLocks noGrp="1" noChangeArrowheads="1"/>
          </p:cNvSpPr>
          <p:nvPr>
            <p:ph type="body" idx="1"/>
          </p:nvPr>
        </p:nvSpPr>
        <p:spPr>
          <a:xfrm>
            <a:off x="5796136" y="2021520"/>
            <a:ext cx="2971800" cy="4511265"/>
          </a:xfrm>
          <a:ln>
            <a:solidFill>
              <a:srgbClr val="FF0000"/>
            </a:solidFill>
            <a:miter lim="800000"/>
            <a:headEnd/>
            <a:tailEnd/>
          </a:ln>
        </p:spPr>
        <p:txBody>
          <a:bodyPr/>
          <a:lstStyle/>
          <a:p>
            <a:pPr eaLnBrk="1" hangingPunct="1"/>
            <a:r>
              <a:rPr lang="en-US" sz="2000" smtClean="0"/>
              <a:t>Pojasnimo ukratko ovaj program. Inicijalizovali smo </a:t>
            </a:r>
            <a:r>
              <a:rPr lang="sr-Latn-CS" sz="2000" smtClean="0"/>
              <a:t>dvije cjelobrojne promjenljive od kojih </a:t>
            </a:r>
            <a:r>
              <a:rPr lang="sr-Latn-CS" sz="2000" smtClean="0">
                <a:solidFill>
                  <a:srgbClr val="3333CC"/>
                </a:solidFill>
              </a:rPr>
              <a:t>i</a:t>
            </a:r>
            <a:r>
              <a:rPr lang="sr-Latn-CS" sz="2000" smtClean="0"/>
              <a:t> služi za brojanje redova fajla, a </a:t>
            </a:r>
            <a:r>
              <a:rPr lang="sr-Latn-CS" sz="2000" smtClean="0">
                <a:solidFill>
                  <a:srgbClr val="3333CC"/>
                </a:solidFill>
              </a:rPr>
              <a:t>broj</a:t>
            </a:r>
            <a:r>
              <a:rPr lang="sr-Latn-CS" sz="2000" smtClean="0"/>
              <a:t> je promjenljiva </a:t>
            </a:r>
            <a:r>
              <a:rPr lang="en-US" sz="2000" smtClean="0"/>
              <a:t>u koju</a:t>
            </a:r>
            <a:r>
              <a:rPr lang="sr-Latn-CS" sz="2000" smtClean="0"/>
              <a:t> učitavamo brojeve koji se nalaze u fajlu.</a:t>
            </a:r>
          </a:p>
          <a:p>
            <a:pPr eaLnBrk="1" hangingPunct="1"/>
            <a:r>
              <a:rPr lang="sr-Latn-CS" sz="2000" smtClean="0"/>
              <a:t>Inicijalizovali smo dva pokazivača na fajlove.</a:t>
            </a:r>
            <a:endParaRPr lang="en-US" sz="2000" smtClean="0"/>
          </a:p>
        </p:txBody>
      </p:sp>
      <p:sp>
        <p:nvSpPr>
          <p:cNvPr id="13316" name="Rectangle 4"/>
          <p:cNvSpPr>
            <a:spLocks noChangeArrowheads="1"/>
          </p:cNvSpPr>
          <p:nvPr/>
        </p:nvSpPr>
        <p:spPr bwMode="auto">
          <a:xfrm>
            <a:off x="250825" y="2023111"/>
            <a:ext cx="5473700" cy="2482825"/>
          </a:xfrm>
          <a:prstGeom prst="rect">
            <a:avLst/>
          </a:prstGeom>
          <a:solidFill>
            <a:schemeClr val="accent1">
              <a:lumMod val="40000"/>
              <a:lumOff val="60000"/>
            </a:schemeClr>
          </a:solidFill>
          <a:ln w="9525">
            <a:solidFill>
              <a:schemeClr val="tx1"/>
            </a:solidFill>
            <a:miter lim="800000"/>
            <a:headEnd/>
            <a:tailEnd/>
          </a:ln>
          <a:effectLst/>
          <a:extLst/>
        </p:spPr>
        <p:txBody>
          <a:bodyPr wrap="none" anchor="ctr"/>
          <a:lstStyle/>
          <a:p>
            <a:pPr algn="just"/>
            <a:r>
              <a:rPr lang="en-US" sz="2000" dirty="0" err="1" smtClean="0">
                <a:latin typeface="Tahoma" pitchFamily="34" charset="0"/>
              </a:rPr>
              <a:t>i</a:t>
            </a:r>
            <a:r>
              <a:rPr lang="en-US" sz="2000" dirty="0" smtClean="0">
                <a:latin typeface="Tahoma" pitchFamily="34" charset="0"/>
              </a:rPr>
              <a:t>=</a:t>
            </a:r>
            <a:r>
              <a:rPr lang="sr-Latn-ME" sz="2000" dirty="0" smtClean="0">
                <a:latin typeface="Tahoma" pitchFamily="34" charset="0"/>
              </a:rPr>
              <a:t>1</a:t>
            </a:r>
            <a:r>
              <a:rPr lang="en-US" sz="2000" dirty="0" smtClean="0">
                <a:latin typeface="Tahoma" pitchFamily="34" charset="0"/>
              </a:rPr>
              <a:t>;</a:t>
            </a:r>
            <a:endParaRPr lang="en-US" sz="2000" dirty="0">
              <a:latin typeface="Tahoma" pitchFamily="34" charset="0"/>
            </a:endParaRPr>
          </a:p>
          <a:p>
            <a:pPr algn="just"/>
            <a:r>
              <a:rPr lang="en-US" sz="2000" dirty="0">
                <a:latin typeface="Tahoma" pitchFamily="34" charset="0"/>
              </a:rPr>
              <a:t>while(</a:t>
            </a:r>
            <a:r>
              <a:rPr lang="en-US" sz="2000" dirty="0" err="1">
                <a:latin typeface="Tahoma" pitchFamily="34" charset="0"/>
              </a:rPr>
              <a:t>fscanf</a:t>
            </a:r>
            <a:r>
              <a:rPr lang="en-US" sz="2000" dirty="0">
                <a:latin typeface="Tahoma" pitchFamily="34" charset="0"/>
              </a:rPr>
              <a:t>(a,”%d”,&amp;</a:t>
            </a:r>
            <a:r>
              <a:rPr lang="en-US" sz="2000" dirty="0" err="1">
                <a:latin typeface="Tahoma" pitchFamily="34" charset="0"/>
              </a:rPr>
              <a:t>broj</a:t>
            </a:r>
            <a:r>
              <a:rPr lang="en-US" sz="2000" dirty="0">
                <a:latin typeface="Tahoma" pitchFamily="34" charset="0"/>
              </a:rPr>
              <a:t>)!=EOF){</a:t>
            </a:r>
            <a:br>
              <a:rPr lang="en-US" sz="2000" dirty="0">
                <a:latin typeface="Tahoma" pitchFamily="34" charset="0"/>
              </a:rPr>
            </a:br>
            <a:r>
              <a:rPr lang="en-US" sz="2000" dirty="0">
                <a:latin typeface="Tahoma" pitchFamily="34" charset="0"/>
              </a:rPr>
              <a:t>	</a:t>
            </a:r>
            <a:r>
              <a:rPr lang="en-US" sz="2000" dirty="0" err="1">
                <a:latin typeface="Tahoma" pitchFamily="34" charset="0"/>
              </a:rPr>
              <a:t>fprintf</a:t>
            </a:r>
            <a:r>
              <a:rPr lang="en-US" sz="2000" dirty="0">
                <a:latin typeface="Tahoma" pitchFamily="34" charset="0"/>
              </a:rPr>
              <a:t>(</a:t>
            </a:r>
            <a:r>
              <a:rPr lang="en-US" sz="2000" dirty="0" err="1">
                <a:latin typeface="Tahoma" pitchFamily="34" charset="0"/>
              </a:rPr>
              <a:t>b,”%d</a:t>
            </a:r>
            <a:r>
              <a:rPr lang="en-US" sz="2000" dirty="0">
                <a:latin typeface="Tahoma" pitchFamily="34" charset="0"/>
              </a:rPr>
              <a:t>\n”,</a:t>
            </a:r>
            <a:r>
              <a:rPr lang="en-US" sz="2000" dirty="0">
                <a:solidFill>
                  <a:srgbClr val="3333CC"/>
                </a:solidFill>
                <a:latin typeface="Tahoma" pitchFamily="34" charset="0"/>
              </a:rPr>
              <a:t>(i%2) ? </a:t>
            </a:r>
            <a:r>
              <a:rPr lang="sr-Latn-ME" sz="2000" dirty="0" smtClean="0">
                <a:solidFill>
                  <a:srgbClr val="3333CC"/>
                </a:solidFill>
                <a:latin typeface="Tahoma" pitchFamily="34" charset="0"/>
              </a:rPr>
              <a:t>2*</a:t>
            </a:r>
            <a:r>
              <a:rPr lang="en-US" sz="2000" dirty="0" err="1" smtClean="0">
                <a:solidFill>
                  <a:srgbClr val="3333CC"/>
                </a:solidFill>
                <a:latin typeface="Tahoma" pitchFamily="34" charset="0"/>
              </a:rPr>
              <a:t>broj</a:t>
            </a:r>
            <a:r>
              <a:rPr lang="sr-Latn-ME" sz="2000" dirty="0" smtClean="0">
                <a:solidFill>
                  <a:srgbClr val="3333CC"/>
                </a:solidFill>
                <a:latin typeface="Tahoma" pitchFamily="34" charset="0"/>
              </a:rPr>
              <a:t> </a:t>
            </a:r>
            <a:r>
              <a:rPr lang="en-US" sz="2000" dirty="0" smtClean="0">
                <a:solidFill>
                  <a:srgbClr val="3333CC"/>
                </a:solidFill>
                <a:latin typeface="Tahoma" pitchFamily="34" charset="0"/>
              </a:rPr>
              <a:t>:</a:t>
            </a:r>
            <a:r>
              <a:rPr lang="sr-Latn-ME" sz="2000" dirty="0" smtClean="0">
                <a:solidFill>
                  <a:srgbClr val="3333CC"/>
                </a:solidFill>
                <a:latin typeface="Tahoma" pitchFamily="34" charset="0"/>
              </a:rPr>
              <a:t> </a:t>
            </a:r>
            <a:r>
              <a:rPr lang="en-US" sz="2000" dirty="0" err="1" smtClean="0">
                <a:solidFill>
                  <a:srgbClr val="3333CC"/>
                </a:solidFill>
                <a:latin typeface="Tahoma" pitchFamily="34" charset="0"/>
              </a:rPr>
              <a:t>broj</a:t>
            </a:r>
            <a:r>
              <a:rPr lang="en-US" sz="2000" dirty="0">
                <a:latin typeface="Tahoma" pitchFamily="34" charset="0"/>
              </a:rPr>
              <a:t>);</a:t>
            </a:r>
            <a:br>
              <a:rPr lang="en-US" sz="2000" dirty="0">
                <a:latin typeface="Tahoma" pitchFamily="34" charset="0"/>
              </a:rPr>
            </a:br>
            <a:r>
              <a:rPr lang="en-US" sz="2000" dirty="0">
                <a:latin typeface="Tahoma" pitchFamily="34" charset="0"/>
              </a:rPr>
              <a:t>	</a:t>
            </a:r>
            <a:r>
              <a:rPr lang="en-US" sz="2000" dirty="0" err="1">
                <a:latin typeface="Tahoma" pitchFamily="34" charset="0"/>
              </a:rPr>
              <a:t>i</a:t>
            </a:r>
            <a:r>
              <a:rPr lang="en-US" sz="2000" dirty="0" smtClean="0">
                <a:latin typeface="Tahoma" pitchFamily="34" charset="0"/>
              </a:rPr>
              <a:t>++;</a:t>
            </a:r>
          </a:p>
          <a:p>
            <a:pPr algn="just"/>
            <a:r>
              <a:rPr lang="en-US" sz="2000" dirty="0" smtClean="0">
                <a:latin typeface="Tahoma" pitchFamily="34" charset="0"/>
              </a:rPr>
              <a:t>}</a:t>
            </a:r>
            <a:r>
              <a:rPr lang="en-US" sz="2000" dirty="0">
                <a:latin typeface="Tahoma" pitchFamily="34" charset="0"/>
              </a:rPr>
              <a:t/>
            </a:r>
            <a:br>
              <a:rPr lang="en-US" sz="2000" dirty="0">
                <a:latin typeface="Tahoma" pitchFamily="34" charset="0"/>
              </a:rPr>
            </a:br>
            <a:r>
              <a:rPr lang="en-US" sz="2000" dirty="0" err="1">
                <a:latin typeface="Tahoma" pitchFamily="34" charset="0"/>
              </a:rPr>
              <a:t>fclose</a:t>
            </a:r>
            <a:r>
              <a:rPr lang="en-US" sz="2000" dirty="0">
                <a:latin typeface="Tahoma" pitchFamily="34" charset="0"/>
              </a:rPr>
              <a:t>(a);</a:t>
            </a:r>
          </a:p>
          <a:p>
            <a:pPr algn="just"/>
            <a:r>
              <a:rPr lang="en-US" sz="2000" dirty="0" err="1">
                <a:latin typeface="Tahoma" pitchFamily="34" charset="0"/>
              </a:rPr>
              <a:t>fclose</a:t>
            </a:r>
            <a:r>
              <a:rPr lang="en-US" sz="2000" dirty="0">
                <a:latin typeface="Tahoma" pitchFamily="34" charset="0"/>
              </a:rPr>
              <a:t>(b);</a:t>
            </a:r>
          </a:p>
          <a:p>
            <a:pPr algn="just"/>
            <a:r>
              <a:rPr lang="en-US" sz="2000" dirty="0">
                <a:latin typeface="Tahoma" pitchFamily="34" charset="0"/>
              </a:rPr>
              <a:t>}</a:t>
            </a:r>
          </a:p>
        </p:txBody>
      </p:sp>
      <p:sp>
        <p:nvSpPr>
          <p:cNvPr id="13317" name="Rectangle 5"/>
          <p:cNvSpPr>
            <a:spLocks noChangeArrowheads="1"/>
          </p:cNvSpPr>
          <p:nvPr/>
        </p:nvSpPr>
        <p:spPr bwMode="auto">
          <a:xfrm>
            <a:off x="257175" y="4543664"/>
            <a:ext cx="5472113" cy="1978496"/>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rIns="54000"/>
          <a:lstStyle/>
          <a:p>
            <a:pPr marL="342900" indent="-342900">
              <a:spcBef>
                <a:spcPct val="20000"/>
              </a:spcBef>
              <a:buClr>
                <a:schemeClr val="hlink"/>
              </a:buClr>
              <a:buSzPct val="75000"/>
              <a:buFont typeface="Wingdings" pitchFamily="2" charset="2"/>
              <a:buChar char="n"/>
            </a:pPr>
            <a:r>
              <a:rPr lang="sr-Latn-CS" sz="2000">
                <a:latin typeface="Tahoma" pitchFamily="34" charset="0"/>
              </a:rPr>
              <a:t>Prvi fajl smo otvorili za čitanje, a drugi za upis. </a:t>
            </a:r>
            <a:r>
              <a:rPr lang="en-US" sz="2000">
                <a:latin typeface="Tahoma" pitchFamily="34" charset="0"/>
              </a:rPr>
              <a:t>U</a:t>
            </a:r>
            <a:r>
              <a:rPr lang="sr-Latn-CS" sz="2000">
                <a:latin typeface="Tahoma" pitchFamily="34" charset="0"/>
              </a:rPr>
              <a:t> istoj naredbi vrši</a:t>
            </a:r>
            <a:r>
              <a:rPr lang="en-US" sz="2000">
                <a:latin typeface="Tahoma" pitchFamily="34" charset="0"/>
              </a:rPr>
              <a:t>mo</a:t>
            </a:r>
            <a:r>
              <a:rPr lang="sr-Latn-CS" sz="2000">
                <a:latin typeface="Tahoma" pitchFamily="34" charset="0"/>
              </a:rPr>
              <a:t> provjeru da li je otvaranje uspjelo poređenjem sa </a:t>
            </a:r>
            <a:r>
              <a:rPr lang="sr-Latn-CS" sz="2000">
                <a:solidFill>
                  <a:srgbClr val="3333CC"/>
                </a:solidFill>
                <a:latin typeface="Tahoma" pitchFamily="34" charset="0"/>
              </a:rPr>
              <a:t>NULL</a:t>
            </a:r>
            <a:r>
              <a:rPr lang="sr-Latn-CS" sz="2000">
                <a:latin typeface="Tahoma" pitchFamily="34" charset="0"/>
              </a:rPr>
              <a:t>. U slučaju da nije uspjelo iz</a:t>
            </a:r>
            <a:r>
              <a:rPr lang="en-US" sz="2000">
                <a:latin typeface="Tahoma" pitchFamily="34" charset="0"/>
              </a:rPr>
              <a:t>lazimo</a:t>
            </a:r>
            <a:r>
              <a:rPr lang="sr-Latn-CS" sz="2000">
                <a:latin typeface="Tahoma" pitchFamily="34" charset="0"/>
              </a:rPr>
              <a:t> iz programa.</a:t>
            </a:r>
          </a:p>
          <a:p>
            <a:pPr marL="342900" indent="-342900">
              <a:spcBef>
                <a:spcPct val="20000"/>
              </a:spcBef>
              <a:buClr>
                <a:schemeClr val="hlink"/>
              </a:buClr>
              <a:buSzPct val="75000"/>
              <a:buFont typeface="Wingdings" pitchFamily="2" charset="2"/>
              <a:buChar char="n"/>
            </a:pPr>
            <a:r>
              <a:rPr lang="sr-Latn-CS" sz="2000">
                <a:latin typeface="Tahoma" pitchFamily="34" charset="0"/>
              </a:rPr>
              <a:t>U petlji, zatim, učitavamo broj po broj iz fajla na koji pokazuje</a:t>
            </a:r>
            <a:r>
              <a:rPr lang="sr-Latn-CS" sz="2000">
                <a:solidFill>
                  <a:srgbClr val="3333CC"/>
                </a:solidFill>
                <a:latin typeface="Tahoma" pitchFamily="34" charset="0"/>
              </a:rPr>
              <a:t> </a:t>
            </a:r>
            <a:r>
              <a:rPr lang="sr-Latn-CS" sz="2000" smtClean="0">
                <a:solidFill>
                  <a:srgbClr val="3333CC"/>
                </a:solidFill>
                <a:latin typeface="Tahoma" pitchFamily="34" charset="0"/>
              </a:rPr>
              <a:t>a</a:t>
            </a:r>
            <a:r>
              <a:rPr lang="en-US" sz="2000" smtClean="0">
                <a:latin typeface="Tahoma" pitchFamily="34" charset="0"/>
              </a:rPr>
              <a:t>, sve</a:t>
            </a:r>
            <a:r>
              <a:rPr lang="sr-Latn-CS" sz="2000" smtClean="0">
                <a:solidFill>
                  <a:srgbClr val="3333CC"/>
                </a:solidFill>
                <a:latin typeface="Tahoma" pitchFamily="34" charset="0"/>
              </a:rPr>
              <a:t> </a:t>
            </a:r>
            <a:r>
              <a:rPr lang="sr-Latn-CS" sz="2000">
                <a:latin typeface="Tahoma" pitchFamily="34" charset="0"/>
              </a:rPr>
              <a:t>do </a:t>
            </a:r>
            <a:r>
              <a:rPr lang="sr-Latn-CS" sz="2000" smtClean="0">
                <a:latin typeface="Tahoma" pitchFamily="34" charset="0"/>
              </a:rPr>
              <a:t>kraj</a:t>
            </a:r>
            <a:r>
              <a:rPr lang="en-US" sz="2000" smtClean="0">
                <a:latin typeface="Tahoma" pitchFamily="34" charset="0"/>
              </a:rPr>
              <a:t>a</a:t>
            </a:r>
            <a:r>
              <a:rPr lang="sr-Latn-CS" sz="2000" smtClean="0">
                <a:latin typeface="Tahoma" pitchFamily="34" charset="0"/>
              </a:rPr>
              <a:t> </a:t>
            </a:r>
            <a:r>
              <a:rPr lang="sr-Latn-CS" sz="2000">
                <a:latin typeface="Tahoma" pitchFamily="34" charset="0"/>
              </a:rPr>
              <a:t>fajla.</a:t>
            </a:r>
            <a:endParaRPr lang="en-US" sz="2000">
              <a:latin typeface="Tahoma" pitchFamily="34" charset="0"/>
            </a:endParaRPr>
          </a:p>
        </p:txBody>
      </p:sp>
      <p:sp>
        <p:nvSpPr>
          <p:cNvPr id="2" name="Right Arrow 1"/>
          <p:cNvSpPr/>
          <p:nvPr/>
        </p:nvSpPr>
        <p:spPr bwMode="auto">
          <a:xfrm>
            <a:off x="5508104" y="3212976"/>
            <a:ext cx="576064" cy="21602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Right Arrow 6"/>
          <p:cNvSpPr/>
          <p:nvPr/>
        </p:nvSpPr>
        <p:spPr bwMode="auto">
          <a:xfrm rot="8066382">
            <a:off x="5472205" y="4591419"/>
            <a:ext cx="647862" cy="17151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Primjer - pojašnjenje</a:t>
            </a:r>
            <a:endParaRPr lang="en-US" smtClean="0"/>
          </a:p>
        </p:txBody>
      </p:sp>
      <p:sp>
        <p:nvSpPr>
          <p:cNvPr id="14339" name="Rectangle 3"/>
          <p:cNvSpPr>
            <a:spLocks noGrp="1" noChangeArrowheads="1"/>
          </p:cNvSpPr>
          <p:nvPr>
            <p:ph type="body" idx="1"/>
          </p:nvPr>
        </p:nvSpPr>
        <p:spPr>
          <a:xfrm>
            <a:off x="323528" y="2266528"/>
            <a:ext cx="8496944" cy="4114800"/>
          </a:xfrm>
        </p:spPr>
        <p:txBody>
          <a:bodyPr/>
          <a:lstStyle/>
          <a:p>
            <a:pPr eaLnBrk="1" hangingPunct="1">
              <a:spcBef>
                <a:spcPts val="0"/>
              </a:spcBef>
              <a:spcAft>
                <a:spcPts val="1200"/>
              </a:spcAft>
            </a:pPr>
            <a:r>
              <a:rPr lang="sr-Latn-CS" sz="2400" dirty="0" smtClean="0"/>
              <a:t>U slučaju da je broj </a:t>
            </a:r>
            <a:r>
              <a:rPr lang="sr-Latn-CS" sz="2400" dirty="0" smtClean="0">
                <a:solidFill>
                  <a:srgbClr val="3333CC"/>
                </a:solidFill>
              </a:rPr>
              <a:t>i</a:t>
            </a:r>
            <a:r>
              <a:rPr lang="sr-Latn-CS" sz="2400" dirty="0" smtClean="0"/>
              <a:t> paran </a:t>
            </a:r>
            <a:r>
              <a:rPr lang="sr-Latn-CS" sz="1600" b="1" dirty="0" smtClean="0"/>
              <a:t>(ovaj broj se inkrementira nakon svakog učitavanja)</a:t>
            </a:r>
            <a:r>
              <a:rPr lang="sr-Latn-CS" sz="2400" dirty="0" smtClean="0"/>
              <a:t> u fajl na koji pokazuje pokazivač </a:t>
            </a:r>
            <a:r>
              <a:rPr lang="sr-Latn-CS" sz="2400" dirty="0" smtClean="0">
                <a:solidFill>
                  <a:srgbClr val="3333CC"/>
                </a:solidFill>
              </a:rPr>
              <a:t>b</a:t>
            </a:r>
            <a:r>
              <a:rPr lang="sr-Latn-CS" sz="2400" dirty="0" smtClean="0"/>
              <a:t> se vrši njegov upis, a ako je neparan </a:t>
            </a:r>
            <a:r>
              <a:rPr lang="sr-Latn-CS" sz="1600" b="1" dirty="0" smtClean="0"/>
              <a:t>(ako je ostatak dijeljenja sa 2 različit od 0)</a:t>
            </a:r>
            <a:r>
              <a:rPr lang="sr-Latn-CS" sz="2400" dirty="0" smtClean="0"/>
              <a:t> </a:t>
            </a:r>
            <a:r>
              <a:rPr lang="en-US" sz="2400" dirty="0" smtClean="0"/>
              <a:t>u</a:t>
            </a:r>
            <a:r>
              <a:rPr lang="sr-Latn-CS" sz="2400" dirty="0" smtClean="0"/>
              <a:t>pisuje se njegova duplirana vrijednost. </a:t>
            </a:r>
          </a:p>
          <a:p>
            <a:pPr eaLnBrk="1" hangingPunct="1">
              <a:spcBef>
                <a:spcPts val="0"/>
              </a:spcBef>
              <a:spcAft>
                <a:spcPts val="1200"/>
              </a:spcAft>
            </a:pPr>
            <a:r>
              <a:rPr lang="sr-Latn-CS" sz="2400" dirty="0" smtClean="0"/>
              <a:t>Na kraju se fajlovi zatvaraju</a:t>
            </a:r>
            <a:r>
              <a:rPr lang="en-US" sz="2400" dirty="0" smtClean="0"/>
              <a:t> (</a:t>
            </a:r>
            <a:r>
              <a:rPr lang="en-US" sz="2400" dirty="0" err="1" smtClean="0"/>
              <a:t>ove</a:t>
            </a:r>
            <a:r>
              <a:rPr lang="en-US" sz="2400" dirty="0" smtClean="0"/>
              <a:t> </a:t>
            </a:r>
            <a:r>
              <a:rPr lang="sr-Latn-CS" sz="2400" dirty="0" smtClean="0"/>
              <a:t>će naredbe biti kasnije objašnjene).</a:t>
            </a:r>
          </a:p>
          <a:p>
            <a:pPr eaLnBrk="1" hangingPunct="1">
              <a:spcBef>
                <a:spcPts val="0"/>
              </a:spcBef>
              <a:spcAft>
                <a:spcPts val="0"/>
              </a:spcAft>
            </a:pPr>
            <a:r>
              <a:rPr lang="sr-Latn-CS" sz="2400" dirty="0" smtClean="0"/>
              <a:t>Još jedan par </a:t>
            </a:r>
            <a:r>
              <a:rPr lang="en-US" sz="2400" dirty="0" err="1" smtClean="0"/>
              <a:t>funkcija</a:t>
            </a:r>
            <a:r>
              <a:rPr lang="en-US" sz="2400" dirty="0" smtClean="0"/>
              <a:t> </a:t>
            </a:r>
            <a:r>
              <a:rPr lang="sr-Latn-CS" sz="2400" dirty="0" smtClean="0"/>
              <a:t>se može koristiti za upis i čitanje iz fajla. Za upis podataka iz memorije u fajl može poslužiti </a:t>
            </a:r>
            <a:r>
              <a:rPr lang="en-US" sz="2400" dirty="0" err="1" smtClean="0"/>
              <a:t>funkcija</a:t>
            </a:r>
            <a:r>
              <a:rPr lang="en-US" sz="2400" dirty="0" smtClean="0"/>
              <a:t> </a:t>
            </a:r>
            <a:r>
              <a:rPr lang="sr-Latn-CS" sz="2400" dirty="0" smtClean="0"/>
              <a:t>čiji je prototip:</a:t>
            </a:r>
            <a:br>
              <a:rPr lang="sr-Latn-CS" sz="2400" dirty="0" smtClean="0"/>
            </a:br>
            <a:endParaRPr lang="sr-Latn-CS" sz="1000" dirty="0" smtClean="0"/>
          </a:p>
          <a:p>
            <a:pPr marL="361950" indent="0" eaLnBrk="1" hangingPunct="1">
              <a:spcBef>
                <a:spcPts val="0"/>
              </a:spcBef>
              <a:spcAft>
                <a:spcPts val="1200"/>
              </a:spcAft>
              <a:buNone/>
            </a:pPr>
            <a:r>
              <a:rPr lang="sr-Latn-CS" sz="2400" dirty="0" smtClean="0">
                <a:solidFill>
                  <a:srgbClr val="3333CC"/>
                </a:solidFill>
              </a:rPr>
              <a:t>int fwrite(void *p,</a:t>
            </a:r>
            <a:r>
              <a:rPr lang="en-US" sz="2400" dirty="0" smtClean="0">
                <a:solidFill>
                  <a:srgbClr val="3333CC"/>
                </a:solidFill>
              </a:rPr>
              <a:t> </a:t>
            </a:r>
            <a:r>
              <a:rPr lang="sr-Latn-CS" sz="2400" dirty="0" smtClean="0">
                <a:solidFill>
                  <a:srgbClr val="3333CC"/>
                </a:solidFill>
              </a:rPr>
              <a:t>int d,</a:t>
            </a:r>
            <a:r>
              <a:rPr lang="en-US" sz="2400" dirty="0" smtClean="0">
                <a:solidFill>
                  <a:srgbClr val="3333CC"/>
                </a:solidFill>
              </a:rPr>
              <a:t> </a:t>
            </a:r>
            <a:r>
              <a:rPr lang="sr-Latn-CS" sz="2400" dirty="0" smtClean="0">
                <a:solidFill>
                  <a:srgbClr val="3333CC"/>
                </a:solidFill>
              </a:rPr>
              <a:t>int n,</a:t>
            </a:r>
            <a:r>
              <a:rPr lang="en-US" sz="2400" dirty="0" smtClean="0">
                <a:solidFill>
                  <a:srgbClr val="3333CC"/>
                </a:solidFill>
              </a:rPr>
              <a:t> </a:t>
            </a:r>
            <a:r>
              <a:rPr lang="sr-Latn-CS" sz="2400" dirty="0" smtClean="0">
                <a:solidFill>
                  <a:srgbClr val="3333CC"/>
                </a:solidFill>
              </a:rPr>
              <a:t>FILE *a);</a:t>
            </a:r>
            <a:endParaRPr lang="en-US" sz="2400" dirty="0" smtClean="0">
              <a:solidFill>
                <a:srgbClr val="3333CC"/>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fwrite i fread</a:t>
            </a:r>
            <a:endParaRPr lang="en-US" smtClean="0"/>
          </a:p>
        </p:txBody>
      </p:sp>
      <p:sp>
        <p:nvSpPr>
          <p:cNvPr id="15363" name="Rectangle 3"/>
          <p:cNvSpPr>
            <a:spLocks noGrp="1" noChangeArrowheads="1"/>
          </p:cNvSpPr>
          <p:nvPr>
            <p:ph type="body" idx="1"/>
          </p:nvPr>
        </p:nvSpPr>
        <p:spPr>
          <a:xfrm>
            <a:off x="144016" y="2160984"/>
            <a:ext cx="9036496" cy="4724400"/>
          </a:xfrm>
        </p:spPr>
        <p:txBody>
          <a:bodyPr/>
          <a:lstStyle/>
          <a:p>
            <a:pPr eaLnBrk="1" hangingPunct="1">
              <a:lnSpc>
                <a:spcPct val="90000"/>
              </a:lnSpc>
              <a:buFont typeface="Wingdings" pitchFamily="2" charset="2"/>
              <a:buNone/>
            </a:pPr>
            <a:r>
              <a:rPr lang="sr-Latn-CS" sz="2400" dirty="0" smtClean="0"/>
              <a:t>	Argumenti </a:t>
            </a:r>
            <a:r>
              <a:rPr lang="en-US" sz="2400" dirty="0" err="1" smtClean="0"/>
              <a:t>funkcije</a:t>
            </a:r>
            <a:r>
              <a:rPr lang="en-US" sz="2400" dirty="0" smtClean="0"/>
              <a:t> </a:t>
            </a:r>
            <a:r>
              <a:rPr lang="sr-Latn-CS" sz="2400" dirty="0" smtClean="0">
                <a:solidFill>
                  <a:srgbClr val="3333CC"/>
                </a:solidFill>
              </a:rPr>
              <a:t>fwrite</a:t>
            </a:r>
            <a:r>
              <a:rPr lang="sr-Latn-CS" sz="2400" dirty="0" smtClean="0"/>
              <a:t> su:</a:t>
            </a:r>
          </a:p>
          <a:p>
            <a:pPr lvl="1" eaLnBrk="1" hangingPunct="1">
              <a:lnSpc>
                <a:spcPct val="90000"/>
              </a:lnSpc>
              <a:tabLst>
                <a:tab pos="1258888" algn="l"/>
              </a:tabLst>
            </a:pPr>
            <a:r>
              <a:rPr lang="sr-Latn-CS" sz="2000" dirty="0" smtClean="0">
                <a:solidFill>
                  <a:srgbClr val="3333CC"/>
                </a:solidFill>
              </a:rPr>
              <a:t>p</a:t>
            </a:r>
            <a:r>
              <a:rPr lang="sr-Latn-CS" sz="2000" dirty="0" smtClean="0"/>
              <a:t>	pokazivač na zonu u memoriji sa koje počinje prepisivanje u fajl;</a:t>
            </a:r>
          </a:p>
          <a:p>
            <a:pPr lvl="1" eaLnBrk="1" hangingPunct="1">
              <a:lnSpc>
                <a:spcPct val="90000"/>
              </a:lnSpc>
              <a:tabLst>
                <a:tab pos="1258888" algn="l"/>
              </a:tabLst>
            </a:pPr>
            <a:r>
              <a:rPr lang="sr-Latn-CS" sz="2000" dirty="0" smtClean="0">
                <a:solidFill>
                  <a:srgbClr val="3333CC"/>
                </a:solidFill>
              </a:rPr>
              <a:t>d</a:t>
            </a:r>
            <a:r>
              <a:rPr lang="sr-Latn-CS" sz="2000" dirty="0" smtClean="0"/>
              <a:t>	dužina (u bajtima) objekta koji se prepisuje;</a:t>
            </a:r>
          </a:p>
          <a:p>
            <a:pPr lvl="1" eaLnBrk="1" hangingPunct="1">
              <a:lnSpc>
                <a:spcPct val="90000"/>
              </a:lnSpc>
              <a:tabLst>
                <a:tab pos="1258888" algn="l"/>
              </a:tabLst>
            </a:pPr>
            <a:r>
              <a:rPr lang="sr-Latn-CS" sz="2000" dirty="0" smtClean="0">
                <a:solidFill>
                  <a:srgbClr val="3333CC"/>
                </a:solidFill>
              </a:rPr>
              <a:t>n</a:t>
            </a:r>
            <a:r>
              <a:rPr lang="sr-Latn-CS" sz="2000" dirty="0" smtClean="0"/>
              <a:t>	broj objekata koji se prepisuju;</a:t>
            </a:r>
          </a:p>
          <a:p>
            <a:pPr lvl="1" eaLnBrk="1" hangingPunct="1">
              <a:lnSpc>
                <a:spcPct val="90000"/>
              </a:lnSpc>
              <a:tabLst>
                <a:tab pos="1258888" algn="l"/>
              </a:tabLst>
            </a:pPr>
            <a:r>
              <a:rPr lang="sr-Latn-CS" sz="2000" dirty="0" smtClean="0">
                <a:solidFill>
                  <a:srgbClr val="3333CC"/>
                </a:solidFill>
              </a:rPr>
              <a:t>a</a:t>
            </a:r>
            <a:r>
              <a:rPr lang="sr-Latn-CS" sz="2000" dirty="0" smtClean="0"/>
              <a:t>	pokazivač na fajl u koji se vrši prepisivanje.</a:t>
            </a:r>
          </a:p>
          <a:p>
            <a:pPr eaLnBrk="1" hangingPunct="1">
              <a:lnSpc>
                <a:spcPct val="90000"/>
              </a:lnSpc>
              <a:spcBef>
                <a:spcPts val="1200"/>
              </a:spcBef>
            </a:pPr>
            <a:r>
              <a:rPr lang="en-US" sz="2400" dirty="0" err="1" smtClean="0"/>
              <a:t>Funkcija</a:t>
            </a:r>
            <a:r>
              <a:rPr lang="en-US" sz="2400" dirty="0" smtClean="0"/>
              <a:t> </a:t>
            </a:r>
            <a:r>
              <a:rPr lang="sr-Latn-CS" sz="2400" dirty="0" smtClean="0"/>
              <a:t>za prepisivanje iz fajla u memoriju je </a:t>
            </a:r>
            <a:r>
              <a:rPr lang="sr-Latn-CS" sz="2400" dirty="0" smtClean="0">
                <a:solidFill>
                  <a:srgbClr val="3333CC"/>
                </a:solidFill>
              </a:rPr>
              <a:t>fread</a:t>
            </a:r>
            <a:r>
              <a:rPr lang="sr-Latn-CS" sz="2400" dirty="0" smtClean="0"/>
              <a:t> i ima prototip:</a:t>
            </a:r>
            <a:br>
              <a:rPr lang="sr-Latn-CS" sz="2400" dirty="0" smtClean="0"/>
            </a:br>
            <a:r>
              <a:rPr lang="sr-Latn-CS" sz="2400" dirty="0" smtClean="0">
                <a:solidFill>
                  <a:srgbClr val="3333CC"/>
                </a:solidFill>
              </a:rPr>
              <a:t>int fread(void *p,int d,int n,FILE *a);</a:t>
            </a:r>
          </a:p>
          <a:p>
            <a:pPr eaLnBrk="1" hangingPunct="1">
              <a:lnSpc>
                <a:spcPct val="90000"/>
              </a:lnSpc>
              <a:buFont typeface="Wingdings" pitchFamily="2" charset="2"/>
              <a:buNone/>
            </a:pPr>
            <a:r>
              <a:rPr lang="sr-Latn-CS" sz="2400" dirty="0" smtClean="0"/>
              <a:t>	Značenje argumenata je kao i kod </a:t>
            </a:r>
            <a:r>
              <a:rPr lang="sr-Latn-CS" sz="2400" dirty="0" smtClean="0">
                <a:solidFill>
                  <a:srgbClr val="3333CC"/>
                </a:solidFill>
              </a:rPr>
              <a:t>fwrite</a:t>
            </a:r>
            <a:r>
              <a:rPr lang="sr-Latn-CS" sz="2400" dirty="0" smtClean="0"/>
              <a:t>, ali se sada prepisuju podaci iz fajla u memoriju.</a:t>
            </a:r>
          </a:p>
          <a:p>
            <a:pPr eaLnBrk="1" hangingPunct="1">
              <a:lnSpc>
                <a:spcPct val="90000"/>
              </a:lnSpc>
              <a:spcBef>
                <a:spcPts val="1200"/>
              </a:spcBef>
            </a:pPr>
            <a:r>
              <a:rPr lang="sr-Latn-CS" sz="2400" dirty="0" smtClean="0"/>
              <a:t>Upis i čitanje se po pravilu uvijek vrše pomoću parova </a:t>
            </a:r>
            <a:r>
              <a:rPr lang="en-US" sz="2400" dirty="0" err="1" smtClean="0"/>
              <a:t>funkcija</a:t>
            </a:r>
            <a:r>
              <a:rPr lang="en-US" sz="2400" dirty="0" smtClean="0"/>
              <a:t> </a:t>
            </a:r>
            <a:r>
              <a:rPr lang="sr-Latn-CS" sz="2400" dirty="0" smtClean="0"/>
              <a:t>(</a:t>
            </a:r>
            <a:r>
              <a:rPr lang="sr-Latn-CS" sz="2400" dirty="0" smtClean="0">
                <a:solidFill>
                  <a:srgbClr val="3333CC"/>
                </a:solidFill>
              </a:rPr>
              <a:t>fscanf</a:t>
            </a:r>
            <a:r>
              <a:rPr lang="sr-Latn-CS" sz="2400" dirty="0" smtClean="0"/>
              <a:t>,</a:t>
            </a:r>
            <a:r>
              <a:rPr lang="en-US" sz="2400" dirty="0" smtClean="0"/>
              <a:t> </a:t>
            </a:r>
            <a:r>
              <a:rPr lang="sr-Latn-CS" sz="2400" dirty="0" smtClean="0">
                <a:solidFill>
                  <a:srgbClr val="FF0000"/>
                </a:solidFill>
              </a:rPr>
              <a:t>fprintf</a:t>
            </a:r>
            <a:r>
              <a:rPr lang="sr-Latn-CS" sz="2400" dirty="0" smtClean="0"/>
              <a:t>), (</a:t>
            </a:r>
            <a:r>
              <a:rPr lang="sr-Latn-CS" sz="2400" dirty="0" smtClean="0">
                <a:solidFill>
                  <a:srgbClr val="3333CC"/>
                </a:solidFill>
              </a:rPr>
              <a:t>fgets</a:t>
            </a:r>
            <a:r>
              <a:rPr lang="sr-Latn-CS" sz="2400" dirty="0" smtClean="0"/>
              <a:t>,</a:t>
            </a:r>
            <a:r>
              <a:rPr lang="en-US" sz="2400" dirty="0" smtClean="0"/>
              <a:t> </a:t>
            </a:r>
            <a:r>
              <a:rPr lang="sr-Latn-CS" sz="2400" dirty="0" smtClean="0">
                <a:solidFill>
                  <a:srgbClr val="FF0000"/>
                </a:solidFill>
              </a:rPr>
              <a:t>fputs</a:t>
            </a:r>
            <a:r>
              <a:rPr lang="sr-Latn-CS" sz="2400" dirty="0" smtClean="0"/>
              <a:t>) i (</a:t>
            </a:r>
            <a:r>
              <a:rPr lang="sr-Latn-CS" sz="2400" dirty="0" smtClean="0">
                <a:solidFill>
                  <a:srgbClr val="3333CC"/>
                </a:solidFill>
              </a:rPr>
              <a:t>fread</a:t>
            </a:r>
            <a:r>
              <a:rPr lang="sr-Latn-CS" sz="2400" dirty="0" smtClean="0"/>
              <a:t>,</a:t>
            </a:r>
            <a:r>
              <a:rPr lang="en-US" sz="2400" dirty="0" smtClean="0"/>
              <a:t> </a:t>
            </a:r>
            <a:r>
              <a:rPr lang="sr-Latn-CS" sz="2400" dirty="0" smtClean="0">
                <a:solidFill>
                  <a:srgbClr val="FF0000"/>
                </a:solidFill>
              </a:rPr>
              <a:t>fwrite</a:t>
            </a:r>
            <a:r>
              <a:rPr lang="sr-Latn-CS" sz="2400" dirty="0" smtClean="0"/>
              <a:t>).</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6387" name="Rectangle 3"/>
          <p:cNvSpPr>
            <a:spLocks noGrp="1" noChangeArrowheads="1"/>
          </p:cNvSpPr>
          <p:nvPr>
            <p:ph type="body" idx="1"/>
          </p:nvPr>
        </p:nvSpPr>
        <p:spPr>
          <a:xfrm>
            <a:off x="251520" y="2204864"/>
            <a:ext cx="8712968" cy="4114800"/>
          </a:xfrm>
        </p:spPr>
        <p:txBody>
          <a:bodyPr/>
          <a:lstStyle/>
          <a:p>
            <a:pPr eaLnBrk="1" hangingPunct="1">
              <a:lnSpc>
                <a:spcPct val="90000"/>
              </a:lnSpc>
              <a:spcBef>
                <a:spcPts val="0"/>
              </a:spcBef>
              <a:spcAft>
                <a:spcPts val="1200"/>
              </a:spcAft>
            </a:pPr>
            <a:r>
              <a:rPr lang="sr-Latn-CS" sz="2400" dirty="0" smtClean="0"/>
              <a:t>Pored standardnog načina za pomjeranje pokazivača na fajl naredbama za upis i čitanje, postoje i druge specijalizovane naredbe koje samo vrše pomjeranje po fajlu bez upisa i čitanja.</a:t>
            </a:r>
          </a:p>
          <a:p>
            <a:pPr eaLnBrk="1" hangingPunct="1">
              <a:lnSpc>
                <a:spcPct val="90000"/>
              </a:lnSpc>
              <a:spcBef>
                <a:spcPts val="0"/>
              </a:spcBef>
              <a:spcAft>
                <a:spcPts val="1200"/>
              </a:spcAft>
            </a:pPr>
            <a:r>
              <a:rPr lang="sr-Latn-CS" sz="2400" dirty="0" smtClean="0"/>
              <a:t>Prva od njih je</a:t>
            </a:r>
          </a:p>
          <a:p>
            <a:pPr marL="361950" indent="0" eaLnBrk="1" hangingPunct="1">
              <a:lnSpc>
                <a:spcPct val="90000"/>
              </a:lnSpc>
              <a:spcBef>
                <a:spcPts val="0"/>
              </a:spcBef>
              <a:spcAft>
                <a:spcPts val="1200"/>
              </a:spcAft>
              <a:buNone/>
            </a:pPr>
            <a:r>
              <a:rPr lang="sr-Latn-CS" sz="2400" dirty="0" smtClean="0">
                <a:solidFill>
                  <a:srgbClr val="FF0000"/>
                </a:solidFill>
              </a:rPr>
              <a:t>rewind(a)</a:t>
            </a:r>
          </a:p>
          <a:p>
            <a:pPr marL="361950" indent="0" eaLnBrk="1" hangingPunct="1">
              <a:lnSpc>
                <a:spcPct val="90000"/>
              </a:lnSpc>
              <a:spcBef>
                <a:spcPts val="0"/>
              </a:spcBef>
              <a:spcAft>
                <a:spcPts val="1200"/>
              </a:spcAft>
              <a:buNone/>
            </a:pPr>
            <a:r>
              <a:rPr lang="sr-Latn-CS" sz="2400" dirty="0" smtClean="0"/>
              <a:t>koja “premotava” fajl </a:t>
            </a:r>
            <a:r>
              <a:rPr lang="sr-Latn-CS" sz="2400" dirty="0" smtClean="0">
                <a:solidFill>
                  <a:srgbClr val="FF0000"/>
                </a:solidFill>
              </a:rPr>
              <a:t>a</a:t>
            </a:r>
            <a:r>
              <a:rPr lang="sr-Latn-CS" sz="2400" dirty="0" smtClean="0"/>
              <a:t> na početak, odnosno pokazivač </a:t>
            </a:r>
            <a:r>
              <a:rPr lang="sr-Latn-CS" sz="2400" dirty="0" smtClean="0">
                <a:solidFill>
                  <a:srgbClr val="FF0000"/>
                </a:solidFill>
              </a:rPr>
              <a:t>a</a:t>
            </a:r>
            <a:r>
              <a:rPr lang="sr-Latn-CS" sz="2400" dirty="0" smtClean="0"/>
              <a:t> nakon ove naredbe pokazuje na početak fajla. Podsjeća na komandu za premotavanje trake na kasetofonu, a ima i slično porijeklo jer je nekad najznačajniji memorijski m</a:t>
            </a:r>
            <a:r>
              <a:rPr lang="en-US" sz="2400" dirty="0" smtClean="0"/>
              <a:t>e</a:t>
            </a:r>
            <a:r>
              <a:rPr lang="sr-Latn-CS" sz="2400" dirty="0" smtClean="0"/>
              <a:t>d</a:t>
            </a:r>
            <a:r>
              <a:rPr lang="en-US" sz="2400" dirty="0" err="1" smtClean="0"/>
              <a:t>ij</a:t>
            </a:r>
            <a:r>
              <a:rPr lang="sr-Latn-CS" sz="2400" dirty="0" smtClean="0"/>
              <a:t> bila baš magnetna traka koja se s vremena na vrijeme morala premotati.</a:t>
            </a: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7411" name="Rectangle 3"/>
          <p:cNvSpPr>
            <a:spLocks noGrp="1" noChangeArrowheads="1"/>
          </p:cNvSpPr>
          <p:nvPr>
            <p:ph type="body" idx="1"/>
          </p:nvPr>
        </p:nvSpPr>
        <p:spPr>
          <a:xfrm>
            <a:off x="121096" y="2249760"/>
            <a:ext cx="8915400" cy="4419600"/>
          </a:xfrm>
        </p:spPr>
        <p:txBody>
          <a:bodyPr/>
          <a:lstStyle/>
          <a:p>
            <a:pPr eaLnBrk="1" hangingPunct="1">
              <a:lnSpc>
                <a:spcPct val="90000"/>
              </a:lnSpc>
            </a:pPr>
            <a:r>
              <a:rPr lang="sr-Latn-CS" sz="2400" dirty="0" smtClean="0"/>
              <a:t>Druga značajna naredba za pomjeranje u fajlu je </a:t>
            </a:r>
            <a:r>
              <a:rPr lang="sr-Latn-CS" sz="2400" dirty="0" smtClean="0">
                <a:solidFill>
                  <a:srgbClr val="3333CC"/>
                </a:solidFill>
              </a:rPr>
              <a:t>fseek(a,n,k).</a:t>
            </a:r>
          </a:p>
          <a:p>
            <a:pPr eaLnBrk="1" hangingPunct="1">
              <a:lnSpc>
                <a:spcPct val="90000"/>
              </a:lnSpc>
              <a:buFont typeface="Wingdings" pitchFamily="2" charset="2"/>
              <a:buNone/>
            </a:pPr>
            <a:r>
              <a:rPr lang="sr-Latn-CS" sz="2400" dirty="0" smtClean="0"/>
              <a:t>	Argumenti naredbe su: </a:t>
            </a:r>
            <a:br>
              <a:rPr lang="sr-Latn-CS" sz="2400" dirty="0" smtClean="0"/>
            </a:br>
            <a:r>
              <a:rPr lang="sr-Latn-CS" sz="2400" dirty="0" smtClean="0">
                <a:solidFill>
                  <a:srgbClr val="3333CC"/>
                </a:solidFill>
              </a:rPr>
              <a:t>a</a:t>
            </a:r>
            <a:r>
              <a:rPr lang="sr-Latn-CS" sz="2400" dirty="0" smtClean="0"/>
              <a:t>	pokazivač na fajl;</a:t>
            </a:r>
            <a:br>
              <a:rPr lang="sr-Latn-CS" sz="2400" dirty="0" smtClean="0"/>
            </a:br>
            <a:r>
              <a:rPr lang="sr-Latn-CS" sz="2400" dirty="0" smtClean="0">
                <a:solidFill>
                  <a:srgbClr val="3333CC"/>
                </a:solidFill>
              </a:rPr>
              <a:t>n</a:t>
            </a:r>
            <a:r>
              <a:rPr lang="sr-Latn-CS" sz="2400" dirty="0" smtClean="0"/>
              <a:t>	udaljen</a:t>
            </a:r>
            <a:r>
              <a:rPr lang="en-US" sz="2400" dirty="0" err="1" smtClean="0"/>
              <a:t>ost</a:t>
            </a:r>
            <a:r>
              <a:rPr lang="sr-Latn-CS" sz="2400" dirty="0" smtClean="0"/>
              <a:t> od </a:t>
            </a:r>
            <a:r>
              <a:rPr lang="en-US" sz="2400" dirty="0" err="1" smtClean="0"/>
              <a:t>referentne</a:t>
            </a:r>
            <a:r>
              <a:rPr lang="sr-Latn-CS" sz="2400" dirty="0" smtClean="0"/>
              <a:t> pozicije</a:t>
            </a:r>
            <a:r>
              <a:rPr lang="en-US" sz="2400" dirty="0" smtClean="0"/>
              <a:t> (u </a:t>
            </a:r>
            <a:r>
              <a:rPr lang="en-US" sz="2400" dirty="0" err="1" smtClean="0"/>
              <a:t>bajtima</a:t>
            </a:r>
            <a:r>
              <a:rPr lang="en-US" sz="2400" dirty="0" smtClean="0"/>
              <a:t>)</a:t>
            </a:r>
            <a:r>
              <a:rPr lang="sr-Latn-CS" sz="2400" dirty="0" smtClean="0"/>
              <a:t>;</a:t>
            </a:r>
            <a:br>
              <a:rPr lang="sr-Latn-CS" sz="2400" dirty="0" smtClean="0"/>
            </a:br>
            <a:r>
              <a:rPr lang="sr-Latn-CS" sz="2400" dirty="0" smtClean="0">
                <a:solidFill>
                  <a:srgbClr val="3333CC"/>
                </a:solidFill>
              </a:rPr>
              <a:t>k</a:t>
            </a:r>
            <a:r>
              <a:rPr lang="sr-Latn-CS" sz="2400" dirty="0" smtClean="0"/>
              <a:t>	</a:t>
            </a:r>
            <a:r>
              <a:rPr lang="en-US" sz="2400" dirty="0" err="1" smtClean="0"/>
              <a:t>referentna</a:t>
            </a:r>
            <a:r>
              <a:rPr lang="sr-Latn-CS" sz="2400" dirty="0" smtClean="0"/>
              <a:t> pozicija.</a:t>
            </a:r>
          </a:p>
          <a:p>
            <a:pPr eaLnBrk="1" hangingPunct="1">
              <a:lnSpc>
                <a:spcPct val="90000"/>
              </a:lnSpc>
            </a:pPr>
            <a:r>
              <a:rPr lang="sr-Latn-CS" sz="2400" dirty="0" smtClean="0"/>
              <a:t>Pretpostavljamo da su prva dva argumenta jasna. Treći argument omogućava predefinisanje pozicije u odnosu na koju se pomjeramo. Obično se zadaje preko simboličke konstante </a:t>
            </a:r>
            <a:r>
              <a:rPr lang="en-US" sz="2400" dirty="0" err="1" smtClean="0"/>
              <a:t>koja</a:t>
            </a:r>
            <a:r>
              <a:rPr lang="sr-Latn-CS" sz="2400" dirty="0" smtClean="0"/>
              <a:t> može uzeti jednu od sljedeće tri vrijednosti:</a:t>
            </a:r>
            <a:endParaRPr lang="en-US" sz="2400" dirty="0" smtClean="0"/>
          </a:p>
          <a:p>
            <a:pPr marL="0" indent="0" eaLnBrk="1" hangingPunct="1">
              <a:lnSpc>
                <a:spcPct val="90000"/>
              </a:lnSpc>
              <a:buNone/>
              <a:tabLst>
                <a:tab pos="354013" algn="l"/>
              </a:tabLst>
            </a:pPr>
            <a:r>
              <a:rPr lang="en-US" sz="2400" dirty="0">
                <a:solidFill>
                  <a:srgbClr val="FF0000"/>
                </a:solidFill>
              </a:rPr>
              <a:t>	</a:t>
            </a:r>
            <a:r>
              <a:rPr lang="sr-Latn-CS" sz="2400" dirty="0" smtClean="0">
                <a:solidFill>
                  <a:srgbClr val="FF0000"/>
                </a:solidFill>
              </a:rPr>
              <a:t>SEEK_SET</a:t>
            </a:r>
            <a:r>
              <a:rPr lang="sr-Latn-CS" sz="2400" dirty="0" smtClean="0"/>
              <a:t> (</a:t>
            </a:r>
            <a:r>
              <a:rPr lang="en-US" sz="2400" dirty="0" err="1" smtClean="0"/>
              <a:t>ili</a:t>
            </a:r>
            <a:r>
              <a:rPr lang="en-US" sz="2400" dirty="0" smtClean="0"/>
              <a:t> </a:t>
            </a:r>
            <a:r>
              <a:rPr lang="en-US" sz="2400" dirty="0" err="1" smtClean="0"/>
              <a:t>numeri</a:t>
            </a:r>
            <a:r>
              <a:rPr lang="sr-Latn-CS" sz="2400" dirty="0" smtClean="0"/>
              <a:t>čki </a:t>
            </a:r>
            <a:r>
              <a:rPr lang="en-US" sz="2400" dirty="0" smtClean="0"/>
              <a:t>0</a:t>
            </a:r>
            <a:r>
              <a:rPr lang="sr-Latn-CS" sz="2400" dirty="0" smtClean="0"/>
              <a:t>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početak fajla)</a:t>
            </a:r>
            <a:endParaRPr lang="en-US" sz="2400" dirty="0" smtClean="0"/>
          </a:p>
          <a:p>
            <a:pPr eaLnBrk="1" hangingPunct="1">
              <a:lnSpc>
                <a:spcPct val="90000"/>
              </a:lnSpc>
              <a:buNone/>
            </a:pPr>
            <a:r>
              <a:rPr lang="en-US" sz="2400" dirty="0" smtClean="0">
                <a:solidFill>
                  <a:srgbClr val="FF0000"/>
                </a:solidFill>
              </a:rPr>
              <a:t>	</a:t>
            </a:r>
            <a:r>
              <a:rPr lang="sr-Latn-CS" sz="2400" dirty="0" smtClean="0">
                <a:solidFill>
                  <a:srgbClr val="FF0000"/>
                </a:solidFill>
              </a:rPr>
              <a:t>SEEK_CUR</a:t>
            </a:r>
            <a:r>
              <a:rPr lang="sr-Latn-CS" sz="2400" dirty="0" smtClean="0"/>
              <a:t> (</a:t>
            </a:r>
            <a:r>
              <a:rPr lang="en-US" sz="2400" dirty="0" err="1" smtClean="0"/>
              <a:t>ili</a:t>
            </a:r>
            <a:r>
              <a:rPr lang="en-US" sz="2400" dirty="0" smtClean="0"/>
              <a:t> </a:t>
            </a:r>
            <a:r>
              <a:rPr lang="en-US" sz="2400" dirty="0" err="1" smtClean="0"/>
              <a:t>numeri</a:t>
            </a:r>
            <a:r>
              <a:rPr lang="sr-Latn-CS" sz="2400" dirty="0" smtClean="0"/>
              <a:t>čki 1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tekuća pozicija)</a:t>
            </a:r>
            <a:endParaRPr lang="en-US" sz="2400" dirty="0" smtClean="0"/>
          </a:p>
          <a:p>
            <a:pPr eaLnBrk="1" hangingPunct="1">
              <a:lnSpc>
                <a:spcPct val="90000"/>
              </a:lnSpc>
              <a:buNone/>
            </a:pPr>
            <a:r>
              <a:rPr lang="en-US" sz="2400" dirty="0" smtClean="0">
                <a:solidFill>
                  <a:srgbClr val="FF0000"/>
                </a:solidFill>
              </a:rPr>
              <a:t>	</a:t>
            </a:r>
            <a:r>
              <a:rPr lang="sr-Latn-CS" sz="2400" dirty="0" smtClean="0">
                <a:solidFill>
                  <a:srgbClr val="FF0000"/>
                </a:solidFill>
              </a:rPr>
              <a:t>SEEK_END</a:t>
            </a:r>
            <a:r>
              <a:rPr lang="sr-Latn-CS" sz="2400" dirty="0" smtClean="0"/>
              <a:t> (</a:t>
            </a:r>
            <a:r>
              <a:rPr lang="en-US" sz="2400" dirty="0" err="1" smtClean="0"/>
              <a:t>ili</a:t>
            </a:r>
            <a:r>
              <a:rPr lang="en-US" sz="2400" dirty="0" smtClean="0"/>
              <a:t> </a:t>
            </a:r>
            <a:r>
              <a:rPr lang="en-US" sz="2400" dirty="0" err="1" smtClean="0"/>
              <a:t>numeri</a:t>
            </a:r>
            <a:r>
              <a:rPr lang="sr-Latn-CS" sz="2400" dirty="0" smtClean="0"/>
              <a:t>čki 2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kraj fajla).</a:t>
            </a:r>
          </a:p>
          <a:p>
            <a:pPr eaLnBrk="1" hangingPunct="1">
              <a:lnSpc>
                <a:spcPct val="90000"/>
              </a:lnSpc>
            </a:pPr>
            <a:endParaRPr lang="en-US"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8435" name="Rectangle 3"/>
          <p:cNvSpPr>
            <a:spLocks noGrp="1" noChangeArrowheads="1"/>
          </p:cNvSpPr>
          <p:nvPr>
            <p:ph type="body" idx="1"/>
          </p:nvPr>
        </p:nvSpPr>
        <p:spPr>
          <a:xfrm>
            <a:off x="395536" y="2205608"/>
            <a:ext cx="8208912" cy="3671664"/>
          </a:xfrm>
        </p:spPr>
        <p:txBody>
          <a:bodyPr/>
          <a:lstStyle/>
          <a:p>
            <a:pPr eaLnBrk="1" hangingPunct="1"/>
            <a:r>
              <a:rPr lang="sr-Latn-CS" sz="2400" dirty="0" smtClean="0"/>
              <a:t>Jasno je da se od kraja fajla može ići samo unazad (</a:t>
            </a:r>
            <a:r>
              <a:rPr lang="sr-Latn-CS" sz="2400" dirty="0" smtClean="0">
                <a:solidFill>
                  <a:srgbClr val="FF0000"/>
                </a:solidFill>
              </a:rPr>
              <a:t>n</a:t>
            </a:r>
            <a:r>
              <a:rPr lang="sr-Latn-CS" sz="2400" dirty="0" smtClean="0"/>
              <a:t> je negativno), a od početka unaprijed, dok se iz tekuće pozicije, podrazumjevajući da je negdje u sredini fajla, možemo kretati i unaprijed i unazad.</a:t>
            </a:r>
          </a:p>
          <a:p>
            <a:pPr eaLnBrk="1" hangingPunct="1"/>
            <a:r>
              <a:rPr lang="en-US" sz="2400" dirty="0" err="1" smtClean="0"/>
              <a:t>Funkcija</a:t>
            </a:r>
            <a:r>
              <a:rPr lang="en-US" sz="2400" dirty="0" smtClean="0"/>
              <a:t> </a:t>
            </a:r>
            <a:r>
              <a:rPr lang="sr-Latn-CS" sz="2400" dirty="0" smtClean="0">
                <a:solidFill>
                  <a:srgbClr val="FF0000"/>
                </a:solidFill>
              </a:rPr>
              <a:t>ftell(a)</a:t>
            </a:r>
            <a:r>
              <a:rPr lang="sr-Latn-CS" sz="2400" dirty="0" smtClean="0"/>
              <a:t> kazuje tekuću poziciju u fajlu na koju pokazuje </a:t>
            </a:r>
            <a:r>
              <a:rPr lang="sr-Latn-CS" sz="2400" dirty="0" smtClean="0">
                <a:solidFill>
                  <a:srgbClr val="3333CC"/>
                </a:solidFill>
              </a:rPr>
              <a:t>a</a:t>
            </a:r>
            <a:r>
              <a:rPr lang="sr-Latn-CS" sz="2400" dirty="0" smtClean="0"/>
              <a:t>.</a:t>
            </a:r>
          </a:p>
          <a:p>
            <a:pPr eaLnBrk="1" hangingPunct="1"/>
            <a:r>
              <a:rPr lang="en-US" sz="2400" dirty="0" err="1"/>
              <a:t>Funkcija</a:t>
            </a:r>
            <a:r>
              <a:rPr lang="sr-Latn-CS" sz="2400" dirty="0" smtClean="0"/>
              <a:t> </a:t>
            </a:r>
            <a:r>
              <a:rPr lang="sr-Latn-CS" sz="2400" dirty="0" smtClean="0">
                <a:solidFill>
                  <a:srgbClr val="FF0000"/>
                </a:solidFill>
              </a:rPr>
              <a:t>feof(a)</a:t>
            </a:r>
            <a:r>
              <a:rPr lang="sr-Latn-CS" sz="2400" dirty="0" smtClean="0"/>
              <a:t> provjerava da li smo u fajlu stigli do EOF karaktera (naredba vraća </a:t>
            </a:r>
            <a:r>
              <a:rPr lang="sr-Latn-CS" sz="2400" dirty="0" smtClean="0">
                <a:solidFill>
                  <a:srgbClr val="FF0000"/>
                </a:solidFill>
              </a:rPr>
              <a:t>1</a:t>
            </a:r>
            <a:r>
              <a:rPr lang="sr-Latn-CS" sz="2400" dirty="0" smtClean="0"/>
              <a:t> ako </a:t>
            </a:r>
            <a:r>
              <a:rPr lang="sr-Latn-CS" sz="2400" dirty="0" smtClean="0">
                <a:solidFill>
                  <a:srgbClr val="FF0000"/>
                </a:solidFill>
              </a:rPr>
              <a:t>jesmo</a:t>
            </a:r>
            <a:r>
              <a:rPr lang="sr-Latn-CS" sz="2400" dirty="0" smtClean="0"/>
              <a:t> i </a:t>
            </a:r>
            <a:r>
              <a:rPr lang="sr-Latn-CS" sz="2400" dirty="0" smtClean="0">
                <a:solidFill>
                  <a:srgbClr val="3333CC"/>
                </a:solidFill>
              </a:rPr>
              <a:t>0</a:t>
            </a:r>
            <a:r>
              <a:rPr lang="sr-Latn-CS" sz="2400" dirty="0" smtClean="0"/>
              <a:t> ako </a:t>
            </a:r>
            <a:r>
              <a:rPr lang="sr-Latn-CS" sz="2400" dirty="0" smtClean="0">
                <a:solidFill>
                  <a:srgbClr val="3333CC"/>
                </a:solidFill>
              </a:rPr>
              <a:t>nijesmo</a:t>
            </a:r>
            <a:r>
              <a:rPr lang="sr-Latn-CS" sz="2400" dirty="0" smtClean="0"/>
              <a:t>).</a:t>
            </a: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Latn-CS" smtClean="0"/>
              <a:t>Zatvaranje fajlova</a:t>
            </a:r>
            <a:endParaRPr lang="en-US" smtClean="0"/>
          </a:p>
        </p:txBody>
      </p:sp>
      <p:sp>
        <p:nvSpPr>
          <p:cNvPr id="19459" name="Rectangle 3"/>
          <p:cNvSpPr>
            <a:spLocks noGrp="1" noChangeArrowheads="1"/>
          </p:cNvSpPr>
          <p:nvPr>
            <p:ph type="body" idx="1"/>
          </p:nvPr>
        </p:nvSpPr>
        <p:spPr>
          <a:xfrm>
            <a:off x="395536" y="2266528"/>
            <a:ext cx="8215064" cy="3898776"/>
          </a:xfrm>
        </p:spPr>
        <p:txBody>
          <a:bodyPr/>
          <a:lstStyle/>
          <a:p>
            <a:pPr eaLnBrk="1" hangingPunct="1"/>
            <a:r>
              <a:rPr lang="sr-Latn-CS" sz="2400" dirty="0" smtClean="0"/>
              <a:t>Da bi promjene koje su se vršile nad fajlovima bile pravilno ažurirane</a:t>
            </a:r>
            <a:r>
              <a:rPr lang="en-US" sz="2400" dirty="0" smtClean="0"/>
              <a:t>,</a:t>
            </a:r>
            <a:r>
              <a:rPr lang="sr-Latn-CS" sz="2400" dirty="0" smtClean="0"/>
              <a:t> fajlovi se moraju</a:t>
            </a:r>
            <a:r>
              <a:rPr lang="en-US" sz="2400" dirty="0" smtClean="0"/>
              <a:t>,</a:t>
            </a:r>
            <a:r>
              <a:rPr lang="sr-Latn-CS" sz="2400" dirty="0" smtClean="0"/>
              <a:t> prije završetka programa</a:t>
            </a:r>
            <a:r>
              <a:rPr lang="en-US" sz="2400" dirty="0" smtClean="0"/>
              <a:t>,</a:t>
            </a:r>
            <a:r>
              <a:rPr lang="sr-Latn-CS" sz="2400" dirty="0" smtClean="0"/>
              <a:t> </a:t>
            </a:r>
            <a:r>
              <a:rPr lang="sr-Latn-CS" sz="2400" b="1" dirty="0" smtClean="0"/>
              <a:t>obavezno</a:t>
            </a:r>
            <a:r>
              <a:rPr lang="sr-Latn-CS" sz="2400" dirty="0" smtClean="0"/>
              <a:t> zatvoriti.</a:t>
            </a:r>
          </a:p>
          <a:p>
            <a:pPr eaLnBrk="1" hangingPunct="1"/>
            <a:r>
              <a:rPr lang="sr-Latn-CS" sz="2400" dirty="0" smtClean="0"/>
              <a:t>Fajl koji je otvoren preko pokazivača </a:t>
            </a:r>
            <a:r>
              <a:rPr lang="sr-Latn-CS" sz="2400" dirty="0" smtClean="0">
                <a:solidFill>
                  <a:srgbClr val="FF0000"/>
                </a:solidFill>
              </a:rPr>
              <a:t>a</a:t>
            </a:r>
            <a:r>
              <a:rPr lang="sr-Latn-CS" sz="2400" dirty="0" smtClean="0"/>
              <a:t> može se zatvoriti </a:t>
            </a:r>
            <a:r>
              <a:rPr lang="en-US" sz="2400" dirty="0" err="1" smtClean="0"/>
              <a:t>funkcijom</a:t>
            </a:r>
            <a:r>
              <a:rPr lang="sr-Latn-CS" sz="2400" dirty="0" smtClean="0"/>
              <a:t>:</a:t>
            </a:r>
            <a:br>
              <a:rPr lang="sr-Latn-CS" sz="2400" dirty="0" smtClean="0"/>
            </a:br>
            <a:r>
              <a:rPr lang="sr-Latn-CS" sz="2400" dirty="0" smtClean="0">
                <a:solidFill>
                  <a:srgbClr val="FF0000"/>
                </a:solidFill>
              </a:rPr>
              <a:t>fclose(a);</a:t>
            </a:r>
          </a:p>
          <a:p>
            <a:pPr eaLnBrk="1" hangingPunct="1"/>
            <a:r>
              <a:rPr lang="sr-Latn-CS" sz="2400" dirty="0" smtClean="0"/>
              <a:t>Svi fajlovi koji su otvoreni u programu </a:t>
            </a:r>
            <a:r>
              <a:rPr lang="sr-Latn-CS" sz="2400" dirty="0"/>
              <a:t>jednovremeno </a:t>
            </a:r>
            <a:r>
              <a:rPr lang="sr-Latn-CS" sz="2400" dirty="0" smtClean="0"/>
              <a:t>se zatvaraju </a:t>
            </a:r>
            <a:r>
              <a:rPr lang="en-US" sz="2400" dirty="0" err="1" smtClean="0"/>
              <a:t>funkcijom</a:t>
            </a:r>
            <a:r>
              <a:rPr lang="sr-Latn-CS" sz="2400" dirty="0" smtClean="0"/>
              <a:t>:</a:t>
            </a:r>
            <a:br>
              <a:rPr lang="sr-Latn-CS" sz="2400" dirty="0" smtClean="0"/>
            </a:br>
            <a:r>
              <a:rPr lang="sr-Latn-CS" sz="2400" dirty="0">
                <a:solidFill>
                  <a:srgbClr val="FF0000"/>
                </a:solidFill>
              </a:rPr>
              <a:t>_</a:t>
            </a:r>
            <a:r>
              <a:rPr lang="sr-Latn-CS" sz="2400" dirty="0" smtClean="0">
                <a:solidFill>
                  <a:srgbClr val="FF0000"/>
                </a:solidFill>
              </a:rPr>
              <a:t>fcloseall();</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sr-Latn-CS" smtClean="0"/>
              <a:t>Redirekcija - kratko</a:t>
            </a:r>
            <a:endParaRPr lang="en-US" smtClean="0"/>
          </a:p>
        </p:txBody>
      </p:sp>
      <p:sp>
        <p:nvSpPr>
          <p:cNvPr id="20483" name="Rectangle 3"/>
          <p:cNvSpPr>
            <a:spLocks noGrp="1" noChangeArrowheads="1"/>
          </p:cNvSpPr>
          <p:nvPr>
            <p:ph type="body" idx="1"/>
          </p:nvPr>
        </p:nvSpPr>
        <p:spPr>
          <a:xfrm>
            <a:off x="395536" y="2338536"/>
            <a:ext cx="8496944" cy="4114800"/>
          </a:xfrm>
        </p:spPr>
        <p:txBody>
          <a:bodyPr/>
          <a:lstStyle/>
          <a:p>
            <a:pPr eaLnBrk="1" hangingPunct="1">
              <a:spcBef>
                <a:spcPts val="0"/>
              </a:spcBef>
              <a:spcAft>
                <a:spcPts val="1200"/>
              </a:spcAft>
            </a:pPr>
            <a:r>
              <a:rPr lang="sr-Latn-CS" sz="2400" dirty="0" smtClean="0"/>
              <a:t>Postoje situacije kada jedan dio rada sa fajlovima umjesto programa može vršiti operativni sistem. To se obavlja preko </a:t>
            </a:r>
            <a:r>
              <a:rPr lang="en-US" sz="2400" dirty="0" err="1" smtClean="0"/>
              <a:t>tzv</a:t>
            </a:r>
            <a:r>
              <a:rPr lang="en-US" sz="2400" dirty="0" smtClean="0"/>
              <a:t>. </a:t>
            </a:r>
            <a:r>
              <a:rPr lang="sr-Latn-CS" sz="2400" b="1" dirty="0" smtClean="0"/>
              <a:t>redirekcije</a:t>
            </a:r>
            <a:r>
              <a:rPr lang="sr-Latn-CS" sz="2400" dirty="0" smtClean="0"/>
              <a:t>.</a:t>
            </a:r>
            <a:endParaRPr lang="en-US" sz="2400" dirty="0" smtClean="0"/>
          </a:p>
          <a:p>
            <a:pPr eaLnBrk="1" hangingPunct="1">
              <a:lnSpc>
                <a:spcPct val="90000"/>
              </a:lnSpc>
              <a:spcBef>
                <a:spcPts val="0"/>
              </a:spcBef>
              <a:spcAft>
                <a:spcPts val="1200"/>
              </a:spcAft>
            </a:pPr>
            <a:r>
              <a:rPr lang="sr-Latn-CS" sz="2400" dirty="0" smtClean="0"/>
              <a:t>Posmatrajmo sljedeći elementarni program:</a:t>
            </a:r>
          </a:p>
          <a:p>
            <a:pPr marL="361950" indent="0" eaLnBrk="1" hangingPunct="1">
              <a:lnSpc>
                <a:spcPct val="90000"/>
              </a:lnSpc>
              <a:spcBef>
                <a:spcPts val="0"/>
              </a:spcBef>
              <a:spcAft>
                <a:spcPts val="0"/>
              </a:spcAft>
              <a:buNone/>
            </a:pPr>
            <a:r>
              <a:rPr lang="sr-Latn-CS" sz="2400" dirty="0" smtClean="0">
                <a:solidFill>
                  <a:srgbClr val="3333CC"/>
                </a:solidFill>
              </a:rPr>
              <a:t>#include </a:t>
            </a:r>
            <a:r>
              <a:rPr lang="en-US" sz="2400" dirty="0" smtClean="0">
                <a:solidFill>
                  <a:srgbClr val="3333CC"/>
                </a:solidFill>
              </a:rPr>
              <a:t>&lt;</a:t>
            </a:r>
            <a:r>
              <a:rPr lang="en-US" sz="2400" dirty="0" err="1" smtClean="0">
                <a:solidFill>
                  <a:srgbClr val="3333CC"/>
                </a:solidFill>
              </a:rPr>
              <a:t>stdio.h</a:t>
            </a:r>
            <a:r>
              <a:rPr lang="en-US" sz="2400" dirty="0" smtClean="0">
                <a:solidFill>
                  <a:srgbClr val="3333CC"/>
                </a:solidFill>
              </a:rPr>
              <a:t>&gt;</a:t>
            </a:r>
            <a:br>
              <a:rPr lang="en-US" sz="2400" dirty="0" smtClean="0">
                <a:solidFill>
                  <a:srgbClr val="3333CC"/>
                </a:solidFill>
              </a:rPr>
            </a:br>
            <a:r>
              <a:rPr lang="sr-Latn-ME" sz="2400" dirty="0" smtClean="0">
                <a:solidFill>
                  <a:srgbClr val="3333CC"/>
                </a:solidFill>
              </a:rPr>
              <a:t>int </a:t>
            </a:r>
            <a:r>
              <a:rPr lang="en-US" sz="2400" dirty="0" smtClean="0">
                <a:solidFill>
                  <a:srgbClr val="3333CC"/>
                </a:solidFill>
              </a:rPr>
              <a:t>main(){ </a:t>
            </a:r>
          </a:p>
          <a:p>
            <a:pPr marL="457200" lvl="1" indent="0" eaLnBrk="1" hangingPunct="1">
              <a:lnSpc>
                <a:spcPct val="90000"/>
              </a:lnSpc>
              <a:spcBef>
                <a:spcPts val="0"/>
              </a:spcBef>
              <a:buNone/>
            </a:pPr>
            <a:r>
              <a:rPr lang="en-US" sz="2400" dirty="0">
                <a:solidFill>
                  <a:srgbClr val="3333CC"/>
                </a:solidFill>
              </a:rPr>
              <a:t>	</a:t>
            </a:r>
            <a:r>
              <a:rPr lang="en-US" sz="2400" dirty="0" err="1" smtClean="0">
                <a:solidFill>
                  <a:srgbClr val="3333CC"/>
                </a:solidFill>
              </a:rPr>
              <a:t>int</a:t>
            </a:r>
            <a:r>
              <a:rPr lang="en-US" sz="2400" dirty="0" smtClean="0">
                <a:solidFill>
                  <a:srgbClr val="3333CC"/>
                </a:solidFill>
              </a:rPr>
              <a:t> </a:t>
            </a:r>
            <a:r>
              <a:rPr lang="en-US" sz="2400" dirty="0" err="1" smtClean="0">
                <a:solidFill>
                  <a:srgbClr val="3333CC"/>
                </a:solidFill>
              </a:rPr>
              <a:t>a,b</a:t>
            </a:r>
            <a:r>
              <a:rPr lang="en-US" sz="2400" dirty="0" smtClean="0">
                <a:solidFill>
                  <a:srgbClr val="3333CC"/>
                </a:solidFill>
              </a:rPr>
              <a:t>; </a:t>
            </a:r>
          </a:p>
          <a:p>
            <a:pPr marL="457200" lvl="1" indent="0" eaLnBrk="1" hangingPunct="1">
              <a:lnSpc>
                <a:spcPct val="90000"/>
              </a:lnSpc>
              <a:spcBef>
                <a:spcPts val="0"/>
              </a:spcBef>
              <a:buNone/>
            </a:pPr>
            <a:r>
              <a:rPr lang="en-US" sz="2400" dirty="0">
                <a:solidFill>
                  <a:srgbClr val="3333CC"/>
                </a:solidFill>
              </a:rPr>
              <a:t>	</a:t>
            </a:r>
            <a:r>
              <a:rPr lang="en-US" sz="2400" dirty="0" err="1" smtClean="0">
                <a:solidFill>
                  <a:srgbClr val="3333CC"/>
                </a:solidFill>
              </a:rPr>
              <a:t>scanf</a:t>
            </a:r>
            <a:r>
              <a:rPr lang="en-US" sz="2400" dirty="0" smtClean="0">
                <a:solidFill>
                  <a:srgbClr val="3333CC"/>
                </a:solidFill>
              </a:rPr>
              <a:t>(“%d %</a:t>
            </a:r>
            <a:r>
              <a:rPr lang="en-US" sz="2400" dirty="0" err="1" smtClean="0">
                <a:solidFill>
                  <a:srgbClr val="3333CC"/>
                </a:solidFill>
              </a:rPr>
              <a:t>d”,&amp;a,&amp;b</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printf</a:t>
            </a:r>
            <a:r>
              <a:rPr lang="en-US" sz="2400" dirty="0" smtClean="0">
                <a:solidFill>
                  <a:srgbClr val="3333CC"/>
                </a:solidFill>
              </a:rPr>
              <a:t>(“%d %d”,</a:t>
            </a:r>
            <a:r>
              <a:rPr lang="en-US" sz="2400" dirty="0" err="1" smtClean="0">
                <a:solidFill>
                  <a:srgbClr val="3333CC"/>
                </a:solidFill>
              </a:rPr>
              <a:t>a,b</a:t>
            </a:r>
            <a:r>
              <a:rPr lang="en-US" sz="2400" dirty="0" smtClean="0">
                <a:solidFill>
                  <a:srgbClr val="3333CC"/>
                </a:solidFill>
              </a:rPr>
              <a:t>);</a:t>
            </a:r>
          </a:p>
          <a:p>
            <a:pPr marL="0" indent="0" eaLnBrk="1" hangingPunct="1">
              <a:lnSpc>
                <a:spcPct val="90000"/>
              </a:lnSpc>
              <a:spcBef>
                <a:spcPts val="0"/>
              </a:spcBef>
              <a:buNone/>
              <a:tabLst>
                <a:tab pos="354013" algn="l"/>
              </a:tabLst>
            </a:pPr>
            <a:r>
              <a:rPr lang="en-US" sz="2400" dirty="0" smtClean="0">
                <a:solidFill>
                  <a:srgbClr val="3333CC"/>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Redirekcija - kratko</a:t>
            </a:r>
          </a:p>
        </p:txBody>
      </p:sp>
      <p:sp>
        <p:nvSpPr>
          <p:cNvPr id="21507" name="Rectangle 3"/>
          <p:cNvSpPr>
            <a:spLocks noGrp="1" noChangeArrowheads="1"/>
          </p:cNvSpPr>
          <p:nvPr>
            <p:ph type="body" idx="1"/>
          </p:nvPr>
        </p:nvSpPr>
        <p:spPr>
          <a:xfrm>
            <a:off x="467544" y="2266528"/>
            <a:ext cx="8424936" cy="4114800"/>
          </a:xfrm>
        </p:spPr>
        <p:txBody>
          <a:bodyPr/>
          <a:lstStyle/>
          <a:p>
            <a:pPr eaLnBrk="1" hangingPunct="1">
              <a:lnSpc>
                <a:spcPct val="90000"/>
              </a:lnSpc>
              <a:spcBef>
                <a:spcPts val="0"/>
              </a:spcBef>
              <a:spcAft>
                <a:spcPts val="1200"/>
              </a:spcAft>
            </a:pPr>
            <a:r>
              <a:rPr lang="en-US" sz="2400" dirty="0" smtClean="0"/>
              <a:t>Program prima </a:t>
            </a:r>
            <a:r>
              <a:rPr lang="en-US" sz="2400" dirty="0" err="1" smtClean="0"/>
              <a:t>dva</a:t>
            </a:r>
            <a:r>
              <a:rPr lang="en-US" sz="2400" dirty="0" smtClean="0"/>
              <a:t> </a:t>
            </a:r>
            <a:r>
              <a:rPr lang="en-US" sz="2400" dirty="0" err="1" smtClean="0"/>
              <a:t>cjelobrojna</a:t>
            </a:r>
            <a:r>
              <a:rPr lang="en-US" sz="2400" dirty="0" smtClean="0"/>
              <a:t> argumenta </a:t>
            </a:r>
            <a:r>
              <a:rPr lang="en-US" sz="2400" dirty="0" err="1" smtClean="0"/>
              <a:t>i</a:t>
            </a:r>
            <a:r>
              <a:rPr lang="en-US" sz="2400" dirty="0" smtClean="0"/>
              <a:t> </a:t>
            </a:r>
            <a:r>
              <a:rPr lang="en-US" sz="2400" dirty="0" err="1" smtClean="0"/>
              <a:t>onda</a:t>
            </a:r>
            <a:r>
              <a:rPr lang="en-US" sz="2400" dirty="0" smtClean="0"/>
              <a:t> </a:t>
            </a:r>
            <a:r>
              <a:rPr lang="en-US" sz="2400" dirty="0" err="1" smtClean="0"/>
              <a:t>ih</a:t>
            </a:r>
            <a:r>
              <a:rPr lang="en-US" sz="2400" dirty="0" smtClean="0"/>
              <a:t> </a:t>
            </a:r>
            <a:r>
              <a:rPr lang="sr-Latn-CS" sz="2400" dirty="0" smtClean="0"/>
              <a:t>š</a:t>
            </a:r>
            <a:r>
              <a:rPr lang="en-US" sz="2400" dirty="0" err="1" smtClean="0"/>
              <a:t>tampa</a:t>
            </a:r>
            <a:r>
              <a:rPr lang="en-US" sz="2400" dirty="0" smtClean="0"/>
              <a:t>. </a:t>
            </a:r>
            <a:r>
              <a:rPr lang="en-US" sz="2400" dirty="0" err="1" smtClean="0"/>
              <a:t>Pr</a:t>
            </a:r>
            <a:r>
              <a:rPr lang="sr-Latn-CS" sz="2400" dirty="0" smtClean="0"/>
              <a:t>etpostavimo da se izvršna verzija programa zove </a:t>
            </a:r>
            <a:r>
              <a:rPr lang="sr-Latn-CS" sz="2400" dirty="0" smtClean="0">
                <a:solidFill>
                  <a:srgbClr val="3333CC"/>
                </a:solidFill>
              </a:rPr>
              <a:t>pr1.exe</a:t>
            </a:r>
            <a:r>
              <a:rPr lang="sr-Latn-CS" sz="2400" dirty="0" smtClean="0"/>
              <a:t>.</a:t>
            </a:r>
          </a:p>
          <a:p>
            <a:pPr eaLnBrk="1" hangingPunct="1">
              <a:lnSpc>
                <a:spcPct val="90000"/>
              </a:lnSpc>
              <a:spcBef>
                <a:spcPts val="0"/>
              </a:spcBef>
              <a:spcAft>
                <a:spcPts val="1200"/>
              </a:spcAft>
            </a:pPr>
            <a:r>
              <a:rPr lang="sr-Latn-CS" sz="2400" dirty="0" smtClean="0"/>
              <a:t>Izvršavanje se obavlja sa komande linije naredbom:</a:t>
            </a:r>
            <a:br>
              <a:rPr lang="sr-Latn-CS" sz="2400" dirty="0" smtClean="0"/>
            </a:br>
            <a:r>
              <a:rPr lang="sr-Latn-CS" sz="2400" dirty="0" smtClean="0">
                <a:solidFill>
                  <a:srgbClr val="FF3300"/>
                </a:solidFill>
              </a:rPr>
              <a:t>pr1</a:t>
            </a:r>
          </a:p>
          <a:p>
            <a:pPr eaLnBrk="1" hangingPunct="1">
              <a:lnSpc>
                <a:spcPct val="90000"/>
              </a:lnSpc>
              <a:spcBef>
                <a:spcPts val="0"/>
              </a:spcBef>
              <a:spcAft>
                <a:spcPts val="1200"/>
              </a:spcAft>
            </a:pPr>
            <a:r>
              <a:rPr lang="sr-Latn-CS" sz="2400" dirty="0" smtClean="0"/>
              <a:t>Program sačeka da unesemo dva broja koja zatim odštampa na ekranu.</a:t>
            </a:r>
          </a:p>
          <a:p>
            <a:pPr eaLnBrk="1" hangingPunct="1">
              <a:lnSpc>
                <a:spcPct val="90000"/>
              </a:lnSpc>
              <a:spcBef>
                <a:spcPts val="0"/>
              </a:spcBef>
              <a:spcAft>
                <a:spcPts val="1200"/>
              </a:spcAft>
            </a:pPr>
            <a:r>
              <a:rPr lang="sr-Latn-CS" sz="2400" dirty="0" smtClean="0"/>
              <a:t>Međutim, verzija naredbe:</a:t>
            </a:r>
            <a:br>
              <a:rPr lang="sr-Latn-CS" sz="2400" dirty="0" smtClean="0"/>
            </a:br>
            <a:r>
              <a:rPr lang="sr-Latn-CS" sz="2400" dirty="0" smtClean="0">
                <a:solidFill>
                  <a:srgbClr val="FF3300"/>
                </a:solidFill>
              </a:rPr>
              <a:t>pr1 </a:t>
            </a:r>
            <a:r>
              <a:rPr lang="en-US" sz="2400" dirty="0" smtClean="0">
                <a:solidFill>
                  <a:srgbClr val="FF3300"/>
                </a:solidFill>
              </a:rPr>
              <a:t>&gt; ex.txt</a:t>
            </a:r>
            <a:br>
              <a:rPr lang="en-US" sz="2400" dirty="0" smtClean="0">
                <a:solidFill>
                  <a:srgbClr val="FF3300"/>
                </a:solidFill>
              </a:rPr>
            </a:br>
            <a:r>
              <a:rPr lang="sr-Latn-CS" sz="2400" dirty="0" smtClean="0"/>
              <a:t>će sa komandne linije primiti dva broja, koja neće odštampati na ekranu.</a:t>
            </a:r>
            <a:endParaRPr lang="en-US" sz="2400" dirty="0" smtClean="0">
              <a:solidFill>
                <a:srgbClr val="FF3300"/>
              </a:solidFill>
            </a:endParaRPr>
          </a:p>
          <a:p>
            <a:pPr eaLnBrk="1" hangingPunct="1">
              <a:lnSpc>
                <a:spcPct val="90000"/>
              </a:lnSpc>
              <a:spcBef>
                <a:spcPts val="0"/>
              </a:spcBef>
              <a:spcAft>
                <a:spcPts val="1200"/>
              </a:spcAft>
              <a:buFont typeface="Wingdings" pitchFamily="2" charset="2"/>
              <a:buNone/>
            </a:pP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Rad sa fajlovima</a:t>
            </a:r>
            <a:endParaRPr lang="en-US" smtClean="0"/>
          </a:p>
        </p:txBody>
      </p:sp>
      <p:sp>
        <p:nvSpPr>
          <p:cNvPr id="4099" name="Rectangle 3"/>
          <p:cNvSpPr>
            <a:spLocks noGrp="1" noChangeArrowheads="1"/>
          </p:cNvSpPr>
          <p:nvPr>
            <p:ph type="body" idx="1"/>
          </p:nvPr>
        </p:nvSpPr>
        <p:spPr>
          <a:xfrm>
            <a:off x="467544" y="2194520"/>
            <a:ext cx="8424936" cy="4114800"/>
          </a:xfrm>
        </p:spPr>
        <p:txBody>
          <a:bodyPr/>
          <a:lstStyle/>
          <a:p>
            <a:pPr eaLnBrk="1" hangingPunct="1">
              <a:lnSpc>
                <a:spcPct val="90000"/>
              </a:lnSpc>
              <a:spcBef>
                <a:spcPts val="0"/>
              </a:spcBef>
              <a:spcAft>
                <a:spcPts val="1200"/>
              </a:spcAft>
            </a:pPr>
            <a:r>
              <a:rPr lang="sr-Latn-CS" sz="2800" smtClean="0"/>
              <a:t>Programski jezik C poznaje tip podatka “pokazivač na fajl”. </a:t>
            </a:r>
          </a:p>
          <a:p>
            <a:pPr eaLnBrk="1" hangingPunct="1">
              <a:lnSpc>
                <a:spcPct val="90000"/>
              </a:lnSpc>
              <a:spcBef>
                <a:spcPts val="0"/>
              </a:spcBef>
              <a:spcAft>
                <a:spcPts val="1200"/>
              </a:spcAft>
            </a:pPr>
            <a:r>
              <a:rPr lang="sr-Latn-CS" sz="2800" smtClean="0"/>
              <a:t>Da bi se radilo sa ovim tipom u C-u mora biti uključena programska biblioteka </a:t>
            </a:r>
            <a:r>
              <a:rPr lang="sr-Latn-CS" sz="2800" smtClean="0">
                <a:solidFill>
                  <a:srgbClr val="3333CC"/>
                </a:solidFill>
              </a:rPr>
              <a:t>stdio.h</a:t>
            </a:r>
            <a:r>
              <a:rPr lang="sr-Latn-CS" sz="2800" smtClean="0"/>
              <a:t>.</a:t>
            </a:r>
          </a:p>
          <a:p>
            <a:pPr eaLnBrk="1" hangingPunct="1">
              <a:lnSpc>
                <a:spcPct val="90000"/>
              </a:lnSpc>
              <a:spcBef>
                <a:spcPts val="0"/>
              </a:spcBef>
              <a:spcAft>
                <a:spcPts val="1200"/>
              </a:spcAft>
            </a:pPr>
            <a:r>
              <a:rPr lang="sr-Latn-CS" sz="2800" smtClean="0"/>
              <a:t>Pokazivači na fajl se deklarišu kao:</a:t>
            </a:r>
            <a:br>
              <a:rPr lang="sr-Latn-CS" sz="2800" smtClean="0"/>
            </a:br>
            <a:r>
              <a:rPr lang="sr-Latn-CS" sz="2800" b="1" smtClean="0">
                <a:solidFill>
                  <a:srgbClr val="3333CC"/>
                </a:solidFill>
              </a:rPr>
              <a:t>FILE *a;</a:t>
            </a:r>
          </a:p>
          <a:p>
            <a:pPr eaLnBrk="1" hangingPunct="1">
              <a:lnSpc>
                <a:spcPct val="90000"/>
              </a:lnSpc>
              <a:spcBef>
                <a:spcPts val="0"/>
              </a:spcBef>
              <a:spcAft>
                <a:spcPts val="1200"/>
              </a:spcAft>
            </a:pPr>
            <a:r>
              <a:rPr lang="sr-Latn-CS" sz="2800" smtClean="0"/>
              <a:t>Do trenut</a:t>
            </a:r>
            <a:r>
              <a:rPr lang="en-US" sz="2800" smtClean="0"/>
              <a:t>k</a:t>
            </a:r>
            <a:r>
              <a:rPr lang="sr-Latn-CS" sz="2800" smtClean="0"/>
              <a:t>a inicijalizacije ove promjenljive (inicijalizacija se obavlja pomoću naredbe </a:t>
            </a:r>
            <a:r>
              <a:rPr lang="sr-Latn-CS" sz="2800" smtClean="0">
                <a:solidFill>
                  <a:srgbClr val="FF0000"/>
                </a:solidFill>
              </a:rPr>
              <a:t>fopen</a:t>
            </a:r>
            <a:r>
              <a:rPr lang="sr-Latn-CS" sz="2800" smtClean="0"/>
              <a:t>) pokazivač je zapravo neupotrebljiv.</a:t>
            </a:r>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Redirekcija - kratko</a:t>
            </a:r>
            <a:endParaRPr lang="en-US" smtClean="0"/>
          </a:p>
        </p:txBody>
      </p:sp>
      <p:sp>
        <p:nvSpPr>
          <p:cNvPr id="22531" name="Rectangle 3"/>
          <p:cNvSpPr>
            <a:spLocks noGrp="1" noChangeArrowheads="1"/>
          </p:cNvSpPr>
          <p:nvPr>
            <p:ph type="body" idx="1"/>
          </p:nvPr>
        </p:nvSpPr>
        <p:spPr>
          <a:xfrm>
            <a:off x="179512" y="2147664"/>
            <a:ext cx="8783959" cy="3657600"/>
          </a:xfrm>
        </p:spPr>
        <p:txBody>
          <a:bodyPr/>
          <a:lstStyle/>
          <a:p>
            <a:pPr eaLnBrk="1" hangingPunct="1">
              <a:lnSpc>
                <a:spcPct val="90000"/>
              </a:lnSpc>
            </a:pPr>
            <a:r>
              <a:rPr lang="sr-Latn-CS" sz="2400" smtClean="0"/>
              <a:t>Umjesto na ekran rezultat je preusmjeren (redirektovan) u fajl </a:t>
            </a:r>
            <a:r>
              <a:rPr lang="sr-Latn-CS" sz="2400" smtClean="0">
                <a:solidFill>
                  <a:srgbClr val="3333CC"/>
                </a:solidFill>
              </a:rPr>
              <a:t>ex.txt</a:t>
            </a:r>
            <a:r>
              <a:rPr lang="en-US" sz="2400" smtClean="0"/>
              <a:t>,</a:t>
            </a:r>
            <a:r>
              <a:rPr lang="sr-Latn-CS" sz="2400" smtClean="0"/>
              <a:t> a znak </a:t>
            </a:r>
            <a:r>
              <a:rPr lang="en-US" sz="2400" b="1" smtClean="0">
                <a:solidFill>
                  <a:srgbClr val="FF0000"/>
                </a:solidFill>
              </a:rPr>
              <a:t>&gt;</a:t>
            </a:r>
            <a:r>
              <a:rPr lang="en-US" sz="2400" smtClean="0"/>
              <a:t> </a:t>
            </a:r>
            <a:r>
              <a:rPr lang="sr-Latn-CS" sz="2400" smtClean="0"/>
              <a:t>obavještava jezgro operativnog sistema da rezultate treba preusmjeriti sa ekrana (tzv. standardnog izlaza) u fajl.</a:t>
            </a:r>
          </a:p>
          <a:p>
            <a:pPr eaLnBrk="1" hangingPunct="1">
              <a:lnSpc>
                <a:spcPct val="90000"/>
              </a:lnSpc>
            </a:pPr>
            <a:r>
              <a:rPr lang="sr-Latn-CS" sz="2400" smtClean="0"/>
              <a:t>Slično, naredba:</a:t>
            </a:r>
            <a:br>
              <a:rPr lang="sr-Latn-CS" sz="2400" smtClean="0"/>
            </a:br>
            <a:r>
              <a:rPr lang="sr-Latn-CS" sz="2400" smtClean="0">
                <a:solidFill>
                  <a:srgbClr val="FF0000"/>
                </a:solidFill>
              </a:rPr>
              <a:t>pr1 </a:t>
            </a:r>
            <a:r>
              <a:rPr lang="en-US" sz="2400" smtClean="0">
                <a:solidFill>
                  <a:srgbClr val="FF0000"/>
                </a:solidFill>
              </a:rPr>
              <a:t>&lt;ul.txt</a:t>
            </a:r>
            <a:br>
              <a:rPr lang="en-US" sz="2400" smtClean="0">
                <a:solidFill>
                  <a:srgbClr val="FF0000"/>
                </a:solidFill>
              </a:rPr>
            </a:br>
            <a:r>
              <a:rPr lang="sr-Latn-CS" sz="2400" smtClean="0"/>
              <a:t>će iz fajla </a:t>
            </a:r>
            <a:r>
              <a:rPr lang="sr-Latn-CS" sz="2400" smtClean="0">
                <a:solidFill>
                  <a:srgbClr val="3333CC"/>
                </a:solidFill>
              </a:rPr>
              <a:t>ul.txt</a:t>
            </a:r>
            <a:r>
              <a:rPr lang="sr-Latn-CS" sz="2400" smtClean="0"/>
              <a:t> učitati podatke (neće ih tražiti sa tastature – standardnog ulaza) i rezultat će odštampati na ekranu.</a:t>
            </a:r>
          </a:p>
          <a:p>
            <a:pPr eaLnBrk="1" hangingPunct="1">
              <a:lnSpc>
                <a:spcPct val="90000"/>
              </a:lnSpc>
            </a:pPr>
            <a:r>
              <a:rPr lang="sr-Latn-CS" sz="2400" smtClean="0"/>
              <a:t>Dozvoljene su i kombinacije sa preusmjeravanjem i ulaza i izlaza.</a:t>
            </a:r>
            <a:endParaRPr lang="en-US" sz="2400" smtClean="0">
              <a:solidFill>
                <a:srgbClr val="FF0000"/>
              </a:solidFill>
            </a:endParaRPr>
          </a:p>
        </p:txBody>
      </p:sp>
      <p:sp>
        <p:nvSpPr>
          <p:cNvPr id="22532" name="Text Box 4"/>
          <p:cNvSpPr txBox="1">
            <a:spLocks noChangeArrowheads="1"/>
          </p:cNvSpPr>
          <p:nvPr/>
        </p:nvSpPr>
        <p:spPr bwMode="auto">
          <a:xfrm>
            <a:off x="2483768" y="5665340"/>
            <a:ext cx="6539309"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spcBef>
                <a:spcPct val="50000"/>
              </a:spcBef>
            </a:pPr>
            <a:r>
              <a:rPr lang="sr-Latn-CS" sz="1600" dirty="0">
                <a:solidFill>
                  <a:srgbClr val="FF0000"/>
                </a:solidFill>
                <a:latin typeface="Tahoma" pitchFamily="34" charset="0"/>
              </a:rPr>
              <a:t>Ovo je samo ilustracija bez potrebe da joj bude posvećena značajna pažnja. U operativnim sistemima UNIX</a:t>
            </a:r>
            <a:r>
              <a:rPr lang="en-US" sz="1600" dirty="0" smtClean="0">
                <a:solidFill>
                  <a:srgbClr val="FF0000"/>
                </a:solidFill>
                <a:latin typeface="Tahoma" pitchFamily="34" charset="0"/>
              </a:rPr>
              <a:t>/Linux </a:t>
            </a:r>
            <a:r>
              <a:rPr lang="sr-Latn-CS" sz="1600" dirty="0">
                <a:solidFill>
                  <a:srgbClr val="FF0000"/>
                </a:solidFill>
                <a:latin typeface="Tahoma" pitchFamily="34" charset="0"/>
              </a:rPr>
              <a:t>postoji mnogo složeniji sistem koji dozvoljava operacije tipa: sjutra u 6 pokreni program i rezultat smjesti u fajl koji ćeš nakon dva sata poslati na e-mail.</a:t>
            </a:r>
            <a:endParaRPr lang="en-US" sz="1600" dirty="0">
              <a:solidFill>
                <a:srgbClr val="FF0000"/>
              </a:solidFill>
              <a:latin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Enumer</a:t>
            </a:r>
            <a:r>
              <a:rPr lang="sr-Latn-CS" smtClean="0"/>
              <a:t>a</a:t>
            </a:r>
            <a:r>
              <a:rPr lang="en-US" smtClean="0"/>
              <a:t>cija</a:t>
            </a:r>
          </a:p>
        </p:txBody>
      </p:sp>
      <p:sp>
        <p:nvSpPr>
          <p:cNvPr id="23555" name="Rectangle 3"/>
          <p:cNvSpPr>
            <a:spLocks noGrp="1" noChangeArrowheads="1"/>
          </p:cNvSpPr>
          <p:nvPr>
            <p:ph type="body" idx="1"/>
          </p:nvPr>
        </p:nvSpPr>
        <p:spPr>
          <a:xfrm>
            <a:off x="228600" y="2266528"/>
            <a:ext cx="8735888" cy="4114800"/>
          </a:xfrm>
        </p:spPr>
        <p:txBody>
          <a:bodyPr/>
          <a:lstStyle/>
          <a:p>
            <a:pPr eaLnBrk="1" hangingPunct="1">
              <a:lnSpc>
                <a:spcPct val="90000"/>
              </a:lnSpc>
              <a:spcBef>
                <a:spcPts val="0"/>
              </a:spcBef>
              <a:spcAft>
                <a:spcPts val="1200"/>
              </a:spcAft>
            </a:pPr>
            <a:r>
              <a:rPr lang="en-US" sz="2400" smtClean="0">
                <a:solidFill>
                  <a:srgbClr val="3333CC"/>
                </a:solidFill>
              </a:rPr>
              <a:t>Enumer</a:t>
            </a:r>
            <a:r>
              <a:rPr lang="sr-Latn-CS" sz="2400" smtClean="0">
                <a:solidFill>
                  <a:srgbClr val="3333CC"/>
                </a:solidFill>
              </a:rPr>
              <a:t>a</a:t>
            </a:r>
            <a:r>
              <a:rPr lang="en-US" sz="2400" smtClean="0">
                <a:solidFill>
                  <a:srgbClr val="3333CC"/>
                </a:solidFill>
              </a:rPr>
              <a:t>cija</a:t>
            </a:r>
            <a:r>
              <a:rPr lang="en-US" sz="2400" smtClean="0"/>
              <a:t> (ili </a:t>
            </a:r>
            <a:r>
              <a:rPr lang="en-US" sz="2400" smtClean="0">
                <a:solidFill>
                  <a:srgbClr val="3333CC"/>
                </a:solidFill>
              </a:rPr>
              <a:t>nabrajanje</a:t>
            </a:r>
            <a:r>
              <a:rPr lang="en-US" sz="2400" smtClean="0"/>
              <a:t>) je specijalni tip podatka u C-u koji predstavlja zamjenu za ve</a:t>
            </a:r>
            <a:r>
              <a:rPr lang="sr-Latn-CS" sz="2400" smtClean="0"/>
              <a:t>ći broj cjelobrojnih konstanti.</a:t>
            </a:r>
          </a:p>
          <a:p>
            <a:pPr eaLnBrk="1" hangingPunct="1">
              <a:lnSpc>
                <a:spcPct val="90000"/>
              </a:lnSpc>
              <a:spcBef>
                <a:spcPts val="0"/>
              </a:spcBef>
              <a:spcAft>
                <a:spcPts val="1200"/>
              </a:spcAft>
            </a:pPr>
            <a:r>
              <a:rPr lang="sr-Latn-CS" sz="2400" smtClean="0"/>
              <a:t>Konstantama se dodjeljuju imena (tzv. </a:t>
            </a:r>
            <a:r>
              <a:rPr lang="sr-Latn-CS" sz="2400" smtClean="0">
                <a:solidFill>
                  <a:srgbClr val="FF0000"/>
                </a:solidFill>
              </a:rPr>
              <a:t>simboličke konstante</a:t>
            </a:r>
            <a:r>
              <a:rPr lang="sr-Latn-CS" sz="2400" smtClean="0"/>
              <a:t>).</a:t>
            </a:r>
          </a:p>
          <a:p>
            <a:pPr eaLnBrk="1" hangingPunct="1">
              <a:lnSpc>
                <a:spcPct val="90000"/>
              </a:lnSpc>
              <a:spcBef>
                <a:spcPts val="0"/>
              </a:spcBef>
              <a:spcAft>
                <a:spcPts val="1200"/>
              </a:spcAft>
            </a:pPr>
            <a:r>
              <a:rPr lang="sr-Latn-CS" sz="2400" smtClean="0"/>
              <a:t>Prije nego objasnimo detaljnije enumeraciju pojasnimo njenu primjenu.</a:t>
            </a:r>
          </a:p>
          <a:p>
            <a:pPr eaLnBrk="1" hangingPunct="1">
              <a:lnSpc>
                <a:spcPct val="90000"/>
              </a:lnSpc>
              <a:spcBef>
                <a:spcPts val="0"/>
              </a:spcBef>
              <a:spcAft>
                <a:spcPts val="1200"/>
              </a:spcAft>
            </a:pPr>
            <a:r>
              <a:rPr lang="sr-Latn-CS" sz="2400" smtClean="0"/>
              <a:t>Dani u nedjelji se u programu mogu pamtiti kao stringovi, ali ih je često mnogo bolje zapamtiti kao cijele brojeve. To onda znači da programer treba da zapamti preslikavanje dana u odgovarajući cijeli broj i da kroz program koristi cijeli broj gdje bi se inače pozvao na dan.</a:t>
            </a:r>
            <a:endParaRPr lang="en-US"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sr-Latn-CS" smtClean="0"/>
              <a:t>Enumeracija</a:t>
            </a:r>
            <a:endParaRPr lang="en-US" smtClean="0"/>
          </a:p>
        </p:txBody>
      </p:sp>
      <p:sp>
        <p:nvSpPr>
          <p:cNvPr id="24579" name="Rectangle 3"/>
          <p:cNvSpPr>
            <a:spLocks noGrp="1" noChangeArrowheads="1"/>
          </p:cNvSpPr>
          <p:nvPr>
            <p:ph type="body" idx="1"/>
          </p:nvPr>
        </p:nvSpPr>
        <p:spPr>
          <a:xfrm>
            <a:off x="228600" y="2133600"/>
            <a:ext cx="8686800" cy="4114800"/>
          </a:xfrm>
        </p:spPr>
        <p:txBody>
          <a:bodyPr/>
          <a:lstStyle/>
          <a:p>
            <a:pPr eaLnBrk="1" hangingPunct="1">
              <a:spcBef>
                <a:spcPts val="0"/>
              </a:spcBef>
              <a:spcAft>
                <a:spcPts val="1200"/>
              </a:spcAft>
            </a:pPr>
            <a:r>
              <a:rPr lang="sr-Latn-CS" sz="2400" dirty="0" smtClean="0"/>
              <a:t>Čak i da programer ima takav kapacitet da pamti sva preslikavanja koja uvede u program to ne znači da će to umijeti da prate drugi programeri koji budu nastavljali njegov rad. Stoga je mnogo bolje definisati odgovarajuće nabrajanje i uvesti simboličke konstante koje već po nazivu sugerišu o kom se danu (ili bilo kom drugom podatku) radi.</a:t>
            </a:r>
          </a:p>
          <a:p>
            <a:pPr eaLnBrk="1" hangingPunct="1">
              <a:spcBef>
                <a:spcPts val="0"/>
              </a:spcBef>
              <a:spcAft>
                <a:spcPts val="1200"/>
              </a:spcAft>
            </a:pPr>
            <a:r>
              <a:rPr lang="sr-Latn-CS" sz="2400" dirty="0" smtClean="0"/>
              <a:t>Enumeracija se definiše najčešće globalno (van svih funkcija u programu). Primjer:</a:t>
            </a:r>
            <a:br>
              <a:rPr lang="sr-Latn-CS" sz="2400" dirty="0" smtClean="0"/>
            </a:br>
            <a:r>
              <a:rPr lang="sr-Latn-CS" sz="2000" dirty="0" smtClean="0">
                <a:solidFill>
                  <a:srgbClr val="FF0000"/>
                </a:solidFill>
              </a:rPr>
              <a:t>enum</a:t>
            </a:r>
            <a:r>
              <a:rPr lang="sr-Latn-CS" sz="2000" dirty="0" smtClean="0"/>
              <a:t> </a:t>
            </a:r>
            <a:r>
              <a:rPr lang="sr-Latn-CS" sz="2000" dirty="0" smtClean="0">
                <a:solidFill>
                  <a:srgbClr val="3333CC"/>
                </a:solidFill>
              </a:rPr>
              <a:t>dani</a:t>
            </a:r>
            <a:r>
              <a:rPr lang="sr-Latn-CS" sz="2000" dirty="0" smtClean="0"/>
              <a:t> </a:t>
            </a:r>
            <a:r>
              <a:rPr lang="en-US" sz="2000" dirty="0" smtClean="0"/>
              <a:t>{</a:t>
            </a:r>
            <a:r>
              <a:rPr lang="en-US" sz="2000" dirty="0" smtClean="0">
                <a:solidFill>
                  <a:schemeClr val="accent1"/>
                </a:solidFill>
              </a:rPr>
              <a:t>PONED, UTOR, SRIJ, CETV, PETAK, SUBOTA, NEDJ</a:t>
            </a:r>
            <a:r>
              <a:rPr lang="en-US" sz="2000" dirty="0" smtClean="0"/>
              <a:t>};</a:t>
            </a:r>
          </a:p>
        </p:txBody>
      </p:sp>
      <p:sp>
        <p:nvSpPr>
          <p:cNvPr id="24580" name="Line 4"/>
          <p:cNvSpPr>
            <a:spLocks noChangeShapeType="1"/>
          </p:cNvSpPr>
          <p:nvPr/>
        </p:nvSpPr>
        <p:spPr bwMode="auto">
          <a:xfrm>
            <a:off x="685800" y="5557663"/>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1" name="Line 5"/>
          <p:cNvSpPr>
            <a:spLocks noChangeShapeType="1"/>
          </p:cNvSpPr>
          <p:nvPr/>
        </p:nvSpPr>
        <p:spPr bwMode="auto">
          <a:xfrm flipH="1">
            <a:off x="990600" y="5557663"/>
            <a:ext cx="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2" name="Text Box 6"/>
          <p:cNvSpPr txBox="1">
            <a:spLocks noChangeArrowheads="1"/>
          </p:cNvSpPr>
          <p:nvPr/>
        </p:nvSpPr>
        <p:spPr bwMode="auto">
          <a:xfrm>
            <a:off x="109538" y="6508576"/>
            <a:ext cx="2590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400" b="1">
                <a:solidFill>
                  <a:srgbClr val="FF0000"/>
                </a:solidFill>
                <a:latin typeface="Tahoma" pitchFamily="34" charset="0"/>
              </a:rPr>
              <a:t>klju</a:t>
            </a:r>
            <a:r>
              <a:rPr lang="sr-Latn-CS" sz="1400" b="1">
                <a:solidFill>
                  <a:srgbClr val="FF0000"/>
                </a:solidFill>
                <a:latin typeface="Tahoma" pitchFamily="34" charset="0"/>
              </a:rPr>
              <a:t>čna riječ (mala slova)</a:t>
            </a:r>
            <a:endParaRPr lang="en-US" sz="1400" b="1">
              <a:solidFill>
                <a:srgbClr val="FF0000"/>
              </a:solidFill>
              <a:latin typeface="Tahoma" pitchFamily="34" charset="0"/>
            </a:endParaRPr>
          </a:p>
        </p:txBody>
      </p:sp>
      <p:sp>
        <p:nvSpPr>
          <p:cNvPr id="24583" name="Line 7"/>
          <p:cNvSpPr>
            <a:spLocks noChangeShapeType="1"/>
          </p:cNvSpPr>
          <p:nvPr/>
        </p:nvSpPr>
        <p:spPr bwMode="auto">
          <a:xfrm>
            <a:off x="1371600" y="55576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4" name="Freeform 8"/>
          <p:cNvSpPr>
            <a:spLocks/>
          </p:cNvSpPr>
          <p:nvPr/>
        </p:nvSpPr>
        <p:spPr bwMode="auto">
          <a:xfrm>
            <a:off x="1600200" y="5557663"/>
            <a:ext cx="1027113" cy="685800"/>
          </a:xfrm>
          <a:custGeom>
            <a:avLst/>
            <a:gdLst>
              <a:gd name="T0" fmla="*/ 0 w 528"/>
              <a:gd name="T1" fmla="*/ 0 h 288"/>
              <a:gd name="T2" fmla="*/ 0 w 528"/>
              <a:gd name="T3" fmla="*/ 2147483647 h 288"/>
              <a:gd name="T4" fmla="*/ 2147483647 w 528"/>
              <a:gd name="T5" fmla="*/ 2147483647 h 288"/>
              <a:gd name="T6" fmla="*/ 0 60000 65536"/>
              <a:gd name="T7" fmla="*/ 0 60000 65536"/>
              <a:gd name="T8" fmla="*/ 0 60000 65536"/>
            </a:gdLst>
            <a:ahLst/>
            <a:cxnLst>
              <a:cxn ang="T6">
                <a:pos x="T0" y="T1"/>
              </a:cxn>
              <a:cxn ang="T7">
                <a:pos x="T2" y="T3"/>
              </a:cxn>
              <a:cxn ang="T8">
                <a:pos x="T4" y="T5"/>
              </a:cxn>
            </a:cxnLst>
            <a:rect l="0" t="0" r="r" b="b"/>
            <a:pathLst>
              <a:path w="528" h="288">
                <a:moveTo>
                  <a:pt x="0" y="0"/>
                </a:moveTo>
                <a:lnTo>
                  <a:pt x="0" y="288"/>
                </a:lnTo>
                <a:lnTo>
                  <a:pt x="528"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5" name="Text Box 9"/>
          <p:cNvSpPr txBox="1">
            <a:spLocks noChangeArrowheads="1"/>
          </p:cNvSpPr>
          <p:nvPr/>
        </p:nvSpPr>
        <p:spPr bwMode="auto">
          <a:xfrm>
            <a:off x="2590800" y="5938663"/>
            <a:ext cx="5257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rgbClr val="3333CC"/>
                </a:solidFill>
                <a:latin typeface="Tahoma" pitchFamily="34" charset="0"/>
              </a:rPr>
              <a:t>naziv enumeracije</a:t>
            </a:r>
            <a:r>
              <a:rPr lang="en-US" sz="1400" b="1">
                <a:solidFill>
                  <a:srgbClr val="3333CC"/>
                </a:solidFill>
                <a:latin typeface="Tahoma" pitchFamily="34" charset="0"/>
              </a:rPr>
              <a:t>,</a:t>
            </a:r>
            <a:r>
              <a:rPr lang="sr-Latn-CS" sz="1400" b="1">
                <a:solidFill>
                  <a:srgbClr val="3333CC"/>
                </a:solidFill>
                <a:latin typeface="Tahoma" pitchFamily="34" charset="0"/>
              </a:rPr>
              <a:t> koji se u C-u može izostaviti (u C++ može da ima primjenu</a:t>
            </a:r>
            <a:r>
              <a:rPr lang="en-US" sz="1400" b="1">
                <a:solidFill>
                  <a:srgbClr val="3333CC"/>
                </a:solidFill>
                <a:latin typeface="Tahoma" pitchFamily="34" charset="0"/>
              </a:rPr>
              <a:t>,</a:t>
            </a:r>
            <a:r>
              <a:rPr lang="sr-Latn-CS" sz="1400" b="1">
                <a:solidFill>
                  <a:srgbClr val="3333CC"/>
                </a:solidFill>
                <a:latin typeface="Tahoma" pitchFamily="34" charset="0"/>
              </a:rPr>
              <a:t> ali za nas to nije bitno)</a:t>
            </a:r>
            <a:endParaRPr lang="en-US" sz="1400" b="1">
              <a:solidFill>
                <a:srgbClr val="3333CC"/>
              </a:solidFill>
              <a:latin typeface="Tahoma" pitchFamily="34" charset="0"/>
            </a:endParaRPr>
          </a:p>
        </p:txBody>
      </p:sp>
      <p:sp>
        <p:nvSpPr>
          <p:cNvPr id="24586" name="Line 10"/>
          <p:cNvSpPr>
            <a:spLocks noChangeShapeType="1"/>
          </p:cNvSpPr>
          <p:nvPr/>
        </p:nvSpPr>
        <p:spPr bwMode="auto">
          <a:xfrm>
            <a:off x="2057400" y="5557663"/>
            <a:ext cx="571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7" name="Line 11"/>
          <p:cNvSpPr>
            <a:spLocks noChangeShapeType="1"/>
          </p:cNvSpPr>
          <p:nvPr/>
        </p:nvSpPr>
        <p:spPr bwMode="auto">
          <a:xfrm>
            <a:off x="5105400" y="5557663"/>
            <a:ext cx="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8" name="Text Box 12"/>
          <p:cNvSpPr txBox="1">
            <a:spLocks noChangeArrowheads="1"/>
          </p:cNvSpPr>
          <p:nvPr/>
        </p:nvSpPr>
        <p:spPr bwMode="auto">
          <a:xfrm>
            <a:off x="3505200" y="5633863"/>
            <a:ext cx="3124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chemeClr val="accent1"/>
                </a:solidFill>
                <a:latin typeface="Tahoma" pitchFamily="34" charset="0"/>
              </a:rPr>
              <a:t>uvedene simboličke konstante</a:t>
            </a:r>
            <a:endParaRPr lang="en-US" sz="1400" b="1">
              <a:solidFill>
                <a:schemeClr val="accent1"/>
              </a:solidFill>
              <a:latin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Enumeracija</a:t>
            </a:r>
            <a:endParaRPr lang="en-US" smtClean="0"/>
          </a:p>
        </p:txBody>
      </p:sp>
      <p:sp>
        <p:nvSpPr>
          <p:cNvPr id="25603" name="Rectangle 3"/>
          <p:cNvSpPr>
            <a:spLocks noGrp="1" noChangeArrowheads="1"/>
          </p:cNvSpPr>
          <p:nvPr>
            <p:ph type="body" idx="1"/>
          </p:nvPr>
        </p:nvSpPr>
        <p:spPr>
          <a:xfrm>
            <a:off x="251520" y="2205608"/>
            <a:ext cx="8727504" cy="4463752"/>
          </a:xfrm>
        </p:spPr>
        <p:txBody>
          <a:bodyPr/>
          <a:lstStyle/>
          <a:p>
            <a:pPr eaLnBrk="1" hangingPunct="1">
              <a:lnSpc>
                <a:spcPct val="90000"/>
              </a:lnSpc>
            </a:pPr>
            <a:r>
              <a:rPr lang="sr-Latn-CS" sz="2400" smtClean="0"/>
              <a:t>Simboličke konstante uzimaju vrijednosti </a:t>
            </a:r>
            <a:r>
              <a:rPr lang="en-US" sz="2400" smtClean="0">
                <a:solidFill>
                  <a:schemeClr val="accent1"/>
                </a:solidFill>
              </a:rPr>
              <a:t>PONED</a:t>
            </a:r>
            <a:r>
              <a:rPr lang="sr-Latn-CS" sz="2400" smtClean="0">
                <a:solidFill>
                  <a:schemeClr val="accent1"/>
                </a:solidFill>
              </a:rPr>
              <a:t>=0</a:t>
            </a:r>
            <a:r>
              <a:rPr lang="en-US" sz="2400" smtClean="0">
                <a:solidFill>
                  <a:schemeClr val="accent1"/>
                </a:solidFill>
              </a:rPr>
              <a:t>, UTOR</a:t>
            </a:r>
            <a:r>
              <a:rPr lang="sr-Latn-CS" sz="2400" smtClean="0">
                <a:solidFill>
                  <a:schemeClr val="accent1"/>
                </a:solidFill>
              </a:rPr>
              <a:t>=1</a:t>
            </a:r>
            <a:r>
              <a:rPr lang="en-US" sz="2400" smtClean="0">
                <a:solidFill>
                  <a:schemeClr val="accent1"/>
                </a:solidFill>
              </a:rPr>
              <a:t>, SRIJ</a:t>
            </a:r>
            <a:r>
              <a:rPr lang="sr-Latn-CS" sz="2400" smtClean="0">
                <a:solidFill>
                  <a:schemeClr val="accent1"/>
                </a:solidFill>
              </a:rPr>
              <a:t>=2</a:t>
            </a:r>
            <a:r>
              <a:rPr lang="en-US" sz="2400" smtClean="0">
                <a:solidFill>
                  <a:schemeClr val="accent1"/>
                </a:solidFill>
              </a:rPr>
              <a:t>, CETV</a:t>
            </a:r>
            <a:r>
              <a:rPr lang="sr-Latn-CS" sz="2400" smtClean="0">
                <a:solidFill>
                  <a:schemeClr val="accent1"/>
                </a:solidFill>
              </a:rPr>
              <a:t>=3</a:t>
            </a:r>
            <a:r>
              <a:rPr lang="en-US" sz="2400" smtClean="0">
                <a:solidFill>
                  <a:schemeClr val="accent1"/>
                </a:solidFill>
              </a:rPr>
              <a:t>, PETAK</a:t>
            </a:r>
            <a:r>
              <a:rPr lang="sr-Latn-CS" sz="2400" smtClean="0">
                <a:solidFill>
                  <a:schemeClr val="accent1"/>
                </a:solidFill>
              </a:rPr>
              <a:t>=4</a:t>
            </a:r>
            <a:r>
              <a:rPr lang="en-US" sz="2400" smtClean="0">
                <a:solidFill>
                  <a:schemeClr val="accent1"/>
                </a:solidFill>
              </a:rPr>
              <a:t>, SUBOTA</a:t>
            </a:r>
            <a:r>
              <a:rPr lang="sr-Latn-CS" sz="2400" smtClean="0">
                <a:solidFill>
                  <a:schemeClr val="accent1"/>
                </a:solidFill>
              </a:rPr>
              <a:t>=5</a:t>
            </a:r>
            <a:r>
              <a:rPr lang="en-US" sz="2400" smtClean="0">
                <a:solidFill>
                  <a:schemeClr val="accent1"/>
                </a:solidFill>
              </a:rPr>
              <a:t>, NEDJ</a:t>
            </a:r>
            <a:r>
              <a:rPr lang="sr-Latn-CS" sz="2400" smtClean="0">
                <a:solidFill>
                  <a:schemeClr val="accent1"/>
                </a:solidFill>
              </a:rPr>
              <a:t>=</a:t>
            </a:r>
            <a:r>
              <a:rPr lang="en-US" sz="2400" smtClean="0">
                <a:solidFill>
                  <a:schemeClr val="accent1"/>
                </a:solidFill>
              </a:rPr>
              <a:t>6</a:t>
            </a:r>
            <a:r>
              <a:rPr lang="sr-Latn-CS" sz="2400" smtClean="0"/>
              <a:t>.</a:t>
            </a:r>
          </a:p>
          <a:p>
            <a:pPr eaLnBrk="1" hangingPunct="1">
              <a:lnSpc>
                <a:spcPct val="90000"/>
              </a:lnSpc>
            </a:pPr>
            <a:r>
              <a:rPr lang="sr-Latn-CS" sz="2400" smtClean="0"/>
              <a:t>Pokušaj promjene vrijednosti simboličke konstante dovodi do greške u programu i prekida izvršavanja.</a:t>
            </a:r>
          </a:p>
          <a:p>
            <a:pPr eaLnBrk="1" hangingPunct="1">
              <a:lnSpc>
                <a:spcPct val="90000"/>
              </a:lnSpc>
            </a:pPr>
            <a:r>
              <a:rPr lang="sr-Latn-CS" sz="2400" smtClean="0"/>
              <a:t>Nije potrebno simboličke konstante pisati velikim slovima, ali je česta konvencija.</a:t>
            </a:r>
          </a:p>
          <a:p>
            <a:pPr eaLnBrk="1" hangingPunct="1">
              <a:lnSpc>
                <a:spcPct val="90000"/>
              </a:lnSpc>
            </a:pPr>
            <a:r>
              <a:rPr lang="sr-Latn-CS" sz="2400" smtClean="0"/>
              <a:t>Primjer:</a:t>
            </a:r>
            <a:br>
              <a:rPr lang="sr-Latn-CS" sz="2400" smtClean="0"/>
            </a:br>
            <a:r>
              <a:rPr lang="sr-Latn-CS" sz="2400" smtClean="0">
                <a:solidFill>
                  <a:srgbClr val="3333CC"/>
                </a:solidFill>
              </a:rPr>
              <a:t>enum </a:t>
            </a:r>
            <a:r>
              <a:rPr lang="en-US" sz="2400" smtClean="0">
                <a:solidFill>
                  <a:srgbClr val="3333CC"/>
                </a:solidFill>
              </a:rPr>
              <a:t>{AAA=6,BBB=-1,CCC,DDD=3,EEE};</a:t>
            </a:r>
          </a:p>
          <a:p>
            <a:pPr eaLnBrk="1" hangingPunct="1">
              <a:lnSpc>
                <a:spcPct val="90000"/>
              </a:lnSpc>
            </a:pPr>
            <a:r>
              <a:rPr lang="sr-Latn-CS" sz="2400" smtClean="0"/>
              <a:t>Konstante kojima su dodijeljene vrijednosti sada uzimaju te vrijednosti, dok one koje nijesu specificirane uzimaju vrijednost koja je za jedan veća od prethodne. Ako prva nije definisana njena vrijednost je 0.</a:t>
            </a:r>
            <a:endParaRPr lang="en-US" sz="24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6627" name="Rectangle 3"/>
          <p:cNvSpPr>
            <a:spLocks noGrp="1" noChangeArrowheads="1"/>
          </p:cNvSpPr>
          <p:nvPr>
            <p:ph type="body" idx="1"/>
          </p:nvPr>
        </p:nvSpPr>
        <p:spPr>
          <a:xfrm>
            <a:off x="251520" y="2245568"/>
            <a:ext cx="8568952" cy="4495800"/>
          </a:xfrm>
        </p:spPr>
        <p:txBody>
          <a:bodyPr/>
          <a:lstStyle/>
          <a:p>
            <a:pPr eaLnBrk="1" hangingPunct="1">
              <a:lnSpc>
                <a:spcPct val="90000"/>
              </a:lnSpc>
              <a:spcBef>
                <a:spcPts val="0"/>
              </a:spcBef>
              <a:spcAft>
                <a:spcPts val="1200"/>
              </a:spcAft>
            </a:pPr>
            <a:r>
              <a:rPr lang="sr-Latn-CS" sz="2400" smtClean="0"/>
              <a:t>Do sada smo se sr</a:t>
            </a:r>
            <a:r>
              <a:rPr lang="en-US" sz="2400" smtClean="0"/>
              <a:t>ij</a:t>
            </a:r>
            <a:r>
              <a:rPr lang="sr-Latn-CS" sz="2400" smtClean="0"/>
              <a:t>etali sa kolekcijama podataka istog tipa i te kolekcije smo nazivali nizovima (sa specijalnim slučajevima - matricama i stringovima).</a:t>
            </a:r>
          </a:p>
          <a:p>
            <a:pPr eaLnBrk="1" hangingPunct="1">
              <a:lnSpc>
                <a:spcPct val="90000"/>
              </a:lnSpc>
              <a:spcBef>
                <a:spcPts val="0"/>
              </a:spcBef>
              <a:spcAft>
                <a:spcPts val="1200"/>
              </a:spcAft>
            </a:pPr>
            <a:r>
              <a:rPr lang="sr-Latn-CS" sz="2400" smtClean="0"/>
              <a:t>Modelovanje podatka iz realnog svijeta je često teško ostvarivo preko do sada učenih tipova podataka, uključujući i nizove.</a:t>
            </a:r>
          </a:p>
          <a:p>
            <a:pPr eaLnBrk="1" hangingPunct="1">
              <a:lnSpc>
                <a:spcPct val="90000"/>
              </a:lnSpc>
              <a:spcBef>
                <a:spcPts val="0"/>
              </a:spcBef>
              <a:spcAft>
                <a:spcPts val="1200"/>
              </a:spcAft>
            </a:pPr>
            <a:r>
              <a:rPr lang="sr-Latn-CS" sz="2400" smtClean="0"/>
              <a:t>N</a:t>
            </a:r>
            <a:r>
              <a:rPr lang="en-US" sz="2400" smtClean="0"/>
              <a:t>a </a:t>
            </a:r>
            <a:r>
              <a:rPr lang="sr-Latn-CS" sz="2400" smtClean="0"/>
              <a:t>pr</a:t>
            </a:r>
            <a:r>
              <a:rPr lang="en-US" sz="2400" smtClean="0"/>
              <a:t>imjer,</a:t>
            </a:r>
            <a:r>
              <a:rPr lang="sr-Latn-CS" sz="2400" smtClean="0"/>
              <a:t> RADNIK, MAŠINA, STUDENT, PROZOR se teško modeluju ijednim do sada uvedenim tipom podataka.</a:t>
            </a:r>
          </a:p>
          <a:p>
            <a:pPr eaLnBrk="1" hangingPunct="1">
              <a:lnSpc>
                <a:spcPct val="90000"/>
              </a:lnSpc>
              <a:spcBef>
                <a:spcPts val="0"/>
              </a:spcBef>
              <a:spcAft>
                <a:spcPts val="1200"/>
              </a:spcAft>
            </a:pPr>
            <a:r>
              <a:rPr lang="sr-Latn-CS" sz="2400" smtClean="0"/>
              <a:t>Stoga su definisane </a:t>
            </a:r>
            <a:r>
              <a:rPr lang="sr-Latn-CS" sz="2400" smtClean="0">
                <a:solidFill>
                  <a:srgbClr val="FF0000"/>
                </a:solidFill>
              </a:rPr>
              <a:t>strukture</a:t>
            </a:r>
            <a:r>
              <a:rPr lang="sr-Latn-CS" sz="2400" smtClean="0"/>
              <a:t> </a:t>
            </a:r>
            <a:r>
              <a:rPr lang="sr-Latn-CS" sz="2400"/>
              <a:t>(alternativni </a:t>
            </a:r>
            <a:r>
              <a:rPr lang="sr-Latn-CS" sz="2400" smtClean="0"/>
              <a:t>nazivi</a:t>
            </a:r>
            <a:r>
              <a:rPr lang="en-US" sz="2400" smtClean="0"/>
              <a:t> su </a:t>
            </a:r>
            <a:r>
              <a:rPr lang="sr-Latn-CS" sz="2400" smtClean="0"/>
              <a:t>zapis, slog, record)</a:t>
            </a:r>
            <a:r>
              <a:rPr lang="en-US" sz="2400" smtClean="0"/>
              <a:t>,</a:t>
            </a:r>
            <a:r>
              <a:rPr lang="sr-Latn-CS" sz="2400" smtClean="0"/>
              <a:t> koje mogu da sadrže više podataka raznorodnog tipa.</a:t>
            </a:r>
            <a:endParaRPr lang="en-US" sz="24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7651" name="Rectangle 3"/>
          <p:cNvSpPr>
            <a:spLocks noGrp="1" noChangeArrowheads="1"/>
          </p:cNvSpPr>
          <p:nvPr>
            <p:ph type="body" idx="1"/>
          </p:nvPr>
        </p:nvSpPr>
        <p:spPr>
          <a:xfrm>
            <a:off x="323528" y="2133600"/>
            <a:ext cx="7772400" cy="4114800"/>
          </a:xfrm>
        </p:spPr>
        <p:txBody>
          <a:bodyPr/>
          <a:lstStyle/>
          <a:p>
            <a:pPr eaLnBrk="1" hangingPunct="1"/>
            <a:r>
              <a:rPr lang="sr-Latn-CS" sz="2400" smtClean="0"/>
              <a:t>Strukture se u programskom jeziku C uvode pomoću ključne riječi </a:t>
            </a:r>
            <a:r>
              <a:rPr lang="sr-Latn-CS" sz="2400" smtClean="0">
                <a:solidFill>
                  <a:srgbClr val="FF0000"/>
                </a:solidFill>
              </a:rPr>
              <a:t>struct</a:t>
            </a:r>
            <a:r>
              <a:rPr lang="sr-Latn-CS" sz="2400" smtClean="0"/>
              <a:t>:</a:t>
            </a:r>
            <a:br>
              <a:rPr lang="sr-Latn-CS" sz="2400" smtClean="0"/>
            </a:br>
            <a:r>
              <a:rPr lang="sr-Latn-CS" sz="2400" smtClean="0">
                <a:solidFill>
                  <a:srgbClr val="FF0000"/>
                </a:solidFill>
              </a:rPr>
              <a:t>struct naziv_strukture </a:t>
            </a:r>
            <a:r>
              <a:rPr lang="en-US" sz="2400" smtClean="0">
                <a:solidFill>
                  <a:srgbClr val="FF0000"/>
                </a:solidFill>
              </a:rPr>
              <a:t>{</a:t>
            </a:r>
            <a:br>
              <a:rPr lang="en-US" sz="2400" smtClean="0">
                <a:solidFill>
                  <a:srgbClr val="FF0000"/>
                </a:solidFill>
              </a:rPr>
            </a:br>
            <a:r>
              <a:rPr lang="en-US" sz="2400" smtClean="0">
                <a:solidFill>
                  <a:srgbClr val="FF0000"/>
                </a:solidFill>
              </a:rPr>
              <a:t>	</a:t>
            </a:r>
            <a:r>
              <a:rPr lang="en-US" sz="2400" smtClean="0">
                <a:solidFill>
                  <a:srgbClr val="00B050"/>
                </a:solidFill>
              </a:rPr>
              <a:t>/</a:t>
            </a:r>
            <a:r>
              <a:rPr lang="sr-Latn-CS" sz="2400" smtClean="0">
                <a:solidFill>
                  <a:srgbClr val="00B050"/>
                </a:solidFill>
              </a:rPr>
              <a:t>*</a:t>
            </a:r>
            <a:r>
              <a:rPr lang="en-US" sz="2400" smtClean="0">
                <a:solidFill>
                  <a:srgbClr val="00B050"/>
                </a:solidFill>
              </a:rPr>
              <a:t>deklaracije promjenljivih </a:t>
            </a:r>
            <a:r>
              <a:rPr lang="sr-Latn-CS" sz="2400" smtClean="0">
                <a:solidFill>
                  <a:srgbClr val="00B050"/>
                </a:solidFill>
              </a:rPr>
              <a:t>članica strukture</a:t>
            </a:r>
            <a:r>
              <a:rPr lang="en-US" sz="2400" smtClean="0">
                <a:solidFill>
                  <a:srgbClr val="00B050"/>
                </a:solidFill>
              </a:rPr>
              <a:t>*/</a:t>
            </a:r>
            <a:br>
              <a:rPr lang="en-US" sz="2400" smtClean="0">
                <a:solidFill>
                  <a:srgbClr val="00B050"/>
                </a:solidFill>
              </a:rPr>
            </a:br>
            <a:r>
              <a:rPr lang="en-US" sz="2400" smtClean="0">
                <a:solidFill>
                  <a:srgbClr val="FF0000"/>
                </a:solidFill>
              </a:rPr>
              <a:t>} promjenljive_strukturnog_tipa;</a:t>
            </a:r>
          </a:p>
          <a:p>
            <a:pPr eaLnBrk="1" hangingPunct="1"/>
            <a:r>
              <a:rPr lang="en-US" sz="2400" smtClean="0"/>
              <a:t>Primjer:</a:t>
            </a:r>
            <a:br>
              <a:rPr lang="en-US" sz="2400" smtClean="0"/>
            </a:br>
            <a:r>
              <a:rPr lang="en-US" sz="2400" smtClean="0">
                <a:solidFill>
                  <a:srgbClr val="3333CC"/>
                </a:solidFill>
              </a:rPr>
              <a:t>struct str {</a:t>
            </a:r>
            <a:br>
              <a:rPr lang="en-US" sz="2400" smtClean="0">
                <a:solidFill>
                  <a:srgbClr val="3333CC"/>
                </a:solidFill>
              </a:rPr>
            </a:br>
            <a:r>
              <a:rPr lang="en-US" sz="2400" smtClean="0">
                <a:solidFill>
                  <a:srgbClr val="3333CC"/>
                </a:solidFill>
              </a:rPr>
              <a:t>	</a:t>
            </a:r>
            <a:r>
              <a:rPr lang="en-US" sz="2400" smtClean="0">
                <a:solidFill>
                  <a:srgbClr val="00B050"/>
                </a:solidFill>
              </a:rPr>
              <a:t>char ch;</a:t>
            </a:r>
            <a:br>
              <a:rPr lang="en-US" sz="2400" smtClean="0">
                <a:solidFill>
                  <a:srgbClr val="00B050"/>
                </a:solidFill>
              </a:rPr>
            </a:br>
            <a:r>
              <a:rPr lang="en-US" sz="2400" smtClean="0">
                <a:solidFill>
                  <a:srgbClr val="00B050"/>
                </a:solidFill>
              </a:rPr>
              <a:t>	int i;</a:t>
            </a:r>
            <a:r>
              <a:rPr lang="en-US" sz="2400" smtClean="0">
                <a:solidFill>
                  <a:srgbClr val="3333CC"/>
                </a:solidFill>
              </a:rPr>
              <a:t/>
            </a:r>
            <a:br>
              <a:rPr lang="en-US" sz="2400" smtClean="0">
                <a:solidFill>
                  <a:srgbClr val="3333CC"/>
                </a:solidFill>
              </a:rPr>
            </a:br>
            <a:r>
              <a:rPr lang="en-US" sz="2400" smtClean="0">
                <a:solidFill>
                  <a:srgbClr val="3333CC"/>
                </a:solidFill>
              </a:rPr>
              <a:t>} s1, s2;</a:t>
            </a:r>
          </a:p>
        </p:txBody>
      </p:sp>
      <p:sp>
        <p:nvSpPr>
          <p:cNvPr id="27652" name="Text Box 4"/>
          <p:cNvSpPr txBox="1">
            <a:spLocks noChangeArrowheads="1"/>
          </p:cNvSpPr>
          <p:nvPr/>
        </p:nvSpPr>
        <p:spPr bwMode="auto">
          <a:xfrm>
            <a:off x="2849365" y="4338463"/>
            <a:ext cx="6187131" cy="247491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300">
                <a:latin typeface="Tahoma" pitchFamily="34" charset="0"/>
              </a:rPr>
              <a:t>S</a:t>
            </a:r>
            <a:r>
              <a:rPr lang="en-US" sz="2300">
                <a:latin typeface="Tahoma" pitchFamily="34" charset="0"/>
              </a:rPr>
              <a:t>ada su promjenljive </a:t>
            </a:r>
            <a:r>
              <a:rPr lang="en-US" sz="2300">
                <a:solidFill>
                  <a:srgbClr val="FF0000"/>
                </a:solidFill>
                <a:latin typeface="Tahoma" pitchFamily="34" charset="0"/>
              </a:rPr>
              <a:t>s1</a:t>
            </a:r>
            <a:r>
              <a:rPr lang="en-US" sz="2300">
                <a:latin typeface="Tahoma" pitchFamily="34" charset="0"/>
              </a:rPr>
              <a:t> i </a:t>
            </a:r>
            <a:r>
              <a:rPr lang="en-US" sz="2300">
                <a:solidFill>
                  <a:srgbClr val="FF0000"/>
                </a:solidFill>
                <a:latin typeface="Tahoma" pitchFamily="34" charset="0"/>
              </a:rPr>
              <a:t>s2</a:t>
            </a:r>
            <a:r>
              <a:rPr lang="en-US" sz="2300">
                <a:latin typeface="Tahoma" pitchFamily="34" charset="0"/>
              </a:rPr>
              <a:t> strukturnog tipa str (</a:t>
            </a:r>
            <a:r>
              <a:rPr lang="en-US" sz="2300">
                <a:solidFill>
                  <a:srgbClr val="3333CC"/>
                </a:solidFill>
                <a:latin typeface="Tahoma" pitchFamily="34" charset="0"/>
              </a:rPr>
              <a:t>tipa struktura str</a:t>
            </a:r>
            <a:r>
              <a:rPr lang="en-US" sz="2300">
                <a:latin typeface="Tahoma" pitchFamily="34" charset="0"/>
              </a:rPr>
              <a:t>) i svaka od ovih promjenljivih sadr</a:t>
            </a:r>
            <a:r>
              <a:rPr lang="sr-Latn-CS" sz="2300">
                <a:latin typeface="Tahoma" pitchFamily="34" charset="0"/>
              </a:rPr>
              <a:t>ži (zauzima memoriju) za cijeli broj </a:t>
            </a:r>
            <a:r>
              <a:rPr lang="sr-Latn-CS" sz="2300">
                <a:solidFill>
                  <a:srgbClr val="FF0000"/>
                </a:solidFill>
                <a:latin typeface="Tahoma" pitchFamily="34" charset="0"/>
              </a:rPr>
              <a:t>i</a:t>
            </a:r>
            <a:r>
              <a:rPr lang="sr-Latn-CS" sz="2300">
                <a:latin typeface="Tahoma" pitchFamily="34" charset="0"/>
              </a:rPr>
              <a:t> i karakter </a:t>
            </a:r>
            <a:r>
              <a:rPr lang="sr-Latn-CS" sz="2300">
                <a:solidFill>
                  <a:srgbClr val="FF0000"/>
                </a:solidFill>
                <a:latin typeface="Tahoma" pitchFamily="34" charset="0"/>
              </a:rPr>
              <a:t>ch</a:t>
            </a:r>
            <a:r>
              <a:rPr lang="sr-Latn-CS" sz="2300">
                <a:latin typeface="Tahoma" pitchFamily="34" charset="0"/>
              </a:rPr>
              <a:t>.</a:t>
            </a:r>
          </a:p>
          <a:p>
            <a:pPr eaLnBrk="1" hangingPunct="1">
              <a:spcBef>
                <a:spcPct val="50000"/>
              </a:spcBef>
            </a:pPr>
            <a:r>
              <a:rPr lang="sr-Latn-CS" sz="2300">
                <a:latin typeface="Tahoma" pitchFamily="34" charset="0"/>
              </a:rPr>
              <a:t>Memorija se za jedan podatak strukturnog tipa zauzima redom (karakter, pa cijeli broj).</a:t>
            </a:r>
            <a:endParaRPr lang="en-US" sz="2300">
              <a:latin typeface="Tahom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8675" name="Rectangle 3"/>
          <p:cNvSpPr>
            <a:spLocks noGrp="1" noChangeArrowheads="1"/>
          </p:cNvSpPr>
          <p:nvPr>
            <p:ph type="body" idx="1"/>
          </p:nvPr>
        </p:nvSpPr>
        <p:spPr>
          <a:xfrm>
            <a:off x="395536" y="2194520"/>
            <a:ext cx="8287072" cy="4114800"/>
          </a:xfrm>
        </p:spPr>
        <p:txBody>
          <a:bodyPr/>
          <a:lstStyle/>
          <a:p>
            <a:pPr eaLnBrk="1" hangingPunct="1">
              <a:lnSpc>
                <a:spcPct val="90000"/>
              </a:lnSpc>
              <a:spcBef>
                <a:spcPts val="0"/>
              </a:spcBef>
              <a:spcAft>
                <a:spcPts val="1200"/>
              </a:spcAft>
            </a:pPr>
            <a:r>
              <a:rPr lang="sr-Latn-CS" sz="2400" smtClean="0"/>
              <a:t>Struktura je vidljiva tamo gdje je definisana.</a:t>
            </a:r>
          </a:p>
          <a:p>
            <a:pPr eaLnBrk="1" hangingPunct="1">
              <a:lnSpc>
                <a:spcPct val="90000"/>
              </a:lnSpc>
              <a:spcBef>
                <a:spcPts val="0"/>
              </a:spcBef>
              <a:spcAft>
                <a:spcPts val="1200"/>
              </a:spcAft>
            </a:pPr>
            <a:r>
              <a:rPr lang="sr-Latn-CS" sz="2400" smtClean="0"/>
              <a:t>Po pravilu se strukture definišu van svih funkcija (globalno)</a:t>
            </a:r>
            <a:r>
              <a:rPr lang="en-US" sz="2400" smtClean="0"/>
              <a:t>,</a:t>
            </a:r>
            <a:r>
              <a:rPr lang="sr-Latn-CS" sz="2400" smtClean="0"/>
              <a:t> ali se istovremeno ne deklarišu (ako nema potrebe za globalnim strukturama) promjenljive odgovarajućeg tipa.</a:t>
            </a:r>
          </a:p>
          <a:p>
            <a:pPr eaLnBrk="1" hangingPunct="1">
              <a:lnSpc>
                <a:spcPct val="90000"/>
              </a:lnSpc>
              <a:spcBef>
                <a:spcPts val="0"/>
              </a:spcBef>
              <a:spcAft>
                <a:spcPts val="1200"/>
              </a:spcAft>
            </a:pPr>
            <a:r>
              <a:rPr lang="sr-Latn-CS" sz="2400" smtClean="0"/>
              <a:t>Promjenljive strukturnog tipa se mogu deklarisati unutar funkcija (mogu biti i argumenti funkcija):</a:t>
            </a:r>
            <a:br>
              <a:rPr lang="sr-Latn-CS" sz="2400" smtClean="0"/>
            </a:br>
            <a:r>
              <a:rPr lang="en-US" sz="2400" smtClean="0">
                <a:solidFill>
                  <a:srgbClr val="FF0000"/>
                </a:solidFill>
              </a:rPr>
              <a:t>struct str {</a:t>
            </a:r>
            <a:br>
              <a:rPr lang="en-US" sz="2400" smtClean="0">
                <a:solidFill>
                  <a:srgbClr val="FF0000"/>
                </a:solidFill>
              </a:rPr>
            </a:br>
            <a:r>
              <a:rPr lang="en-US" sz="2400" smtClean="0">
                <a:solidFill>
                  <a:srgbClr val="FF0000"/>
                </a:solidFill>
              </a:rPr>
              <a:t>	char ch;</a:t>
            </a:r>
            <a:br>
              <a:rPr lang="en-US" sz="2400" smtClean="0">
                <a:solidFill>
                  <a:srgbClr val="FF0000"/>
                </a:solidFill>
              </a:rPr>
            </a:br>
            <a:r>
              <a:rPr lang="en-US" sz="2400" smtClean="0">
                <a:solidFill>
                  <a:srgbClr val="FF0000"/>
                </a:solidFill>
              </a:rPr>
              <a:t>	int i;</a:t>
            </a:r>
            <a:br>
              <a:rPr lang="en-US" sz="2400" smtClean="0">
                <a:solidFill>
                  <a:srgbClr val="FF0000"/>
                </a:solidFill>
              </a:rPr>
            </a:br>
            <a:r>
              <a:rPr lang="en-US" sz="2400" smtClean="0">
                <a:solidFill>
                  <a:srgbClr val="FF0000"/>
                </a:solidFill>
              </a:rPr>
              <a:t>};</a:t>
            </a:r>
          </a:p>
          <a:p>
            <a:pPr eaLnBrk="1" hangingPunct="1">
              <a:lnSpc>
                <a:spcPct val="90000"/>
              </a:lnSpc>
              <a:spcBef>
                <a:spcPts val="0"/>
              </a:spcBef>
              <a:spcAft>
                <a:spcPts val="1200"/>
              </a:spcAft>
            </a:pPr>
            <a:endParaRPr lang="en-US" sz="2400" smtClean="0">
              <a:solidFill>
                <a:srgbClr val="FF0000"/>
              </a:solidFill>
            </a:endParaRPr>
          </a:p>
        </p:txBody>
      </p:sp>
      <p:sp>
        <p:nvSpPr>
          <p:cNvPr id="28676" name="Line 4"/>
          <p:cNvSpPr>
            <a:spLocks noChangeShapeType="1"/>
          </p:cNvSpPr>
          <p:nvPr/>
        </p:nvSpPr>
        <p:spPr bwMode="auto">
          <a:xfrm>
            <a:off x="2211760" y="5578400"/>
            <a:ext cx="776064"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7" name="Text Box 5"/>
          <p:cNvSpPr txBox="1">
            <a:spLocks noChangeArrowheads="1"/>
          </p:cNvSpPr>
          <p:nvPr/>
        </p:nvSpPr>
        <p:spPr bwMode="auto">
          <a:xfrm>
            <a:off x="2987824" y="5691112"/>
            <a:ext cx="13763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b="1">
                <a:solidFill>
                  <a:srgbClr val="FF0000"/>
                </a:solidFill>
                <a:latin typeface="Tahoma" pitchFamily="34" charset="0"/>
              </a:rPr>
              <a:t>Definicija strukture</a:t>
            </a:r>
            <a:endParaRPr lang="en-US" sz="1600" b="1">
              <a:solidFill>
                <a:srgbClr val="FF0000"/>
              </a:solidFill>
              <a:latin typeface="Tahoma" pitchFamily="34" charset="0"/>
            </a:endParaRPr>
          </a:p>
        </p:txBody>
      </p:sp>
      <p:sp>
        <p:nvSpPr>
          <p:cNvPr id="28678" name="Text Box 6"/>
          <p:cNvSpPr txBox="1">
            <a:spLocks noChangeArrowheads="1"/>
          </p:cNvSpPr>
          <p:nvPr/>
        </p:nvSpPr>
        <p:spPr bwMode="auto">
          <a:xfrm>
            <a:off x="4586536" y="5005312"/>
            <a:ext cx="41910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a:solidFill>
                  <a:srgbClr val="3333CC"/>
                </a:solidFill>
                <a:latin typeface="Tahoma" pitchFamily="34" charset="0"/>
              </a:rPr>
              <a:t>struct str s1,s2;</a:t>
            </a:r>
          </a:p>
          <a:p>
            <a:pPr eaLnBrk="1" hangingPunct="1">
              <a:spcBef>
                <a:spcPct val="50000"/>
              </a:spcBef>
            </a:pPr>
            <a:endParaRPr lang="en-US">
              <a:solidFill>
                <a:srgbClr val="3333CC"/>
              </a:solidFill>
              <a:latin typeface="Tahoma" pitchFamily="34" charset="0"/>
            </a:endParaRPr>
          </a:p>
        </p:txBody>
      </p:sp>
      <p:sp>
        <p:nvSpPr>
          <p:cNvPr id="28679" name="Line 7"/>
          <p:cNvSpPr>
            <a:spLocks noChangeShapeType="1"/>
          </p:cNvSpPr>
          <p:nvPr/>
        </p:nvSpPr>
        <p:spPr bwMode="auto">
          <a:xfrm flipH="1">
            <a:off x="6110536" y="5386312"/>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0" name="Text Box 8"/>
          <p:cNvSpPr txBox="1">
            <a:spLocks noChangeArrowheads="1"/>
          </p:cNvSpPr>
          <p:nvPr/>
        </p:nvSpPr>
        <p:spPr bwMode="auto">
          <a:xfrm>
            <a:off x="4662736" y="5654600"/>
            <a:ext cx="411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rgbClr val="3333CC"/>
                </a:solidFill>
                <a:latin typeface="Tahoma" pitchFamily="34" charset="0"/>
              </a:rPr>
              <a:t>Deklaracija promjenljivih strukturnog tipa</a:t>
            </a:r>
            <a:endParaRPr lang="en-US" sz="1400" b="1">
              <a:solidFill>
                <a:srgbClr val="3333CC"/>
              </a:solidFill>
              <a:latin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9699" name="Rectangle 3"/>
          <p:cNvSpPr>
            <a:spLocks noGrp="1" noChangeArrowheads="1"/>
          </p:cNvSpPr>
          <p:nvPr>
            <p:ph type="body" idx="1"/>
          </p:nvPr>
        </p:nvSpPr>
        <p:spPr>
          <a:xfrm>
            <a:off x="323528" y="2277070"/>
            <a:ext cx="8569200" cy="4032250"/>
          </a:xfrm>
        </p:spPr>
        <p:txBody>
          <a:bodyPr/>
          <a:lstStyle/>
          <a:p>
            <a:pPr eaLnBrk="1" hangingPunct="1">
              <a:spcBef>
                <a:spcPts val="0"/>
              </a:spcBef>
              <a:spcAft>
                <a:spcPts val="1200"/>
              </a:spcAft>
            </a:pPr>
            <a:r>
              <a:rPr lang="sr-Latn-CS" sz="2400" smtClean="0"/>
              <a:t>Sama struktura predstavlja mustru (šemu</a:t>
            </a:r>
            <a:r>
              <a:rPr lang="en-US" sz="2400" smtClean="0"/>
              <a:t>,</a:t>
            </a:r>
            <a:r>
              <a:rPr lang="sr-Latn-CS" sz="2400" smtClean="0"/>
              <a:t> pravilo) kako će se promjenljive strukturnog tipa smjestiti u memoriju računara. </a:t>
            </a:r>
            <a:r>
              <a:rPr lang="sr-Latn-CS" sz="2400" b="1" smtClean="0">
                <a:solidFill>
                  <a:srgbClr val="FF0000"/>
                </a:solidFill>
              </a:rPr>
              <a:t>Stoga, struktura ne zauzima memoriju!!!</a:t>
            </a:r>
          </a:p>
          <a:p>
            <a:pPr eaLnBrk="1" hangingPunct="1">
              <a:spcBef>
                <a:spcPts val="0"/>
              </a:spcBef>
              <a:spcAft>
                <a:spcPts val="1200"/>
              </a:spcAft>
            </a:pPr>
            <a:r>
              <a:rPr lang="sr-Latn-CS" sz="2400" smtClean="0"/>
              <a:t>Promjenljive strukturnog tipa zauzimaju memoriju koja je jednaka zbiru memorija potrebnih za smještanje promjenljivih članica strukture.</a:t>
            </a:r>
          </a:p>
          <a:p>
            <a:pPr eaLnBrk="1" hangingPunct="1">
              <a:spcBef>
                <a:spcPts val="0"/>
              </a:spcBef>
              <a:spcAft>
                <a:spcPts val="1200"/>
              </a:spcAft>
            </a:pPr>
            <a:r>
              <a:rPr lang="sr-Latn-CS" sz="2400" smtClean="0"/>
              <a:t>Podaci strukturnog tipa se mogu inicijalizovati navođenjem odgovarajućih promjenljivih unutar vitičastih zagrada. Za strukturu iz </a:t>
            </a:r>
            <a:r>
              <a:rPr lang="en-US" sz="2400" smtClean="0"/>
              <a:t>prethodnog </a:t>
            </a:r>
            <a:r>
              <a:rPr lang="sr-Latn-CS" sz="2400" smtClean="0"/>
              <a:t>primjera</a:t>
            </a:r>
            <a:r>
              <a:rPr lang="en-US" sz="2400" smtClean="0"/>
              <a:t>,</a:t>
            </a:r>
            <a:r>
              <a:rPr lang="sr-Latn-CS" sz="2400" smtClean="0"/>
              <a:t> to </a:t>
            </a:r>
            <a:r>
              <a:rPr lang="en-US" sz="2400" smtClean="0"/>
              <a:t>se radi sa</a:t>
            </a:r>
            <a:r>
              <a:rPr lang="sr-Latn-CS" sz="2400" smtClean="0"/>
              <a:t>:</a:t>
            </a:r>
            <a:br>
              <a:rPr lang="sr-Latn-CS" sz="2400" smtClean="0"/>
            </a:br>
            <a:r>
              <a:rPr lang="sr-Latn-CS" sz="2400" smtClean="0">
                <a:solidFill>
                  <a:srgbClr val="FF0000"/>
                </a:solidFill>
              </a:rPr>
              <a:t>struct </a:t>
            </a:r>
            <a:r>
              <a:rPr lang="en-US" sz="2400" smtClean="0">
                <a:solidFill>
                  <a:srgbClr val="FF0000"/>
                </a:solidFill>
              </a:rPr>
              <a:t>str </a:t>
            </a:r>
            <a:r>
              <a:rPr lang="sr-Latn-CS" sz="2400" smtClean="0">
                <a:solidFill>
                  <a:srgbClr val="00B050"/>
                </a:solidFill>
              </a:rPr>
              <a:t>s1=</a:t>
            </a:r>
            <a:r>
              <a:rPr lang="en-US" sz="2400" smtClean="0">
                <a:solidFill>
                  <a:srgbClr val="00B050"/>
                </a:solidFill>
              </a:rPr>
              <a:t>{‘a’,4}</a:t>
            </a:r>
            <a:r>
              <a:rPr lang="en-US" sz="2400" smtClean="0">
                <a:solidFill>
                  <a:srgbClr val="FF0000"/>
                </a:solidFill>
              </a:rPr>
              <a:t>, s2;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Strukture</a:t>
            </a:r>
          </a:p>
        </p:txBody>
      </p:sp>
      <p:sp>
        <p:nvSpPr>
          <p:cNvPr id="30723" name="Rectangle 3"/>
          <p:cNvSpPr>
            <a:spLocks noGrp="1" noChangeArrowheads="1"/>
          </p:cNvSpPr>
          <p:nvPr>
            <p:ph type="body" idx="1"/>
          </p:nvPr>
        </p:nvSpPr>
        <p:spPr>
          <a:xfrm>
            <a:off x="323528" y="2266528"/>
            <a:ext cx="8215064" cy="4114800"/>
          </a:xfrm>
        </p:spPr>
        <p:txBody>
          <a:bodyPr/>
          <a:lstStyle/>
          <a:p>
            <a:pPr eaLnBrk="1" hangingPunct="1">
              <a:lnSpc>
                <a:spcPct val="90000"/>
              </a:lnSpc>
              <a:spcBef>
                <a:spcPts val="0"/>
              </a:spcBef>
              <a:spcAft>
                <a:spcPts val="1200"/>
              </a:spcAft>
            </a:pPr>
            <a:r>
              <a:rPr lang="sr-Latn-CS" sz="2400" smtClean="0"/>
              <a:t>Promjenljivim</a:t>
            </a:r>
            <a:r>
              <a:rPr lang="en-US" sz="2400" smtClean="0"/>
              <a:t> </a:t>
            </a:r>
            <a:r>
              <a:rPr lang="sr-Latn-CS" sz="2400" smtClean="0"/>
              <a:t>unutar </a:t>
            </a:r>
            <a:r>
              <a:rPr lang="en-US" sz="2400" smtClean="0"/>
              <a:t>strukturnog tipa se mo</a:t>
            </a:r>
            <a:r>
              <a:rPr lang="sr-Latn-CS" sz="2400" smtClean="0"/>
              <a:t>že pristupiti preko operatora tačka.</a:t>
            </a:r>
          </a:p>
          <a:p>
            <a:pPr eaLnBrk="1" hangingPunct="1">
              <a:lnSpc>
                <a:spcPct val="90000"/>
              </a:lnSpc>
              <a:spcBef>
                <a:spcPts val="0"/>
              </a:spcBef>
              <a:spcAft>
                <a:spcPts val="1200"/>
              </a:spcAft>
              <a:buFont typeface="Wingdings" pitchFamily="2" charset="2"/>
              <a:buNone/>
            </a:pPr>
            <a:r>
              <a:rPr lang="en-US" sz="2400" smtClean="0">
                <a:solidFill>
                  <a:srgbClr val="3333CC"/>
                </a:solidFill>
              </a:rPr>
              <a:t>	</a:t>
            </a:r>
            <a:r>
              <a:rPr lang="sr-Latn-CS" sz="2400" smtClean="0">
                <a:solidFill>
                  <a:srgbClr val="3333CC"/>
                </a:solidFill>
              </a:rPr>
              <a:t>s1.ch=</a:t>
            </a:r>
            <a:r>
              <a:rPr lang="en-US" sz="2400" smtClean="0">
                <a:solidFill>
                  <a:srgbClr val="3333CC"/>
                </a:solidFill>
              </a:rPr>
              <a:t>‘A’; s1.i=123;</a:t>
            </a:r>
          </a:p>
          <a:p>
            <a:pPr eaLnBrk="1" hangingPunct="1">
              <a:lnSpc>
                <a:spcPct val="90000"/>
              </a:lnSpc>
              <a:spcBef>
                <a:spcPts val="0"/>
              </a:spcBef>
              <a:spcAft>
                <a:spcPts val="1200"/>
              </a:spcAft>
            </a:pPr>
            <a:r>
              <a:rPr lang="en-US" sz="2400" smtClean="0">
                <a:solidFill>
                  <a:schemeClr val="tx2"/>
                </a:solidFill>
              </a:rPr>
              <a:t>Unutar strukture se mo</a:t>
            </a:r>
            <a:r>
              <a:rPr lang="sr-Latn-CS" sz="2400" smtClean="0">
                <a:solidFill>
                  <a:schemeClr val="tx2"/>
                </a:solidFill>
              </a:rPr>
              <a:t>že nalaziti niz kao podatak član, ali tom nizu trebaju biti poznate sve dimenzije kako bi se mogla obaviti alokacija memorije za promjenljive strukturnog tipa:</a:t>
            </a:r>
            <a:endParaRPr lang="en-US" sz="2400" smtClean="0">
              <a:solidFill>
                <a:schemeClr val="tx2"/>
              </a:solidFill>
            </a:endParaRPr>
          </a:p>
          <a:p>
            <a:pPr marL="354013" indent="0" eaLnBrk="1" hangingPunct="1">
              <a:lnSpc>
                <a:spcPct val="90000"/>
              </a:lnSpc>
              <a:spcBef>
                <a:spcPts val="0"/>
              </a:spcBef>
              <a:spcAft>
                <a:spcPts val="1200"/>
              </a:spcAft>
              <a:buNone/>
            </a:pPr>
            <a:r>
              <a:rPr lang="sr-Latn-CS" sz="2400" smtClean="0">
                <a:solidFill>
                  <a:srgbClr val="3333CC"/>
                </a:solidFill>
              </a:rPr>
              <a:t>struct Radnik</a:t>
            </a:r>
            <a:r>
              <a:rPr lang="en-US" sz="2400" smtClean="0">
                <a:solidFill>
                  <a:srgbClr val="3333CC"/>
                </a:solidFill>
              </a:rPr>
              <a:t>{</a:t>
            </a:r>
            <a:br>
              <a:rPr lang="en-US" sz="2400" smtClean="0">
                <a:solidFill>
                  <a:srgbClr val="3333CC"/>
                </a:solidFill>
              </a:rPr>
            </a:br>
            <a:r>
              <a:rPr lang="en-US" sz="2400" smtClean="0">
                <a:solidFill>
                  <a:srgbClr val="3333CC"/>
                </a:solidFill>
              </a:rPr>
              <a:t>	char ImePrezime[40];</a:t>
            </a:r>
            <a:br>
              <a:rPr lang="en-US" sz="2400" smtClean="0">
                <a:solidFill>
                  <a:srgbClr val="3333CC"/>
                </a:solidFill>
              </a:rPr>
            </a:br>
            <a:r>
              <a:rPr lang="en-US" sz="2400" smtClean="0">
                <a:solidFill>
                  <a:srgbClr val="3333CC"/>
                </a:solidFill>
              </a:rPr>
              <a:t>	int GodineStaza;</a:t>
            </a:r>
            <a:br>
              <a:rPr lang="en-US" sz="2400" smtClean="0">
                <a:solidFill>
                  <a:srgbClr val="3333CC"/>
                </a:solidFill>
              </a:rPr>
            </a:br>
            <a:r>
              <a:rPr lang="en-US" sz="2400" smtClean="0">
                <a:solidFill>
                  <a:srgbClr val="3333CC"/>
                </a:solidFill>
              </a:rPr>
              <a:t>} rad1={“Mitar Pavlovi</a:t>
            </a:r>
            <a:r>
              <a:rPr lang="sr-Latn-CS" sz="2400" smtClean="0">
                <a:solidFill>
                  <a:srgbClr val="3333CC"/>
                </a:solidFill>
              </a:rPr>
              <a:t>ć</a:t>
            </a:r>
            <a:r>
              <a:rPr lang="en-US" sz="2400" smtClean="0">
                <a:solidFill>
                  <a:srgbClr val="3333CC"/>
                </a:solidFill>
              </a:rPr>
              <a:t>”</a:t>
            </a:r>
            <a:r>
              <a:rPr lang="sr-Latn-CS" sz="2400" smtClean="0">
                <a:solidFill>
                  <a:srgbClr val="3333CC"/>
                </a:solidFill>
              </a:rPr>
              <a:t>,</a:t>
            </a:r>
            <a:r>
              <a:rPr lang="en-US" sz="2400" smtClean="0">
                <a:solidFill>
                  <a:srgbClr val="3333CC"/>
                </a:solidFill>
              </a:rPr>
              <a:t> </a:t>
            </a:r>
            <a:r>
              <a:rPr lang="sr-Latn-CS" sz="2400" smtClean="0">
                <a:solidFill>
                  <a:srgbClr val="3333CC"/>
                </a:solidFill>
              </a:rPr>
              <a:t>4</a:t>
            </a:r>
            <a:r>
              <a:rPr lang="en-US" sz="2400" smtClean="0">
                <a:solidFill>
                  <a:srgbClr val="3333CC"/>
                </a:solidFill>
              </a:rPr>
              <a:t>};</a:t>
            </a:r>
            <a:endParaRPr lang="sr-Latn-CS" sz="2400" smtClean="0">
              <a:solidFill>
                <a:srgbClr val="3333CC"/>
              </a:solidFill>
            </a:endParaRPr>
          </a:p>
          <a:p>
            <a:pPr eaLnBrk="1" hangingPunct="1">
              <a:lnSpc>
                <a:spcPct val="90000"/>
              </a:lnSpc>
              <a:spcBef>
                <a:spcPts val="0"/>
              </a:spcBef>
              <a:spcAft>
                <a:spcPts val="1200"/>
              </a:spcAft>
            </a:pPr>
            <a:endParaRPr lang="en-US" sz="2400" smtClean="0">
              <a:solidFill>
                <a:srgbClr val="3333CC"/>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Strukture</a:t>
            </a:r>
          </a:p>
        </p:txBody>
      </p:sp>
      <p:sp>
        <p:nvSpPr>
          <p:cNvPr id="31747" name="Rectangle 3"/>
          <p:cNvSpPr>
            <a:spLocks noGrp="1" noChangeArrowheads="1"/>
          </p:cNvSpPr>
          <p:nvPr>
            <p:ph type="body" idx="1"/>
          </p:nvPr>
        </p:nvSpPr>
        <p:spPr>
          <a:xfrm>
            <a:off x="354013" y="2253952"/>
            <a:ext cx="8610600" cy="4343400"/>
          </a:xfrm>
        </p:spPr>
        <p:txBody>
          <a:bodyPr/>
          <a:lstStyle/>
          <a:p>
            <a:pPr eaLnBrk="1" hangingPunct="1">
              <a:lnSpc>
                <a:spcPct val="90000"/>
              </a:lnSpc>
              <a:spcBef>
                <a:spcPts val="0"/>
              </a:spcBef>
              <a:spcAft>
                <a:spcPts val="1200"/>
              </a:spcAft>
            </a:pPr>
            <a:r>
              <a:rPr lang="en-US" sz="2400" smtClean="0"/>
              <a:t>Sada se elementima ovog niza mo</a:t>
            </a:r>
            <a:r>
              <a:rPr lang="sr-Latn-CS" sz="2400" smtClean="0"/>
              <a:t>že pristupiti kao:</a:t>
            </a:r>
            <a:br>
              <a:rPr lang="sr-Latn-CS" sz="2400" smtClean="0"/>
            </a:br>
            <a:r>
              <a:rPr lang="sr-Latn-CS" sz="2400" smtClean="0">
                <a:solidFill>
                  <a:srgbClr val="3333CC"/>
                </a:solidFill>
              </a:rPr>
              <a:t>rad1.ImePrezime</a:t>
            </a:r>
            <a:r>
              <a:rPr lang="en-US" sz="2400" smtClean="0">
                <a:solidFill>
                  <a:srgbClr val="3333CC"/>
                </a:solidFill>
              </a:rPr>
              <a:t>[7]=‘a’;</a:t>
            </a:r>
            <a:br>
              <a:rPr lang="en-US" sz="2400" smtClean="0">
                <a:solidFill>
                  <a:srgbClr val="3333CC"/>
                </a:solidFill>
              </a:rPr>
            </a:br>
            <a:r>
              <a:rPr lang="en-US" sz="2400" smtClean="0"/>
              <a:t>ili</a:t>
            </a:r>
            <a:r>
              <a:rPr lang="sr-Latn-CS" sz="2400" smtClean="0"/>
              <a:t>,</a:t>
            </a:r>
            <a:r>
              <a:rPr lang="en-US" sz="2400" smtClean="0"/>
              <a:t> po</a:t>
            </a:r>
            <a:r>
              <a:rPr lang="sr-Latn-CS" sz="2400" smtClean="0"/>
              <a:t>što je u pitanju string, učitati kompletno ime i prezime odjednom:</a:t>
            </a:r>
            <a:br>
              <a:rPr lang="sr-Latn-CS" sz="2400" smtClean="0"/>
            </a:br>
            <a:r>
              <a:rPr lang="sr-Latn-CS" sz="2400" smtClean="0">
                <a:solidFill>
                  <a:srgbClr val="3333CC"/>
                </a:solidFill>
              </a:rPr>
              <a:t>scanf(“%d %s”,</a:t>
            </a:r>
            <a:r>
              <a:rPr lang="en-US" sz="2400" smtClean="0">
                <a:solidFill>
                  <a:srgbClr val="3333CC"/>
                </a:solidFill>
              </a:rPr>
              <a:t> </a:t>
            </a:r>
            <a:r>
              <a:rPr lang="sr-Latn-CS" sz="2400" smtClean="0">
                <a:solidFill>
                  <a:srgbClr val="3333CC"/>
                </a:solidFill>
              </a:rPr>
              <a:t>&amp;rad1.GodineStaza,</a:t>
            </a:r>
            <a:r>
              <a:rPr lang="en-US" sz="2400" smtClean="0">
                <a:solidFill>
                  <a:srgbClr val="3333CC"/>
                </a:solidFill>
              </a:rPr>
              <a:t> </a:t>
            </a:r>
            <a:r>
              <a:rPr lang="sr-Latn-CS" sz="2400" smtClean="0">
                <a:solidFill>
                  <a:srgbClr val="3333CC"/>
                </a:solidFill>
              </a:rPr>
              <a:t>rad1.ImePrezime);</a:t>
            </a:r>
          </a:p>
          <a:p>
            <a:pPr eaLnBrk="1" hangingPunct="1">
              <a:lnSpc>
                <a:spcPct val="90000"/>
              </a:lnSpc>
              <a:spcBef>
                <a:spcPts val="0"/>
              </a:spcBef>
              <a:spcAft>
                <a:spcPts val="1200"/>
              </a:spcAft>
            </a:pPr>
            <a:r>
              <a:rPr lang="sr-Latn-CS" sz="2400" smtClean="0"/>
              <a:t>Moguće je deklarisati niz struktura (tačnije je reći niz podataka strukturnog tipa, ali malo ko o tome vodi računa):</a:t>
            </a:r>
            <a:br>
              <a:rPr lang="sr-Latn-CS" sz="2400" smtClean="0"/>
            </a:br>
            <a:r>
              <a:rPr lang="sr-Latn-CS" sz="2400" smtClean="0">
                <a:solidFill>
                  <a:srgbClr val="FF0000"/>
                </a:solidFill>
              </a:rPr>
              <a:t>struct Radnik Pogon</a:t>
            </a:r>
            <a:r>
              <a:rPr lang="en-US" sz="2400" smtClean="0">
                <a:solidFill>
                  <a:srgbClr val="FF0000"/>
                </a:solidFill>
              </a:rPr>
              <a:t>[40];</a:t>
            </a:r>
          </a:p>
          <a:p>
            <a:pPr eaLnBrk="1" hangingPunct="1">
              <a:lnSpc>
                <a:spcPct val="90000"/>
              </a:lnSpc>
              <a:spcBef>
                <a:spcPts val="0"/>
              </a:spcBef>
              <a:spcAft>
                <a:spcPts val="1200"/>
              </a:spcAft>
            </a:pPr>
            <a:r>
              <a:rPr lang="en-US" sz="2400" smtClean="0"/>
              <a:t>Na primjer,</a:t>
            </a:r>
            <a:r>
              <a:rPr lang="en-US" sz="2400" smtClean="0">
                <a:solidFill>
                  <a:srgbClr val="3333CC"/>
                </a:solidFill>
              </a:rPr>
              <a:t> </a:t>
            </a:r>
            <a:r>
              <a:rPr lang="en-US" sz="2400" smtClean="0">
                <a:solidFill>
                  <a:srgbClr val="FF0000"/>
                </a:solidFill>
              </a:rPr>
              <a:t>Pogon[7].GodineStaza=11;</a:t>
            </a:r>
            <a:r>
              <a:rPr lang="en-US" sz="2400" smtClean="0">
                <a:solidFill>
                  <a:srgbClr val="3333CC"/>
                </a:solidFill>
              </a:rPr>
              <a:t> </a:t>
            </a:r>
            <a:r>
              <a:rPr lang="en-US" sz="2400" smtClean="0"/>
              <a:t>ili</a:t>
            </a:r>
            <a:r>
              <a:rPr lang="en-US" sz="2400" smtClean="0">
                <a:solidFill>
                  <a:srgbClr val="3333CC"/>
                </a:solidFill>
              </a:rPr>
              <a:t/>
            </a:r>
            <a:br>
              <a:rPr lang="en-US" sz="2400" smtClean="0">
                <a:solidFill>
                  <a:srgbClr val="3333CC"/>
                </a:solidFill>
              </a:rPr>
            </a:br>
            <a:r>
              <a:rPr lang="en-US" sz="2400" smtClean="0">
                <a:solidFill>
                  <a:srgbClr val="FF0000"/>
                </a:solidFill>
              </a:rPr>
              <a:t>char NN[]=“Petar Pavlovic”;</a:t>
            </a:r>
            <a:br>
              <a:rPr lang="en-US" sz="2400" smtClean="0">
                <a:solidFill>
                  <a:srgbClr val="FF0000"/>
                </a:solidFill>
              </a:rPr>
            </a:br>
            <a:r>
              <a:rPr lang="en-US" sz="2400" smtClean="0">
                <a:solidFill>
                  <a:srgbClr val="FF0000"/>
                </a:solidFill>
              </a:rPr>
              <a:t>strcpy(Pogon[3].ImePrezime,NN);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5123" name="Rectangle 3"/>
          <p:cNvSpPr>
            <a:spLocks noGrp="1" noChangeArrowheads="1"/>
          </p:cNvSpPr>
          <p:nvPr>
            <p:ph type="body" idx="1"/>
          </p:nvPr>
        </p:nvSpPr>
        <p:spPr>
          <a:xfrm>
            <a:off x="389384" y="2245568"/>
            <a:ext cx="8431088" cy="4495800"/>
          </a:xfrm>
        </p:spPr>
        <p:txBody>
          <a:bodyPr/>
          <a:lstStyle/>
          <a:p>
            <a:pPr eaLnBrk="1" hangingPunct="1">
              <a:lnSpc>
                <a:spcPct val="90000"/>
              </a:lnSpc>
              <a:spcBef>
                <a:spcPts val="0"/>
              </a:spcBef>
              <a:spcAft>
                <a:spcPts val="1200"/>
              </a:spcAft>
            </a:pPr>
            <a:r>
              <a:rPr lang="sr-Latn-CS" sz="2400" dirty="0" smtClean="0"/>
              <a:t>Naredba </a:t>
            </a:r>
            <a:r>
              <a:rPr lang="sr-Latn-CS" sz="2400" b="1" dirty="0" smtClean="0">
                <a:solidFill>
                  <a:srgbClr val="FF0000"/>
                </a:solidFill>
              </a:rPr>
              <a:t>fopen</a:t>
            </a:r>
            <a:r>
              <a:rPr lang="sr-Latn-CS" sz="2400" dirty="0" smtClean="0"/>
              <a:t> ima sintaksu:</a:t>
            </a:r>
            <a:br>
              <a:rPr lang="sr-Latn-CS" sz="2400" dirty="0" smtClean="0"/>
            </a:br>
            <a:r>
              <a:rPr lang="sr-Latn-CS" sz="2400" dirty="0" smtClean="0">
                <a:solidFill>
                  <a:schemeClr val="accent2"/>
                </a:solidFill>
              </a:rPr>
              <a:t>a</a:t>
            </a:r>
            <a:r>
              <a:rPr lang="sr-Latn-CS" sz="2400" dirty="0" smtClean="0"/>
              <a:t>=</a:t>
            </a:r>
            <a:r>
              <a:rPr lang="sr-Latn-CS" sz="2400" dirty="0" smtClean="0">
                <a:solidFill>
                  <a:srgbClr val="FF0000"/>
                </a:solidFill>
              </a:rPr>
              <a:t>fopen</a:t>
            </a:r>
            <a:r>
              <a:rPr lang="sr-Latn-CS" sz="2400" dirty="0" smtClean="0"/>
              <a:t>(</a:t>
            </a:r>
            <a:r>
              <a:rPr lang="sr-Latn-CS" sz="2400" dirty="0" smtClean="0">
                <a:solidFill>
                  <a:srgbClr val="3333CC"/>
                </a:solidFill>
              </a:rPr>
              <a:t>“fajl koji se otvara”</a:t>
            </a:r>
            <a:r>
              <a:rPr lang="sr-Latn-CS" sz="2400" dirty="0" smtClean="0"/>
              <a:t>,</a:t>
            </a:r>
            <a:r>
              <a:rPr lang="sr-Latn-CS" sz="2400" dirty="0" smtClean="0">
                <a:solidFill>
                  <a:schemeClr val="accent1"/>
                </a:solidFill>
              </a:rPr>
              <a:t>”način otvaranja”</a:t>
            </a:r>
            <a:r>
              <a:rPr lang="sr-Latn-CS" sz="2400" dirty="0" smtClean="0"/>
              <a:t>);</a:t>
            </a:r>
          </a:p>
          <a:p>
            <a:pPr eaLnBrk="1" hangingPunct="1">
              <a:lnSpc>
                <a:spcPct val="90000"/>
              </a:lnSpc>
              <a:spcBef>
                <a:spcPts val="0"/>
              </a:spcBef>
              <a:spcAft>
                <a:spcPts val="1200"/>
              </a:spcAft>
            </a:pPr>
            <a:r>
              <a:rPr lang="sr-Latn-CS" sz="2400" dirty="0" smtClean="0"/>
              <a:t>Ako se “fajl koji se otvara” nalazi u tekućem direktorijumu navodi se </a:t>
            </a:r>
            <a:r>
              <a:rPr lang="en-US" sz="2400" dirty="0" err="1" smtClean="0"/>
              <a:t>samo</a:t>
            </a:r>
            <a:r>
              <a:rPr lang="en-US" sz="2400" dirty="0" smtClean="0"/>
              <a:t> </a:t>
            </a:r>
            <a:r>
              <a:rPr lang="en-US" sz="2400" dirty="0" err="1" smtClean="0"/>
              <a:t>sa</a:t>
            </a:r>
            <a:r>
              <a:rPr lang="en-US" sz="2400" dirty="0" smtClean="0"/>
              <a:t> </a:t>
            </a:r>
            <a:r>
              <a:rPr lang="en-US" sz="2400" dirty="0" err="1" smtClean="0"/>
              <a:t>imenom</a:t>
            </a:r>
            <a:r>
              <a:rPr lang="en-US" sz="2400" dirty="0" smtClean="0"/>
              <a:t>, </a:t>
            </a:r>
            <a:r>
              <a:rPr lang="en-US" sz="2400" dirty="0" err="1" smtClean="0"/>
              <a:t>npr</a:t>
            </a:r>
            <a:r>
              <a:rPr lang="en-US" sz="2400" dirty="0" smtClean="0"/>
              <a:t>.</a:t>
            </a:r>
            <a:r>
              <a:rPr lang="sr-Latn-CS" sz="2400" dirty="0" smtClean="0"/>
              <a:t> </a:t>
            </a:r>
            <a:r>
              <a:rPr lang="sr-Latn-CS" sz="2400" dirty="0" smtClean="0">
                <a:solidFill>
                  <a:srgbClr val="3333CC"/>
                </a:solidFill>
              </a:rPr>
              <a:t>“PROBA.TXT”.</a:t>
            </a:r>
          </a:p>
          <a:p>
            <a:pPr eaLnBrk="1" hangingPunct="1">
              <a:lnSpc>
                <a:spcPct val="90000"/>
              </a:lnSpc>
              <a:spcBef>
                <a:spcPts val="0"/>
              </a:spcBef>
              <a:spcAft>
                <a:spcPts val="1200"/>
              </a:spcAft>
            </a:pPr>
            <a:r>
              <a:rPr lang="sr-Latn-CS" sz="2400" dirty="0" smtClean="0"/>
              <a:t>Ako je fajl koji se želi otvoriti nalazi negdje u nekom od foldera na disku mora se navesti putanja do njega: “</a:t>
            </a:r>
            <a:r>
              <a:rPr lang="sr-Latn-CS" sz="2400" dirty="0" smtClean="0">
                <a:solidFill>
                  <a:srgbClr val="3333CC"/>
                </a:solidFill>
              </a:rPr>
              <a:t>C:</a:t>
            </a:r>
            <a:r>
              <a:rPr lang="en-US" sz="2400" dirty="0">
                <a:solidFill>
                  <a:srgbClr val="FF0000"/>
                </a:solidFill>
              </a:rPr>
              <a:t>\\</a:t>
            </a:r>
            <a:r>
              <a:rPr lang="en-US" sz="2400" dirty="0">
                <a:solidFill>
                  <a:srgbClr val="3333CC"/>
                </a:solidFill>
              </a:rPr>
              <a:t>TEMP</a:t>
            </a:r>
            <a:r>
              <a:rPr lang="en-US" sz="2400" dirty="0" smtClean="0">
                <a:solidFill>
                  <a:srgbClr val="FF0000"/>
                </a:solidFill>
              </a:rPr>
              <a:t>\\</a:t>
            </a:r>
            <a:r>
              <a:rPr lang="en-US" sz="2400" dirty="0">
                <a:solidFill>
                  <a:srgbClr val="3333CC"/>
                </a:solidFill>
              </a:rPr>
              <a:t>PROBA.TXT</a:t>
            </a:r>
            <a:r>
              <a:rPr lang="sr-Latn-CS" sz="2400" dirty="0" smtClean="0"/>
              <a:t>”</a:t>
            </a:r>
            <a:r>
              <a:rPr lang="en-US" sz="2400" dirty="0" smtClean="0"/>
              <a:t>. </a:t>
            </a:r>
            <a:r>
              <a:rPr lang="en-US" sz="2400" dirty="0" err="1" smtClean="0"/>
              <a:t>Zbog</a:t>
            </a:r>
            <a:r>
              <a:rPr lang="en-US" sz="2400" dirty="0" smtClean="0"/>
              <a:t> </a:t>
            </a:r>
            <a:r>
              <a:rPr lang="sr-Latn-CS" sz="2400" dirty="0" smtClean="0"/>
              <a:t>čega se koristi </a:t>
            </a:r>
            <a:r>
              <a:rPr lang="en-US" sz="2400" dirty="0" smtClean="0">
                <a:solidFill>
                  <a:srgbClr val="FF0000"/>
                </a:solidFill>
              </a:rPr>
              <a:t>\\</a:t>
            </a:r>
            <a:r>
              <a:rPr lang="sr-Latn-CS" sz="2400" dirty="0" smtClean="0"/>
              <a:t>,</a:t>
            </a:r>
            <a:r>
              <a:rPr lang="en-US" sz="2400" dirty="0" smtClean="0"/>
              <a:t> </a:t>
            </a:r>
            <a:r>
              <a:rPr lang="sr-Latn-CS" sz="2400" dirty="0" smtClean="0"/>
              <a:t>a ne samo </a:t>
            </a:r>
            <a:r>
              <a:rPr lang="en-US" sz="2400" dirty="0" smtClean="0">
                <a:solidFill>
                  <a:srgbClr val="FF0000"/>
                </a:solidFill>
              </a:rPr>
              <a:t>\</a:t>
            </a:r>
            <a:r>
              <a:rPr lang="sr-Latn-CS" sz="2400" dirty="0" smtClean="0"/>
              <a:t>?</a:t>
            </a:r>
          </a:p>
          <a:p>
            <a:pPr eaLnBrk="1" hangingPunct="1">
              <a:lnSpc>
                <a:spcPct val="90000"/>
              </a:lnSpc>
              <a:spcBef>
                <a:spcPts val="0"/>
              </a:spcBef>
              <a:spcAft>
                <a:spcPts val="1200"/>
              </a:spcAft>
            </a:pPr>
            <a:r>
              <a:rPr lang="sr-Latn-CS" sz="2400" dirty="0" smtClean="0"/>
              <a:t>Ako se fajl želi otvoriti za čitanje drugi argument fopen-a je </a:t>
            </a:r>
            <a:r>
              <a:rPr lang="sr-Latn-CS" sz="2400" b="1" dirty="0" smtClean="0">
                <a:solidFill>
                  <a:srgbClr val="FF0000"/>
                </a:solidFill>
              </a:rPr>
              <a:t>“r”</a:t>
            </a:r>
            <a:r>
              <a:rPr lang="sr-Latn-CS" sz="2400" dirty="0" smtClean="0"/>
              <a:t>. Ako je otvaranje obavljeno uspješno pokazivač </a:t>
            </a:r>
            <a:r>
              <a:rPr lang="sr-Latn-CS" sz="2400" b="1" dirty="0" smtClean="0">
                <a:solidFill>
                  <a:srgbClr val="FF0000"/>
                </a:solidFill>
              </a:rPr>
              <a:t>a</a:t>
            </a:r>
            <a:r>
              <a:rPr lang="sr-Latn-CS" sz="2400" dirty="0" smtClean="0"/>
              <a:t> se pozicionira na početak postojećeg fajla.</a:t>
            </a: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Strukture i typedef</a:t>
            </a:r>
          </a:p>
        </p:txBody>
      </p:sp>
      <p:sp>
        <p:nvSpPr>
          <p:cNvPr id="32771" name="Rectangle 3"/>
          <p:cNvSpPr>
            <a:spLocks noGrp="1" noChangeArrowheads="1"/>
          </p:cNvSpPr>
          <p:nvPr>
            <p:ph type="body" idx="1"/>
          </p:nvPr>
        </p:nvSpPr>
        <p:spPr>
          <a:xfrm>
            <a:off x="395536" y="2266950"/>
            <a:ext cx="8359080" cy="4114800"/>
          </a:xfrm>
        </p:spPr>
        <p:txBody>
          <a:bodyPr/>
          <a:lstStyle/>
          <a:p>
            <a:pPr eaLnBrk="1" hangingPunct="1">
              <a:lnSpc>
                <a:spcPct val="90000"/>
              </a:lnSpc>
              <a:spcBef>
                <a:spcPts val="0"/>
              </a:spcBef>
              <a:spcAft>
                <a:spcPts val="1200"/>
              </a:spcAft>
            </a:pPr>
            <a:r>
              <a:rPr lang="en-US" sz="2400" smtClean="0"/>
              <a:t>Mnogi programeri ne vo</a:t>
            </a:r>
            <a:r>
              <a:rPr lang="sr-Latn-CS" sz="2400" smtClean="0"/>
              <a:t>l</a:t>
            </a:r>
            <a:r>
              <a:rPr lang="en-US" sz="2400" smtClean="0"/>
              <a:t>e da “vuku” klju</a:t>
            </a:r>
            <a:r>
              <a:rPr lang="sr-Latn-CS" sz="2400" smtClean="0"/>
              <a:t>čnu riječ </a:t>
            </a:r>
            <a:r>
              <a:rPr lang="sr-Latn-CS" sz="2400" smtClean="0">
                <a:solidFill>
                  <a:srgbClr val="FF0000"/>
                </a:solidFill>
              </a:rPr>
              <a:t>struct</a:t>
            </a:r>
            <a:r>
              <a:rPr lang="sr-Latn-CS" sz="2400" smtClean="0"/>
              <a:t> kroz program, već umjesto nje uvode “sopstveni tip podatka” preko </a:t>
            </a:r>
            <a:r>
              <a:rPr lang="sr-Latn-CS" sz="2400" smtClean="0">
                <a:solidFill>
                  <a:srgbClr val="3333CC"/>
                </a:solidFill>
              </a:rPr>
              <a:t>typedef</a:t>
            </a:r>
            <a:r>
              <a:rPr lang="sr-Latn-CS" sz="2400" smtClean="0"/>
              <a:t>. Ovo se po pravilu vrši globalno. N</a:t>
            </a:r>
            <a:r>
              <a:rPr lang="en-US" sz="2400" smtClean="0"/>
              <a:t>a primjer:</a:t>
            </a:r>
            <a:endParaRPr lang="sr-Latn-CS" sz="2400" smtClean="0"/>
          </a:p>
          <a:p>
            <a:pPr marL="354013" indent="0" eaLnBrk="1" hangingPunct="1">
              <a:lnSpc>
                <a:spcPct val="90000"/>
              </a:lnSpc>
              <a:spcBef>
                <a:spcPts val="0"/>
              </a:spcBef>
              <a:spcAft>
                <a:spcPts val="1200"/>
              </a:spcAft>
              <a:buNone/>
            </a:pPr>
            <a:r>
              <a:rPr lang="sr-Latn-CS" sz="2400" smtClean="0">
                <a:solidFill>
                  <a:srgbClr val="FF0000"/>
                </a:solidFill>
              </a:rPr>
              <a:t>typedef struct </a:t>
            </a:r>
            <a:r>
              <a:rPr lang="en-US" sz="2400" smtClean="0">
                <a:solidFill>
                  <a:srgbClr val="FF0000"/>
                </a:solidFill>
              </a:rPr>
              <a:t>{</a:t>
            </a:r>
            <a:br>
              <a:rPr lang="en-US" sz="2400" smtClean="0">
                <a:solidFill>
                  <a:srgbClr val="FF0000"/>
                </a:solidFill>
              </a:rPr>
            </a:br>
            <a:r>
              <a:rPr lang="en-US" sz="2400" smtClean="0">
                <a:solidFill>
                  <a:srgbClr val="FF0000"/>
                </a:solidFill>
              </a:rPr>
              <a:t>	char ImPrez[40];</a:t>
            </a:r>
            <a:br>
              <a:rPr lang="en-US" sz="2400" smtClean="0">
                <a:solidFill>
                  <a:srgbClr val="FF0000"/>
                </a:solidFill>
              </a:rPr>
            </a:br>
            <a:r>
              <a:rPr lang="en-US" sz="2400" smtClean="0">
                <a:solidFill>
                  <a:srgbClr val="FF0000"/>
                </a:solidFill>
              </a:rPr>
              <a:t>	int god_upis, god_stud;</a:t>
            </a:r>
            <a:br>
              <a:rPr lang="en-US" sz="2400" smtClean="0">
                <a:solidFill>
                  <a:srgbClr val="FF0000"/>
                </a:solidFill>
              </a:rPr>
            </a:br>
            <a:r>
              <a:rPr lang="en-US" sz="2400" smtClean="0">
                <a:solidFill>
                  <a:srgbClr val="FF0000"/>
                </a:solidFill>
              </a:rPr>
              <a:t>} Student;</a:t>
            </a:r>
          </a:p>
          <a:p>
            <a:pPr eaLnBrk="1" hangingPunct="1">
              <a:lnSpc>
                <a:spcPct val="90000"/>
              </a:lnSpc>
              <a:spcBef>
                <a:spcPts val="0"/>
              </a:spcBef>
              <a:spcAft>
                <a:spcPts val="1200"/>
              </a:spcAft>
            </a:pPr>
            <a:r>
              <a:rPr lang="en-US" sz="2400" smtClean="0"/>
              <a:t>Deklaracija i upotreba promjenljivih ovog tipa se obavlja navo</a:t>
            </a:r>
            <a:r>
              <a:rPr lang="sr-Latn-CS" sz="2400" smtClean="0"/>
              <a:t>đenjem samo novodefinisanog tipa, npr.:</a:t>
            </a:r>
            <a:br>
              <a:rPr lang="sr-Latn-CS" sz="2400" smtClean="0"/>
            </a:br>
            <a:r>
              <a:rPr lang="sr-Latn-CS" sz="2400" smtClean="0">
                <a:solidFill>
                  <a:srgbClr val="FF0000"/>
                </a:solidFill>
              </a:rPr>
              <a:t>Student DrugaGod</a:t>
            </a:r>
            <a:r>
              <a:rPr lang="en-US" sz="2400" smtClean="0">
                <a:solidFill>
                  <a:srgbClr val="FF0000"/>
                </a:solidFill>
              </a:rPr>
              <a:t>[90];</a:t>
            </a:r>
            <a:endParaRPr lang="sr-Latn-CS" sz="2400" smtClean="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6147" name="Rectangle 3"/>
          <p:cNvSpPr>
            <a:spLocks noGrp="1" noChangeArrowheads="1"/>
          </p:cNvSpPr>
          <p:nvPr>
            <p:ph type="body" idx="1"/>
          </p:nvPr>
        </p:nvSpPr>
        <p:spPr>
          <a:xfrm>
            <a:off x="287524" y="2205880"/>
            <a:ext cx="8568952" cy="4535488"/>
          </a:xfrm>
        </p:spPr>
        <p:txBody>
          <a:bodyPr/>
          <a:lstStyle/>
          <a:p>
            <a:pPr eaLnBrk="1" hangingPunct="1">
              <a:lnSpc>
                <a:spcPct val="90000"/>
              </a:lnSpc>
              <a:spcBef>
                <a:spcPts val="0"/>
              </a:spcBef>
              <a:spcAft>
                <a:spcPts val="1200"/>
              </a:spcAft>
            </a:pPr>
            <a:r>
              <a:rPr lang="sr-Latn-CS" sz="2400" smtClean="0"/>
              <a:t>Ako se fajl otvara za upis drugi argument je </a:t>
            </a:r>
            <a:r>
              <a:rPr lang="sr-Latn-CS" sz="2400" b="1" smtClean="0">
                <a:solidFill>
                  <a:srgbClr val="FF0000"/>
                </a:solidFill>
              </a:rPr>
              <a:t>“w”</a:t>
            </a:r>
            <a:r>
              <a:rPr lang="sr-Latn-CS" sz="2400" smtClean="0"/>
              <a:t>. Ako fajl ranije nije postojao</a:t>
            </a:r>
            <a:r>
              <a:rPr lang="en-US" sz="2400" smtClean="0"/>
              <a:t> bi</a:t>
            </a:r>
            <a:r>
              <a:rPr lang="sr-Latn-CS" sz="2400" smtClean="0"/>
              <a:t>će kreiran, a ako je postojao biće izbrisan. U oba slučaja će pokazivač biti pozicioniran na početak otvorenog fajla. Kretanjem kroz dokument ažurira se pokazivač koji uvijek pokazuje na tekuću lokaciju u fajlu.</a:t>
            </a:r>
          </a:p>
          <a:p>
            <a:pPr eaLnBrk="1" hangingPunct="1">
              <a:lnSpc>
                <a:spcPct val="90000"/>
              </a:lnSpc>
              <a:spcBef>
                <a:spcPts val="0"/>
              </a:spcBef>
              <a:spcAft>
                <a:spcPts val="1200"/>
              </a:spcAft>
            </a:pPr>
            <a:r>
              <a:rPr lang="sr-Latn-CS" sz="2400" smtClean="0"/>
              <a:t>Nadovezivanje na kraj fajla (bez </a:t>
            </a:r>
            <a:r>
              <a:rPr lang="en-US" sz="2400" smtClean="0"/>
              <a:t>brisanja</a:t>
            </a:r>
            <a:r>
              <a:rPr lang="sr-Latn-CS" sz="2400" smtClean="0"/>
              <a:t> postojećeg sadržaja) se obavlja sa </a:t>
            </a:r>
            <a:r>
              <a:rPr lang="sr-Latn-CS" sz="2400" b="1" smtClean="0">
                <a:solidFill>
                  <a:srgbClr val="FF0000"/>
                </a:solidFill>
              </a:rPr>
              <a:t>“a”</a:t>
            </a:r>
            <a:r>
              <a:rPr lang="sr-Latn-CS" sz="2400" smtClean="0"/>
              <a:t> (pokazivač se sada pozicionira na kraj fajla).</a:t>
            </a:r>
          </a:p>
          <a:p>
            <a:pPr eaLnBrk="1" hangingPunct="1">
              <a:lnSpc>
                <a:spcPct val="90000"/>
              </a:lnSpc>
              <a:spcBef>
                <a:spcPts val="0"/>
              </a:spcBef>
              <a:spcAft>
                <a:spcPts val="1200"/>
              </a:spcAft>
            </a:pPr>
            <a:r>
              <a:rPr lang="sr-Latn-CS" sz="2400" smtClean="0"/>
              <a:t>Vari</a:t>
            </a:r>
            <a:r>
              <a:rPr lang="en-US" sz="2400" smtClean="0"/>
              <a:t>ja</a:t>
            </a:r>
            <a:r>
              <a:rPr lang="sr-Latn-CS" sz="2400" smtClean="0"/>
              <a:t>nta </a:t>
            </a:r>
            <a:r>
              <a:rPr lang="sr-Latn-CS" sz="2400" b="1" smtClean="0">
                <a:solidFill>
                  <a:srgbClr val="FF0000"/>
                </a:solidFill>
              </a:rPr>
              <a:t>“+”</a:t>
            </a:r>
            <a:r>
              <a:rPr lang="sr-Latn-CS" sz="2400" smtClean="0"/>
              <a:t> omogućava </a:t>
            </a:r>
            <a:r>
              <a:rPr lang="en-US" sz="2400" smtClean="0"/>
              <a:t>otvaranje</a:t>
            </a:r>
            <a:r>
              <a:rPr lang="sr-Latn-CS" sz="2400" smtClean="0"/>
              <a:t> i za čitanje i za upisivanje.</a:t>
            </a:r>
          </a:p>
          <a:p>
            <a:pPr eaLnBrk="1" hangingPunct="1">
              <a:lnSpc>
                <a:spcPct val="90000"/>
              </a:lnSpc>
              <a:spcBef>
                <a:spcPts val="0"/>
              </a:spcBef>
              <a:spcAft>
                <a:spcPts val="1200"/>
              </a:spcAft>
            </a:pPr>
            <a:r>
              <a:rPr lang="sr-Latn-CS" sz="2400" smtClean="0"/>
              <a:t>Svaki od ovih karaktera može biti praćen slovom </a:t>
            </a:r>
            <a:r>
              <a:rPr lang="sr-Latn-CS" sz="2400" b="1" smtClean="0">
                <a:solidFill>
                  <a:srgbClr val="FF0000"/>
                </a:solidFill>
              </a:rPr>
              <a:t>“t”</a:t>
            </a:r>
            <a:r>
              <a:rPr lang="sr-Latn-CS" sz="2400" smtClean="0"/>
              <a:t> ili slovom </a:t>
            </a:r>
            <a:r>
              <a:rPr lang="sr-Latn-CS" sz="2400" b="1" smtClean="0">
                <a:solidFill>
                  <a:srgbClr val="FF0000"/>
                </a:solidFill>
              </a:rPr>
              <a:t>“b”</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7171" name="Rectangle 3"/>
          <p:cNvSpPr>
            <a:spLocks noGrp="1" noChangeArrowheads="1"/>
          </p:cNvSpPr>
          <p:nvPr>
            <p:ph type="body" idx="1"/>
          </p:nvPr>
        </p:nvSpPr>
        <p:spPr>
          <a:xfrm>
            <a:off x="323528" y="2204864"/>
            <a:ext cx="8640960" cy="3915544"/>
          </a:xfrm>
        </p:spPr>
        <p:txBody>
          <a:bodyPr/>
          <a:lstStyle/>
          <a:p>
            <a:pPr eaLnBrk="1" hangingPunct="1">
              <a:spcBef>
                <a:spcPts val="0"/>
              </a:spcBef>
              <a:spcAft>
                <a:spcPts val="1200"/>
              </a:spcAft>
            </a:pPr>
            <a:r>
              <a:rPr lang="sr-Latn-CS" sz="2400" dirty="0" smtClean="0"/>
              <a:t>Kombinacija </a:t>
            </a:r>
            <a:r>
              <a:rPr lang="sr-Latn-CS" sz="2400" b="1" dirty="0" smtClean="0">
                <a:solidFill>
                  <a:srgbClr val="FF0000"/>
                </a:solidFill>
              </a:rPr>
              <a:t>“rt”</a:t>
            </a:r>
            <a:r>
              <a:rPr lang="sr-Latn-CS" sz="2400" dirty="0" smtClean="0"/>
              <a:t> označava da se fajl otvara za čitanje u tekstualnom modu, dok</a:t>
            </a:r>
            <a:r>
              <a:rPr lang="en-US" sz="2400" dirty="0" smtClean="0"/>
              <a:t>,</a:t>
            </a:r>
            <a:r>
              <a:rPr lang="sr-Latn-CS" sz="2400" dirty="0" smtClean="0"/>
              <a:t> recimo</a:t>
            </a:r>
            <a:r>
              <a:rPr lang="en-US" sz="2400" dirty="0" smtClean="0"/>
              <a:t>,</a:t>
            </a:r>
            <a:r>
              <a:rPr lang="sr-Latn-CS" sz="2400" dirty="0" smtClean="0"/>
              <a:t> </a:t>
            </a:r>
            <a:r>
              <a:rPr lang="sr-Latn-CS" sz="2400" b="1" dirty="0" smtClean="0">
                <a:solidFill>
                  <a:srgbClr val="FF0000"/>
                </a:solidFill>
              </a:rPr>
              <a:t>“wb”</a:t>
            </a:r>
            <a:r>
              <a:rPr lang="sr-Latn-CS" sz="2400" dirty="0" smtClean="0"/>
              <a:t> znači da se fajl otvara za upis u binarnom modu. </a:t>
            </a:r>
            <a:endParaRPr lang="en-US" sz="2400" dirty="0" smtClean="0"/>
          </a:p>
          <a:p>
            <a:pPr eaLnBrk="1" hangingPunct="1">
              <a:spcBef>
                <a:spcPts val="0"/>
              </a:spcBef>
              <a:spcAft>
                <a:spcPts val="1200"/>
              </a:spcAft>
            </a:pPr>
            <a:r>
              <a:rPr lang="sr-Latn-CS" sz="2400" dirty="0" smtClean="0"/>
              <a:t>Naš kompajler po pravilu otvara u tekstualnom modu tako da se </a:t>
            </a:r>
            <a:r>
              <a:rPr lang="sr-Latn-CS" sz="2400" b="1" dirty="0" smtClean="0">
                <a:solidFill>
                  <a:srgbClr val="FF0000"/>
                </a:solidFill>
              </a:rPr>
              <a:t>t</a:t>
            </a:r>
            <a:r>
              <a:rPr lang="sr-Latn-CS" sz="2400" dirty="0" smtClean="0"/>
              <a:t> može izostaviti. </a:t>
            </a:r>
            <a:endParaRPr lang="en-US" sz="2400" dirty="0" smtClean="0"/>
          </a:p>
          <a:p>
            <a:pPr eaLnBrk="1" hangingPunct="1">
              <a:spcBef>
                <a:spcPts val="0"/>
              </a:spcBef>
              <a:spcAft>
                <a:spcPts val="1200"/>
              </a:spcAft>
            </a:pPr>
            <a:r>
              <a:rPr lang="sr-Latn-CS" sz="2400" dirty="0" smtClean="0"/>
              <a:t>Koje su razlike između binarnog i tekstualnog režima?</a:t>
            </a:r>
          </a:p>
          <a:p>
            <a:pPr eaLnBrk="1" hangingPunct="1">
              <a:spcBef>
                <a:spcPts val="0"/>
              </a:spcBef>
              <a:spcAft>
                <a:spcPts val="1200"/>
              </a:spcAft>
            </a:pPr>
            <a:r>
              <a:rPr lang="sr-Latn-CS" sz="2400" dirty="0" smtClean="0"/>
              <a:t>Kod binarnog režima podaci se u fajl smješta</a:t>
            </a:r>
            <a:r>
              <a:rPr lang="en-US" sz="2400" dirty="0" smtClean="0"/>
              <a:t>j</a:t>
            </a:r>
            <a:r>
              <a:rPr lang="sr-Latn-CS" sz="2400" dirty="0" smtClean="0"/>
              <a:t>u u </a:t>
            </a:r>
            <a:r>
              <a:rPr lang="sr-Latn-ME" sz="2400" dirty="0" smtClean="0"/>
              <a:t>zavisnosti od binarne reprezentacije tipa podatka</a:t>
            </a:r>
            <a:r>
              <a:rPr lang="sr-Latn-CS" sz="2400" dirty="0" smtClean="0"/>
              <a:t>, dok se u tekstualnom režimu svi podaci smještaju u</a:t>
            </a:r>
            <a:r>
              <a:rPr lang="en-US" sz="2400" dirty="0" smtClean="0"/>
              <a:t> </a:t>
            </a:r>
            <a:r>
              <a:rPr lang="en-US" sz="2400" dirty="0" err="1" smtClean="0"/>
              <a:t>formi</a:t>
            </a:r>
            <a:r>
              <a:rPr lang="sr-Latn-CS" sz="2400" dirty="0" smtClean="0"/>
              <a:t> ASCII kod</a:t>
            </a:r>
            <a:r>
              <a:rPr lang="en-US" sz="2400" dirty="0" smtClean="0"/>
              <a:t>a</a:t>
            </a:r>
            <a:r>
              <a:rPr lang="sr-Latn-ME" sz="2400" dirty="0"/>
              <a:t> </a:t>
            </a:r>
            <a:r>
              <a:rPr lang="sr-Latn-ME" sz="2400" dirty="0" smtClean="0"/>
              <a:t>(jedan karakter-jedan bajt)</a:t>
            </a:r>
            <a:r>
              <a:rPr lang="sr-Latn-CS" sz="2400" dirty="0" smtClean="0"/>
              <a:t>.</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8195" name="Rectangle 1027"/>
          <p:cNvSpPr>
            <a:spLocks noGrp="1" noChangeArrowheads="1"/>
          </p:cNvSpPr>
          <p:nvPr>
            <p:ph type="body" idx="1"/>
          </p:nvPr>
        </p:nvSpPr>
        <p:spPr>
          <a:xfrm>
            <a:off x="323528" y="2266528"/>
            <a:ext cx="8496944" cy="4114800"/>
          </a:xfrm>
        </p:spPr>
        <p:txBody>
          <a:bodyPr/>
          <a:lstStyle/>
          <a:p>
            <a:pPr eaLnBrk="1" hangingPunct="1">
              <a:spcBef>
                <a:spcPts val="0"/>
              </a:spcBef>
              <a:spcAft>
                <a:spcPts val="1200"/>
              </a:spcAft>
            </a:pPr>
            <a:r>
              <a:rPr lang="sr-Latn-CS" sz="2400" dirty="0" smtClean="0"/>
              <a:t>Na primjer, broj </a:t>
            </a:r>
            <a:r>
              <a:rPr lang="sr-Latn-CS" sz="2400" dirty="0" smtClean="0">
                <a:solidFill>
                  <a:srgbClr val="FF0000"/>
                </a:solidFill>
              </a:rPr>
              <a:t>1234567</a:t>
            </a:r>
            <a:r>
              <a:rPr lang="sr-Latn-CS" sz="2400" dirty="0" smtClean="0"/>
              <a:t> se u binarnom režimu zapisuje kao </a:t>
            </a:r>
            <a:r>
              <a:rPr lang="sr-Latn-CS" sz="2400" dirty="0" smtClean="0">
                <a:solidFill>
                  <a:srgbClr val="3333CC"/>
                </a:solidFill>
              </a:rPr>
              <a:t>4 bajta</a:t>
            </a:r>
            <a:r>
              <a:rPr lang="sr-Latn-CS" sz="2400" dirty="0" smtClean="0"/>
              <a:t> (pod uslovom da </a:t>
            </a:r>
            <a:r>
              <a:rPr lang="sr-Latn-CS" sz="2400" dirty="0" smtClean="0">
                <a:solidFill>
                  <a:srgbClr val="FF0000"/>
                </a:solidFill>
              </a:rPr>
              <a:t>int</a:t>
            </a:r>
            <a:r>
              <a:rPr lang="sr-Latn-CS" sz="2400" dirty="0" smtClean="0"/>
              <a:t> zauzima </a:t>
            </a:r>
            <a:r>
              <a:rPr lang="sr-Latn-CS" sz="2400" dirty="0" smtClean="0">
                <a:solidFill>
                  <a:srgbClr val="3333CC"/>
                </a:solidFill>
              </a:rPr>
              <a:t>4 bajta</a:t>
            </a:r>
            <a:r>
              <a:rPr lang="sr-Latn-CS" sz="2400" dirty="0" smtClean="0"/>
              <a:t>), dok u </a:t>
            </a:r>
            <a:r>
              <a:rPr lang="sr-Latn-CS" sz="2400" dirty="0" smtClean="0">
                <a:solidFill>
                  <a:srgbClr val="3333CC"/>
                </a:solidFill>
              </a:rPr>
              <a:t>tekstualnom</a:t>
            </a:r>
            <a:r>
              <a:rPr lang="sr-Latn-CS" sz="2400" dirty="0" smtClean="0"/>
              <a:t> režimu zauzima </a:t>
            </a:r>
            <a:r>
              <a:rPr lang="sr-Latn-CS" sz="2400" dirty="0" smtClean="0">
                <a:solidFill>
                  <a:srgbClr val="3333CC"/>
                </a:solidFill>
              </a:rPr>
              <a:t>7 bajta</a:t>
            </a:r>
            <a:r>
              <a:rPr lang="en-US" sz="2400" dirty="0" smtClean="0"/>
              <a:t>, </a:t>
            </a:r>
            <a:r>
              <a:rPr lang="sr-Latn-CS" sz="2400" dirty="0" smtClean="0"/>
              <a:t>za svaki karakter po jedan</a:t>
            </a:r>
            <a:r>
              <a:rPr lang="en-US" sz="2400" dirty="0" smtClean="0"/>
              <a:t> (‘1’, ‘2’, ‘3’</a:t>
            </a:r>
            <a:r>
              <a:rPr lang="sr-Latn-ME" sz="2400" dirty="0" smtClean="0"/>
              <a:t>, </a:t>
            </a:r>
            <a:r>
              <a:rPr lang="en-US" sz="2400" dirty="0" smtClean="0"/>
              <a:t>‘4’, ‘</a:t>
            </a:r>
            <a:r>
              <a:rPr lang="sr-Latn-ME" sz="2400" dirty="0" smtClean="0"/>
              <a:t>5</a:t>
            </a:r>
            <a:r>
              <a:rPr lang="en-US" sz="2400" dirty="0" smtClean="0"/>
              <a:t>’, ‘</a:t>
            </a:r>
            <a:r>
              <a:rPr lang="sr-Latn-ME" sz="2400" dirty="0" smtClean="0"/>
              <a:t>6</a:t>
            </a:r>
            <a:r>
              <a:rPr lang="en-US" sz="2400" dirty="0" smtClean="0"/>
              <a:t>’ </a:t>
            </a:r>
            <a:r>
              <a:rPr lang="en-US" sz="2400" dirty="0" err="1"/>
              <a:t>i</a:t>
            </a:r>
            <a:r>
              <a:rPr lang="en-US" sz="2400" dirty="0"/>
              <a:t> </a:t>
            </a:r>
            <a:r>
              <a:rPr lang="en-US" sz="2400" dirty="0" smtClean="0"/>
              <a:t>‘</a:t>
            </a:r>
            <a:r>
              <a:rPr lang="sr-Latn-ME" sz="2400" dirty="0" smtClean="0"/>
              <a:t>7</a:t>
            </a:r>
            <a:r>
              <a:rPr lang="en-US" sz="2400" dirty="0" smtClean="0"/>
              <a:t>’)</a:t>
            </a:r>
            <a:r>
              <a:rPr lang="sr-Latn-CS" sz="2400" dirty="0" smtClean="0"/>
              <a:t>.</a:t>
            </a:r>
          </a:p>
          <a:p>
            <a:pPr eaLnBrk="1" hangingPunct="1">
              <a:spcBef>
                <a:spcPts val="0"/>
              </a:spcBef>
              <a:spcAft>
                <a:spcPts val="1200"/>
              </a:spcAft>
            </a:pPr>
            <a:r>
              <a:rPr lang="sr-Latn-CS" sz="2400" dirty="0" smtClean="0"/>
              <a:t>Ako se fajl ne može otvoriti iz</a:t>
            </a:r>
            <a:r>
              <a:rPr lang="en-US" sz="2400" dirty="0" smtClean="0"/>
              <a:t> </a:t>
            </a:r>
            <a:r>
              <a:rPr lang="en-US" sz="2400" dirty="0" err="1" smtClean="0"/>
              <a:t>bilo</a:t>
            </a:r>
            <a:r>
              <a:rPr lang="en-US" sz="2400" dirty="0" smtClean="0"/>
              <a:t> </a:t>
            </a:r>
            <a:r>
              <a:rPr lang="en-US" sz="2400" dirty="0" err="1" smtClean="0"/>
              <a:t>kog</a:t>
            </a:r>
            <a:r>
              <a:rPr lang="en-US" sz="2400" dirty="0" smtClean="0"/>
              <a:t> </a:t>
            </a:r>
            <a:r>
              <a:rPr lang="en-US" sz="2400" dirty="0" err="1" smtClean="0"/>
              <a:t>razloga</a:t>
            </a:r>
            <a:r>
              <a:rPr lang="en-US" sz="2400" dirty="0" smtClean="0"/>
              <a:t> </a:t>
            </a:r>
            <a:r>
              <a:rPr lang="sr-Latn-CS" sz="2400" dirty="0" smtClean="0"/>
              <a:t>(ne postoji za čitanje, nema prostora za upis, zabranjen pristup) naredba </a:t>
            </a:r>
            <a:r>
              <a:rPr lang="sr-Latn-CS" sz="2400" dirty="0" smtClean="0">
                <a:solidFill>
                  <a:srgbClr val="FF0000"/>
                </a:solidFill>
              </a:rPr>
              <a:t>fopen</a:t>
            </a:r>
            <a:r>
              <a:rPr lang="sr-Latn-CS" sz="2400" dirty="0" smtClean="0"/>
              <a:t> vraća </a:t>
            </a:r>
            <a:r>
              <a:rPr lang="sr-Latn-CS" sz="2400" dirty="0" smtClean="0">
                <a:solidFill>
                  <a:srgbClr val="FF0000"/>
                </a:solidFill>
              </a:rPr>
              <a:t>NULL</a:t>
            </a:r>
            <a:r>
              <a:rPr lang="sr-Latn-CS" sz="2400" dirty="0" smtClean="0"/>
              <a:t> pokazivač.</a:t>
            </a:r>
          </a:p>
          <a:p>
            <a:pPr eaLnBrk="1" hangingPunct="1">
              <a:spcBef>
                <a:spcPts val="0"/>
              </a:spcBef>
              <a:spcAft>
                <a:spcPts val="1200"/>
              </a:spcAft>
            </a:pPr>
            <a:r>
              <a:rPr lang="sr-Latn-CS" sz="2400" dirty="0" smtClean="0"/>
              <a:t>Svaka naredba </a:t>
            </a:r>
            <a:r>
              <a:rPr lang="sr-Latn-CS" sz="2400" dirty="0" smtClean="0">
                <a:solidFill>
                  <a:srgbClr val="FF0000"/>
                </a:solidFill>
              </a:rPr>
              <a:t>fopen</a:t>
            </a:r>
            <a:r>
              <a:rPr lang="sr-Latn-CS" sz="2400" dirty="0" smtClean="0"/>
              <a:t> mora biti praćena provjerom da li je fajl </a:t>
            </a:r>
            <a:r>
              <a:rPr lang="en-US" sz="2400" dirty="0" err="1" smtClean="0"/>
              <a:t>otvoren</a:t>
            </a:r>
            <a:r>
              <a:rPr lang="en-US" sz="2400" dirty="0" smtClean="0"/>
              <a:t> </a:t>
            </a:r>
            <a:r>
              <a:rPr lang="en-US" sz="2400" dirty="0" err="1" smtClean="0"/>
              <a:t>i</a:t>
            </a:r>
            <a:r>
              <a:rPr lang="en-US" sz="2400" dirty="0" smtClean="0"/>
              <a:t> </a:t>
            </a:r>
            <a:r>
              <a:rPr lang="en-US" sz="2400" dirty="0" err="1" smtClean="0"/>
              <a:t>preduzimanjem</a:t>
            </a:r>
            <a:r>
              <a:rPr lang="en-US" sz="2400" dirty="0" smtClean="0"/>
              <a:t> eventual</a:t>
            </a:r>
            <a:r>
              <a:rPr lang="sr-Latn-CS" sz="2400" dirty="0" smtClean="0"/>
              <a:t>nih korektivnih akcija.</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9219" name="Rectangle 3"/>
          <p:cNvSpPr>
            <a:spLocks noGrp="1" noChangeArrowheads="1"/>
          </p:cNvSpPr>
          <p:nvPr>
            <p:ph type="body" idx="1"/>
          </p:nvPr>
        </p:nvSpPr>
        <p:spPr>
          <a:xfrm>
            <a:off x="323528" y="2133600"/>
            <a:ext cx="8568952" cy="4419600"/>
          </a:xfrm>
        </p:spPr>
        <p:txBody>
          <a:bodyPr/>
          <a:lstStyle/>
          <a:p>
            <a:pPr eaLnBrk="1" hangingPunct="1">
              <a:lnSpc>
                <a:spcPct val="90000"/>
              </a:lnSpc>
              <a:spcBef>
                <a:spcPts val="0"/>
              </a:spcBef>
              <a:spcAft>
                <a:spcPts val="1200"/>
              </a:spcAft>
            </a:pPr>
            <a:r>
              <a:rPr lang="en-US" sz="2400" smtClean="0"/>
              <a:t>Primjer otvaranja fajla sa provjerom</a:t>
            </a:r>
            <a:br>
              <a:rPr lang="en-US" sz="2400" smtClean="0"/>
            </a:br>
            <a:r>
              <a:rPr lang="sr-Latn-CS" sz="2400" smtClean="0">
                <a:solidFill>
                  <a:srgbClr val="3333CC"/>
                </a:solidFill>
              </a:rPr>
              <a:t>a=fopen(</a:t>
            </a:r>
            <a:r>
              <a:rPr lang="en-US" sz="2400" smtClean="0">
                <a:solidFill>
                  <a:srgbClr val="3333CC"/>
                </a:solidFill>
              </a:rPr>
              <a:t>“abc.txt”,”r”);</a:t>
            </a:r>
            <a:br>
              <a:rPr lang="en-US" sz="2400" smtClean="0">
                <a:solidFill>
                  <a:srgbClr val="3333CC"/>
                </a:solidFill>
              </a:rPr>
            </a:br>
            <a:r>
              <a:rPr lang="en-US" sz="2400" smtClean="0">
                <a:solidFill>
                  <a:srgbClr val="3333CC"/>
                </a:solidFill>
              </a:rPr>
              <a:t>	if(a==NULL) exit(1);</a:t>
            </a:r>
          </a:p>
          <a:p>
            <a:pPr eaLnBrk="1" hangingPunct="1">
              <a:lnSpc>
                <a:spcPct val="90000"/>
              </a:lnSpc>
              <a:spcBef>
                <a:spcPts val="0"/>
              </a:spcBef>
              <a:spcAft>
                <a:spcPts val="1200"/>
              </a:spcAft>
            </a:pPr>
            <a:r>
              <a:rPr lang="en-US" sz="2400" smtClean="0"/>
              <a:t>Postoji vi</a:t>
            </a:r>
            <a:r>
              <a:rPr lang="sr-Latn-CS" sz="2400" smtClean="0"/>
              <a:t>še </a:t>
            </a:r>
            <a:r>
              <a:rPr lang="en-US" sz="2400" smtClean="0"/>
              <a:t>funkcija </a:t>
            </a:r>
            <a:r>
              <a:rPr lang="sr-Latn-CS" sz="2400" smtClean="0"/>
              <a:t>za upis i čitanje iz fajla.</a:t>
            </a:r>
            <a:r>
              <a:rPr lang="en-US" sz="2400" smtClean="0"/>
              <a:t> </a:t>
            </a:r>
            <a:r>
              <a:rPr lang="sr-Latn-CS" sz="2400" smtClean="0"/>
              <a:t>Uglavnom liče na već poznate naredbe iz </a:t>
            </a:r>
            <a:r>
              <a:rPr lang="sr-Latn-CS" sz="2400" smtClean="0">
                <a:solidFill>
                  <a:srgbClr val="FF0000"/>
                </a:solidFill>
              </a:rPr>
              <a:t>stdio.h</a:t>
            </a:r>
            <a:r>
              <a:rPr lang="sr-Latn-CS" sz="2400" smtClean="0"/>
              <a:t> biblioteke (a i ove </a:t>
            </a:r>
            <a:r>
              <a:rPr lang="en-US" sz="2400" smtClean="0"/>
              <a:t>funkcije </a:t>
            </a:r>
            <a:r>
              <a:rPr lang="sr-Latn-CS" sz="2400" smtClean="0"/>
              <a:t>pripadaju toj biblioteci).</a:t>
            </a:r>
          </a:p>
          <a:p>
            <a:pPr eaLnBrk="1" hangingPunct="1">
              <a:lnSpc>
                <a:spcPct val="90000"/>
              </a:lnSpc>
              <a:spcBef>
                <a:spcPts val="0"/>
              </a:spcBef>
              <a:spcAft>
                <a:spcPts val="1200"/>
              </a:spcAft>
            </a:pPr>
            <a:r>
              <a:rPr lang="sr-Latn-CS" sz="2400" smtClean="0"/>
              <a:t>Razlikuju se po dodatnom argumentu koji predstavlja pokazivač na fajl. </a:t>
            </a:r>
          </a:p>
          <a:p>
            <a:pPr eaLnBrk="1" hangingPunct="1">
              <a:lnSpc>
                <a:spcPct val="90000"/>
              </a:lnSpc>
              <a:spcBef>
                <a:spcPts val="0"/>
              </a:spcBef>
              <a:spcAft>
                <a:spcPts val="1200"/>
              </a:spcAft>
            </a:pPr>
            <a:r>
              <a:rPr lang="sr-Latn-CS" sz="2400" smtClean="0"/>
              <a:t>Na primjer, ako je fajl otvoren za upis</a:t>
            </a:r>
            <a:r>
              <a:rPr lang="en-US" sz="2400" smtClean="0"/>
              <a:t>,</a:t>
            </a:r>
            <a:r>
              <a:rPr lang="sr-Latn-CS" sz="2400" smtClean="0"/>
              <a:t> </a:t>
            </a:r>
            <a:r>
              <a:rPr lang="en-US" sz="2400" smtClean="0"/>
              <a:t>funkcija</a:t>
            </a:r>
            <a:r>
              <a:rPr lang="sr-Latn-CS" sz="2400" smtClean="0"/>
              <a:t/>
            </a:r>
            <a:br>
              <a:rPr lang="sr-Latn-CS" sz="2400" smtClean="0"/>
            </a:br>
            <a:r>
              <a:rPr lang="sr-Latn-CS" sz="2400" smtClean="0">
                <a:solidFill>
                  <a:srgbClr val="FF0000"/>
                </a:solidFill>
              </a:rPr>
              <a:t>fprintf(a,”%d </a:t>
            </a:r>
            <a:r>
              <a:rPr lang="en-US" sz="2400" smtClean="0">
                <a:solidFill>
                  <a:srgbClr val="FF0000"/>
                </a:solidFill>
              </a:rPr>
              <a:t>\n</a:t>
            </a:r>
            <a:r>
              <a:rPr lang="sr-Latn-CS" sz="2400" smtClean="0">
                <a:solidFill>
                  <a:srgbClr val="FF0000"/>
                </a:solidFill>
              </a:rPr>
              <a:t>”,</a:t>
            </a:r>
            <a:r>
              <a:rPr lang="en-US" sz="2400" smtClean="0">
                <a:solidFill>
                  <a:srgbClr val="FF0000"/>
                </a:solidFill>
              </a:rPr>
              <a:t>2);</a:t>
            </a:r>
            <a:br>
              <a:rPr lang="en-US" sz="2400" smtClean="0">
                <a:solidFill>
                  <a:srgbClr val="FF0000"/>
                </a:solidFill>
              </a:rPr>
            </a:br>
            <a:r>
              <a:rPr lang="en-US" sz="2400" smtClean="0"/>
              <a:t>upisuje predmetni broj i znak za novi red u fajl na koji pokazuje </a:t>
            </a:r>
            <a:r>
              <a:rPr lang="en-US" sz="2400" b="1" smtClean="0">
                <a:solidFill>
                  <a:srgbClr val="FF0000"/>
                </a:solidFill>
              </a:rPr>
              <a:t>a</a:t>
            </a:r>
            <a:r>
              <a:rPr lang="en-US" sz="2400" smtClean="0"/>
              <a:t> (pozicionira se na po</a:t>
            </a:r>
            <a:r>
              <a:rPr lang="sr-Latn-CS" sz="2400" smtClean="0"/>
              <a:t>četak narednog reda fajla).</a:t>
            </a:r>
            <a:endParaRPr lang="en-US"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0243" name="Rectangle 3"/>
          <p:cNvSpPr>
            <a:spLocks noGrp="1" noChangeArrowheads="1"/>
          </p:cNvSpPr>
          <p:nvPr>
            <p:ph type="body" idx="1"/>
          </p:nvPr>
        </p:nvSpPr>
        <p:spPr>
          <a:xfrm>
            <a:off x="323528" y="2266528"/>
            <a:ext cx="8568952" cy="4114800"/>
          </a:xfrm>
        </p:spPr>
        <p:txBody>
          <a:bodyPr/>
          <a:lstStyle/>
          <a:p>
            <a:pPr eaLnBrk="1" hangingPunct="1">
              <a:spcBef>
                <a:spcPts val="0"/>
              </a:spcBef>
              <a:spcAft>
                <a:spcPts val="1200"/>
              </a:spcAft>
            </a:pPr>
            <a:r>
              <a:rPr lang="sr-Latn-CS" sz="2400" dirty="0" smtClean="0">
                <a:solidFill>
                  <a:srgbClr val="FF0000"/>
                </a:solidFill>
              </a:rPr>
              <a:t>Sve naredbe za upis i čitanje iz fajla vrše </a:t>
            </a:r>
            <a:r>
              <a:rPr lang="en-US" sz="2400" dirty="0" err="1" smtClean="0">
                <a:solidFill>
                  <a:srgbClr val="FF0000"/>
                </a:solidFill>
              </a:rPr>
              <a:t>pomjeranje</a:t>
            </a:r>
            <a:r>
              <a:rPr lang="en-US" sz="2400" dirty="0" smtClean="0">
                <a:solidFill>
                  <a:srgbClr val="FF0000"/>
                </a:solidFill>
              </a:rPr>
              <a:t> </a:t>
            </a:r>
            <a:r>
              <a:rPr lang="en-US" sz="2400" dirty="0" err="1" smtClean="0">
                <a:solidFill>
                  <a:srgbClr val="FF0000"/>
                </a:solidFill>
              </a:rPr>
              <a:t>poz</a:t>
            </a:r>
            <a:r>
              <a:rPr lang="sr-Latn-ME" sz="2400" dirty="0" smtClean="0">
                <a:solidFill>
                  <a:srgbClr val="FF0000"/>
                </a:solidFill>
              </a:rPr>
              <a:t>icije za čitanje i upis tako da je</a:t>
            </a:r>
            <a:r>
              <a:rPr lang="sr-Latn-CS" sz="2400" dirty="0" smtClean="0">
                <a:solidFill>
                  <a:srgbClr val="FF0000"/>
                </a:solidFill>
              </a:rPr>
              <a:t> </a:t>
            </a:r>
            <a:r>
              <a:rPr lang="sr-Latn-CS" sz="2400" dirty="0" smtClean="0">
                <a:solidFill>
                  <a:srgbClr val="FF0000"/>
                </a:solidFill>
              </a:rPr>
              <a:t>naredna pozicija </a:t>
            </a:r>
            <a:r>
              <a:rPr lang="sr-Latn-CS" sz="2400" dirty="0" smtClean="0">
                <a:solidFill>
                  <a:srgbClr val="FF0000"/>
                </a:solidFill>
              </a:rPr>
              <a:t>tamo </a:t>
            </a:r>
            <a:r>
              <a:rPr lang="sr-Latn-CS" sz="2400" dirty="0" smtClean="0">
                <a:solidFill>
                  <a:srgbClr val="FF0000"/>
                </a:solidFill>
              </a:rPr>
              <a:t>gdje se stalo sa prethodnom naredbom.</a:t>
            </a:r>
          </a:p>
          <a:p>
            <a:pPr eaLnBrk="1" hangingPunct="1">
              <a:spcBef>
                <a:spcPts val="0"/>
              </a:spcBef>
              <a:spcAft>
                <a:spcPts val="1200"/>
              </a:spcAft>
            </a:pPr>
            <a:r>
              <a:rPr lang="sr-Latn-CS" sz="2400" dirty="0" smtClean="0"/>
              <a:t>Funkcije </a:t>
            </a:r>
            <a:r>
              <a:rPr lang="sr-Latn-CS" sz="2400" dirty="0" smtClean="0">
                <a:solidFill>
                  <a:srgbClr val="3333CC"/>
                </a:solidFill>
              </a:rPr>
              <a:t>fputc(c,a)</a:t>
            </a:r>
            <a:r>
              <a:rPr lang="sr-Latn-CS" sz="2400" dirty="0" smtClean="0"/>
              <a:t> i </a:t>
            </a:r>
            <a:r>
              <a:rPr lang="sr-Latn-CS" sz="2400" dirty="0" smtClean="0">
                <a:solidFill>
                  <a:srgbClr val="3333CC"/>
                </a:solidFill>
              </a:rPr>
              <a:t>putc(c,a)</a:t>
            </a:r>
            <a:r>
              <a:rPr lang="sr-Latn-CS" sz="2400" dirty="0" smtClean="0"/>
              <a:t> upisuju karakter </a:t>
            </a:r>
            <a:r>
              <a:rPr lang="sr-Latn-CS" sz="2400" dirty="0" smtClean="0">
                <a:solidFill>
                  <a:srgbClr val="3333CC"/>
                </a:solidFill>
              </a:rPr>
              <a:t>c</a:t>
            </a:r>
            <a:r>
              <a:rPr lang="sr-Latn-CS" sz="2400" dirty="0" smtClean="0"/>
              <a:t> u fajl </a:t>
            </a:r>
            <a:r>
              <a:rPr lang="sr-Latn-CS" sz="2400" dirty="0" smtClean="0">
                <a:solidFill>
                  <a:srgbClr val="3333CC"/>
                </a:solidFill>
              </a:rPr>
              <a:t>a</a:t>
            </a:r>
            <a:r>
              <a:rPr lang="sr-Latn-CS" sz="2400" dirty="0" smtClean="0"/>
              <a:t>. </a:t>
            </a:r>
          </a:p>
          <a:p>
            <a:pPr eaLnBrk="1" hangingPunct="1">
              <a:spcBef>
                <a:spcPts val="0"/>
              </a:spcBef>
              <a:spcAft>
                <a:spcPts val="1200"/>
              </a:spcAft>
            </a:pPr>
            <a:r>
              <a:rPr lang="sr-Latn-CS" sz="2400" dirty="0" smtClean="0"/>
              <a:t>Funkcija </a:t>
            </a:r>
            <a:r>
              <a:rPr lang="sr-Latn-CS" sz="2400" dirty="0" smtClean="0">
                <a:solidFill>
                  <a:srgbClr val="3333CC"/>
                </a:solidFill>
              </a:rPr>
              <a:t>fputs(s,a)</a:t>
            </a:r>
            <a:r>
              <a:rPr lang="sr-Latn-CS" sz="2400" dirty="0" smtClean="0"/>
              <a:t> up</a:t>
            </a:r>
            <a:r>
              <a:rPr lang="en-US" sz="2400" dirty="0" err="1" smtClean="0"/>
              <a:t>i</a:t>
            </a:r>
            <a:r>
              <a:rPr lang="sr-Latn-CS" sz="2400" dirty="0" smtClean="0"/>
              <a:t>suje string </a:t>
            </a:r>
            <a:r>
              <a:rPr lang="sr-Latn-CS" sz="2400" dirty="0" smtClean="0">
                <a:solidFill>
                  <a:srgbClr val="3333CC"/>
                </a:solidFill>
              </a:rPr>
              <a:t>s</a:t>
            </a:r>
            <a:r>
              <a:rPr lang="sr-Latn-CS" sz="2400" dirty="0" smtClean="0"/>
              <a:t> u fajl </a:t>
            </a:r>
            <a:r>
              <a:rPr lang="sr-Latn-CS" sz="2400" dirty="0" smtClean="0">
                <a:solidFill>
                  <a:srgbClr val="3333CC"/>
                </a:solidFill>
              </a:rPr>
              <a:t>a</a:t>
            </a:r>
            <a:r>
              <a:rPr lang="sr-Latn-CS" sz="2400" dirty="0" smtClean="0"/>
              <a:t> i prelazi u novi red.</a:t>
            </a:r>
          </a:p>
          <a:p>
            <a:pPr eaLnBrk="1" hangingPunct="1">
              <a:spcBef>
                <a:spcPts val="0"/>
              </a:spcBef>
              <a:spcAft>
                <a:spcPts val="1200"/>
              </a:spcAft>
            </a:pPr>
            <a:r>
              <a:rPr lang="sr-Latn-CS" sz="2400" dirty="0"/>
              <a:t>Funkcije </a:t>
            </a:r>
            <a:r>
              <a:rPr lang="sr-Latn-CS" sz="2400" dirty="0" smtClean="0">
                <a:solidFill>
                  <a:srgbClr val="3333CC"/>
                </a:solidFill>
              </a:rPr>
              <a:t>fgetc(a)</a:t>
            </a:r>
            <a:r>
              <a:rPr lang="sr-Latn-CS" sz="2400" dirty="0" smtClean="0"/>
              <a:t> i </a:t>
            </a:r>
            <a:r>
              <a:rPr lang="sr-Latn-CS" sz="2400" dirty="0" smtClean="0">
                <a:solidFill>
                  <a:srgbClr val="3333CC"/>
                </a:solidFill>
              </a:rPr>
              <a:t>getc(a)</a:t>
            </a:r>
            <a:r>
              <a:rPr lang="sr-Latn-CS" sz="2400" dirty="0" smtClean="0"/>
              <a:t> vraćaju tekući karakter iz fajla.</a:t>
            </a: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1267" name="Rectangle 3"/>
          <p:cNvSpPr>
            <a:spLocks noGrp="1" noChangeArrowheads="1"/>
          </p:cNvSpPr>
          <p:nvPr>
            <p:ph type="body" idx="1"/>
          </p:nvPr>
        </p:nvSpPr>
        <p:spPr>
          <a:xfrm>
            <a:off x="323528" y="2266528"/>
            <a:ext cx="8352928" cy="4114800"/>
          </a:xfrm>
        </p:spPr>
        <p:txBody>
          <a:bodyPr/>
          <a:lstStyle/>
          <a:p>
            <a:pPr eaLnBrk="1" hangingPunct="1">
              <a:lnSpc>
                <a:spcPct val="90000"/>
              </a:lnSpc>
              <a:spcBef>
                <a:spcPts val="0"/>
              </a:spcBef>
              <a:spcAft>
                <a:spcPts val="1200"/>
              </a:spcAft>
            </a:pPr>
            <a:r>
              <a:rPr lang="en-US" sz="2400" dirty="0" err="1" smtClean="0"/>
              <a:t>Funkcija</a:t>
            </a:r>
            <a:r>
              <a:rPr lang="en-US" sz="2400" dirty="0" smtClean="0"/>
              <a:t> </a:t>
            </a:r>
            <a:r>
              <a:rPr lang="sr-Latn-CS" sz="2400" dirty="0" smtClean="0">
                <a:solidFill>
                  <a:srgbClr val="FF0000"/>
                </a:solidFill>
              </a:rPr>
              <a:t>fgets(s,n,a)</a:t>
            </a:r>
            <a:r>
              <a:rPr lang="sr-Latn-CS" sz="2400" dirty="0" smtClean="0"/>
              <a:t> učitava string </a:t>
            </a:r>
            <a:r>
              <a:rPr lang="sr-Latn-CS" sz="2400" dirty="0" smtClean="0">
                <a:solidFill>
                  <a:srgbClr val="3333CC"/>
                </a:solidFill>
              </a:rPr>
              <a:t>s</a:t>
            </a:r>
            <a:r>
              <a:rPr lang="sr-Latn-CS" sz="2400" dirty="0" smtClean="0"/>
              <a:t> iz fajla na koji pokazuje pokazivač </a:t>
            </a:r>
            <a:r>
              <a:rPr lang="sr-Latn-CS" sz="2400" dirty="0" smtClean="0">
                <a:solidFill>
                  <a:srgbClr val="3333CC"/>
                </a:solidFill>
              </a:rPr>
              <a:t>a</a:t>
            </a:r>
            <a:r>
              <a:rPr lang="en-US" sz="2400" dirty="0" smtClean="0"/>
              <a:t>, </a:t>
            </a:r>
            <a:r>
              <a:rPr lang="sr-Latn-CS" sz="2400" dirty="0" smtClean="0"/>
              <a:t>ali ne više od </a:t>
            </a:r>
            <a:r>
              <a:rPr lang="sr-Latn-CS" sz="2400" dirty="0" smtClean="0">
                <a:solidFill>
                  <a:srgbClr val="3333CC"/>
                </a:solidFill>
              </a:rPr>
              <a:t>n</a:t>
            </a:r>
            <a:r>
              <a:rPr lang="sr-Latn-CS" sz="2400" dirty="0" smtClean="0"/>
              <a:t> karaktera. Ovo je mala razlika u odnosu na naredbu </a:t>
            </a:r>
            <a:r>
              <a:rPr lang="sr-Latn-CS" sz="2400" dirty="0" smtClean="0">
                <a:solidFill>
                  <a:srgbClr val="3333CC"/>
                </a:solidFill>
              </a:rPr>
              <a:t>gets(s)</a:t>
            </a:r>
            <a:r>
              <a:rPr lang="sr-Latn-CS" sz="2400" dirty="0" smtClean="0"/>
              <a:t> koja učitava string do znaka Enter, jer se u fajlovima može dogoditi da je sve štampano u jednom redu, tako da bi praktično čitav fajl bio učitan </a:t>
            </a:r>
            <a:r>
              <a:rPr lang="en-US" sz="2400" dirty="0" smtClean="0"/>
              <a:t>od</a:t>
            </a:r>
            <a:r>
              <a:rPr lang="sr-Latn-CS" sz="2400" dirty="0" smtClean="0"/>
              <a:t>jednom.</a:t>
            </a:r>
          </a:p>
          <a:p>
            <a:pPr eaLnBrk="1" hangingPunct="1">
              <a:lnSpc>
                <a:spcPct val="90000"/>
              </a:lnSpc>
              <a:spcBef>
                <a:spcPts val="0"/>
              </a:spcBef>
              <a:spcAft>
                <a:spcPts val="1200"/>
              </a:spcAft>
            </a:pPr>
            <a:r>
              <a:rPr lang="sr-Latn-CS" sz="2400" dirty="0" smtClean="0"/>
              <a:t>Napominjemo da se na kraju fajla nalazi poseban simbol koji je definisan preko simboličke konstan</a:t>
            </a:r>
            <a:r>
              <a:rPr lang="en-US" sz="2400" dirty="0" smtClean="0"/>
              <a:t>t</a:t>
            </a:r>
            <a:r>
              <a:rPr lang="sr-Latn-CS" sz="2400" dirty="0" smtClean="0"/>
              <a:t>e </a:t>
            </a:r>
            <a:r>
              <a:rPr lang="sr-Latn-CS" sz="2400" dirty="0" smtClean="0">
                <a:solidFill>
                  <a:srgbClr val="3333CC"/>
                </a:solidFill>
              </a:rPr>
              <a:t>EOF</a:t>
            </a:r>
            <a:r>
              <a:rPr lang="sr-Latn-CS" sz="2400" dirty="0" smtClean="0"/>
              <a:t> (End-Of-File). Prilikom upisa na kraj fajla vrši se pomjeranje ovog karaktera, dok se čitanje ne može vršiti nakon njega.</a:t>
            </a: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33023</TotalTime>
  <Words>1874</Words>
  <Application>Microsoft Office PowerPoint</Application>
  <PresentationFormat>On-screen Show (4:3)</PresentationFormat>
  <Paragraphs>166</Paragraphs>
  <Slides>30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Mathematica1</vt:lpstr>
      <vt:lpstr>Tahoma</vt:lpstr>
      <vt:lpstr>Times New Roman</vt:lpstr>
      <vt:lpstr>Wingdings</vt:lpstr>
      <vt:lpstr>Citrus</vt:lpstr>
      <vt:lpstr>Programiranje I</vt:lpstr>
      <vt:lpstr>Rad sa fajlovima</vt:lpstr>
      <vt:lpstr>Naredba fopen</vt:lpstr>
      <vt:lpstr>Naredba fopen</vt:lpstr>
      <vt:lpstr>Naredba fopen</vt:lpstr>
      <vt:lpstr>Naredba fopen</vt:lpstr>
      <vt:lpstr>Naredba fopen</vt:lpstr>
      <vt:lpstr>Upis i čitanje iz fajla</vt:lpstr>
      <vt:lpstr>Upis i čitanje iz fajla</vt:lpstr>
      <vt:lpstr>Upis i čitanje iz fajla</vt:lpstr>
      <vt:lpstr>Primjer</vt:lpstr>
      <vt:lpstr>Primjer - pojašnjenje</vt:lpstr>
      <vt:lpstr>fwrite i fread</vt:lpstr>
      <vt:lpstr>Pomjeranje u fajlu</vt:lpstr>
      <vt:lpstr>Pomjeranje u fajlu</vt:lpstr>
      <vt:lpstr>Pomjeranje u fajlu</vt:lpstr>
      <vt:lpstr>Zatvaranje fajlova</vt:lpstr>
      <vt:lpstr>Redirekcija - kratko</vt:lpstr>
      <vt:lpstr>Redirekcija - kratko</vt:lpstr>
      <vt:lpstr>Redirekcija - kratko</vt:lpstr>
      <vt:lpstr>Enumeracija</vt:lpstr>
      <vt:lpstr>Enumeracija</vt:lpstr>
      <vt:lpstr>Enumeracija</vt:lpstr>
      <vt:lpstr>Strukture</vt:lpstr>
      <vt:lpstr>Strukture</vt:lpstr>
      <vt:lpstr>Strukture</vt:lpstr>
      <vt:lpstr>Strukture</vt:lpstr>
      <vt:lpstr>Strukture</vt:lpstr>
      <vt:lpstr>Strukture</vt:lpstr>
      <vt:lpstr>Strukture i typedef</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665</cp:revision>
  <cp:lastPrinted>2014-11-18T19:09:04Z</cp:lastPrinted>
  <dcterms:created xsi:type="dcterms:W3CDTF">2004-08-23T07:37:27Z</dcterms:created>
  <dcterms:modified xsi:type="dcterms:W3CDTF">2017-12-06T17:20:08Z</dcterms:modified>
</cp:coreProperties>
</file>