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81" autoAdjust="0"/>
    <p:restoredTop sz="92421" autoAdjust="0"/>
  </p:normalViewPr>
  <p:slideViewPr>
    <p:cSldViewPr showGuides="1">
      <p:cViewPr varScale="1">
        <p:scale>
          <a:sx n="104" d="100"/>
          <a:sy n="104" d="100"/>
        </p:scale>
        <p:origin x="-18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2C979B2-AF5C-48A7-904D-FDE79E3DB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42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94B03-D542-4930-AB7E-CE2E98B65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67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15835-3B0A-43F4-9A5A-835A0EA3F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5674D-C882-44C3-8C15-20C05E64C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5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13BD-7C2A-4A31-B3F4-DE456A78D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0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6BC78-77F9-4F06-885A-9C469E06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11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B6B41-A308-40F4-8DE3-08849A4BF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38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DC43D-5AE9-4892-943D-155052001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9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E4323-3FA3-41AF-9157-7F8088EE7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0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659E5-9044-4BB3-8D45-3DE21D39C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5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71BC2-55DE-4C94-A863-96F176B96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69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A6EC5-F83E-4566-BF1C-9903EC181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78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03D0683-9697-4F05-AA69-17FE35F70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343400"/>
            <a:ext cx="7239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Liste – Nastavak</a:t>
            </a:r>
            <a:br>
              <a:rPr lang="sr-Latn-CS" dirty="0" smtClean="0"/>
            </a:br>
            <a:r>
              <a:rPr lang="sr-Latn-CS" dirty="0" smtClean="0"/>
              <a:t>Grafovi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tipovi lista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592" y="2039112"/>
            <a:ext cx="8686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300" smtClean="0"/>
              <a:t>Drugi specijalni tip liste je </a:t>
            </a:r>
            <a:r>
              <a:rPr lang="sr-Latn-CS" sz="2300" b="1" smtClean="0">
                <a:solidFill>
                  <a:srgbClr val="FF0000"/>
                </a:solidFill>
              </a:rPr>
              <a:t>red</a:t>
            </a:r>
            <a:r>
              <a:rPr lang="sr-Latn-CS" sz="2300" smtClean="0"/>
              <a:t> </a:t>
            </a:r>
            <a:r>
              <a:rPr lang="sr-Latn-CS" sz="2300" smtClean="0"/>
              <a:t>(eng. </a:t>
            </a:r>
            <a:r>
              <a:rPr lang="sr-Latn-CS" sz="2300" smtClean="0">
                <a:solidFill>
                  <a:srgbClr val="3333CC"/>
                </a:solidFill>
              </a:rPr>
              <a:t>queue</a:t>
            </a:r>
            <a:r>
              <a:rPr lang="sr-Latn-CS" sz="2300" smtClean="0"/>
              <a:t>). </a:t>
            </a:r>
            <a:r>
              <a:rPr lang="sr-Latn-CS" sz="2300" smtClean="0"/>
              <a:t>Kod reda se podaci dodaju na rep liste, a brišu sa glave. </a:t>
            </a:r>
            <a:endParaRPr lang="sr-Latn-CS" sz="2300" smtClean="0"/>
          </a:p>
          <a:p>
            <a:pPr eaLnBrk="1" hangingPunct="1">
              <a:lnSpc>
                <a:spcPct val="90000"/>
              </a:lnSpc>
            </a:pPr>
            <a:r>
              <a:rPr lang="sr-Latn-CS" sz="2300" smtClean="0"/>
              <a:t>Kao takav, </a:t>
            </a:r>
            <a:r>
              <a:rPr lang="sr-Latn-CS" sz="2300" smtClean="0"/>
              <a:t>red je </a:t>
            </a:r>
            <a:r>
              <a:rPr lang="sr-Latn-CS" sz="2300" smtClean="0">
                <a:solidFill>
                  <a:srgbClr val="3333CC"/>
                </a:solidFill>
              </a:rPr>
              <a:t>FIFO</a:t>
            </a:r>
            <a:r>
              <a:rPr lang="sr-Latn-CS" sz="2300" smtClean="0"/>
              <a:t> (</a:t>
            </a:r>
            <a:r>
              <a:rPr lang="sr-Latn-CS" sz="2300" smtClean="0">
                <a:solidFill>
                  <a:srgbClr val="3333CC"/>
                </a:solidFill>
              </a:rPr>
              <a:t>F</a:t>
            </a:r>
            <a:r>
              <a:rPr lang="sr-Latn-CS" sz="2300" smtClean="0"/>
              <a:t>irst-</a:t>
            </a:r>
            <a:r>
              <a:rPr lang="sr-Latn-CS" sz="2300" smtClean="0">
                <a:solidFill>
                  <a:srgbClr val="3333CC"/>
                </a:solidFill>
              </a:rPr>
              <a:t>I</a:t>
            </a:r>
            <a:r>
              <a:rPr lang="sr-Latn-CS" sz="2300" smtClean="0"/>
              <a:t>n-</a:t>
            </a:r>
            <a:r>
              <a:rPr lang="sr-Latn-CS" sz="2300" smtClean="0">
                <a:solidFill>
                  <a:srgbClr val="3333CC"/>
                </a:solidFill>
              </a:rPr>
              <a:t>F</a:t>
            </a:r>
            <a:r>
              <a:rPr lang="sr-Latn-CS" sz="2300" smtClean="0"/>
              <a:t>irst-</a:t>
            </a:r>
            <a:r>
              <a:rPr lang="sr-Latn-CS" sz="2300" smtClean="0">
                <a:solidFill>
                  <a:srgbClr val="3333CC"/>
                </a:solidFill>
              </a:rPr>
              <a:t>O</a:t>
            </a:r>
            <a:r>
              <a:rPr lang="sr-Latn-CS" sz="2300" smtClean="0"/>
              <a:t>ut) memorija, odnosno elementi koji prvi ulaze u listu iz nje se kao prvi i brišu</a:t>
            </a:r>
            <a:r>
              <a:rPr lang="en-US" sz="2300" smtClean="0"/>
              <a:t>,</a:t>
            </a:r>
            <a:r>
              <a:rPr lang="sr-Latn-CS" sz="2300" smtClean="0"/>
              <a:t> i obrnuto</a:t>
            </a:r>
            <a:r>
              <a:rPr lang="en-US" sz="2300" smtClean="0"/>
              <a:t>:</a:t>
            </a:r>
            <a:r>
              <a:rPr lang="sr-Latn-CS" sz="2300" smtClean="0"/>
              <a:t> </a:t>
            </a:r>
            <a:r>
              <a:rPr lang="en-US" sz="2300" smtClean="0"/>
              <a:t>oni koji </a:t>
            </a:r>
            <a:r>
              <a:rPr lang="sr-Latn-CS" sz="2300" smtClean="0"/>
              <a:t>poslje</a:t>
            </a:r>
            <a:r>
              <a:rPr lang="en-US" sz="2300" smtClean="0"/>
              <a:t>d</a:t>
            </a:r>
            <a:r>
              <a:rPr lang="sr-Latn-CS" sz="2300" smtClean="0"/>
              <a:t>nji uđ</a:t>
            </a:r>
            <a:r>
              <a:rPr lang="en-US" sz="2300" smtClean="0"/>
              <a:t>u,</a:t>
            </a:r>
            <a:r>
              <a:rPr lang="sr-Latn-CS" sz="2300" smtClean="0"/>
              <a:t> posljednj</a:t>
            </a:r>
            <a:r>
              <a:rPr lang="en-US" sz="2300" smtClean="0"/>
              <a:t>i</a:t>
            </a:r>
            <a:r>
              <a:rPr lang="sr-Latn-CS" sz="2300" smtClean="0"/>
              <a:t> izađ</a:t>
            </a:r>
            <a:r>
              <a:rPr lang="en-US" sz="2300" smtClean="0"/>
              <a:t>u</a:t>
            </a:r>
            <a:r>
              <a:rPr lang="sr-Latn-CS" sz="23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RS" sz="2300" smtClean="0"/>
              <a:t>T</a:t>
            </a:r>
            <a:r>
              <a:rPr lang="vi-VN" sz="2300" smtClean="0"/>
              <a:t>ri </a:t>
            </a:r>
            <a:r>
              <a:rPr lang="vi-VN" sz="2300"/>
              <a:t>osnovne operacije kod reda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RS" sz="2000" b="1" smtClean="0">
                <a:solidFill>
                  <a:srgbClr val="FF0000"/>
                </a:solidFill>
              </a:rPr>
              <a:t>e</a:t>
            </a:r>
            <a:r>
              <a:rPr lang="vi-VN" sz="2000" b="1" smtClean="0">
                <a:solidFill>
                  <a:srgbClr val="FF0000"/>
                </a:solidFill>
              </a:rPr>
              <a:t>nqueue</a:t>
            </a:r>
            <a:r>
              <a:rPr lang="sr-Latn-RS" sz="2000" smtClean="0"/>
              <a:t> (</a:t>
            </a:r>
            <a:r>
              <a:rPr lang="vi-VN" sz="2000" smtClean="0"/>
              <a:t>dodavanje </a:t>
            </a:r>
            <a:r>
              <a:rPr lang="vi-VN" sz="2000"/>
              <a:t>elementa na </a:t>
            </a:r>
            <a:r>
              <a:rPr lang="vi-VN" sz="2000"/>
              <a:t>početak </a:t>
            </a:r>
            <a:r>
              <a:rPr lang="vi-VN" sz="2000" smtClean="0"/>
              <a:t>reda</a:t>
            </a:r>
            <a:r>
              <a:rPr lang="sr-Latn-RS" sz="2000" smtClean="0"/>
              <a:t>)</a:t>
            </a:r>
            <a:r>
              <a:rPr lang="vi-VN" sz="2000" smtClean="0"/>
              <a:t>,</a:t>
            </a:r>
            <a:endParaRPr lang="vi-VN" sz="200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RS" sz="2000" b="1" smtClean="0">
                <a:solidFill>
                  <a:srgbClr val="FF0000"/>
                </a:solidFill>
              </a:rPr>
              <a:t>d</a:t>
            </a:r>
            <a:r>
              <a:rPr lang="vi-VN" sz="2000" b="1" smtClean="0">
                <a:solidFill>
                  <a:srgbClr val="FF0000"/>
                </a:solidFill>
              </a:rPr>
              <a:t>equeue</a:t>
            </a:r>
            <a:r>
              <a:rPr lang="sr-Latn-RS" sz="2000" smtClean="0"/>
              <a:t> (</a:t>
            </a:r>
            <a:r>
              <a:rPr lang="vi-VN" sz="2000" smtClean="0"/>
              <a:t>uklanjanje </a:t>
            </a:r>
            <a:r>
              <a:rPr lang="vi-VN" sz="2000"/>
              <a:t>elemenata sa </a:t>
            </a:r>
            <a:r>
              <a:rPr lang="vi-VN" sz="2000"/>
              <a:t>kraja </a:t>
            </a:r>
            <a:r>
              <a:rPr lang="vi-VN" sz="2000" smtClean="0"/>
              <a:t>reda</a:t>
            </a:r>
            <a:r>
              <a:rPr lang="sr-Latn-RS" sz="2000" smtClean="0"/>
              <a:t>)</a:t>
            </a:r>
            <a:r>
              <a:rPr lang="sr-Latn-RS" sz="2000"/>
              <a:t> </a:t>
            </a:r>
            <a:r>
              <a:rPr lang="sr-Latn-RS" sz="2000" smtClean="0"/>
              <a:t>i</a:t>
            </a:r>
            <a:endParaRPr lang="vi-VN" sz="200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vi-VN" sz="2000" b="1" smtClean="0">
                <a:solidFill>
                  <a:srgbClr val="FF0000"/>
                </a:solidFill>
              </a:rPr>
              <a:t>peek</a:t>
            </a:r>
            <a:r>
              <a:rPr lang="vi-VN" sz="2000" smtClean="0"/>
              <a:t> </a:t>
            </a:r>
            <a:r>
              <a:rPr lang="sr-Latn-RS" sz="2000" smtClean="0"/>
              <a:t>(</a:t>
            </a:r>
            <a:r>
              <a:rPr lang="vi-VN" sz="2000" smtClean="0"/>
              <a:t>čitanje </a:t>
            </a:r>
            <a:r>
              <a:rPr lang="vi-VN" sz="2000"/>
              <a:t>elementa sa kraja reda, bez </a:t>
            </a:r>
            <a:r>
              <a:rPr lang="vi-VN" sz="2000"/>
              <a:t>njegovog </a:t>
            </a:r>
            <a:r>
              <a:rPr lang="vi-VN" sz="2000" smtClean="0"/>
              <a:t>uklanjanja</a:t>
            </a:r>
            <a:r>
              <a:rPr lang="sr-Latn-RS" sz="2000" smtClean="0"/>
              <a:t>)</a:t>
            </a:r>
            <a:r>
              <a:rPr lang="vi-VN" sz="2000" smtClean="0"/>
              <a:t>.</a:t>
            </a:r>
            <a:endParaRPr lang="vi-VN" sz="2000"/>
          </a:p>
          <a:p>
            <a:pPr eaLnBrk="1" hangingPunct="1">
              <a:lnSpc>
                <a:spcPct val="90000"/>
              </a:lnSpc>
            </a:pPr>
            <a:r>
              <a:rPr lang="vi-VN" sz="2300"/>
              <a:t>Ovdje takođe možemo implementirati operacije provjere da li je red pun </a:t>
            </a:r>
            <a:r>
              <a:rPr lang="vi-VN" sz="2300"/>
              <a:t>ili </a:t>
            </a:r>
            <a:r>
              <a:rPr lang="vi-VN" sz="2300" smtClean="0"/>
              <a:t>prazan</a:t>
            </a:r>
            <a:r>
              <a:rPr lang="sr-Latn-RS" sz="2300" smtClean="0"/>
              <a:t>.</a:t>
            </a:r>
            <a:endParaRPr lang="sr-Latn-CS" sz="2300" smtClean="0"/>
          </a:p>
          <a:p>
            <a:pPr eaLnBrk="1" hangingPunct="1">
              <a:lnSpc>
                <a:spcPct val="90000"/>
              </a:lnSpc>
            </a:pPr>
            <a:r>
              <a:rPr lang="sr-Latn-CS" sz="2300" smtClean="0"/>
              <a:t>Rad </a:t>
            </a:r>
            <a:r>
              <a:rPr lang="sr-Latn-CS" sz="2300" smtClean="0"/>
              <a:t>sa </a:t>
            </a:r>
            <a:r>
              <a:rPr lang="sr-Latn-RS" sz="2300" smtClean="0"/>
              <a:t>stekom i redom je</a:t>
            </a:r>
            <a:r>
              <a:rPr lang="en-US" sz="2300" smtClean="0"/>
              <a:t> </a:t>
            </a:r>
            <a:r>
              <a:rPr lang="en-US" sz="2300" smtClean="0"/>
              <a:t>jednostavniji nego rad sa </a:t>
            </a:r>
            <a:r>
              <a:rPr lang="sr-Latn-CS" sz="2300" smtClean="0"/>
              <a:t>jednostruko povezanom listom koja dozvoljava da se upis i brisanje vrše na svim pozicijama.</a:t>
            </a:r>
            <a:endParaRPr lang="en-US" sz="23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Dvostruko povezana lista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0125"/>
            <a:ext cx="8153400" cy="1828800"/>
          </a:xfrm>
        </p:spPr>
        <p:txBody>
          <a:bodyPr/>
          <a:lstStyle/>
          <a:p>
            <a:pPr eaLnBrk="1" hangingPunct="1"/>
            <a:r>
              <a:rPr lang="sr-Latn-CS" sz="2400" smtClean="0"/>
              <a:t>Kvalitativno drugačiji tip liste je </a:t>
            </a:r>
            <a:r>
              <a:rPr lang="sr-Latn-CS" sz="2400" smtClean="0">
                <a:solidFill>
                  <a:srgbClr val="FF0000"/>
                </a:solidFill>
              </a:rPr>
              <a:t>dvostruko povezana lista</a:t>
            </a:r>
            <a:r>
              <a:rPr lang="sr-Latn-CS" sz="2400" smtClean="0"/>
              <a:t>. Kod ove liste čvorovi pamte, pored narednog, i prethodni čvor.</a:t>
            </a:r>
          </a:p>
          <a:p>
            <a:pPr eaLnBrk="1" hangingPunct="1"/>
            <a:r>
              <a:rPr lang="sr-Latn-CS" sz="2400" smtClean="0"/>
              <a:t>Dakle, dvostruko povezana lista se može deklarisati kao:</a:t>
            </a:r>
            <a:endParaRPr lang="en-US" sz="2400" smtClean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62000" y="4403725"/>
            <a:ext cx="3657600" cy="1616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>
                <a:latin typeface="Tahoma" pitchFamily="34" charset="0"/>
              </a:rPr>
              <a:t>struct lista2pov </a:t>
            </a:r>
            <a:r>
              <a:rPr lang="en-US" sz="2000">
                <a:latin typeface="Tahoma" pitchFamily="34" charset="0"/>
              </a:rPr>
              <a:t>{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 ... /*podaci </a:t>
            </a:r>
            <a:r>
              <a:rPr lang="sr-Latn-CS" sz="2000">
                <a:latin typeface="Tahoma" pitchFamily="34" charset="0"/>
              </a:rPr>
              <a:t>koji čine listu*</a:t>
            </a:r>
            <a:r>
              <a:rPr lang="en-US" sz="2000">
                <a:latin typeface="Tahoma" pitchFamily="34" charset="0"/>
              </a:rPr>
              <a:t>/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 struct lista2pov *</a:t>
            </a:r>
            <a:r>
              <a:rPr lang="en-US" sz="200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en-US" sz="2000">
                <a:latin typeface="Tahoma" pitchFamily="34" charset="0"/>
              </a:rPr>
              <a:t>;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 struct </a:t>
            </a:r>
            <a:r>
              <a:rPr lang="sr-Latn-CS" sz="2000">
                <a:latin typeface="Tahoma" pitchFamily="34" charset="0"/>
              </a:rPr>
              <a:t>lista2pov *</a:t>
            </a:r>
            <a:r>
              <a:rPr lang="sr-Latn-CS" sz="2000">
                <a:solidFill>
                  <a:srgbClr val="3333CC"/>
                </a:solidFill>
                <a:latin typeface="Tahoma" pitchFamily="34" charset="0"/>
              </a:rPr>
              <a:t>prev</a:t>
            </a:r>
            <a:r>
              <a:rPr lang="sr-Latn-CS" sz="2000">
                <a:latin typeface="Tahoma" pitchFamily="34" charset="0"/>
              </a:rPr>
              <a:t>;</a:t>
            </a:r>
            <a:br>
              <a:rPr lang="sr-Latn-C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};</a:t>
            </a: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>
            <a:off x="3657600" y="5127625"/>
            <a:ext cx="304800" cy="533400"/>
          </a:xfrm>
          <a:prstGeom prst="rightBrace">
            <a:avLst>
              <a:gd name="adj1" fmla="val 14583"/>
              <a:gd name="adj2" fmla="val 50000"/>
            </a:avLst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18" name="Freeform 6"/>
          <p:cNvSpPr>
            <a:spLocks/>
          </p:cNvSpPr>
          <p:nvPr/>
        </p:nvSpPr>
        <p:spPr bwMode="auto">
          <a:xfrm>
            <a:off x="3886200" y="4632325"/>
            <a:ext cx="1390650" cy="762000"/>
          </a:xfrm>
          <a:custGeom>
            <a:avLst/>
            <a:gdLst>
              <a:gd name="T0" fmla="*/ 0 w 1248"/>
              <a:gd name="T1" fmla="*/ 2147483647 h 672"/>
              <a:gd name="T2" fmla="*/ 2147483647 w 1248"/>
              <a:gd name="T3" fmla="*/ 2147483647 h 672"/>
              <a:gd name="T4" fmla="*/ 2147483647 w 1248"/>
              <a:gd name="T5" fmla="*/ 0 h 672"/>
              <a:gd name="T6" fmla="*/ 2147483647 w 1248"/>
              <a:gd name="T7" fmla="*/ 0 h 6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48" h="672">
                <a:moveTo>
                  <a:pt x="0" y="672"/>
                </a:moveTo>
                <a:lnTo>
                  <a:pt x="624" y="672"/>
                </a:lnTo>
                <a:lnTo>
                  <a:pt x="1008" y="0"/>
                </a:lnTo>
                <a:lnTo>
                  <a:pt x="12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43525" y="4279900"/>
            <a:ext cx="2819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>
                <a:latin typeface="Tahoma" pitchFamily="34" charset="0"/>
              </a:rPr>
              <a:t>Pokaziva</a:t>
            </a:r>
            <a:r>
              <a:rPr lang="sr-Latn-CS" sz="2000">
                <a:latin typeface="Tahoma" pitchFamily="34" charset="0"/>
              </a:rPr>
              <a:t>či na naredni i pr</a:t>
            </a:r>
            <a:r>
              <a:rPr lang="en-US" sz="2000">
                <a:latin typeface="Tahoma" pitchFamily="34" charset="0"/>
              </a:rPr>
              <a:t>e</a:t>
            </a:r>
            <a:r>
              <a:rPr lang="sr-Latn-CS" sz="2000">
                <a:latin typeface="Tahoma" pitchFamily="34" charset="0"/>
              </a:rPr>
              <a:t>thodni čvor liste.</a:t>
            </a:r>
            <a:endParaRPr lang="en-US" sz="20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Vizuelizacija dvostruko</a:t>
            </a:r>
            <a:r>
              <a:rPr lang="en-US" sz="4100" smtClean="0"/>
              <a:t> </a:t>
            </a:r>
            <a:r>
              <a:rPr lang="sr-Latn-CS" sz="4100" smtClean="0"/>
              <a:t>povezane liste</a:t>
            </a:r>
            <a:endParaRPr lang="en-US" sz="4100" smtClean="0"/>
          </a:p>
        </p:txBody>
      </p:sp>
      <p:sp>
        <p:nvSpPr>
          <p:cNvPr id="14339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106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Uobičajena grafička predstava</a:t>
            </a:r>
            <a:r>
              <a:rPr lang="en-US" sz="2400" smtClean="0"/>
              <a:t> </a:t>
            </a:r>
            <a:r>
              <a:rPr lang="sr-Latn-CS" sz="2400" smtClean="0"/>
              <a:t>dvostruko povezan</a:t>
            </a:r>
            <a:r>
              <a:rPr lang="en-US" sz="2400" smtClean="0"/>
              <a:t>e</a:t>
            </a:r>
            <a:r>
              <a:rPr lang="sr-Latn-CS" sz="2400" smtClean="0"/>
              <a:t> list</a:t>
            </a:r>
            <a:r>
              <a:rPr lang="en-US" sz="2400" smtClean="0"/>
              <a:t>e</a:t>
            </a:r>
            <a:r>
              <a:rPr lang="sr-Latn-CS" sz="2400" smtClean="0"/>
              <a:t> je:</a:t>
            </a:r>
            <a:endParaRPr lang="en-US" sz="2400" smtClean="0"/>
          </a:p>
        </p:txBody>
      </p:sp>
      <p:sp>
        <p:nvSpPr>
          <p:cNvPr id="14340" name="Rectangle 2053"/>
          <p:cNvSpPr>
            <a:spLocks noChangeArrowheads="1"/>
          </p:cNvSpPr>
          <p:nvPr/>
        </p:nvSpPr>
        <p:spPr bwMode="auto">
          <a:xfrm>
            <a:off x="2967038" y="3162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4341" name="Picture 2052" descr="Dvostruko povezana li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19400"/>
            <a:ext cx="61722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2054"/>
          <p:cNvSpPr txBox="1">
            <a:spLocks noChangeArrowheads="1"/>
          </p:cNvSpPr>
          <p:nvPr/>
        </p:nvSpPr>
        <p:spPr bwMode="auto">
          <a:xfrm>
            <a:off x="304800" y="4087813"/>
            <a:ext cx="8763000" cy="24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Punom linijom su označeni pokazivači na naredne elemente u listi, dok su ispr</a:t>
            </a:r>
            <a:r>
              <a:rPr lang="en-US">
                <a:latin typeface="Tahoma" pitchFamily="34" charset="0"/>
              </a:rPr>
              <a:t>e</a:t>
            </a:r>
            <a:r>
              <a:rPr lang="sr-Latn-CS">
                <a:latin typeface="Tahoma" pitchFamily="34" charset="0"/>
              </a:rPr>
              <a:t>kidanom označeni pokazivači na prethodne elemente. Ovaj tip liste ima dodatnu funkcionalnost, odnosno dozvoljava kretanje i unazad i unaprijed po listi.</a:t>
            </a:r>
          </a:p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Međutim, rad sa ovakvim tipom liste zahtjeva više pažnje, jer se mora voditi računa o dva pokazivača.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4" descr="Dodavanje u sredinu dvostruke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76550"/>
            <a:ext cx="5943600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Dodavanje elementa </a:t>
            </a:r>
            <a:r>
              <a:rPr lang="en-US" smtClean="0"/>
              <a:t>u</a:t>
            </a:r>
            <a:r>
              <a:rPr lang="sr-Latn-CS" smtClean="0"/>
              <a:t> dvost. listu</a:t>
            </a:r>
            <a:endParaRPr lang="en-US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7772400" cy="914400"/>
          </a:xfrm>
        </p:spPr>
        <p:txBody>
          <a:bodyPr/>
          <a:lstStyle/>
          <a:p>
            <a:pPr eaLnBrk="1" hangingPunct="1"/>
            <a:r>
              <a:rPr lang="sr-Latn-CS" sz="2400" smtClean="0"/>
              <a:t>Grafička vizuelizacija dodavanja elementa u dvostruko povezanu listu:</a:t>
            </a:r>
            <a:endParaRPr lang="en-US" sz="2400" smtClean="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976563" y="2838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28625" y="5381625"/>
            <a:ext cx="3762375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2332038" algn="l"/>
              </a:tabLst>
            </a:pPr>
            <a:r>
              <a:rPr lang="sl-SI" sz="2000" dirty="0">
                <a:latin typeface="Tahoma" pitchFamily="34" charset="0"/>
                <a:ea typeface="MS Mincho" pitchFamily="49" charset="-128"/>
              </a:rPr>
              <a:t>r-&gt;next=q-&gt;next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(1)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r-&gt;prev=q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	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(2)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 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q-&gt;next-&gt;prev=r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(3)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r>
              <a:rPr lang="sl-SI" sz="2000" dirty="0">
                <a:latin typeface="Tahoma" pitchFamily="34" charset="0"/>
                <a:cs typeface="Times New Roman" charset="0"/>
              </a:rPr>
              <a:t> </a:t>
            </a:r>
            <a:r>
              <a:rPr lang="en-US" sz="2000" dirty="0">
                <a:latin typeface="Tahoma" pitchFamily="34" charset="0"/>
                <a:cs typeface="Times New Roman" charset="0"/>
              </a:rPr>
              <a:t/>
            </a:r>
            <a:br>
              <a:rPr lang="en-US" sz="2000" dirty="0">
                <a:latin typeface="Tahoma" pitchFamily="34" charset="0"/>
                <a:cs typeface="Times New Roman" charset="0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(4)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019800" y="3581400"/>
            <a:ext cx="32004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Neka je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sr-Latn-CS" sz="1400" b="1">
                <a:latin typeface="Tahoma" pitchFamily="34" charset="0"/>
              </a:rPr>
              <a:t> pokazivač na element liste koji se dodaje, dok je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q</a:t>
            </a:r>
            <a:r>
              <a:rPr lang="sr-Latn-CS" sz="1400" b="1">
                <a:latin typeface="Tahoma" pitchFamily="34" charset="0"/>
              </a:rPr>
              <a:t> pokazivač na element liste iza kojeg se novi element dodaje.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4762500" y="5334000"/>
            <a:ext cx="43815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Jednostavno pravilo kojega se treba dr</a:t>
            </a:r>
            <a:r>
              <a:rPr lang="sr-Latn-CS" sz="1600" b="1">
                <a:latin typeface="Tahoma" pitchFamily="34" charset="0"/>
              </a:rPr>
              <a:t>žati je da prvo novi element uspostavi veze sa ostalim čvorovima u listi, pa da se tek onda prekidaju i preusmjeravaju stare konekcije</a:t>
            </a:r>
            <a:r>
              <a:rPr lang="en-US" sz="1600" b="1">
                <a:latin typeface="Tahoma" pitchFamily="34" charset="0"/>
              </a:rPr>
              <a:t>!</a:t>
            </a: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1476375" y="4171950"/>
            <a:ext cx="533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</a:rPr>
              <a:t>q</a:t>
            </a:r>
            <a:endParaRPr lang="en-US" sz="1600" b="1">
              <a:solidFill>
                <a:srgbClr val="FF0000"/>
              </a:solidFill>
            </a:endParaRPr>
          </a:p>
        </p:txBody>
      </p:sp>
      <p:sp>
        <p:nvSpPr>
          <p:cNvPr id="15370" name="Line 11"/>
          <p:cNvSpPr>
            <a:spLocks noChangeShapeType="1"/>
          </p:cNvSpPr>
          <p:nvPr/>
        </p:nvSpPr>
        <p:spPr bwMode="auto">
          <a:xfrm flipV="1">
            <a:off x="1704975" y="401955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1752600" y="4724400"/>
            <a:ext cx="533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</a:rPr>
              <a:t>r</a:t>
            </a:r>
            <a:endParaRPr lang="en-US" sz="1600" b="1">
              <a:solidFill>
                <a:srgbClr val="FF0000"/>
              </a:solidFill>
            </a:endParaRPr>
          </a:p>
        </p:txBody>
      </p:sp>
      <p:sp>
        <p:nvSpPr>
          <p:cNvPr id="15372" name="Line 13"/>
          <p:cNvSpPr>
            <a:spLocks noChangeShapeType="1"/>
          </p:cNvSpPr>
          <p:nvPr/>
        </p:nvSpPr>
        <p:spPr bwMode="auto">
          <a:xfrm flipV="1">
            <a:off x="1981200" y="47244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Dvostruke liste – Za vježbu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00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Kod dvostruko povezane liste uopšte nije potrebno pamtiti glavu jer se možemo po listi kretati u oba pravca, i ka kraju i ka početku.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 zbirci je dat zadatak kod kojeg se element dodaje u dvostruko povezanu listu, a funkciji se proslijeđuje glava liste.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Prepravite dati zadatak tako da se funkciji može proslijediti pokazivač na bilo koji čvor u listi.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Napisati i funkciju koja briše čvor iz sortirane dvostruko povezane liste, a da se funkciji proslijeđuje pokazivač na proizvoljni čvor liste.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Grafovi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2296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Liste su izuzetno napredni podaci. Pored pomenutih postoje i drugi tipovi lista koji, iz razloga složenosti i vremena kojeg u kursu imamo, neće biti razrađivani.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Graf je još jedan</a:t>
            </a:r>
            <a:r>
              <a:rPr lang="en-US" sz="2400" smtClean="0"/>
              <a:t> </a:t>
            </a:r>
            <a:r>
              <a:rPr lang="sr-Latn-CS" sz="2400" smtClean="0"/>
              <a:t>veoma napred</a:t>
            </a:r>
            <a:r>
              <a:rPr lang="en-US" sz="2400" smtClean="0"/>
              <a:t>a</a:t>
            </a:r>
            <a:r>
              <a:rPr lang="sr-Latn-CS" sz="2400" smtClean="0"/>
              <a:t>n tip podataka.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Graf je skup čvorova u kojem svaki čvor može da pokaže na proizvoljan broj drugih čvorova.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Precizna matematička definicija grafa je: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sr-Latn-CS" sz="2000" smtClean="0"/>
              <a:t>Graf </a:t>
            </a:r>
            <a:r>
              <a:rPr lang="sr-Latn-CS" sz="2000" b="1" smtClean="0">
                <a:solidFill>
                  <a:srgbClr val="FF0000"/>
                </a:solidFill>
              </a:rPr>
              <a:t>G=(V,E)</a:t>
            </a:r>
            <a:r>
              <a:rPr lang="sr-Latn-CS" sz="2000" smtClean="0"/>
              <a:t> je uređeni par koji se sastoji od konačnog nepraznog skupa čvorova </a:t>
            </a:r>
            <a:r>
              <a:rPr lang="sr-Latn-CS" sz="2000" b="1" smtClean="0">
                <a:solidFill>
                  <a:srgbClr val="FF0000"/>
                </a:solidFill>
              </a:rPr>
              <a:t>V</a:t>
            </a:r>
            <a:r>
              <a:rPr lang="sr-Latn-CS" sz="2000" smtClean="0"/>
              <a:t> i skupa ivica </a:t>
            </a:r>
            <a:r>
              <a:rPr lang="sr-Latn-CS" sz="2000" b="1" smtClean="0">
                <a:solidFill>
                  <a:srgbClr val="FF0000"/>
                </a:solidFill>
              </a:rPr>
              <a:t>E</a:t>
            </a:r>
            <a:r>
              <a:rPr lang="sr-Latn-CS" sz="2000" smtClean="0"/>
              <a:t>. Ako je ivica uređeni par čvorova </a:t>
            </a:r>
            <a:r>
              <a:rPr lang="sr-Latn-CS" sz="2000" b="1" smtClean="0">
                <a:solidFill>
                  <a:srgbClr val="FF0000"/>
                </a:solidFill>
              </a:rPr>
              <a:t>(v,w)</a:t>
            </a:r>
            <a:r>
              <a:rPr lang="sr-Latn-CS" sz="2000" smtClean="0"/>
              <a:t> iz skupa </a:t>
            </a:r>
            <a:r>
              <a:rPr lang="sr-Latn-CS" sz="2000" b="1" smtClean="0">
                <a:solidFill>
                  <a:srgbClr val="FF0000"/>
                </a:solidFill>
              </a:rPr>
              <a:t>V</a:t>
            </a:r>
            <a:r>
              <a:rPr lang="sr-Latn-CS" sz="2000" smtClean="0"/>
              <a:t> gdje je </a:t>
            </a:r>
            <a:r>
              <a:rPr lang="sr-Latn-CS" sz="2000" b="1" u="sng" smtClean="0">
                <a:solidFill>
                  <a:srgbClr val="FF0000"/>
                </a:solidFill>
              </a:rPr>
              <a:t>v</a:t>
            </a:r>
            <a:r>
              <a:rPr lang="sr-Latn-CS" sz="2000" u="sng" smtClean="0"/>
              <a:t> početak</a:t>
            </a:r>
            <a:r>
              <a:rPr lang="sr-Latn-CS" sz="2000" smtClean="0"/>
              <a:t>, a </a:t>
            </a:r>
            <a:r>
              <a:rPr lang="sr-Latn-CS" sz="2000" b="1" u="sng" smtClean="0">
                <a:solidFill>
                  <a:srgbClr val="FF0000"/>
                </a:solidFill>
              </a:rPr>
              <a:t>w</a:t>
            </a:r>
            <a:r>
              <a:rPr lang="sr-Latn-CS" sz="2000" u="sng" smtClean="0"/>
              <a:t> kraj ivice</a:t>
            </a:r>
            <a:r>
              <a:rPr lang="sr-Latn-CS" sz="2000" smtClean="0"/>
              <a:t> tada govorimo o </a:t>
            </a:r>
            <a:r>
              <a:rPr lang="sr-Latn-CS" sz="2000" b="1" smtClean="0">
                <a:solidFill>
                  <a:srgbClr val="3333CC"/>
                </a:solidFill>
              </a:rPr>
              <a:t>usmjerenom grafu</a:t>
            </a:r>
            <a:r>
              <a:rPr lang="sr-Latn-CS" sz="2000" smtClean="0"/>
              <a:t>, dok je u </a:t>
            </a:r>
            <a:r>
              <a:rPr lang="sr-Latn-CS" sz="2000" smtClean="0">
                <a:solidFill>
                  <a:srgbClr val="3333CC"/>
                </a:solidFill>
              </a:rPr>
              <a:t>suprotnom </a:t>
            </a:r>
            <a:r>
              <a:rPr lang="sr-Latn-CS" sz="2000" smtClean="0"/>
              <a:t>riječ o</a:t>
            </a:r>
            <a:r>
              <a:rPr lang="sr-Latn-CS" sz="2000" smtClean="0">
                <a:solidFill>
                  <a:srgbClr val="3333CC"/>
                </a:solidFill>
              </a:rPr>
              <a:t> </a:t>
            </a:r>
            <a:r>
              <a:rPr lang="sr-Latn-CS" sz="2000" b="1" smtClean="0">
                <a:solidFill>
                  <a:srgbClr val="3333CC"/>
                </a:solidFill>
              </a:rPr>
              <a:t>neusmjerenom grafu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Vizuelizacija grafa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2133600"/>
            <a:ext cx="8915400" cy="533400"/>
          </a:xfrm>
        </p:spPr>
        <p:txBody>
          <a:bodyPr/>
          <a:lstStyle/>
          <a:p>
            <a:pPr eaLnBrk="1" hangingPunct="1"/>
            <a:r>
              <a:rPr lang="sr-Latn-CS" sz="2400" smtClean="0"/>
              <a:t>Standardna metodologija za vizuelizaciju grafa je data na slici.</a:t>
            </a:r>
            <a:endParaRPr lang="en-US" sz="2400" smtClean="0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752850" y="2867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8437" name="Picture 4" descr="Gr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00425"/>
            <a:ext cx="28194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10000" y="2895600"/>
            <a:ext cx="5105400" cy="330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200">
                <a:latin typeface="Tahoma" pitchFamily="34" charset="0"/>
              </a:rPr>
              <a:t>Predmetni graf ima četiri čvora. Ovo je usmjeren graf. Kod usmjerenog grafa koriste se strelice da prikažu početni i krajnji čvor ivice (krajnji čvor je onaj na koji pokazuje strelica). </a:t>
            </a:r>
            <a:endParaRPr lang="en-US" sz="220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CS" sz="2200">
                <a:latin typeface="Tahoma" pitchFamily="34" charset="0"/>
              </a:rPr>
              <a:t>Kod usmjerenog grafa dozvoljena je ivica </a:t>
            </a:r>
            <a:r>
              <a:rPr lang="sr-Latn-CS" sz="2200" b="1">
                <a:latin typeface="Tahoma" pitchFamily="34" charset="0"/>
              </a:rPr>
              <a:t>(v,v)</a:t>
            </a:r>
            <a:r>
              <a:rPr lang="sr-Latn-CS" sz="2200">
                <a:latin typeface="Tahoma" pitchFamily="34" charset="0"/>
              </a:rPr>
              <a:t>, dok kod neusmjerenog nije dozvoljeno da isti čvor bude i početak i kraj ivice.</a:t>
            </a:r>
            <a:endParaRPr lang="en-US" sz="22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Graf - Definicije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5345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smtClean="0"/>
              <a:t>Ako postoji ivica </a:t>
            </a:r>
            <a:r>
              <a:rPr lang="en-US" sz="2400" b="1" smtClean="0">
                <a:solidFill>
                  <a:srgbClr val="FF0000"/>
                </a:solidFill>
              </a:rPr>
              <a:t>(v,w)</a:t>
            </a:r>
            <a:r>
              <a:rPr lang="en-US" sz="2400" smtClean="0"/>
              <a:t> u grafu ka</a:t>
            </a:r>
            <a:r>
              <a:rPr lang="sr-Latn-CS" sz="2400" smtClean="0"/>
              <a:t>že se da je čvor </a:t>
            </a:r>
            <a:r>
              <a:rPr lang="sr-Latn-CS" sz="2400" b="1" smtClean="0">
                <a:solidFill>
                  <a:srgbClr val="FF0000"/>
                </a:solidFill>
              </a:rPr>
              <a:t>w</a:t>
            </a:r>
            <a:r>
              <a:rPr lang="sr-Latn-CS" sz="2400" smtClean="0"/>
              <a:t> </a:t>
            </a:r>
            <a:r>
              <a:rPr lang="sr-Latn-CS" sz="2400" u="sng" smtClean="0"/>
              <a:t>susjed</a:t>
            </a:r>
            <a:r>
              <a:rPr lang="sr-Latn-CS" sz="2400" smtClean="0"/>
              <a:t>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 (ovo ne implicira da je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 susjed čvora </a:t>
            </a:r>
            <a:r>
              <a:rPr lang="sr-Latn-CS" sz="2400" b="1" smtClean="0">
                <a:solidFill>
                  <a:srgbClr val="FF0000"/>
                </a:solidFill>
              </a:rPr>
              <a:t>w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smtClean="0"/>
              <a:t>Broj čvorova koji su susjedi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 naziva se </a:t>
            </a:r>
            <a:r>
              <a:rPr lang="sr-Latn-CS" sz="2400" u="sng" smtClean="0"/>
              <a:t>izlazni stepen čvora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smtClean="0"/>
              <a:t>Skup ivica </a:t>
            </a:r>
            <a:r>
              <a:rPr lang="sr-Latn-CS" sz="2400" b="1" smtClean="0">
                <a:solidFill>
                  <a:srgbClr val="FF0000"/>
                </a:solidFill>
              </a:rPr>
              <a:t>(v</a:t>
            </a:r>
            <a:r>
              <a:rPr lang="sr-Latn-CS" sz="2400" b="1" baseline="-25000" smtClean="0">
                <a:solidFill>
                  <a:srgbClr val="FF0000"/>
                </a:solidFill>
              </a:rPr>
              <a:t>1</a:t>
            </a:r>
            <a:r>
              <a:rPr lang="sr-Latn-CS" sz="2400" b="1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smtClean="0">
                <a:solidFill>
                  <a:srgbClr val="FF0000"/>
                </a:solidFill>
              </a:rPr>
              <a:t>2</a:t>
            </a:r>
            <a:r>
              <a:rPr lang="sr-Latn-CS" sz="2400" b="1" smtClean="0">
                <a:solidFill>
                  <a:srgbClr val="FF0000"/>
                </a:solidFill>
              </a:rPr>
              <a:t>),(v</a:t>
            </a:r>
            <a:r>
              <a:rPr lang="sr-Latn-CS" sz="2400" b="1" baseline="-25000" smtClean="0">
                <a:solidFill>
                  <a:srgbClr val="FF0000"/>
                </a:solidFill>
              </a:rPr>
              <a:t>2</a:t>
            </a:r>
            <a:r>
              <a:rPr lang="sr-Latn-CS" sz="2400" b="1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smtClean="0">
                <a:solidFill>
                  <a:srgbClr val="FF0000"/>
                </a:solidFill>
              </a:rPr>
              <a:t>3</a:t>
            </a:r>
            <a:r>
              <a:rPr lang="sr-Latn-CS" sz="2400" b="1" smtClean="0">
                <a:solidFill>
                  <a:srgbClr val="FF0000"/>
                </a:solidFill>
              </a:rPr>
              <a:t>),...,(v</a:t>
            </a:r>
            <a:r>
              <a:rPr lang="sr-Latn-CS" sz="2400" b="1" baseline="-25000" smtClean="0">
                <a:solidFill>
                  <a:srgbClr val="FF0000"/>
                </a:solidFill>
              </a:rPr>
              <a:t>n-1</a:t>
            </a:r>
            <a:r>
              <a:rPr lang="sr-Latn-CS" sz="2400" b="1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smtClean="0">
                <a:solidFill>
                  <a:srgbClr val="FF0000"/>
                </a:solidFill>
              </a:rPr>
              <a:t>n</a:t>
            </a:r>
            <a:r>
              <a:rPr lang="sr-Latn-CS" sz="2400" b="1" smtClean="0">
                <a:solidFill>
                  <a:srgbClr val="FF0000"/>
                </a:solidFill>
              </a:rPr>
              <a:t>)</a:t>
            </a:r>
            <a:r>
              <a:rPr lang="sr-Latn-CS" sz="2400" smtClean="0"/>
              <a:t> naziva se </a:t>
            </a:r>
            <a:r>
              <a:rPr lang="sr-Latn-CS" sz="2400" u="sng" smtClean="0"/>
              <a:t>put</a:t>
            </a:r>
            <a:r>
              <a:rPr lang="sr-Latn-CS" sz="2400" smtClean="0"/>
              <a:t> od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smtClean="0">
                <a:solidFill>
                  <a:srgbClr val="FF0000"/>
                </a:solidFill>
              </a:rPr>
              <a:t>1</a:t>
            </a:r>
            <a:r>
              <a:rPr lang="sr-Latn-CS" sz="2400" smtClean="0"/>
              <a:t> do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smtClean="0">
                <a:solidFill>
                  <a:srgbClr val="FF0000"/>
                </a:solidFill>
              </a:rPr>
              <a:t>n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smtClean="0"/>
              <a:t>Dati put je </a:t>
            </a:r>
            <a:r>
              <a:rPr lang="sr-Latn-CS" sz="2400" u="sng" smtClean="0"/>
              <a:t>dužine</a:t>
            </a:r>
            <a:r>
              <a:rPr lang="sr-Latn-CS" sz="2400" smtClean="0"/>
              <a:t> </a:t>
            </a:r>
            <a:r>
              <a:rPr lang="sr-Latn-CS" sz="2400" b="1" smtClean="0">
                <a:solidFill>
                  <a:srgbClr val="FF0000"/>
                </a:solidFill>
              </a:rPr>
              <a:t>n-1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u="sng" smtClean="0"/>
              <a:t>Jednostavna putanja</a:t>
            </a:r>
            <a:r>
              <a:rPr lang="en-US" sz="2400" smtClean="0"/>
              <a:t> je ona kod </a:t>
            </a:r>
            <a:r>
              <a:rPr lang="sr-Latn-CS" sz="2400" smtClean="0"/>
              <a:t>koje se</a:t>
            </a:r>
            <a:r>
              <a:rPr lang="en-US" sz="2400" smtClean="0"/>
              <a:t> nijedan </a:t>
            </a:r>
            <a:r>
              <a:rPr lang="sr-Latn-CS" sz="2400" smtClean="0"/>
              <a:t>čvor osim prvog i posljednjeg ne ponavlja (početak i kraj jednostavne putanje može biti u istom čvoru</a:t>
            </a:r>
            <a:r>
              <a:rPr lang="en-US" sz="2400" smtClean="0"/>
              <a:t>,</a:t>
            </a:r>
            <a:r>
              <a:rPr lang="sr-Latn-CS" sz="2400" smtClean="0"/>
              <a:t> ali ne mora).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u="sng" smtClean="0"/>
              <a:t>Ciklus</a:t>
            </a:r>
            <a:r>
              <a:rPr lang="sr-Latn-CS" sz="2400" smtClean="0"/>
              <a:t> je jednostavna putanja dužine makar </a:t>
            </a:r>
            <a:r>
              <a:rPr lang="sr-Latn-CS" sz="2400" b="1" smtClean="0">
                <a:solidFill>
                  <a:srgbClr val="FF3300"/>
                </a:solidFill>
              </a:rPr>
              <a:t>3</a:t>
            </a:r>
            <a:r>
              <a:rPr lang="en-US" sz="2400" b="1" smtClean="0">
                <a:solidFill>
                  <a:srgbClr val="FF3300"/>
                </a:solidFill>
              </a:rPr>
              <a:t> </a:t>
            </a:r>
            <a:r>
              <a:rPr lang="sr-Latn-CS" sz="2400" smtClean="0"/>
              <a:t>koja počinje i završava se u istom čvoru.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Predstavljanje grafa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382000" cy="38862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Postavlja se pitanje kako se grafovi memorijski reprezentuju. Čvorovi grafa predstavljaju neke podatke strukturnog tipa. </a:t>
            </a:r>
            <a:endParaRPr lang="en-US" sz="24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Postoje tri načina da se memorišu veze između čvorova.</a:t>
            </a:r>
            <a:endParaRPr lang="en-US" sz="24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Prvi način </a:t>
            </a:r>
            <a:r>
              <a:rPr lang="sr-Latn-CS" sz="2400"/>
              <a:t>je preko </a:t>
            </a:r>
            <a:r>
              <a:rPr lang="sr-Latn-CS" sz="2400" b="1" u="sng" smtClean="0">
                <a:solidFill>
                  <a:srgbClr val="FF0000"/>
                </a:solidFill>
              </a:rPr>
              <a:t>matrice susjedstva</a:t>
            </a:r>
            <a:r>
              <a:rPr lang="sr-Latn-CS" sz="2400" smtClean="0"/>
              <a:t>. Ako je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en-US" sz="2400" smtClean="0"/>
              <a:t> broj </a:t>
            </a:r>
            <a:r>
              <a:rPr lang="sr-Latn-CS" sz="2400" smtClean="0"/>
              <a:t>čvorova u grafu matrica</a:t>
            </a:r>
            <a:r>
              <a:rPr lang="en-US" sz="2400" smtClean="0"/>
              <a:t>,</a:t>
            </a:r>
            <a:r>
              <a:rPr lang="sr-Latn-CS" sz="2400" smtClean="0"/>
              <a:t> susjedstva je matrica dimenzija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sr-Latn-CS" sz="2400" b="1" smtClean="0">
                <a:solidFill>
                  <a:srgbClr val="FF0000"/>
                </a:solidFill>
              </a:rPr>
              <a:t>×N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, sa vrijednošću </a:t>
            </a:r>
            <a:r>
              <a:rPr lang="sr-Latn-CS" sz="2400" b="1" smtClean="0">
                <a:solidFill>
                  <a:srgbClr val="3333CC"/>
                </a:solidFill>
              </a:rPr>
              <a:t>1</a:t>
            </a:r>
            <a:r>
              <a:rPr lang="sr-Latn-CS" sz="2400" smtClean="0"/>
              <a:t> upisanom na poziciji </a:t>
            </a:r>
            <a:r>
              <a:rPr lang="en-US" sz="2400" b="1" smtClean="0">
                <a:solidFill>
                  <a:srgbClr val="3333CC"/>
                </a:solidFill>
              </a:rPr>
              <a:t>[I][J]</a:t>
            </a:r>
            <a:r>
              <a:rPr lang="en-US" sz="2400" smtClean="0"/>
              <a:t> ako je </a:t>
            </a:r>
            <a:r>
              <a:rPr lang="sr-Latn-CS" sz="2400" smtClean="0"/>
              <a:t>čvor </a:t>
            </a:r>
            <a:r>
              <a:rPr lang="sr-Latn-CS" sz="2400" b="1" smtClean="0">
                <a:solidFill>
                  <a:srgbClr val="3333CC"/>
                </a:solidFill>
              </a:rPr>
              <a:t>J</a:t>
            </a:r>
            <a:r>
              <a:rPr lang="sr-Latn-CS" sz="2400" smtClean="0"/>
              <a:t> </a:t>
            </a:r>
            <a:r>
              <a:rPr lang="sr-Latn-CS" sz="2400" u="sng" smtClean="0"/>
              <a:t>susjed</a:t>
            </a:r>
            <a:r>
              <a:rPr lang="sr-Latn-CS" sz="2400" smtClean="0"/>
              <a:t> čvoru </a:t>
            </a:r>
            <a:r>
              <a:rPr lang="sr-Latn-CS" sz="2400" b="1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. Ako čvor </a:t>
            </a:r>
            <a:r>
              <a:rPr lang="sr-Latn-CS" sz="2400" b="1" smtClean="0">
                <a:solidFill>
                  <a:srgbClr val="3333CC"/>
                </a:solidFill>
              </a:rPr>
              <a:t>J</a:t>
            </a:r>
            <a:r>
              <a:rPr lang="sr-Latn-CS" sz="2400" smtClean="0"/>
              <a:t> </a:t>
            </a:r>
            <a:r>
              <a:rPr lang="sr-Latn-CS" sz="2400" u="sng" smtClean="0"/>
              <a:t>nije susjed</a:t>
            </a:r>
            <a:r>
              <a:rPr lang="sr-Latn-CS" sz="2400" smtClean="0"/>
              <a:t> čvoru </a:t>
            </a:r>
            <a:r>
              <a:rPr lang="sr-Latn-CS" sz="2400" b="1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 onda se na odgovarajuće mjesto u matrici susjedstva upisuje </a:t>
            </a:r>
            <a:r>
              <a:rPr lang="sr-Latn-CS" sz="2400" b="1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susjedstva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648200"/>
            <a:ext cx="8763000" cy="1981200"/>
          </a:xfrm>
        </p:spPr>
        <p:txBody>
          <a:bodyPr/>
          <a:lstStyle/>
          <a:p>
            <a:pPr eaLnBrk="1" hangingPunct="1"/>
            <a:r>
              <a:rPr lang="sr-Latn-CS" sz="2000" smtClean="0"/>
              <a:t>Dakle, pored predstave čvora dodaje se veoma jednostavna matrica susjedstva. Na osnovu matrice susjedstva se lako može provjeriti da li je u pitanju usmjereni ili neusmjereni graf. </a:t>
            </a:r>
            <a:r>
              <a:rPr lang="sr-Latn-CS" sz="2000" smtClean="0">
                <a:solidFill>
                  <a:srgbClr val="FF0000"/>
                </a:solidFill>
              </a:rPr>
              <a:t>Kako?</a:t>
            </a:r>
            <a:r>
              <a:rPr lang="sr-Latn-CS" sz="2000" smtClean="0"/>
              <a:t> Takođe, veoma jednostavno se određuje izlazni stepen svakog čvora. </a:t>
            </a:r>
            <a:r>
              <a:rPr lang="sr-Latn-CS" sz="2000" smtClean="0">
                <a:solidFill>
                  <a:srgbClr val="FF0000"/>
                </a:solidFill>
              </a:rPr>
              <a:t>Kako?</a:t>
            </a:r>
            <a:r>
              <a:rPr lang="sr-Latn-CS" sz="2000" smtClean="0"/>
              <a:t> I mnoštvo drugih informacija o grafu ili obrada grafa se može izvršiti na veoma jednostavan način preko matrice susjedstva.</a:t>
            </a:r>
            <a:endParaRPr lang="en-US" sz="2000" smtClean="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2319338" y="2805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25908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50292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1" name="Rectangle 11"/>
          <p:cNvSpPr>
            <a:spLocks noChangeArrowheads="1"/>
          </p:cNvSpPr>
          <p:nvPr/>
        </p:nvSpPr>
        <p:spPr bwMode="auto">
          <a:xfrm>
            <a:off x="2257425" y="2705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21512" name="Picture 14" descr="Reprezentacije gra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" t="8537"/>
          <a:stretch>
            <a:fillRect/>
          </a:stretch>
        </p:blipFill>
        <p:spPr bwMode="auto">
          <a:xfrm>
            <a:off x="1828800" y="2187575"/>
            <a:ext cx="5105400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Dodavanje u sredinu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2514600"/>
            <a:ext cx="5819775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01000" cy="609600"/>
          </a:xfrm>
        </p:spPr>
        <p:txBody>
          <a:bodyPr/>
          <a:lstStyle/>
          <a:p>
            <a:pPr eaLnBrk="1" hangingPunct="1"/>
            <a:r>
              <a:rPr lang="sr-Latn-CS" sz="2400" smtClean="0"/>
              <a:t>Prvo grafički ilustrujmo što se dešava u ovom slučaju:</a:t>
            </a:r>
            <a:endParaRPr lang="en-US" sz="2400" smtClean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114675" y="3014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52400" y="4495800"/>
            <a:ext cx="89916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Očigledno je da treba odrediti poziciju (član liste na </a:t>
            </a:r>
            <a:r>
              <a:rPr lang="sr-Latn-CS" sz="2000" dirty="0" smtClean="0">
                <a:latin typeface="Tahoma" pitchFamily="34" charset="0"/>
              </a:rPr>
              <a:t>koji </a:t>
            </a:r>
            <a:r>
              <a:rPr lang="sr-Latn-CS" sz="2000" dirty="0">
                <a:latin typeface="Tahoma" pitchFamily="34" charset="0"/>
              </a:rPr>
              <a:t>pokazuje pokazivač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) iza koje treba ubaciti novi element</a:t>
            </a:r>
            <a:r>
              <a:rPr lang="en-US" sz="2000" dirty="0">
                <a:latin typeface="Tahoma" pitchFamily="34" charset="0"/>
              </a:rPr>
              <a:t>, </a:t>
            </a:r>
            <a:r>
              <a:rPr lang="en-US" sz="2000" dirty="0" err="1">
                <a:latin typeface="Tahoma" pitchFamily="34" charset="0"/>
              </a:rPr>
              <a:t>na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koji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pokazuje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pokaziva</a:t>
            </a:r>
            <a:r>
              <a:rPr lang="sr-Latn-CS" sz="2000" dirty="0">
                <a:latin typeface="Tahoma" pitchFamily="34" charset="0"/>
              </a:rPr>
              <a:t>č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Zatim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>
                <a:latin typeface="Tahoma" pitchFamily="34" charset="0"/>
              </a:rPr>
              <a:t> treba usmjeriti na element koji se nalazi nakon člana liste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(1)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Konačno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 treba preusmjeriti da pokaže na novododati element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(2)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667000" y="3609975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V="1">
            <a:off x="2895600" y="33528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486400" y="4038600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 flipV="1">
            <a:off x="4953000" y="41148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Mana matrice susjedstva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Osnovni nedostatak matrice susjedstva je memorijska zahtjevnost. Naime, u grafu može postojati veoma veliki broj čvorova sa veoma malim brojem veza između njih.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Recimo, tipična situacija je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sr-Latn-CS" sz="2400" b="1" smtClean="0">
                <a:solidFill>
                  <a:srgbClr val="FF0000"/>
                </a:solidFill>
              </a:rPr>
              <a:t>=1000</a:t>
            </a:r>
            <a:r>
              <a:rPr lang="sr-Latn-CS" sz="2400" smtClean="0"/>
              <a:t>. Tada matrica susjedstva ima milion elemenata, a može da se dogodi da je samo nekoliko hiljada nenultih (samo nekoliko hiljada ivica).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 neke strategije koje omogućavaju da se i dalje koristi matrica susjedstva: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prva strategija je preko polja bitova, kada se pamćenje jedne jedinice ili nule vrši preko 1 bita</a:t>
            </a:r>
            <a:r>
              <a:rPr lang="en-US" sz="2000" smtClean="0"/>
              <a:t>,</a:t>
            </a:r>
            <a:r>
              <a:rPr lang="sr-Latn-CS" sz="2000" smtClean="0"/>
              <a:t> a ne recimo 2 bajta kao za cijeli broj.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alternativa je da se umjesto matrice pamte uređeni parovi koji predstavljaju poziciju nenultih elemenata (za graf sa prethodnog slajda bi to bilo: (1,2), (1,4), (2,3), (4,2) i (4,3)). Ovakve matrice se, inače, nazivaju </a:t>
            </a:r>
            <a:r>
              <a:rPr lang="sr-Latn-CS" sz="2000" b="1" smtClean="0">
                <a:solidFill>
                  <a:srgbClr val="3333CC"/>
                </a:solidFill>
              </a:rPr>
              <a:t>rijetkim</a:t>
            </a:r>
            <a:r>
              <a:rPr lang="sr-Latn-CS" sz="2000" smtClean="0"/>
              <a:t> (u engl. terminologiji </a:t>
            </a:r>
            <a:r>
              <a:rPr lang="sr-Latn-CS" sz="2000" b="1" smtClean="0">
                <a:solidFill>
                  <a:srgbClr val="3333CC"/>
                </a:solidFill>
              </a:rPr>
              <a:t>sparse</a:t>
            </a:r>
            <a:r>
              <a:rPr lang="sr-Latn-CS" sz="2000" smtClean="0"/>
              <a:t>).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Alternativni načini predstavljanja grafa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153400" cy="3352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se ne koristi matrica susjedstva u osnovnoj formi onda se gubi osnovna prednost ovog načina predstavljanja, a to je jednostavnost.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Stoga su uvedeni drugi načini za memorisanje veza koje postoje između čvorova u grafu.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Jedan od načina je preko </a:t>
            </a:r>
            <a:r>
              <a:rPr lang="sr-Latn-CS" sz="2400" b="1" u="sng" smtClean="0">
                <a:solidFill>
                  <a:srgbClr val="FF0000"/>
                </a:solidFill>
              </a:rPr>
              <a:t>list</a:t>
            </a:r>
            <a:r>
              <a:rPr lang="en-US" sz="2400" b="1" u="sng" smtClean="0">
                <a:solidFill>
                  <a:srgbClr val="FF0000"/>
                </a:solidFill>
              </a:rPr>
              <a:t>i</a:t>
            </a:r>
            <a:r>
              <a:rPr lang="sr-Latn-CS" sz="2400" b="1" u="sng" smtClean="0">
                <a:solidFill>
                  <a:srgbClr val="FF0000"/>
                </a:solidFill>
              </a:rPr>
              <a:t> susjedstva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Za svaki čvor grafa formira se lista čiji su elementi njemu susjedni čvorovi.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List</a:t>
            </a:r>
            <a:r>
              <a:rPr lang="en-US" smtClean="0"/>
              <a:t>e</a:t>
            </a:r>
            <a:r>
              <a:rPr lang="sr-Latn-CS" smtClean="0"/>
              <a:t> susjedstva - 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419600"/>
            <a:ext cx="8763000" cy="2133600"/>
          </a:xfrm>
        </p:spPr>
        <p:txBody>
          <a:bodyPr/>
          <a:lstStyle/>
          <a:p>
            <a:pPr eaLnBrk="1" hangingPunct="1"/>
            <a:r>
              <a:rPr lang="sr-Latn-CS" sz="2000" smtClean="0"/>
              <a:t>Iz lista susjedstva lako zaključujemo da čvor (vrh) </a:t>
            </a:r>
            <a:r>
              <a:rPr lang="sr-Latn-CS" sz="2000" b="1" smtClean="0"/>
              <a:t>1</a:t>
            </a:r>
            <a:r>
              <a:rPr lang="sr-Latn-CS" sz="2000" smtClean="0"/>
              <a:t> ima susjedne čvorove </a:t>
            </a:r>
            <a:r>
              <a:rPr lang="sr-Latn-CS" sz="2000" b="1" smtClean="0"/>
              <a:t>2</a:t>
            </a:r>
            <a:r>
              <a:rPr lang="sr-Latn-CS" sz="2000" smtClean="0"/>
              <a:t> i </a:t>
            </a:r>
            <a:r>
              <a:rPr lang="sr-Latn-CS" sz="2000" b="1" smtClean="0"/>
              <a:t>4</a:t>
            </a:r>
            <a:r>
              <a:rPr lang="sr-Latn-CS" sz="2000" smtClean="0"/>
              <a:t>, dok čvor </a:t>
            </a:r>
            <a:r>
              <a:rPr lang="sr-Latn-CS" sz="2000" b="1" smtClean="0"/>
              <a:t>3</a:t>
            </a:r>
            <a:r>
              <a:rPr lang="sr-Latn-CS" sz="2000" smtClean="0"/>
              <a:t> nema nijedan susjedni čvor.</a:t>
            </a:r>
          </a:p>
          <a:p>
            <a:pPr eaLnBrk="1" hangingPunct="1"/>
            <a:r>
              <a:rPr lang="sr-Latn-CS" sz="2000" smtClean="0"/>
              <a:t>Ukupan broj elemenata u listama susjedstva je jednak </a:t>
            </a:r>
            <a:r>
              <a:rPr lang="sr-Latn-CS" sz="2000" b="1" smtClean="0">
                <a:solidFill>
                  <a:srgbClr val="FF0000"/>
                </a:solidFill>
              </a:rPr>
              <a:t>N</a:t>
            </a:r>
            <a:r>
              <a:rPr lang="sr-Latn-CS" sz="2000" b="1" baseline="-25000" smtClean="0">
                <a:solidFill>
                  <a:srgbClr val="FF0000"/>
                </a:solidFill>
              </a:rPr>
              <a:t>V</a:t>
            </a:r>
            <a:r>
              <a:rPr lang="sr-Latn-CS" sz="2000" b="1" smtClean="0">
                <a:solidFill>
                  <a:srgbClr val="FF0000"/>
                </a:solidFill>
              </a:rPr>
              <a:t>+N</a:t>
            </a:r>
            <a:r>
              <a:rPr lang="sr-Latn-CS" sz="2000" b="1" baseline="-25000" smtClean="0">
                <a:solidFill>
                  <a:srgbClr val="FF0000"/>
                </a:solidFill>
              </a:rPr>
              <a:t>E</a:t>
            </a:r>
            <a:r>
              <a:rPr lang="sr-Latn-CS" sz="2000" smtClean="0"/>
              <a:t>, gdje je </a:t>
            </a:r>
            <a:r>
              <a:rPr lang="sr-Latn-CS" sz="2000" b="1" smtClean="0">
                <a:solidFill>
                  <a:srgbClr val="3333CC"/>
                </a:solidFill>
              </a:rPr>
              <a:t>N</a:t>
            </a:r>
            <a:r>
              <a:rPr lang="sr-Latn-CS" sz="2000" b="1" baseline="-25000" smtClean="0">
                <a:solidFill>
                  <a:srgbClr val="3333CC"/>
                </a:solidFill>
              </a:rPr>
              <a:t>E</a:t>
            </a:r>
            <a:r>
              <a:rPr lang="sr-Latn-CS" sz="2000" smtClean="0"/>
              <a:t> broj ivica u grafu.</a:t>
            </a:r>
          </a:p>
          <a:p>
            <a:pPr eaLnBrk="1" hangingPunct="1"/>
            <a:r>
              <a:rPr lang="sr-Latn-CS" sz="2000" smtClean="0"/>
              <a:t>Ovo je, očigledno, mnogo efikasnije za memorisanje kod grafova sa relativno velikim brojem čvorova i relativno malim brojem ivica.</a:t>
            </a:r>
            <a:endParaRPr lang="en-US" sz="2000" smtClean="0"/>
          </a:p>
        </p:txBody>
      </p:sp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1143000" y="40386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4581" name="Text Box 9"/>
          <p:cNvSpPr txBox="1">
            <a:spLocks noChangeArrowheads="1"/>
          </p:cNvSpPr>
          <p:nvPr/>
        </p:nvSpPr>
        <p:spPr bwMode="auto">
          <a:xfrm>
            <a:off x="4114800" y="39624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pic>
        <p:nvPicPr>
          <p:cNvPr id="24582" name="Picture 10" descr="Reprezentacije graf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2209800"/>
            <a:ext cx="5576887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Predstavljanje grafa preko nizova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1371600"/>
          </a:xfrm>
        </p:spPr>
        <p:txBody>
          <a:bodyPr/>
          <a:lstStyle/>
          <a:p>
            <a:pPr eaLnBrk="1" hangingPunct="1"/>
            <a:r>
              <a:rPr lang="sr-Latn-CS" sz="2400" smtClean="0"/>
              <a:t>Popularan način (mada možda u početku zbunjujući) je preko dva niza. Ti nizovi se nazivaju </a:t>
            </a:r>
            <a:r>
              <a:rPr lang="sr-Latn-CS" sz="2400" b="1" smtClean="0">
                <a:solidFill>
                  <a:srgbClr val="3333CC"/>
                </a:solidFill>
              </a:rPr>
              <a:t>END</a:t>
            </a:r>
            <a:r>
              <a:rPr lang="sr-Latn-CS" sz="2400" smtClean="0"/>
              <a:t> i </a:t>
            </a:r>
            <a:r>
              <a:rPr lang="sr-Latn-CS" sz="2400" b="1" smtClean="0">
                <a:solidFill>
                  <a:srgbClr val="3333CC"/>
                </a:solidFill>
              </a:rPr>
              <a:t>NEXT</a:t>
            </a:r>
            <a:r>
              <a:rPr lang="sr-Latn-CS" sz="2400" smtClean="0"/>
              <a:t> niz.</a:t>
            </a:r>
          </a:p>
          <a:p>
            <a:pPr eaLnBrk="1" hangingPunct="1"/>
            <a:r>
              <a:rPr lang="sr-Latn-CS" sz="2400" smtClean="0"/>
              <a:t>Objasnimo na primjeru već uvedenog grafa:</a:t>
            </a:r>
            <a:endParaRPr lang="en-US" sz="2400" smtClean="0"/>
          </a:p>
        </p:txBody>
      </p:sp>
      <p:sp>
        <p:nvSpPr>
          <p:cNvPr id="25604" name="Rectangle 217"/>
          <p:cNvSpPr>
            <a:spLocks noChangeArrowheads="1"/>
          </p:cNvSpPr>
          <p:nvPr/>
        </p:nvSpPr>
        <p:spPr bwMode="auto">
          <a:xfrm>
            <a:off x="4808538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5" name="Rectangle 218"/>
          <p:cNvSpPr>
            <a:spLocks noChangeArrowheads="1"/>
          </p:cNvSpPr>
          <p:nvPr/>
        </p:nvSpPr>
        <p:spPr bwMode="auto">
          <a:xfrm>
            <a:off x="5309045" y="3540125"/>
            <a:ext cx="4905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END</a:t>
            </a:r>
            <a:endParaRPr lang="en-US">
              <a:latin typeface="+mj-lt"/>
            </a:endParaRPr>
          </a:p>
        </p:txBody>
      </p:sp>
      <p:sp>
        <p:nvSpPr>
          <p:cNvPr id="25606" name="Rectangle 219"/>
          <p:cNvSpPr>
            <a:spLocks noChangeArrowheads="1"/>
          </p:cNvSpPr>
          <p:nvPr/>
        </p:nvSpPr>
        <p:spPr bwMode="auto">
          <a:xfrm>
            <a:off x="5802313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7" name="Rectangle 220"/>
          <p:cNvSpPr>
            <a:spLocks noChangeArrowheads="1"/>
          </p:cNvSpPr>
          <p:nvPr/>
        </p:nvSpPr>
        <p:spPr bwMode="auto">
          <a:xfrm>
            <a:off x="6068568" y="3540125"/>
            <a:ext cx="613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NEXT</a:t>
            </a:r>
            <a:endParaRPr lang="en-US">
              <a:latin typeface="+mj-lt"/>
            </a:endParaRPr>
          </a:p>
        </p:txBody>
      </p:sp>
      <p:sp>
        <p:nvSpPr>
          <p:cNvPr id="25608" name="Rectangle 221"/>
          <p:cNvSpPr>
            <a:spLocks noChangeArrowheads="1"/>
          </p:cNvSpPr>
          <p:nvPr/>
        </p:nvSpPr>
        <p:spPr bwMode="auto">
          <a:xfrm>
            <a:off x="6708775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9" name="Rectangle 222"/>
          <p:cNvSpPr>
            <a:spLocks noChangeArrowheads="1"/>
          </p:cNvSpPr>
          <p:nvPr/>
        </p:nvSpPr>
        <p:spPr bwMode="auto">
          <a:xfrm>
            <a:off x="4745038" y="38417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1</a:t>
            </a:r>
            <a:endParaRPr lang="en-US">
              <a:latin typeface="+mj-lt"/>
            </a:endParaRPr>
          </a:p>
        </p:txBody>
      </p:sp>
      <p:sp>
        <p:nvSpPr>
          <p:cNvPr id="25610" name="Rectangle 223"/>
          <p:cNvSpPr>
            <a:spLocks noChangeArrowheads="1"/>
          </p:cNvSpPr>
          <p:nvPr/>
        </p:nvSpPr>
        <p:spPr bwMode="auto">
          <a:xfrm>
            <a:off x="4872038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1" name="Rectangle 224"/>
          <p:cNvSpPr>
            <a:spLocks noChangeArrowheads="1"/>
          </p:cNvSpPr>
          <p:nvPr/>
        </p:nvSpPr>
        <p:spPr bwMode="auto">
          <a:xfrm>
            <a:off x="5541963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2" name="Rectangle 225"/>
          <p:cNvSpPr>
            <a:spLocks noChangeArrowheads="1"/>
          </p:cNvSpPr>
          <p:nvPr/>
        </p:nvSpPr>
        <p:spPr bwMode="auto">
          <a:xfrm>
            <a:off x="6307138" y="38417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5</a:t>
            </a:r>
            <a:endParaRPr lang="en-US">
              <a:latin typeface="+mj-lt"/>
            </a:endParaRPr>
          </a:p>
        </p:txBody>
      </p:sp>
      <p:sp>
        <p:nvSpPr>
          <p:cNvPr id="25613" name="Rectangle 226"/>
          <p:cNvSpPr>
            <a:spLocks noChangeArrowheads="1"/>
          </p:cNvSpPr>
          <p:nvPr/>
        </p:nvSpPr>
        <p:spPr bwMode="auto">
          <a:xfrm>
            <a:off x="6434138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4" name="Rectangle 227"/>
          <p:cNvSpPr>
            <a:spLocks noChangeArrowheads="1"/>
          </p:cNvSpPr>
          <p:nvPr/>
        </p:nvSpPr>
        <p:spPr bwMode="auto">
          <a:xfrm>
            <a:off x="5159375" y="3832225"/>
            <a:ext cx="1588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5" name="Rectangle 228"/>
          <p:cNvSpPr>
            <a:spLocks noChangeArrowheads="1"/>
          </p:cNvSpPr>
          <p:nvPr/>
        </p:nvSpPr>
        <p:spPr bwMode="auto">
          <a:xfrm>
            <a:off x="5160963" y="383222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6" name="Rectangle 229"/>
          <p:cNvSpPr>
            <a:spLocks noChangeArrowheads="1"/>
          </p:cNvSpPr>
          <p:nvPr/>
        </p:nvSpPr>
        <p:spPr bwMode="auto">
          <a:xfrm>
            <a:off x="5172075" y="3832225"/>
            <a:ext cx="73977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7" name="Rectangle 230"/>
          <p:cNvSpPr>
            <a:spLocks noChangeArrowheads="1"/>
          </p:cNvSpPr>
          <p:nvPr/>
        </p:nvSpPr>
        <p:spPr bwMode="auto">
          <a:xfrm>
            <a:off x="5911850" y="3832225"/>
            <a:ext cx="952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8" name="Rectangle 231"/>
          <p:cNvSpPr>
            <a:spLocks noChangeArrowheads="1"/>
          </p:cNvSpPr>
          <p:nvPr/>
        </p:nvSpPr>
        <p:spPr bwMode="auto">
          <a:xfrm>
            <a:off x="5913438" y="383222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9" name="Rectangle 232"/>
          <p:cNvSpPr>
            <a:spLocks noChangeArrowheads="1"/>
          </p:cNvSpPr>
          <p:nvPr/>
        </p:nvSpPr>
        <p:spPr bwMode="auto">
          <a:xfrm>
            <a:off x="5924550" y="3832225"/>
            <a:ext cx="8937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0" name="Rectangle 233"/>
          <p:cNvSpPr>
            <a:spLocks noChangeArrowheads="1"/>
          </p:cNvSpPr>
          <p:nvPr/>
        </p:nvSpPr>
        <p:spPr bwMode="auto">
          <a:xfrm>
            <a:off x="6818313" y="3832225"/>
            <a:ext cx="952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1" name="Rectangle 234"/>
          <p:cNvSpPr>
            <a:spLocks noChangeArrowheads="1"/>
          </p:cNvSpPr>
          <p:nvPr/>
        </p:nvSpPr>
        <p:spPr bwMode="auto">
          <a:xfrm>
            <a:off x="6819900" y="383222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2" name="Rectangle 235"/>
          <p:cNvSpPr>
            <a:spLocks noChangeArrowheads="1"/>
          </p:cNvSpPr>
          <p:nvPr/>
        </p:nvSpPr>
        <p:spPr bwMode="auto">
          <a:xfrm>
            <a:off x="6819900" y="383222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3" name="Rectangle 236"/>
          <p:cNvSpPr>
            <a:spLocks noChangeArrowheads="1"/>
          </p:cNvSpPr>
          <p:nvPr/>
        </p:nvSpPr>
        <p:spPr bwMode="auto">
          <a:xfrm>
            <a:off x="5160963" y="38417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4" name="Rectangle 237"/>
          <p:cNvSpPr>
            <a:spLocks noChangeArrowheads="1"/>
          </p:cNvSpPr>
          <p:nvPr/>
        </p:nvSpPr>
        <p:spPr bwMode="auto">
          <a:xfrm>
            <a:off x="5913438" y="38417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5" name="Rectangle 238"/>
          <p:cNvSpPr>
            <a:spLocks noChangeArrowheads="1"/>
          </p:cNvSpPr>
          <p:nvPr/>
        </p:nvSpPr>
        <p:spPr bwMode="auto">
          <a:xfrm>
            <a:off x="6819900" y="3841750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6" name="Rectangle 239"/>
          <p:cNvSpPr>
            <a:spLocks noChangeArrowheads="1"/>
          </p:cNvSpPr>
          <p:nvPr/>
        </p:nvSpPr>
        <p:spPr bwMode="auto">
          <a:xfrm>
            <a:off x="4745038" y="414496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627" name="Rectangle 240"/>
          <p:cNvSpPr>
            <a:spLocks noChangeArrowheads="1"/>
          </p:cNvSpPr>
          <p:nvPr/>
        </p:nvSpPr>
        <p:spPr bwMode="auto">
          <a:xfrm>
            <a:off x="4872038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28" name="Rectangle 241"/>
          <p:cNvSpPr>
            <a:spLocks noChangeArrowheads="1"/>
          </p:cNvSpPr>
          <p:nvPr/>
        </p:nvSpPr>
        <p:spPr bwMode="auto">
          <a:xfrm>
            <a:off x="5541963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29" name="Rectangle 242"/>
          <p:cNvSpPr>
            <a:spLocks noChangeArrowheads="1"/>
          </p:cNvSpPr>
          <p:nvPr/>
        </p:nvSpPr>
        <p:spPr bwMode="auto">
          <a:xfrm>
            <a:off x="6307138" y="414496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7</a:t>
            </a:r>
            <a:endParaRPr lang="en-US">
              <a:latin typeface="+mj-lt"/>
            </a:endParaRPr>
          </a:p>
        </p:txBody>
      </p:sp>
      <p:sp>
        <p:nvSpPr>
          <p:cNvPr id="25630" name="Rectangle 243"/>
          <p:cNvSpPr>
            <a:spLocks noChangeArrowheads="1"/>
          </p:cNvSpPr>
          <p:nvPr/>
        </p:nvSpPr>
        <p:spPr bwMode="auto">
          <a:xfrm>
            <a:off x="6434138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31" name="Rectangle 244"/>
          <p:cNvSpPr>
            <a:spLocks noChangeArrowheads="1"/>
          </p:cNvSpPr>
          <p:nvPr/>
        </p:nvSpPr>
        <p:spPr bwMode="auto">
          <a:xfrm>
            <a:off x="5160963" y="4133850"/>
            <a:ext cx="11112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2" name="Rectangle 245"/>
          <p:cNvSpPr>
            <a:spLocks noChangeArrowheads="1"/>
          </p:cNvSpPr>
          <p:nvPr/>
        </p:nvSpPr>
        <p:spPr bwMode="auto">
          <a:xfrm>
            <a:off x="5172075" y="4133850"/>
            <a:ext cx="741363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3" name="Rectangle 246"/>
          <p:cNvSpPr>
            <a:spLocks noChangeArrowheads="1"/>
          </p:cNvSpPr>
          <p:nvPr/>
        </p:nvSpPr>
        <p:spPr bwMode="auto">
          <a:xfrm>
            <a:off x="5913438" y="4133850"/>
            <a:ext cx="11112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4" name="Rectangle 247"/>
          <p:cNvSpPr>
            <a:spLocks noChangeArrowheads="1"/>
          </p:cNvSpPr>
          <p:nvPr/>
        </p:nvSpPr>
        <p:spPr bwMode="auto">
          <a:xfrm>
            <a:off x="5924550" y="4133850"/>
            <a:ext cx="895350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5" name="Rectangle 248"/>
          <p:cNvSpPr>
            <a:spLocks noChangeArrowheads="1"/>
          </p:cNvSpPr>
          <p:nvPr/>
        </p:nvSpPr>
        <p:spPr bwMode="auto">
          <a:xfrm>
            <a:off x="6819900" y="4133850"/>
            <a:ext cx="11113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6" name="Rectangle 249"/>
          <p:cNvSpPr>
            <a:spLocks noChangeArrowheads="1"/>
          </p:cNvSpPr>
          <p:nvPr/>
        </p:nvSpPr>
        <p:spPr bwMode="auto">
          <a:xfrm>
            <a:off x="5160963" y="414496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7" name="Rectangle 250"/>
          <p:cNvSpPr>
            <a:spLocks noChangeArrowheads="1"/>
          </p:cNvSpPr>
          <p:nvPr/>
        </p:nvSpPr>
        <p:spPr bwMode="auto">
          <a:xfrm>
            <a:off x="5913438" y="414496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8" name="Rectangle 251"/>
          <p:cNvSpPr>
            <a:spLocks noChangeArrowheads="1"/>
          </p:cNvSpPr>
          <p:nvPr/>
        </p:nvSpPr>
        <p:spPr bwMode="auto">
          <a:xfrm>
            <a:off x="6819900" y="4144963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9" name="Rectangle 252"/>
          <p:cNvSpPr>
            <a:spLocks noChangeArrowheads="1"/>
          </p:cNvSpPr>
          <p:nvPr/>
        </p:nvSpPr>
        <p:spPr bwMode="auto">
          <a:xfrm>
            <a:off x="4745038" y="444658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640" name="Rectangle 253"/>
          <p:cNvSpPr>
            <a:spLocks noChangeArrowheads="1"/>
          </p:cNvSpPr>
          <p:nvPr/>
        </p:nvSpPr>
        <p:spPr bwMode="auto">
          <a:xfrm>
            <a:off x="4872038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1" name="Rectangle 254"/>
          <p:cNvSpPr>
            <a:spLocks noChangeArrowheads="1"/>
          </p:cNvSpPr>
          <p:nvPr/>
        </p:nvSpPr>
        <p:spPr bwMode="auto">
          <a:xfrm>
            <a:off x="5541963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2" name="Rectangle 255"/>
          <p:cNvSpPr>
            <a:spLocks noChangeArrowheads="1"/>
          </p:cNvSpPr>
          <p:nvPr/>
        </p:nvSpPr>
        <p:spPr bwMode="auto">
          <a:xfrm>
            <a:off x="6307138" y="444658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43" name="Rectangle 256"/>
          <p:cNvSpPr>
            <a:spLocks noChangeArrowheads="1"/>
          </p:cNvSpPr>
          <p:nvPr/>
        </p:nvSpPr>
        <p:spPr bwMode="auto">
          <a:xfrm>
            <a:off x="6434138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4" name="Rectangle 257"/>
          <p:cNvSpPr>
            <a:spLocks noChangeArrowheads="1"/>
          </p:cNvSpPr>
          <p:nvPr/>
        </p:nvSpPr>
        <p:spPr bwMode="auto">
          <a:xfrm>
            <a:off x="5160963" y="443706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5" name="Rectangle 258"/>
          <p:cNvSpPr>
            <a:spLocks noChangeArrowheads="1"/>
          </p:cNvSpPr>
          <p:nvPr/>
        </p:nvSpPr>
        <p:spPr bwMode="auto">
          <a:xfrm>
            <a:off x="5172075" y="4437063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6" name="Rectangle 259"/>
          <p:cNvSpPr>
            <a:spLocks noChangeArrowheads="1"/>
          </p:cNvSpPr>
          <p:nvPr/>
        </p:nvSpPr>
        <p:spPr bwMode="auto">
          <a:xfrm>
            <a:off x="5913438" y="443706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7" name="Rectangle 260"/>
          <p:cNvSpPr>
            <a:spLocks noChangeArrowheads="1"/>
          </p:cNvSpPr>
          <p:nvPr/>
        </p:nvSpPr>
        <p:spPr bwMode="auto">
          <a:xfrm>
            <a:off x="5924550" y="4437063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8" name="Rectangle 261"/>
          <p:cNvSpPr>
            <a:spLocks noChangeArrowheads="1"/>
          </p:cNvSpPr>
          <p:nvPr/>
        </p:nvSpPr>
        <p:spPr bwMode="auto">
          <a:xfrm>
            <a:off x="6819900" y="4437063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9" name="Rectangle 262"/>
          <p:cNvSpPr>
            <a:spLocks noChangeArrowheads="1"/>
          </p:cNvSpPr>
          <p:nvPr/>
        </p:nvSpPr>
        <p:spPr bwMode="auto">
          <a:xfrm>
            <a:off x="5160963" y="444658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0" name="Rectangle 263"/>
          <p:cNvSpPr>
            <a:spLocks noChangeArrowheads="1"/>
          </p:cNvSpPr>
          <p:nvPr/>
        </p:nvSpPr>
        <p:spPr bwMode="auto">
          <a:xfrm>
            <a:off x="5913438" y="444658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1" name="Rectangle 264"/>
          <p:cNvSpPr>
            <a:spLocks noChangeArrowheads="1"/>
          </p:cNvSpPr>
          <p:nvPr/>
        </p:nvSpPr>
        <p:spPr bwMode="auto">
          <a:xfrm>
            <a:off x="6819900" y="4446588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2" name="Rectangle 265"/>
          <p:cNvSpPr>
            <a:spLocks noChangeArrowheads="1"/>
          </p:cNvSpPr>
          <p:nvPr/>
        </p:nvSpPr>
        <p:spPr bwMode="auto">
          <a:xfrm>
            <a:off x="4745038" y="47482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4</a:t>
            </a:r>
            <a:endParaRPr lang="en-US">
              <a:latin typeface="+mj-lt"/>
            </a:endParaRPr>
          </a:p>
        </p:txBody>
      </p:sp>
      <p:sp>
        <p:nvSpPr>
          <p:cNvPr id="25653" name="Rectangle 266"/>
          <p:cNvSpPr>
            <a:spLocks noChangeArrowheads="1"/>
          </p:cNvSpPr>
          <p:nvPr/>
        </p:nvSpPr>
        <p:spPr bwMode="auto">
          <a:xfrm>
            <a:off x="4872038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4" name="Rectangle 267"/>
          <p:cNvSpPr>
            <a:spLocks noChangeArrowheads="1"/>
          </p:cNvSpPr>
          <p:nvPr/>
        </p:nvSpPr>
        <p:spPr bwMode="auto">
          <a:xfrm>
            <a:off x="5541963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5" name="Rectangle 268"/>
          <p:cNvSpPr>
            <a:spLocks noChangeArrowheads="1"/>
          </p:cNvSpPr>
          <p:nvPr/>
        </p:nvSpPr>
        <p:spPr bwMode="auto">
          <a:xfrm>
            <a:off x="6307138" y="47482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8</a:t>
            </a:r>
            <a:endParaRPr lang="en-US">
              <a:latin typeface="+mj-lt"/>
            </a:endParaRPr>
          </a:p>
        </p:txBody>
      </p:sp>
      <p:sp>
        <p:nvSpPr>
          <p:cNvPr id="25656" name="Rectangle 269"/>
          <p:cNvSpPr>
            <a:spLocks noChangeArrowheads="1"/>
          </p:cNvSpPr>
          <p:nvPr/>
        </p:nvSpPr>
        <p:spPr bwMode="auto">
          <a:xfrm>
            <a:off x="6434138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7" name="Rectangle 270"/>
          <p:cNvSpPr>
            <a:spLocks noChangeArrowheads="1"/>
          </p:cNvSpPr>
          <p:nvPr/>
        </p:nvSpPr>
        <p:spPr bwMode="auto">
          <a:xfrm>
            <a:off x="5160963" y="47386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8" name="Rectangle 271"/>
          <p:cNvSpPr>
            <a:spLocks noChangeArrowheads="1"/>
          </p:cNvSpPr>
          <p:nvPr/>
        </p:nvSpPr>
        <p:spPr bwMode="auto">
          <a:xfrm>
            <a:off x="5172075" y="4738688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9" name="Rectangle 272"/>
          <p:cNvSpPr>
            <a:spLocks noChangeArrowheads="1"/>
          </p:cNvSpPr>
          <p:nvPr/>
        </p:nvSpPr>
        <p:spPr bwMode="auto">
          <a:xfrm>
            <a:off x="5913438" y="47386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0" name="Rectangle 273"/>
          <p:cNvSpPr>
            <a:spLocks noChangeArrowheads="1"/>
          </p:cNvSpPr>
          <p:nvPr/>
        </p:nvSpPr>
        <p:spPr bwMode="auto">
          <a:xfrm>
            <a:off x="5924550" y="4738688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1" name="Rectangle 274"/>
          <p:cNvSpPr>
            <a:spLocks noChangeArrowheads="1"/>
          </p:cNvSpPr>
          <p:nvPr/>
        </p:nvSpPr>
        <p:spPr bwMode="auto">
          <a:xfrm>
            <a:off x="6819900" y="4738688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2" name="Rectangle 275"/>
          <p:cNvSpPr>
            <a:spLocks noChangeArrowheads="1"/>
          </p:cNvSpPr>
          <p:nvPr/>
        </p:nvSpPr>
        <p:spPr bwMode="auto">
          <a:xfrm>
            <a:off x="5160963" y="4748213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3" name="Rectangle 276"/>
          <p:cNvSpPr>
            <a:spLocks noChangeArrowheads="1"/>
          </p:cNvSpPr>
          <p:nvPr/>
        </p:nvSpPr>
        <p:spPr bwMode="auto">
          <a:xfrm>
            <a:off x="5913438" y="4748213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4" name="Rectangle 277"/>
          <p:cNvSpPr>
            <a:spLocks noChangeArrowheads="1"/>
          </p:cNvSpPr>
          <p:nvPr/>
        </p:nvSpPr>
        <p:spPr bwMode="auto">
          <a:xfrm>
            <a:off x="6819900" y="4748213"/>
            <a:ext cx="11113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5" name="Rectangle 278"/>
          <p:cNvSpPr>
            <a:spLocks noChangeArrowheads="1"/>
          </p:cNvSpPr>
          <p:nvPr/>
        </p:nvSpPr>
        <p:spPr bwMode="auto">
          <a:xfrm>
            <a:off x="4745038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5</a:t>
            </a:r>
            <a:endParaRPr lang="en-US">
              <a:latin typeface="+mj-lt"/>
            </a:endParaRPr>
          </a:p>
        </p:txBody>
      </p:sp>
      <p:sp>
        <p:nvSpPr>
          <p:cNvPr id="25666" name="Rectangle 279"/>
          <p:cNvSpPr>
            <a:spLocks noChangeArrowheads="1"/>
          </p:cNvSpPr>
          <p:nvPr/>
        </p:nvSpPr>
        <p:spPr bwMode="auto">
          <a:xfrm>
            <a:off x="4872038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67" name="Rectangle 280"/>
          <p:cNvSpPr>
            <a:spLocks noChangeArrowheads="1"/>
          </p:cNvSpPr>
          <p:nvPr/>
        </p:nvSpPr>
        <p:spPr bwMode="auto">
          <a:xfrm>
            <a:off x="5478463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668" name="Rectangle 281"/>
          <p:cNvSpPr>
            <a:spLocks noChangeArrowheads="1"/>
          </p:cNvSpPr>
          <p:nvPr/>
        </p:nvSpPr>
        <p:spPr bwMode="auto">
          <a:xfrm>
            <a:off x="5605463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69" name="Rectangle 282"/>
          <p:cNvSpPr>
            <a:spLocks noChangeArrowheads="1"/>
          </p:cNvSpPr>
          <p:nvPr/>
        </p:nvSpPr>
        <p:spPr bwMode="auto">
          <a:xfrm>
            <a:off x="6307138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6</a:t>
            </a:r>
            <a:endParaRPr lang="en-US">
              <a:latin typeface="+mj-lt"/>
            </a:endParaRPr>
          </a:p>
        </p:txBody>
      </p:sp>
      <p:sp>
        <p:nvSpPr>
          <p:cNvPr id="25670" name="Rectangle 283"/>
          <p:cNvSpPr>
            <a:spLocks noChangeArrowheads="1"/>
          </p:cNvSpPr>
          <p:nvPr/>
        </p:nvSpPr>
        <p:spPr bwMode="auto">
          <a:xfrm>
            <a:off x="6434138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71" name="Rectangle 284"/>
          <p:cNvSpPr>
            <a:spLocks noChangeArrowheads="1"/>
          </p:cNvSpPr>
          <p:nvPr/>
        </p:nvSpPr>
        <p:spPr bwMode="auto">
          <a:xfrm>
            <a:off x="5160963" y="50434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2" name="Rectangle 285"/>
          <p:cNvSpPr>
            <a:spLocks noChangeArrowheads="1"/>
          </p:cNvSpPr>
          <p:nvPr/>
        </p:nvSpPr>
        <p:spPr bwMode="auto">
          <a:xfrm>
            <a:off x="5172075" y="5043488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3" name="Rectangle 286"/>
          <p:cNvSpPr>
            <a:spLocks noChangeArrowheads="1"/>
          </p:cNvSpPr>
          <p:nvPr/>
        </p:nvSpPr>
        <p:spPr bwMode="auto">
          <a:xfrm>
            <a:off x="5913438" y="50434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4" name="Rectangle 287"/>
          <p:cNvSpPr>
            <a:spLocks noChangeArrowheads="1"/>
          </p:cNvSpPr>
          <p:nvPr/>
        </p:nvSpPr>
        <p:spPr bwMode="auto">
          <a:xfrm>
            <a:off x="5924550" y="5043488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5" name="Rectangle 288"/>
          <p:cNvSpPr>
            <a:spLocks noChangeArrowheads="1"/>
          </p:cNvSpPr>
          <p:nvPr/>
        </p:nvSpPr>
        <p:spPr bwMode="auto">
          <a:xfrm>
            <a:off x="6819900" y="5043488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6" name="Rectangle 289"/>
          <p:cNvSpPr>
            <a:spLocks noChangeArrowheads="1"/>
          </p:cNvSpPr>
          <p:nvPr/>
        </p:nvSpPr>
        <p:spPr bwMode="auto">
          <a:xfrm>
            <a:off x="5160963" y="505301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7" name="Rectangle 290"/>
          <p:cNvSpPr>
            <a:spLocks noChangeArrowheads="1"/>
          </p:cNvSpPr>
          <p:nvPr/>
        </p:nvSpPr>
        <p:spPr bwMode="auto">
          <a:xfrm>
            <a:off x="5913438" y="505301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8" name="Rectangle 291"/>
          <p:cNvSpPr>
            <a:spLocks noChangeArrowheads="1"/>
          </p:cNvSpPr>
          <p:nvPr/>
        </p:nvSpPr>
        <p:spPr bwMode="auto">
          <a:xfrm>
            <a:off x="6819900" y="5053013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9" name="Rectangle 292"/>
          <p:cNvSpPr>
            <a:spLocks noChangeArrowheads="1"/>
          </p:cNvSpPr>
          <p:nvPr/>
        </p:nvSpPr>
        <p:spPr bwMode="auto">
          <a:xfrm>
            <a:off x="4745038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6</a:t>
            </a:r>
            <a:endParaRPr lang="en-US">
              <a:latin typeface="+mj-lt"/>
            </a:endParaRPr>
          </a:p>
        </p:txBody>
      </p:sp>
      <p:sp>
        <p:nvSpPr>
          <p:cNvPr id="25680" name="Rectangle 293"/>
          <p:cNvSpPr>
            <a:spLocks noChangeArrowheads="1"/>
          </p:cNvSpPr>
          <p:nvPr/>
        </p:nvSpPr>
        <p:spPr bwMode="auto">
          <a:xfrm>
            <a:off x="4872038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1" name="Rectangle 294"/>
          <p:cNvSpPr>
            <a:spLocks noChangeArrowheads="1"/>
          </p:cNvSpPr>
          <p:nvPr/>
        </p:nvSpPr>
        <p:spPr bwMode="auto">
          <a:xfrm>
            <a:off x="5478463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4</a:t>
            </a:r>
            <a:endParaRPr lang="en-US">
              <a:latin typeface="+mj-lt"/>
            </a:endParaRPr>
          </a:p>
        </p:txBody>
      </p:sp>
      <p:sp>
        <p:nvSpPr>
          <p:cNvPr id="25682" name="Rectangle 295"/>
          <p:cNvSpPr>
            <a:spLocks noChangeArrowheads="1"/>
          </p:cNvSpPr>
          <p:nvPr/>
        </p:nvSpPr>
        <p:spPr bwMode="auto">
          <a:xfrm>
            <a:off x="5605463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3" name="Rectangle 296"/>
          <p:cNvSpPr>
            <a:spLocks noChangeArrowheads="1"/>
          </p:cNvSpPr>
          <p:nvPr/>
        </p:nvSpPr>
        <p:spPr bwMode="auto">
          <a:xfrm>
            <a:off x="6307138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84" name="Rectangle 297"/>
          <p:cNvSpPr>
            <a:spLocks noChangeArrowheads="1"/>
          </p:cNvSpPr>
          <p:nvPr/>
        </p:nvSpPr>
        <p:spPr bwMode="auto">
          <a:xfrm>
            <a:off x="6434138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5" name="Rectangle 298"/>
          <p:cNvSpPr>
            <a:spLocks noChangeArrowheads="1"/>
          </p:cNvSpPr>
          <p:nvPr/>
        </p:nvSpPr>
        <p:spPr bwMode="auto">
          <a:xfrm>
            <a:off x="5160963" y="534511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6" name="Rectangle 299"/>
          <p:cNvSpPr>
            <a:spLocks noChangeArrowheads="1"/>
          </p:cNvSpPr>
          <p:nvPr/>
        </p:nvSpPr>
        <p:spPr bwMode="auto">
          <a:xfrm>
            <a:off x="5172075" y="5345113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7" name="Rectangle 300"/>
          <p:cNvSpPr>
            <a:spLocks noChangeArrowheads="1"/>
          </p:cNvSpPr>
          <p:nvPr/>
        </p:nvSpPr>
        <p:spPr bwMode="auto">
          <a:xfrm>
            <a:off x="5913438" y="534511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8" name="Rectangle 301"/>
          <p:cNvSpPr>
            <a:spLocks noChangeArrowheads="1"/>
          </p:cNvSpPr>
          <p:nvPr/>
        </p:nvSpPr>
        <p:spPr bwMode="auto">
          <a:xfrm>
            <a:off x="5924550" y="5345113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9" name="Rectangle 302"/>
          <p:cNvSpPr>
            <a:spLocks noChangeArrowheads="1"/>
          </p:cNvSpPr>
          <p:nvPr/>
        </p:nvSpPr>
        <p:spPr bwMode="auto">
          <a:xfrm>
            <a:off x="6819900" y="5345113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0" name="Rectangle 303"/>
          <p:cNvSpPr>
            <a:spLocks noChangeArrowheads="1"/>
          </p:cNvSpPr>
          <p:nvPr/>
        </p:nvSpPr>
        <p:spPr bwMode="auto">
          <a:xfrm>
            <a:off x="5160963" y="535463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1" name="Rectangle 304"/>
          <p:cNvSpPr>
            <a:spLocks noChangeArrowheads="1"/>
          </p:cNvSpPr>
          <p:nvPr/>
        </p:nvSpPr>
        <p:spPr bwMode="auto">
          <a:xfrm>
            <a:off x="5913438" y="535463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2" name="Rectangle 305"/>
          <p:cNvSpPr>
            <a:spLocks noChangeArrowheads="1"/>
          </p:cNvSpPr>
          <p:nvPr/>
        </p:nvSpPr>
        <p:spPr bwMode="auto">
          <a:xfrm>
            <a:off x="6819900" y="5354638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3" name="Rectangle 306"/>
          <p:cNvSpPr>
            <a:spLocks noChangeArrowheads="1"/>
          </p:cNvSpPr>
          <p:nvPr/>
        </p:nvSpPr>
        <p:spPr bwMode="auto">
          <a:xfrm>
            <a:off x="4745038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7</a:t>
            </a:r>
            <a:endParaRPr lang="en-US">
              <a:latin typeface="+mj-lt"/>
            </a:endParaRPr>
          </a:p>
        </p:txBody>
      </p:sp>
      <p:sp>
        <p:nvSpPr>
          <p:cNvPr id="25694" name="Rectangle 307"/>
          <p:cNvSpPr>
            <a:spLocks noChangeArrowheads="1"/>
          </p:cNvSpPr>
          <p:nvPr/>
        </p:nvSpPr>
        <p:spPr bwMode="auto">
          <a:xfrm>
            <a:off x="4872038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5" name="Rectangle 308"/>
          <p:cNvSpPr>
            <a:spLocks noChangeArrowheads="1"/>
          </p:cNvSpPr>
          <p:nvPr/>
        </p:nvSpPr>
        <p:spPr bwMode="auto">
          <a:xfrm>
            <a:off x="5478463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696" name="Rectangle 309"/>
          <p:cNvSpPr>
            <a:spLocks noChangeArrowheads="1"/>
          </p:cNvSpPr>
          <p:nvPr/>
        </p:nvSpPr>
        <p:spPr bwMode="auto">
          <a:xfrm>
            <a:off x="5605463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7" name="Rectangle 310"/>
          <p:cNvSpPr>
            <a:spLocks noChangeArrowheads="1"/>
          </p:cNvSpPr>
          <p:nvPr/>
        </p:nvSpPr>
        <p:spPr bwMode="auto">
          <a:xfrm>
            <a:off x="6307138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98" name="Rectangle 311"/>
          <p:cNvSpPr>
            <a:spLocks noChangeArrowheads="1"/>
          </p:cNvSpPr>
          <p:nvPr/>
        </p:nvSpPr>
        <p:spPr bwMode="auto">
          <a:xfrm>
            <a:off x="6434138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9" name="Rectangle 312"/>
          <p:cNvSpPr>
            <a:spLocks noChangeArrowheads="1"/>
          </p:cNvSpPr>
          <p:nvPr/>
        </p:nvSpPr>
        <p:spPr bwMode="auto">
          <a:xfrm>
            <a:off x="5160963" y="5646738"/>
            <a:ext cx="11112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0" name="Rectangle 313"/>
          <p:cNvSpPr>
            <a:spLocks noChangeArrowheads="1"/>
          </p:cNvSpPr>
          <p:nvPr/>
        </p:nvSpPr>
        <p:spPr bwMode="auto">
          <a:xfrm>
            <a:off x="5172075" y="5646738"/>
            <a:ext cx="741363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1" name="Rectangle 314"/>
          <p:cNvSpPr>
            <a:spLocks noChangeArrowheads="1"/>
          </p:cNvSpPr>
          <p:nvPr/>
        </p:nvSpPr>
        <p:spPr bwMode="auto">
          <a:xfrm>
            <a:off x="5913438" y="5646738"/>
            <a:ext cx="11112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2" name="Rectangle 315"/>
          <p:cNvSpPr>
            <a:spLocks noChangeArrowheads="1"/>
          </p:cNvSpPr>
          <p:nvPr/>
        </p:nvSpPr>
        <p:spPr bwMode="auto">
          <a:xfrm>
            <a:off x="5924550" y="5646738"/>
            <a:ext cx="895350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3" name="Rectangle 316"/>
          <p:cNvSpPr>
            <a:spLocks noChangeArrowheads="1"/>
          </p:cNvSpPr>
          <p:nvPr/>
        </p:nvSpPr>
        <p:spPr bwMode="auto">
          <a:xfrm>
            <a:off x="6819900" y="5646738"/>
            <a:ext cx="11113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4" name="Rectangle 317"/>
          <p:cNvSpPr>
            <a:spLocks noChangeArrowheads="1"/>
          </p:cNvSpPr>
          <p:nvPr/>
        </p:nvSpPr>
        <p:spPr bwMode="auto">
          <a:xfrm>
            <a:off x="5160963" y="56578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5" name="Rectangle 318"/>
          <p:cNvSpPr>
            <a:spLocks noChangeArrowheads="1"/>
          </p:cNvSpPr>
          <p:nvPr/>
        </p:nvSpPr>
        <p:spPr bwMode="auto">
          <a:xfrm>
            <a:off x="5913438" y="56578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6" name="Rectangle 319"/>
          <p:cNvSpPr>
            <a:spLocks noChangeArrowheads="1"/>
          </p:cNvSpPr>
          <p:nvPr/>
        </p:nvSpPr>
        <p:spPr bwMode="auto">
          <a:xfrm>
            <a:off x="6819900" y="5657850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7" name="Rectangle 320"/>
          <p:cNvSpPr>
            <a:spLocks noChangeArrowheads="1"/>
          </p:cNvSpPr>
          <p:nvPr/>
        </p:nvSpPr>
        <p:spPr bwMode="auto">
          <a:xfrm>
            <a:off x="4745038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8</a:t>
            </a:r>
            <a:endParaRPr lang="en-US">
              <a:latin typeface="+mj-lt"/>
            </a:endParaRPr>
          </a:p>
        </p:txBody>
      </p:sp>
      <p:sp>
        <p:nvSpPr>
          <p:cNvPr id="25708" name="Rectangle 321"/>
          <p:cNvSpPr>
            <a:spLocks noChangeArrowheads="1"/>
          </p:cNvSpPr>
          <p:nvPr/>
        </p:nvSpPr>
        <p:spPr bwMode="auto">
          <a:xfrm>
            <a:off x="4872038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09" name="Rectangle 322"/>
          <p:cNvSpPr>
            <a:spLocks noChangeArrowheads="1"/>
          </p:cNvSpPr>
          <p:nvPr/>
        </p:nvSpPr>
        <p:spPr bwMode="auto">
          <a:xfrm>
            <a:off x="5478463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710" name="Rectangle 323"/>
          <p:cNvSpPr>
            <a:spLocks noChangeArrowheads="1"/>
          </p:cNvSpPr>
          <p:nvPr/>
        </p:nvSpPr>
        <p:spPr bwMode="auto">
          <a:xfrm>
            <a:off x="5605463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11" name="Rectangle 324"/>
          <p:cNvSpPr>
            <a:spLocks noChangeArrowheads="1"/>
          </p:cNvSpPr>
          <p:nvPr/>
        </p:nvSpPr>
        <p:spPr bwMode="auto">
          <a:xfrm>
            <a:off x="6307138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9</a:t>
            </a:r>
            <a:endParaRPr lang="en-US">
              <a:latin typeface="+mj-lt"/>
            </a:endParaRPr>
          </a:p>
        </p:txBody>
      </p:sp>
      <p:sp>
        <p:nvSpPr>
          <p:cNvPr id="25712" name="Rectangle 325"/>
          <p:cNvSpPr>
            <a:spLocks noChangeArrowheads="1"/>
          </p:cNvSpPr>
          <p:nvPr/>
        </p:nvSpPr>
        <p:spPr bwMode="auto">
          <a:xfrm>
            <a:off x="6434138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13" name="Rectangle 326"/>
          <p:cNvSpPr>
            <a:spLocks noChangeArrowheads="1"/>
          </p:cNvSpPr>
          <p:nvPr/>
        </p:nvSpPr>
        <p:spPr bwMode="auto">
          <a:xfrm>
            <a:off x="5160963" y="5949950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4" name="Rectangle 327"/>
          <p:cNvSpPr>
            <a:spLocks noChangeArrowheads="1"/>
          </p:cNvSpPr>
          <p:nvPr/>
        </p:nvSpPr>
        <p:spPr bwMode="auto">
          <a:xfrm>
            <a:off x="5172075" y="5949950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5" name="Rectangle 328"/>
          <p:cNvSpPr>
            <a:spLocks noChangeArrowheads="1"/>
          </p:cNvSpPr>
          <p:nvPr/>
        </p:nvSpPr>
        <p:spPr bwMode="auto">
          <a:xfrm>
            <a:off x="5913438" y="5949950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6" name="Rectangle 329"/>
          <p:cNvSpPr>
            <a:spLocks noChangeArrowheads="1"/>
          </p:cNvSpPr>
          <p:nvPr/>
        </p:nvSpPr>
        <p:spPr bwMode="auto">
          <a:xfrm>
            <a:off x="5924550" y="5949950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7" name="Rectangle 330"/>
          <p:cNvSpPr>
            <a:spLocks noChangeArrowheads="1"/>
          </p:cNvSpPr>
          <p:nvPr/>
        </p:nvSpPr>
        <p:spPr bwMode="auto">
          <a:xfrm>
            <a:off x="6819900" y="5949950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8" name="Rectangle 331"/>
          <p:cNvSpPr>
            <a:spLocks noChangeArrowheads="1"/>
          </p:cNvSpPr>
          <p:nvPr/>
        </p:nvSpPr>
        <p:spPr bwMode="auto">
          <a:xfrm>
            <a:off x="5160963" y="5959475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9" name="Rectangle 332"/>
          <p:cNvSpPr>
            <a:spLocks noChangeArrowheads="1"/>
          </p:cNvSpPr>
          <p:nvPr/>
        </p:nvSpPr>
        <p:spPr bwMode="auto">
          <a:xfrm>
            <a:off x="5913438" y="5959475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0" name="Rectangle 333"/>
          <p:cNvSpPr>
            <a:spLocks noChangeArrowheads="1"/>
          </p:cNvSpPr>
          <p:nvPr/>
        </p:nvSpPr>
        <p:spPr bwMode="auto">
          <a:xfrm>
            <a:off x="6819900" y="5959475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1" name="Rectangle 334"/>
          <p:cNvSpPr>
            <a:spLocks noChangeArrowheads="1"/>
          </p:cNvSpPr>
          <p:nvPr/>
        </p:nvSpPr>
        <p:spPr bwMode="auto">
          <a:xfrm>
            <a:off x="4745038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9</a:t>
            </a:r>
            <a:endParaRPr lang="en-US">
              <a:latin typeface="+mj-lt"/>
            </a:endParaRPr>
          </a:p>
        </p:txBody>
      </p:sp>
      <p:sp>
        <p:nvSpPr>
          <p:cNvPr id="25722" name="Rectangle 335"/>
          <p:cNvSpPr>
            <a:spLocks noChangeArrowheads="1"/>
          </p:cNvSpPr>
          <p:nvPr/>
        </p:nvSpPr>
        <p:spPr bwMode="auto">
          <a:xfrm>
            <a:off x="4872038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3" name="Rectangle 336"/>
          <p:cNvSpPr>
            <a:spLocks noChangeArrowheads="1"/>
          </p:cNvSpPr>
          <p:nvPr/>
        </p:nvSpPr>
        <p:spPr bwMode="auto">
          <a:xfrm>
            <a:off x="5478463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724" name="Rectangle 337"/>
          <p:cNvSpPr>
            <a:spLocks noChangeArrowheads="1"/>
          </p:cNvSpPr>
          <p:nvPr/>
        </p:nvSpPr>
        <p:spPr bwMode="auto">
          <a:xfrm>
            <a:off x="5605463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5" name="Rectangle 338"/>
          <p:cNvSpPr>
            <a:spLocks noChangeArrowheads="1"/>
          </p:cNvSpPr>
          <p:nvPr/>
        </p:nvSpPr>
        <p:spPr bwMode="auto">
          <a:xfrm>
            <a:off x="6307138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726" name="Rectangle 339"/>
          <p:cNvSpPr>
            <a:spLocks noChangeArrowheads="1"/>
          </p:cNvSpPr>
          <p:nvPr/>
        </p:nvSpPr>
        <p:spPr bwMode="auto">
          <a:xfrm>
            <a:off x="6434138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7" name="Rectangle 340"/>
          <p:cNvSpPr>
            <a:spLocks noChangeArrowheads="1"/>
          </p:cNvSpPr>
          <p:nvPr/>
        </p:nvSpPr>
        <p:spPr bwMode="auto">
          <a:xfrm>
            <a:off x="5160963" y="62515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8" name="Rectangle 341"/>
          <p:cNvSpPr>
            <a:spLocks noChangeArrowheads="1"/>
          </p:cNvSpPr>
          <p:nvPr/>
        </p:nvSpPr>
        <p:spPr bwMode="auto">
          <a:xfrm>
            <a:off x="5172075" y="6251575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9" name="Rectangle 342"/>
          <p:cNvSpPr>
            <a:spLocks noChangeArrowheads="1"/>
          </p:cNvSpPr>
          <p:nvPr/>
        </p:nvSpPr>
        <p:spPr bwMode="auto">
          <a:xfrm>
            <a:off x="5913438" y="62515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0" name="Rectangle 343"/>
          <p:cNvSpPr>
            <a:spLocks noChangeArrowheads="1"/>
          </p:cNvSpPr>
          <p:nvPr/>
        </p:nvSpPr>
        <p:spPr bwMode="auto">
          <a:xfrm>
            <a:off x="5924550" y="6251575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1" name="Rectangle 344"/>
          <p:cNvSpPr>
            <a:spLocks noChangeArrowheads="1"/>
          </p:cNvSpPr>
          <p:nvPr/>
        </p:nvSpPr>
        <p:spPr bwMode="auto">
          <a:xfrm>
            <a:off x="6819900" y="62515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2" name="Rectangle 345"/>
          <p:cNvSpPr>
            <a:spLocks noChangeArrowheads="1"/>
          </p:cNvSpPr>
          <p:nvPr/>
        </p:nvSpPr>
        <p:spPr bwMode="auto">
          <a:xfrm>
            <a:off x="5160963" y="6261100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3" name="Rectangle 346"/>
          <p:cNvSpPr>
            <a:spLocks noChangeArrowheads="1"/>
          </p:cNvSpPr>
          <p:nvPr/>
        </p:nvSpPr>
        <p:spPr bwMode="auto">
          <a:xfrm>
            <a:off x="5160963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4" name="Rectangle 347"/>
          <p:cNvSpPr>
            <a:spLocks noChangeArrowheads="1"/>
          </p:cNvSpPr>
          <p:nvPr/>
        </p:nvSpPr>
        <p:spPr bwMode="auto">
          <a:xfrm>
            <a:off x="5160963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5" name="Rectangle 348"/>
          <p:cNvSpPr>
            <a:spLocks noChangeArrowheads="1"/>
          </p:cNvSpPr>
          <p:nvPr/>
        </p:nvSpPr>
        <p:spPr bwMode="auto">
          <a:xfrm>
            <a:off x="5172075" y="6556375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6" name="Rectangle 349"/>
          <p:cNvSpPr>
            <a:spLocks noChangeArrowheads="1"/>
          </p:cNvSpPr>
          <p:nvPr/>
        </p:nvSpPr>
        <p:spPr bwMode="auto">
          <a:xfrm>
            <a:off x="5913438" y="6261100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7" name="Rectangle 350"/>
          <p:cNvSpPr>
            <a:spLocks noChangeArrowheads="1"/>
          </p:cNvSpPr>
          <p:nvPr/>
        </p:nvSpPr>
        <p:spPr bwMode="auto">
          <a:xfrm>
            <a:off x="5913438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8" name="Rectangle 351"/>
          <p:cNvSpPr>
            <a:spLocks noChangeArrowheads="1"/>
          </p:cNvSpPr>
          <p:nvPr/>
        </p:nvSpPr>
        <p:spPr bwMode="auto">
          <a:xfrm>
            <a:off x="5924550" y="6556375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9" name="Rectangle 352"/>
          <p:cNvSpPr>
            <a:spLocks noChangeArrowheads="1"/>
          </p:cNvSpPr>
          <p:nvPr/>
        </p:nvSpPr>
        <p:spPr bwMode="auto">
          <a:xfrm>
            <a:off x="6819900" y="6261100"/>
            <a:ext cx="11113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0" name="Rectangle 353"/>
          <p:cNvSpPr>
            <a:spLocks noChangeArrowheads="1"/>
          </p:cNvSpPr>
          <p:nvPr/>
        </p:nvSpPr>
        <p:spPr bwMode="auto">
          <a:xfrm>
            <a:off x="6819900" y="65563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1" name="Rectangle 354"/>
          <p:cNvSpPr>
            <a:spLocks noChangeArrowheads="1"/>
          </p:cNvSpPr>
          <p:nvPr/>
        </p:nvSpPr>
        <p:spPr bwMode="auto">
          <a:xfrm>
            <a:off x="6819900" y="65563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2" name="Rectangle 355"/>
          <p:cNvSpPr>
            <a:spLocks noChangeArrowheads="1"/>
          </p:cNvSpPr>
          <p:nvPr/>
        </p:nvSpPr>
        <p:spPr bwMode="auto">
          <a:xfrm>
            <a:off x="1066800" y="6565900"/>
            <a:ext cx="165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25743" name="Freeform 356"/>
          <p:cNvSpPr>
            <a:spLocks/>
          </p:cNvSpPr>
          <p:nvPr/>
        </p:nvSpPr>
        <p:spPr bwMode="auto">
          <a:xfrm>
            <a:off x="4286250" y="3919538"/>
            <a:ext cx="276225" cy="1100137"/>
          </a:xfrm>
          <a:custGeom>
            <a:avLst/>
            <a:gdLst>
              <a:gd name="T0" fmla="*/ 2147483647 w 120"/>
              <a:gd name="T1" fmla="*/ 0 h 638"/>
              <a:gd name="T2" fmla="*/ 2147483647 w 120"/>
              <a:gd name="T3" fmla="*/ 2147483647 h 638"/>
              <a:gd name="T4" fmla="*/ 2147483647 w 120"/>
              <a:gd name="T5" fmla="*/ 2147483647 h 638"/>
              <a:gd name="T6" fmla="*/ 2147483647 w 120"/>
              <a:gd name="T7" fmla="*/ 2147483647 h 638"/>
              <a:gd name="T8" fmla="*/ 2147483647 w 120"/>
              <a:gd name="T9" fmla="*/ 2147483647 h 638"/>
              <a:gd name="T10" fmla="*/ 2147483647 w 120"/>
              <a:gd name="T11" fmla="*/ 2147483647 h 638"/>
              <a:gd name="T12" fmla="*/ 2147483647 w 120"/>
              <a:gd name="T13" fmla="*/ 2147483647 h 638"/>
              <a:gd name="T14" fmla="*/ 2147483647 w 120"/>
              <a:gd name="T15" fmla="*/ 2147483647 h 638"/>
              <a:gd name="T16" fmla="*/ 2147483647 w 120"/>
              <a:gd name="T17" fmla="*/ 2147483647 h 638"/>
              <a:gd name="T18" fmla="*/ 2147483647 w 120"/>
              <a:gd name="T19" fmla="*/ 2147483647 h 638"/>
              <a:gd name="T20" fmla="*/ 2147483647 w 120"/>
              <a:gd name="T21" fmla="*/ 2147483647 h 638"/>
              <a:gd name="T22" fmla="*/ 2147483647 w 120"/>
              <a:gd name="T23" fmla="*/ 2147483647 h 638"/>
              <a:gd name="T24" fmla="*/ 2147483647 w 120"/>
              <a:gd name="T25" fmla="*/ 2147483647 h 638"/>
              <a:gd name="T26" fmla="*/ 2147483647 w 120"/>
              <a:gd name="T27" fmla="*/ 2147483647 h 638"/>
              <a:gd name="T28" fmla="*/ 2147483647 w 120"/>
              <a:gd name="T29" fmla="*/ 2147483647 h 638"/>
              <a:gd name="T30" fmla="*/ 2147483647 w 120"/>
              <a:gd name="T31" fmla="*/ 2147483647 h 638"/>
              <a:gd name="T32" fmla="*/ 2147483647 w 120"/>
              <a:gd name="T33" fmla="*/ 2147483647 h 638"/>
              <a:gd name="T34" fmla="*/ 0 w 120"/>
              <a:gd name="T35" fmla="*/ 2147483647 h 638"/>
              <a:gd name="T36" fmla="*/ 2147483647 w 120"/>
              <a:gd name="T37" fmla="*/ 2147483647 h 638"/>
              <a:gd name="T38" fmla="*/ 2147483647 w 120"/>
              <a:gd name="T39" fmla="*/ 2147483647 h 638"/>
              <a:gd name="T40" fmla="*/ 2147483647 w 120"/>
              <a:gd name="T41" fmla="*/ 2147483647 h 638"/>
              <a:gd name="T42" fmla="*/ 2147483647 w 120"/>
              <a:gd name="T43" fmla="*/ 2147483647 h 638"/>
              <a:gd name="T44" fmla="*/ 2147483647 w 120"/>
              <a:gd name="T45" fmla="*/ 2147483647 h 638"/>
              <a:gd name="T46" fmla="*/ 2147483647 w 120"/>
              <a:gd name="T47" fmla="*/ 2147483647 h 638"/>
              <a:gd name="T48" fmla="*/ 2147483647 w 120"/>
              <a:gd name="T49" fmla="*/ 2147483647 h 638"/>
              <a:gd name="T50" fmla="*/ 2147483647 w 120"/>
              <a:gd name="T51" fmla="*/ 2147483647 h 638"/>
              <a:gd name="T52" fmla="*/ 2147483647 w 120"/>
              <a:gd name="T53" fmla="*/ 2147483647 h 638"/>
              <a:gd name="T54" fmla="*/ 2147483647 w 120"/>
              <a:gd name="T55" fmla="*/ 2147483647 h 638"/>
              <a:gd name="T56" fmla="*/ 2147483647 w 120"/>
              <a:gd name="T57" fmla="*/ 2147483647 h 638"/>
              <a:gd name="T58" fmla="*/ 2147483647 w 120"/>
              <a:gd name="T59" fmla="*/ 2147483647 h 638"/>
              <a:gd name="T60" fmla="*/ 2147483647 w 120"/>
              <a:gd name="T61" fmla="*/ 2147483647 h 638"/>
              <a:gd name="T62" fmla="*/ 2147483647 w 120"/>
              <a:gd name="T63" fmla="*/ 2147483647 h 638"/>
              <a:gd name="T64" fmla="*/ 2147483647 w 120"/>
              <a:gd name="T65" fmla="*/ 2147483647 h 638"/>
              <a:gd name="T66" fmla="*/ 2147483647 w 120"/>
              <a:gd name="T67" fmla="*/ 2147483647 h 638"/>
              <a:gd name="T68" fmla="*/ 2147483647 w 120"/>
              <a:gd name="T69" fmla="*/ 2147483647 h 6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0" h="638">
                <a:moveTo>
                  <a:pt x="120" y="0"/>
                </a:moveTo>
                <a:lnTo>
                  <a:pt x="107" y="1"/>
                </a:lnTo>
                <a:lnTo>
                  <a:pt x="96" y="5"/>
                </a:lnTo>
                <a:lnTo>
                  <a:pt x="86" y="9"/>
                </a:lnTo>
                <a:lnTo>
                  <a:pt x="78" y="16"/>
                </a:lnTo>
                <a:lnTo>
                  <a:pt x="70" y="24"/>
                </a:lnTo>
                <a:lnTo>
                  <a:pt x="65" y="33"/>
                </a:lnTo>
                <a:lnTo>
                  <a:pt x="62" y="43"/>
                </a:lnTo>
                <a:lnTo>
                  <a:pt x="61" y="54"/>
                </a:lnTo>
                <a:lnTo>
                  <a:pt x="61" y="267"/>
                </a:lnTo>
                <a:lnTo>
                  <a:pt x="59" y="278"/>
                </a:lnTo>
                <a:lnTo>
                  <a:pt x="56" y="288"/>
                </a:lnTo>
                <a:lnTo>
                  <a:pt x="51" y="296"/>
                </a:lnTo>
                <a:lnTo>
                  <a:pt x="43" y="304"/>
                </a:lnTo>
                <a:lnTo>
                  <a:pt x="33" y="310"/>
                </a:lnTo>
                <a:lnTo>
                  <a:pt x="24" y="315"/>
                </a:lnTo>
                <a:lnTo>
                  <a:pt x="13" y="318"/>
                </a:lnTo>
                <a:lnTo>
                  <a:pt x="0" y="320"/>
                </a:lnTo>
                <a:lnTo>
                  <a:pt x="13" y="321"/>
                </a:lnTo>
                <a:lnTo>
                  <a:pt x="24" y="324"/>
                </a:lnTo>
                <a:lnTo>
                  <a:pt x="33" y="329"/>
                </a:lnTo>
                <a:lnTo>
                  <a:pt x="43" y="336"/>
                </a:lnTo>
                <a:lnTo>
                  <a:pt x="51" y="344"/>
                </a:lnTo>
                <a:lnTo>
                  <a:pt x="56" y="352"/>
                </a:lnTo>
                <a:lnTo>
                  <a:pt x="59" y="361"/>
                </a:lnTo>
                <a:lnTo>
                  <a:pt x="61" y="372"/>
                </a:lnTo>
                <a:lnTo>
                  <a:pt x="61" y="585"/>
                </a:lnTo>
                <a:lnTo>
                  <a:pt x="62" y="596"/>
                </a:lnTo>
                <a:lnTo>
                  <a:pt x="65" y="606"/>
                </a:lnTo>
                <a:lnTo>
                  <a:pt x="70" y="615"/>
                </a:lnTo>
                <a:lnTo>
                  <a:pt x="78" y="623"/>
                </a:lnTo>
                <a:lnTo>
                  <a:pt x="86" y="630"/>
                </a:lnTo>
                <a:lnTo>
                  <a:pt x="96" y="635"/>
                </a:lnTo>
                <a:lnTo>
                  <a:pt x="107" y="636"/>
                </a:lnTo>
                <a:lnTo>
                  <a:pt x="120" y="638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4" name="Rectangle 357"/>
          <p:cNvSpPr>
            <a:spLocks noChangeArrowheads="1"/>
          </p:cNvSpPr>
          <p:nvPr/>
        </p:nvSpPr>
        <p:spPr bwMode="auto">
          <a:xfrm>
            <a:off x="3332163" y="4248150"/>
            <a:ext cx="11287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5" name="Rectangle 358"/>
          <p:cNvSpPr>
            <a:spLocks noChangeArrowheads="1"/>
          </p:cNvSpPr>
          <p:nvPr/>
        </p:nvSpPr>
        <p:spPr bwMode="auto">
          <a:xfrm>
            <a:off x="3487738" y="4324350"/>
            <a:ext cx="6894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vrhovi</a:t>
            </a:r>
            <a:endParaRPr lang="en-US">
              <a:latin typeface="+mj-lt"/>
            </a:endParaRPr>
          </a:p>
        </p:txBody>
      </p:sp>
      <p:sp>
        <p:nvSpPr>
          <p:cNvPr id="25746" name="Rectangle 359"/>
          <p:cNvSpPr>
            <a:spLocks noChangeArrowheads="1"/>
          </p:cNvSpPr>
          <p:nvPr/>
        </p:nvSpPr>
        <p:spPr bwMode="auto">
          <a:xfrm>
            <a:off x="4151313" y="43243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47" name="Freeform 360"/>
          <p:cNvSpPr>
            <a:spLocks/>
          </p:cNvSpPr>
          <p:nvPr/>
        </p:nvSpPr>
        <p:spPr bwMode="auto">
          <a:xfrm>
            <a:off x="4343400" y="5105400"/>
            <a:ext cx="228600" cy="1447800"/>
          </a:xfrm>
          <a:custGeom>
            <a:avLst/>
            <a:gdLst>
              <a:gd name="T0" fmla="*/ 2147483647 w 120"/>
              <a:gd name="T1" fmla="*/ 0 h 802"/>
              <a:gd name="T2" fmla="*/ 2147483647 w 120"/>
              <a:gd name="T3" fmla="*/ 2147483647 h 802"/>
              <a:gd name="T4" fmla="*/ 2147483647 w 120"/>
              <a:gd name="T5" fmla="*/ 2147483647 h 802"/>
              <a:gd name="T6" fmla="*/ 2147483647 w 120"/>
              <a:gd name="T7" fmla="*/ 2147483647 h 802"/>
              <a:gd name="T8" fmla="*/ 2147483647 w 120"/>
              <a:gd name="T9" fmla="*/ 2147483647 h 802"/>
              <a:gd name="T10" fmla="*/ 2147483647 w 120"/>
              <a:gd name="T11" fmla="*/ 2147483647 h 802"/>
              <a:gd name="T12" fmla="*/ 2147483647 w 120"/>
              <a:gd name="T13" fmla="*/ 2147483647 h 802"/>
              <a:gd name="T14" fmla="*/ 2147483647 w 120"/>
              <a:gd name="T15" fmla="*/ 2147483647 h 802"/>
              <a:gd name="T16" fmla="*/ 2147483647 w 120"/>
              <a:gd name="T17" fmla="*/ 2147483647 h 802"/>
              <a:gd name="T18" fmla="*/ 2147483647 w 120"/>
              <a:gd name="T19" fmla="*/ 2147483647 h 802"/>
              <a:gd name="T20" fmla="*/ 2147483647 w 120"/>
              <a:gd name="T21" fmla="*/ 2147483647 h 802"/>
              <a:gd name="T22" fmla="*/ 2147483647 w 120"/>
              <a:gd name="T23" fmla="*/ 2147483647 h 802"/>
              <a:gd name="T24" fmla="*/ 2147483647 w 120"/>
              <a:gd name="T25" fmla="*/ 2147483647 h 802"/>
              <a:gd name="T26" fmla="*/ 2147483647 w 120"/>
              <a:gd name="T27" fmla="*/ 2147483647 h 802"/>
              <a:gd name="T28" fmla="*/ 2147483647 w 120"/>
              <a:gd name="T29" fmla="*/ 2147483647 h 802"/>
              <a:gd name="T30" fmla="*/ 2147483647 w 120"/>
              <a:gd name="T31" fmla="*/ 2147483647 h 802"/>
              <a:gd name="T32" fmla="*/ 2147483647 w 120"/>
              <a:gd name="T33" fmla="*/ 2147483647 h 802"/>
              <a:gd name="T34" fmla="*/ 0 w 120"/>
              <a:gd name="T35" fmla="*/ 2147483647 h 802"/>
              <a:gd name="T36" fmla="*/ 2147483647 w 120"/>
              <a:gd name="T37" fmla="*/ 2147483647 h 802"/>
              <a:gd name="T38" fmla="*/ 2147483647 w 120"/>
              <a:gd name="T39" fmla="*/ 2147483647 h 802"/>
              <a:gd name="T40" fmla="*/ 2147483647 w 120"/>
              <a:gd name="T41" fmla="*/ 2147483647 h 802"/>
              <a:gd name="T42" fmla="*/ 2147483647 w 120"/>
              <a:gd name="T43" fmla="*/ 2147483647 h 802"/>
              <a:gd name="T44" fmla="*/ 2147483647 w 120"/>
              <a:gd name="T45" fmla="*/ 2147483647 h 802"/>
              <a:gd name="T46" fmla="*/ 2147483647 w 120"/>
              <a:gd name="T47" fmla="*/ 2147483647 h 802"/>
              <a:gd name="T48" fmla="*/ 2147483647 w 120"/>
              <a:gd name="T49" fmla="*/ 2147483647 h 802"/>
              <a:gd name="T50" fmla="*/ 2147483647 w 120"/>
              <a:gd name="T51" fmla="*/ 2147483647 h 802"/>
              <a:gd name="T52" fmla="*/ 2147483647 w 120"/>
              <a:gd name="T53" fmla="*/ 2147483647 h 802"/>
              <a:gd name="T54" fmla="*/ 2147483647 w 120"/>
              <a:gd name="T55" fmla="*/ 2147483647 h 802"/>
              <a:gd name="T56" fmla="*/ 2147483647 w 120"/>
              <a:gd name="T57" fmla="*/ 2147483647 h 802"/>
              <a:gd name="T58" fmla="*/ 2147483647 w 120"/>
              <a:gd name="T59" fmla="*/ 2147483647 h 802"/>
              <a:gd name="T60" fmla="*/ 2147483647 w 120"/>
              <a:gd name="T61" fmla="*/ 2147483647 h 802"/>
              <a:gd name="T62" fmla="*/ 2147483647 w 120"/>
              <a:gd name="T63" fmla="*/ 2147483647 h 802"/>
              <a:gd name="T64" fmla="*/ 2147483647 w 120"/>
              <a:gd name="T65" fmla="*/ 2147483647 h 802"/>
              <a:gd name="T66" fmla="*/ 2147483647 w 120"/>
              <a:gd name="T67" fmla="*/ 2147483647 h 802"/>
              <a:gd name="T68" fmla="*/ 2147483647 w 120"/>
              <a:gd name="T69" fmla="*/ 2147483647 h 80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0" h="802">
                <a:moveTo>
                  <a:pt x="120" y="0"/>
                </a:moveTo>
                <a:lnTo>
                  <a:pt x="107" y="2"/>
                </a:lnTo>
                <a:lnTo>
                  <a:pt x="96" y="5"/>
                </a:lnTo>
                <a:lnTo>
                  <a:pt x="86" y="12"/>
                </a:lnTo>
                <a:lnTo>
                  <a:pt x="77" y="20"/>
                </a:lnTo>
                <a:lnTo>
                  <a:pt x="70" y="31"/>
                </a:lnTo>
                <a:lnTo>
                  <a:pt x="64" y="42"/>
                </a:lnTo>
                <a:lnTo>
                  <a:pt x="61" y="55"/>
                </a:lnTo>
                <a:lnTo>
                  <a:pt x="59" y="67"/>
                </a:lnTo>
                <a:lnTo>
                  <a:pt x="59" y="335"/>
                </a:lnTo>
                <a:lnTo>
                  <a:pt x="57" y="347"/>
                </a:lnTo>
                <a:lnTo>
                  <a:pt x="54" y="360"/>
                </a:lnTo>
                <a:lnTo>
                  <a:pt x="49" y="371"/>
                </a:lnTo>
                <a:lnTo>
                  <a:pt x="41" y="383"/>
                </a:lnTo>
                <a:lnTo>
                  <a:pt x="33" y="391"/>
                </a:lnTo>
                <a:lnTo>
                  <a:pt x="22" y="397"/>
                </a:lnTo>
                <a:lnTo>
                  <a:pt x="11" y="400"/>
                </a:lnTo>
                <a:lnTo>
                  <a:pt x="0" y="402"/>
                </a:lnTo>
                <a:lnTo>
                  <a:pt x="11" y="403"/>
                </a:lnTo>
                <a:lnTo>
                  <a:pt x="22" y="407"/>
                </a:lnTo>
                <a:lnTo>
                  <a:pt x="33" y="413"/>
                </a:lnTo>
                <a:lnTo>
                  <a:pt x="41" y="421"/>
                </a:lnTo>
                <a:lnTo>
                  <a:pt x="49" y="430"/>
                </a:lnTo>
                <a:lnTo>
                  <a:pt x="54" y="442"/>
                </a:lnTo>
                <a:lnTo>
                  <a:pt x="57" y="454"/>
                </a:lnTo>
                <a:lnTo>
                  <a:pt x="59" y="467"/>
                </a:lnTo>
                <a:lnTo>
                  <a:pt x="59" y="734"/>
                </a:lnTo>
                <a:lnTo>
                  <a:pt x="61" y="747"/>
                </a:lnTo>
                <a:lnTo>
                  <a:pt x="64" y="760"/>
                </a:lnTo>
                <a:lnTo>
                  <a:pt x="70" y="771"/>
                </a:lnTo>
                <a:lnTo>
                  <a:pt x="77" y="782"/>
                </a:lnTo>
                <a:lnTo>
                  <a:pt x="86" y="790"/>
                </a:lnTo>
                <a:lnTo>
                  <a:pt x="96" y="797"/>
                </a:lnTo>
                <a:lnTo>
                  <a:pt x="107" y="800"/>
                </a:lnTo>
                <a:lnTo>
                  <a:pt x="120" y="802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8" name="Rectangle 361"/>
          <p:cNvSpPr>
            <a:spLocks noChangeArrowheads="1"/>
          </p:cNvSpPr>
          <p:nvPr/>
        </p:nvSpPr>
        <p:spPr bwMode="auto">
          <a:xfrm>
            <a:off x="3441700" y="5573713"/>
            <a:ext cx="7286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grpSp>
        <p:nvGrpSpPr>
          <p:cNvPr id="25749" name="Group 370"/>
          <p:cNvGrpSpPr>
            <a:grpSpLocks/>
          </p:cNvGrpSpPr>
          <p:nvPr/>
        </p:nvGrpSpPr>
        <p:grpSpPr bwMode="auto">
          <a:xfrm>
            <a:off x="504825" y="3957638"/>
            <a:ext cx="2971800" cy="2214562"/>
            <a:chOff x="240" y="2493"/>
            <a:chExt cx="1872" cy="1395"/>
          </a:xfrm>
        </p:grpSpPr>
        <p:grpSp>
          <p:nvGrpSpPr>
            <p:cNvPr id="25752" name="Group 369"/>
            <p:cNvGrpSpPr>
              <a:grpSpLocks/>
            </p:cNvGrpSpPr>
            <p:nvPr/>
          </p:nvGrpSpPr>
          <p:grpSpPr bwMode="auto">
            <a:xfrm>
              <a:off x="240" y="2493"/>
              <a:ext cx="1872" cy="1395"/>
              <a:chOff x="240" y="2160"/>
              <a:chExt cx="1872" cy="1395"/>
            </a:xfrm>
          </p:grpSpPr>
          <p:pic>
            <p:nvPicPr>
              <p:cNvPr id="25754" name="Picture 214" descr="Reprezentacije grafa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2839"/>
              <a:stretch>
                <a:fillRect/>
              </a:stretch>
            </p:blipFill>
            <p:spPr bwMode="auto">
              <a:xfrm>
                <a:off x="240" y="2160"/>
                <a:ext cx="1872" cy="1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755" name="Text Box 365"/>
              <p:cNvSpPr txBox="1">
                <a:spLocks noChangeArrowheads="1"/>
              </p:cNvSpPr>
              <p:nvPr/>
            </p:nvSpPr>
            <p:spPr bwMode="auto">
              <a:xfrm>
                <a:off x="342" y="2988"/>
                <a:ext cx="96" cy="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4" tIns="9144" rIns="9144" bIns="9144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sr-Latn-CS" sz="1600"/>
                  <a:t>4</a:t>
                </a:r>
                <a:endParaRPr lang="en-US" sz="1600"/>
              </a:p>
            </p:txBody>
          </p:sp>
          <p:sp>
            <p:nvSpPr>
              <p:cNvPr id="25756" name="Text Box 366"/>
              <p:cNvSpPr txBox="1">
                <a:spLocks noChangeArrowheads="1"/>
              </p:cNvSpPr>
              <p:nvPr/>
            </p:nvSpPr>
            <p:spPr bwMode="auto">
              <a:xfrm>
                <a:off x="1716" y="2976"/>
                <a:ext cx="96" cy="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4" tIns="9144" rIns="9144" bIns="9144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sr-Latn-CS" sz="1600"/>
                  <a:t>3</a:t>
                </a:r>
                <a:endParaRPr lang="en-US" sz="1600"/>
              </a:p>
            </p:txBody>
          </p:sp>
        </p:grpSp>
        <p:sp>
          <p:nvSpPr>
            <p:cNvPr id="25753" name="Text Box 367"/>
            <p:cNvSpPr txBox="1">
              <a:spLocks noChangeArrowheads="1"/>
            </p:cNvSpPr>
            <p:nvPr/>
          </p:nvSpPr>
          <p:spPr bwMode="auto">
            <a:xfrm>
              <a:off x="720" y="3722"/>
              <a:ext cx="288" cy="1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4" tIns="9144" rIns="9144" bIns="9144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CS" sz="1600"/>
                <a:t>        </a:t>
              </a:r>
              <a:endParaRPr lang="en-US" sz="1600"/>
            </a:p>
          </p:txBody>
        </p:sp>
      </p:grpSp>
      <p:sp>
        <p:nvSpPr>
          <p:cNvPr id="25750" name="Text Box 368"/>
          <p:cNvSpPr txBox="1">
            <a:spLocks noChangeArrowheads="1"/>
          </p:cNvSpPr>
          <p:nvPr/>
        </p:nvSpPr>
        <p:spPr bwMode="auto">
          <a:xfrm>
            <a:off x="7086600" y="5029200"/>
            <a:ext cx="16764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latin typeface="+mj-lt"/>
              </a:rPr>
              <a:t>Nizovi </a:t>
            </a:r>
            <a:r>
              <a:rPr lang="sr-Latn-CS" sz="1600">
                <a:solidFill>
                  <a:srgbClr val="3333CC"/>
                </a:solidFill>
                <a:latin typeface="+mj-lt"/>
              </a:rPr>
              <a:t>END</a:t>
            </a:r>
            <a:r>
              <a:rPr lang="sr-Latn-CS" sz="1600">
                <a:latin typeface="+mj-lt"/>
              </a:rPr>
              <a:t> i </a:t>
            </a:r>
            <a:r>
              <a:rPr lang="sr-Latn-CS" sz="1600">
                <a:solidFill>
                  <a:srgbClr val="3333CC"/>
                </a:solidFill>
                <a:latin typeface="+mj-lt"/>
              </a:rPr>
              <a:t>NEXT</a:t>
            </a:r>
            <a:endParaRPr lang="en-US" sz="1600">
              <a:solidFill>
                <a:srgbClr val="3333CC"/>
              </a:solidFill>
              <a:latin typeface="+mj-lt"/>
            </a:endParaRPr>
          </a:p>
        </p:txBody>
      </p:sp>
      <p:sp>
        <p:nvSpPr>
          <p:cNvPr id="25751" name="Rectangle 371"/>
          <p:cNvSpPr>
            <a:spLocks noChangeArrowheads="1"/>
          </p:cNvSpPr>
          <p:nvPr/>
        </p:nvSpPr>
        <p:spPr bwMode="auto">
          <a:xfrm>
            <a:off x="3571875" y="5657850"/>
            <a:ext cx="500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ivice</a:t>
            </a:r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Predstavljanje grafa preko nizova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763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Prvih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V</a:t>
            </a:r>
            <a:r>
              <a:rPr lang="sr-Latn-CS" sz="2400" smtClean="0"/>
              <a:t> upisa se odnosi na čvorove grafa</a:t>
            </a:r>
            <a:r>
              <a:rPr lang="en-US" sz="2400" smtClean="0"/>
              <a:t>,</a:t>
            </a:r>
            <a:r>
              <a:rPr lang="sr-Latn-CS" sz="2400" smtClean="0"/>
              <a:t> redom od prvog do čvora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V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Narednih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E</a:t>
            </a:r>
            <a:r>
              <a:rPr lang="sr-Latn-CS" sz="2400" smtClean="0"/>
              <a:t> upisa se odnosi na ivice grafa.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Prvih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V</a:t>
            </a:r>
            <a:r>
              <a:rPr lang="sr-Latn-CS" sz="2400" smtClean="0"/>
              <a:t> upisa u nizu </a:t>
            </a:r>
            <a:r>
              <a:rPr lang="sr-Latn-CS" sz="2400" b="1" smtClean="0"/>
              <a:t>END</a:t>
            </a:r>
            <a:r>
              <a:rPr lang="sr-Latn-CS" sz="2400" smtClean="0"/>
              <a:t> su prazni.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 nizu </a:t>
            </a:r>
            <a:r>
              <a:rPr lang="sr-Latn-CS" sz="2400" b="1" smtClean="0"/>
              <a:t>NEXT</a:t>
            </a:r>
            <a:r>
              <a:rPr lang="sr-Latn-CS" sz="2400" smtClean="0"/>
              <a:t> za čvor 1 upisana je vrijednost 5. To znači da se u petom redu nalaze podaci o prvoj ivici iz ovog čvora. Vidimo da je to ivica do čvora 2, a takođe vidimo i da se u redu 6 nalaze podaci o narednoj ivici koja kreće iz čvora 1.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 redu 6 piše da je naredna ivica do čvora 4, ali i da nema više ivica iz čvora 1, što je određeno nulom u šestom redu niza </a:t>
            </a:r>
            <a:r>
              <a:rPr lang="sr-Latn-CS" sz="2400" b="1" smtClean="0"/>
              <a:t>NEXT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Tumačite sami ostala tri reda nizova </a:t>
            </a:r>
            <a:r>
              <a:rPr lang="sr-Latn-CS" sz="2400" b="1" smtClean="0"/>
              <a:t>END</a:t>
            </a:r>
            <a:r>
              <a:rPr lang="sr-Latn-CS" sz="2400" smtClean="0"/>
              <a:t> i </a:t>
            </a:r>
            <a:r>
              <a:rPr lang="sr-Latn-CS" sz="2400" b="1" smtClean="0"/>
              <a:t>NEXT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 vježbu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229600" cy="2667000"/>
          </a:xfrm>
        </p:spPr>
        <p:txBody>
          <a:bodyPr/>
          <a:lstStyle/>
          <a:p>
            <a:pPr eaLnBrk="1" hangingPunct="1"/>
            <a:r>
              <a:rPr lang="sr-Latn-CS" sz="2400" smtClean="0"/>
              <a:t>Svi zadaci u zbirci zadataka su urađeni za najjednostavniji slučaj</a:t>
            </a:r>
            <a:r>
              <a:rPr lang="en-US" sz="2400" smtClean="0"/>
              <a:t> - </a:t>
            </a:r>
            <a:r>
              <a:rPr lang="sr-Latn-CS" sz="2400" smtClean="0"/>
              <a:t>matrice susjedstva.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2400" smtClean="0"/>
              <a:t>Za vježbu uradite neke od primjera za slučaj grafa reprezentovanog preko lista susjedstva i preko nizova.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Grafovi su izuzetno upotrebljivi u brojnim primjenama: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smtClean="0"/>
              <a:t>a</a:t>
            </a:r>
            <a:r>
              <a:rPr lang="sr-Latn-CS" sz="2000" smtClean="0"/>
              <a:t>lgoritmi optimizacije;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smtClean="0"/>
              <a:t>p</a:t>
            </a:r>
            <a:r>
              <a:rPr lang="sr-Latn-CS" sz="2000" smtClean="0"/>
              <a:t>laniranje </a:t>
            </a:r>
            <a:r>
              <a:rPr lang="en-US" sz="2000" smtClean="0"/>
              <a:t>saobra</a:t>
            </a:r>
            <a:r>
              <a:rPr lang="sr-Latn-RS" sz="2000" smtClean="0"/>
              <a:t>ćaja</a:t>
            </a:r>
            <a:r>
              <a:rPr lang="sr-Latn-CS" sz="2000" smtClean="0"/>
              <a:t>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smtClean="0"/>
              <a:t>p</a:t>
            </a:r>
            <a:r>
              <a:rPr lang="sr-Latn-CS" sz="2000" smtClean="0"/>
              <a:t>laniranje poslovanja;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000" smtClean="0"/>
              <a:t>e</a:t>
            </a:r>
            <a:r>
              <a:rPr lang="sr-Latn-CS" sz="2000" smtClean="0"/>
              <a:t>lektrična kola, itd.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Obično treba dobro poznavati programiranje, problem koji treba riješiti i matematičku teoriju grafova. To znanje se brzo isplati izuzetno jednostavnim rješenjima.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Da bi ilustrovali snagu grafova posmatraćemo poznati </a:t>
            </a:r>
            <a:r>
              <a:rPr lang="sr-Latn-CS" sz="2400" u="sng" smtClean="0">
                <a:solidFill>
                  <a:srgbClr val="3333CC"/>
                </a:solidFill>
              </a:rPr>
              <a:t>problem najkraćeg puta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28850"/>
            <a:ext cx="8382000" cy="3505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Pretpostavimo da u grafu imamo N čvorova. Pretpostavimo da poznajemo </a:t>
            </a:r>
            <a:r>
              <a:rPr lang="sr-Latn-CS" sz="2400" u="sng" smtClean="0"/>
              <a:t>cijene (težine) ivica</a:t>
            </a:r>
            <a:r>
              <a:rPr lang="sr-Latn-CS" sz="2400" smtClean="0"/>
              <a:t> između susjednih čvorova. Cijena je nenegativna veličina</a:t>
            </a:r>
            <a:r>
              <a:rPr lang="en-US" sz="2400" smtClean="0"/>
              <a:t> dodijeljena ivici</a:t>
            </a:r>
            <a:r>
              <a:rPr lang="sr-Latn-CS" sz="2400" smtClean="0"/>
              <a:t>. U slučaju da nema ivice između dva čvora cijena je beskonačna. Matrica sa cijenama </a:t>
            </a:r>
            <a:r>
              <a:rPr lang="en-US" sz="2400" smtClean="0"/>
              <a:t>ivica</a:t>
            </a:r>
            <a:r>
              <a:rPr lang="sr-Latn-CS" sz="2400" smtClean="0"/>
              <a:t> podsjeća na matricu susjedstva, ali umjesto </a:t>
            </a:r>
            <a:r>
              <a:rPr lang="en-US" sz="2400" smtClean="0"/>
              <a:t>binarnih vrijednosti upisane su vrijednosti u intervalu [0,</a:t>
            </a:r>
            <a:r>
              <a:rPr lang="en-US" sz="2400" smtClean="0">
                <a:sym typeface="Symbol" pitchFamily="18" charset="2"/>
              </a:rPr>
              <a:t>)</a:t>
            </a:r>
            <a:r>
              <a:rPr lang="sr-Latn-CS" sz="2400" smtClean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u="sng" smtClean="0">
                <a:solidFill>
                  <a:srgbClr val="FF0000"/>
                </a:solidFill>
              </a:rPr>
              <a:t>Problem je odrediti najjeftiniju putanju između svih čvorova I i J u grafu koja može prolaziti preko proizvoljno mnogo ivica.</a:t>
            </a:r>
            <a:endParaRPr lang="en-US" sz="2400" u="sng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2181225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Problem najkraćeg puta se može riješiti kroz sljedeće algoritamske korake.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/>
              <a:t>Korak 1.</a:t>
            </a:r>
            <a:r>
              <a:rPr lang="sr-Latn-CS" sz="2000" smtClean="0"/>
              <a:t>	</a:t>
            </a:r>
            <a:r>
              <a:rPr lang="en-US" sz="2000" smtClean="0"/>
              <a:t> </a:t>
            </a:r>
            <a:r>
              <a:rPr lang="sr-Latn-CS" sz="2000" smtClean="0"/>
              <a:t>Zada se broj čvorova </a:t>
            </a:r>
            <a:r>
              <a:rPr lang="sr-Latn-CS" sz="2000" b="1" smtClean="0"/>
              <a:t>N</a:t>
            </a:r>
            <a:r>
              <a:rPr lang="sr-Latn-CS" sz="2000" smtClean="0"/>
              <a:t>.</a:t>
            </a:r>
            <a:endParaRPr 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b="1" smtClean="0"/>
              <a:t>Korak 2.</a:t>
            </a:r>
            <a:r>
              <a:rPr lang="en-US" sz="2000" smtClean="0"/>
              <a:t> Zada se cijena puta, </a:t>
            </a:r>
            <a:r>
              <a:rPr lang="sr-Latn-CS" sz="2000" smtClean="0"/>
              <a:t>tj. ivica</a:t>
            </a:r>
            <a:r>
              <a:rPr lang="en-US" sz="2000" smtClean="0"/>
              <a:t>,</a:t>
            </a:r>
            <a:r>
              <a:rPr lang="sr-Latn-CS" sz="2000" smtClean="0"/>
              <a:t> </a:t>
            </a:r>
            <a:r>
              <a:rPr lang="en-US" sz="2000" smtClean="0"/>
              <a:t>izme</a:t>
            </a:r>
            <a:r>
              <a:rPr lang="sr-Latn-CS" sz="2000" smtClean="0"/>
              <a:t>đu svih čvorova: </a:t>
            </a:r>
            <a:r>
              <a:rPr lang="en-US" sz="2000" b="1" smtClean="0">
                <a:solidFill>
                  <a:srgbClr val="3333CC"/>
                </a:solidFill>
              </a:rPr>
              <a:t>l[i][j]</a:t>
            </a:r>
            <a:r>
              <a:rPr lang="en-US" sz="2000" smtClean="0"/>
              <a:t> za i</a:t>
            </a:r>
            <a:r>
              <a:rPr lang="en-US" sz="2000" smtClean="0">
                <a:sym typeface="Symbol" pitchFamily="18" charset="2"/>
              </a:rPr>
              <a:t>[0,N) i </a:t>
            </a:r>
            <a:r>
              <a:rPr lang="en-US" sz="2000" smtClean="0"/>
              <a:t>j</a:t>
            </a:r>
            <a:r>
              <a:rPr lang="en-US" sz="2000" smtClean="0">
                <a:sym typeface="Symbol" pitchFamily="18" charset="2"/>
              </a:rPr>
              <a:t>[0,N) </a:t>
            </a:r>
            <a:r>
              <a:rPr lang="en-US" sz="1600" b="1" smtClean="0">
                <a:sym typeface="Symbol" pitchFamily="18" charset="2"/>
              </a:rPr>
              <a:t>(uglasta zagrada ozna</a:t>
            </a:r>
            <a:r>
              <a:rPr lang="sr-Latn-CS" sz="1600" b="1" smtClean="0">
                <a:sym typeface="Symbol" pitchFamily="18" charset="2"/>
              </a:rPr>
              <a:t>čava uključenu granicu, a obična granicu koja nije uključena)</a:t>
            </a:r>
            <a:r>
              <a:rPr lang="sr-Latn-CS" sz="2000" smtClean="0">
                <a:sym typeface="Symbol" pitchFamily="18" charset="2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>
                <a:sym typeface="Symbol" pitchFamily="18" charset="2"/>
              </a:rPr>
              <a:t>Korak 3.</a:t>
            </a:r>
            <a:r>
              <a:rPr lang="sr-Latn-CS" sz="2000" smtClean="0">
                <a:sym typeface="Symbol" pitchFamily="18" charset="2"/>
              </a:rPr>
              <a:t> Postavi se početna iteracija: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[i][j]=l[i][j]</a:t>
            </a:r>
            <a:r>
              <a:rPr lang="en-US" sz="2000" smtClean="0">
                <a:sym typeface="Symbol" pitchFamily="18" charset="2"/>
              </a:rPr>
              <a:t> za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ij</a:t>
            </a:r>
            <a:r>
              <a:rPr lang="en-US" sz="2000" smtClean="0">
                <a:sym typeface="Symbol" pitchFamily="18" charset="2"/>
              </a:rPr>
              <a:t> i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[i][j]=0 </a:t>
            </a:r>
            <a:r>
              <a:rPr lang="en-US" sz="2000" smtClean="0">
                <a:sym typeface="Symbol" pitchFamily="18" charset="2"/>
              </a:rPr>
              <a:t>za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i=j</a:t>
            </a:r>
            <a:r>
              <a:rPr lang="sr-Latn-CS" sz="2000" smtClean="0">
                <a:sym typeface="Symbol" pitchFamily="18" charset="2"/>
              </a:rPr>
              <a:t>, </a:t>
            </a:r>
            <a:r>
              <a:rPr lang="en-US" sz="2000" smtClean="0">
                <a:sym typeface="Symbol" pitchFamily="18" charset="2"/>
              </a:rPr>
              <a:t>jer </a:t>
            </a:r>
            <a:r>
              <a:rPr lang="sr-Latn-CS" sz="2000" smtClean="0">
                <a:sym typeface="Symbol" pitchFamily="18" charset="2"/>
              </a:rPr>
              <a:t>je najjeftinije ne kretati se iz jednog čvora u samog sebe.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>
                <a:sym typeface="Symbol" pitchFamily="18" charset="2"/>
              </a:rPr>
              <a:t>Korak 4.</a:t>
            </a:r>
            <a:r>
              <a:rPr lang="sr-Latn-CS" sz="2000" smtClean="0">
                <a:sym typeface="Symbol" pitchFamily="18" charset="2"/>
              </a:rPr>
              <a:t> Ciklus po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k</a:t>
            </a:r>
            <a:r>
              <a:rPr lang="sr-Latn-CS" sz="2000" smtClean="0">
                <a:sym typeface="Symbol" pitchFamily="18" charset="2"/>
              </a:rPr>
              <a:t> u granicama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[0,N)</a:t>
            </a:r>
            <a:r>
              <a:rPr lang="sr-Latn-CS" sz="2000" smtClean="0">
                <a:sym typeface="Symbol" pitchFamily="18" charset="2"/>
              </a:rPr>
              <a:t> u kojem se računa:</a:t>
            </a:r>
            <a:endParaRPr lang="en-US" sz="2000" smtClean="0">
              <a:sym typeface="Symbol" pitchFamily="18" charset="2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 smtClean="0">
                <a:sym typeface="Symbol" pitchFamily="18" charset="2"/>
              </a:rPr>
              <a:t/>
            </a:r>
            <a:br>
              <a:rPr lang="sr-Latn-CS" sz="2000" smtClean="0">
                <a:sym typeface="Symbol" pitchFamily="18" charset="2"/>
              </a:rPr>
            </a:br>
            <a:r>
              <a:rPr lang="sr-Latn-CS" sz="2000" smtClean="0">
                <a:sym typeface="Symbol" pitchFamily="18" charset="2"/>
              </a:rPr>
              <a:t>	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smtClean="0">
                <a:solidFill>
                  <a:srgbClr val="FF0000"/>
                </a:solidFill>
                <a:sym typeface="Symbol" pitchFamily="18" charset="2"/>
              </a:rPr>
              <a:t>[i][j]=min{cs[i][j],cs[i][k]+cs[k][j]}</a:t>
            </a:r>
            <a:endParaRPr lang="sr-Latn-CS" sz="2400" b="1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endParaRPr lang="en-US" sz="2400" b="1" smtClean="0">
              <a:solidFill>
                <a:srgbClr val="FF0000"/>
              </a:solidFill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981075" y="5534025"/>
            <a:ext cx="67056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581275" y="6203950"/>
            <a:ext cx="342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klju</a:t>
            </a:r>
            <a:r>
              <a:rPr lang="sr-Latn-CS" sz="2000" b="1">
                <a:latin typeface="Tahoma" pitchFamily="34" charset="0"/>
              </a:rPr>
              <a:t>č</a:t>
            </a:r>
            <a:r>
              <a:rPr lang="en-US" sz="2000" b="1">
                <a:latin typeface="Tahoma" pitchFamily="34" charset="0"/>
              </a:rPr>
              <a:t>ni korak algoritma</a:t>
            </a:r>
            <a:r>
              <a:rPr lang="sr-Latn-CS" sz="2000" b="1">
                <a:latin typeface="Tahoma" pitchFamily="34" charset="0"/>
              </a:rPr>
              <a:t>!!!</a:t>
            </a:r>
            <a:endParaRPr lang="en-US" sz="2000" b="1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229600" cy="4419600"/>
          </a:xfrm>
        </p:spPr>
        <p:txBody>
          <a:bodyPr/>
          <a:lstStyle/>
          <a:p>
            <a:pPr lvl="1" eaLnBrk="1" hangingPunct="1"/>
            <a:r>
              <a:rPr lang="sr-Latn-CS" sz="1800" b="1" smtClean="0"/>
              <a:t>Korak 5.</a:t>
            </a:r>
            <a:r>
              <a:rPr lang="sr-Latn-CS" sz="1800" smtClean="0"/>
              <a:t> Ažuriranje stare vrijednosti matrice težina puta </a:t>
            </a:r>
            <a:r>
              <a:rPr lang="sr-Latn-CS" sz="1800" b="1" smtClean="0">
                <a:solidFill>
                  <a:srgbClr val="3333CC"/>
                </a:solidFill>
              </a:rPr>
              <a:t>cs</a:t>
            </a:r>
            <a:r>
              <a:rPr lang="en-US" sz="1800" b="1" smtClean="0">
                <a:solidFill>
                  <a:srgbClr val="3333CC"/>
                </a:solidFill>
              </a:rPr>
              <a:t>[i][j]=cn[i][j]</a:t>
            </a:r>
            <a:r>
              <a:rPr lang="en-US" sz="1800" smtClean="0"/>
              <a:t> </a:t>
            </a:r>
            <a:r>
              <a:rPr lang="sr-Latn-CS" sz="1800" smtClean="0"/>
              <a:t>čime se ciklus priprema za novu iteraciju. Povratak na </a:t>
            </a:r>
            <a:r>
              <a:rPr lang="sr-Latn-CS" sz="1800" b="1" smtClean="0"/>
              <a:t>korak 4</a:t>
            </a:r>
            <a:r>
              <a:rPr lang="sr-Latn-CS" sz="18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Što predstavlja ključni korak algoritma:</a:t>
            </a:r>
            <a:br>
              <a:rPr lang="sr-Latn-CS" sz="2000" smtClean="0"/>
            </a:br>
            <a:r>
              <a:rPr lang="sr-Latn-CS" sz="2000" smtClean="0"/>
              <a:t>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smtClean="0">
                <a:solidFill>
                  <a:srgbClr val="FF0000"/>
                </a:solidFill>
                <a:sym typeface="Symbol" pitchFamily="18" charset="2"/>
              </a:rPr>
              <a:t>[i][j]=min{cs[i][j],cs[i][k]+cs[k][j]} </a:t>
            </a:r>
            <a:r>
              <a:rPr lang="sr-Latn-CS" sz="2000" smtClean="0">
                <a:sym typeface="Symbol" pitchFamily="18" charset="2"/>
              </a:rPr>
              <a:t>?</a:t>
            </a:r>
            <a:endParaRPr lang="sr-Latn-CS" sz="20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Ovaj korak bira jeftiniju od dvije moguće putanje od čvora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do čvora </a:t>
            </a:r>
            <a:r>
              <a:rPr lang="sr-Latn-CS" sz="2000" smtClean="0">
                <a:solidFill>
                  <a:srgbClr val="3333CC"/>
                </a:solidFill>
              </a:rPr>
              <a:t>j: 	</a:t>
            </a:r>
            <a:r>
              <a:rPr lang="en-US" sz="2000" smtClean="0">
                <a:solidFill>
                  <a:srgbClr val="3333CC"/>
                </a:solidFill>
              </a:rPr>
              <a:t>&gt; </a:t>
            </a:r>
            <a:r>
              <a:rPr lang="sr-Latn-CS" sz="2000" smtClean="0"/>
              <a:t>direktnu 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en-US" sz="2000" smtClean="0"/>
              <a:t>, </a:t>
            </a:r>
            <a:r>
              <a:rPr lang="sr-Latn-CS" sz="2000" smtClean="0"/>
              <a:t>ili</a:t>
            </a:r>
            <a:br>
              <a:rPr lang="sr-Latn-CS" sz="2000" smtClean="0"/>
            </a:br>
            <a:r>
              <a:rPr lang="sr-Latn-CS" sz="2000" smtClean="0"/>
              <a:t>		</a:t>
            </a:r>
            <a:r>
              <a:rPr lang="en-US" sz="2000" smtClean="0">
                <a:solidFill>
                  <a:srgbClr val="3333CC"/>
                </a:solidFill>
              </a:rPr>
              <a:t>&gt; </a:t>
            </a:r>
            <a:r>
              <a:rPr lang="sr-Latn-CS" sz="2000" smtClean="0"/>
              <a:t>indirektnu 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 preko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(od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en-US" sz="2000" smtClean="0"/>
              <a:t>, </a:t>
            </a:r>
            <a:r>
              <a:rPr lang="sr-Latn-CS" sz="2000" smtClean="0"/>
              <a:t>pa od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).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Nakon prve iteracije u petlji po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(</a:t>
            </a:r>
            <a:r>
              <a:rPr lang="sr-Latn-CS" sz="2000" smtClean="0">
                <a:solidFill>
                  <a:srgbClr val="3333CC"/>
                </a:solidFill>
              </a:rPr>
              <a:t>k=0</a:t>
            </a:r>
            <a:r>
              <a:rPr lang="sr-Latn-CS" sz="2000" smtClean="0"/>
              <a:t>) matrica </a:t>
            </a:r>
            <a:r>
              <a:rPr lang="sr-Latn-CS" sz="2000" smtClean="0">
                <a:solidFill>
                  <a:srgbClr val="3333CC"/>
                </a:solidFill>
              </a:rPr>
              <a:t>cn</a:t>
            </a:r>
            <a:r>
              <a:rPr lang="sr-Latn-CS" sz="2000" smtClean="0"/>
              <a:t> sadrži najjeftini</a:t>
            </a:r>
            <a:r>
              <a:rPr lang="en-US" sz="2000" smtClean="0"/>
              <a:t>j</a:t>
            </a:r>
            <a:r>
              <a:rPr lang="sr-Latn-CS" sz="2000" smtClean="0"/>
              <a:t>e putanje između bilo koja dva čvora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 koje su se mogle napraviti preko čvora </a:t>
            </a:r>
            <a:r>
              <a:rPr lang="sr-Latn-CS" sz="2000" smtClean="0">
                <a:solidFill>
                  <a:srgbClr val="3333CC"/>
                </a:solidFill>
              </a:rPr>
              <a:t>0</a:t>
            </a:r>
            <a:r>
              <a:rPr lang="sr-Latn-CS" sz="2000" smtClean="0"/>
              <a:t>, nakon toga za </a:t>
            </a:r>
            <a:r>
              <a:rPr lang="sr-Latn-CS" sz="2000" smtClean="0">
                <a:solidFill>
                  <a:srgbClr val="3333CC"/>
                </a:solidFill>
              </a:rPr>
              <a:t>k=1</a:t>
            </a:r>
            <a:r>
              <a:rPr lang="sr-Latn-CS" sz="2000" smtClean="0"/>
              <a:t> dobijamo matricu najjeftinijih putanja između bilo koja dva čvora koja se mogla napraviti preko čvorova </a:t>
            </a:r>
            <a:r>
              <a:rPr lang="sr-Latn-CS" sz="2000" smtClean="0">
                <a:solidFill>
                  <a:srgbClr val="3333CC"/>
                </a:solidFill>
              </a:rPr>
              <a:t>0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1</a:t>
            </a:r>
            <a:r>
              <a:rPr lang="sr-Latn-CS" sz="2000" smtClean="0"/>
              <a:t>.</a:t>
            </a:r>
            <a:endParaRPr lang="en-US" sz="20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3820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Dio koda: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t-</a:t>
            </a:r>
            <a:r>
              <a:rPr lang="en-US" sz="2400" smtClean="0">
                <a:solidFill>
                  <a:srgbClr val="FF0000"/>
                </a:solidFill>
              </a:rPr>
              <a:t>&gt;next=p-&gt;next;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p-&gt;next=t;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Naravno, potrebno je alocirati element na koji pokazuje </a:t>
            </a:r>
            <a:r>
              <a:rPr lang="en-US" sz="2400" smtClean="0">
                <a:solidFill>
                  <a:srgbClr val="FF0000"/>
                </a:solidFill>
              </a:rPr>
              <a:t>t</a:t>
            </a:r>
            <a:r>
              <a:rPr lang="en-US" sz="2400" smtClean="0"/>
              <a:t>, a da bi sve opcije zajedno </a:t>
            </a:r>
            <a:r>
              <a:rPr lang="sr-Latn-CS" sz="2400" smtClean="0"/>
              <a:t>lijepo uvježbali pokušajte (bez gledanja u zbirku) da napišete funkciju koja radi sljedeće</a:t>
            </a:r>
            <a:r>
              <a:rPr lang="en-US" sz="2400" smtClean="0"/>
              <a:t>:</a:t>
            </a:r>
            <a:r>
              <a:rPr lang="sr-Latn-CS" sz="240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>
                <a:solidFill>
                  <a:srgbClr val="3333CC"/>
                </a:solidFill>
              </a:rPr>
              <a:t>	</a:t>
            </a:r>
            <a:r>
              <a:rPr lang="sr-Latn-CS" sz="2400" smtClean="0">
                <a:solidFill>
                  <a:srgbClr val="3333CC"/>
                </a:solidFill>
              </a:rPr>
              <a:t>Funkciji se predaje pokazivač na glavu sortirane liste. Elementi (cijeli brojevi) upisani u čvorovima liste su sortirani u rastuć</a:t>
            </a:r>
            <a:r>
              <a:rPr lang="en-US" sz="2400" smtClean="0">
                <a:solidFill>
                  <a:srgbClr val="3333CC"/>
                </a:solidFill>
              </a:rPr>
              <a:t>i</a:t>
            </a:r>
            <a:r>
              <a:rPr lang="sr-Latn-CS" sz="2400" smtClean="0">
                <a:solidFill>
                  <a:srgbClr val="3333CC"/>
                </a:solidFill>
              </a:rPr>
              <a:t> redosljed. Drugi argument </a:t>
            </a:r>
            <a:r>
              <a:rPr lang="en-US" sz="2400" smtClean="0">
                <a:solidFill>
                  <a:srgbClr val="3333CC"/>
                </a:solidFill>
              </a:rPr>
              <a:t>funkcije</a:t>
            </a:r>
            <a:r>
              <a:rPr lang="sr-Latn-CS" sz="2400" smtClean="0">
                <a:solidFill>
                  <a:srgbClr val="3333CC"/>
                </a:solidFill>
              </a:rPr>
              <a:t> je cijeli broj. Treba ga smjestiti u novi član liste koji će biti postavljen tako da se ne naruši sortira</a:t>
            </a:r>
            <a:r>
              <a:rPr lang="en-US" sz="2400" smtClean="0">
                <a:solidFill>
                  <a:srgbClr val="3333CC"/>
                </a:solidFill>
              </a:rPr>
              <a:t>nost</a:t>
            </a:r>
            <a:r>
              <a:rPr lang="sr-Latn-CS" sz="2400" smtClean="0">
                <a:solidFill>
                  <a:srgbClr val="3333CC"/>
                </a:solidFill>
              </a:rPr>
              <a:t> liste. Funkcija treba da vrati pokazivač na glavu liste.</a:t>
            </a:r>
            <a:endParaRPr lang="en-US" sz="2400" smtClean="0">
              <a:solidFill>
                <a:srgbClr val="3333CC"/>
              </a:solidFill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66675" y="609600"/>
            <a:ext cx="8915400" cy="1143000"/>
          </a:xfrm>
          <a:noFill/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77724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Nakon posljednjeg koraka u algoritmu dobijamo najkra</a:t>
            </a:r>
            <a:r>
              <a:rPr lang="sr-Latn-CS" sz="2400" smtClean="0"/>
              <a:t>ći put između svih čvorova u grafu </a:t>
            </a:r>
            <a:r>
              <a:rPr lang="sr-Latn-CS" sz="2400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j</a:t>
            </a:r>
            <a:r>
              <a:rPr lang="en-US" sz="2400" smtClean="0"/>
              <a:t>, </a:t>
            </a:r>
            <a:r>
              <a:rPr lang="sr-Latn-CS" sz="2400" smtClean="0"/>
              <a:t>a preko svih čvorova u grafu od </a:t>
            </a:r>
            <a:r>
              <a:rPr lang="sr-Latn-CS" sz="2400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smtClean="0">
                <a:solidFill>
                  <a:srgbClr val="3333CC"/>
                </a:solidFill>
              </a:rPr>
              <a:t>N-1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Nestrpljivi studenti mogu da pokušaju da realizuju predmetni algoritam sami </a:t>
            </a:r>
            <a:r>
              <a:rPr lang="sr-Latn-CS" sz="1600" b="1" smtClean="0"/>
              <a:t>(bez gledanja u materijale)</a:t>
            </a:r>
            <a:r>
              <a:rPr lang="en-US" sz="1600" b="1" smtClean="0"/>
              <a:t>,</a:t>
            </a:r>
            <a:r>
              <a:rPr lang="sr-Latn-CS" sz="2400" smtClean="0"/>
              <a:t> dok oni strpljivi </a:t>
            </a:r>
            <a:r>
              <a:rPr lang="sr-Latn-CS" sz="1600" b="1" smtClean="0"/>
              <a:t>(ovdje strpl</a:t>
            </a:r>
            <a:r>
              <a:rPr lang="en-US" sz="1600" b="1" smtClean="0"/>
              <a:t>j</a:t>
            </a:r>
            <a:r>
              <a:rPr lang="sr-Latn-CS" sz="1600" b="1" smtClean="0"/>
              <a:t>ivost nije vrlina)</a:t>
            </a:r>
            <a:r>
              <a:rPr lang="sr-Latn-CS" sz="2400" smtClean="0"/>
              <a:t> mogu da sačekaju naredno predavanje.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Predmetni algoritam se naziva </a:t>
            </a:r>
            <a:r>
              <a:rPr lang="sr-Latn-CS" sz="2400" b="1" smtClean="0">
                <a:solidFill>
                  <a:srgbClr val="3333CC"/>
                </a:solidFill>
              </a:rPr>
              <a:t>Dijk</a:t>
            </a:r>
            <a:r>
              <a:rPr lang="en-US" sz="2400" b="1" smtClean="0">
                <a:solidFill>
                  <a:srgbClr val="3333CC"/>
                </a:solidFill>
              </a:rPr>
              <a:t>s</a:t>
            </a:r>
            <a:r>
              <a:rPr lang="sr-Latn-CS" sz="2400" b="1" smtClean="0">
                <a:solidFill>
                  <a:srgbClr val="3333CC"/>
                </a:solidFill>
              </a:rPr>
              <a:t>tra algoritam</a:t>
            </a:r>
            <a:r>
              <a:rPr lang="sr-Latn-CS" sz="2400" smtClean="0"/>
              <a:t> </a:t>
            </a:r>
            <a:r>
              <a:rPr lang="sr-Latn-CS" sz="1600" b="1" smtClean="0"/>
              <a:t>(mada je to dosta nekorekt</a:t>
            </a:r>
            <a:r>
              <a:rPr lang="en-US" sz="1600" b="1" smtClean="0"/>
              <a:t>n</a:t>
            </a:r>
            <a:r>
              <a:rPr lang="sr-Latn-CS" sz="1600" b="1" smtClean="0"/>
              <a:t>o prema drugim ljudima koji su učestvovali u njegovom razvoju)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</a:t>
            </a:r>
            <a:endParaRPr lang="en-US" smtClean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 bwMode="auto">
          <a:xfrm>
            <a:off x="3810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RS" sz="2400" smtClean="0"/>
              <a:t>Kod originalnog Dijkstra algoritma, traži se minimalna putanja između dva čvora grafa</a:t>
            </a:r>
            <a:r>
              <a:rPr lang="sr-Latn-CS" sz="2400" smtClean="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3035007"/>
            <a:ext cx="3200400" cy="359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343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Komentari o datom problemu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30580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Prva varijanta</a:t>
            </a:r>
            <a:r>
              <a:rPr lang="en-US" sz="2400" dirty="0" smtClean="0"/>
              <a:t>,</a:t>
            </a:r>
            <a:r>
              <a:rPr lang="sr-Latn-CS" sz="2400" dirty="0" smtClean="0"/>
              <a:t> koju vjerovatno ne očekujete</a:t>
            </a:r>
            <a:r>
              <a:rPr lang="en-US" sz="2400" dirty="0" smtClean="0"/>
              <a:t>,</a:t>
            </a:r>
            <a:r>
              <a:rPr lang="sr-Latn-CS" sz="2400" dirty="0" smtClean="0"/>
              <a:t> je da je predati element manji od onoga koji je upisan u glavu liste. U tom slučaju treba alocirati novi element</a:t>
            </a:r>
            <a:r>
              <a:rPr lang="en-US" sz="2400" dirty="0" smtClean="0"/>
              <a:t>,</a:t>
            </a:r>
            <a:r>
              <a:rPr lang="sr-Latn-CS" sz="2400" dirty="0" smtClean="0"/>
              <a:t> upisati u njega cijeli broj koji je argument funkcije i njegov pokazivač </a:t>
            </a:r>
            <a:r>
              <a:rPr lang="sr-Latn-CS" sz="2400" b="1" dirty="0" smtClean="0">
                <a:solidFill>
                  <a:srgbClr val="3333CC"/>
                </a:solidFill>
              </a:rPr>
              <a:t>next</a:t>
            </a:r>
            <a:r>
              <a:rPr lang="sr-Latn-CS" sz="2400" dirty="0" smtClean="0"/>
              <a:t> treba usmjeriti na glavu liste. Tada ovaj novi element postaje glava liste i funkcija treba da vrati pokazivač na njega.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prva varijanta nije zadovoljena možemo da krenemo u rekurzivnu proceduru traženja prave pozicije za novi element liste. Sa srećom!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Brisanje elementa iz sredine liste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6925"/>
            <a:ext cx="8229600" cy="838200"/>
          </a:xfrm>
        </p:spPr>
        <p:txBody>
          <a:bodyPr/>
          <a:lstStyle/>
          <a:p>
            <a:pPr eaLnBrk="1" hangingPunct="1"/>
            <a:r>
              <a:rPr lang="sr-Latn-CS" sz="2400" smtClean="0"/>
              <a:t>Grafički se ovaj problem može označiti na sljedeći način:</a:t>
            </a:r>
            <a:endParaRPr lang="en-US" sz="2400" smtClean="0"/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3048000" y="3100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7173" name="Picture 4" descr="Brisanje elementa iz unutrasnjosti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560638"/>
            <a:ext cx="44196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57200" y="3733800"/>
            <a:ext cx="8305800" cy="297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100">
                <a:latin typeface="Tahoma" pitchFamily="34" charset="0"/>
              </a:rPr>
              <a:t>Procedura je relativno jednostavna. Treba pronaći element liste koji se briše. To se obavlja sa pozicije prethodnog elementa, na koji pokazuje pokazivač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100">
                <a:latin typeface="Tahoma" pitchFamily="34" charset="0"/>
              </a:rPr>
              <a:t>. Znači, vrši se neka provjera stanja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en-US" sz="2100">
                <a:latin typeface="Tahoma" pitchFamily="34" charset="0"/>
              </a:rPr>
              <a:t> pokaziva</a:t>
            </a:r>
            <a:r>
              <a:rPr lang="sr-Latn-CS" sz="2100">
                <a:latin typeface="Tahoma" pitchFamily="34" charset="0"/>
              </a:rPr>
              <a:t>ča. Zatim se pokazivač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100">
                <a:latin typeface="Tahoma" pitchFamily="34" charset="0"/>
              </a:rPr>
              <a:t>smjesti privremeno u pokazivač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p=</a:t>
            </a:r>
            <a:r>
              <a:rPr lang="sr-Latn-CS" sz="2100">
                <a:latin typeface="Tahoma" pitchFamily="34" charset="0"/>
              </a:rPr>
              <a:t>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sr-Latn-CS" sz="2100">
                <a:latin typeface="Tahoma" pitchFamily="34" charset="0"/>
              </a:rPr>
              <a:t>, a pokazivač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100">
                <a:latin typeface="Tahoma" pitchFamily="34" charset="0"/>
              </a:rPr>
              <a:t> </a:t>
            </a:r>
            <a:r>
              <a:rPr lang="en-US" sz="2100">
                <a:latin typeface="Tahoma" pitchFamily="34" charset="0"/>
              </a:rPr>
              <a:t>se </a:t>
            </a:r>
            <a:r>
              <a:rPr lang="sr-Latn-CS" sz="2100">
                <a:latin typeface="Tahoma" pitchFamily="34" charset="0"/>
              </a:rPr>
              <a:t>preusmjeri da pokaže na element koji je iza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en-US" sz="2100">
                <a:latin typeface="Tahoma" pitchFamily="34" charset="0"/>
              </a:rPr>
              <a:t>, </a:t>
            </a:r>
            <a:r>
              <a:rPr lang="sr-Latn-CS" sz="2100">
                <a:latin typeface="Tahoma" pitchFamily="34" charset="0"/>
              </a:rPr>
              <a:t>to jest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&gt;next=t-&gt;next-&gt;next</a:t>
            </a:r>
            <a:r>
              <a:rPr lang="en-US" sz="2100">
                <a:latin typeface="Tahoma" pitchFamily="34" charset="0"/>
              </a:rPr>
              <a:t>. Na kraju treba dealocirati strukturu </a:t>
            </a:r>
            <a:r>
              <a:rPr lang="sr-Latn-CS" sz="2100">
                <a:latin typeface="Tahoma" pitchFamily="34" charset="0"/>
              </a:rPr>
              <a:t>na koju pokazuje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100">
                <a:latin typeface="Tahoma" pitchFamily="34" charset="0"/>
              </a:rPr>
              <a:t>: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free(p)</a:t>
            </a:r>
            <a:r>
              <a:rPr lang="sr-Latn-CS" sz="2100">
                <a:latin typeface="Tahoma" pitchFamily="34" charset="0"/>
              </a:rPr>
              <a:t>. Na ovaj način je </a:t>
            </a:r>
            <a:r>
              <a:rPr lang="en-US" sz="2100">
                <a:latin typeface="Tahoma" pitchFamily="34" charset="0"/>
              </a:rPr>
              <a:t>“</a:t>
            </a:r>
            <a:r>
              <a:rPr lang="sr-Latn-CS" sz="2100">
                <a:latin typeface="Tahoma" pitchFamily="34" charset="0"/>
              </a:rPr>
              <a:t>pre</a:t>
            </a:r>
            <a:r>
              <a:rPr lang="en-US" sz="2100">
                <a:latin typeface="Tahoma" pitchFamily="34" charset="0"/>
              </a:rPr>
              <a:t>m</a:t>
            </a:r>
            <a:r>
              <a:rPr lang="sr-Latn-CS" sz="2100">
                <a:latin typeface="Tahoma" pitchFamily="34" charset="0"/>
              </a:rPr>
              <a:t>ošte</a:t>
            </a:r>
            <a:r>
              <a:rPr lang="en-US" sz="2100">
                <a:latin typeface="Tahoma" pitchFamily="34" charset="0"/>
              </a:rPr>
              <a:t>n”</a:t>
            </a:r>
            <a:r>
              <a:rPr lang="sr-Latn-CS" sz="2100">
                <a:latin typeface="Tahoma" pitchFamily="34" charset="0"/>
              </a:rPr>
              <a:t> element koji se briše i da bi se on obrisao moramo uvesti pomoćni pokazivač na njega</a:t>
            </a:r>
            <a:r>
              <a:rPr lang="en-US" sz="2100">
                <a:latin typeface="Tahoma" pitchFamily="34" charset="0"/>
              </a:rPr>
              <a:t>,</a:t>
            </a:r>
            <a:r>
              <a:rPr lang="sr-Latn-CS" sz="2100">
                <a:latin typeface="Tahoma" pitchFamily="34" charset="0"/>
              </a:rPr>
              <a:t> a to je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100">
                <a:latin typeface="Tahoma" pitchFamily="34" charset="0"/>
              </a:rPr>
              <a:t>.</a:t>
            </a:r>
            <a:endParaRPr lang="en-US" sz="2100">
              <a:latin typeface="Tahoma" pitchFamily="34" charset="0"/>
            </a:endParaRP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2686050" y="32099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551113" y="3435350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3602038" y="32099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467100" y="343535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Zadatak za vježbu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3058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Kreirati funkciju kojoj se proslijeđuje glava liste i cijeli broj upisan u elementu liste kojeg treba obrisati. Lista je sortirana u neopadajuć</a:t>
            </a:r>
            <a:r>
              <a:rPr lang="en-US" sz="2400" dirty="0" err="1" smtClean="0"/>
              <a:t>i</a:t>
            </a:r>
            <a:r>
              <a:rPr lang="sr-Latn-CS" sz="2400" dirty="0" smtClean="0"/>
              <a:t> redosljed. Funkcija treba da pored brisanja elementa vrati glavu liste. U slučaju da traženi element ne postoji u listi ne treba vršiti brisanje. Treba predvidjeti i situaciju da je glava liste traženi element, kao i situaciju da je glava liste ujedno i rep liste i da je to traženi element (kad je lista prazna i nakon operacije brisanja treba jednostavno vratiti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Brojanje elemenata liste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686800" cy="30480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Da bi </a:t>
            </a:r>
            <a:r>
              <a:rPr lang="sr-Latn-CS" sz="2400" smtClean="0"/>
              <a:t>ilustrovali </a:t>
            </a:r>
            <a:r>
              <a:rPr lang="en-US" sz="2400" smtClean="0"/>
              <a:t>rad sa</a:t>
            </a:r>
            <a:r>
              <a:rPr lang="sr-Latn-CS" sz="2400" smtClean="0"/>
              <a:t> rekurzij</a:t>
            </a:r>
            <a:r>
              <a:rPr lang="en-US" sz="2400" smtClean="0"/>
              <a:t>om</a:t>
            </a:r>
            <a:r>
              <a:rPr lang="sr-Latn-CS" sz="2400" smtClean="0"/>
              <a:t> </a:t>
            </a:r>
            <a:r>
              <a:rPr lang="en-US" sz="2400" smtClean="0"/>
              <a:t>primjenjen </a:t>
            </a:r>
            <a:r>
              <a:rPr lang="en-US" sz="2400" err="1" smtClean="0"/>
              <a:t>na</a:t>
            </a:r>
            <a:r>
              <a:rPr lang="en-US" sz="2400" smtClean="0"/>
              <a:t> </a:t>
            </a:r>
            <a:r>
              <a:rPr lang="sr-Latn-CS" sz="2400" smtClean="0"/>
              <a:t>list</a:t>
            </a:r>
            <a:r>
              <a:rPr lang="en-US" sz="2400" smtClean="0"/>
              <a:t>e,</a:t>
            </a:r>
            <a:r>
              <a:rPr lang="sr-Latn-CS" sz="2400" smtClean="0"/>
              <a:t> </a:t>
            </a:r>
            <a:r>
              <a:rPr lang="en-US" sz="2400" smtClean="0"/>
              <a:t>uradi</a:t>
            </a:r>
            <a:r>
              <a:rPr lang="sr-Latn-RS" sz="2400" smtClean="0"/>
              <a:t>ć</a:t>
            </a:r>
            <a:r>
              <a:rPr lang="en-US" sz="2400" smtClean="0"/>
              <a:t>emo</a:t>
            </a:r>
            <a:r>
              <a:rPr lang="sr-Latn-CS" sz="2400" smtClean="0"/>
              <a:t> </a:t>
            </a:r>
            <a:r>
              <a:rPr lang="en-US" sz="2400" smtClean="0"/>
              <a:t>dvije funkcije</a:t>
            </a:r>
            <a:r>
              <a:rPr lang="sr-Latn-CS" sz="2400" smtClean="0"/>
              <a:t>. Prv</a:t>
            </a:r>
            <a:r>
              <a:rPr lang="en-US" sz="2400" smtClean="0"/>
              <a:t>a</a:t>
            </a:r>
            <a:r>
              <a:rPr lang="sr-Latn-CS" sz="2400" smtClean="0"/>
              <a:t> </a:t>
            </a:r>
            <a:r>
              <a:rPr lang="en-US" sz="2400" smtClean="0"/>
              <a:t>funkcija</a:t>
            </a:r>
            <a:r>
              <a:rPr lang="sr-Latn-CS" sz="2400" smtClean="0"/>
              <a:t> </a:t>
            </a:r>
            <a:r>
              <a:rPr lang="sr-Latn-CS" sz="2400" dirty="0" smtClean="0"/>
              <a:t>vrši prosto brojanje elemen</a:t>
            </a:r>
            <a:r>
              <a:rPr lang="en-US" sz="2400" dirty="0" smtClean="0"/>
              <a:t>a</a:t>
            </a:r>
            <a:r>
              <a:rPr lang="sr-Latn-CS" sz="2400" dirty="0" smtClean="0"/>
              <a:t>t</a:t>
            </a:r>
            <a:r>
              <a:rPr lang="en-US" sz="2400" dirty="0" smtClean="0"/>
              <a:t>a</a:t>
            </a:r>
            <a:r>
              <a:rPr lang="sr-Latn-CS" sz="2400" dirty="0" smtClean="0"/>
              <a:t> liste. </a:t>
            </a:r>
            <a:r>
              <a:rPr lang="sr-Latn-CS" sz="2400" smtClean="0"/>
              <a:t>Radi </a:t>
            </a:r>
            <a:r>
              <a:rPr lang="sr-Latn-CS" sz="2400" smtClean="0"/>
              <a:t>olakšice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dirty="0" smtClean="0"/>
              <a:t>pretpostavimo da lista ima barem jedan element. Ako je taj element ujedno i rep </a:t>
            </a:r>
            <a:r>
              <a:rPr lang="sr-Latn-CS" sz="2400" smtClean="0"/>
              <a:t>liste </a:t>
            </a:r>
            <a:r>
              <a:rPr lang="en-US" sz="2400" smtClean="0"/>
              <a:t>funkcija</a:t>
            </a:r>
            <a:r>
              <a:rPr lang="sr-Latn-CS" sz="2400" smtClean="0"/>
              <a:t> </a:t>
            </a:r>
            <a:r>
              <a:rPr lang="sr-Latn-CS" sz="2400" dirty="0" smtClean="0"/>
              <a:t>treba da vrati </a:t>
            </a:r>
            <a:r>
              <a:rPr lang="sr-Latn-CS" sz="2400" b="1" dirty="0" smtClean="0">
                <a:solidFill>
                  <a:srgbClr val="FF0000"/>
                </a:solidFill>
              </a:rPr>
              <a:t>1</a:t>
            </a:r>
            <a:r>
              <a:rPr lang="sr-Latn-CS" sz="2400" dirty="0" smtClean="0"/>
              <a:t>, a ako nije treba da vrati </a:t>
            </a:r>
            <a:r>
              <a:rPr lang="sr-Latn-CS" sz="2400" dirty="0" smtClean="0">
                <a:solidFill>
                  <a:srgbClr val="3333CC"/>
                </a:solidFill>
              </a:rPr>
              <a:t>1+koliko_ima_elemenata_u ostatku_liste</a:t>
            </a:r>
            <a:r>
              <a:rPr lang="sr-Latn-CS" sz="2400" dirty="0" smtClean="0"/>
              <a:t>, a ostatak liste je opet lista koja počinje od narednog elementa.</a:t>
            </a:r>
            <a:endParaRPr lang="en-US" sz="2400" dirty="0" smtClean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095500" y="5073650"/>
            <a:ext cx="4686300" cy="16319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>
                <a:latin typeface="Tahoma" pitchFamily="34" charset="0"/>
              </a:rPr>
              <a:t>int brojelemente(struct lista *glava)</a:t>
            </a:r>
            <a:r>
              <a:rPr lang="en-US" sz="2000">
                <a:latin typeface="Tahoma" pitchFamily="34" charset="0"/>
              </a:rPr>
              <a:t>{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if(glava-&gt;next==NULL)	</a:t>
            </a:r>
          </a:p>
          <a:p>
            <a:pPr eaLnBrk="1" hangingPunct="1"/>
            <a:r>
              <a:rPr lang="en-US" sz="2000">
                <a:latin typeface="Tahoma" pitchFamily="34" charset="0"/>
              </a:rPr>
              <a:t>        return 1;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return 1+</a:t>
            </a:r>
            <a:r>
              <a:rPr lang="en-US" sz="2000">
                <a:solidFill>
                  <a:srgbClr val="3333CC"/>
                </a:solidFill>
                <a:latin typeface="Tahoma" pitchFamily="34" charset="0"/>
              </a:rPr>
              <a:t>brojelemente(glava-&gt;next);</a:t>
            </a:r>
            <a:br>
              <a:rPr lang="en-US" sz="200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}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H="1">
            <a:off x="5410200" y="5410200"/>
            <a:ext cx="2057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7162800" y="5102225"/>
            <a:ext cx="17145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rekurzivni poziv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7200900" y="5410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Nadovezivanje lista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458200" cy="47244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err="1" smtClean="0"/>
              <a:t>Nadovezivanje</a:t>
            </a:r>
            <a:r>
              <a:rPr lang="en-US" sz="2400" dirty="0" smtClean="0"/>
              <a:t> (</a:t>
            </a:r>
            <a:r>
              <a:rPr lang="en-US" sz="2400" dirty="0" err="1" smtClean="0"/>
              <a:t>konkatenacija</a:t>
            </a:r>
            <a:r>
              <a:rPr lang="en-US" sz="2400" dirty="0" smtClean="0"/>
              <a:t>) </a:t>
            </a:r>
            <a:r>
              <a:rPr lang="sr-Latn-CS" sz="2400" dirty="0" smtClean="0"/>
              <a:t>lista je sljedeći problem kojeg želimo da ilustrujemo. Imamo dvije liste i na kraj prve želimo da nadovežemo drugu. To znači da </a:t>
            </a:r>
            <a:r>
              <a:rPr lang="sr-Latn-CS" sz="2400" u="sng" dirty="0" smtClean="0"/>
              <a:t>rep prve liste treba da pokaže na glavu druge liste</a:t>
            </a:r>
            <a:r>
              <a:rPr lang="sr-Latn-CS" sz="2400" dirty="0" smtClean="0"/>
              <a:t>. Očigledno, nakon što odredimo rep prve liste treba njegov pokazivač </a:t>
            </a:r>
            <a:r>
              <a:rPr lang="sr-Latn-CS" sz="2400" b="1" dirty="0" smtClean="0">
                <a:solidFill>
                  <a:srgbClr val="3333CC"/>
                </a:solidFill>
              </a:rPr>
              <a:t>next</a:t>
            </a:r>
            <a:r>
              <a:rPr lang="sr-Latn-CS" sz="2400" dirty="0" smtClean="0"/>
              <a:t> preusmjeriti na glavu druge liste (do tada je pokazivao na </a:t>
            </a:r>
            <a:r>
              <a:rPr lang="sr-Latn-CS" sz="2400" dirty="0" smtClean="0">
                <a:solidFill>
                  <a:srgbClr val="FF0000"/>
                </a:solidFill>
              </a:rPr>
              <a:t>NULL</a:t>
            </a:r>
            <a:r>
              <a:rPr lang="sr-Latn-CS" sz="2400" dirty="0" smtClean="0"/>
              <a:t>):</a:t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struct lista *konkat(struct lista *gl1,struct lista *gl2)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    if(gl1-&gt;next==NULL) gl1-&gt;next=gl2;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r>
              <a:rPr lang="sr-Latn-CS" sz="2400" dirty="0" smtClean="0">
                <a:solidFill>
                  <a:srgbClr val="FF0000"/>
                </a:solidFill>
              </a:rPr>
              <a:t>else </a:t>
            </a:r>
            <a:r>
              <a:rPr lang="en-US" sz="2400" dirty="0" err="1" smtClean="0">
                <a:solidFill>
                  <a:srgbClr val="FF0000"/>
                </a:solidFill>
              </a:rPr>
              <a:t>konkat</a:t>
            </a:r>
            <a:r>
              <a:rPr lang="en-US" sz="2400" dirty="0" smtClean="0">
                <a:solidFill>
                  <a:srgbClr val="FF0000"/>
                </a:solidFill>
              </a:rPr>
              <a:t>(gl1-&gt;next,gl2);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r>
              <a:rPr lang="en-US" sz="2400" dirty="0" smtClean="0">
                <a:solidFill>
                  <a:srgbClr val="3333CC"/>
                </a:solidFill>
              </a:rPr>
              <a:t>return gl1;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0244" name="Freeform 4"/>
          <p:cNvSpPr>
            <a:spLocks/>
          </p:cNvSpPr>
          <p:nvPr/>
        </p:nvSpPr>
        <p:spPr bwMode="auto">
          <a:xfrm>
            <a:off x="1371600" y="6172200"/>
            <a:ext cx="2209800" cy="152400"/>
          </a:xfrm>
          <a:custGeom>
            <a:avLst/>
            <a:gdLst>
              <a:gd name="T0" fmla="*/ 0 w 1680"/>
              <a:gd name="T1" fmla="*/ 0 h 96"/>
              <a:gd name="T2" fmla="*/ 2147483647 w 1680"/>
              <a:gd name="T3" fmla="*/ 0 h 96"/>
              <a:gd name="T4" fmla="*/ 2147483647 w 1680"/>
              <a:gd name="T5" fmla="*/ 2147483647 h 9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80" h="96">
                <a:moveTo>
                  <a:pt x="0" y="0"/>
                </a:moveTo>
                <a:lnTo>
                  <a:pt x="1056" y="0"/>
                </a:lnTo>
                <a:lnTo>
                  <a:pt x="1680" y="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581400" y="5838825"/>
            <a:ext cx="5410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I</a:t>
            </a:r>
            <a:r>
              <a:rPr lang="en-US" sz="1400" b="1">
                <a:latin typeface="Tahoma" pitchFamily="34" charset="0"/>
              </a:rPr>
              <a:t>skori</a:t>
            </a:r>
            <a:r>
              <a:rPr lang="sr-Latn-CS" sz="1400" b="1">
                <a:latin typeface="Tahoma" pitchFamily="34" charset="0"/>
              </a:rPr>
              <a:t>šten je trik da samo funkcija koju poziva, recimo, glavni program</a:t>
            </a:r>
            <a:r>
              <a:rPr lang="en-US" sz="1400" b="1">
                <a:latin typeface="Tahoma" pitchFamily="34" charset="0"/>
              </a:rPr>
              <a:t>,</a:t>
            </a:r>
            <a:r>
              <a:rPr lang="sr-Latn-CS" sz="1400" b="1">
                <a:latin typeface="Tahoma" pitchFamily="34" charset="0"/>
              </a:rPr>
              <a:t> tom p</a:t>
            </a:r>
            <a:r>
              <a:rPr lang="en-US" sz="1400" b="1">
                <a:latin typeface="Tahoma" pitchFamily="34" charset="0"/>
              </a:rPr>
              <a:t>r</a:t>
            </a:r>
            <a:r>
              <a:rPr lang="sr-Latn-CS" sz="1400" b="1">
                <a:latin typeface="Tahoma" pitchFamily="34" charset="0"/>
              </a:rPr>
              <a:t>ogramu vraća vrijednost, a ne i funkcije koje je </a:t>
            </a:r>
            <a:r>
              <a:rPr lang="sr-Latn-CS" sz="1400" b="1" smtClean="0">
                <a:latin typeface="Tahoma" pitchFamily="34" charset="0"/>
              </a:rPr>
              <a:t>pozvala </a:t>
            </a:r>
            <a:r>
              <a:rPr lang="sr-Latn-CS" sz="1400" b="1">
                <a:latin typeface="Tahoma" pitchFamily="34" charset="0"/>
              </a:rPr>
              <a:t>pozvana funkcija, tj. sve vraćene vrijednosti osim posljednje, bivaju dealocirane.</a:t>
            </a:r>
            <a:endParaRPr lang="en-US" sz="14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tipovi lista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057400"/>
            <a:ext cx="8915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smtClean="0"/>
              <a:t>Prvi specijalni </a:t>
            </a:r>
            <a:r>
              <a:rPr lang="sr-Latn-CS" sz="2300" smtClean="0"/>
              <a:t>tip liste </a:t>
            </a:r>
            <a:r>
              <a:rPr lang="sr-Latn-CS" sz="2300" smtClean="0"/>
              <a:t>se naziva </a:t>
            </a:r>
            <a:r>
              <a:rPr lang="sr-Latn-CS" sz="2300" b="1" smtClean="0">
                <a:solidFill>
                  <a:srgbClr val="FF0000"/>
                </a:solidFill>
              </a:rPr>
              <a:t>stek</a:t>
            </a:r>
            <a:r>
              <a:rPr lang="sr-Latn-CS" sz="2300" b="1" smtClean="0"/>
              <a:t> </a:t>
            </a:r>
            <a:r>
              <a:rPr lang="sr-Latn-CS" sz="2300" smtClean="0"/>
              <a:t>(podsjetite se gdje smo prvi put uveli ovaj pojam). Stek je specijalni tip liste kod kojeg se dodavanje novih elemenata i brisanje postojećih </a:t>
            </a:r>
            <a:r>
              <a:rPr lang="sr-Latn-CS" sz="2300" smtClean="0"/>
              <a:t>izvodi </a:t>
            </a:r>
            <a:r>
              <a:rPr lang="sr-Latn-CS" sz="2300" smtClean="0"/>
              <a:t>samo </a:t>
            </a:r>
            <a:r>
              <a:rPr lang="sr-Latn-CS" sz="2300" smtClean="0"/>
              <a:t>sa pozicije </a:t>
            </a:r>
            <a:r>
              <a:rPr lang="sr-Latn-CS" sz="2300" smtClean="0"/>
              <a:t>repa</a:t>
            </a:r>
            <a:r>
              <a:rPr lang="sr-Latn-CS" sz="23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smtClean="0"/>
              <a:t>Stek </a:t>
            </a:r>
            <a:r>
              <a:rPr lang="sr-Latn-CS" sz="2300" smtClean="0"/>
              <a:t>je kao takav </a:t>
            </a:r>
            <a:r>
              <a:rPr lang="sr-Latn-CS" sz="2300" smtClean="0">
                <a:solidFill>
                  <a:srgbClr val="3333CC"/>
                </a:solidFill>
              </a:rPr>
              <a:t>FILO</a:t>
            </a:r>
            <a:r>
              <a:rPr lang="sr-Latn-CS" sz="2300" smtClean="0"/>
              <a:t> (</a:t>
            </a:r>
            <a:r>
              <a:rPr lang="sr-Latn-CS" sz="2300" smtClean="0">
                <a:solidFill>
                  <a:srgbClr val="3333CC"/>
                </a:solidFill>
              </a:rPr>
              <a:t>F</a:t>
            </a:r>
            <a:r>
              <a:rPr lang="sr-Latn-CS" sz="2300" smtClean="0"/>
              <a:t>irst-In-</a:t>
            </a:r>
            <a:r>
              <a:rPr lang="sr-Latn-CS" sz="2300" smtClean="0">
                <a:solidFill>
                  <a:srgbClr val="3333CC"/>
                </a:solidFill>
              </a:rPr>
              <a:t>L</a:t>
            </a:r>
            <a:r>
              <a:rPr lang="sr-Latn-CS" sz="2300" smtClean="0"/>
              <a:t>ast-</a:t>
            </a:r>
            <a:r>
              <a:rPr lang="sr-Latn-CS" sz="2300" smtClean="0">
                <a:solidFill>
                  <a:srgbClr val="3333CC"/>
                </a:solidFill>
              </a:rPr>
              <a:t>O</a:t>
            </a:r>
            <a:r>
              <a:rPr lang="sr-Latn-CS" sz="2300" smtClean="0"/>
              <a:t>ut) memorija, odnosno član liste koji prvi uđe u listu posljednji iz nje izlazi</a:t>
            </a:r>
            <a:r>
              <a:rPr lang="en-US" sz="2300" smtClean="0"/>
              <a:t>,</a:t>
            </a:r>
            <a:r>
              <a:rPr lang="sr-Latn-CS" sz="2300" smtClean="0"/>
              <a:t> i obrnuto</a:t>
            </a:r>
            <a:r>
              <a:rPr lang="en-US" sz="2300" smtClean="0"/>
              <a:t>:</a:t>
            </a:r>
            <a:r>
              <a:rPr lang="sr-Latn-CS" sz="2300" smtClean="0"/>
              <a:t> posljednji uđe</a:t>
            </a:r>
            <a:r>
              <a:rPr lang="en-US" sz="2300" smtClean="0"/>
              <a:t>,</a:t>
            </a:r>
            <a:r>
              <a:rPr lang="sr-Latn-CS" sz="2300" smtClean="0"/>
              <a:t> prvi izađe</a:t>
            </a:r>
            <a:r>
              <a:rPr lang="sr-Latn-CS" sz="23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RS" sz="2300" smtClean="0"/>
              <a:t>Operacije kod steka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b="1" smtClean="0">
                <a:solidFill>
                  <a:srgbClr val="FF0000"/>
                </a:solidFill>
              </a:rPr>
              <a:t>push</a:t>
            </a:r>
            <a:r>
              <a:rPr lang="en-US" sz="2000" smtClean="0"/>
              <a:t> </a:t>
            </a:r>
            <a:r>
              <a:rPr lang="sr-Latn-RS" sz="2000"/>
              <a:t>(</a:t>
            </a:r>
            <a:r>
              <a:rPr lang="en-US" sz="2000" smtClean="0"/>
              <a:t>dodavanje elementa</a:t>
            </a:r>
            <a:r>
              <a:rPr lang="sr-Latn-RS" sz="2000" smtClean="0"/>
              <a:t>)</a:t>
            </a:r>
            <a:r>
              <a:rPr lang="en-US" sz="2000" smtClean="0"/>
              <a:t>,</a:t>
            </a:r>
            <a:r>
              <a:rPr lang="sr-Latn-RS" sz="200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b="1" smtClean="0">
                <a:solidFill>
                  <a:srgbClr val="FF0000"/>
                </a:solidFill>
              </a:rPr>
              <a:t>pop</a:t>
            </a:r>
            <a:r>
              <a:rPr lang="sr-Latn-RS" sz="2000" smtClean="0"/>
              <a:t> (u</a:t>
            </a:r>
            <a:r>
              <a:rPr lang="en-US" sz="2000" smtClean="0"/>
              <a:t>klanjanje </a:t>
            </a:r>
            <a:r>
              <a:rPr lang="en-US" sz="2000"/>
              <a:t>posljednje </a:t>
            </a:r>
            <a:r>
              <a:rPr lang="en-US" sz="2000"/>
              <a:t>dodatog </a:t>
            </a:r>
            <a:r>
              <a:rPr lang="en-US" sz="2000" smtClean="0"/>
              <a:t>elementa</a:t>
            </a:r>
            <a:r>
              <a:rPr lang="sr-Latn-RS" sz="2000" smtClean="0"/>
              <a:t>) </a:t>
            </a:r>
            <a:r>
              <a:rPr lang="en-US" sz="2000" smtClean="0"/>
              <a:t>i</a:t>
            </a:r>
            <a:r>
              <a:rPr lang="sr-Latn-RS" sz="200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smtClean="0">
                <a:solidFill>
                  <a:srgbClr val="FF0000"/>
                </a:solidFill>
              </a:rPr>
              <a:t>peek</a:t>
            </a:r>
            <a:r>
              <a:rPr lang="en-US" sz="2000" smtClean="0"/>
              <a:t> </a:t>
            </a:r>
            <a:r>
              <a:rPr lang="sr-Latn-RS" sz="2000"/>
              <a:t>(</a:t>
            </a:r>
            <a:r>
              <a:rPr lang="en-US" sz="2000" smtClean="0"/>
              <a:t>čitanje </a:t>
            </a:r>
            <a:r>
              <a:rPr lang="en-US" sz="2000"/>
              <a:t>posljednje dodatog elementa, bez </a:t>
            </a:r>
            <a:r>
              <a:rPr lang="en-US" sz="2000"/>
              <a:t>modifikacije </a:t>
            </a:r>
            <a:r>
              <a:rPr lang="en-US" sz="2000" smtClean="0"/>
              <a:t>steka</a:t>
            </a:r>
            <a:r>
              <a:rPr lang="sr-Latn-RS" sz="2000" smtClean="0"/>
              <a:t>).</a:t>
            </a:r>
            <a:endParaRPr lang="en-US" sz="20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RS" sz="2300" smtClean="0"/>
              <a:t>I</a:t>
            </a:r>
            <a:r>
              <a:rPr lang="it-IT" sz="2300" smtClean="0"/>
              <a:t>mplementiraju </a:t>
            </a:r>
            <a:r>
              <a:rPr lang="it-IT" sz="2300"/>
              <a:t>se i operacije provjere da li je stek pun </a:t>
            </a:r>
            <a:r>
              <a:rPr lang="it-IT" sz="2300"/>
              <a:t>ili </a:t>
            </a:r>
            <a:r>
              <a:rPr lang="it-IT" sz="2300" smtClean="0"/>
              <a:t>prazan</a:t>
            </a:r>
            <a:r>
              <a:rPr lang="sr-Latn-RS" sz="2300" smtClean="0"/>
              <a:t>.</a:t>
            </a:r>
            <a:endParaRPr lang="sr-Latn-RS" sz="23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RS" sz="2300" smtClean="0"/>
              <a:t>Osim preko listi, s</a:t>
            </a:r>
            <a:r>
              <a:rPr lang="sr-Latn-CS" sz="2300" smtClean="0"/>
              <a:t>tek</a:t>
            </a:r>
            <a:r>
              <a:rPr lang="en-US" sz="2300" smtClean="0"/>
              <a:t>ovi</a:t>
            </a:r>
            <a:r>
              <a:rPr lang="sr-Latn-RS" sz="2300" smtClean="0"/>
              <a:t> mogu realizovati i pomoću</a:t>
            </a:r>
            <a:r>
              <a:rPr lang="sr-Latn-CS" sz="2300" smtClean="0"/>
              <a:t> nizova.</a:t>
            </a:r>
            <a:endParaRPr lang="en-US" sz="23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36507</TotalTime>
  <Words>2568</Words>
  <Application>Microsoft Office PowerPoint</Application>
  <PresentationFormat>On-screen Show (4:3)</PresentationFormat>
  <Paragraphs>219</Paragraphs>
  <Slides>31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Citrus</vt:lpstr>
      <vt:lpstr>Programiranje I</vt:lpstr>
      <vt:lpstr>Dodavanje elementa u sredinu liste</vt:lpstr>
      <vt:lpstr>Dodavanje elementa u sredinu liste</vt:lpstr>
      <vt:lpstr>Komentari o datom problemu</vt:lpstr>
      <vt:lpstr>Brisanje elementa iz sredine liste</vt:lpstr>
      <vt:lpstr>Zadatak za vježbu</vt:lpstr>
      <vt:lpstr>Brojanje elemenata liste</vt:lpstr>
      <vt:lpstr>Nadovezivanje lista</vt:lpstr>
      <vt:lpstr>Specijalni tipovi lista</vt:lpstr>
      <vt:lpstr>Specijalni tipovi lista</vt:lpstr>
      <vt:lpstr>Dvostruko povezana lista</vt:lpstr>
      <vt:lpstr>Vizuelizacija dvostruko povezane liste</vt:lpstr>
      <vt:lpstr>Dodavanje elementa u dvost. listu</vt:lpstr>
      <vt:lpstr>Dvostruke liste – Za vježbu</vt:lpstr>
      <vt:lpstr>Grafovi</vt:lpstr>
      <vt:lpstr>Vizuelizacija grafa</vt:lpstr>
      <vt:lpstr>Graf - Definicije</vt:lpstr>
      <vt:lpstr>Predstavljanje grafa</vt:lpstr>
      <vt:lpstr>Matrica susjedstva</vt:lpstr>
      <vt:lpstr>Mana matrice susjedstva</vt:lpstr>
      <vt:lpstr>Alternativni načini predstavljanja grafa</vt:lpstr>
      <vt:lpstr>Liste susjedstva - Primjer</vt:lpstr>
      <vt:lpstr>Predstavljanje grafa preko nizova</vt:lpstr>
      <vt:lpstr>Predstavljanje grafa preko nizova</vt:lpstr>
      <vt:lpstr>Za vježbu</vt:lpstr>
      <vt:lpstr>Problem najkraćeg puta</vt:lpstr>
      <vt:lpstr>Problem najkraćeg puta</vt:lpstr>
      <vt:lpstr>Problem najkraćeg puta</vt:lpstr>
      <vt:lpstr>Problem najkraćeg puta</vt:lpstr>
      <vt:lpstr>Dijkstra algoritam</vt:lpstr>
      <vt:lpstr>Dijkstra algoritam</vt:lpstr>
    </vt:vector>
  </TitlesOfParts>
  <Company>ETF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814</cp:revision>
  <dcterms:created xsi:type="dcterms:W3CDTF">2004-08-23T07:37:27Z</dcterms:created>
  <dcterms:modified xsi:type="dcterms:W3CDTF">2017-12-13T07:07:08Z</dcterms:modified>
</cp:coreProperties>
</file>