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19" r:id="rId3"/>
  </p:sldMasterIdLst>
  <p:notesMasterIdLst>
    <p:notesMasterId r:id="rId25"/>
  </p:notesMasterIdLst>
  <p:handoutMasterIdLst>
    <p:handoutMasterId r:id="rId26"/>
  </p:handoutMasterIdLst>
  <p:sldIdLst>
    <p:sldId id="257" r:id="rId4"/>
    <p:sldId id="258" r:id="rId5"/>
    <p:sldId id="286" r:id="rId6"/>
    <p:sldId id="293" r:id="rId7"/>
    <p:sldId id="290" r:id="rId8"/>
    <p:sldId id="292" r:id="rId9"/>
    <p:sldId id="295" r:id="rId10"/>
    <p:sldId id="296" r:id="rId11"/>
    <p:sldId id="294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8" r:id="rId22"/>
    <p:sldId id="309" r:id="rId23"/>
    <p:sldId id="307" r:id="rId2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3163"/>
    <a:srgbClr val="AA2C71"/>
    <a:srgbClr val="A62C6F"/>
    <a:srgbClr val="2E0C1F"/>
    <a:srgbClr val="E1E1E1"/>
    <a:srgbClr val="F9E7F1"/>
    <a:srgbClr val="852359"/>
    <a:srgbClr val="969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86457" autoAdjust="0"/>
  </p:normalViewPr>
  <p:slideViewPr>
    <p:cSldViewPr snapToGrid="0">
      <p:cViewPr varScale="1">
        <p:scale>
          <a:sx n="74" d="100"/>
          <a:sy n="74" d="100"/>
        </p:scale>
        <p:origin x="69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DE413C2-0F54-45B9-8F22-C4B42EC9D266}" type="datetimeFigureOut">
              <a:rPr lang="en-US"/>
              <a:pPr>
                <a:defRPr/>
              </a:pPr>
              <a:t>2/22/2021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F1F8AA3-15D8-4E3A-9850-3A0523758A3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3200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0312CB-148F-4AED-9978-4B97A905A267}" type="datetimeFigureOut">
              <a:rPr lang="en-US"/>
              <a:pPr>
                <a:defRPr/>
              </a:pPr>
              <a:t>2/22/2021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E21200EA-70B3-4E4E-8019-9D81A4A2C2A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9209990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93E926-95A8-4F11-93FD-9CB7D6054CB4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9FD16-6925-4A5D-8F20-3F92FE24AEFC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5666918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486A72-DA7D-415A-974C-3099FF5E602F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9B48-243E-420D-8E1A-44F7947DC1D3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4994902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486A72-DA7D-415A-974C-3099FF5E602F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9B48-243E-420D-8E1A-44F7947DC1D3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08163364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/>
            </a:extLst>
          </p:cNvPr>
          <p:cNvSpPr>
            <a:spLocks noChangeAspect="1"/>
          </p:cNvSpPr>
          <p:nvPr userDrawn="1"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4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9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A75D-CE2C-451A-8F84-2F0D240CA083}" type="datetime8">
              <a:rPr lang="en-US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7E918-4BD5-4113-A4F8-B75F4AED62AB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0596360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10" name="Straight Connector 9">
            <a:extLst>
              <a:ext uri="{FF2B5EF4-FFF2-40B4-BE49-F238E27FC236}"/>
              <a:ext uri="{C183D7F6-B498-43B3-948B-1728B52AA6E4}"/>
            </a:extLst>
          </p:cNvPr>
          <p:cNvCxnSpPr>
            <a:cxnSpLocks/>
          </p:cNvCxnSpPr>
          <p:nvPr userDrawn="1"/>
        </p:nvCxnSpPr>
        <p:spPr>
          <a:xfrm>
            <a:off x="4179888" y="2714625"/>
            <a:ext cx="0" cy="3194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/>
              <a:ext uri="{C183D7F6-B498-43B3-948B-1728B52AA6E4}"/>
            </a:extLst>
          </p:cNvPr>
          <p:cNvCxnSpPr>
            <a:cxnSpLocks/>
          </p:cNvCxnSpPr>
          <p:nvPr userDrawn="1"/>
        </p:nvCxnSpPr>
        <p:spPr>
          <a:xfrm>
            <a:off x="7962900" y="2714625"/>
            <a:ext cx="0" cy="3194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96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3" name="Content Placeholder 3">
            <a:extLst>
              <a:ext uri="{FF2B5EF4-FFF2-40B4-BE49-F238E27FC236}"/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45430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2" name="Content Placeholder 3">
            <a:extLst>
              <a:ext uri="{FF2B5EF4-FFF2-40B4-BE49-F238E27FC236}"/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400414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4" name="Text Placeholder 2">
            <a:extLst>
              <a:ext uri="{FF2B5EF4-FFF2-40B4-BE49-F238E27FC236}"/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241852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/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96836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9FAF3B53-1D9B-4BB6-8C5F-A65FA66DEA90}" type="datetime8">
              <a:rPr lang="en-US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dirty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rgbClr val="903163"/>
                </a:solidFill>
              </a:defRPr>
            </a:lvl1pPr>
          </a:lstStyle>
          <a:p>
            <a:fld id="{64EA2986-B518-40A2-A135-B5C532B8462D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547647441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 bwMode="white">
          <a:xfrm>
            <a:off x="440683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F1C22-F66D-4DE5-973A-BE1239C69DD6}" type="datetime8">
              <a:rPr lang="en-US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13501-075F-48F4-B8BC-39C61FABB66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27856209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291ED254-78F5-4598-BAB4-0C1081457D42}" type="datetime8">
              <a:rPr lang="en-US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03163"/>
                </a:solidFill>
              </a:defRPr>
            </a:lvl1pPr>
          </a:lstStyle>
          <a:p>
            <a:fld id="{33247331-8809-4899-813A-FA9717A2905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60779352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F4A75D-CE2C-451A-8F84-2F0D240CA083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7E918-4BD5-4113-A4F8-B75F4AED62AB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ChangeAspect="1"/>
          </p:cNvSpPr>
          <p:nvPr userDrawn="1"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4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574485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20641F-9020-4986-ADD7-D7FD309511D0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980B-DAE7-43D8-B4FC-F2A23B1F6414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5390916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379497-B7FA-40F9-9D63-46ED6A1E9B9E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73586-05AE-43C5-B412-27C81605AAB4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585310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EFE888-0254-425F-B104-99052AECAE4C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704F8-7FBD-4094-BC68-F73E17624A7F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9862791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0F1C22-F66D-4DE5-973A-BE1239C69DD6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3501-075F-48F4-B8BC-39C61FABB667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95950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486A72-DA7D-415A-974C-3099FF5E602F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9B48-243E-420D-8E1A-44F7947DC1D3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16032005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7B3A77-C82F-4C50-9B2F-9EF00F9401FF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770A9-AB6B-4F42-98DD-663AF7620318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21939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9F1084-6E2B-484F-8B1F-9B636527AF70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B3A6-54FE-4BC3-BAFD-CBEFFF904060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65111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486A72-DA7D-415A-974C-3099FF5E602F}" type="datetime8">
              <a:rPr lang="en-US" smtClean="0"/>
              <a:pPr>
                <a:defRPr/>
              </a:pPr>
              <a:t>2/22/2021 4:17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ADD A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9B48-243E-420D-8E1A-44F7947DC1D3}" type="slidenum">
              <a:rPr lang="en-US" altLang="sr-Latn-RS" smtClean="0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5801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686" r:id="rId12"/>
    <p:sldLayoutId id="2147483690" r:id="rId13"/>
    <p:sldLayoutId id="2147483692" r:id="rId14"/>
    <p:sldLayoutId id="2147483693" r:id="rId15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title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Latn-ME" dirty="0" smtClean="0"/>
              <a:t>Donji stroj saobraćajnica</a:t>
            </a:r>
            <a:endParaRPr lang="en-US" dirty="0"/>
          </a:p>
        </p:txBody>
      </p:sp>
      <p:sp>
        <p:nvSpPr>
          <p:cNvPr id="3" name="Subtitle 2" descr="subtitle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fontAlgn="auto">
              <a:defRPr/>
            </a:pPr>
            <a:r>
              <a:rPr lang="en-US" dirty="0" smtClean="0"/>
              <a:t>UVODNO PREDAVANJE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34572" y="5045406"/>
            <a:ext cx="6780627" cy="1336430"/>
          </a:xfrm>
          <a:prstGeom prst="rect">
            <a:avLst/>
          </a:prstGeom>
          <a:noFill/>
          <a:ln w="44450">
            <a:solidFill>
              <a:srgbClr val="A62C6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Galerija 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 specijalna vrsta zasijeka u stijeni, izgrađena na strmoj padini, čija je spoljnja strana blizu linije terena, a karakteristike stijene su takve da se kosina može držati u nagibima strmijim od vertikalnog.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764"/>
          <a:stretch/>
        </p:blipFill>
        <p:spPr>
          <a:xfrm>
            <a:off x="225082" y="465085"/>
            <a:ext cx="3742007" cy="42086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501" y="25762"/>
            <a:ext cx="3344391" cy="46479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9009" y="236345"/>
            <a:ext cx="2627892" cy="401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23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48" y="1094817"/>
            <a:ext cx="11237598" cy="3361506"/>
          </a:xfrm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-97888" y="0"/>
            <a:ext cx="6532880" cy="736600"/>
          </a:xfrm>
        </p:spPr>
        <p:txBody>
          <a:bodyPr>
            <a:normAutofit fontScale="90000"/>
          </a:bodyPr>
          <a:lstStyle/>
          <a:p>
            <a:r>
              <a:rPr lang="sr-Latn-ME" sz="3000" dirty="0" smtClean="0"/>
              <a:t>Elementi poprečnog profila puta u nasipu</a:t>
            </a:r>
            <a:endParaRPr lang="sr-Latn-ME" sz="30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342857" y="4686163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rgbClr val="AA2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nožica nasipa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2342857" y="4240423"/>
            <a:ext cx="292100" cy="431800"/>
          </a:xfrm>
          <a:prstGeom prst="straightConnector1">
            <a:avLst/>
          </a:prstGeom>
          <a:ln w="19050">
            <a:solidFill>
              <a:srgbClr val="903163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498600" y="3419344"/>
            <a:ext cx="8305800" cy="925723"/>
          </a:xfrm>
          <a:prstGeom prst="line">
            <a:avLst/>
          </a:prstGeom>
          <a:ln w="254000">
            <a:solidFill>
              <a:schemeClr val="accent1">
                <a:shade val="95000"/>
                <a:satMod val="10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 txBox="1">
            <a:spLocks noChangeArrowheads="1"/>
          </p:cNvSpPr>
          <p:nvPr/>
        </p:nvSpPr>
        <p:spPr bwMode="auto">
          <a:xfrm rot="21192140">
            <a:off x="7816557" y="3621572"/>
            <a:ext cx="11242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podtlo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168552" y="3230231"/>
            <a:ext cx="6051648" cy="142317"/>
          </a:xfrm>
          <a:prstGeom prst="line">
            <a:avLst/>
          </a:prstGeom>
          <a:ln w="254000">
            <a:solidFill>
              <a:schemeClr val="accent6">
                <a:lumMod val="50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114802" y="3304828"/>
            <a:ext cx="536698" cy="139845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415670" y="4672223"/>
            <a:ext cx="4871330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Posteljica (planum donjeg stroja) </a:t>
            </a:r>
            <a:r>
              <a:rPr lang="sr-Latn-ME" sz="2000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 pripremljena površina završnog sloja donjeg stroja u nasipu ili usjeku preko koje se polaže kolovozna konstrukcija.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657600" y="2070100"/>
            <a:ext cx="5307209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194376" y="1661039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planum  puta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0016036" y="3419344"/>
            <a:ext cx="3044655" cy="34281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odvodni kanal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(jarak)</a:t>
            </a:r>
          </a:p>
        </p:txBody>
      </p:sp>
    </p:spTree>
    <p:extLst>
      <p:ext uri="{BB962C8B-B14F-4D97-AF65-F5344CB8AC3E}">
        <p14:creationId xmlns:p14="http://schemas.microsoft.com/office/powerpoint/2010/main" val="42374563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975792"/>
            <a:ext cx="11520294" cy="5247208"/>
          </a:xfrm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-97888" y="0"/>
            <a:ext cx="6532880" cy="736600"/>
          </a:xfrm>
        </p:spPr>
        <p:txBody>
          <a:bodyPr>
            <a:normAutofit fontScale="90000"/>
          </a:bodyPr>
          <a:lstStyle/>
          <a:p>
            <a:r>
              <a:rPr lang="sr-Latn-ME" sz="3000" dirty="0" smtClean="0"/>
              <a:t>Elementi poprečnog profila puta u zasjeku</a:t>
            </a:r>
            <a:endParaRPr lang="sr-Latn-ME" sz="30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52401" y="3383672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rgbClr val="AA2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potporni zid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879600" y="3856117"/>
            <a:ext cx="623411" cy="532338"/>
          </a:xfrm>
          <a:prstGeom prst="straightConnector1">
            <a:avLst/>
          </a:prstGeom>
          <a:ln w="19050">
            <a:solidFill>
              <a:srgbClr val="903163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 txBox="1">
            <a:spLocks noChangeArrowheads="1"/>
          </p:cNvSpPr>
          <p:nvPr/>
        </p:nvSpPr>
        <p:spPr bwMode="auto">
          <a:xfrm rot="21192140">
            <a:off x="4431469" y="4165964"/>
            <a:ext cx="11242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podtlo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376648" y="3227792"/>
            <a:ext cx="5741952" cy="120609"/>
          </a:xfrm>
          <a:prstGeom prst="line">
            <a:avLst/>
          </a:prstGeom>
          <a:ln w="88900">
            <a:solidFill>
              <a:schemeClr val="accent6">
                <a:lumMod val="50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114802" y="3304828"/>
            <a:ext cx="536698" cy="139845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415670" y="4672223"/>
            <a:ext cx="4871330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Posteljica ( planum donjeg stroja)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657600" y="2070100"/>
            <a:ext cx="5562600" cy="63384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363829" y="1597656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planum  puta</a:t>
            </a:r>
          </a:p>
        </p:txBody>
      </p:sp>
      <p:sp>
        <p:nvSpPr>
          <p:cNvPr id="7" name="Freeform 6"/>
          <p:cNvSpPr/>
          <p:nvPr/>
        </p:nvSpPr>
        <p:spPr>
          <a:xfrm>
            <a:off x="3187700" y="3467100"/>
            <a:ext cx="2425700" cy="1358900"/>
          </a:xfrm>
          <a:custGeom>
            <a:avLst/>
            <a:gdLst>
              <a:gd name="connsiteX0" fmla="*/ 0 w 2425700"/>
              <a:gd name="connsiteY0" fmla="*/ 1358900 h 1358900"/>
              <a:gd name="connsiteX1" fmla="*/ 393700 w 2425700"/>
              <a:gd name="connsiteY1" fmla="*/ 1130300 h 1358900"/>
              <a:gd name="connsiteX2" fmla="*/ 685800 w 2425700"/>
              <a:gd name="connsiteY2" fmla="*/ 914400 h 1358900"/>
              <a:gd name="connsiteX3" fmla="*/ 939800 w 2425700"/>
              <a:gd name="connsiteY3" fmla="*/ 901700 h 1358900"/>
              <a:gd name="connsiteX4" fmla="*/ 1270000 w 2425700"/>
              <a:gd name="connsiteY4" fmla="*/ 901700 h 1358900"/>
              <a:gd name="connsiteX5" fmla="*/ 1346200 w 2425700"/>
              <a:gd name="connsiteY5" fmla="*/ 787400 h 1358900"/>
              <a:gd name="connsiteX6" fmla="*/ 1358900 w 2425700"/>
              <a:gd name="connsiteY6" fmla="*/ 622300 h 1358900"/>
              <a:gd name="connsiteX7" fmla="*/ 1460500 w 2425700"/>
              <a:gd name="connsiteY7" fmla="*/ 520700 h 1358900"/>
              <a:gd name="connsiteX8" fmla="*/ 1638300 w 2425700"/>
              <a:gd name="connsiteY8" fmla="*/ 469900 h 1358900"/>
              <a:gd name="connsiteX9" fmla="*/ 1739900 w 2425700"/>
              <a:gd name="connsiteY9" fmla="*/ 406400 h 1358900"/>
              <a:gd name="connsiteX10" fmla="*/ 1943100 w 2425700"/>
              <a:gd name="connsiteY10" fmla="*/ 368300 h 1358900"/>
              <a:gd name="connsiteX11" fmla="*/ 2133600 w 2425700"/>
              <a:gd name="connsiteY11" fmla="*/ 368300 h 1358900"/>
              <a:gd name="connsiteX12" fmla="*/ 2273300 w 2425700"/>
              <a:gd name="connsiteY12" fmla="*/ 342900 h 1358900"/>
              <a:gd name="connsiteX13" fmla="*/ 2425700 w 2425700"/>
              <a:gd name="connsiteY13" fmla="*/ 0 h 13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25700" h="1358900">
                <a:moveTo>
                  <a:pt x="0" y="1358900"/>
                </a:moveTo>
                <a:cubicBezTo>
                  <a:pt x="139700" y="1281641"/>
                  <a:pt x="279400" y="1204383"/>
                  <a:pt x="393700" y="1130300"/>
                </a:cubicBezTo>
                <a:cubicBezTo>
                  <a:pt x="508000" y="1056217"/>
                  <a:pt x="594783" y="952500"/>
                  <a:pt x="685800" y="914400"/>
                </a:cubicBezTo>
                <a:cubicBezTo>
                  <a:pt x="776817" y="876300"/>
                  <a:pt x="842433" y="903817"/>
                  <a:pt x="939800" y="901700"/>
                </a:cubicBezTo>
                <a:cubicBezTo>
                  <a:pt x="1037167" y="899583"/>
                  <a:pt x="1202267" y="920750"/>
                  <a:pt x="1270000" y="901700"/>
                </a:cubicBezTo>
                <a:cubicBezTo>
                  <a:pt x="1337733" y="882650"/>
                  <a:pt x="1331383" y="833967"/>
                  <a:pt x="1346200" y="787400"/>
                </a:cubicBezTo>
                <a:cubicBezTo>
                  <a:pt x="1361017" y="740833"/>
                  <a:pt x="1339850" y="666750"/>
                  <a:pt x="1358900" y="622300"/>
                </a:cubicBezTo>
                <a:cubicBezTo>
                  <a:pt x="1377950" y="577850"/>
                  <a:pt x="1413933" y="546100"/>
                  <a:pt x="1460500" y="520700"/>
                </a:cubicBezTo>
                <a:cubicBezTo>
                  <a:pt x="1507067" y="495300"/>
                  <a:pt x="1591733" y="488950"/>
                  <a:pt x="1638300" y="469900"/>
                </a:cubicBezTo>
                <a:cubicBezTo>
                  <a:pt x="1684867" y="450850"/>
                  <a:pt x="1689100" y="423333"/>
                  <a:pt x="1739900" y="406400"/>
                </a:cubicBezTo>
                <a:cubicBezTo>
                  <a:pt x="1790700" y="389467"/>
                  <a:pt x="1877483" y="374650"/>
                  <a:pt x="1943100" y="368300"/>
                </a:cubicBezTo>
                <a:cubicBezTo>
                  <a:pt x="2008717" y="361950"/>
                  <a:pt x="2078567" y="372533"/>
                  <a:pt x="2133600" y="368300"/>
                </a:cubicBezTo>
                <a:cubicBezTo>
                  <a:pt x="2188633" y="364067"/>
                  <a:pt x="2224617" y="404283"/>
                  <a:pt x="2273300" y="342900"/>
                </a:cubicBezTo>
                <a:cubicBezTo>
                  <a:pt x="2321983" y="281517"/>
                  <a:pt x="2373841" y="140758"/>
                  <a:pt x="2425700" y="0"/>
                </a:cubicBezTo>
              </a:path>
            </a:pathLst>
          </a:custGeom>
          <a:noFill/>
          <a:ln w="190500"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2191044" y="4908445"/>
            <a:ext cx="577556" cy="95355"/>
          </a:xfrm>
          <a:prstGeom prst="line">
            <a:avLst/>
          </a:prstGeom>
          <a:ln w="88900">
            <a:solidFill>
              <a:srgbClr val="00B0F0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2479822" y="4956122"/>
            <a:ext cx="866072" cy="627705"/>
          </a:xfrm>
          <a:prstGeom prst="straightConnector1">
            <a:avLst/>
          </a:prstGeom>
          <a:ln w="1905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344507" y="5363137"/>
            <a:ext cx="1770295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barbakana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9624696" y="3133420"/>
            <a:ext cx="3044655" cy="34281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plitka podužna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sr-Latn-ME" sz="23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drenaža</a:t>
            </a:r>
          </a:p>
        </p:txBody>
      </p:sp>
    </p:spTree>
    <p:extLst>
      <p:ext uri="{BB962C8B-B14F-4D97-AF65-F5344CB8AC3E}">
        <p14:creationId xmlns:p14="http://schemas.microsoft.com/office/powerpoint/2010/main" val="25960223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  <p:bldP spid="19" grpId="0"/>
      <p:bldP spid="7" grpId="0" animBg="1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199" y="690880"/>
            <a:ext cx="11153775" cy="296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Mostovi su vještački objekti koji služe za premošćavanje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vodenih tokova ili stajaćih voda, sa otvorom većim od 5m.</a:t>
            </a:r>
          </a:p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Vijadukti su vještački objekti koji služe:</a:t>
            </a:r>
          </a:p>
          <a:p>
            <a:pPr algn="just" eaLnBrk="1" hangingPunct="1">
              <a:lnSpc>
                <a:spcPct val="90000"/>
              </a:lnSpc>
              <a:buFontTx/>
              <a:buChar char="-"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prelaz saobraćajnice preko dubokih dolina ako je ekonomskim dokazano da je njegova izgradnja jeftinija i tehnički opravdanija od izgradnje nasipa sa dugačkim propustom i eksproprijacijom terena.</a:t>
            </a:r>
          </a:p>
          <a:p>
            <a:pPr algn="just" eaLnBrk="1" hangingPunct="1">
              <a:lnSpc>
                <a:spcPct val="90000"/>
              </a:lnSpc>
              <a:buFontTx/>
              <a:buChar char="-"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prelaz saobraćajnice preko stišljivog ili nestabilnog terena, ukoliko je drugačije rješenje nestabilno</a:t>
            </a:r>
          </a:p>
          <a:p>
            <a:pPr algn="just" eaLnBrk="1" hangingPunct="1">
              <a:lnSpc>
                <a:spcPct val="90000"/>
              </a:lnSpc>
              <a:buFontTx/>
              <a:buChar char="-"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vrlo strmim terenima umjesto izgradnje potpornih zidova</a:t>
            </a:r>
          </a:p>
          <a:p>
            <a:pPr algn="just" eaLnBrk="1" hangingPunct="1">
              <a:lnSpc>
                <a:spcPct val="90000"/>
              </a:lnSpc>
              <a:buFontTx/>
              <a:buChar char="-"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 prelasku pruge ili gradske saobraćajncie višeg ranga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3039" y="-25400"/>
            <a:ext cx="9202169" cy="736600"/>
          </a:xfrm>
        </p:spPr>
        <p:txBody>
          <a:bodyPr>
            <a:normAutofit fontScale="90000"/>
          </a:bodyPr>
          <a:lstStyle/>
          <a:p>
            <a:r>
              <a:rPr lang="sr-Latn-M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Objekti </a:t>
            </a:r>
            <a:r>
              <a:rPr lang="sr-Latn-ME" sz="3200" b="1" dirty="0">
                <a:latin typeface="Calibri" panose="020F0502020204030204" pitchFamily="34" charset="0"/>
                <a:cs typeface="Calibri" panose="020F0502020204030204" pitchFamily="34" charset="0"/>
              </a:rPr>
              <a:t>za premošćenje prirodnih i vještačkih prepreka</a:t>
            </a:r>
            <a:endParaRPr lang="sr-Latn-ME" sz="30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76517" y="3747845"/>
            <a:ext cx="11153775" cy="296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Objekti za ukrštanje sa drugim saobraćajnicama – putevima ( potputnjaci i naptputnjaci) ili željeznicama ( podvožnjaci i nadvožnjaci ).</a:t>
            </a:r>
          </a:p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Propusti su najbrojniji i najčešće korišćeni objekti u donjem stroju saobraćajnice a služe za propuštanje manjih vodenih tokova, atmosferskih voda prikupljenih sa površine saobraćajnice i kosina, poljskih puteva i u druge svrhe. Otvori propusta su od 0,5 do 5.0m.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-pločasti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-zasvedeni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-cjevasti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7807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011562" y="0"/>
            <a:ext cx="9202169" cy="736600"/>
          </a:xfrm>
        </p:spPr>
        <p:txBody>
          <a:bodyPr>
            <a:normAutofit/>
          </a:bodyPr>
          <a:lstStyle/>
          <a:p>
            <a:r>
              <a:rPr lang="sr-Latn-M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Sandučasti propust</a:t>
            </a:r>
            <a:endParaRPr lang="sr-Latn-ME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072" y="745370"/>
            <a:ext cx="7665092" cy="568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672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011562" y="0"/>
            <a:ext cx="9202169" cy="736600"/>
          </a:xfrm>
        </p:spPr>
        <p:txBody>
          <a:bodyPr>
            <a:normAutofit/>
          </a:bodyPr>
          <a:lstStyle/>
          <a:p>
            <a:r>
              <a:rPr lang="sr-Latn-M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Zasvedeni propust</a:t>
            </a:r>
            <a:endParaRPr lang="sr-Latn-ME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2" y="837818"/>
            <a:ext cx="10449878" cy="385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985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011562" y="0"/>
            <a:ext cx="9202169" cy="736600"/>
          </a:xfrm>
        </p:spPr>
        <p:txBody>
          <a:bodyPr>
            <a:normAutofit/>
          </a:bodyPr>
          <a:lstStyle/>
          <a:p>
            <a:r>
              <a:rPr lang="sr-Latn-M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Cjevasti propust</a:t>
            </a:r>
            <a:endParaRPr lang="sr-Latn-ME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816" y="1205864"/>
            <a:ext cx="8087487" cy="488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602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" b="3136"/>
          <a:stretch/>
        </p:blipFill>
        <p:spPr bwMode="auto">
          <a:xfrm rot="-60000">
            <a:off x="15784" y="4891390"/>
            <a:ext cx="7893251" cy="1877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04800" y="0"/>
            <a:ext cx="9202169" cy="736600"/>
          </a:xfrm>
        </p:spPr>
        <p:txBody>
          <a:bodyPr>
            <a:normAutofit/>
          </a:bodyPr>
          <a:lstStyle/>
          <a:p>
            <a:r>
              <a:rPr lang="sr-Latn-M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Izbor elemenata donjeg stroja saobraćajnica</a:t>
            </a:r>
            <a:endParaRPr lang="sr-Latn-ME" sz="3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199" y="690880"/>
            <a:ext cx="11869272" cy="77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Donji stroj saobraćajnice, a prije svega širina planuma projektuje se na osnovu elemenata koji su definisani odgovarajućim propisima za projektovanje, projektnim zadatkom ili važećim tehničkim uslovima i standardima za projektovanje puteva i željeznica. Pri tome su neki elementi unaprijed određeni prema rangu saobraćajnice i kategoriji terena adrugi se moraju odrediti ili sračunati.</a:t>
            </a:r>
            <a:b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sz="17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199" y="1461248"/>
            <a:ext cx="3890682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sr-Latn-ME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Elementi donjeg stroja puta</a:t>
            </a:r>
            <a:endParaRPr lang="sr-Latn-ME" sz="2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6039421" y="1560035"/>
            <a:ext cx="5694881" cy="193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907078"/>
            <a:ext cx="5332878" cy="168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Elementi donjeg stroja su određeni prije svega širinom planuma puta, koja se sastoji od širine kolovoza. ivičnih traka i bankina (u nasipu), </a:t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odnosno širinom rigola i bermi (u usjeku).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Rang saobraćajnice, kategorija terena, projektovana računska brzina</a:t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76299" y="5234311"/>
            <a:ext cx="6555442" cy="31692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84699" y="4849432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posteljica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174871" y="5452461"/>
            <a:ext cx="6256870" cy="15846"/>
          </a:xfrm>
          <a:prstGeom prst="straightConnector1">
            <a:avLst/>
          </a:prstGeom>
          <a:ln w="19050">
            <a:solidFill>
              <a:srgbClr val="0070C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692067" y="5151230"/>
            <a:ext cx="2038643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planum puta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62408" y="5925689"/>
            <a:ext cx="768301" cy="233082"/>
          </a:xfrm>
          <a:prstGeom prst="rect">
            <a:avLst/>
          </a:prstGeom>
          <a:solidFill>
            <a:srgbClr val="00B05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881390" y="6075403"/>
            <a:ext cx="2727515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zeleni-razdjelni pojas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91836" y="5931986"/>
            <a:ext cx="306526" cy="233082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35858" y="6311625"/>
            <a:ext cx="2528047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sr-Latn-ME" sz="15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traka za zaustavljanje </a:t>
            </a:r>
            <a:br>
              <a:rPr lang="sr-Latn-ME" sz="15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Latn-ME" sz="15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vozila u nuždi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413316" y="5992037"/>
            <a:ext cx="675459" cy="233082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57198" y="3639515"/>
            <a:ext cx="5737413" cy="96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Poprečni nagib posteljice zavisi od poprečnog nagiba planuma puta, a može biti jednostran ili dvostran (u pravcu), a u krivinama samo jednostran (min 2.5%).</a:t>
            </a: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7709647" y="3603656"/>
            <a:ext cx="4419602" cy="262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Podužni nagib posteljice najčešće je isti kao podužni nagib nivelete kolovoza.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Minimalni podužni nagib se ne propisuje, ali se kod dužih 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usjeka i 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zasjeka preporučuje minimalni podužni pad 0.3 do 0.5% neophodan za odvodnjavanje rigolom ili kanalom.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Maksimalni podužni nagib puta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8967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10" grpId="0"/>
      <p:bldP spid="15" grpId="0"/>
      <p:bldP spid="12" grpId="0" animBg="1"/>
      <p:bldP spid="17" grpId="0"/>
      <p:bldP spid="18" grpId="0" animBg="1"/>
      <p:bldP spid="20" grpId="0"/>
      <p:bldP spid="29" grpId="0" animBg="1"/>
      <p:bldP spid="35" grpId="0"/>
      <p:bldP spid="3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19952" y="625125"/>
            <a:ext cx="5531223" cy="10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Elementi gornjeg stroja: broj i širina kolosjeka, veličine nadvišenja i proširenja u krivinama, veličina slobodnog profila, površina za smještaj signalne i sigurnosne opreme.</a:t>
            </a: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itle 2"/>
          <p:cNvSpPr txBox="1">
            <a:spLocks/>
          </p:cNvSpPr>
          <p:nvPr/>
        </p:nvSpPr>
        <p:spPr>
          <a:xfrm>
            <a:off x="457199" y="26895"/>
            <a:ext cx="6087900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sr-Latn-ME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Elementi donjeg stroja želježničkih pruga</a:t>
            </a:r>
            <a:endParaRPr lang="sr-Latn-ME" sz="25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559" y="17853"/>
            <a:ext cx="6250441" cy="415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829237" y="3776826"/>
            <a:ext cx="3997130" cy="161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5791199" y="4235832"/>
            <a:ext cx="5410540" cy="2281509"/>
          </a:xfrm>
          <a:prstGeom prst="rect">
            <a:avLst/>
          </a:prstGeom>
          <a:solidFill>
            <a:srgbClr val="00B050"/>
          </a:solidFill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7467600" y="4975412"/>
            <a:ext cx="1900518" cy="388802"/>
          </a:xfrm>
          <a:custGeom>
            <a:avLst/>
            <a:gdLst>
              <a:gd name="connsiteX0" fmla="*/ 0 w 1900518"/>
              <a:gd name="connsiteY0" fmla="*/ 0 h 388802"/>
              <a:gd name="connsiteX1" fmla="*/ 89647 w 1900518"/>
              <a:gd name="connsiteY1" fmla="*/ 143435 h 388802"/>
              <a:gd name="connsiteX2" fmla="*/ 179294 w 1900518"/>
              <a:gd name="connsiteY2" fmla="*/ 224117 h 388802"/>
              <a:gd name="connsiteX3" fmla="*/ 251012 w 1900518"/>
              <a:gd name="connsiteY3" fmla="*/ 251012 h 388802"/>
              <a:gd name="connsiteX4" fmla="*/ 448235 w 1900518"/>
              <a:gd name="connsiteY4" fmla="*/ 349623 h 388802"/>
              <a:gd name="connsiteX5" fmla="*/ 591671 w 1900518"/>
              <a:gd name="connsiteY5" fmla="*/ 367553 h 388802"/>
              <a:gd name="connsiteX6" fmla="*/ 779929 w 1900518"/>
              <a:gd name="connsiteY6" fmla="*/ 385482 h 388802"/>
              <a:gd name="connsiteX7" fmla="*/ 968188 w 1900518"/>
              <a:gd name="connsiteY7" fmla="*/ 385482 h 388802"/>
              <a:gd name="connsiteX8" fmla="*/ 1147482 w 1900518"/>
              <a:gd name="connsiteY8" fmla="*/ 385482 h 388802"/>
              <a:gd name="connsiteX9" fmla="*/ 1425388 w 1900518"/>
              <a:gd name="connsiteY9" fmla="*/ 340659 h 388802"/>
              <a:gd name="connsiteX10" fmla="*/ 1613647 w 1900518"/>
              <a:gd name="connsiteY10" fmla="*/ 286870 h 388802"/>
              <a:gd name="connsiteX11" fmla="*/ 1748118 w 1900518"/>
              <a:gd name="connsiteY11" fmla="*/ 233082 h 388802"/>
              <a:gd name="connsiteX12" fmla="*/ 1828800 w 1900518"/>
              <a:gd name="connsiteY12" fmla="*/ 170329 h 388802"/>
              <a:gd name="connsiteX13" fmla="*/ 1864659 w 1900518"/>
              <a:gd name="connsiteY13" fmla="*/ 107576 h 388802"/>
              <a:gd name="connsiteX14" fmla="*/ 1900518 w 1900518"/>
              <a:gd name="connsiteY14" fmla="*/ 62753 h 38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0518" h="388802">
                <a:moveTo>
                  <a:pt x="0" y="0"/>
                </a:moveTo>
                <a:cubicBezTo>
                  <a:pt x="29882" y="53041"/>
                  <a:pt x="59765" y="106082"/>
                  <a:pt x="89647" y="143435"/>
                </a:cubicBezTo>
                <a:cubicBezTo>
                  <a:pt x="119529" y="180788"/>
                  <a:pt x="152400" y="206188"/>
                  <a:pt x="179294" y="224117"/>
                </a:cubicBezTo>
                <a:cubicBezTo>
                  <a:pt x="206188" y="242046"/>
                  <a:pt x="206189" y="230094"/>
                  <a:pt x="251012" y="251012"/>
                </a:cubicBezTo>
                <a:cubicBezTo>
                  <a:pt x="295835" y="271930"/>
                  <a:pt x="391459" y="330200"/>
                  <a:pt x="448235" y="349623"/>
                </a:cubicBezTo>
                <a:cubicBezTo>
                  <a:pt x="505012" y="369047"/>
                  <a:pt x="536389" y="361577"/>
                  <a:pt x="591671" y="367553"/>
                </a:cubicBezTo>
                <a:cubicBezTo>
                  <a:pt x="646953" y="373529"/>
                  <a:pt x="717176" y="382494"/>
                  <a:pt x="779929" y="385482"/>
                </a:cubicBezTo>
                <a:cubicBezTo>
                  <a:pt x="842682" y="388470"/>
                  <a:pt x="968188" y="385482"/>
                  <a:pt x="968188" y="385482"/>
                </a:cubicBezTo>
                <a:cubicBezTo>
                  <a:pt x="1029447" y="385482"/>
                  <a:pt x="1071282" y="392952"/>
                  <a:pt x="1147482" y="385482"/>
                </a:cubicBezTo>
                <a:cubicBezTo>
                  <a:pt x="1223682" y="378012"/>
                  <a:pt x="1347694" y="357094"/>
                  <a:pt x="1425388" y="340659"/>
                </a:cubicBezTo>
                <a:cubicBezTo>
                  <a:pt x="1503082" y="324224"/>
                  <a:pt x="1559859" y="304799"/>
                  <a:pt x="1613647" y="286870"/>
                </a:cubicBezTo>
                <a:cubicBezTo>
                  <a:pt x="1667435" y="268941"/>
                  <a:pt x="1712259" y="252505"/>
                  <a:pt x="1748118" y="233082"/>
                </a:cubicBezTo>
                <a:cubicBezTo>
                  <a:pt x="1783977" y="213659"/>
                  <a:pt x="1809377" y="191247"/>
                  <a:pt x="1828800" y="170329"/>
                </a:cubicBezTo>
                <a:cubicBezTo>
                  <a:pt x="1848224" y="149411"/>
                  <a:pt x="1852706" y="125505"/>
                  <a:pt x="1864659" y="107576"/>
                </a:cubicBezTo>
                <a:cubicBezTo>
                  <a:pt x="1876612" y="89647"/>
                  <a:pt x="1888565" y="76200"/>
                  <a:pt x="1900518" y="62753"/>
                </a:cubicBezTo>
              </a:path>
            </a:pathLst>
          </a:custGeom>
          <a:noFill/>
          <a:ln w="317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8" name="Freeform 7"/>
          <p:cNvSpPr/>
          <p:nvPr/>
        </p:nvSpPr>
        <p:spPr>
          <a:xfrm>
            <a:off x="6695331" y="4958030"/>
            <a:ext cx="3520996" cy="579596"/>
          </a:xfrm>
          <a:custGeom>
            <a:avLst/>
            <a:gdLst>
              <a:gd name="connsiteX0" fmla="*/ 0 w 3520996"/>
              <a:gd name="connsiteY0" fmla="*/ 575734 h 579596"/>
              <a:gd name="connsiteX1" fmla="*/ 224117 w 3520996"/>
              <a:gd name="connsiteY1" fmla="*/ 369545 h 579596"/>
              <a:gd name="connsiteX2" fmla="*/ 439270 w 3520996"/>
              <a:gd name="connsiteY2" fmla="*/ 217145 h 579596"/>
              <a:gd name="connsiteX3" fmla="*/ 555811 w 3520996"/>
              <a:gd name="connsiteY3" fmla="*/ 37851 h 579596"/>
              <a:gd name="connsiteX4" fmla="*/ 609600 w 3520996"/>
              <a:gd name="connsiteY4" fmla="*/ 28886 h 579596"/>
              <a:gd name="connsiteX5" fmla="*/ 887505 w 3520996"/>
              <a:gd name="connsiteY5" fmla="*/ 1992 h 579596"/>
              <a:gd name="connsiteX6" fmla="*/ 1138517 w 3520996"/>
              <a:gd name="connsiteY6" fmla="*/ 1992 h 579596"/>
              <a:gd name="connsiteX7" fmla="*/ 1416423 w 3520996"/>
              <a:gd name="connsiteY7" fmla="*/ 1992 h 579596"/>
              <a:gd name="connsiteX8" fmla="*/ 1541929 w 3520996"/>
              <a:gd name="connsiteY8" fmla="*/ 1992 h 579596"/>
              <a:gd name="connsiteX9" fmla="*/ 1667435 w 3520996"/>
              <a:gd name="connsiteY9" fmla="*/ 1992 h 579596"/>
              <a:gd name="connsiteX10" fmla="*/ 1783976 w 3520996"/>
              <a:gd name="connsiteY10" fmla="*/ 1992 h 579596"/>
              <a:gd name="connsiteX11" fmla="*/ 1927411 w 3520996"/>
              <a:gd name="connsiteY11" fmla="*/ 10957 h 579596"/>
              <a:gd name="connsiteX12" fmla="*/ 2115670 w 3520996"/>
              <a:gd name="connsiteY12" fmla="*/ 46816 h 579596"/>
              <a:gd name="connsiteX13" fmla="*/ 2402541 w 3520996"/>
              <a:gd name="connsiteY13" fmla="*/ 64745 h 579596"/>
              <a:gd name="connsiteX14" fmla="*/ 2501153 w 3520996"/>
              <a:gd name="connsiteY14" fmla="*/ 73710 h 579596"/>
              <a:gd name="connsiteX15" fmla="*/ 2832847 w 3520996"/>
              <a:gd name="connsiteY15" fmla="*/ 73710 h 579596"/>
              <a:gd name="connsiteX16" fmla="*/ 2922494 w 3520996"/>
              <a:gd name="connsiteY16" fmla="*/ 73710 h 579596"/>
              <a:gd name="connsiteX17" fmla="*/ 3065929 w 3520996"/>
              <a:gd name="connsiteY17" fmla="*/ 190251 h 579596"/>
              <a:gd name="connsiteX18" fmla="*/ 3137647 w 3520996"/>
              <a:gd name="connsiteY18" fmla="*/ 253004 h 579596"/>
              <a:gd name="connsiteX19" fmla="*/ 3191435 w 3520996"/>
              <a:gd name="connsiteY19" fmla="*/ 279898 h 579596"/>
              <a:gd name="connsiteX20" fmla="*/ 3307976 w 3520996"/>
              <a:gd name="connsiteY20" fmla="*/ 369545 h 579596"/>
              <a:gd name="connsiteX21" fmla="*/ 3388658 w 3520996"/>
              <a:gd name="connsiteY21" fmla="*/ 432298 h 579596"/>
              <a:gd name="connsiteX22" fmla="*/ 3460376 w 3520996"/>
              <a:gd name="connsiteY22" fmla="*/ 504016 h 579596"/>
              <a:gd name="connsiteX23" fmla="*/ 3514164 w 3520996"/>
              <a:gd name="connsiteY23" fmla="*/ 575734 h 579596"/>
              <a:gd name="connsiteX24" fmla="*/ 3299011 w 3520996"/>
              <a:gd name="connsiteY24" fmla="*/ 566769 h 579596"/>
              <a:gd name="connsiteX25" fmla="*/ 3030070 w 3520996"/>
              <a:gd name="connsiteY25" fmla="*/ 539875 h 579596"/>
              <a:gd name="connsiteX26" fmla="*/ 2841811 w 3520996"/>
              <a:gd name="connsiteY26" fmla="*/ 521945 h 579596"/>
              <a:gd name="connsiteX27" fmla="*/ 2572870 w 3520996"/>
              <a:gd name="connsiteY27" fmla="*/ 468157 h 579596"/>
              <a:gd name="connsiteX28" fmla="*/ 2420470 w 3520996"/>
              <a:gd name="connsiteY28" fmla="*/ 468157 h 579596"/>
              <a:gd name="connsiteX29" fmla="*/ 2151529 w 3520996"/>
              <a:gd name="connsiteY29" fmla="*/ 459192 h 579596"/>
              <a:gd name="connsiteX30" fmla="*/ 2052917 w 3520996"/>
              <a:gd name="connsiteY30" fmla="*/ 441263 h 579596"/>
              <a:gd name="connsiteX31" fmla="*/ 1918447 w 3520996"/>
              <a:gd name="connsiteY31" fmla="*/ 396439 h 579596"/>
              <a:gd name="connsiteX32" fmla="*/ 1873623 w 3520996"/>
              <a:gd name="connsiteY32" fmla="*/ 396439 h 579596"/>
              <a:gd name="connsiteX33" fmla="*/ 1819835 w 3520996"/>
              <a:gd name="connsiteY33" fmla="*/ 396439 h 579596"/>
              <a:gd name="connsiteX34" fmla="*/ 1801905 w 3520996"/>
              <a:gd name="connsiteY34" fmla="*/ 387475 h 579596"/>
              <a:gd name="connsiteX35" fmla="*/ 1685364 w 3520996"/>
              <a:gd name="connsiteY35" fmla="*/ 387475 h 579596"/>
              <a:gd name="connsiteX36" fmla="*/ 1550894 w 3520996"/>
              <a:gd name="connsiteY36" fmla="*/ 387475 h 579596"/>
              <a:gd name="connsiteX37" fmla="*/ 1461247 w 3520996"/>
              <a:gd name="connsiteY37" fmla="*/ 396439 h 579596"/>
              <a:gd name="connsiteX38" fmla="*/ 1335741 w 3520996"/>
              <a:gd name="connsiteY38" fmla="*/ 441263 h 579596"/>
              <a:gd name="connsiteX39" fmla="*/ 1129553 w 3520996"/>
              <a:gd name="connsiteY39" fmla="*/ 450228 h 579596"/>
              <a:gd name="connsiteX40" fmla="*/ 1013011 w 3520996"/>
              <a:gd name="connsiteY40" fmla="*/ 468157 h 579596"/>
              <a:gd name="connsiteX41" fmla="*/ 582705 w 3520996"/>
              <a:gd name="connsiteY41" fmla="*/ 539875 h 579596"/>
              <a:gd name="connsiteX42" fmla="*/ 277905 w 3520996"/>
              <a:gd name="connsiteY42" fmla="*/ 548839 h 579596"/>
              <a:gd name="connsiteX43" fmla="*/ 143435 w 3520996"/>
              <a:gd name="connsiteY43" fmla="*/ 557804 h 579596"/>
              <a:gd name="connsiteX44" fmla="*/ 80682 w 3520996"/>
              <a:gd name="connsiteY44" fmla="*/ 575734 h 57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20996" h="579596">
                <a:moveTo>
                  <a:pt x="0" y="575734"/>
                </a:moveTo>
                <a:cubicBezTo>
                  <a:pt x="75452" y="502522"/>
                  <a:pt x="150905" y="429310"/>
                  <a:pt x="224117" y="369545"/>
                </a:cubicBezTo>
                <a:cubicBezTo>
                  <a:pt x="297329" y="309780"/>
                  <a:pt x="383988" y="272427"/>
                  <a:pt x="439270" y="217145"/>
                </a:cubicBezTo>
                <a:cubicBezTo>
                  <a:pt x="494552" y="161863"/>
                  <a:pt x="527423" y="69228"/>
                  <a:pt x="555811" y="37851"/>
                </a:cubicBezTo>
                <a:cubicBezTo>
                  <a:pt x="584199" y="6474"/>
                  <a:pt x="554318" y="34862"/>
                  <a:pt x="609600" y="28886"/>
                </a:cubicBezTo>
                <a:cubicBezTo>
                  <a:pt x="664882" y="22910"/>
                  <a:pt x="799352" y="6474"/>
                  <a:pt x="887505" y="1992"/>
                </a:cubicBezTo>
                <a:cubicBezTo>
                  <a:pt x="975658" y="-2490"/>
                  <a:pt x="1138517" y="1992"/>
                  <a:pt x="1138517" y="1992"/>
                </a:cubicBezTo>
                <a:lnTo>
                  <a:pt x="1416423" y="1992"/>
                </a:lnTo>
                <a:lnTo>
                  <a:pt x="1541929" y="1992"/>
                </a:lnTo>
                <a:lnTo>
                  <a:pt x="1667435" y="1992"/>
                </a:lnTo>
                <a:cubicBezTo>
                  <a:pt x="1707776" y="1992"/>
                  <a:pt x="1740647" y="498"/>
                  <a:pt x="1783976" y="1992"/>
                </a:cubicBezTo>
                <a:cubicBezTo>
                  <a:pt x="1827305" y="3486"/>
                  <a:pt x="1872129" y="3486"/>
                  <a:pt x="1927411" y="10957"/>
                </a:cubicBezTo>
                <a:cubicBezTo>
                  <a:pt x="1982693" y="18428"/>
                  <a:pt x="2036482" y="37851"/>
                  <a:pt x="2115670" y="46816"/>
                </a:cubicBezTo>
                <a:cubicBezTo>
                  <a:pt x="2194858" y="55781"/>
                  <a:pt x="2338294" y="60263"/>
                  <a:pt x="2402541" y="64745"/>
                </a:cubicBezTo>
                <a:cubicBezTo>
                  <a:pt x="2466788" y="69227"/>
                  <a:pt x="2429435" y="72216"/>
                  <a:pt x="2501153" y="73710"/>
                </a:cubicBezTo>
                <a:cubicBezTo>
                  <a:pt x="2572871" y="75204"/>
                  <a:pt x="2832847" y="73710"/>
                  <a:pt x="2832847" y="73710"/>
                </a:cubicBezTo>
                <a:cubicBezTo>
                  <a:pt x="2903070" y="73710"/>
                  <a:pt x="2883647" y="54287"/>
                  <a:pt x="2922494" y="73710"/>
                </a:cubicBezTo>
                <a:cubicBezTo>
                  <a:pt x="2961341" y="93133"/>
                  <a:pt x="3030070" y="160369"/>
                  <a:pt x="3065929" y="190251"/>
                </a:cubicBezTo>
                <a:cubicBezTo>
                  <a:pt x="3101788" y="220133"/>
                  <a:pt x="3116729" y="238063"/>
                  <a:pt x="3137647" y="253004"/>
                </a:cubicBezTo>
                <a:cubicBezTo>
                  <a:pt x="3158565" y="267945"/>
                  <a:pt x="3163047" y="260475"/>
                  <a:pt x="3191435" y="279898"/>
                </a:cubicBezTo>
                <a:cubicBezTo>
                  <a:pt x="3219823" y="299321"/>
                  <a:pt x="3307976" y="369545"/>
                  <a:pt x="3307976" y="369545"/>
                </a:cubicBezTo>
                <a:cubicBezTo>
                  <a:pt x="3340846" y="394945"/>
                  <a:pt x="3363258" y="409886"/>
                  <a:pt x="3388658" y="432298"/>
                </a:cubicBezTo>
                <a:cubicBezTo>
                  <a:pt x="3414058" y="454710"/>
                  <a:pt x="3439458" y="480110"/>
                  <a:pt x="3460376" y="504016"/>
                </a:cubicBezTo>
                <a:cubicBezTo>
                  <a:pt x="3481294" y="527922"/>
                  <a:pt x="3541058" y="565275"/>
                  <a:pt x="3514164" y="575734"/>
                </a:cubicBezTo>
                <a:cubicBezTo>
                  <a:pt x="3487270" y="586193"/>
                  <a:pt x="3379693" y="572745"/>
                  <a:pt x="3299011" y="566769"/>
                </a:cubicBezTo>
                <a:cubicBezTo>
                  <a:pt x="3218329" y="560792"/>
                  <a:pt x="3030070" y="539875"/>
                  <a:pt x="3030070" y="539875"/>
                </a:cubicBezTo>
                <a:cubicBezTo>
                  <a:pt x="2953870" y="532404"/>
                  <a:pt x="2918011" y="533898"/>
                  <a:pt x="2841811" y="521945"/>
                </a:cubicBezTo>
                <a:cubicBezTo>
                  <a:pt x="2765611" y="509992"/>
                  <a:pt x="2643093" y="477122"/>
                  <a:pt x="2572870" y="468157"/>
                </a:cubicBezTo>
                <a:cubicBezTo>
                  <a:pt x="2502647" y="459192"/>
                  <a:pt x="2490693" y="469651"/>
                  <a:pt x="2420470" y="468157"/>
                </a:cubicBezTo>
                <a:cubicBezTo>
                  <a:pt x="2350247" y="466663"/>
                  <a:pt x="2212788" y="463674"/>
                  <a:pt x="2151529" y="459192"/>
                </a:cubicBezTo>
                <a:cubicBezTo>
                  <a:pt x="2090270" y="454710"/>
                  <a:pt x="2091764" y="451722"/>
                  <a:pt x="2052917" y="441263"/>
                </a:cubicBezTo>
                <a:cubicBezTo>
                  <a:pt x="2014070" y="430804"/>
                  <a:pt x="1948329" y="403910"/>
                  <a:pt x="1918447" y="396439"/>
                </a:cubicBezTo>
                <a:cubicBezTo>
                  <a:pt x="1888565" y="388968"/>
                  <a:pt x="1873623" y="396439"/>
                  <a:pt x="1873623" y="396439"/>
                </a:cubicBezTo>
                <a:cubicBezTo>
                  <a:pt x="1857188" y="396439"/>
                  <a:pt x="1831788" y="397933"/>
                  <a:pt x="1819835" y="396439"/>
                </a:cubicBezTo>
                <a:cubicBezTo>
                  <a:pt x="1807882" y="394945"/>
                  <a:pt x="1824317" y="388969"/>
                  <a:pt x="1801905" y="387475"/>
                </a:cubicBezTo>
                <a:cubicBezTo>
                  <a:pt x="1779493" y="385981"/>
                  <a:pt x="1685364" y="387475"/>
                  <a:pt x="1685364" y="387475"/>
                </a:cubicBezTo>
                <a:cubicBezTo>
                  <a:pt x="1643529" y="387475"/>
                  <a:pt x="1588247" y="385981"/>
                  <a:pt x="1550894" y="387475"/>
                </a:cubicBezTo>
                <a:cubicBezTo>
                  <a:pt x="1513541" y="388969"/>
                  <a:pt x="1497106" y="387474"/>
                  <a:pt x="1461247" y="396439"/>
                </a:cubicBezTo>
                <a:cubicBezTo>
                  <a:pt x="1425388" y="405404"/>
                  <a:pt x="1391023" y="432298"/>
                  <a:pt x="1335741" y="441263"/>
                </a:cubicBezTo>
                <a:cubicBezTo>
                  <a:pt x="1280459" y="450228"/>
                  <a:pt x="1183341" y="445746"/>
                  <a:pt x="1129553" y="450228"/>
                </a:cubicBezTo>
                <a:cubicBezTo>
                  <a:pt x="1075765" y="454710"/>
                  <a:pt x="1013011" y="468157"/>
                  <a:pt x="1013011" y="468157"/>
                </a:cubicBezTo>
                <a:cubicBezTo>
                  <a:pt x="921870" y="483098"/>
                  <a:pt x="705223" y="526428"/>
                  <a:pt x="582705" y="539875"/>
                </a:cubicBezTo>
                <a:cubicBezTo>
                  <a:pt x="460187" y="553322"/>
                  <a:pt x="351117" y="545851"/>
                  <a:pt x="277905" y="548839"/>
                </a:cubicBezTo>
                <a:cubicBezTo>
                  <a:pt x="204693" y="551827"/>
                  <a:pt x="176306" y="553321"/>
                  <a:pt x="143435" y="557804"/>
                </a:cubicBezTo>
                <a:cubicBezTo>
                  <a:pt x="110565" y="562286"/>
                  <a:pt x="95623" y="569010"/>
                  <a:pt x="80682" y="575734"/>
                </a:cubicBezTo>
              </a:path>
            </a:pathLst>
          </a:cu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19952" y="1706880"/>
            <a:ext cx="5421607" cy="150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Poprečni nagib planuma donjeg stroja mora da se odabere tako da omogućava efikas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odvodnjavanje, što zavisi od geotehničkih karakt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ristika tla i preduzetih mjera za zaštitu planuma, budući da je on direktno izložen dejstvu atmosferilija, odnosno utiskivanju materijala iz kolovoznog zastora.</a:t>
            </a: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35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1" grpId="0"/>
      <p:bldP spid="6" grpId="0" animBg="1"/>
      <p:bldP spid="8" grpId="0" animBg="1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19952" y="625125"/>
            <a:ext cx="5531223" cy="2844216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visok nasip ili vijadukt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?</a:t>
            </a:r>
          </a:p>
          <a:p>
            <a:pPr eaLnBrk="1" hangingPunct="1">
              <a:lnSpc>
                <a:spcPct val="90000"/>
              </a:lnSpc>
            </a:pP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dubok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usjek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tunel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?</a:t>
            </a:r>
          </a:p>
          <a:p>
            <a:pPr eaLnBrk="1" hangingPunct="1">
              <a:lnSpc>
                <a:spcPct val="90000"/>
              </a:lnSpc>
            </a:pP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optimalni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odnos</a:t>
            </a:r>
            <a:r>
              <a:rPr lang="en-US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zmeđu položaja nivelete i okolnog terena, naročito na strmim padinama</a:t>
            </a:r>
          </a:p>
          <a:p>
            <a:pPr eaLnBrk="1" hangingPunct="1">
              <a:lnSpc>
                <a:spcPct val="90000"/>
              </a:lnSpc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uslov stabilnosti objekta i padine</a:t>
            </a:r>
          </a:p>
          <a:p>
            <a:pPr eaLnBrk="1" hangingPunct="1">
              <a:lnSpc>
                <a:spcPct val="90000"/>
              </a:lnSpc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zaštita životne sredine – opravdani su samo oni zahvati u terenu koji se mogu uklopiti u okolinu.</a:t>
            </a:r>
          </a:p>
          <a:p>
            <a:pPr eaLnBrk="1" hangingPunct="1">
              <a:lnSpc>
                <a:spcPct val="90000"/>
              </a:lnSpc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prednost imaju tuneli i vijadukti jer se pored očuvanja prirodne ravnoteže ne remeti stabilnost padine</a:t>
            </a:r>
            <a:endParaRPr lang="en-US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1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1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sz="17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itle 2"/>
          <p:cNvSpPr txBox="1">
            <a:spLocks/>
          </p:cNvSpPr>
          <p:nvPr/>
        </p:nvSpPr>
        <p:spPr>
          <a:xfrm>
            <a:off x="457199" y="26895"/>
            <a:ext cx="6087900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Izbor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vrste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popre</a:t>
            </a:r>
            <a:r>
              <a:rPr lang="sr-Latn-ME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č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nog </a:t>
            </a: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profila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saobra</a:t>
            </a:r>
            <a:r>
              <a:rPr lang="sr-Latn-ME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ćajnice</a:t>
            </a:r>
            <a:endParaRPr lang="sr-Latn-ME" sz="2000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6678707" y="0"/>
            <a:ext cx="3224785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25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Izbor</a:t>
            </a:r>
            <a:r>
              <a:rPr lang="sr-Latn-ME" sz="25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nasip ili vijadukt</a:t>
            </a:r>
            <a:endParaRPr lang="sr-Latn-ME" sz="2500" dirty="0">
              <a:solidFill>
                <a:srgbClr val="0070C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r="8048"/>
          <a:stretch/>
        </p:blipFill>
        <p:spPr bwMode="auto">
          <a:xfrm rot="10800000">
            <a:off x="363069" y="3548525"/>
            <a:ext cx="5844988" cy="3127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678707" y="932329"/>
            <a:ext cx="5513294" cy="132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vijadukt predstavlja strano tijelo u okolini ( pejzažu)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nasip predstavlja prepreku koja može sprečavati prirodno strujanje pa može uticati i na promjenu mikroklime, ali se prirodnije uklapa u teren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545099" y="519954"/>
            <a:ext cx="2061883" cy="39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Latn-ME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Estetski kriterijum</a:t>
            </a:r>
            <a:endParaRPr lang="sr-Latn-C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749560" y="2625921"/>
            <a:ext cx="5513294" cy="132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vijadukt  ili most je skuplji od nasipa, koštanje im se izjednačuje pri visinama nasipa od 25-30m.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koštanje nasipa obuhvata izgradnju 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plus </a:t>
            </a: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cijenu viška eksproprisanog zemljišta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615952" y="2219965"/>
            <a:ext cx="2303928" cy="39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Latn-ME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Ekonomski kriterijum</a:t>
            </a:r>
            <a:endParaRPr lang="sr-Latn-C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678707" y="4535404"/>
            <a:ext cx="5513294" cy="132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težina nasipa može izazvati probleme u vezi sa stabilnošću terena ( deformacije kosine, nestabilnost padine)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gdje god je tehnički izvodljivo, pretpostaviti izgradnju nasipa, naročito u ravnicama, dok na strmim dolinskim padinama treba projektovati vijadukt.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545099" y="4129448"/>
            <a:ext cx="2303928" cy="39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Latn-ME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Inženjerski kriterijum</a:t>
            </a:r>
            <a:endParaRPr lang="sr-Latn-C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8414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/>
      <p:bldP spid="11" grpId="0" build="p"/>
      <p:bldP spid="12" grpId="0"/>
      <p:bldP spid="13" grpId="0" build="p"/>
      <p:bldP spid="14" grpId="0"/>
      <p:bldP spid="15" grpId="0" build="p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title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311114" y="-369171"/>
            <a:ext cx="109728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r-Latn-ME" sz="3500" dirty="0" smtClean="0"/>
              <a:t>Os</a:t>
            </a:r>
            <a:r>
              <a:rPr lang="en-US" sz="3500" dirty="0" err="1" smtClean="0"/>
              <a:t>novne</a:t>
            </a:r>
            <a:r>
              <a:rPr lang="en-US" sz="3500" dirty="0" smtClean="0"/>
              <a:t> </a:t>
            </a:r>
            <a:r>
              <a:rPr lang="en-US" sz="3500" dirty="0" err="1" smtClean="0"/>
              <a:t>informacije</a:t>
            </a:r>
            <a:endParaRPr lang="en-US" sz="35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5044" y="614044"/>
            <a:ext cx="7167952" cy="3155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CS" sz="1800" b="1" dirty="0"/>
              <a:t>Ciljevi izučavanja predmeta: </a:t>
            </a:r>
            <a:endParaRPr lang="en-US" sz="18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60608" y="2892449"/>
            <a:ext cx="6927698" cy="3221479"/>
          </a:xfrm>
          <a:prstGeom prst="rect">
            <a:avLst/>
          </a:prstGeom>
          <a:ln w="15875">
            <a:solidFill>
              <a:srgbClr val="903163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err="1" smtClean="0">
                <a:solidFill>
                  <a:schemeClr val="tx1"/>
                </a:solidFill>
              </a:rPr>
              <a:t>Ishodi</a:t>
            </a:r>
            <a:r>
              <a:rPr lang="en-US" sz="1800" b="1" dirty="0" smtClean="0">
                <a:solidFill>
                  <a:schemeClr val="tx1"/>
                </a:solidFill>
              </a:rPr>
              <a:t> u</a:t>
            </a:r>
            <a:r>
              <a:rPr lang="sr-Latn-ME" sz="1800" b="1" dirty="0" smtClean="0">
                <a:solidFill>
                  <a:schemeClr val="tx1"/>
                </a:solidFill>
              </a:rPr>
              <a:t>čenja</a:t>
            </a:r>
            <a:r>
              <a:rPr lang="sr-Latn-CS" sz="1800" b="1" dirty="0" smtClean="0">
                <a:solidFill>
                  <a:schemeClr val="tx1"/>
                </a:solidFill>
              </a:rPr>
              <a:t> </a:t>
            </a:r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sr-Latn-CS" sz="1800" dirty="0">
                <a:solidFill>
                  <a:schemeClr val="tx1"/>
                </a:solidFill>
              </a:rPr>
              <a:t>Nakon polaganja ovog ispita student će biti u stanju da: učestvuje u projektovanju kosina usjeka i nasipa saobraćajnica ( stabilnost, zaštita kosina, nasipi na dobro i loše nosivom tlu),projektovanju potpornih konstrukcija pri saobraćajnicama, drenažnih sistema, projektovanju stabilizacije posteljice i ojačanju djelova saobraćajnice primjenom geosintetika.</a:t>
            </a:r>
            <a:endParaRPr lang="vi-VN" sz="1700" dirty="0">
              <a:solidFill>
                <a:schemeClr val="tx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7661686" y="100109"/>
            <a:ext cx="4378614" cy="1863910"/>
          </a:xfrm>
          <a:prstGeom prst="rect">
            <a:avLst/>
          </a:prstGeom>
          <a:solidFill>
            <a:srgbClr val="903163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 err="1" smtClean="0">
                <a:solidFill>
                  <a:schemeClr val="bg1"/>
                </a:solidFill>
              </a:rPr>
              <a:t>Nastavnik</a:t>
            </a:r>
            <a:r>
              <a:rPr lang="en-US" sz="1700" dirty="0" smtClean="0">
                <a:solidFill>
                  <a:schemeClr val="bg1"/>
                </a:solidFill>
              </a:rPr>
              <a:t>: Slobodan </a:t>
            </a:r>
            <a:r>
              <a:rPr lang="sr-Latn-ME" sz="1700" dirty="0" smtClean="0">
                <a:solidFill>
                  <a:schemeClr val="bg1"/>
                </a:solidFill>
              </a:rPr>
              <a:t>Živaljević</a:t>
            </a:r>
          </a:p>
          <a:p>
            <a:r>
              <a:rPr lang="sr-Latn-ME" sz="1700" dirty="0" smtClean="0">
                <a:solidFill>
                  <a:schemeClr val="bg1"/>
                </a:solidFill>
              </a:rPr>
              <a:t>slobodanz</a:t>
            </a:r>
            <a:r>
              <a:rPr lang="en-US" sz="1700" dirty="0" smtClean="0">
                <a:solidFill>
                  <a:schemeClr val="bg1"/>
                </a:solidFill>
              </a:rPr>
              <a:t>@ucg.ac.me / </a:t>
            </a:r>
            <a:r>
              <a:rPr lang="en-US" sz="1700" dirty="0" err="1" smtClean="0">
                <a:solidFill>
                  <a:schemeClr val="bg1"/>
                </a:solidFill>
              </a:rPr>
              <a:t>kabinet</a:t>
            </a:r>
            <a:r>
              <a:rPr lang="en-US" sz="1700" dirty="0" smtClean="0">
                <a:solidFill>
                  <a:schemeClr val="bg1"/>
                </a:solidFill>
              </a:rPr>
              <a:t> 126</a:t>
            </a:r>
            <a:endParaRPr lang="sr-Latn-ME" sz="1700" dirty="0" smtClean="0">
              <a:solidFill>
                <a:schemeClr val="bg1"/>
              </a:solidFill>
            </a:endParaRPr>
          </a:p>
          <a:p>
            <a:r>
              <a:rPr lang="sr-Latn-ME" sz="1700" dirty="0" smtClean="0">
                <a:solidFill>
                  <a:schemeClr val="bg1"/>
                </a:solidFill>
              </a:rPr>
              <a:t>Saradnik: Miodrag Bujišić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7661686" y="2167220"/>
            <a:ext cx="4378614" cy="2832098"/>
          </a:xfrm>
          <a:prstGeom prst="rect">
            <a:avLst/>
          </a:prstGeom>
          <a:solidFill>
            <a:srgbClr val="903163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CS" sz="1500" b="1" i="1" dirty="0">
                <a:solidFill>
                  <a:schemeClr val="bg1"/>
                </a:solidFill>
              </a:rPr>
              <a:t>Literatura: 	</a:t>
            </a:r>
            <a:endParaRPr lang="en-US" sz="1500" b="1" i="1" dirty="0" smtClean="0">
              <a:solidFill>
                <a:schemeClr val="bg1"/>
              </a:solidFill>
            </a:endParaRPr>
          </a:p>
          <a:p>
            <a:r>
              <a:rPr lang="sl-SI" sz="1400" dirty="0">
                <a:solidFill>
                  <a:schemeClr val="bg1"/>
                </a:solidFill>
              </a:rPr>
              <a:t>Zdravko Joksić, “Donji stroj saobraćajnica“, Naučna knjiga Beograd, 1984.</a:t>
            </a:r>
            <a:endParaRPr lang="sr-Latn-ME" sz="1400" dirty="0">
              <a:solidFill>
                <a:schemeClr val="bg1"/>
              </a:solidFill>
            </a:endParaRPr>
          </a:p>
          <a:p>
            <a:r>
              <a:rPr lang="sl-SI" sz="1400" dirty="0">
                <a:solidFill>
                  <a:schemeClr val="bg1"/>
                </a:solidFill>
              </a:rPr>
              <a:t>Dragan Č. Lukić, Petar V. Anagnosti, </a:t>
            </a:r>
            <a:br>
              <a:rPr lang="sl-SI" sz="1400" dirty="0">
                <a:solidFill>
                  <a:schemeClr val="bg1"/>
                </a:solidFill>
              </a:rPr>
            </a:br>
            <a:r>
              <a:rPr lang="sl-SI" sz="1400" dirty="0" smtClean="0">
                <a:solidFill>
                  <a:schemeClr val="bg1"/>
                </a:solidFill>
              </a:rPr>
              <a:t>„</a:t>
            </a:r>
            <a:r>
              <a:rPr lang="sl-SI" sz="1400" dirty="0">
                <a:solidFill>
                  <a:schemeClr val="bg1"/>
                </a:solidFill>
              </a:rPr>
              <a:t>Geotehnika saobraćajnica“, Građevinski fakultet Subotica i Časopis „Izgradnja“ Beograd, 2010. </a:t>
            </a:r>
            <a:endParaRPr lang="sr-Latn-ME" sz="14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5044" y="103206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vi-VN" dirty="0">
                <a:latin typeface="Calibri" panose="020F0502020204030204" pitchFamily="34" charset="0"/>
                <a:cs typeface="Calibri" panose="020F0502020204030204" pitchFamily="34" charset="0"/>
              </a:rPr>
              <a:t>Predmet ima za cilj sticanje znanja o elementima donjeg stroja saobraćajnica, projektovanju i tehnologiji izvođenja usjeka, nasipa, drenaža, potpornih i obložnih konstrukcija koje prate saobraćajnice, stabilizaciji posteljice i primjeni geosintetika pri izgradnji saobraćajnica.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animBg="1"/>
      <p:bldP spid="8" grpId="0" animBg="1"/>
      <p:bldP spid="10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 txBox="1">
            <a:spLocks/>
          </p:cNvSpPr>
          <p:nvPr/>
        </p:nvSpPr>
        <p:spPr>
          <a:xfrm>
            <a:off x="229460" y="123104"/>
            <a:ext cx="3224785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25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Izbor</a:t>
            </a:r>
            <a:r>
              <a:rPr lang="sr-Latn-ME" sz="25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usjek ili tunel</a:t>
            </a:r>
            <a:endParaRPr lang="sr-Latn-ME" sz="2500" dirty="0">
              <a:solidFill>
                <a:srgbClr val="0070C0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63068" y="1057834"/>
            <a:ext cx="5513294" cy="132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usjeci ekonomičniji do dubine od 12 do 15m ( u stijeni i do 20m), a iznad tih dubina projektovati tunel.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29460" y="645459"/>
            <a:ext cx="3876375" cy="39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Ekonomski kriterijum</a:t>
            </a:r>
            <a:endParaRPr lang="sr-Latn-C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533459" y="529060"/>
            <a:ext cx="5513294" cy="1705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usjek stavar probleme u vezi stabilnosti kosina, hidrogeološkim uslovima, zaštitom od zavejavanja, zaštitnim objektima, povećanjem troškova eksproprijacije.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tunel stvara probleme u vezi sa podgrađivanjem, odvodnjavanjem, osvjetljavanjem i provjetravanjem.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399851" y="123104"/>
            <a:ext cx="2303928" cy="39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Latn-ME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Inženjerski kriterijum</a:t>
            </a:r>
            <a:endParaRPr lang="sr-Latn-C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" t="3294" r="3464"/>
          <a:stretch/>
        </p:blipFill>
        <p:spPr bwMode="auto">
          <a:xfrm>
            <a:off x="470645" y="2680446"/>
            <a:ext cx="7081170" cy="355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434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 build="p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" t="8534" r="4427"/>
          <a:stretch/>
        </p:blipFill>
        <p:spPr bwMode="auto">
          <a:xfrm>
            <a:off x="5929679" y="3618657"/>
            <a:ext cx="6099632" cy="2550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reeform 13"/>
          <p:cNvSpPr/>
          <p:nvPr/>
        </p:nvSpPr>
        <p:spPr>
          <a:xfrm>
            <a:off x="10662920" y="5275298"/>
            <a:ext cx="833320" cy="452448"/>
          </a:xfrm>
          <a:custGeom>
            <a:avLst/>
            <a:gdLst>
              <a:gd name="connsiteX0" fmla="*/ 0 w 833320"/>
              <a:gd name="connsiteY0" fmla="*/ 437162 h 452448"/>
              <a:gd name="connsiteX1" fmla="*/ 121920 w 833320"/>
              <a:gd name="connsiteY1" fmla="*/ 333022 h 452448"/>
              <a:gd name="connsiteX2" fmla="*/ 193040 w 833320"/>
              <a:gd name="connsiteY2" fmla="*/ 284762 h 452448"/>
              <a:gd name="connsiteX3" fmla="*/ 251460 w 833320"/>
              <a:gd name="connsiteY3" fmla="*/ 231422 h 452448"/>
              <a:gd name="connsiteX4" fmla="*/ 302260 w 833320"/>
              <a:gd name="connsiteY4" fmla="*/ 193322 h 452448"/>
              <a:gd name="connsiteX5" fmla="*/ 360680 w 833320"/>
              <a:gd name="connsiteY5" fmla="*/ 155222 h 452448"/>
              <a:gd name="connsiteX6" fmla="*/ 381000 w 833320"/>
              <a:gd name="connsiteY6" fmla="*/ 139982 h 452448"/>
              <a:gd name="connsiteX7" fmla="*/ 434340 w 833320"/>
              <a:gd name="connsiteY7" fmla="*/ 114582 h 452448"/>
              <a:gd name="connsiteX8" fmla="*/ 469900 w 833320"/>
              <a:gd name="connsiteY8" fmla="*/ 86642 h 452448"/>
              <a:gd name="connsiteX9" fmla="*/ 513080 w 833320"/>
              <a:gd name="connsiteY9" fmla="*/ 68862 h 452448"/>
              <a:gd name="connsiteX10" fmla="*/ 561340 w 833320"/>
              <a:gd name="connsiteY10" fmla="*/ 51082 h 452448"/>
              <a:gd name="connsiteX11" fmla="*/ 619760 w 833320"/>
              <a:gd name="connsiteY11" fmla="*/ 33302 h 452448"/>
              <a:gd name="connsiteX12" fmla="*/ 652780 w 833320"/>
              <a:gd name="connsiteY12" fmla="*/ 18062 h 452448"/>
              <a:gd name="connsiteX13" fmla="*/ 723900 w 833320"/>
              <a:gd name="connsiteY13" fmla="*/ 7902 h 452448"/>
              <a:gd name="connsiteX14" fmla="*/ 772160 w 833320"/>
              <a:gd name="connsiteY14" fmla="*/ 2822 h 452448"/>
              <a:gd name="connsiteX15" fmla="*/ 815340 w 833320"/>
              <a:gd name="connsiteY15" fmla="*/ 2822 h 452448"/>
              <a:gd name="connsiteX16" fmla="*/ 833120 w 833320"/>
              <a:gd name="connsiteY16" fmla="*/ 2822 h 452448"/>
              <a:gd name="connsiteX17" fmla="*/ 805180 w 833320"/>
              <a:gd name="connsiteY17" fmla="*/ 40922 h 452448"/>
              <a:gd name="connsiteX18" fmla="*/ 759460 w 833320"/>
              <a:gd name="connsiteY18" fmla="*/ 79022 h 452448"/>
              <a:gd name="connsiteX19" fmla="*/ 711200 w 833320"/>
              <a:gd name="connsiteY19" fmla="*/ 119662 h 452448"/>
              <a:gd name="connsiteX20" fmla="*/ 668020 w 833320"/>
              <a:gd name="connsiteY20" fmla="*/ 160302 h 452448"/>
              <a:gd name="connsiteX21" fmla="*/ 619760 w 833320"/>
              <a:gd name="connsiteY21" fmla="*/ 193322 h 452448"/>
              <a:gd name="connsiteX22" fmla="*/ 568960 w 833320"/>
              <a:gd name="connsiteY22" fmla="*/ 233962 h 452448"/>
              <a:gd name="connsiteX23" fmla="*/ 515620 w 833320"/>
              <a:gd name="connsiteY23" fmla="*/ 277142 h 452448"/>
              <a:gd name="connsiteX24" fmla="*/ 459740 w 833320"/>
              <a:gd name="connsiteY24" fmla="*/ 335562 h 452448"/>
              <a:gd name="connsiteX25" fmla="*/ 416560 w 833320"/>
              <a:gd name="connsiteY25" fmla="*/ 368582 h 452448"/>
              <a:gd name="connsiteX26" fmla="*/ 375920 w 833320"/>
              <a:gd name="connsiteY26" fmla="*/ 406682 h 452448"/>
              <a:gd name="connsiteX27" fmla="*/ 345440 w 833320"/>
              <a:gd name="connsiteY27" fmla="*/ 421922 h 452448"/>
              <a:gd name="connsiteX28" fmla="*/ 322580 w 833320"/>
              <a:gd name="connsiteY28" fmla="*/ 434622 h 452448"/>
              <a:gd name="connsiteX29" fmla="*/ 259080 w 833320"/>
              <a:gd name="connsiteY29" fmla="*/ 452402 h 452448"/>
              <a:gd name="connsiteX30" fmla="*/ 165100 w 833320"/>
              <a:gd name="connsiteY30" fmla="*/ 439702 h 452448"/>
              <a:gd name="connsiteX31" fmla="*/ 106680 w 833320"/>
              <a:gd name="connsiteY31" fmla="*/ 437162 h 452448"/>
              <a:gd name="connsiteX32" fmla="*/ 58420 w 833320"/>
              <a:gd name="connsiteY32" fmla="*/ 437162 h 452448"/>
              <a:gd name="connsiteX33" fmla="*/ 0 w 833320"/>
              <a:gd name="connsiteY33" fmla="*/ 437162 h 45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33320" h="452448">
                <a:moveTo>
                  <a:pt x="0" y="437162"/>
                </a:moveTo>
                <a:cubicBezTo>
                  <a:pt x="44873" y="397792"/>
                  <a:pt x="89747" y="358422"/>
                  <a:pt x="121920" y="333022"/>
                </a:cubicBezTo>
                <a:cubicBezTo>
                  <a:pt x="154093" y="307622"/>
                  <a:pt x="171450" y="301695"/>
                  <a:pt x="193040" y="284762"/>
                </a:cubicBezTo>
                <a:cubicBezTo>
                  <a:pt x="214630" y="267829"/>
                  <a:pt x="233257" y="246662"/>
                  <a:pt x="251460" y="231422"/>
                </a:cubicBezTo>
                <a:cubicBezTo>
                  <a:pt x="269663" y="216182"/>
                  <a:pt x="284057" y="206022"/>
                  <a:pt x="302260" y="193322"/>
                </a:cubicBezTo>
                <a:cubicBezTo>
                  <a:pt x="320463" y="180622"/>
                  <a:pt x="347557" y="164112"/>
                  <a:pt x="360680" y="155222"/>
                </a:cubicBezTo>
                <a:cubicBezTo>
                  <a:pt x="373803" y="146332"/>
                  <a:pt x="368723" y="146755"/>
                  <a:pt x="381000" y="139982"/>
                </a:cubicBezTo>
                <a:cubicBezTo>
                  <a:pt x="393277" y="133209"/>
                  <a:pt x="419523" y="123472"/>
                  <a:pt x="434340" y="114582"/>
                </a:cubicBezTo>
                <a:cubicBezTo>
                  <a:pt x="449157" y="105692"/>
                  <a:pt x="456777" y="94262"/>
                  <a:pt x="469900" y="86642"/>
                </a:cubicBezTo>
                <a:cubicBezTo>
                  <a:pt x="483023" y="79022"/>
                  <a:pt x="497840" y="74789"/>
                  <a:pt x="513080" y="68862"/>
                </a:cubicBezTo>
                <a:cubicBezTo>
                  <a:pt x="528320" y="62935"/>
                  <a:pt x="543560" y="57009"/>
                  <a:pt x="561340" y="51082"/>
                </a:cubicBezTo>
                <a:cubicBezTo>
                  <a:pt x="579120" y="45155"/>
                  <a:pt x="604520" y="38805"/>
                  <a:pt x="619760" y="33302"/>
                </a:cubicBezTo>
                <a:cubicBezTo>
                  <a:pt x="635000" y="27799"/>
                  <a:pt x="635423" y="22295"/>
                  <a:pt x="652780" y="18062"/>
                </a:cubicBezTo>
                <a:cubicBezTo>
                  <a:pt x="670137" y="13829"/>
                  <a:pt x="704003" y="10442"/>
                  <a:pt x="723900" y="7902"/>
                </a:cubicBezTo>
                <a:cubicBezTo>
                  <a:pt x="743797" y="5362"/>
                  <a:pt x="756920" y="3669"/>
                  <a:pt x="772160" y="2822"/>
                </a:cubicBezTo>
                <a:cubicBezTo>
                  <a:pt x="787400" y="1975"/>
                  <a:pt x="815340" y="2822"/>
                  <a:pt x="815340" y="2822"/>
                </a:cubicBezTo>
                <a:cubicBezTo>
                  <a:pt x="825500" y="2822"/>
                  <a:pt x="834813" y="-3528"/>
                  <a:pt x="833120" y="2822"/>
                </a:cubicBezTo>
                <a:cubicBezTo>
                  <a:pt x="831427" y="9172"/>
                  <a:pt x="817457" y="28222"/>
                  <a:pt x="805180" y="40922"/>
                </a:cubicBezTo>
                <a:cubicBezTo>
                  <a:pt x="792903" y="53622"/>
                  <a:pt x="759460" y="79022"/>
                  <a:pt x="759460" y="79022"/>
                </a:cubicBezTo>
                <a:cubicBezTo>
                  <a:pt x="743797" y="92145"/>
                  <a:pt x="726440" y="106115"/>
                  <a:pt x="711200" y="119662"/>
                </a:cubicBezTo>
                <a:cubicBezTo>
                  <a:pt x="695960" y="133209"/>
                  <a:pt x="683260" y="148025"/>
                  <a:pt x="668020" y="160302"/>
                </a:cubicBezTo>
                <a:cubicBezTo>
                  <a:pt x="652780" y="172579"/>
                  <a:pt x="636270" y="181045"/>
                  <a:pt x="619760" y="193322"/>
                </a:cubicBezTo>
                <a:cubicBezTo>
                  <a:pt x="603250" y="205599"/>
                  <a:pt x="568960" y="233962"/>
                  <a:pt x="568960" y="233962"/>
                </a:cubicBezTo>
                <a:cubicBezTo>
                  <a:pt x="551603" y="247932"/>
                  <a:pt x="533823" y="260209"/>
                  <a:pt x="515620" y="277142"/>
                </a:cubicBezTo>
                <a:cubicBezTo>
                  <a:pt x="497417" y="294075"/>
                  <a:pt x="476250" y="320322"/>
                  <a:pt x="459740" y="335562"/>
                </a:cubicBezTo>
                <a:cubicBezTo>
                  <a:pt x="443230" y="350802"/>
                  <a:pt x="430530" y="356729"/>
                  <a:pt x="416560" y="368582"/>
                </a:cubicBezTo>
                <a:cubicBezTo>
                  <a:pt x="402590" y="380435"/>
                  <a:pt x="387773" y="397792"/>
                  <a:pt x="375920" y="406682"/>
                </a:cubicBezTo>
                <a:cubicBezTo>
                  <a:pt x="364067" y="415572"/>
                  <a:pt x="354330" y="417265"/>
                  <a:pt x="345440" y="421922"/>
                </a:cubicBezTo>
                <a:cubicBezTo>
                  <a:pt x="336550" y="426579"/>
                  <a:pt x="336973" y="429542"/>
                  <a:pt x="322580" y="434622"/>
                </a:cubicBezTo>
                <a:cubicBezTo>
                  <a:pt x="308187" y="439702"/>
                  <a:pt x="285327" y="451555"/>
                  <a:pt x="259080" y="452402"/>
                </a:cubicBezTo>
                <a:cubicBezTo>
                  <a:pt x="232833" y="453249"/>
                  <a:pt x="190500" y="442242"/>
                  <a:pt x="165100" y="439702"/>
                </a:cubicBezTo>
                <a:cubicBezTo>
                  <a:pt x="139700" y="437162"/>
                  <a:pt x="124460" y="437585"/>
                  <a:pt x="106680" y="437162"/>
                </a:cubicBezTo>
                <a:cubicBezTo>
                  <a:pt x="88900" y="436739"/>
                  <a:pt x="58420" y="437162"/>
                  <a:pt x="58420" y="437162"/>
                </a:cubicBezTo>
                <a:lnTo>
                  <a:pt x="0" y="437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63069" y="903030"/>
            <a:ext cx="4755778" cy="854051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Prednost ima rješenje sa vijaduktom, ukoliko je padina strma, a zasjek dubok tako da bi sa obije strane bili neophodni potporni zidovi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r="14603" b="15618"/>
          <a:stretch/>
        </p:blipFill>
        <p:spPr bwMode="auto">
          <a:xfrm>
            <a:off x="5681510" y="125505"/>
            <a:ext cx="6424288" cy="295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363068" y="125505"/>
            <a:ext cx="3224785" cy="493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25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Izbor</a:t>
            </a:r>
            <a:r>
              <a:rPr lang="sr-Latn-ME" sz="25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usjek ili vijadukt</a:t>
            </a:r>
            <a:endParaRPr lang="sr-Latn-ME" sz="2500" dirty="0">
              <a:solidFill>
                <a:srgbClr val="0070C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63068" y="1876903"/>
            <a:ext cx="4558556" cy="96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 rješavanju položaja ose saobraćajnice ili njene nivelete i prirodnog terena, ukoliko je poprečni nagib terena vrlo strm, postoje dvije mogućnosti: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3068" y="3084733"/>
            <a:ext cx="4917144" cy="13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Fiksirana osa saobraćajnice, a moguće pomjeranje nivelete u vertikalnom smislu</a:t>
            </a:r>
          </a:p>
          <a:p>
            <a:pPr marL="342900" indent="-3429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Fiksirana niveleta planuma saobraćajnice, a moguće pomjeranje ose u poprečnom profil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63068" y="4537016"/>
            <a:ext cx="5318441" cy="182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Potreba za izravnjavanjem masa ( višak ili manjak materijala pri iskopu)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Kvalitet tla i zemljanih materijala ( upotrebljivost za izgradnju nasipa, stabilnost prirodnog terena, stabilnost izgrađenog nasipa i sl.)</a:t>
            </a:r>
          </a:p>
          <a:p>
            <a:pPr eaLnBrk="1" hangingPunct="1">
              <a:lnSpc>
                <a:spcPct val="90000"/>
              </a:lnSpc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nužnost primjene potpornih zidova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9022080" y="4926660"/>
            <a:ext cx="1118252" cy="510445"/>
          </a:xfrm>
          <a:custGeom>
            <a:avLst/>
            <a:gdLst>
              <a:gd name="connsiteX0" fmla="*/ 0 w 1118252"/>
              <a:gd name="connsiteY0" fmla="*/ 493700 h 510445"/>
              <a:gd name="connsiteX1" fmla="*/ 309880 w 1118252"/>
              <a:gd name="connsiteY1" fmla="*/ 239700 h 510445"/>
              <a:gd name="connsiteX2" fmla="*/ 487680 w 1118252"/>
              <a:gd name="connsiteY2" fmla="*/ 92380 h 510445"/>
              <a:gd name="connsiteX3" fmla="*/ 563880 w 1118252"/>
              <a:gd name="connsiteY3" fmla="*/ 11100 h 510445"/>
              <a:gd name="connsiteX4" fmla="*/ 701040 w 1118252"/>
              <a:gd name="connsiteY4" fmla="*/ 6020 h 510445"/>
              <a:gd name="connsiteX5" fmla="*/ 883920 w 1118252"/>
              <a:gd name="connsiteY5" fmla="*/ 6020 h 510445"/>
              <a:gd name="connsiteX6" fmla="*/ 1097280 w 1118252"/>
              <a:gd name="connsiteY6" fmla="*/ 6020 h 510445"/>
              <a:gd name="connsiteX7" fmla="*/ 1107440 w 1118252"/>
              <a:gd name="connsiteY7" fmla="*/ 6020 h 510445"/>
              <a:gd name="connsiteX8" fmla="*/ 1071880 w 1118252"/>
              <a:gd name="connsiteY8" fmla="*/ 87300 h 510445"/>
              <a:gd name="connsiteX9" fmla="*/ 909320 w 1118252"/>
              <a:gd name="connsiteY9" fmla="*/ 229540 h 510445"/>
              <a:gd name="connsiteX10" fmla="*/ 772160 w 1118252"/>
              <a:gd name="connsiteY10" fmla="*/ 361620 h 510445"/>
              <a:gd name="connsiteX11" fmla="*/ 655320 w 1118252"/>
              <a:gd name="connsiteY11" fmla="*/ 442900 h 510445"/>
              <a:gd name="connsiteX12" fmla="*/ 609600 w 1118252"/>
              <a:gd name="connsiteY12" fmla="*/ 447980 h 510445"/>
              <a:gd name="connsiteX13" fmla="*/ 523240 w 1118252"/>
              <a:gd name="connsiteY13" fmla="*/ 468300 h 510445"/>
              <a:gd name="connsiteX14" fmla="*/ 289560 w 1118252"/>
              <a:gd name="connsiteY14" fmla="*/ 483540 h 510445"/>
              <a:gd name="connsiteX15" fmla="*/ 218440 w 1118252"/>
              <a:gd name="connsiteY15" fmla="*/ 488620 h 510445"/>
              <a:gd name="connsiteX16" fmla="*/ 137160 w 1118252"/>
              <a:gd name="connsiteY16" fmla="*/ 508940 h 510445"/>
              <a:gd name="connsiteX17" fmla="*/ 71120 w 1118252"/>
              <a:gd name="connsiteY17" fmla="*/ 508940 h 510445"/>
              <a:gd name="connsiteX18" fmla="*/ 0 w 1118252"/>
              <a:gd name="connsiteY18" fmla="*/ 493700 h 51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18252" h="510445">
                <a:moveTo>
                  <a:pt x="0" y="493700"/>
                </a:moveTo>
                <a:lnTo>
                  <a:pt x="309880" y="239700"/>
                </a:lnTo>
                <a:cubicBezTo>
                  <a:pt x="391160" y="172813"/>
                  <a:pt x="445347" y="130480"/>
                  <a:pt x="487680" y="92380"/>
                </a:cubicBezTo>
                <a:cubicBezTo>
                  <a:pt x="530013" y="54280"/>
                  <a:pt x="528320" y="25493"/>
                  <a:pt x="563880" y="11100"/>
                </a:cubicBezTo>
                <a:cubicBezTo>
                  <a:pt x="599440" y="-3293"/>
                  <a:pt x="647700" y="6867"/>
                  <a:pt x="701040" y="6020"/>
                </a:cubicBezTo>
                <a:cubicBezTo>
                  <a:pt x="754380" y="5173"/>
                  <a:pt x="883920" y="6020"/>
                  <a:pt x="883920" y="6020"/>
                </a:cubicBezTo>
                <a:lnTo>
                  <a:pt x="1097280" y="6020"/>
                </a:lnTo>
                <a:cubicBezTo>
                  <a:pt x="1134533" y="6020"/>
                  <a:pt x="1111673" y="-7527"/>
                  <a:pt x="1107440" y="6020"/>
                </a:cubicBezTo>
                <a:cubicBezTo>
                  <a:pt x="1103207" y="19567"/>
                  <a:pt x="1104900" y="50047"/>
                  <a:pt x="1071880" y="87300"/>
                </a:cubicBezTo>
                <a:cubicBezTo>
                  <a:pt x="1038860" y="124553"/>
                  <a:pt x="959273" y="183820"/>
                  <a:pt x="909320" y="229540"/>
                </a:cubicBezTo>
                <a:cubicBezTo>
                  <a:pt x="859367" y="275260"/>
                  <a:pt x="814493" y="326060"/>
                  <a:pt x="772160" y="361620"/>
                </a:cubicBezTo>
                <a:cubicBezTo>
                  <a:pt x="729827" y="397180"/>
                  <a:pt x="682413" y="428507"/>
                  <a:pt x="655320" y="442900"/>
                </a:cubicBezTo>
                <a:cubicBezTo>
                  <a:pt x="628227" y="457293"/>
                  <a:pt x="631613" y="443747"/>
                  <a:pt x="609600" y="447980"/>
                </a:cubicBezTo>
                <a:cubicBezTo>
                  <a:pt x="587587" y="452213"/>
                  <a:pt x="576580" y="462373"/>
                  <a:pt x="523240" y="468300"/>
                </a:cubicBezTo>
                <a:cubicBezTo>
                  <a:pt x="469900" y="474227"/>
                  <a:pt x="289560" y="483540"/>
                  <a:pt x="289560" y="483540"/>
                </a:cubicBezTo>
                <a:cubicBezTo>
                  <a:pt x="238760" y="486927"/>
                  <a:pt x="243840" y="484387"/>
                  <a:pt x="218440" y="488620"/>
                </a:cubicBezTo>
                <a:cubicBezTo>
                  <a:pt x="193040" y="492853"/>
                  <a:pt x="161713" y="505553"/>
                  <a:pt x="137160" y="508940"/>
                </a:cubicBezTo>
                <a:cubicBezTo>
                  <a:pt x="112607" y="512327"/>
                  <a:pt x="71120" y="508940"/>
                  <a:pt x="71120" y="508940"/>
                </a:cubicBezTo>
                <a:lnTo>
                  <a:pt x="0" y="493700"/>
                </a:lnTo>
                <a:close/>
              </a:path>
            </a:pathLst>
          </a:cu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5" name="Oval 4"/>
          <p:cNvSpPr/>
          <p:nvPr/>
        </p:nvSpPr>
        <p:spPr>
          <a:xfrm>
            <a:off x="10003172" y="4676140"/>
            <a:ext cx="157480" cy="165100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13" name="Freeform 12"/>
          <p:cNvSpPr/>
          <p:nvPr/>
        </p:nvSpPr>
        <p:spPr>
          <a:xfrm>
            <a:off x="9677400" y="4947718"/>
            <a:ext cx="945433" cy="449782"/>
          </a:xfrm>
          <a:custGeom>
            <a:avLst/>
            <a:gdLst>
              <a:gd name="connsiteX0" fmla="*/ 0 w 945433"/>
              <a:gd name="connsiteY0" fmla="*/ 449782 h 449782"/>
              <a:gd name="connsiteX1" fmla="*/ 215900 w 945433"/>
              <a:gd name="connsiteY1" fmla="*/ 416762 h 449782"/>
              <a:gd name="connsiteX2" fmla="*/ 378460 w 945433"/>
              <a:gd name="connsiteY2" fmla="*/ 386282 h 449782"/>
              <a:gd name="connsiteX3" fmla="*/ 510540 w 945433"/>
              <a:gd name="connsiteY3" fmla="*/ 317702 h 449782"/>
              <a:gd name="connsiteX4" fmla="*/ 617220 w 945433"/>
              <a:gd name="connsiteY4" fmla="*/ 271982 h 449782"/>
              <a:gd name="connsiteX5" fmla="*/ 701040 w 945433"/>
              <a:gd name="connsiteY5" fmla="*/ 223722 h 449782"/>
              <a:gd name="connsiteX6" fmla="*/ 767080 w 945433"/>
              <a:gd name="connsiteY6" fmla="*/ 160222 h 449782"/>
              <a:gd name="connsiteX7" fmla="*/ 833120 w 945433"/>
              <a:gd name="connsiteY7" fmla="*/ 106882 h 449782"/>
              <a:gd name="connsiteX8" fmla="*/ 889000 w 945433"/>
              <a:gd name="connsiteY8" fmla="*/ 68782 h 449782"/>
              <a:gd name="connsiteX9" fmla="*/ 944880 w 945433"/>
              <a:gd name="connsiteY9" fmla="*/ 12902 h 449782"/>
              <a:gd name="connsiteX10" fmla="*/ 853440 w 945433"/>
              <a:gd name="connsiteY10" fmla="*/ 15442 h 449782"/>
              <a:gd name="connsiteX11" fmla="*/ 754380 w 945433"/>
              <a:gd name="connsiteY11" fmla="*/ 7822 h 449782"/>
              <a:gd name="connsiteX12" fmla="*/ 614680 w 945433"/>
              <a:gd name="connsiteY12" fmla="*/ 202 h 449782"/>
              <a:gd name="connsiteX13" fmla="*/ 546100 w 945433"/>
              <a:gd name="connsiteY13" fmla="*/ 202 h 449782"/>
              <a:gd name="connsiteX14" fmla="*/ 472440 w 945433"/>
              <a:gd name="connsiteY14" fmla="*/ 7822 h 449782"/>
              <a:gd name="connsiteX15" fmla="*/ 401320 w 945433"/>
              <a:gd name="connsiteY15" fmla="*/ 71322 h 449782"/>
              <a:gd name="connsiteX16" fmla="*/ 325120 w 945433"/>
              <a:gd name="connsiteY16" fmla="*/ 127202 h 449782"/>
              <a:gd name="connsiteX17" fmla="*/ 210820 w 945433"/>
              <a:gd name="connsiteY17" fmla="*/ 238962 h 449782"/>
              <a:gd name="connsiteX18" fmla="*/ 139700 w 945433"/>
              <a:gd name="connsiteY18" fmla="*/ 305002 h 449782"/>
              <a:gd name="connsiteX19" fmla="*/ 58420 w 945433"/>
              <a:gd name="connsiteY19" fmla="*/ 371042 h 449782"/>
              <a:gd name="connsiteX20" fmla="*/ 0 w 945433"/>
              <a:gd name="connsiteY20" fmla="*/ 449782 h 449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3" h="449782">
                <a:moveTo>
                  <a:pt x="0" y="449782"/>
                </a:moveTo>
                <a:lnTo>
                  <a:pt x="215900" y="416762"/>
                </a:lnTo>
                <a:cubicBezTo>
                  <a:pt x="278977" y="406179"/>
                  <a:pt x="329353" y="402792"/>
                  <a:pt x="378460" y="386282"/>
                </a:cubicBezTo>
                <a:cubicBezTo>
                  <a:pt x="427567" y="369772"/>
                  <a:pt x="470747" y="336752"/>
                  <a:pt x="510540" y="317702"/>
                </a:cubicBezTo>
                <a:cubicBezTo>
                  <a:pt x="550333" y="298652"/>
                  <a:pt x="585470" y="287645"/>
                  <a:pt x="617220" y="271982"/>
                </a:cubicBezTo>
                <a:cubicBezTo>
                  <a:pt x="648970" y="256319"/>
                  <a:pt x="676063" y="242349"/>
                  <a:pt x="701040" y="223722"/>
                </a:cubicBezTo>
                <a:cubicBezTo>
                  <a:pt x="726017" y="205095"/>
                  <a:pt x="745067" y="179695"/>
                  <a:pt x="767080" y="160222"/>
                </a:cubicBezTo>
                <a:cubicBezTo>
                  <a:pt x="789093" y="140749"/>
                  <a:pt x="812800" y="122122"/>
                  <a:pt x="833120" y="106882"/>
                </a:cubicBezTo>
                <a:cubicBezTo>
                  <a:pt x="853440" y="91642"/>
                  <a:pt x="870373" y="84445"/>
                  <a:pt x="889000" y="68782"/>
                </a:cubicBezTo>
                <a:cubicBezTo>
                  <a:pt x="907627" y="53119"/>
                  <a:pt x="950807" y="21792"/>
                  <a:pt x="944880" y="12902"/>
                </a:cubicBezTo>
                <a:cubicBezTo>
                  <a:pt x="938953" y="4012"/>
                  <a:pt x="885190" y="16289"/>
                  <a:pt x="853440" y="15442"/>
                </a:cubicBezTo>
                <a:cubicBezTo>
                  <a:pt x="821690" y="14595"/>
                  <a:pt x="754380" y="7822"/>
                  <a:pt x="754380" y="7822"/>
                </a:cubicBezTo>
                <a:lnTo>
                  <a:pt x="614680" y="202"/>
                </a:lnTo>
                <a:cubicBezTo>
                  <a:pt x="579967" y="-1068"/>
                  <a:pt x="569807" y="-1068"/>
                  <a:pt x="546100" y="202"/>
                </a:cubicBezTo>
                <a:cubicBezTo>
                  <a:pt x="522393" y="1472"/>
                  <a:pt x="496570" y="-4031"/>
                  <a:pt x="472440" y="7822"/>
                </a:cubicBezTo>
                <a:cubicBezTo>
                  <a:pt x="448310" y="19675"/>
                  <a:pt x="425873" y="51425"/>
                  <a:pt x="401320" y="71322"/>
                </a:cubicBezTo>
                <a:cubicBezTo>
                  <a:pt x="376767" y="91219"/>
                  <a:pt x="356870" y="99262"/>
                  <a:pt x="325120" y="127202"/>
                </a:cubicBezTo>
                <a:cubicBezTo>
                  <a:pt x="293370" y="155142"/>
                  <a:pt x="241723" y="209329"/>
                  <a:pt x="210820" y="238962"/>
                </a:cubicBezTo>
                <a:cubicBezTo>
                  <a:pt x="179917" y="268595"/>
                  <a:pt x="165100" y="282989"/>
                  <a:pt x="139700" y="305002"/>
                </a:cubicBezTo>
                <a:cubicBezTo>
                  <a:pt x="114300" y="327015"/>
                  <a:pt x="58420" y="371042"/>
                  <a:pt x="58420" y="371042"/>
                </a:cubicBezTo>
                <a:lnTo>
                  <a:pt x="0" y="449782"/>
                </a:lnTo>
                <a:close/>
              </a:path>
            </a:pathLst>
          </a:custGeom>
          <a:solidFill>
            <a:srgbClr val="00B05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22" name="Oval 21"/>
          <p:cNvSpPr/>
          <p:nvPr/>
        </p:nvSpPr>
        <p:spPr>
          <a:xfrm>
            <a:off x="10460925" y="4662169"/>
            <a:ext cx="157480" cy="165100"/>
          </a:xfrm>
          <a:prstGeom prst="ellipse">
            <a:avLst/>
          </a:prstGeom>
          <a:solidFill>
            <a:srgbClr val="00B05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23" name="Oval 22"/>
          <p:cNvSpPr/>
          <p:nvPr/>
        </p:nvSpPr>
        <p:spPr>
          <a:xfrm>
            <a:off x="10974005" y="4192269"/>
            <a:ext cx="157480" cy="165100"/>
          </a:xfrm>
          <a:prstGeom prst="ellipse">
            <a:avLst/>
          </a:prstGeom>
          <a:solidFill>
            <a:srgbClr val="FF0000">
              <a:alpha val="46000"/>
            </a:srgbClr>
          </a:solidFill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0918387" y="4140200"/>
            <a:ext cx="359039" cy="20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sr-Latn-ME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sr-Latn-CS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0654665" y="4524752"/>
            <a:ext cx="763915" cy="421757"/>
          </a:xfrm>
          <a:custGeom>
            <a:avLst/>
            <a:gdLst>
              <a:gd name="connsiteX0" fmla="*/ 0 w 763915"/>
              <a:gd name="connsiteY0" fmla="*/ 416818 h 421757"/>
              <a:gd name="connsiteX1" fmla="*/ 106680 w 763915"/>
              <a:gd name="connsiteY1" fmla="*/ 416818 h 421757"/>
              <a:gd name="connsiteX2" fmla="*/ 230505 w 763915"/>
              <a:gd name="connsiteY2" fmla="*/ 416818 h 421757"/>
              <a:gd name="connsiteX3" fmla="*/ 266700 w 763915"/>
              <a:gd name="connsiteY3" fmla="*/ 416818 h 421757"/>
              <a:gd name="connsiteX4" fmla="*/ 350520 w 763915"/>
              <a:gd name="connsiteY4" fmla="*/ 350143 h 421757"/>
              <a:gd name="connsiteX5" fmla="*/ 430530 w 763915"/>
              <a:gd name="connsiteY5" fmla="*/ 287278 h 421757"/>
              <a:gd name="connsiteX6" fmla="*/ 523875 w 763915"/>
              <a:gd name="connsiteY6" fmla="*/ 212983 h 421757"/>
              <a:gd name="connsiteX7" fmla="*/ 603885 w 763915"/>
              <a:gd name="connsiteY7" fmla="*/ 138688 h 421757"/>
              <a:gd name="connsiteX8" fmla="*/ 668655 w 763915"/>
              <a:gd name="connsiteY8" fmla="*/ 85348 h 421757"/>
              <a:gd name="connsiteX9" fmla="*/ 716280 w 763915"/>
              <a:gd name="connsiteY9" fmla="*/ 43438 h 421757"/>
              <a:gd name="connsiteX10" fmla="*/ 763905 w 763915"/>
              <a:gd name="connsiteY10" fmla="*/ 3433 h 421757"/>
              <a:gd name="connsiteX11" fmla="*/ 720090 w 763915"/>
              <a:gd name="connsiteY11" fmla="*/ 3433 h 421757"/>
              <a:gd name="connsiteX12" fmla="*/ 661035 w 763915"/>
              <a:gd name="connsiteY12" fmla="*/ 14863 h 421757"/>
              <a:gd name="connsiteX13" fmla="*/ 605790 w 763915"/>
              <a:gd name="connsiteY13" fmla="*/ 22483 h 421757"/>
              <a:gd name="connsiteX14" fmla="*/ 567690 w 763915"/>
              <a:gd name="connsiteY14" fmla="*/ 33913 h 421757"/>
              <a:gd name="connsiteX15" fmla="*/ 535305 w 763915"/>
              <a:gd name="connsiteY15" fmla="*/ 47248 h 421757"/>
              <a:gd name="connsiteX16" fmla="*/ 497205 w 763915"/>
              <a:gd name="connsiteY16" fmla="*/ 62488 h 421757"/>
              <a:gd name="connsiteX17" fmla="*/ 462915 w 763915"/>
              <a:gd name="connsiteY17" fmla="*/ 77728 h 421757"/>
              <a:gd name="connsiteX18" fmla="*/ 407670 w 763915"/>
              <a:gd name="connsiteY18" fmla="*/ 98683 h 421757"/>
              <a:gd name="connsiteX19" fmla="*/ 367665 w 763915"/>
              <a:gd name="connsiteY19" fmla="*/ 115828 h 421757"/>
              <a:gd name="connsiteX20" fmla="*/ 318135 w 763915"/>
              <a:gd name="connsiteY20" fmla="*/ 152023 h 421757"/>
              <a:gd name="connsiteX21" fmla="*/ 283845 w 763915"/>
              <a:gd name="connsiteY21" fmla="*/ 174883 h 421757"/>
              <a:gd name="connsiteX22" fmla="*/ 238125 w 763915"/>
              <a:gd name="connsiteY22" fmla="*/ 211078 h 421757"/>
              <a:gd name="connsiteX23" fmla="*/ 161925 w 763915"/>
              <a:gd name="connsiteY23" fmla="*/ 266323 h 421757"/>
              <a:gd name="connsiteX24" fmla="*/ 114300 w 763915"/>
              <a:gd name="connsiteY24" fmla="*/ 315853 h 421757"/>
              <a:gd name="connsiteX25" fmla="*/ 53340 w 763915"/>
              <a:gd name="connsiteY25" fmla="*/ 355858 h 421757"/>
              <a:gd name="connsiteX26" fmla="*/ 0 w 763915"/>
              <a:gd name="connsiteY26" fmla="*/ 416818 h 421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63915" h="421757">
                <a:moveTo>
                  <a:pt x="0" y="416818"/>
                </a:moveTo>
                <a:lnTo>
                  <a:pt x="106680" y="416818"/>
                </a:lnTo>
                <a:lnTo>
                  <a:pt x="230505" y="416818"/>
                </a:lnTo>
                <a:cubicBezTo>
                  <a:pt x="257175" y="416818"/>
                  <a:pt x="246698" y="427931"/>
                  <a:pt x="266700" y="416818"/>
                </a:cubicBezTo>
                <a:cubicBezTo>
                  <a:pt x="286703" y="405705"/>
                  <a:pt x="350520" y="350143"/>
                  <a:pt x="350520" y="350143"/>
                </a:cubicBezTo>
                <a:lnTo>
                  <a:pt x="430530" y="287278"/>
                </a:lnTo>
                <a:cubicBezTo>
                  <a:pt x="459422" y="264418"/>
                  <a:pt x="494983" y="237748"/>
                  <a:pt x="523875" y="212983"/>
                </a:cubicBezTo>
                <a:cubicBezTo>
                  <a:pt x="552767" y="188218"/>
                  <a:pt x="579755" y="159960"/>
                  <a:pt x="603885" y="138688"/>
                </a:cubicBezTo>
                <a:cubicBezTo>
                  <a:pt x="628015" y="117415"/>
                  <a:pt x="649923" y="101223"/>
                  <a:pt x="668655" y="85348"/>
                </a:cubicBezTo>
                <a:cubicBezTo>
                  <a:pt x="687387" y="69473"/>
                  <a:pt x="700405" y="57090"/>
                  <a:pt x="716280" y="43438"/>
                </a:cubicBezTo>
                <a:cubicBezTo>
                  <a:pt x="732155" y="29785"/>
                  <a:pt x="763270" y="10100"/>
                  <a:pt x="763905" y="3433"/>
                </a:cubicBezTo>
                <a:cubicBezTo>
                  <a:pt x="764540" y="-3234"/>
                  <a:pt x="737235" y="1528"/>
                  <a:pt x="720090" y="3433"/>
                </a:cubicBezTo>
                <a:cubicBezTo>
                  <a:pt x="702945" y="5338"/>
                  <a:pt x="680085" y="11688"/>
                  <a:pt x="661035" y="14863"/>
                </a:cubicBezTo>
                <a:cubicBezTo>
                  <a:pt x="641985" y="18038"/>
                  <a:pt x="621348" y="19308"/>
                  <a:pt x="605790" y="22483"/>
                </a:cubicBezTo>
                <a:cubicBezTo>
                  <a:pt x="590232" y="25658"/>
                  <a:pt x="579438" y="29785"/>
                  <a:pt x="567690" y="33913"/>
                </a:cubicBezTo>
                <a:cubicBezTo>
                  <a:pt x="555942" y="38041"/>
                  <a:pt x="535305" y="47248"/>
                  <a:pt x="535305" y="47248"/>
                </a:cubicBezTo>
                <a:lnTo>
                  <a:pt x="497205" y="62488"/>
                </a:lnTo>
                <a:cubicBezTo>
                  <a:pt x="485140" y="67568"/>
                  <a:pt x="477838" y="71695"/>
                  <a:pt x="462915" y="77728"/>
                </a:cubicBezTo>
                <a:cubicBezTo>
                  <a:pt x="447993" y="83760"/>
                  <a:pt x="423545" y="92333"/>
                  <a:pt x="407670" y="98683"/>
                </a:cubicBezTo>
                <a:cubicBezTo>
                  <a:pt x="391795" y="105033"/>
                  <a:pt x="382588" y="106938"/>
                  <a:pt x="367665" y="115828"/>
                </a:cubicBezTo>
                <a:cubicBezTo>
                  <a:pt x="352743" y="124718"/>
                  <a:pt x="332105" y="142181"/>
                  <a:pt x="318135" y="152023"/>
                </a:cubicBezTo>
                <a:cubicBezTo>
                  <a:pt x="304165" y="161865"/>
                  <a:pt x="297180" y="165040"/>
                  <a:pt x="283845" y="174883"/>
                </a:cubicBezTo>
                <a:cubicBezTo>
                  <a:pt x="270510" y="184725"/>
                  <a:pt x="258445" y="195838"/>
                  <a:pt x="238125" y="211078"/>
                </a:cubicBezTo>
                <a:cubicBezTo>
                  <a:pt x="217805" y="226318"/>
                  <a:pt x="182562" y="248861"/>
                  <a:pt x="161925" y="266323"/>
                </a:cubicBezTo>
                <a:cubicBezTo>
                  <a:pt x="141288" y="283785"/>
                  <a:pt x="132397" y="300931"/>
                  <a:pt x="114300" y="315853"/>
                </a:cubicBezTo>
                <a:cubicBezTo>
                  <a:pt x="96203" y="330775"/>
                  <a:pt x="67627" y="345063"/>
                  <a:pt x="53340" y="355858"/>
                </a:cubicBezTo>
                <a:cubicBezTo>
                  <a:pt x="39053" y="366653"/>
                  <a:pt x="33814" y="373638"/>
                  <a:pt x="0" y="4168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18" name="Freeform 17"/>
          <p:cNvSpPr/>
          <p:nvPr/>
        </p:nvSpPr>
        <p:spPr>
          <a:xfrm>
            <a:off x="10898389" y="4485188"/>
            <a:ext cx="1100686" cy="482652"/>
          </a:xfrm>
          <a:custGeom>
            <a:avLst/>
            <a:gdLst>
              <a:gd name="connsiteX0" fmla="*/ 751 w 1100686"/>
              <a:gd name="connsiteY0" fmla="*/ 477972 h 482652"/>
              <a:gd name="connsiteX1" fmla="*/ 153151 w 1100686"/>
              <a:gd name="connsiteY1" fmla="*/ 353512 h 482652"/>
              <a:gd name="connsiteX2" fmla="*/ 287771 w 1100686"/>
              <a:gd name="connsiteY2" fmla="*/ 236672 h 482652"/>
              <a:gd name="connsiteX3" fmla="*/ 391911 w 1100686"/>
              <a:gd name="connsiteY3" fmla="*/ 152852 h 482652"/>
              <a:gd name="connsiteX4" fmla="*/ 455411 w 1100686"/>
              <a:gd name="connsiteY4" fmla="*/ 99512 h 482652"/>
              <a:gd name="connsiteX5" fmla="*/ 521451 w 1100686"/>
              <a:gd name="connsiteY5" fmla="*/ 41092 h 482652"/>
              <a:gd name="connsiteX6" fmla="*/ 590031 w 1100686"/>
              <a:gd name="connsiteY6" fmla="*/ 18232 h 482652"/>
              <a:gd name="connsiteX7" fmla="*/ 699251 w 1100686"/>
              <a:gd name="connsiteY7" fmla="*/ 13152 h 482652"/>
              <a:gd name="connsiteX8" fmla="*/ 790691 w 1100686"/>
              <a:gd name="connsiteY8" fmla="*/ 10612 h 482652"/>
              <a:gd name="connsiteX9" fmla="*/ 904991 w 1100686"/>
              <a:gd name="connsiteY9" fmla="*/ 8072 h 482652"/>
              <a:gd name="connsiteX10" fmla="*/ 993891 w 1100686"/>
              <a:gd name="connsiteY10" fmla="*/ 2992 h 482652"/>
              <a:gd name="connsiteX11" fmla="*/ 1057391 w 1100686"/>
              <a:gd name="connsiteY11" fmla="*/ 2992 h 482652"/>
              <a:gd name="connsiteX12" fmla="*/ 1100571 w 1100686"/>
              <a:gd name="connsiteY12" fmla="*/ 5532 h 482652"/>
              <a:gd name="connsiteX13" fmla="*/ 1044691 w 1100686"/>
              <a:gd name="connsiteY13" fmla="*/ 69032 h 482652"/>
              <a:gd name="connsiteX14" fmla="*/ 892291 w 1100686"/>
              <a:gd name="connsiteY14" fmla="*/ 196032 h 482652"/>
              <a:gd name="connsiteX15" fmla="*/ 717031 w 1100686"/>
              <a:gd name="connsiteY15" fmla="*/ 340812 h 482652"/>
              <a:gd name="connsiteX16" fmla="*/ 595111 w 1100686"/>
              <a:gd name="connsiteY16" fmla="*/ 437332 h 482652"/>
              <a:gd name="connsiteX17" fmla="*/ 544311 w 1100686"/>
              <a:gd name="connsiteY17" fmla="*/ 465272 h 482652"/>
              <a:gd name="connsiteX18" fmla="*/ 358891 w 1100686"/>
              <a:gd name="connsiteY18" fmla="*/ 467812 h 482652"/>
              <a:gd name="connsiteX19" fmla="*/ 104891 w 1100686"/>
              <a:gd name="connsiteY19" fmla="*/ 457652 h 482652"/>
              <a:gd name="connsiteX20" fmla="*/ 751 w 1100686"/>
              <a:gd name="connsiteY20" fmla="*/ 477972 h 48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0686" h="482652">
                <a:moveTo>
                  <a:pt x="751" y="477972"/>
                </a:moveTo>
                <a:cubicBezTo>
                  <a:pt x="8794" y="460615"/>
                  <a:pt x="105314" y="393729"/>
                  <a:pt x="153151" y="353512"/>
                </a:cubicBezTo>
                <a:cubicBezTo>
                  <a:pt x="200988" y="313295"/>
                  <a:pt x="247978" y="270115"/>
                  <a:pt x="287771" y="236672"/>
                </a:cubicBezTo>
                <a:cubicBezTo>
                  <a:pt x="327564" y="203229"/>
                  <a:pt x="363971" y="175712"/>
                  <a:pt x="391911" y="152852"/>
                </a:cubicBezTo>
                <a:cubicBezTo>
                  <a:pt x="419851" y="129992"/>
                  <a:pt x="433821" y="118139"/>
                  <a:pt x="455411" y="99512"/>
                </a:cubicBezTo>
                <a:cubicBezTo>
                  <a:pt x="477001" y="80885"/>
                  <a:pt x="499014" y="54639"/>
                  <a:pt x="521451" y="41092"/>
                </a:cubicBezTo>
                <a:cubicBezTo>
                  <a:pt x="543888" y="27545"/>
                  <a:pt x="560398" y="22889"/>
                  <a:pt x="590031" y="18232"/>
                </a:cubicBezTo>
                <a:cubicBezTo>
                  <a:pt x="619664" y="13575"/>
                  <a:pt x="665808" y="14422"/>
                  <a:pt x="699251" y="13152"/>
                </a:cubicBezTo>
                <a:cubicBezTo>
                  <a:pt x="732694" y="11882"/>
                  <a:pt x="790691" y="10612"/>
                  <a:pt x="790691" y="10612"/>
                </a:cubicBezTo>
                <a:lnTo>
                  <a:pt x="904991" y="8072"/>
                </a:lnTo>
                <a:cubicBezTo>
                  <a:pt x="938858" y="6802"/>
                  <a:pt x="968491" y="3839"/>
                  <a:pt x="993891" y="2992"/>
                </a:cubicBezTo>
                <a:cubicBezTo>
                  <a:pt x="1019291" y="2145"/>
                  <a:pt x="1039611" y="2569"/>
                  <a:pt x="1057391" y="2992"/>
                </a:cubicBezTo>
                <a:cubicBezTo>
                  <a:pt x="1075171" y="3415"/>
                  <a:pt x="1102688" y="-5475"/>
                  <a:pt x="1100571" y="5532"/>
                </a:cubicBezTo>
                <a:cubicBezTo>
                  <a:pt x="1098454" y="16539"/>
                  <a:pt x="1079404" y="37282"/>
                  <a:pt x="1044691" y="69032"/>
                </a:cubicBezTo>
                <a:cubicBezTo>
                  <a:pt x="1009978" y="100782"/>
                  <a:pt x="892291" y="196032"/>
                  <a:pt x="892291" y="196032"/>
                </a:cubicBezTo>
                <a:lnTo>
                  <a:pt x="717031" y="340812"/>
                </a:lnTo>
                <a:cubicBezTo>
                  <a:pt x="667501" y="381029"/>
                  <a:pt x="623898" y="416589"/>
                  <a:pt x="595111" y="437332"/>
                </a:cubicBezTo>
                <a:cubicBezTo>
                  <a:pt x="566324" y="458075"/>
                  <a:pt x="583681" y="460192"/>
                  <a:pt x="544311" y="465272"/>
                </a:cubicBezTo>
                <a:cubicBezTo>
                  <a:pt x="504941" y="470352"/>
                  <a:pt x="432128" y="469082"/>
                  <a:pt x="358891" y="467812"/>
                </a:cubicBezTo>
                <a:cubicBezTo>
                  <a:pt x="285654" y="466542"/>
                  <a:pt x="159078" y="456382"/>
                  <a:pt x="104891" y="457652"/>
                </a:cubicBezTo>
                <a:cubicBezTo>
                  <a:pt x="50704" y="458922"/>
                  <a:pt x="-7292" y="495329"/>
                  <a:pt x="751" y="477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6958077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build="p"/>
      <p:bldP spid="11" grpId="0" build="p"/>
      <p:bldP spid="4" grpId="0" animBg="1"/>
      <p:bldP spid="5" grpId="0" animBg="1"/>
      <p:bldP spid="13" grpId="0" animBg="1"/>
      <p:bldP spid="22" grpId="0" animBg="1"/>
      <p:bldP spid="23" grpId="0" animBg="1"/>
      <p:bldP spid="24" grpId="0"/>
      <p:bldP spid="1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title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38842" y="0"/>
            <a:ext cx="109728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r-Latn-ME" sz="4000" dirty="0" smtClean="0"/>
              <a:t>O</a:t>
            </a:r>
            <a:r>
              <a:rPr lang="en-US" sz="4000" dirty="0" err="1" smtClean="0"/>
              <a:t>snovne</a:t>
            </a:r>
            <a:r>
              <a:rPr lang="en-US" sz="4000" dirty="0" smtClean="0"/>
              <a:t> </a:t>
            </a:r>
            <a:r>
              <a:rPr lang="en-US" sz="4000" dirty="0" err="1" smtClean="0"/>
              <a:t>informacije</a:t>
            </a:r>
            <a:endParaRPr lang="en-US" sz="4000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8411284" y="1766572"/>
            <a:ext cx="3343835" cy="1415677"/>
          </a:xfrm>
          <a:prstGeom prst="rect">
            <a:avLst/>
          </a:prstGeom>
          <a:solidFill>
            <a:srgbClr val="903163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 smtClean="0">
                <a:solidFill>
                  <a:schemeClr val="bg1"/>
                </a:solidFill>
              </a:rPr>
              <a:t>Konsultacije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smtClean="0">
                <a:solidFill>
                  <a:schemeClr val="bg1"/>
                </a:solidFill>
              </a:rPr>
              <a:t>– online </a:t>
            </a:r>
          </a:p>
          <a:p>
            <a:r>
              <a:rPr lang="en-US" sz="1800" dirty="0" smtClean="0">
                <a:solidFill>
                  <a:schemeClr val="bg1"/>
                </a:solidFill>
              </a:rPr>
              <a:t>Zoom / </a:t>
            </a:r>
            <a:r>
              <a:rPr lang="en-US" sz="1800" dirty="0" err="1" smtClean="0">
                <a:solidFill>
                  <a:schemeClr val="bg1"/>
                </a:solidFill>
              </a:rPr>
              <a:t>viber</a:t>
            </a:r>
            <a:r>
              <a:rPr lang="en-US" sz="1800" dirty="0" smtClean="0">
                <a:solidFill>
                  <a:schemeClr val="bg1"/>
                </a:solidFill>
              </a:rPr>
              <a:t> +382 69 388 355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7534" y="1766572"/>
            <a:ext cx="7851064" cy="2545378"/>
          </a:xfrm>
          <a:prstGeom prst="rect">
            <a:avLst/>
          </a:prstGeom>
          <a:ln w="25400">
            <a:solidFill>
              <a:srgbClr val="903163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sl-SI" sz="1800" b="1" dirty="0">
                <a:solidFill>
                  <a:srgbClr val="000000"/>
                </a:solidFill>
                <a:latin typeface="+mj-lt"/>
                <a:ea typeface="Arial Unicode MS"/>
              </a:rPr>
              <a:t>Domaći zadaci </a:t>
            </a:r>
            <a:r>
              <a:rPr lang="sl-SI" sz="1800" dirty="0">
                <a:solidFill>
                  <a:srgbClr val="000000"/>
                </a:solidFill>
                <a:latin typeface="+mj-lt"/>
                <a:ea typeface="Arial Unicode MS"/>
              </a:rPr>
              <a:t>–  max 15 poena ( 10 x 1.50)</a:t>
            </a:r>
            <a:endParaRPr lang="sr-Latn-ME" sz="3600" b="1" dirty="0">
              <a:latin typeface="+mj-lt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sl-SI" sz="1800" b="1" dirty="0">
                <a:solidFill>
                  <a:srgbClr val="000000"/>
                </a:solidFill>
                <a:latin typeface="+mj-lt"/>
                <a:ea typeface="Arial Unicode MS"/>
              </a:rPr>
              <a:t>Kolokvijum </a:t>
            </a:r>
            <a:r>
              <a:rPr lang="sl-SI" sz="1800" dirty="0">
                <a:solidFill>
                  <a:srgbClr val="000000"/>
                </a:solidFill>
                <a:latin typeface="+mj-lt"/>
                <a:ea typeface="Arial Unicode MS"/>
              </a:rPr>
              <a:t>- računski zadaci max 35 poena (kolokvijum se smatra položenim ukoliko se osvoji min 15 poena)</a:t>
            </a:r>
            <a:endParaRPr lang="sr-Latn-ME" sz="3600" dirty="0">
              <a:latin typeface="+mj-lt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sl-SI" sz="1800" b="1" dirty="0">
                <a:solidFill>
                  <a:srgbClr val="000000"/>
                </a:solidFill>
                <a:latin typeface="+mj-lt"/>
                <a:ea typeface="Arial Unicode MS"/>
              </a:rPr>
              <a:t>Završni ispit</a:t>
            </a:r>
            <a:r>
              <a:rPr lang="sl-SI" sz="1800" dirty="0">
                <a:solidFill>
                  <a:srgbClr val="000000"/>
                </a:solidFill>
                <a:latin typeface="+mj-lt"/>
                <a:ea typeface="Arial Unicode MS"/>
              </a:rPr>
              <a:t> – max 50 poena (ispit  se smatra položenim ukoliko se osvoji min 20 poena)</a:t>
            </a:r>
            <a:endParaRPr lang="sr-Latn-ME" sz="3600" dirty="0">
              <a:latin typeface="+mj-lt"/>
              <a:ea typeface="Times New Roman"/>
            </a:endParaRPr>
          </a:p>
          <a:p>
            <a:endParaRPr lang="en-US" sz="1700" b="1" dirty="0" smtClean="0">
              <a:solidFill>
                <a:schemeClr val="tx1"/>
              </a:solidFill>
            </a:endParaRPr>
          </a:p>
          <a:p>
            <a:endParaRPr lang="en-US" sz="1700" dirty="0" smtClean="0">
              <a:solidFill>
                <a:schemeClr val="tx1"/>
              </a:solidFill>
            </a:endParaRPr>
          </a:p>
          <a:p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5134" y="1160256"/>
            <a:ext cx="7851064" cy="4253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CS" sz="1800" b="1" dirty="0">
                <a:solidFill>
                  <a:schemeClr val="tx1"/>
                </a:solidFill>
              </a:rPr>
              <a:t>Oblici provjere znanja i </a:t>
            </a:r>
            <a:r>
              <a:rPr lang="sr-Latn-CS" sz="1800" b="1" dirty="0" smtClean="0">
                <a:solidFill>
                  <a:schemeClr val="tx1"/>
                </a:solidFill>
              </a:rPr>
              <a:t>ocjenjivanje:</a:t>
            </a:r>
            <a:endParaRPr lang="en-US" sz="1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643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199" y="690880"/>
            <a:ext cx="11153775" cy="271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Donji stroj ili trup saobraćajnice predstavlja osnovu na koju se postavlja gornji stroj (kolovozna konstrukcija) puta ili aerodromske piste, odnosno gornji stroj i kolovosečni zastor 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željeznica 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služi za savlađivanje raznih prepreka i neravnina na terenu i za prenošenje opterećenja gornjeg stroja i vozila koja po njemu saobraćaju na prirodno tlo.</a:t>
            </a:r>
            <a:endParaRPr lang="en-US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Zbog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toga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donji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stroj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mora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biti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stabilan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postojan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dejstva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spolja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šnjih sila izazvanih staičkim i dinamičkim dejstvom vozila kao i svih drugih spoljašnjih uticaja – klimatskih, atmosferskih, seizmičkih, hidroloških i dr.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Donji stroj čine:</a:t>
            </a: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3040" y="-25400"/>
            <a:ext cx="212344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UVOD</a:t>
            </a:r>
            <a:endParaRPr lang="sr-Latn-ME" sz="3000" dirty="0"/>
          </a:p>
        </p:txBody>
      </p:sp>
      <p:sp>
        <p:nvSpPr>
          <p:cNvPr id="4" name="Rectangle 3"/>
          <p:cNvSpPr/>
          <p:nvPr/>
        </p:nvSpPr>
        <p:spPr>
          <a:xfrm>
            <a:off x="597534" y="3403600"/>
            <a:ext cx="11013440" cy="2585323"/>
          </a:xfrm>
          <a:prstGeom prst="rect">
            <a:avLst/>
          </a:prstGeom>
          <a:ln w="22225">
            <a:solidFill>
              <a:srgbClr val="903163"/>
            </a:solidFill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sr-Latn-ME" sz="2000" b="1" dirty="0">
                <a:latin typeface="Calibri" panose="020F0502020204030204" pitchFamily="34" charset="0"/>
                <a:cs typeface="Calibri" panose="020F0502020204030204" pitchFamily="34" charset="0"/>
              </a:rPr>
              <a:t>geotehnički objekti </a:t>
            </a:r>
            <a:r>
              <a:rPr lang="sr-Latn-ME" sz="2000" dirty="0">
                <a:latin typeface="Calibri" panose="020F0502020204030204" pitchFamily="34" charset="0"/>
                <a:cs typeface="Calibri" panose="020F0502020204030204" pitchFamily="34" charset="0"/>
              </a:rPr>
              <a:t>izgrađeni u prirodnom tlu: </a:t>
            </a:r>
            <a:r>
              <a:rPr lang="sr-Latn-M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usjeci</a:t>
            </a:r>
            <a:r>
              <a:rPr lang="sr-Latn-ME" sz="2000" dirty="0">
                <a:latin typeface="Calibri" panose="020F0502020204030204" pitchFamily="34" charset="0"/>
                <a:cs typeface="Calibri" panose="020F0502020204030204" pitchFamily="34" charset="0"/>
              </a:rPr>
              <a:t>, tuneli, galerije....</a:t>
            </a:r>
            <a:r>
              <a:rPr lang="sr-Latn-M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ili od </a:t>
            </a:r>
            <a:r>
              <a:rPr lang="sr-Latn-ME" sz="2000" dirty="0">
                <a:latin typeface="Calibri" panose="020F0502020204030204" pitchFamily="34" charset="0"/>
                <a:cs typeface="Calibri" panose="020F0502020204030204" pitchFamily="34" charset="0"/>
              </a:rPr>
              <a:t>prirodnih materijala nasipi</a:t>
            </a:r>
            <a:r>
              <a:rPr lang="sr-Latn-M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endParaRPr lang="sr-Latn-ME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sr-Latn-ME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objekti za premošćenje prirodnih i vještačkih prepreka</a:t>
            </a:r>
            <a:r>
              <a:rPr lang="sr-Latn-M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: mostovi, propusti, vijadukti, nadvožnjaci, podvožnjaci</a:t>
            </a:r>
          </a:p>
          <a:p>
            <a:pPr marL="342900" indent="-342900" eaLnBrk="1" hangingPunct="1">
              <a:lnSpc>
                <a:spcPct val="90000"/>
              </a:lnSpc>
              <a:buFont typeface="+mj-lt"/>
              <a:buAutoNum type="arabicPeriod"/>
            </a:pPr>
            <a:endParaRPr lang="sr-Latn-ME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sr-Latn-ME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objekti za osiguranje trupa saobraćajnice</a:t>
            </a:r>
            <a:r>
              <a:rPr lang="sr-Latn-M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: potporni i obložni zidovi, zaštitne konstrukcije, galerije, snjegobrani itd.</a:t>
            </a:r>
          </a:p>
          <a:p>
            <a:pPr marL="342900" indent="-342900" algn="just" eaLnBrk="1" hangingPunct="1">
              <a:lnSpc>
                <a:spcPct val="90000"/>
              </a:lnSpc>
              <a:buFont typeface="+mj-lt"/>
              <a:buAutoNum type="arabicPeriod"/>
            </a:pPr>
            <a:endParaRPr lang="sr-Latn-M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65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28319" y="995680"/>
            <a:ext cx="11153775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radovi se obavljaju u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materijali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razli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itih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geotehni</a:t>
            </a:r>
            <a:r>
              <a:rPr lang="sr-Latn-M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kih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karakteristika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od nevezanih materijala do čvrstih stijenskih masa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potrebno je pouzdano utvrditi svojstva ovih materijala, stepen upotrebljivosti i osjetljivosti na razne radne postupke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Latn-ME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Izvršenjem geotehničkih radova remeti se postojeća ravnoteža u tlu.</a:t>
            </a: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Moguće pojave: sleganje nasipa, i pojava nestabilnosti kosina i klizišta.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zaštita na radu</a:t>
            </a: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r-Latn-ME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završene  geotehničke objekte potrebno je zaštititi od nepovoljnih spoljašnjih uticaja: padavine, temperaturne promjene, prosušivanje i provlažavanje materijala, dejstvo mraza, dejstvo erozije i podzemnih odnosno površinskih tokova.</a:t>
            </a:r>
            <a:endParaRPr lang="en-US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ME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r-Latn-C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152400" y="167640"/>
            <a:ext cx="653288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Geotehnički radovi ( </a:t>
            </a:r>
            <a:r>
              <a:rPr lang="en-US" sz="3000" dirty="0" smtClean="0"/>
              <a:t>“</a:t>
            </a:r>
            <a:r>
              <a:rPr lang="sr-Latn-ME" sz="3000" dirty="0" smtClean="0"/>
              <a:t>zemljani radovi</a:t>
            </a:r>
            <a:r>
              <a:rPr lang="en-US" sz="3000" dirty="0" smtClean="0"/>
              <a:t>”</a:t>
            </a:r>
            <a:r>
              <a:rPr lang="sr-Latn-ME" sz="3000" dirty="0" smtClean="0"/>
              <a:t>)</a:t>
            </a:r>
            <a:endParaRPr lang="sr-Latn-ME" sz="3000" dirty="0"/>
          </a:p>
        </p:txBody>
      </p:sp>
    </p:spTree>
    <p:extLst>
      <p:ext uri="{BB962C8B-B14F-4D97-AF65-F5344CB8AC3E}">
        <p14:creationId xmlns:p14="http://schemas.microsoft.com/office/powerpoint/2010/main" val="2738263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89" y="928232"/>
            <a:ext cx="9201168" cy="31775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662" y="3745979"/>
            <a:ext cx="8137143" cy="2857143"/>
          </a:xfrm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10197" y="65202"/>
            <a:ext cx="653288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Elementi donjeg stroja saobraćajnica</a:t>
            </a:r>
            <a:endParaRPr lang="sr-Latn-ME" sz="30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9629776" y="1094684"/>
            <a:ext cx="1117942" cy="593440"/>
          </a:xfrm>
          <a:prstGeom prst="rect">
            <a:avLst/>
          </a:prstGeom>
          <a:noFill/>
          <a:ln w="44450">
            <a:solidFill>
              <a:srgbClr val="A62C6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Nasipi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484833" y="4505871"/>
            <a:ext cx="2133387" cy="112219"/>
          </a:xfrm>
          <a:prstGeom prst="line">
            <a:avLst/>
          </a:prstGeom>
          <a:ln w="88900">
            <a:solidFill>
              <a:schemeClr val="accent6">
                <a:lumMod val="50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8321040" y="3697021"/>
            <a:ext cx="594360" cy="86496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915400" y="3493692"/>
            <a:ext cx="2912990" cy="472445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17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Planum železničke pruge</a:t>
            </a:r>
            <a:endParaRPr lang="sr-Latn-ME" sz="17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407672" y="2280996"/>
            <a:ext cx="2497828" cy="112220"/>
          </a:xfrm>
          <a:prstGeom prst="line">
            <a:avLst/>
          </a:prstGeom>
          <a:ln w="88900">
            <a:solidFill>
              <a:schemeClr val="accent6">
                <a:lumMod val="50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727439" y="1539240"/>
            <a:ext cx="856241" cy="79786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500073" y="1226659"/>
            <a:ext cx="2912990" cy="707659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17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Posteljica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sr-Latn-ME" sz="17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(Planum donjeg stroja)</a:t>
            </a:r>
            <a:endParaRPr lang="sr-Latn-ME" sz="17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18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10197" y="65202"/>
            <a:ext cx="653288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Elementi donjeg stroja saobraćajnica</a:t>
            </a:r>
            <a:endParaRPr lang="sr-Latn-ME" sz="3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39" y="690042"/>
            <a:ext cx="8764744" cy="3416366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946428" y="4576437"/>
            <a:ext cx="8025177" cy="1472671"/>
          </a:xfrm>
          <a:prstGeom prst="rect">
            <a:avLst/>
          </a:prstGeom>
          <a:noFill/>
          <a:ln w="44450">
            <a:solidFill>
              <a:srgbClr val="A62C6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sr-Latn-ME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Usjeci 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puni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profil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koji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potpuno u tereenu, a sa obije strane imaju kosine odgovarajućeh nagiba, prilagođene visini usjeka i vrsti materijala u kome su izgrađeni.</a:t>
            </a:r>
          </a:p>
        </p:txBody>
      </p:sp>
    </p:spTree>
    <p:extLst>
      <p:ext uri="{BB962C8B-B14F-4D97-AF65-F5344CB8AC3E}">
        <p14:creationId xmlns:p14="http://schemas.microsoft.com/office/powerpoint/2010/main" val="13948714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407080" y="433502"/>
            <a:ext cx="4480119" cy="1856936"/>
          </a:xfrm>
          <a:prstGeom prst="rect">
            <a:avLst/>
          </a:prstGeom>
          <a:noFill/>
          <a:ln w="44450">
            <a:solidFill>
              <a:srgbClr val="A62C6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Zasjeci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 </a:t>
            </a: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puni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profil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koji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cjelini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usje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čeni u terene ali su sa jedne strane ( niža strana ili ona prema dolini) otvoreni.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sr-Latn-ME" sz="27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10197" y="65202"/>
            <a:ext cx="653288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Elementi donjeg stroja saobraćajnica</a:t>
            </a:r>
            <a:endParaRPr lang="sr-Latn-ME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5865"/>
          <a:stretch/>
        </p:blipFill>
        <p:spPr>
          <a:xfrm>
            <a:off x="473512" y="1688123"/>
            <a:ext cx="6602537" cy="406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297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10197" y="65202"/>
            <a:ext cx="6532880" cy="736600"/>
          </a:xfrm>
        </p:spPr>
        <p:txBody>
          <a:bodyPr>
            <a:normAutofit/>
          </a:bodyPr>
          <a:lstStyle/>
          <a:p>
            <a:r>
              <a:rPr lang="sr-Latn-ME" sz="3000" dirty="0" smtClean="0"/>
              <a:t>Elementi donjeg stroja saobraćajnica</a:t>
            </a:r>
            <a:endParaRPr lang="sr-Latn-ME" sz="3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377" t="11295" r="8359"/>
          <a:stretch/>
        </p:blipFill>
        <p:spPr>
          <a:xfrm>
            <a:off x="562708" y="984738"/>
            <a:ext cx="8018584" cy="4041790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108157" y="5356855"/>
            <a:ext cx="7793111" cy="1072080"/>
          </a:xfrm>
          <a:prstGeom prst="rect">
            <a:avLst/>
          </a:prstGeom>
          <a:noFill/>
          <a:ln w="44450">
            <a:solidFill>
              <a:srgbClr val="A62C6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480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28650" indent="-30480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98525" indent="-269875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1425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1788" indent="-233363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None/>
            </a:pPr>
            <a:r>
              <a:rPr lang="en-US" sz="27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Zasjeci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 </a:t>
            </a:r>
            <a:r>
              <a:rPr lang="sr-Latn-ME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poluzasjeci</a:t>
            </a:r>
            <a:r>
              <a:rPr lang="en-US" sz="27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7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koji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</a:t>
            </a:r>
            <a:r>
              <a:rPr lang="sr-Latn-ME" sz="27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jednim dijelom u usjeku, a drugim u nasipu.</a:t>
            </a:r>
          </a:p>
        </p:txBody>
      </p:sp>
    </p:spTree>
    <p:extLst>
      <p:ext uri="{BB962C8B-B14F-4D97-AF65-F5344CB8AC3E}">
        <p14:creationId xmlns:p14="http://schemas.microsoft.com/office/powerpoint/2010/main" val="2936206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648FF7-3D2C-48EA-A1A4-DB695BF0CA5D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B8FDF75-6DB0-420B-9CE9-4E2094004A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1426</Words>
  <Application>Microsoft Office PowerPoint</Application>
  <PresentationFormat>Widescreen</PresentationFormat>
  <Paragraphs>194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Unicode MS</vt:lpstr>
      <vt:lpstr>Arial</vt:lpstr>
      <vt:lpstr>Calibri</vt:lpstr>
      <vt:lpstr>Candara</vt:lpstr>
      <vt:lpstr>Times New Roman</vt:lpstr>
      <vt:lpstr>Wingdings 2</vt:lpstr>
      <vt:lpstr>Office Theme</vt:lpstr>
      <vt:lpstr>Donji stroj saobraćajnica</vt:lpstr>
      <vt:lpstr>Osnovne informacije</vt:lpstr>
      <vt:lpstr>Osnovne informacije</vt:lpstr>
      <vt:lpstr>UVOD</vt:lpstr>
      <vt:lpstr>Geotehnički radovi ( “zemljani radovi”)</vt:lpstr>
      <vt:lpstr>Elementi donjeg stroja saobraćajnica</vt:lpstr>
      <vt:lpstr>Elementi donjeg stroja saobraćajnica</vt:lpstr>
      <vt:lpstr>Elementi donjeg stroja saobraćajnica</vt:lpstr>
      <vt:lpstr>Elementi donjeg stroja saobraćajnica</vt:lpstr>
      <vt:lpstr>PowerPoint Presentation</vt:lpstr>
      <vt:lpstr>Elementi poprečnog profila puta u nasipu</vt:lpstr>
      <vt:lpstr>Elementi poprečnog profila puta u zasjeku</vt:lpstr>
      <vt:lpstr>Objekti za premošćenje prirodnih i vještačkih prepreka</vt:lpstr>
      <vt:lpstr>Sandučasti propust</vt:lpstr>
      <vt:lpstr>Zasvedeni propust</vt:lpstr>
      <vt:lpstr>Cjevasti propust</vt:lpstr>
      <vt:lpstr>Izbor elemenata donjeg stroja saobraćajnica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2020-03-22T14:52:21Z</dcterms:created>
  <dcterms:modified xsi:type="dcterms:W3CDTF">2021-02-22T15:19:56Z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