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3"/>
  </p:sldMasterIdLst>
  <p:notesMasterIdLst>
    <p:notesMasterId r:id="rId28"/>
  </p:notesMasterIdLst>
  <p:handoutMasterIdLst>
    <p:handoutMasterId r:id="rId29"/>
  </p:handoutMasterIdLst>
  <p:sldIdLst>
    <p:sldId id="257" r:id="rId4"/>
    <p:sldId id="309" r:id="rId5"/>
    <p:sldId id="317" r:id="rId6"/>
    <p:sldId id="318" r:id="rId7"/>
    <p:sldId id="319" r:id="rId8"/>
    <p:sldId id="310" r:id="rId9"/>
    <p:sldId id="311" r:id="rId10"/>
    <p:sldId id="312" r:id="rId11"/>
    <p:sldId id="313" r:id="rId12"/>
    <p:sldId id="321" r:id="rId13"/>
    <p:sldId id="292" r:id="rId14"/>
    <p:sldId id="295" r:id="rId15"/>
    <p:sldId id="307" r:id="rId16"/>
    <p:sldId id="308" r:id="rId17"/>
    <p:sldId id="305" r:id="rId18"/>
    <p:sldId id="296" r:id="rId19"/>
    <p:sldId id="301" r:id="rId20"/>
    <p:sldId id="302" r:id="rId21"/>
    <p:sldId id="303" r:id="rId22"/>
    <p:sldId id="289" r:id="rId23"/>
    <p:sldId id="314" r:id="rId24"/>
    <p:sldId id="315" r:id="rId25"/>
    <p:sldId id="316" r:id="rId26"/>
    <p:sldId id="320" r:id="rId2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2C71"/>
    <a:srgbClr val="903163"/>
    <a:srgbClr val="2E0C1F"/>
    <a:srgbClr val="E1E1E1"/>
    <a:srgbClr val="A62C6F"/>
    <a:srgbClr val="F9E7F1"/>
    <a:srgbClr val="852359"/>
    <a:srgbClr val="969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E413C2-0F54-45B9-8F22-C4B42EC9D266}" type="datetimeFigureOut">
              <a:rPr lang="en-US"/>
              <a:pPr>
                <a:defRPr/>
              </a:pPr>
              <a:t>3/1/2021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4F1F8AA3-15D8-4E3A-9850-3A0523758A3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43200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0312CB-148F-4AED-9978-4B97A905A267}" type="datetimeFigureOut">
              <a:rPr lang="en-US"/>
              <a:pPr>
                <a:defRPr/>
              </a:pPr>
              <a:t>3/1/2021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E21200EA-70B3-4E4E-8019-9D81A4A2C2A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920999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464567" y="3085765"/>
            <a:ext cx="11262866" cy="3304800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58000">
                <a:schemeClr val="accent2">
                  <a:lumMod val="7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226" y="1020431"/>
            <a:ext cx="10993549" cy="1475013"/>
          </a:xfrm>
          <a:effectLst/>
        </p:spPr>
        <p:txBody>
          <a:bodyPr anchor="ctr" anchorCtr="0"/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993E926-95A8-4F11-93FD-9CB7D6054CB4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463" y="5956300"/>
            <a:ext cx="101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799FD16-6925-4A5D-8F20-3F92FE24AEFC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93216375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 bwMode="white">
          <a:xfrm>
            <a:off x="447817" y="5141973"/>
            <a:ext cx="11298200" cy="1274702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59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7B3A77-C82F-4C50-9B2F-9EF00F9401FF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D6770A9-AB6B-4F42-98DD-663AF7620318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06994996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/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F1084-6E2B-484F-8B1F-9B636527AF70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0B3A6-54FE-4BC3-BAFD-CBEFFF90406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581515469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/>
            </a:extLst>
          </p:cNvPr>
          <p:cNvSpPr>
            <a:spLocks noChangeAspect="1"/>
          </p:cNvSpPr>
          <p:nvPr userDrawn="1"/>
        </p:nvSpPr>
        <p:spPr bwMode="white">
          <a:xfrm>
            <a:off x="445982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4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9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4A75D-CE2C-451A-8F84-2F0D240CA083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7E918-4BD5-4113-A4F8-B75F4AED62A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97059636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440286" y="614407"/>
            <a:ext cx="5655714" cy="5244392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5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5292" y="773724"/>
            <a:ext cx="5315516" cy="4958862"/>
          </a:xfrm>
        </p:spPr>
        <p:txBody>
          <a:bodyPr anchor="ctr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773724"/>
            <a:ext cx="5388785" cy="49588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00933-83A0-4EAE-B7DC-8E164F2D8544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CDD94-2613-497D-8C44-35C73FC00306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82339186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 bwMode="white">
          <a:xfrm>
            <a:off x="447817" y="5141974"/>
            <a:ext cx="11290860" cy="1258827"/>
          </a:xfrm>
          <a:prstGeom prst="rect">
            <a:avLst/>
          </a:prstGeom>
          <a:gradFill flip="none" rotWithShape="1">
            <a:gsLst>
              <a:gs pos="100000">
                <a:srgbClr val="903163"/>
              </a:gs>
              <a:gs pos="60000">
                <a:schemeClr val="accent1">
                  <a:lumMod val="95000"/>
                  <a:lumOff val="5000"/>
                </a:schemeClr>
              </a:gs>
              <a:gs pos="1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/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620641F-9020-4986-ADD7-D7FD309511D0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90980B-DAE7-43D8-B4FC-F2A23B1F6414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76227269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 bwMode="white">
          <a:xfrm>
            <a:off x="445982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79497-B7FA-40F9-9D63-46ED6A1E9B9E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3586-05AE-43C5-B412-27C81605AAB4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99184972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 bwMode="white">
          <a:xfrm>
            <a:off x="445982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0" name="Straight Connector 9">
            <a:extLst>
              <a:ext uri="{FF2B5EF4-FFF2-40B4-BE49-F238E27FC236}"/>
              <a:ext uri="{C183D7F6-B498-43B3-948B-1728B52AA6E4}"/>
            </a:extLst>
          </p:cNvPr>
          <p:cNvCxnSpPr>
            <a:cxnSpLocks/>
          </p:cNvCxnSpPr>
          <p:nvPr userDrawn="1"/>
        </p:nvCxnSpPr>
        <p:spPr>
          <a:xfrm>
            <a:off x="4179888" y="2714625"/>
            <a:ext cx="0" cy="31940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/>
              <a:ext uri="{C183D7F6-B498-43B3-948B-1728B52AA6E4}"/>
            </a:extLst>
          </p:cNvPr>
          <p:cNvCxnSpPr>
            <a:cxnSpLocks/>
          </p:cNvCxnSpPr>
          <p:nvPr userDrawn="1"/>
        </p:nvCxnSpPr>
        <p:spPr>
          <a:xfrm>
            <a:off x="7962900" y="2714625"/>
            <a:ext cx="0" cy="31940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96" y="2023139"/>
            <a:ext cx="3198328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714624"/>
            <a:ext cx="3378403" cy="3194051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3" name="Content Placeholder 3">
            <a:extLst>
              <a:ext uri="{FF2B5EF4-FFF2-40B4-BE49-F238E27FC236}"/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145430" y="2714624"/>
            <a:ext cx="3378403" cy="3194051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2" name="Content Placeholder 3">
            <a:extLst>
              <a:ext uri="{FF2B5EF4-FFF2-40B4-BE49-F238E27FC236}"/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400414" y="2714624"/>
            <a:ext cx="3378403" cy="3194051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4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8241852" y="2023139"/>
            <a:ext cx="3198328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496836" y="2023139"/>
            <a:ext cx="3198328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 smtClean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fld id="{9FAF3B53-1D9B-4BB6-8C5F-A65FA66DEA90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dirty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rgbClr val="903163"/>
                </a:solidFill>
              </a:defRPr>
            </a:lvl1pPr>
          </a:lstStyle>
          <a:p>
            <a:fld id="{64EA2986-B518-40A2-A135-B5C532B8462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54764744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 bwMode="white">
          <a:xfrm>
            <a:off x="445982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2250892"/>
            <a:ext cx="5393102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707" y="2250892"/>
            <a:ext cx="5393102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fld id="{16EFE888-0254-425F-B104-99052AECAE4C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3163"/>
                </a:solidFill>
              </a:defRPr>
            </a:lvl1pPr>
          </a:lstStyle>
          <a:p>
            <a:fld id="{9C9704F8-7FBD-4094-BC68-F73E17624A7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82732904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spect="1"/>
          </p:cNvSpPr>
          <p:nvPr/>
        </p:nvSpPr>
        <p:spPr bwMode="white">
          <a:xfrm>
            <a:off x="440683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F1C22-F66D-4DE5-973A-BE1239C69DD6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13501-075F-48F4-B8BC-39C61FABB667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27856209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fld id="{291ED254-78F5-4598-BAB4-0C1081457D42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3163"/>
                </a:solidFill>
              </a:defRPr>
            </a:lvl1pPr>
          </a:lstStyle>
          <a:p>
            <a:fld id="{33247331-8809-4899-813A-FA9717A2905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60779352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025" y="704850"/>
            <a:ext cx="1102995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81025" y="2335213"/>
            <a:ext cx="110299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713" y="595630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80486A72-DA7D-415A-974C-3099FF5E602F}" type="datetime8">
              <a:rPr lang="en-US"/>
              <a:pPr>
                <a:defRPr/>
              </a:pPr>
              <a:t>3/1/2021 12:07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025" y="5951538"/>
            <a:ext cx="6916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463" y="5956300"/>
            <a:ext cx="10525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2"/>
                </a:solidFill>
              </a:defRPr>
            </a:lvl1pPr>
          </a:lstStyle>
          <a:p>
            <a:fld id="{75369B48-243E-420D-8E1A-44F7947DC1D3}" type="slidenum">
              <a:rPr lang="en-US" altLang="sr-Latn-RS"/>
              <a:pPr/>
              <a:t>‹#›</a:t>
            </a:fld>
            <a:endParaRPr lang="en-US" altLang="sr-Latn-RS"/>
          </a:p>
        </p:txBody>
      </p:sp>
      <p:sp>
        <p:nvSpPr>
          <p:cNvPr id="9" name="Rectangle 8"/>
          <p:cNvSpPr/>
          <p:nvPr/>
        </p:nvSpPr>
        <p:spPr>
          <a:xfrm>
            <a:off x="446088" y="457200"/>
            <a:ext cx="3703637" cy="95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275" y="454025"/>
            <a:ext cx="3703638" cy="9842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00" y="457200"/>
            <a:ext cx="3703638" cy="920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84" r:id="rId11"/>
  </p:sldLayoutIdLst>
  <p:transition spd="slow">
    <p:fade/>
  </p:transition>
  <p:hf sldNum="0"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800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ndara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ndara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ndara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4800" indent="-304800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kern="1200">
          <a:solidFill>
            <a:schemeClr val="tx2"/>
          </a:solidFill>
          <a:latin typeface="+mn-lt"/>
          <a:ea typeface="+mn-ea"/>
          <a:cs typeface="+mn-cs"/>
        </a:defRPr>
      </a:lvl1pPr>
      <a:lvl2pPr marL="628650" indent="-304800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98525" indent="-269875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1425" indent="-233363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1788" indent="-233363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microsoft.com/office/2007/relationships/hdphoto" Target="../media/hdphoto1.wdp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8488" y="1020763"/>
            <a:ext cx="10995025" cy="14747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DONJI STROJ SAOBRA</a:t>
            </a:r>
            <a:r>
              <a:rPr lang="sr-Latn-ME" dirty="0" smtClean="0"/>
              <a:t>ĆAJNICA</a:t>
            </a:r>
            <a:endParaRPr lang="en-US" dirty="0"/>
          </a:p>
        </p:txBody>
      </p:sp>
      <p:sp>
        <p:nvSpPr>
          <p:cNvPr id="3" name="Subtitle 2" descr="subtitle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025" y="2495550"/>
            <a:ext cx="10993438" cy="590550"/>
          </a:xfrm>
        </p:spPr>
        <p:txBody>
          <a:bodyPr rtlCol="0">
            <a:normAutofit fontScale="70000" lnSpcReduction="20000"/>
          </a:bodyPr>
          <a:lstStyle/>
          <a:p>
            <a:r>
              <a:rPr lang="sr-Latn-ME" b="1" dirty="0" smtClean="0"/>
              <a:t>III predavanje </a:t>
            </a:r>
            <a:r>
              <a:rPr lang="en-US" b="1" dirty="0" smtClean="0"/>
              <a:t>-  </a:t>
            </a:r>
            <a:r>
              <a:rPr lang="en-US" b="1" dirty="0" err="1"/>
              <a:t>Klasifikacioni</a:t>
            </a:r>
            <a:r>
              <a:rPr lang="en-US" b="1" dirty="0"/>
              <a:t> </a:t>
            </a:r>
            <a:r>
              <a:rPr lang="en-US" b="1" dirty="0" err="1"/>
              <a:t>sistem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identifikaciju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klasifikaciju</a:t>
            </a:r>
            <a:r>
              <a:rPr lang="en-US" b="1" dirty="0"/>
              <a:t> </a:t>
            </a:r>
            <a:r>
              <a:rPr lang="en-US" b="1" dirty="0" err="1"/>
              <a:t>tla</a:t>
            </a:r>
            <a:r>
              <a:rPr lang="en-US" b="1" dirty="0"/>
              <a:t>.</a:t>
            </a:r>
          </a:p>
          <a:p>
            <a:r>
              <a:rPr lang="en-US" b="1" dirty="0" err="1"/>
              <a:t>Klasifikacioni</a:t>
            </a:r>
            <a:r>
              <a:rPr lang="en-US" b="1" dirty="0"/>
              <a:t> </a:t>
            </a:r>
            <a:r>
              <a:rPr lang="en-US" b="1" dirty="0" err="1"/>
              <a:t>pokazatelji</a:t>
            </a:r>
            <a:r>
              <a:rPr lang="en-US" b="1" dirty="0"/>
              <a:t>, </a:t>
            </a:r>
            <a:r>
              <a:rPr lang="en-US" b="1" dirty="0" err="1"/>
              <a:t>terenski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laboratorijski</a:t>
            </a:r>
            <a:r>
              <a:rPr lang="en-US" b="1" dirty="0"/>
              <a:t> </a:t>
            </a:r>
            <a:r>
              <a:rPr lang="en-US" b="1" dirty="0" err="1"/>
              <a:t>načini</a:t>
            </a:r>
            <a:r>
              <a:rPr lang="en-US" b="1" dirty="0"/>
              <a:t> </a:t>
            </a:r>
            <a:r>
              <a:rPr lang="en-US" b="1" dirty="0" err="1"/>
              <a:t>njihovog</a:t>
            </a:r>
            <a:r>
              <a:rPr lang="en-US" b="1" dirty="0"/>
              <a:t> </a:t>
            </a:r>
            <a:r>
              <a:rPr lang="en-US" b="1" dirty="0" err="1"/>
              <a:t>odredjivanja</a:t>
            </a:r>
            <a:r>
              <a:rPr lang="en-US" b="1" dirty="0"/>
              <a:t>.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ig02-01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98" y="682966"/>
            <a:ext cx="9277350" cy="599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" name="Freeform 27"/>
          <p:cNvSpPr/>
          <p:nvPr/>
        </p:nvSpPr>
        <p:spPr>
          <a:xfrm>
            <a:off x="4181475" y="2276475"/>
            <a:ext cx="3733800" cy="3695700"/>
          </a:xfrm>
          <a:custGeom>
            <a:avLst/>
            <a:gdLst>
              <a:gd name="connsiteX0" fmla="*/ 0 w 3733800"/>
              <a:gd name="connsiteY0" fmla="*/ 3695700 h 3695700"/>
              <a:gd name="connsiteX1" fmla="*/ 590550 w 3733800"/>
              <a:gd name="connsiteY1" fmla="*/ 3457575 h 3695700"/>
              <a:gd name="connsiteX2" fmla="*/ 1266825 w 3733800"/>
              <a:gd name="connsiteY2" fmla="*/ 3048000 h 3695700"/>
              <a:gd name="connsiteX3" fmla="*/ 1657350 w 3733800"/>
              <a:gd name="connsiteY3" fmla="*/ 2762250 h 3695700"/>
              <a:gd name="connsiteX4" fmla="*/ 2257425 w 3733800"/>
              <a:gd name="connsiteY4" fmla="*/ 2266950 h 3695700"/>
              <a:gd name="connsiteX5" fmla="*/ 2686050 w 3733800"/>
              <a:gd name="connsiteY5" fmla="*/ 1809750 h 3695700"/>
              <a:gd name="connsiteX6" fmla="*/ 3057525 w 3733800"/>
              <a:gd name="connsiteY6" fmla="*/ 1304925 h 3695700"/>
              <a:gd name="connsiteX7" fmla="*/ 3305175 w 3733800"/>
              <a:gd name="connsiteY7" fmla="*/ 895350 h 3695700"/>
              <a:gd name="connsiteX8" fmla="*/ 3609975 w 3733800"/>
              <a:gd name="connsiteY8" fmla="*/ 323850 h 3695700"/>
              <a:gd name="connsiteX9" fmla="*/ 3733800 w 3733800"/>
              <a:gd name="connsiteY9" fmla="*/ 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33800" h="3695700">
                <a:moveTo>
                  <a:pt x="0" y="3695700"/>
                </a:moveTo>
                <a:cubicBezTo>
                  <a:pt x="189706" y="3630612"/>
                  <a:pt x="379413" y="3565525"/>
                  <a:pt x="590550" y="3457575"/>
                </a:cubicBezTo>
                <a:cubicBezTo>
                  <a:pt x="801688" y="3349625"/>
                  <a:pt x="1089025" y="3163887"/>
                  <a:pt x="1266825" y="3048000"/>
                </a:cubicBezTo>
                <a:cubicBezTo>
                  <a:pt x="1444625" y="2932113"/>
                  <a:pt x="1492250" y="2892425"/>
                  <a:pt x="1657350" y="2762250"/>
                </a:cubicBezTo>
                <a:cubicBezTo>
                  <a:pt x="1822450" y="2632075"/>
                  <a:pt x="2085975" y="2425700"/>
                  <a:pt x="2257425" y="2266950"/>
                </a:cubicBezTo>
                <a:cubicBezTo>
                  <a:pt x="2428875" y="2108200"/>
                  <a:pt x="2552700" y="1970088"/>
                  <a:pt x="2686050" y="1809750"/>
                </a:cubicBezTo>
                <a:cubicBezTo>
                  <a:pt x="2819400" y="1649412"/>
                  <a:pt x="2954338" y="1457325"/>
                  <a:pt x="3057525" y="1304925"/>
                </a:cubicBezTo>
                <a:cubicBezTo>
                  <a:pt x="3160712" y="1152525"/>
                  <a:pt x="3213100" y="1058862"/>
                  <a:pt x="3305175" y="895350"/>
                </a:cubicBezTo>
                <a:cubicBezTo>
                  <a:pt x="3397250" y="731837"/>
                  <a:pt x="3538537" y="473075"/>
                  <a:pt x="3609975" y="323850"/>
                </a:cubicBezTo>
                <a:cubicBezTo>
                  <a:pt x="3681413" y="174625"/>
                  <a:pt x="3707606" y="87312"/>
                  <a:pt x="3733800" y="0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626111" y="-188118"/>
            <a:ext cx="5282517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 smtClean="0">
                <a:solidFill>
                  <a:srgbClr val="903163"/>
                </a:solidFill>
              </a:rPr>
              <a:t>GRANULOMETRIJSKI SASTAV TLA</a:t>
            </a:r>
            <a:endParaRPr lang="en-US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14375" y="5648325"/>
            <a:ext cx="4225925" cy="317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7199" y="5533537"/>
            <a:ext cx="25717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35672" y="4876800"/>
            <a:ext cx="1" cy="119062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43450" y="6067425"/>
            <a:ext cx="6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baseline="-25000" dirty="0" smtClean="0">
                <a:solidFill>
                  <a:srgbClr val="FF0000"/>
                </a:solidFill>
              </a:rPr>
              <a:t>10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14374" y="4876800"/>
            <a:ext cx="5343526" cy="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57198" y="4762012"/>
            <a:ext cx="25717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848350" y="6067425"/>
            <a:ext cx="6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baseline="-25000" dirty="0" smtClean="0">
                <a:solidFill>
                  <a:srgbClr val="FF0000"/>
                </a:solidFill>
              </a:rPr>
              <a:t>30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198" y="3661433"/>
            <a:ext cx="25717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14374" y="3776221"/>
            <a:ext cx="6372226" cy="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086600" y="3800963"/>
            <a:ext cx="0" cy="226646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940300" y="5648325"/>
            <a:ext cx="0" cy="45239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786586" y="6181397"/>
            <a:ext cx="6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baseline="-25000" dirty="0">
                <a:solidFill>
                  <a:srgbClr val="FF0000"/>
                </a:solidFill>
              </a:rPr>
              <a:t>6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4191000" y="2266950"/>
            <a:ext cx="3733800" cy="3695700"/>
          </a:xfrm>
          <a:custGeom>
            <a:avLst/>
            <a:gdLst>
              <a:gd name="connsiteX0" fmla="*/ 0 w 3733800"/>
              <a:gd name="connsiteY0" fmla="*/ 3695700 h 3695700"/>
              <a:gd name="connsiteX1" fmla="*/ 371475 w 3733800"/>
              <a:gd name="connsiteY1" fmla="*/ 3581400 h 3695700"/>
              <a:gd name="connsiteX2" fmla="*/ 733425 w 3733800"/>
              <a:gd name="connsiteY2" fmla="*/ 3400425 h 3695700"/>
              <a:gd name="connsiteX3" fmla="*/ 1257300 w 3733800"/>
              <a:gd name="connsiteY3" fmla="*/ 3067050 h 3695700"/>
              <a:gd name="connsiteX4" fmla="*/ 1819275 w 3733800"/>
              <a:gd name="connsiteY4" fmla="*/ 2628900 h 3695700"/>
              <a:gd name="connsiteX5" fmla="*/ 2324100 w 3733800"/>
              <a:gd name="connsiteY5" fmla="*/ 2190750 h 3695700"/>
              <a:gd name="connsiteX6" fmla="*/ 2638425 w 3733800"/>
              <a:gd name="connsiteY6" fmla="*/ 1866900 h 3695700"/>
              <a:gd name="connsiteX7" fmla="*/ 3133725 w 3733800"/>
              <a:gd name="connsiteY7" fmla="*/ 1152525 h 3695700"/>
              <a:gd name="connsiteX8" fmla="*/ 3476625 w 3733800"/>
              <a:gd name="connsiteY8" fmla="*/ 571500 h 3695700"/>
              <a:gd name="connsiteX9" fmla="*/ 3676650 w 3733800"/>
              <a:gd name="connsiteY9" fmla="*/ 161925 h 3695700"/>
              <a:gd name="connsiteX10" fmla="*/ 3733800 w 3733800"/>
              <a:gd name="connsiteY10" fmla="*/ 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3800" h="3695700">
                <a:moveTo>
                  <a:pt x="0" y="3695700"/>
                </a:moveTo>
                <a:cubicBezTo>
                  <a:pt x="124619" y="3663156"/>
                  <a:pt x="249238" y="3630612"/>
                  <a:pt x="371475" y="3581400"/>
                </a:cubicBezTo>
                <a:cubicBezTo>
                  <a:pt x="493713" y="3532187"/>
                  <a:pt x="585788" y="3486150"/>
                  <a:pt x="733425" y="3400425"/>
                </a:cubicBezTo>
                <a:cubicBezTo>
                  <a:pt x="881062" y="3314700"/>
                  <a:pt x="1076325" y="3195637"/>
                  <a:pt x="1257300" y="3067050"/>
                </a:cubicBezTo>
                <a:cubicBezTo>
                  <a:pt x="1438275" y="2938463"/>
                  <a:pt x="1641475" y="2774950"/>
                  <a:pt x="1819275" y="2628900"/>
                </a:cubicBezTo>
                <a:cubicBezTo>
                  <a:pt x="1997075" y="2482850"/>
                  <a:pt x="2187575" y="2317750"/>
                  <a:pt x="2324100" y="2190750"/>
                </a:cubicBezTo>
                <a:cubicBezTo>
                  <a:pt x="2460625" y="2063750"/>
                  <a:pt x="2503488" y="2039937"/>
                  <a:pt x="2638425" y="1866900"/>
                </a:cubicBezTo>
                <a:cubicBezTo>
                  <a:pt x="2773362" y="1693863"/>
                  <a:pt x="2994025" y="1368425"/>
                  <a:pt x="3133725" y="1152525"/>
                </a:cubicBezTo>
                <a:cubicBezTo>
                  <a:pt x="3273425" y="936625"/>
                  <a:pt x="3386138" y="736600"/>
                  <a:pt x="3476625" y="571500"/>
                </a:cubicBezTo>
                <a:cubicBezTo>
                  <a:pt x="3567113" y="406400"/>
                  <a:pt x="3633787" y="257175"/>
                  <a:pt x="3676650" y="161925"/>
                </a:cubicBezTo>
                <a:cubicBezTo>
                  <a:pt x="3719513" y="66675"/>
                  <a:pt x="3726656" y="33337"/>
                  <a:pt x="3733800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832942" y="3104904"/>
            <a:ext cx="3146380" cy="357309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861424" y="3171907"/>
            <a:ext cx="3117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d</a:t>
            </a:r>
            <a:r>
              <a:rPr lang="sr-Latn-ME" altLang="sr-Latn-RS" sz="1800" b="1" baseline="-25000" dirty="0" smtClean="0">
                <a:latin typeface="+mj-lt"/>
              </a:rPr>
              <a:t>10</a:t>
            </a:r>
            <a:r>
              <a:rPr lang="sr-Latn-ME" altLang="sr-Latn-RS" sz="1800" b="1" dirty="0" smtClean="0">
                <a:latin typeface="+mj-lt"/>
              </a:rPr>
              <a:t> - </a:t>
            </a:r>
            <a:r>
              <a:rPr lang="en-US" altLang="sr-Latn-RS" sz="1800" b="1" dirty="0" err="1" smtClean="0">
                <a:latin typeface="+mj-lt"/>
              </a:rPr>
              <a:t>efektivna</a:t>
            </a:r>
            <a:r>
              <a:rPr lang="en-US" altLang="sr-Latn-RS" sz="1800" b="1" dirty="0" smtClean="0">
                <a:latin typeface="+mj-lt"/>
              </a:rPr>
              <a:t> </a:t>
            </a:r>
            <a:r>
              <a:rPr lang="en-US" altLang="sr-Latn-RS" sz="1800" b="1" dirty="0" err="1" smtClean="0">
                <a:latin typeface="+mj-lt"/>
              </a:rPr>
              <a:t>veli</a:t>
            </a:r>
            <a:r>
              <a:rPr lang="sr-Latn-ME" altLang="sr-Latn-RS" sz="1800" b="1" dirty="0" smtClean="0">
                <a:latin typeface="+mj-lt"/>
              </a:rPr>
              <a:t>čina zrna</a:t>
            </a:r>
            <a:endParaRPr lang="sr-Latn-ME" dirty="0"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48909" y="3819607"/>
            <a:ext cx="31178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Koeficijent  jednoličnosti ili koeficijent uniformnosti</a:t>
            </a:r>
            <a:endParaRPr lang="sr-Latn-ME" dirty="0"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883763" y="4503004"/>
            <a:ext cx="155570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2500" b="1" dirty="0" smtClean="0">
                <a:latin typeface="+mj-lt"/>
              </a:rPr>
              <a:t>C</a:t>
            </a:r>
            <a:r>
              <a:rPr lang="sr-Latn-ME" altLang="sr-Latn-RS" sz="2500" b="1" baseline="-25000" dirty="0" smtClean="0">
                <a:latin typeface="+mj-lt"/>
              </a:rPr>
              <a:t>u</a:t>
            </a:r>
            <a:r>
              <a:rPr lang="sr-Latn-ME" altLang="sr-Latn-RS" sz="2500" b="1" dirty="0" smtClean="0">
                <a:latin typeface="+mj-lt"/>
              </a:rPr>
              <a:t>=d</a:t>
            </a:r>
            <a:r>
              <a:rPr lang="sr-Latn-ME" altLang="sr-Latn-RS" sz="2500" b="1" baseline="-25000" dirty="0" smtClean="0">
                <a:latin typeface="+mj-lt"/>
              </a:rPr>
              <a:t>60</a:t>
            </a:r>
            <a:r>
              <a:rPr lang="sr-Latn-ME" altLang="sr-Latn-RS" sz="2500" b="1" dirty="0" smtClean="0">
                <a:latin typeface="+mj-lt"/>
              </a:rPr>
              <a:t>/d</a:t>
            </a:r>
            <a:r>
              <a:rPr lang="sr-Latn-ME" altLang="sr-Latn-RS" sz="2500" b="1" baseline="-25000" dirty="0" smtClean="0">
                <a:latin typeface="+mj-lt"/>
              </a:rPr>
              <a:t>10</a:t>
            </a:r>
            <a:endParaRPr lang="sr-Latn-ME" sz="2500" baseline="-25000" dirty="0">
              <a:latin typeface="+mj-lt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67" y="5595849"/>
            <a:ext cx="1870584" cy="106183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8880520" y="5198999"/>
            <a:ext cx="3117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Koeficijent  zakrivljenosti</a:t>
            </a:r>
            <a:endParaRPr lang="sr-Latn-M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19790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" grpId="0" animBg="1"/>
      <p:bldP spid="13" grpId="0"/>
      <p:bldP spid="15" grpId="0" animBg="1"/>
      <p:bldP spid="18" grpId="0"/>
      <p:bldP spid="19" grpId="0" animBg="1"/>
      <p:bldP spid="26" grpId="0"/>
      <p:bldP spid="30" grpId="0" animBg="1"/>
      <p:bldP spid="29" grpId="0"/>
      <p:bldP spid="31" grpId="0"/>
      <p:bldP spid="32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ME" dirty="0" smtClean="0"/>
              <a:t>granice konzistentnih stanja</a:t>
            </a:r>
            <a:endParaRPr lang="en-US" dirty="0"/>
          </a:p>
        </p:txBody>
      </p:sp>
      <p:pic>
        <p:nvPicPr>
          <p:cNvPr id="6" name="Picture 4" descr="Fig02-05ax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620" y="2068146"/>
            <a:ext cx="6451775" cy="442515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38579" y="2023110"/>
            <a:ext cx="6324762" cy="47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Aterbergove granice konzistencije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 granice se odnose isključivo na sitnozrna tla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17405" y="1917667"/>
            <a:ext cx="2572379" cy="348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sr-Latn-C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krem supa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n-US" sz="1900" dirty="0">
                <a:solidFill>
                  <a:schemeClr val="tx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=0 </a:t>
            </a:r>
            <a:r>
              <a:rPr lang="en-US" sz="19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  <a:r>
              <a:rPr lang="en-US" sz="19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sr-Latn-CS" sz="1900" baseline="30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757705" y="3838598"/>
            <a:ext cx="2903974" cy="348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“pasta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zube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n-US" sz="1900" dirty="0" smtClean="0">
                <a:solidFill>
                  <a:schemeClr val="tx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=2 </a:t>
            </a:r>
            <a:r>
              <a:rPr lang="en-US" sz="19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  <a:r>
              <a:rPr lang="en-US" sz="19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sr-Latn-CS" sz="1900" baseline="30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426110" y="4186898"/>
            <a:ext cx="331596" cy="43534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435779" y="4632291"/>
            <a:ext cx="4632291" cy="47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granica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enja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sr-Latn-ME" sz="19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 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 </a:t>
            </a:r>
            <a:r>
              <a:rPr lang="sr-Latn-ME" sz="19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liqud limit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eaLnBrk="1" hangingPunct="1"/>
            <a:r>
              <a:rPr lang="en-US" sz="19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granica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plastičnosti , 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sr-Latn-ME" sz="19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  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sr-Latn-ME" sz="19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plastic </a:t>
            </a:r>
            <a:r>
              <a:rPr lang="sr-Latn-ME" sz="19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</a:t>
            </a:r>
            <a:r>
              <a:rPr lang="sr-Latn-ME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25143" y="4632291"/>
            <a:ext cx="366765" cy="239465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7" name="Rectangle 16"/>
          <p:cNvSpPr/>
          <p:nvPr/>
        </p:nvSpPr>
        <p:spPr>
          <a:xfrm>
            <a:off x="3898760" y="4622242"/>
            <a:ext cx="366765" cy="239465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4531804" y="3295987"/>
            <a:ext cx="1909189" cy="348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900" dirty="0" smtClean="0">
                <a:solidFill>
                  <a:schemeClr val="tx1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t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170-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00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  <a:r>
              <a:rPr lang="en-US" sz="19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sr-Latn-CS" sz="1900" baseline="30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928906" y="3644287"/>
            <a:ext cx="602898" cy="786045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7435778" y="5526594"/>
            <a:ext cx="4632291" cy="47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Indeks plastičnosti </a:t>
            </a:r>
            <a:r>
              <a:rPr lang="en-US" sz="19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900" b="1" baseline="-25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sz="19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1900" b="1" baseline="-25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9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-w</a:t>
            </a:r>
            <a:r>
              <a:rPr lang="en-US" sz="1900" b="1" baseline="-25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endParaRPr lang="sr-Latn-CS" sz="1900" b="1" baseline="-25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898760" y="4541855"/>
            <a:ext cx="1326383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3928906" y="5263768"/>
            <a:ext cx="1276141" cy="348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margarin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sr-Latn-CS" sz="1900" baseline="30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7435779" y="6005524"/>
            <a:ext cx="4756221" cy="47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granica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skupljanja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19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sr-Latn-ME" sz="19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 </a:t>
            </a:r>
            <a:r>
              <a:rPr lang="en-US" sz="19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shrinkage</a:t>
            </a:r>
            <a:r>
              <a:rPr lang="sr-Latn-ME" sz="19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limit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642716" y="4601298"/>
            <a:ext cx="366765" cy="239465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2612568" y="5238711"/>
            <a:ext cx="1296238" cy="348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tvrdi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sir””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346478" y="5238711"/>
            <a:ext cx="1296238" cy="60943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tvrda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bombona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0188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 animBg="1"/>
      <p:bldP spid="10" grpId="0" build="p" animBg="1"/>
      <p:bldP spid="15" grpId="0" build="p"/>
      <p:bldP spid="14" grpId="0" animBg="1"/>
      <p:bldP spid="17" grpId="0" animBg="1"/>
      <p:bldP spid="19" grpId="0" build="p" animBg="1"/>
      <p:bldP spid="22" grpId="0" build="p"/>
      <p:bldP spid="25" grpId="0" build="p" animBg="1"/>
      <p:bldP spid="26" grpId="0" build="p"/>
      <p:bldP spid="27" grpId="0" animBg="1"/>
      <p:bldP spid="28" grpId="0" build="p" animBg="1"/>
      <p:bldP spid="29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-2732448" y="-268159"/>
            <a:ext cx="11029950" cy="9874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AA2C71"/>
                </a:solidFill>
              </a:rPr>
              <a:t>ODRE</a:t>
            </a:r>
            <a:r>
              <a:rPr lang="sr-Latn-ME" sz="2800" dirty="0" smtClean="0">
                <a:solidFill>
                  <a:srgbClr val="AA2C71"/>
                </a:solidFill>
              </a:rPr>
              <a:t>ĐIVANJE </a:t>
            </a:r>
            <a:r>
              <a:rPr lang="en-US" sz="2800" dirty="0" err="1" smtClean="0">
                <a:solidFill>
                  <a:srgbClr val="AA2C71"/>
                </a:solidFill>
              </a:rPr>
              <a:t>granic</a:t>
            </a:r>
            <a:r>
              <a:rPr lang="sr-Latn-ME" sz="2800" dirty="0" smtClean="0">
                <a:solidFill>
                  <a:srgbClr val="AA2C71"/>
                </a:solidFill>
              </a:rPr>
              <a:t>E</a:t>
            </a:r>
            <a:r>
              <a:rPr lang="en-US" sz="2800" dirty="0" smtClean="0">
                <a:solidFill>
                  <a:srgbClr val="AA2C71"/>
                </a:solidFill>
              </a:rPr>
              <a:t> </a:t>
            </a:r>
            <a:r>
              <a:rPr lang="en-US" sz="2800" dirty="0" err="1">
                <a:solidFill>
                  <a:srgbClr val="AA2C71"/>
                </a:solidFill>
              </a:rPr>
              <a:t>te</a:t>
            </a:r>
            <a:r>
              <a:rPr lang="sr-Latn-ME" sz="2800" dirty="0">
                <a:solidFill>
                  <a:srgbClr val="AA2C71"/>
                </a:solidFill>
              </a:rPr>
              <a:t>Č</a:t>
            </a:r>
            <a:r>
              <a:rPr lang="en-US" sz="2800" dirty="0" err="1">
                <a:solidFill>
                  <a:srgbClr val="AA2C71"/>
                </a:solidFill>
              </a:rPr>
              <a:t>enja</a:t>
            </a:r>
            <a:r>
              <a:rPr lang="en-US" sz="2800" dirty="0">
                <a:solidFill>
                  <a:srgbClr val="AA2C71"/>
                </a:solidFill>
              </a:rPr>
              <a:t> </a:t>
            </a:r>
            <a:r>
              <a:rPr lang="en-US" sz="2800" dirty="0" err="1">
                <a:solidFill>
                  <a:srgbClr val="AA2C71"/>
                </a:solidFill>
              </a:rPr>
              <a:t>ll</a:t>
            </a:r>
            <a:endParaRPr lang="en-US" sz="2700" dirty="0">
              <a:solidFill>
                <a:srgbClr val="AA2C7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487959"/>
            <a:ext cx="6133514" cy="4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Standardizovani opit u Kasagrandeovoj treskalici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opit se izvodi na uzorcima različite vlažnosti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69" y="1636160"/>
            <a:ext cx="7176284" cy="519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821" y="1186339"/>
            <a:ext cx="4236060" cy="353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18881" y="5042418"/>
            <a:ext cx="4191000" cy="94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069" y="6122344"/>
            <a:ext cx="42291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32369" y="1796935"/>
            <a:ext cx="2023310" cy="4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CS" sz="19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udarca / sekundi</a:t>
            </a:r>
            <a:endParaRPr lang="sr-Latn-CS" sz="19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5208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9644"/>
            <a:ext cx="3154017" cy="72972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ME" sz="2200" dirty="0" smtClean="0">
                <a:solidFill>
                  <a:srgbClr val="AA2C71"/>
                </a:solidFill>
              </a:rPr>
              <a:t>INDEKS </a:t>
            </a:r>
            <a:r>
              <a:rPr lang="en-US" sz="2200" dirty="0" smtClean="0">
                <a:solidFill>
                  <a:srgbClr val="AA2C71"/>
                </a:solidFill>
              </a:rPr>
              <a:t>PLASTI</a:t>
            </a:r>
            <a:r>
              <a:rPr lang="sr-Latn-ME" sz="2200" dirty="0" smtClean="0">
                <a:solidFill>
                  <a:srgbClr val="AA2C71"/>
                </a:solidFill>
              </a:rPr>
              <a:t>Č</a:t>
            </a:r>
            <a:r>
              <a:rPr lang="en-US" sz="2200" dirty="0" smtClean="0">
                <a:solidFill>
                  <a:srgbClr val="AA2C71"/>
                </a:solidFill>
              </a:rPr>
              <a:t>NOSTI </a:t>
            </a:r>
            <a:r>
              <a:rPr lang="sr-Latn-ME" sz="2200" dirty="0" smtClean="0">
                <a:solidFill>
                  <a:srgbClr val="AA2C71"/>
                </a:solidFill>
              </a:rPr>
              <a:t>I</a:t>
            </a:r>
            <a:r>
              <a:rPr lang="sr-Latn-ME" sz="2200" baseline="-25000" dirty="0" smtClean="0">
                <a:solidFill>
                  <a:srgbClr val="AA2C71"/>
                </a:solidFill>
              </a:rPr>
              <a:t>p</a:t>
            </a:r>
            <a:endParaRPr lang="en-US" sz="2200" baseline="-25000" dirty="0">
              <a:solidFill>
                <a:srgbClr val="AA2C7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640080"/>
            <a:ext cx="11595652" cy="89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Najveći dio mehanike sitnozrnog tla bavi se područjem u granicama vlažnosti tla u rasponu od LL do PL.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Nedrenirana smičuća čvrstoća prerađenog uzorka se mijenja za oko 100 puta u ovom intervalu vlažnosti.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itle 1" descr="title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0" y="1536784"/>
            <a:ext cx="3344091" cy="7297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r-Latn-ME" sz="2200" dirty="0" smtClean="0">
                <a:solidFill>
                  <a:srgbClr val="AA2C71"/>
                </a:solidFill>
              </a:rPr>
              <a:t>INDEKS konzistencije I</a:t>
            </a:r>
            <a:r>
              <a:rPr lang="sr-Latn-ME" sz="2200" baseline="-25000" dirty="0" smtClean="0">
                <a:solidFill>
                  <a:srgbClr val="AA2C71"/>
                </a:solidFill>
              </a:rPr>
              <a:t>c</a:t>
            </a:r>
            <a:endParaRPr lang="en-US" sz="2200" baseline="-25000" dirty="0">
              <a:solidFill>
                <a:srgbClr val="AA2C7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1" y="2160181"/>
            <a:ext cx="1860530" cy="9725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091" y="70430"/>
            <a:ext cx="1657350" cy="409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2212" y="1617202"/>
            <a:ext cx="3344091" cy="13933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lum contrast="29000"/>
          </a:blip>
          <a:stretch>
            <a:fillRect/>
          </a:stretch>
        </p:blipFill>
        <p:spPr>
          <a:xfrm>
            <a:off x="198121" y="3269229"/>
            <a:ext cx="8826714" cy="3197832"/>
          </a:xfrm>
          <a:prstGeom prst="rect">
            <a:avLst/>
          </a:prstGeom>
        </p:spPr>
      </p:pic>
      <p:sp>
        <p:nvSpPr>
          <p:cNvPr id="15" name="Title 1" descr="title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930640" y="1673282"/>
            <a:ext cx="3154017" cy="7297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r-Latn-ME" sz="2200" dirty="0" smtClean="0">
                <a:solidFill>
                  <a:srgbClr val="AA2C71"/>
                </a:solidFill>
              </a:rPr>
              <a:t>INDEKS TEČENJA I</a:t>
            </a:r>
            <a:r>
              <a:rPr lang="sr-Latn-ME" sz="2200" baseline="-25000" dirty="0" smtClean="0">
                <a:solidFill>
                  <a:srgbClr val="AA2C71"/>
                </a:solidFill>
              </a:rPr>
              <a:t>L</a:t>
            </a:r>
            <a:endParaRPr lang="en-US" sz="2200" baseline="-25000" dirty="0">
              <a:solidFill>
                <a:srgbClr val="AA2C7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3989" y="2392929"/>
            <a:ext cx="2573212" cy="84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5314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9644"/>
            <a:ext cx="3892731" cy="72972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ME" sz="2200" dirty="0" smtClean="0">
                <a:solidFill>
                  <a:srgbClr val="AA2C71"/>
                </a:solidFill>
              </a:rPr>
              <a:t>GRANICA SKUPLJANJA w</a:t>
            </a:r>
            <a:r>
              <a:rPr lang="sr-Latn-ME" sz="2200" baseline="-25000" dirty="0" smtClean="0">
                <a:solidFill>
                  <a:srgbClr val="AA2C71"/>
                </a:solidFill>
              </a:rPr>
              <a:t>s  </a:t>
            </a:r>
            <a:r>
              <a:rPr lang="sr-Latn-ME" sz="2200" dirty="0" smtClean="0">
                <a:solidFill>
                  <a:srgbClr val="AA2C71"/>
                </a:solidFill>
              </a:rPr>
              <a:t>,  SL</a:t>
            </a:r>
            <a:endParaRPr lang="en-US" sz="2200" dirty="0">
              <a:solidFill>
                <a:srgbClr val="AA2C7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535576"/>
            <a:ext cx="11595652" cy="89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Vlažnost koja je dovoljna da vodom popuni sve pore kada je sitnozrno tlo neopterećeno spoljnjim naponima, dostiglo minimalnu zapreminu pri sušenju. Odnosno, to je najmanja vlažnost pri kojoj s eneopterećeno tlo može zasititi vodom.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 vlažnostima manjim od granice skupljanja, ne dolazi do promjene zapremine pri daljem isušivanju.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Laboratorijski opit za određivanje granice skupljanja se sastoji u mjerenju težine uzorka i njegove zapremine prije i poslije sušenja uzorka.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itle 1" descr="title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-520426" y="2725402"/>
            <a:ext cx="6994113" cy="7297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r-Latn-ME" sz="2200" dirty="0" smtClean="0">
                <a:solidFill>
                  <a:srgbClr val="AA2C71"/>
                </a:solidFill>
              </a:rPr>
              <a:t>koloidalna aktivnost gline a  ( aktivnost)</a:t>
            </a:r>
            <a:endParaRPr lang="en-US" sz="2200" dirty="0">
              <a:solidFill>
                <a:srgbClr val="AA2C71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3409406"/>
            <a:ext cx="6427304" cy="89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Indirektna mjera specifične površine izražena empirijskim pokazateljom koji je definisao Skempton (1953) u obliku: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98" y="4139130"/>
            <a:ext cx="1190625" cy="819150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683025" y="4139130"/>
            <a:ext cx="4114801" cy="89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C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CF – procenat zrna gline,</a:t>
            </a:r>
          </a:p>
          <a:p>
            <a:pPr marL="0" indent="0" eaLnBrk="1" hangingPunct="1">
              <a:buNone/>
            </a:pPr>
            <a:r>
              <a:rPr lang="sr-Latn-C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tj. </a:t>
            </a:r>
            <a:r>
              <a:rPr lang="sr-Latn-C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sr-Latn-C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rna manjih od 2 mikrona (0.002mm)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0" y="5225766"/>
            <a:ext cx="6805749" cy="89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 sa većom aktivnošću imaju veću tendenciju da mijenjaju zapreminu pri promjeni vlažnosti i bez znatnije promjene napona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Ukoliko je npr. 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&gt;0.90</a:t>
            </a:r>
            <a:r>
              <a:rPr lang="sr-Latn-ME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tada u glini postoji mineral montmorijonit</a:t>
            </a:r>
            <a:endParaRPr lang="sr-Latn-CS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825" y="2957146"/>
            <a:ext cx="6082175" cy="16303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8047" y="4967104"/>
            <a:ext cx="3350440" cy="118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615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/>
      <p:bldP spid="11" grpId="0"/>
      <p:bldP spid="12" grpId="0"/>
      <p:bldP spid="1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/>
              <a:t>jedinstvena</a:t>
            </a:r>
            <a:r>
              <a:rPr lang="en-US" dirty="0"/>
              <a:t> </a:t>
            </a:r>
            <a:r>
              <a:rPr lang="en-US" dirty="0" err="1"/>
              <a:t>klasifikacija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47343" y="2023110"/>
            <a:ext cx="11029951" cy="429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prirodi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postoje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veoma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raznolike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vrste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zbog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toga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postoji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potreba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se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pojedine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vrste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svrstaju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kategorije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sli;nim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osobinama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eaLnBrk="1" hangingPunct="1"/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jedinstvena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predlogu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Kasagrandea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 Casagrande,1948), AC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airfield </a:t>
            </a:r>
            <a:r>
              <a:rPr lang="en-US" sz="2300" i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clasification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sr-Latn-ME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 pojedinim zemljama primjenjuju se različite varijacije ovog sistema, ali princip je veoma sličan ili identičan.</a:t>
            </a: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sr-Latn-ME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Svaki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tip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</a:t>
            </a:r>
            <a:r>
              <a:rPr lang="sr-Latn-ME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že opisati sa dva slova, dvije oznake</a:t>
            </a:r>
            <a:endParaRPr lang="sr-Latn-ME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Krupnozrna tla - Granulometrijski sastav – granulometrijska kriva </a:t>
            </a: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Sitnozrna tla - plastičnost</a:t>
            </a:r>
            <a:endParaRPr lang="sr-Latn-CS" sz="2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6" y="2070777"/>
            <a:ext cx="8594351" cy="4249341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sx="103000" sy="103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71701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ig02-09m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04" y="98199"/>
            <a:ext cx="4438922" cy="666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030" y="98199"/>
            <a:ext cx="7362399" cy="5558018"/>
          </a:xfrm>
          <a:prstGeom prst="rect">
            <a:avLst/>
          </a:prstGeom>
          <a:ln w="69850">
            <a:solidFill>
              <a:srgbClr val="002060"/>
            </a:solidFill>
          </a:ln>
          <a:effectLst>
            <a:outerShdw blurRad="50800" dist="38100" dir="8100000" sx="103000" sy="103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38" y="578972"/>
            <a:ext cx="5781492" cy="4422171"/>
          </a:xfrm>
          <a:prstGeom prst="rect">
            <a:avLst/>
          </a:prstGeom>
          <a:ln w="60325">
            <a:solidFill>
              <a:srgbClr val="0070C0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1203151" y="4223677"/>
            <a:ext cx="959803" cy="162603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03151" y="3850190"/>
            <a:ext cx="959803" cy="162603"/>
          </a:xfrm>
          <a:prstGeom prst="rect">
            <a:avLst/>
          </a:prstGeom>
          <a:solidFill>
            <a:srgbClr val="FF0000">
              <a:alpha val="27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965979" y="5189064"/>
            <a:ext cx="2092421" cy="467153"/>
          </a:xfrm>
          <a:prstGeom prst="rect">
            <a:avLst/>
          </a:prstGeom>
          <a:solidFill>
            <a:srgbClr val="FF0000">
              <a:alpha val="27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965979" y="4732558"/>
            <a:ext cx="2092421" cy="45650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92284" y="4035646"/>
            <a:ext cx="970670" cy="188032"/>
          </a:xfrm>
          <a:prstGeom prst="rect">
            <a:avLst/>
          </a:prstGeom>
          <a:solidFill>
            <a:srgbClr val="00B050">
              <a:alpha val="27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16958" y="5377229"/>
            <a:ext cx="970670" cy="188032"/>
          </a:xfrm>
          <a:prstGeom prst="rect">
            <a:avLst/>
          </a:prstGeom>
          <a:solidFill>
            <a:srgbClr val="00B050">
              <a:alpha val="27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rot="16200000">
            <a:off x="6179074" y="3192207"/>
            <a:ext cx="2398866" cy="379830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-1169424" y="1907600"/>
            <a:ext cx="3037086" cy="379830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249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ig02-09m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04" y="98199"/>
            <a:ext cx="4438922" cy="666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7920" y="98199"/>
            <a:ext cx="5781492" cy="4422171"/>
          </a:xfrm>
          <a:prstGeom prst="rect">
            <a:avLst/>
          </a:prstGeom>
          <a:ln w="60325">
            <a:solidFill>
              <a:srgbClr val="0070C0"/>
            </a:solidFill>
          </a:ln>
        </p:spPr>
      </p:pic>
      <p:sp>
        <p:nvSpPr>
          <p:cNvPr id="20" name="Rectangle 19"/>
          <p:cNvSpPr/>
          <p:nvPr/>
        </p:nvSpPr>
        <p:spPr>
          <a:xfrm rot="16200000">
            <a:off x="-1069178" y="4859477"/>
            <a:ext cx="2836593" cy="379830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7050157" y="1082345"/>
            <a:ext cx="3525078" cy="253116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8141678" y="1459523"/>
            <a:ext cx="0" cy="2390667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403123" y="2180492"/>
            <a:ext cx="0" cy="1704869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255477" y="6467689"/>
            <a:ext cx="342650" cy="295319"/>
          </a:xfrm>
          <a:prstGeom prst="rect">
            <a:avLst/>
          </a:prstGeom>
          <a:solidFill>
            <a:srgbClr val="FF0000">
              <a:alpha val="27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lum bright="-7000" contrast="16000"/>
          </a:blip>
          <a:stretch>
            <a:fillRect/>
          </a:stretch>
        </p:blipFill>
        <p:spPr>
          <a:xfrm>
            <a:off x="4817072" y="4840516"/>
            <a:ext cx="7360860" cy="1880288"/>
          </a:xfrm>
          <a:prstGeom prst="rect">
            <a:avLst/>
          </a:prstGeom>
          <a:ln w="317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6396585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117" y="178325"/>
            <a:ext cx="8209807" cy="656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5786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04" y="308443"/>
            <a:ext cx="9031356" cy="641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229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lika0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" y="1485073"/>
            <a:ext cx="3673475" cy="48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 descr="title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940575" y="2386360"/>
            <a:ext cx="2062480" cy="68008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2500" lnSpcReduction="10000"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r-Latn-ME" sz="2200" b="1" dirty="0" smtClean="0">
                <a:solidFill>
                  <a:schemeClr val="tx1"/>
                </a:solidFill>
              </a:rPr>
              <a:t>Glacijalni sediment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03055" y="1510495"/>
            <a:ext cx="697467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altLang="sr-Latn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Drobina, valuci, pijesak i prašina glacijalnog porijekla (Dr,Vl,P,Pr) – morene </a:t>
            </a:r>
            <a:r>
              <a:rPr lang="vi-VN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(geotehnička sredina „C“); transport ovog materijala je vršen lednicima i taložene posle otapanja lednika, veće debljine i preko 10m. Litološki su izgrađeni od različitog materijala: krečnjaka, dolomita, pješčara, rožnjaca, breča, konglomerata i sl. sa pjeskovito prašinastim vezivom i lokalno cementovani karbonatnim vezivom. Tkođe granulometriski su heterogeni, naginju dobro granulisanom tlu. Drobina i valuci-šljunkovi su cm-dm (do 1m) veličine odlomaka, poluzaobljenih do zaobljenih formi.</a:t>
            </a:r>
            <a:endParaRPr lang="sr-Latn-CS" alt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055" y="5023081"/>
            <a:ext cx="7729599" cy="100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2518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ig02-01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98" y="682966"/>
            <a:ext cx="9277350" cy="599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626111" y="-188118"/>
            <a:ext cx="5282517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 smtClean="0">
                <a:solidFill>
                  <a:srgbClr val="903163"/>
                </a:solidFill>
              </a:rPr>
              <a:t>GRANULOMETRIJSKI SASTAV TLA</a:t>
            </a:r>
            <a:endParaRPr lang="en-US" sz="2000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10123" y="4486486"/>
            <a:ext cx="1314677" cy="453248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4191000" y="2266950"/>
            <a:ext cx="3733800" cy="3695700"/>
          </a:xfrm>
          <a:custGeom>
            <a:avLst/>
            <a:gdLst>
              <a:gd name="connsiteX0" fmla="*/ 0 w 3733800"/>
              <a:gd name="connsiteY0" fmla="*/ 3695700 h 3695700"/>
              <a:gd name="connsiteX1" fmla="*/ 371475 w 3733800"/>
              <a:gd name="connsiteY1" fmla="*/ 3581400 h 3695700"/>
              <a:gd name="connsiteX2" fmla="*/ 733425 w 3733800"/>
              <a:gd name="connsiteY2" fmla="*/ 3400425 h 3695700"/>
              <a:gd name="connsiteX3" fmla="*/ 1257300 w 3733800"/>
              <a:gd name="connsiteY3" fmla="*/ 3067050 h 3695700"/>
              <a:gd name="connsiteX4" fmla="*/ 1819275 w 3733800"/>
              <a:gd name="connsiteY4" fmla="*/ 2628900 h 3695700"/>
              <a:gd name="connsiteX5" fmla="*/ 2324100 w 3733800"/>
              <a:gd name="connsiteY5" fmla="*/ 2190750 h 3695700"/>
              <a:gd name="connsiteX6" fmla="*/ 2638425 w 3733800"/>
              <a:gd name="connsiteY6" fmla="*/ 1866900 h 3695700"/>
              <a:gd name="connsiteX7" fmla="*/ 3133725 w 3733800"/>
              <a:gd name="connsiteY7" fmla="*/ 1152525 h 3695700"/>
              <a:gd name="connsiteX8" fmla="*/ 3476625 w 3733800"/>
              <a:gd name="connsiteY8" fmla="*/ 571500 h 3695700"/>
              <a:gd name="connsiteX9" fmla="*/ 3676650 w 3733800"/>
              <a:gd name="connsiteY9" fmla="*/ 161925 h 3695700"/>
              <a:gd name="connsiteX10" fmla="*/ 3733800 w 3733800"/>
              <a:gd name="connsiteY10" fmla="*/ 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3800" h="3695700">
                <a:moveTo>
                  <a:pt x="0" y="3695700"/>
                </a:moveTo>
                <a:cubicBezTo>
                  <a:pt x="124619" y="3663156"/>
                  <a:pt x="249238" y="3630612"/>
                  <a:pt x="371475" y="3581400"/>
                </a:cubicBezTo>
                <a:cubicBezTo>
                  <a:pt x="493713" y="3532187"/>
                  <a:pt x="585788" y="3486150"/>
                  <a:pt x="733425" y="3400425"/>
                </a:cubicBezTo>
                <a:cubicBezTo>
                  <a:pt x="881062" y="3314700"/>
                  <a:pt x="1076325" y="3195637"/>
                  <a:pt x="1257300" y="3067050"/>
                </a:cubicBezTo>
                <a:cubicBezTo>
                  <a:pt x="1438275" y="2938463"/>
                  <a:pt x="1641475" y="2774950"/>
                  <a:pt x="1819275" y="2628900"/>
                </a:cubicBezTo>
                <a:cubicBezTo>
                  <a:pt x="1997075" y="2482850"/>
                  <a:pt x="2187575" y="2317750"/>
                  <a:pt x="2324100" y="2190750"/>
                </a:cubicBezTo>
                <a:cubicBezTo>
                  <a:pt x="2460625" y="2063750"/>
                  <a:pt x="2503488" y="2039937"/>
                  <a:pt x="2638425" y="1866900"/>
                </a:cubicBezTo>
                <a:cubicBezTo>
                  <a:pt x="2773362" y="1693863"/>
                  <a:pt x="2994025" y="1368425"/>
                  <a:pt x="3133725" y="1152525"/>
                </a:cubicBezTo>
                <a:cubicBezTo>
                  <a:pt x="3273425" y="936625"/>
                  <a:pt x="3386138" y="736600"/>
                  <a:pt x="3476625" y="571500"/>
                </a:cubicBezTo>
                <a:cubicBezTo>
                  <a:pt x="3567113" y="406400"/>
                  <a:pt x="3633787" y="257175"/>
                  <a:pt x="3676650" y="161925"/>
                </a:cubicBezTo>
                <a:cubicBezTo>
                  <a:pt x="3719513" y="66675"/>
                  <a:pt x="3726656" y="33337"/>
                  <a:pt x="3733800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391" y="3320579"/>
            <a:ext cx="3936609" cy="699609"/>
          </a:xfrm>
          <a:prstGeom prst="rect">
            <a:avLst/>
          </a:prstGeom>
          <a:ln w="22225">
            <a:solidFill>
              <a:srgbClr val="AA2C7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914" y="978207"/>
            <a:ext cx="3790950" cy="626688"/>
          </a:xfrm>
          <a:prstGeom prst="rect">
            <a:avLst/>
          </a:prstGeom>
          <a:ln w="22225">
            <a:solidFill>
              <a:srgbClr val="AA2C7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3196" y="4674862"/>
            <a:ext cx="3723378" cy="674232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  <p:sp>
        <p:nvSpPr>
          <p:cNvPr id="35" name="Freeform 34"/>
          <p:cNvSpPr/>
          <p:nvPr/>
        </p:nvSpPr>
        <p:spPr>
          <a:xfrm>
            <a:off x="4019550" y="2247900"/>
            <a:ext cx="866775" cy="3705225"/>
          </a:xfrm>
          <a:custGeom>
            <a:avLst/>
            <a:gdLst>
              <a:gd name="connsiteX0" fmla="*/ 0 w 866775"/>
              <a:gd name="connsiteY0" fmla="*/ 3705225 h 3705225"/>
              <a:gd name="connsiteX1" fmla="*/ 142875 w 866775"/>
              <a:gd name="connsiteY1" fmla="*/ 3495675 h 3705225"/>
              <a:gd name="connsiteX2" fmla="*/ 228600 w 866775"/>
              <a:gd name="connsiteY2" fmla="*/ 3086100 h 3705225"/>
              <a:gd name="connsiteX3" fmla="*/ 342900 w 866775"/>
              <a:gd name="connsiteY3" fmla="*/ 2447925 h 3705225"/>
              <a:gd name="connsiteX4" fmla="*/ 419100 w 866775"/>
              <a:gd name="connsiteY4" fmla="*/ 1876425 h 3705225"/>
              <a:gd name="connsiteX5" fmla="*/ 485775 w 866775"/>
              <a:gd name="connsiteY5" fmla="*/ 1419225 h 3705225"/>
              <a:gd name="connsiteX6" fmla="*/ 542925 w 866775"/>
              <a:gd name="connsiteY6" fmla="*/ 1000125 h 3705225"/>
              <a:gd name="connsiteX7" fmla="*/ 638175 w 866775"/>
              <a:gd name="connsiteY7" fmla="*/ 628650 h 3705225"/>
              <a:gd name="connsiteX8" fmla="*/ 714375 w 866775"/>
              <a:gd name="connsiteY8" fmla="*/ 323850 h 3705225"/>
              <a:gd name="connsiteX9" fmla="*/ 752475 w 866775"/>
              <a:gd name="connsiteY9" fmla="*/ 180975 h 3705225"/>
              <a:gd name="connsiteX10" fmla="*/ 800100 w 866775"/>
              <a:gd name="connsiteY10" fmla="*/ 66675 h 3705225"/>
              <a:gd name="connsiteX11" fmla="*/ 866775 w 866775"/>
              <a:gd name="connsiteY11" fmla="*/ 0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6775" h="3705225">
                <a:moveTo>
                  <a:pt x="0" y="3705225"/>
                </a:moveTo>
                <a:cubicBezTo>
                  <a:pt x="52387" y="3652043"/>
                  <a:pt x="104775" y="3598862"/>
                  <a:pt x="142875" y="3495675"/>
                </a:cubicBezTo>
                <a:cubicBezTo>
                  <a:pt x="180975" y="3392487"/>
                  <a:pt x="195263" y="3260725"/>
                  <a:pt x="228600" y="3086100"/>
                </a:cubicBezTo>
                <a:cubicBezTo>
                  <a:pt x="261937" y="2911475"/>
                  <a:pt x="311150" y="2649538"/>
                  <a:pt x="342900" y="2447925"/>
                </a:cubicBezTo>
                <a:cubicBezTo>
                  <a:pt x="374650" y="2246312"/>
                  <a:pt x="395288" y="2047875"/>
                  <a:pt x="419100" y="1876425"/>
                </a:cubicBezTo>
                <a:cubicBezTo>
                  <a:pt x="442912" y="1704975"/>
                  <a:pt x="465138" y="1565275"/>
                  <a:pt x="485775" y="1419225"/>
                </a:cubicBezTo>
                <a:cubicBezTo>
                  <a:pt x="506413" y="1273175"/>
                  <a:pt x="517525" y="1131887"/>
                  <a:pt x="542925" y="1000125"/>
                </a:cubicBezTo>
                <a:cubicBezTo>
                  <a:pt x="568325" y="868363"/>
                  <a:pt x="609600" y="741362"/>
                  <a:pt x="638175" y="628650"/>
                </a:cubicBezTo>
                <a:cubicBezTo>
                  <a:pt x="666750" y="515938"/>
                  <a:pt x="695325" y="398462"/>
                  <a:pt x="714375" y="323850"/>
                </a:cubicBezTo>
                <a:cubicBezTo>
                  <a:pt x="733425" y="249238"/>
                  <a:pt x="738188" y="223837"/>
                  <a:pt x="752475" y="180975"/>
                </a:cubicBezTo>
                <a:cubicBezTo>
                  <a:pt x="766762" y="138113"/>
                  <a:pt x="781050" y="96837"/>
                  <a:pt x="800100" y="66675"/>
                </a:cubicBezTo>
                <a:cubicBezTo>
                  <a:pt x="819150" y="36512"/>
                  <a:pt x="842962" y="18256"/>
                  <a:pt x="866775" y="0"/>
                </a:cubicBez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5915025" y="2247900"/>
            <a:ext cx="1781175" cy="3714750"/>
          </a:xfrm>
          <a:custGeom>
            <a:avLst/>
            <a:gdLst>
              <a:gd name="connsiteX0" fmla="*/ 0 w 1781175"/>
              <a:gd name="connsiteY0" fmla="*/ 3714750 h 3714750"/>
              <a:gd name="connsiteX1" fmla="*/ 66675 w 1781175"/>
              <a:gd name="connsiteY1" fmla="*/ 3648075 h 3714750"/>
              <a:gd name="connsiteX2" fmla="*/ 142875 w 1781175"/>
              <a:gd name="connsiteY2" fmla="*/ 3362325 h 3714750"/>
              <a:gd name="connsiteX3" fmla="*/ 200025 w 1781175"/>
              <a:gd name="connsiteY3" fmla="*/ 3009900 h 3714750"/>
              <a:gd name="connsiteX4" fmla="*/ 323850 w 1781175"/>
              <a:gd name="connsiteY4" fmla="*/ 2638425 h 3714750"/>
              <a:gd name="connsiteX5" fmla="*/ 523875 w 1781175"/>
              <a:gd name="connsiteY5" fmla="*/ 2381250 h 3714750"/>
              <a:gd name="connsiteX6" fmla="*/ 733425 w 1781175"/>
              <a:gd name="connsiteY6" fmla="*/ 2247900 h 3714750"/>
              <a:gd name="connsiteX7" fmla="*/ 1000125 w 1781175"/>
              <a:gd name="connsiteY7" fmla="*/ 2133600 h 3714750"/>
              <a:gd name="connsiteX8" fmla="*/ 1190625 w 1781175"/>
              <a:gd name="connsiteY8" fmla="*/ 2028825 h 3714750"/>
              <a:gd name="connsiteX9" fmla="*/ 1266825 w 1781175"/>
              <a:gd name="connsiteY9" fmla="*/ 1885950 h 3714750"/>
              <a:gd name="connsiteX10" fmla="*/ 1343025 w 1781175"/>
              <a:gd name="connsiteY10" fmla="*/ 1609725 h 3714750"/>
              <a:gd name="connsiteX11" fmla="*/ 1381125 w 1781175"/>
              <a:gd name="connsiteY11" fmla="*/ 1171575 h 3714750"/>
              <a:gd name="connsiteX12" fmla="*/ 1400175 w 1781175"/>
              <a:gd name="connsiteY12" fmla="*/ 923925 h 3714750"/>
              <a:gd name="connsiteX13" fmla="*/ 1457325 w 1781175"/>
              <a:gd name="connsiteY13" fmla="*/ 600075 h 3714750"/>
              <a:gd name="connsiteX14" fmla="*/ 1533525 w 1781175"/>
              <a:gd name="connsiteY14" fmla="*/ 323850 h 3714750"/>
              <a:gd name="connsiteX15" fmla="*/ 1600200 w 1781175"/>
              <a:gd name="connsiteY15" fmla="*/ 171450 h 3714750"/>
              <a:gd name="connsiteX16" fmla="*/ 1685925 w 1781175"/>
              <a:gd name="connsiteY16" fmla="*/ 85725 h 3714750"/>
              <a:gd name="connsiteX17" fmla="*/ 1781175 w 1781175"/>
              <a:gd name="connsiteY17" fmla="*/ 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81175" h="3714750">
                <a:moveTo>
                  <a:pt x="0" y="3714750"/>
                </a:moveTo>
                <a:cubicBezTo>
                  <a:pt x="21431" y="3710781"/>
                  <a:pt x="42863" y="3706812"/>
                  <a:pt x="66675" y="3648075"/>
                </a:cubicBezTo>
                <a:cubicBezTo>
                  <a:pt x="90487" y="3589338"/>
                  <a:pt x="120650" y="3468687"/>
                  <a:pt x="142875" y="3362325"/>
                </a:cubicBezTo>
                <a:cubicBezTo>
                  <a:pt x="165100" y="3255962"/>
                  <a:pt x="169862" y="3130550"/>
                  <a:pt x="200025" y="3009900"/>
                </a:cubicBezTo>
                <a:cubicBezTo>
                  <a:pt x="230188" y="2889250"/>
                  <a:pt x="269875" y="2743200"/>
                  <a:pt x="323850" y="2638425"/>
                </a:cubicBezTo>
                <a:cubicBezTo>
                  <a:pt x="377825" y="2533650"/>
                  <a:pt x="455613" y="2446337"/>
                  <a:pt x="523875" y="2381250"/>
                </a:cubicBezTo>
                <a:cubicBezTo>
                  <a:pt x="592137" y="2316163"/>
                  <a:pt x="654050" y="2289175"/>
                  <a:pt x="733425" y="2247900"/>
                </a:cubicBezTo>
                <a:cubicBezTo>
                  <a:pt x="812800" y="2206625"/>
                  <a:pt x="923925" y="2170113"/>
                  <a:pt x="1000125" y="2133600"/>
                </a:cubicBezTo>
                <a:cubicBezTo>
                  <a:pt x="1076325" y="2097087"/>
                  <a:pt x="1146175" y="2070100"/>
                  <a:pt x="1190625" y="2028825"/>
                </a:cubicBezTo>
                <a:cubicBezTo>
                  <a:pt x="1235075" y="1987550"/>
                  <a:pt x="1241425" y="1955800"/>
                  <a:pt x="1266825" y="1885950"/>
                </a:cubicBezTo>
                <a:cubicBezTo>
                  <a:pt x="1292225" y="1816100"/>
                  <a:pt x="1323975" y="1728787"/>
                  <a:pt x="1343025" y="1609725"/>
                </a:cubicBezTo>
                <a:cubicBezTo>
                  <a:pt x="1362075" y="1490662"/>
                  <a:pt x="1371600" y="1285875"/>
                  <a:pt x="1381125" y="1171575"/>
                </a:cubicBezTo>
                <a:cubicBezTo>
                  <a:pt x="1390650" y="1057275"/>
                  <a:pt x="1387475" y="1019175"/>
                  <a:pt x="1400175" y="923925"/>
                </a:cubicBezTo>
                <a:cubicBezTo>
                  <a:pt x="1412875" y="828675"/>
                  <a:pt x="1435100" y="700087"/>
                  <a:pt x="1457325" y="600075"/>
                </a:cubicBezTo>
                <a:cubicBezTo>
                  <a:pt x="1479550" y="500063"/>
                  <a:pt x="1509713" y="395287"/>
                  <a:pt x="1533525" y="323850"/>
                </a:cubicBezTo>
                <a:cubicBezTo>
                  <a:pt x="1557337" y="252413"/>
                  <a:pt x="1574800" y="211137"/>
                  <a:pt x="1600200" y="171450"/>
                </a:cubicBezTo>
                <a:cubicBezTo>
                  <a:pt x="1625600" y="131762"/>
                  <a:pt x="1655763" y="114300"/>
                  <a:pt x="1685925" y="85725"/>
                </a:cubicBezTo>
                <a:cubicBezTo>
                  <a:pt x="1716087" y="57150"/>
                  <a:pt x="1748631" y="28575"/>
                  <a:pt x="1781175" y="0"/>
                </a:cubicBezTo>
              </a:path>
            </a:pathLst>
          </a:custGeom>
          <a:noFill/>
          <a:ln w="44450"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>
            <a:endCxn id="35" idx="9"/>
          </p:cNvCxnSpPr>
          <p:nvPr/>
        </p:nvCxnSpPr>
        <p:spPr>
          <a:xfrm>
            <a:off x="4302951" y="1604895"/>
            <a:ext cx="469074" cy="823980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7" idx="1"/>
          </p:cNvCxnSpPr>
          <p:nvPr/>
        </p:nvCxnSpPr>
        <p:spPr>
          <a:xfrm flipH="1" flipV="1">
            <a:off x="7448664" y="3147473"/>
            <a:ext cx="806727" cy="522911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9714177" y="2803731"/>
            <a:ext cx="2274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dobra graduiranost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529576" y="5439041"/>
            <a:ext cx="21469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slaba graduiranost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1552" y="353297"/>
            <a:ext cx="15330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jednolična  </a:t>
            </a:r>
          </a:p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graduiranost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25247" y="3670384"/>
            <a:ext cx="48442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GP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96447" y="5038931"/>
            <a:ext cx="57958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GW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63146" y="4539624"/>
            <a:ext cx="47320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693336" y="4739679"/>
            <a:ext cx="3256739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3125037" y="2240782"/>
            <a:ext cx="2914022" cy="3748036"/>
          </a:xfrm>
          <a:custGeom>
            <a:avLst/>
            <a:gdLst>
              <a:gd name="connsiteX0" fmla="*/ 0 w 2914022"/>
              <a:gd name="connsiteY0" fmla="*/ 3748036 h 3748036"/>
              <a:gd name="connsiteX1" fmla="*/ 190919 w 2914022"/>
              <a:gd name="connsiteY1" fmla="*/ 3537020 h 3748036"/>
              <a:gd name="connsiteX2" fmla="*/ 331596 w 2914022"/>
              <a:gd name="connsiteY2" fmla="*/ 3366198 h 3748036"/>
              <a:gd name="connsiteX3" fmla="*/ 411983 w 2914022"/>
              <a:gd name="connsiteY3" fmla="*/ 3185328 h 3748036"/>
              <a:gd name="connsiteX4" fmla="*/ 542611 w 2914022"/>
              <a:gd name="connsiteY4" fmla="*/ 3004458 h 3748036"/>
              <a:gd name="connsiteX5" fmla="*/ 643095 w 2914022"/>
              <a:gd name="connsiteY5" fmla="*/ 2883877 h 3748036"/>
              <a:gd name="connsiteX6" fmla="*/ 703385 w 2914022"/>
              <a:gd name="connsiteY6" fmla="*/ 2753249 h 3748036"/>
              <a:gd name="connsiteX7" fmla="*/ 783772 w 2914022"/>
              <a:gd name="connsiteY7" fmla="*/ 2672862 h 3748036"/>
              <a:gd name="connsiteX8" fmla="*/ 854110 w 2914022"/>
              <a:gd name="connsiteY8" fmla="*/ 2572378 h 3748036"/>
              <a:gd name="connsiteX9" fmla="*/ 904352 w 2914022"/>
              <a:gd name="connsiteY9" fmla="*/ 2512088 h 3748036"/>
              <a:gd name="connsiteX10" fmla="*/ 1004836 w 2914022"/>
              <a:gd name="connsiteY10" fmla="*/ 2291025 h 3748036"/>
              <a:gd name="connsiteX11" fmla="*/ 1034981 w 2914022"/>
              <a:gd name="connsiteY11" fmla="*/ 2240783 h 3748036"/>
              <a:gd name="connsiteX12" fmla="*/ 1135464 w 2914022"/>
              <a:gd name="connsiteY12" fmla="*/ 2090058 h 3748036"/>
              <a:gd name="connsiteX13" fmla="*/ 1245996 w 2914022"/>
              <a:gd name="connsiteY13" fmla="*/ 1909187 h 3748036"/>
              <a:gd name="connsiteX14" fmla="*/ 1376625 w 2914022"/>
              <a:gd name="connsiteY14" fmla="*/ 1738365 h 3748036"/>
              <a:gd name="connsiteX15" fmla="*/ 1577592 w 2914022"/>
              <a:gd name="connsiteY15" fmla="*/ 1446963 h 3748036"/>
              <a:gd name="connsiteX16" fmla="*/ 1708220 w 2914022"/>
              <a:gd name="connsiteY16" fmla="*/ 1276141 h 3748036"/>
              <a:gd name="connsiteX17" fmla="*/ 1838849 w 2914022"/>
              <a:gd name="connsiteY17" fmla="*/ 1065126 h 3748036"/>
              <a:gd name="connsiteX18" fmla="*/ 1959429 w 2914022"/>
              <a:gd name="connsiteY18" fmla="*/ 934497 h 3748036"/>
              <a:gd name="connsiteX19" fmla="*/ 2069961 w 2914022"/>
              <a:gd name="connsiteY19" fmla="*/ 803869 h 3748036"/>
              <a:gd name="connsiteX20" fmla="*/ 2170444 w 2914022"/>
              <a:gd name="connsiteY20" fmla="*/ 683288 h 3748036"/>
              <a:gd name="connsiteX21" fmla="*/ 2250831 w 2914022"/>
              <a:gd name="connsiteY21" fmla="*/ 582805 h 3748036"/>
              <a:gd name="connsiteX22" fmla="*/ 2421653 w 2914022"/>
              <a:gd name="connsiteY22" fmla="*/ 401934 h 3748036"/>
              <a:gd name="connsiteX23" fmla="*/ 2592475 w 2914022"/>
              <a:gd name="connsiteY23" fmla="*/ 221064 h 3748036"/>
              <a:gd name="connsiteX24" fmla="*/ 2692959 w 2914022"/>
              <a:gd name="connsiteY24" fmla="*/ 150726 h 3748036"/>
              <a:gd name="connsiteX25" fmla="*/ 2823587 w 2914022"/>
              <a:gd name="connsiteY25" fmla="*/ 50242 h 3748036"/>
              <a:gd name="connsiteX26" fmla="*/ 2914022 w 2914022"/>
              <a:gd name="connsiteY26" fmla="*/ 0 h 3748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14022" h="3748036">
                <a:moveTo>
                  <a:pt x="0" y="3748036"/>
                </a:moveTo>
                <a:cubicBezTo>
                  <a:pt x="67826" y="3674348"/>
                  <a:pt x="135653" y="3600660"/>
                  <a:pt x="190919" y="3537020"/>
                </a:cubicBezTo>
                <a:cubicBezTo>
                  <a:pt x="246185" y="3473380"/>
                  <a:pt x="294752" y="3424813"/>
                  <a:pt x="331596" y="3366198"/>
                </a:cubicBezTo>
                <a:cubicBezTo>
                  <a:pt x="368440" y="3307583"/>
                  <a:pt x="376814" y="3245618"/>
                  <a:pt x="411983" y="3185328"/>
                </a:cubicBezTo>
                <a:cubicBezTo>
                  <a:pt x="447152" y="3125038"/>
                  <a:pt x="504092" y="3054700"/>
                  <a:pt x="542611" y="3004458"/>
                </a:cubicBezTo>
                <a:cubicBezTo>
                  <a:pt x="581130" y="2954216"/>
                  <a:pt x="616299" y="2925745"/>
                  <a:pt x="643095" y="2883877"/>
                </a:cubicBezTo>
                <a:cubicBezTo>
                  <a:pt x="669891" y="2842009"/>
                  <a:pt x="679939" y="2788418"/>
                  <a:pt x="703385" y="2753249"/>
                </a:cubicBezTo>
                <a:cubicBezTo>
                  <a:pt x="726831" y="2718080"/>
                  <a:pt x="758651" y="2703007"/>
                  <a:pt x="783772" y="2672862"/>
                </a:cubicBezTo>
                <a:cubicBezTo>
                  <a:pt x="808893" y="2642717"/>
                  <a:pt x="834013" y="2599174"/>
                  <a:pt x="854110" y="2572378"/>
                </a:cubicBezTo>
                <a:cubicBezTo>
                  <a:pt x="874207" y="2545582"/>
                  <a:pt x="879231" y="2558980"/>
                  <a:pt x="904352" y="2512088"/>
                </a:cubicBezTo>
                <a:cubicBezTo>
                  <a:pt x="929473" y="2465196"/>
                  <a:pt x="983065" y="2336242"/>
                  <a:pt x="1004836" y="2291025"/>
                </a:cubicBezTo>
                <a:cubicBezTo>
                  <a:pt x="1026608" y="2245807"/>
                  <a:pt x="1013210" y="2274278"/>
                  <a:pt x="1034981" y="2240783"/>
                </a:cubicBezTo>
                <a:cubicBezTo>
                  <a:pt x="1056752" y="2207288"/>
                  <a:pt x="1100295" y="2145324"/>
                  <a:pt x="1135464" y="2090058"/>
                </a:cubicBezTo>
                <a:cubicBezTo>
                  <a:pt x="1170633" y="2034792"/>
                  <a:pt x="1205803" y="1967802"/>
                  <a:pt x="1245996" y="1909187"/>
                </a:cubicBezTo>
                <a:cubicBezTo>
                  <a:pt x="1286190" y="1850571"/>
                  <a:pt x="1321359" y="1815402"/>
                  <a:pt x="1376625" y="1738365"/>
                </a:cubicBezTo>
                <a:cubicBezTo>
                  <a:pt x="1431891" y="1661328"/>
                  <a:pt x="1522326" y="1524000"/>
                  <a:pt x="1577592" y="1446963"/>
                </a:cubicBezTo>
                <a:cubicBezTo>
                  <a:pt x="1632858" y="1369926"/>
                  <a:pt x="1664677" y="1339780"/>
                  <a:pt x="1708220" y="1276141"/>
                </a:cubicBezTo>
                <a:cubicBezTo>
                  <a:pt x="1751763" y="1212502"/>
                  <a:pt x="1796981" y="1122067"/>
                  <a:pt x="1838849" y="1065126"/>
                </a:cubicBezTo>
                <a:cubicBezTo>
                  <a:pt x="1880717" y="1008185"/>
                  <a:pt x="1920910" y="978040"/>
                  <a:pt x="1959429" y="934497"/>
                </a:cubicBezTo>
                <a:cubicBezTo>
                  <a:pt x="1997948" y="890954"/>
                  <a:pt x="2069961" y="803869"/>
                  <a:pt x="2069961" y="803869"/>
                </a:cubicBezTo>
                <a:lnTo>
                  <a:pt x="2170444" y="683288"/>
                </a:lnTo>
                <a:cubicBezTo>
                  <a:pt x="2200589" y="646444"/>
                  <a:pt x="2208963" y="629697"/>
                  <a:pt x="2250831" y="582805"/>
                </a:cubicBezTo>
                <a:cubicBezTo>
                  <a:pt x="2292699" y="535913"/>
                  <a:pt x="2421653" y="401934"/>
                  <a:pt x="2421653" y="401934"/>
                </a:cubicBezTo>
                <a:cubicBezTo>
                  <a:pt x="2478594" y="341644"/>
                  <a:pt x="2547257" y="262932"/>
                  <a:pt x="2592475" y="221064"/>
                </a:cubicBezTo>
                <a:cubicBezTo>
                  <a:pt x="2637693" y="179196"/>
                  <a:pt x="2654440" y="179196"/>
                  <a:pt x="2692959" y="150726"/>
                </a:cubicBezTo>
                <a:cubicBezTo>
                  <a:pt x="2731478" y="122256"/>
                  <a:pt x="2786743" y="75363"/>
                  <a:pt x="2823587" y="50242"/>
                </a:cubicBezTo>
                <a:cubicBezTo>
                  <a:pt x="2860431" y="25121"/>
                  <a:pt x="2887226" y="12560"/>
                  <a:pt x="2914022" y="0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9" name="Rectangle 18"/>
          <p:cNvSpPr/>
          <p:nvPr/>
        </p:nvSpPr>
        <p:spPr>
          <a:xfrm>
            <a:off x="5013032" y="2753356"/>
            <a:ext cx="42351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SF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885950" y="2228785"/>
            <a:ext cx="2191979" cy="2676590"/>
          </a:xfrm>
          <a:custGeom>
            <a:avLst/>
            <a:gdLst>
              <a:gd name="connsiteX0" fmla="*/ 0 w 2191979"/>
              <a:gd name="connsiteY0" fmla="*/ 2676590 h 2676590"/>
              <a:gd name="connsiteX1" fmla="*/ 247650 w 2191979"/>
              <a:gd name="connsiteY1" fmla="*/ 2181290 h 2676590"/>
              <a:gd name="connsiteX2" fmla="*/ 447675 w 2191979"/>
              <a:gd name="connsiteY2" fmla="*/ 1838390 h 2676590"/>
              <a:gd name="connsiteX3" fmla="*/ 676275 w 2191979"/>
              <a:gd name="connsiteY3" fmla="*/ 1533590 h 2676590"/>
              <a:gd name="connsiteX4" fmla="*/ 1019175 w 2191979"/>
              <a:gd name="connsiteY4" fmla="*/ 1152590 h 2676590"/>
              <a:gd name="connsiteX5" fmla="*/ 1362075 w 2191979"/>
              <a:gd name="connsiteY5" fmla="*/ 771590 h 2676590"/>
              <a:gd name="connsiteX6" fmla="*/ 1619250 w 2191979"/>
              <a:gd name="connsiteY6" fmla="*/ 514415 h 2676590"/>
              <a:gd name="connsiteX7" fmla="*/ 1800225 w 2191979"/>
              <a:gd name="connsiteY7" fmla="*/ 323915 h 2676590"/>
              <a:gd name="connsiteX8" fmla="*/ 1990725 w 2191979"/>
              <a:gd name="connsiteY8" fmla="*/ 161990 h 2676590"/>
              <a:gd name="connsiteX9" fmla="*/ 2162175 w 2191979"/>
              <a:gd name="connsiteY9" fmla="*/ 9590 h 2676590"/>
              <a:gd name="connsiteX10" fmla="*/ 2190750 w 2191979"/>
              <a:gd name="connsiteY10" fmla="*/ 28640 h 26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1979" h="2676590">
                <a:moveTo>
                  <a:pt x="0" y="2676590"/>
                </a:moveTo>
                <a:cubicBezTo>
                  <a:pt x="86519" y="2498790"/>
                  <a:pt x="173038" y="2320990"/>
                  <a:pt x="247650" y="2181290"/>
                </a:cubicBezTo>
                <a:cubicBezTo>
                  <a:pt x="322262" y="2041590"/>
                  <a:pt x="376238" y="1946340"/>
                  <a:pt x="447675" y="1838390"/>
                </a:cubicBezTo>
                <a:cubicBezTo>
                  <a:pt x="519113" y="1730440"/>
                  <a:pt x="581025" y="1647890"/>
                  <a:pt x="676275" y="1533590"/>
                </a:cubicBezTo>
                <a:cubicBezTo>
                  <a:pt x="771525" y="1419290"/>
                  <a:pt x="1019175" y="1152590"/>
                  <a:pt x="1019175" y="1152590"/>
                </a:cubicBezTo>
                <a:cubicBezTo>
                  <a:pt x="1133475" y="1025590"/>
                  <a:pt x="1262063" y="877952"/>
                  <a:pt x="1362075" y="771590"/>
                </a:cubicBezTo>
                <a:cubicBezTo>
                  <a:pt x="1462087" y="665228"/>
                  <a:pt x="1546225" y="589027"/>
                  <a:pt x="1619250" y="514415"/>
                </a:cubicBezTo>
                <a:cubicBezTo>
                  <a:pt x="1692275" y="439802"/>
                  <a:pt x="1738313" y="382652"/>
                  <a:pt x="1800225" y="323915"/>
                </a:cubicBezTo>
                <a:cubicBezTo>
                  <a:pt x="1862137" y="265178"/>
                  <a:pt x="1930400" y="214377"/>
                  <a:pt x="1990725" y="161990"/>
                </a:cubicBezTo>
                <a:cubicBezTo>
                  <a:pt x="2051050" y="109603"/>
                  <a:pt x="2128838" y="31815"/>
                  <a:pt x="2162175" y="9590"/>
                </a:cubicBezTo>
                <a:cubicBezTo>
                  <a:pt x="2195512" y="-12635"/>
                  <a:pt x="2193131" y="8002"/>
                  <a:pt x="2190750" y="28640"/>
                </a:cubicBezTo>
              </a:path>
            </a:pathLst>
          </a:custGeom>
          <a:noFill/>
          <a:ln w="31750">
            <a:solidFill>
              <a:srgbClr val="00B0F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369" y="91294"/>
            <a:ext cx="6790068" cy="416920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9043516" y="1487156"/>
            <a:ext cx="411983" cy="331596"/>
          </a:xfrm>
          <a:prstGeom prst="rect">
            <a:avLst/>
          </a:prstGeom>
          <a:solidFill>
            <a:srgbClr val="00B0F0">
              <a:alpha val="38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8" name="Rectangle 27"/>
          <p:cNvSpPr/>
          <p:nvPr/>
        </p:nvSpPr>
        <p:spPr>
          <a:xfrm>
            <a:off x="9455499" y="813916"/>
            <a:ext cx="411983" cy="331596"/>
          </a:xfrm>
          <a:prstGeom prst="rect">
            <a:avLst/>
          </a:prstGeom>
          <a:solidFill>
            <a:srgbClr val="00B0F0">
              <a:alpha val="38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9" name="Rectangle 28"/>
          <p:cNvSpPr/>
          <p:nvPr/>
        </p:nvSpPr>
        <p:spPr>
          <a:xfrm>
            <a:off x="2054600" y="4016133"/>
            <a:ext cx="48282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CH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889090" y="2210637"/>
            <a:ext cx="2582426" cy="3496827"/>
          </a:xfrm>
          <a:custGeom>
            <a:avLst/>
            <a:gdLst>
              <a:gd name="connsiteX0" fmla="*/ 0 w 2582426"/>
              <a:gd name="connsiteY0" fmla="*/ 3496827 h 3496827"/>
              <a:gd name="connsiteX1" fmla="*/ 231112 w 2582426"/>
              <a:gd name="connsiteY1" fmla="*/ 3366198 h 3496827"/>
              <a:gd name="connsiteX2" fmla="*/ 311499 w 2582426"/>
              <a:gd name="connsiteY2" fmla="*/ 3215473 h 3496827"/>
              <a:gd name="connsiteX3" fmla="*/ 502418 w 2582426"/>
              <a:gd name="connsiteY3" fmla="*/ 3044651 h 3496827"/>
              <a:gd name="connsiteX4" fmla="*/ 633046 w 2582426"/>
              <a:gd name="connsiteY4" fmla="*/ 2833636 h 3496827"/>
              <a:gd name="connsiteX5" fmla="*/ 733530 w 2582426"/>
              <a:gd name="connsiteY5" fmla="*/ 2713055 h 3496827"/>
              <a:gd name="connsiteX6" fmla="*/ 793820 w 2582426"/>
              <a:gd name="connsiteY6" fmla="*/ 2602523 h 3496827"/>
              <a:gd name="connsiteX7" fmla="*/ 904352 w 2582426"/>
              <a:gd name="connsiteY7" fmla="*/ 2451798 h 3496827"/>
              <a:gd name="connsiteX8" fmla="*/ 1085222 w 2582426"/>
              <a:gd name="connsiteY8" fmla="*/ 2140299 h 3496827"/>
              <a:gd name="connsiteX9" fmla="*/ 1185706 w 2582426"/>
              <a:gd name="connsiteY9" fmla="*/ 1889090 h 3496827"/>
              <a:gd name="connsiteX10" fmla="*/ 1316334 w 2582426"/>
              <a:gd name="connsiteY10" fmla="*/ 1637882 h 3496827"/>
              <a:gd name="connsiteX11" fmla="*/ 1457011 w 2582426"/>
              <a:gd name="connsiteY11" fmla="*/ 1376625 h 3496827"/>
              <a:gd name="connsiteX12" fmla="*/ 1517301 w 2582426"/>
              <a:gd name="connsiteY12" fmla="*/ 1235948 h 3496827"/>
              <a:gd name="connsiteX13" fmla="*/ 1607736 w 2582426"/>
              <a:gd name="connsiteY13" fmla="*/ 1085222 h 3496827"/>
              <a:gd name="connsiteX14" fmla="*/ 1748413 w 2582426"/>
              <a:gd name="connsiteY14" fmla="*/ 803868 h 3496827"/>
              <a:gd name="connsiteX15" fmla="*/ 1939332 w 2582426"/>
              <a:gd name="connsiteY15" fmla="*/ 562708 h 3496827"/>
              <a:gd name="connsiteX16" fmla="*/ 2080009 w 2582426"/>
              <a:gd name="connsiteY16" fmla="*/ 401934 h 3496827"/>
              <a:gd name="connsiteX17" fmla="*/ 2210637 w 2582426"/>
              <a:gd name="connsiteY17" fmla="*/ 251209 h 3496827"/>
              <a:gd name="connsiteX18" fmla="*/ 2371411 w 2582426"/>
              <a:gd name="connsiteY18" fmla="*/ 120581 h 3496827"/>
              <a:gd name="connsiteX19" fmla="*/ 2471895 w 2582426"/>
              <a:gd name="connsiteY19" fmla="*/ 60290 h 3496827"/>
              <a:gd name="connsiteX20" fmla="*/ 2582426 w 2582426"/>
              <a:gd name="connsiteY20" fmla="*/ 0 h 3496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582426" h="3496827">
                <a:moveTo>
                  <a:pt x="0" y="3496827"/>
                </a:moveTo>
                <a:cubicBezTo>
                  <a:pt x="89598" y="3454958"/>
                  <a:pt x="179196" y="3413090"/>
                  <a:pt x="231112" y="3366198"/>
                </a:cubicBezTo>
                <a:cubicBezTo>
                  <a:pt x="283029" y="3319306"/>
                  <a:pt x="266281" y="3269064"/>
                  <a:pt x="311499" y="3215473"/>
                </a:cubicBezTo>
                <a:cubicBezTo>
                  <a:pt x="356717" y="3161882"/>
                  <a:pt x="448827" y="3108290"/>
                  <a:pt x="502418" y="3044651"/>
                </a:cubicBezTo>
                <a:cubicBezTo>
                  <a:pt x="556009" y="2981012"/>
                  <a:pt x="594527" y="2888902"/>
                  <a:pt x="633046" y="2833636"/>
                </a:cubicBezTo>
                <a:cubicBezTo>
                  <a:pt x="671565" y="2778370"/>
                  <a:pt x="706734" y="2751574"/>
                  <a:pt x="733530" y="2713055"/>
                </a:cubicBezTo>
                <a:cubicBezTo>
                  <a:pt x="760326" y="2674536"/>
                  <a:pt x="765350" y="2646066"/>
                  <a:pt x="793820" y="2602523"/>
                </a:cubicBezTo>
                <a:cubicBezTo>
                  <a:pt x="822290" y="2558980"/>
                  <a:pt x="855785" y="2528835"/>
                  <a:pt x="904352" y="2451798"/>
                </a:cubicBezTo>
                <a:cubicBezTo>
                  <a:pt x="952919" y="2374761"/>
                  <a:pt x="1038330" y="2234084"/>
                  <a:pt x="1085222" y="2140299"/>
                </a:cubicBezTo>
                <a:cubicBezTo>
                  <a:pt x="1132114" y="2046514"/>
                  <a:pt x="1147187" y="1972826"/>
                  <a:pt x="1185706" y="1889090"/>
                </a:cubicBezTo>
                <a:cubicBezTo>
                  <a:pt x="1224225" y="1805354"/>
                  <a:pt x="1271117" y="1723293"/>
                  <a:pt x="1316334" y="1637882"/>
                </a:cubicBezTo>
                <a:cubicBezTo>
                  <a:pt x="1361552" y="1552471"/>
                  <a:pt x="1423517" y="1443614"/>
                  <a:pt x="1457011" y="1376625"/>
                </a:cubicBezTo>
                <a:cubicBezTo>
                  <a:pt x="1490506" y="1309636"/>
                  <a:pt x="1492180" y="1284515"/>
                  <a:pt x="1517301" y="1235948"/>
                </a:cubicBezTo>
                <a:cubicBezTo>
                  <a:pt x="1542422" y="1187381"/>
                  <a:pt x="1569217" y="1157235"/>
                  <a:pt x="1607736" y="1085222"/>
                </a:cubicBezTo>
                <a:cubicBezTo>
                  <a:pt x="1646255" y="1013209"/>
                  <a:pt x="1693147" y="890954"/>
                  <a:pt x="1748413" y="803868"/>
                </a:cubicBezTo>
                <a:cubicBezTo>
                  <a:pt x="1803679" y="716782"/>
                  <a:pt x="1884066" y="629697"/>
                  <a:pt x="1939332" y="562708"/>
                </a:cubicBezTo>
                <a:cubicBezTo>
                  <a:pt x="1994598" y="495719"/>
                  <a:pt x="2080009" y="401934"/>
                  <a:pt x="2080009" y="401934"/>
                </a:cubicBezTo>
                <a:cubicBezTo>
                  <a:pt x="2125226" y="350018"/>
                  <a:pt x="2162070" y="298101"/>
                  <a:pt x="2210637" y="251209"/>
                </a:cubicBezTo>
                <a:cubicBezTo>
                  <a:pt x="2259204" y="204317"/>
                  <a:pt x="2327868" y="152401"/>
                  <a:pt x="2371411" y="120581"/>
                </a:cubicBezTo>
                <a:cubicBezTo>
                  <a:pt x="2414954" y="88761"/>
                  <a:pt x="2436726" y="80387"/>
                  <a:pt x="2471895" y="60290"/>
                </a:cubicBezTo>
                <a:cubicBezTo>
                  <a:pt x="2507064" y="40193"/>
                  <a:pt x="2544745" y="20096"/>
                  <a:pt x="2582426" y="0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4" name="Rectangle 33"/>
          <p:cNvSpPr/>
          <p:nvPr/>
        </p:nvSpPr>
        <p:spPr>
          <a:xfrm>
            <a:off x="7953196" y="2016885"/>
            <a:ext cx="411983" cy="525348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42" name="Rectangle 41"/>
          <p:cNvSpPr/>
          <p:nvPr/>
        </p:nvSpPr>
        <p:spPr>
          <a:xfrm>
            <a:off x="7843408" y="1293404"/>
            <a:ext cx="411983" cy="525348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43" name="Rectangle 42"/>
          <p:cNvSpPr/>
          <p:nvPr/>
        </p:nvSpPr>
        <p:spPr>
          <a:xfrm>
            <a:off x="2758181" y="4035253"/>
            <a:ext cx="42992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CL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238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6" grpId="0" animBg="1"/>
      <p:bldP spid="19" grpId="0" animBg="1"/>
      <p:bldP spid="23" grpId="0" animBg="1"/>
      <p:bldP spid="7" grpId="0" animBg="1"/>
      <p:bldP spid="28" grpId="0" animBg="1"/>
      <p:bldP spid="29" grpId="0" animBg="1"/>
      <p:bldP spid="12" grpId="0" animBg="1"/>
      <p:bldP spid="34" grpId="0" animBg="1"/>
      <p:bldP spid="42" grpId="0" animBg="1"/>
      <p:bldP spid="4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70" y="516342"/>
            <a:ext cx="11519022" cy="59715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99244" y="1195753"/>
            <a:ext cx="432080" cy="381838"/>
          </a:xfrm>
          <a:prstGeom prst="rect">
            <a:avLst/>
          </a:prstGeom>
          <a:solidFill>
            <a:srgbClr val="0070C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5" name="Rectangle 4"/>
          <p:cNvSpPr/>
          <p:nvPr/>
        </p:nvSpPr>
        <p:spPr>
          <a:xfrm>
            <a:off x="6320412" y="1497203"/>
            <a:ext cx="823965" cy="190919"/>
          </a:xfrm>
          <a:prstGeom prst="rect">
            <a:avLst/>
          </a:prstGeom>
          <a:solidFill>
            <a:srgbClr val="0070C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6" name="Rectangle 5"/>
          <p:cNvSpPr/>
          <p:nvPr/>
        </p:nvSpPr>
        <p:spPr>
          <a:xfrm>
            <a:off x="3908808" y="1688122"/>
            <a:ext cx="3547070" cy="864159"/>
          </a:xfrm>
          <a:prstGeom prst="rect">
            <a:avLst/>
          </a:prstGeom>
          <a:solidFill>
            <a:srgbClr val="00B05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7" name="Rectangle 6"/>
          <p:cNvSpPr/>
          <p:nvPr/>
        </p:nvSpPr>
        <p:spPr>
          <a:xfrm>
            <a:off x="7455878" y="1688122"/>
            <a:ext cx="4416814" cy="864159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8" name="Rectangle 7"/>
          <p:cNvSpPr/>
          <p:nvPr/>
        </p:nvSpPr>
        <p:spPr>
          <a:xfrm>
            <a:off x="3908806" y="5623729"/>
            <a:ext cx="3547071" cy="646444"/>
          </a:xfrm>
          <a:prstGeom prst="rect">
            <a:avLst/>
          </a:prstGeom>
          <a:solidFill>
            <a:srgbClr val="00B05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2" name="Rectangle 11"/>
          <p:cNvSpPr/>
          <p:nvPr/>
        </p:nvSpPr>
        <p:spPr>
          <a:xfrm>
            <a:off x="7455877" y="5697415"/>
            <a:ext cx="4416814" cy="572758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8621494" y="288025"/>
            <a:ext cx="3155183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903163"/>
                </a:solidFill>
              </a:rPr>
              <a:t>“A” </a:t>
            </a:r>
            <a:r>
              <a:rPr lang="en-US" sz="2000" b="1" dirty="0" err="1" smtClean="0">
                <a:solidFill>
                  <a:srgbClr val="903163"/>
                </a:solidFill>
              </a:rPr>
              <a:t>klasifikacija</a:t>
            </a:r>
            <a:endParaRPr lang="en-US" sz="2000" b="1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490327" y="275466"/>
            <a:ext cx="5351549" cy="2222411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sedam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podgrupe</a:t>
            </a:r>
            <a:endParaRPr lang="en-U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pogodna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klasifikaciju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zemljanih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materijala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trupu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posteljici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puta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ocjenu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materijala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posteljicu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pored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ostalog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slu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ži i 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grupni indeks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sr-Latn-ME" sz="19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en-US" sz="19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endParaRPr lang="sr-Latn-ME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U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6185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/>
      <p:bldP spid="1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89" y="191282"/>
            <a:ext cx="11657388" cy="58466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72447" y="1718266"/>
            <a:ext cx="4670585" cy="864159"/>
          </a:xfrm>
          <a:prstGeom prst="rect">
            <a:avLst/>
          </a:prstGeom>
          <a:solidFill>
            <a:srgbClr val="00B05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4" name="Rectangle 3"/>
          <p:cNvSpPr/>
          <p:nvPr/>
        </p:nvSpPr>
        <p:spPr>
          <a:xfrm>
            <a:off x="4272446" y="5173784"/>
            <a:ext cx="4670585" cy="282471"/>
          </a:xfrm>
          <a:prstGeom prst="rect">
            <a:avLst/>
          </a:prstGeom>
          <a:solidFill>
            <a:srgbClr val="00B05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5" name="Rectangle 4"/>
          <p:cNvSpPr/>
          <p:nvPr/>
        </p:nvSpPr>
        <p:spPr>
          <a:xfrm>
            <a:off x="8943032" y="1688122"/>
            <a:ext cx="2703008" cy="864159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6" name="Rectangle 5"/>
          <p:cNvSpPr/>
          <p:nvPr/>
        </p:nvSpPr>
        <p:spPr>
          <a:xfrm>
            <a:off x="8943032" y="5173784"/>
            <a:ext cx="2703008" cy="282471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6060279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72" y="290285"/>
            <a:ext cx="5238698" cy="61638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078" y="656302"/>
            <a:ext cx="4928739" cy="6201698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935639" y="193864"/>
            <a:ext cx="1991616" cy="40782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Grupni indeks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sz="19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endParaRPr lang="sr-Latn-ME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U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 rot="16200000">
            <a:off x="10003609" y="3703329"/>
            <a:ext cx="3393205" cy="40782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prolaz korz  otvor 0.074mm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sz="19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endParaRPr lang="sr-Latn-ME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U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4" y="305637"/>
            <a:ext cx="6598069" cy="1693985"/>
          </a:xfrm>
          <a:prstGeom prst="rect">
            <a:avLst/>
          </a:prstGeom>
          <a:noFill/>
          <a:ln w="254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64" y="2125672"/>
            <a:ext cx="5806063" cy="4476095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16671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-622993" y="-99084"/>
            <a:ext cx="8028625" cy="96184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ME" sz="2000" b="1" dirty="0" smtClean="0">
                <a:solidFill>
                  <a:srgbClr val="903163"/>
                </a:solidFill>
              </a:rPr>
              <a:t>postupci klasifikacije prema osjetljivosti na mraz</a:t>
            </a:r>
            <a:endParaRPr lang="en-US" sz="2000" b="1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58732" y="5184950"/>
            <a:ext cx="8465316" cy="1557495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Klasifikacija po Kasagrandeu</a:t>
            </a:r>
          </a:p>
          <a:p>
            <a:pPr marL="0" indent="0" eaLnBrk="1" hangingPunct="1">
              <a:buNone/>
            </a:pP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mraz su osjetljivi: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jednolična tla (U)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ako sadrže više od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10%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od ukupne mase, zrna sitnijih od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0,02mm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dobro graduirana tla (W)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ako sadrže više od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3%,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 ukupne mase, zrna sitnijih od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0.02mm</a:t>
            </a:r>
            <a:endParaRPr lang="sr-Latn-CS" sz="17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963508" y="72849"/>
            <a:ext cx="5118394" cy="4901085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Klasifikacija po USCS metodi: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kategorije od G</a:t>
            </a:r>
            <a:r>
              <a:rPr lang="sr-Latn-ME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 G</a:t>
            </a:r>
            <a:r>
              <a:rPr lang="sr-Latn-ME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zavisno od procenta finih frakcija tj. zrna sitnijih od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0,02mm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sr-Latn-ME" sz="17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sr-Latn-ME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neosjetljivi na mraz su: šljunkoviti materijali koji sadrže od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do 20%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finih frakcija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sr-Latn-ME" sz="17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sr-Latn-ME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slabo osjetljivi </a:t>
            </a:r>
            <a:r>
              <a:rPr lang="sr-Latn-ME" sz="17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mraz su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šljunkoviti materijali koji sadrže 10 do 20% finih frakcija i pjeskovi koji sadrže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do 15%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finih frakcija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sr-Latn-ME" sz="17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sr-Latn-ME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osrednje osjetljivi </a:t>
            </a:r>
            <a:r>
              <a:rPr lang="sr-Latn-ME" sz="17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mraz su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šljunkoviti materijali koji sadrže više od 20% finih frakcija, pjeskovi koji sadrže više od 15% i gline sa indeksom plastičnosti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</a:t>
            </a:r>
            <a:r>
              <a:rPr lang="en-US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&gt;12</a:t>
            </a:r>
            <a:endParaRPr lang="sr-Latn-ME" sz="17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17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sr-Latn-ME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jako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osjetljivi </a:t>
            </a:r>
            <a:r>
              <a:rPr lang="sr-Latn-ME" sz="17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mraz 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inasti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materijali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vrlo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finozrni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inasti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pjeskovi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sr-Latn-ME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više od 15% finih frakcija, prašinovite gline sa </a:t>
            </a:r>
            <a:r>
              <a:rPr lang="sr-Latn-ME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</a:t>
            </a:r>
            <a:r>
              <a:rPr lang="en-US" sz="17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&lt;12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ostali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sedimentni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materijali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finozrnog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granulometrijskog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sastava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ME" sz="17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endParaRPr lang="sr-Latn-CS" sz="17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58731" y="658166"/>
            <a:ext cx="6603809" cy="1762306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Zamrzavanje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vode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je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praćeno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povećavanjem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zapremine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oko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9%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pri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prelasku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u led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Ukupno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pov</a:t>
            </a:r>
            <a:r>
              <a:rPr lang="sr-Latn-ME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ećanje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zapremine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zavisno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poroznosti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može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biti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približno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između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2.5%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5 %,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što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bi u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našim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klimatskim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uslovima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izazvalo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izdizanje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površine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do </a:t>
            </a:r>
            <a:r>
              <a:rPr 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4 cm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a u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krupnozrnom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tlu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šljunku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pesku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može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biti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manje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jer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pri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zamrzavanju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izvesna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količina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vode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može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istisnuti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iz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pora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ME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58730" y="2727017"/>
            <a:ext cx="6603809" cy="1988319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Da bi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došlo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do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ove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pojave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treba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budu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zadovoljeni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sledeći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uslovi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sr-Latn-ME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US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Tlo</a:t>
            </a:r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mora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biti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zasićeno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blisko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zasićenom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stanju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ME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Tlo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mora da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bude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sitnozrno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. U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pogledu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uticaja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mraza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najopasnija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ona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koja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imaju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relativno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visok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sadržaj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prašinastih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frakcija</a:t>
            </a:r>
            <a:r>
              <a:rPr 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Takva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sadrže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sistem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malih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pora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ali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istovremeno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vodopropus­nost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nije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sasvim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mala. </a:t>
            </a:r>
            <a:endParaRPr lang="sr-Latn-ME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4694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 animBg="1"/>
      <p:bldP spid="11" grpId="0" build="p" animBg="1"/>
      <p:bldP spid="15" grpId="0" animBg="1"/>
      <p:bldP spid="1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4416" y="108807"/>
            <a:ext cx="5125461" cy="3638439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19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19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izvo</a:t>
            </a:r>
            <a:r>
              <a:rPr lang="sr-Latn-ME" sz="19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đače geotehničkih radova  najvažniji su podaci na osnovu kojih se ocjenjuju teškoće iskopa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9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Klasifikacijama se tla grupišu prema sličnim osobinama a svaka od njih je prilagođena posebnoj namjeni ( mehanika tla, i</a:t>
            </a:r>
            <a:r>
              <a:rPr lang="en-US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sr-Latn-ME" sz="19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gradnja saobraćajnica, hidrotehnički radovi itd.)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sr-Latn-ME" sz="19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Zbog toga nijedan klasifikacioni sistem nije jednodušno prihvaćen za širu primjenu jer svaki ima određene prednosti/nedostatke za određenu namjenu</a:t>
            </a:r>
          </a:p>
          <a:p>
            <a:pPr marL="0" indent="0" eaLnBrk="1" hangingPunct="1">
              <a:buNone/>
            </a:pPr>
            <a:endParaRPr lang="en-US" sz="19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37598" y="95439"/>
            <a:ext cx="6769994" cy="1679573"/>
          </a:xfrm>
          <a:prstGeom prst="rect">
            <a:avLst/>
          </a:prstGeom>
          <a:noFill/>
          <a:ln w="22225">
            <a:solidFill>
              <a:srgbClr val="9031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Klasifikacija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potrebe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saobra</a:t>
            </a:r>
            <a:r>
              <a:rPr lang="sr-Latn-ME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ćajnica ( JUS U.E1.010)</a:t>
            </a:r>
          </a:p>
          <a:p>
            <a:pPr eaLnBrk="1" hangingPunct="1"/>
            <a:r>
              <a:rPr lang="sr-Latn-ME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podobnost tla kao materijala za izvršenje zemljanih radova</a:t>
            </a:r>
          </a:p>
          <a:p>
            <a:pPr eaLnBrk="1" hangingPunct="1"/>
            <a:r>
              <a:rPr lang="sr-Latn-ME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podobnost za izvršenje iskopa, utovara, prevoza, ugrađivanja i zbijanja</a:t>
            </a:r>
          </a:p>
          <a:p>
            <a:pPr marL="0" indent="0" eaLnBrk="1" hangingPunct="1">
              <a:buNone/>
            </a:pPr>
            <a:endParaRPr lang="en-US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337597" y="1928026"/>
            <a:ext cx="2188617" cy="1578616"/>
          </a:xfrm>
          <a:prstGeom prst="rect">
            <a:avLst/>
          </a:prstGeom>
          <a:noFill/>
          <a:ln w="22225">
            <a:solidFill>
              <a:srgbClr val="9031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Zemljana tla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Kamenita tla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Specijalna</a:t>
            </a: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343337" y="2277035"/>
            <a:ext cx="1111346" cy="289353"/>
          </a:xfrm>
          <a:prstGeom prst="straightConnector1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54683" y="1937957"/>
            <a:ext cx="3652909" cy="1578616"/>
          </a:xfrm>
          <a:prstGeom prst="rect">
            <a:avLst/>
          </a:prstGeom>
          <a:noFill/>
          <a:ln w="22225">
            <a:solidFill>
              <a:srgbClr val="9031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Humusno tlo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Sitnozrna vezana, kohezivna tla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Krupnozrna, nevezana, nekohezivna tla</a:t>
            </a:r>
            <a:endParaRPr lang="en-U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5317590" y="4159693"/>
            <a:ext cx="6695116" cy="2423644"/>
          </a:xfrm>
          <a:prstGeom prst="rect">
            <a:avLst/>
          </a:prstGeom>
          <a:noFill/>
          <a:ln w="22225">
            <a:solidFill>
              <a:srgbClr val="9031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Polučvrsta kamenita tla</a:t>
            </a:r>
            <a:b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(iskop bez eksploziva: lapori,pješčari, slabovezani konglomerati, raspadnuti škriljci)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Čvrsta kamenita tla – mora se koristiti eksploziv za iskop, dolomiti, krečnjaci, druge metaformne, sedimentne i eruptivne stijene srednje čvrstoće i ispucalosti.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Veoma čvrsta kamenita tla</a:t>
            </a:r>
            <a:endParaRPr lang="sr-Latn-CS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4515729" y="3290047"/>
            <a:ext cx="1418906" cy="1352291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122750" y="4150727"/>
            <a:ext cx="4375050" cy="2545907"/>
          </a:xfrm>
          <a:prstGeom prst="rect">
            <a:avLst/>
          </a:prstGeom>
          <a:noFill/>
          <a:ln w="22225">
            <a:solidFill>
              <a:srgbClr val="9031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vodom zasićena tla male nosivosti i velike stišljivosti koja sadrže organske i neorganske sastojke.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Muljevi, treset, barske zemlje.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ova tla se ne mogu upotrijebiti za izgradnju objekata donjeg stroja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posebni radovi</a:t>
            </a:r>
          </a:p>
          <a:p>
            <a:pPr eaLnBrk="1" hangingPunct="1"/>
            <a:endParaRPr lang="sr-Latn-ME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147218" y="2782851"/>
            <a:ext cx="1458900" cy="1376842"/>
          </a:xfrm>
          <a:prstGeom prst="straightConnector1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7520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11" grpId="0" animBg="1"/>
      <p:bldP spid="15" grpId="0" uiExpand="1" build="p" animBg="1"/>
      <p:bldP spid="4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07722" y="108466"/>
            <a:ext cx="6996464" cy="328787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7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Klasifikacija</a:t>
            </a:r>
            <a:r>
              <a:rPr lang="en-US" sz="17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17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prema privremenim tehničkim propisima za zemljane radove u građevinarstvu ( GN 200)</a:t>
            </a:r>
          </a:p>
          <a:p>
            <a:pPr eaLnBrk="1" hangingPunct="1"/>
            <a:r>
              <a:rPr lang="sr-Latn-ME" sz="17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sedam kategorija prema geotehničkim karakteristikama i alatima koji omogućavaju njihov otkop</a:t>
            </a:r>
            <a:endParaRPr lang="sr-Latn-ME" sz="17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sr-Latn-ME" sz="17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I, II, III – tlo</a:t>
            </a:r>
          </a:p>
          <a:p>
            <a:pPr eaLnBrk="1" hangingPunct="1"/>
            <a:r>
              <a:rPr lang="sr-Latn-ME" sz="17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IV prelaz ka stijenama, trošne  stijene</a:t>
            </a:r>
          </a:p>
          <a:p>
            <a:pPr eaLnBrk="1" hangingPunct="1"/>
            <a:r>
              <a:rPr lang="sr-Latn-ME" sz="17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meka stijena ( srednje čvrstoće)</a:t>
            </a:r>
          </a:p>
          <a:p>
            <a:pPr eaLnBrk="1" hangingPunct="1"/>
            <a:r>
              <a:rPr lang="sr-Latn-ME" sz="17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 čvrsta stijena</a:t>
            </a:r>
          </a:p>
          <a:p>
            <a:pPr eaLnBrk="1" hangingPunct="1"/>
            <a:r>
              <a:rPr lang="sr-Latn-ME" sz="17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VII vrlo čvrsta i žilava stijena</a:t>
            </a:r>
            <a:endParaRPr lang="sr-Latn-ME" sz="17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US" sz="17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17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7369456" y="108466"/>
            <a:ext cx="4375050" cy="2212704"/>
          </a:xfrm>
          <a:prstGeom prst="rect">
            <a:avLst/>
          </a:prstGeom>
          <a:noFill/>
          <a:ln w="22225">
            <a:solidFill>
              <a:srgbClr val="9031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kategorija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rastresita, laka (meka) zemlja, čist pijeska, nevezan šljunak, jumus, rastresiti les i slično zemljište bez unutrašnje veze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lopata, ašov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7369456" y="2530118"/>
            <a:ext cx="4375050" cy="3689811"/>
          </a:xfrm>
          <a:prstGeom prst="rect">
            <a:avLst/>
          </a:prstGeom>
          <a:noFill/>
          <a:ln w="22225">
            <a:solidFill>
              <a:srgbClr val="9031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IV kategorija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zemljišta koja čine prelaz ka stijenama, kamenita drobina, suva glina, glinci, glineni škriljci, laporci, meki vulkasnki tufovi.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Trošne stijene, laporoviti škriljci, meki i raspadnuti krečnjaci, mek pješčar, konglomerati i breče sa slabijim vezivom.</a:t>
            </a:r>
          </a:p>
          <a:p>
            <a:pPr eaLnBrk="1" hangingPunct="1"/>
            <a:r>
              <a:rPr lang="sr-Latn-ME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ć</a:t>
            </a:r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uskija ( poluga), klin i pijuk, rijetko eksploziv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07722" y="3446585"/>
            <a:ext cx="6996464" cy="1306285"/>
          </a:xfrm>
          <a:prstGeom prst="rect">
            <a:avLst/>
          </a:prstGeom>
          <a:noFill/>
          <a:ln w="22225">
            <a:solidFill>
              <a:srgbClr val="9031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19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VII kategorija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granit, porfir, bazalt, kvarcit, dijabaz, gabrovi</a:t>
            </a:r>
          </a:p>
          <a:p>
            <a:pPr eaLnBrk="1" hangingPunct="1"/>
            <a:r>
              <a:rPr lang="sr-Latn-ME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samo eksploziv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07722" y="4843304"/>
            <a:ext cx="6996464" cy="187904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ME" sz="17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Nedostatak klasifikacija GN 200 i po JUS U.E1.010 je što ne omogućuju detaljnije razvrstavanje materijala s obzirom na savremena oruđa za geotehničke radove.</a:t>
            </a:r>
          </a:p>
          <a:p>
            <a:pPr eaLnBrk="1" hangingPunct="1"/>
            <a:r>
              <a:rPr lang="sr-Latn-ME" sz="17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 daju kvantitativne već opisne pokazatelje za ocjenu materijala, a oni su opet podložni subjektivnoj procjeni ili zloupotrebi ( s obzirom da se na osnovu klasifikacije vrši plaćanje radova: iskop, prevoz, zbijanje)</a:t>
            </a:r>
          </a:p>
          <a:p>
            <a:pPr eaLnBrk="1" hangingPunct="1"/>
            <a:endParaRPr lang="sr-Latn-ME" sz="17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708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42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94" y="168700"/>
            <a:ext cx="10606177" cy="666875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078875" y="5134708"/>
            <a:ext cx="2572378" cy="331595"/>
          </a:xfrm>
          <a:prstGeom prst="rect">
            <a:avLst/>
          </a:prstGeom>
          <a:solidFill>
            <a:schemeClr val="accent2">
              <a:alpha val="4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5" name="Rectangle 4"/>
          <p:cNvSpPr/>
          <p:nvPr/>
        </p:nvSpPr>
        <p:spPr>
          <a:xfrm>
            <a:off x="8159261" y="1115367"/>
            <a:ext cx="2592475" cy="522514"/>
          </a:xfrm>
          <a:prstGeom prst="rect">
            <a:avLst/>
          </a:prstGeom>
          <a:solidFill>
            <a:schemeClr val="accent2">
              <a:alpha val="4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6" name="Rectangle 5"/>
          <p:cNvSpPr/>
          <p:nvPr/>
        </p:nvSpPr>
        <p:spPr>
          <a:xfrm>
            <a:off x="5606980" y="1115367"/>
            <a:ext cx="2512087" cy="522514"/>
          </a:xfrm>
          <a:prstGeom prst="rect">
            <a:avLst/>
          </a:prstGeom>
          <a:solidFill>
            <a:srgbClr val="0070C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7" name="Rectangle 6"/>
          <p:cNvSpPr/>
          <p:nvPr/>
        </p:nvSpPr>
        <p:spPr>
          <a:xfrm>
            <a:off x="5539081" y="5134708"/>
            <a:ext cx="2539793" cy="331595"/>
          </a:xfrm>
          <a:prstGeom prst="rect">
            <a:avLst/>
          </a:prstGeom>
          <a:solidFill>
            <a:srgbClr val="0070C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8" name="Rectangle 7"/>
          <p:cNvSpPr/>
          <p:nvPr/>
        </p:nvSpPr>
        <p:spPr>
          <a:xfrm>
            <a:off x="1899139" y="1115367"/>
            <a:ext cx="3707842" cy="522514"/>
          </a:xfrm>
          <a:prstGeom prst="rect">
            <a:avLst/>
          </a:prstGeom>
          <a:solidFill>
            <a:srgbClr val="00B05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9" name="Rectangle 8"/>
          <p:cNvSpPr/>
          <p:nvPr/>
        </p:nvSpPr>
        <p:spPr>
          <a:xfrm>
            <a:off x="1899139" y="5164852"/>
            <a:ext cx="3639943" cy="331595"/>
          </a:xfrm>
          <a:prstGeom prst="rect">
            <a:avLst/>
          </a:prstGeom>
          <a:solidFill>
            <a:srgbClr val="00B050">
              <a:alpha val="44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4843463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ME" dirty="0" smtClean="0"/>
              <a:t>identifikacija i klasifikacija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8784" y="2053590"/>
            <a:ext cx="3554096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Inženjerske osobine tla: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čvrstoća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kompresibilnost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Latn-ME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vodopropusnost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ugradljivost</a:t>
            </a:r>
          </a:p>
          <a:p>
            <a:pPr marL="0" indent="0" eaLnBrk="1" hangingPunct="1">
              <a:buNone/>
            </a:pP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697344" y="1962150"/>
            <a:ext cx="5078096" cy="234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C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iraju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kriterijumi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omogućuju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klasifikovanje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uz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minimalni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napor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trošak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se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nakon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završene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dobiti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orijentaciona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predstava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mogućem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ponašanju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svojstvima  tla.</a:t>
            </a:r>
          </a:p>
          <a:p>
            <a:pPr marL="0" indent="0" eaLnBrk="1" hangingPunct="1">
              <a:buNone/>
            </a:pP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697344" y="4380230"/>
            <a:ext cx="5078096" cy="234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Osnovni klasifikacioni pokazatelji:</a:t>
            </a: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 zrna tla</a:t>
            </a: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plastičnost („lepljivost“) tla</a:t>
            </a:r>
          </a:p>
          <a:p>
            <a:pPr marL="0" indent="0" eaLnBrk="1" hangingPunct="1">
              <a:buNone/>
            </a:pP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7394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ME" dirty="0" smtClean="0"/>
              <a:t>identifikacija i klasifikacija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47343" y="2023110"/>
            <a:ext cx="11029951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normalnog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pretežno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neorganskog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usvojena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podela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dv</a:t>
            </a:r>
            <a:r>
              <a:rPr lang="sr-Latn-ME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ij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2300" i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glavne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graničnom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vr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ij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ednošću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0,075 mm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u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nekim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zemljama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granicu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usvaja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0,074 </a:t>
            </a:r>
            <a:r>
              <a:rPr lang="en-US" sz="2300" i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0,06 mm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da: </a:t>
            </a:r>
          </a:p>
          <a:p>
            <a:pPr eaLnBrk="1" hangingPunct="1"/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krupnozrna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sadrže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preko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većih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0,075 mm 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0,06 mm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eaLnBrk="1" hangingPunct="1"/>
            <a:r>
              <a:rPr lang="sr-Latn-ME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sitnozrna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sadrže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preko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manjih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0,075 mm 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0,06 mm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r-Latn-ME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Granulometrijski sastav – granulometrijska kriva</a:t>
            </a: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„prečnik“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koji se pripisuje zrnu, je prečnik najveće kuglice, koja može da prođe kroz kvadratni otvor sita iste veličine kroz koji prolazi zrno</a:t>
            </a:r>
            <a:endParaRPr lang="sr-Latn-CS" sz="2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6543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ME" dirty="0"/>
              <a:t>identifikacija i klasifikacija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09550" y="2057400"/>
            <a:ext cx="11658600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KRUPNOZRNA TLA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variraju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veličinama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komada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šljunka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peska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ME" sz="24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Kvarc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zbog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svoje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tvrdoće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postojanosti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je mineral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preovladava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sadržaju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mnogih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šljunkova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eskova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pojavljuju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drugi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minerali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različitim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relativnim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učešćem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Terenska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identifikacija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relativno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jednostavna</a:t>
            </a: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SITNOZRNA TLA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najvećim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delom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sastoje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prašine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Ne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videti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golim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okom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sr-Latn-C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konzistentno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</a:t>
            </a: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enom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sadržaja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osobinu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nemaju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krupnozrni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materijali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koristi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Mehanici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izraz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plastičnost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sr-Latn-C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ORGANSKA TLA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podneblju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uvek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organske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materije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najve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ć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delom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pojavljuju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delimi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raspadnutim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oblicima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vegetacije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uz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humus</a:t>
            </a:r>
            <a:r>
              <a:rPr lang="sr-Latn-C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7334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>
          <a:xfrm>
            <a:off x="-241300" y="457200"/>
            <a:ext cx="6159500" cy="90487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en-US" sz="2000" baseline="-25000" dirty="0"/>
          </a:p>
        </p:txBody>
      </p:sp>
      <p:sp>
        <p:nvSpPr>
          <p:cNvPr id="37" name="Title 2"/>
          <p:cNvSpPr>
            <a:spLocks noGrp="1"/>
          </p:cNvSpPr>
          <p:nvPr>
            <p:ph type="title"/>
          </p:nvPr>
        </p:nvSpPr>
        <p:spPr>
          <a:xfrm>
            <a:off x="-467312" y="-133485"/>
            <a:ext cx="7713932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 smtClean="0">
                <a:solidFill>
                  <a:srgbClr val="903163"/>
                </a:solidFill>
              </a:rPr>
              <a:t>GRANULOMETRIJSKI SASTAV TLA – opit prosijavanja</a:t>
            </a:r>
            <a:endParaRPr lang="en-US" sz="2000" b="1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010" y="1158875"/>
            <a:ext cx="4070030" cy="361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 descr="percentage-retained-on-siev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3"/>
          <a:stretch/>
        </p:blipFill>
        <p:spPr bwMode="auto">
          <a:xfrm>
            <a:off x="9672320" y="114456"/>
            <a:ext cx="1950720" cy="94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2"/>
          <p:cNvSpPr txBox="1">
            <a:spLocks/>
          </p:cNvSpPr>
          <p:nvPr/>
        </p:nvSpPr>
        <p:spPr>
          <a:xfrm>
            <a:off x="7305088" y="-22863"/>
            <a:ext cx="2539952" cy="6699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pl-PL" sz="1800" dirty="0" smtClean="0">
                <a:solidFill>
                  <a:schemeClr val="tx1"/>
                </a:solidFill>
              </a:rPr>
              <a:t>ostaje na situ % =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34822" name="Picture 6" descr="sieve analysis of soil | particle size analysis |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"/>
          <a:stretch/>
        </p:blipFill>
        <p:spPr bwMode="auto">
          <a:xfrm>
            <a:off x="206375" y="676650"/>
            <a:ext cx="4800600" cy="341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percentage-finer-tabl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" r="3684"/>
          <a:stretch/>
        </p:blipFill>
        <p:spPr bwMode="auto">
          <a:xfrm>
            <a:off x="206375" y="676650"/>
            <a:ext cx="7122826" cy="425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9512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Dividend">
  <a:themeElements>
    <a:clrScheme name="Custom 11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Custom 2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F529A05C-9967-417B-A795-0EE2DA56A977}" vid="{B371D623-29EC-4410-98F2-D4F69349AE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648FF7-3D2C-48EA-A1A4-DB695BF0CA5D}">
  <ds:schemaRefs>
    <ds:schemaRef ds:uri="http://purl.org/dc/elements/1.1/"/>
    <ds:schemaRef ds:uri="16c05727-aa75-4e4a-9b5f-8a80a1165891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71af3243-3dd4-4a8d-8c0d-dd76da1f02a5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0B8FDF75-6DB0-420B-9CE9-4E2094004A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Looks like, sounds like</Template>
  <TotalTime>0</TotalTime>
  <Words>1487</Words>
  <Application>Microsoft Office PowerPoint</Application>
  <PresentationFormat>Widescreen</PresentationFormat>
  <Paragraphs>153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Calibri</vt:lpstr>
      <vt:lpstr>Candara</vt:lpstr>
      <vt:lpstr>Symbol</vt:lpstr>
      <vt:lpstr>Wingdings</vt:lpstr>
      <vt:lpstr>Wingdings 2</vt:lpstr>
      <vt:lpstr>Dividend</vt:lpstr>
      <vt:lpstr>DONJI STROJ SAOBRAĆAJNICA</vt:lpstr>
      <vt:lpstr>PowerPoint Presentation</vt:lpstr>
      <vt:lpstr>PowerPoint Presentation</vt:lpstr>
      <vt:lpstr>PowerPoint Presentation</vt:lpstr>
      <vt:lpstr>PowerPoint Presentation</vt:lpstr>
      <vt:lpstr>identifikacija i klasifikacija</vt:lpstr>
      <vt:lpstr>identifikacija i klasifikacija</vt:lpstr>
      <vt:lpstr>identifikacija i klasifikacija</vt:lpstr>
      <vt:lpstr>GRANULOMETRIJSKI SASTAV TLA – opit prosijavanja</vt:lpstr>
      <vt:lpstr>GRANULOMETRIJSKI SASTAV TLA</vt:lpstr>
      <vt:lpstr>granice konzistentnih stanja</vt:lpstr>
      <vt:lpstr>ODREĐIVANJE granicE teČenja ll</vt:lpstr>
      <vt:lpstr>INDEKS PLASTIČNOSTI Ip</vt:lpstr>
      <vt:lpstr>GRANICA SKUPLJANJA ws  ,  SL</vt:lpstr>
      <vt:lpstr>jedinstvena klasifikacija</vt:lpstr>
      <vt:lpstr>PowerPoint Presentation</vt:lpstr>
      <vt:lpstr>PowerPoint Presentation</vt:lpstr>
      <vt:lpstr>PowerPoint Presentation</vt:lpstr>
      <vt:lpstr>PowerPoint Presentation</vt:lpstr>
      <vt:lpstr>GRANULOMETRIJSKI SASTAV TLA</vt:lpstr>
      <vt:lpstr>“A” klasifikacija</vt:lpstr>
      <vt:lpstr>PowerPoint Presentation</vt:lpstr>
      <vt:lpstr>PowerPoint Presentation</vt:lpstr>
      <vt:lpstr>postupci klasifikacije prema osjetljivosti na mraz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2020-03-22T14:52:21Z</dcterms:created>
  <dcterms:modified xsi:type="dcterms:W3CDTF">2021-03-01T15:01:26Z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