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 id="2147483948" r:id="rId2"/>
  </p:sldMasterIdLst>
  <p:notesMasterIdLst>
    <p:notesMasterId r:id="rId17"/>
  </p:notesMasterIdLst>
  <p:handoutMasterIdLst>
    <p:handoutMasterId r:id="rId18"/>
  </p:handoutMasterIdLst>
  <p:sldIdLst>
    <p:sldId id="448" r:id="rId3"/>
    <p:sldId id="456" r:id="rId4"/>
    <p:sldId id="470" r:id="rId5"/>
    <p:sldId id="457" r:id="rId6"/>
    <p:sldId id="471" r:id="rId7"/>
    <p:sldId id="458" r:id="rId8"/>
    <p:sldId id="472" r:id="rId9"/>
    <p:sldId id="473" r:id="rId10"/>
    <p:sldId id="464" r:id="rId11"/>
    <p:sldId id="459" r:id="rId12"/>
    <p:sldId id="474" r:id="rId13"/>
    <p:sldId id="476" r:id="rId14"/>
    <p:sldId id="477" r:id="rId15"/>
    <p:sldId id="475" r:id="rId1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Rg st="1" end="100"/>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777777"/>
    <a:srgbClr val="835A47"/>
    <a:srgbClr val="536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5" autoAdjust="0"/>
    <p:restoredTop sz="94434" autoAdjust="0"/>
  </p:normalViewPr>
  <p:slideViewPr>
    <p:cSldViewPr>
      <p:cViewPr varScale="1">
        <p:scale>
          <a:sx n="70" d="100"/>
          <a:sy n="70" d="100"/>
        </p:scale>
        <p:origin x="378"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FDDD2BF9-3510-411F-8D62-D560E5320F43}" type="datetimeFigureOut">
              <a:rPr lang="en-US" smtClean="0"/>
              <a:t>4/4/2021</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2024FE05-C216-4DA3-881B-F1BB5D86964B}" type="slidenum">
              <a:rPr lang="en-US" smtClean="0"/>
              <a:t>‹#›</a:t>
            </a:fld>
            <a:endParaRPr lang="en-US"/>
          </a:p>
        </p:txBody>
      </p:sp>
    </p:spTree>
    <p:extLst>
      <p:ext uri="{BB962C8B-B14F-4D97-AF65-F5344CB8AC3E}">
        <p14:creationId xmlns:p14="http://schemas.microsoft.com/office/powerpoint/2010/main" val="4120110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1D28D06-14B9-40F7-BA1B-C4630DE26CD1}" type="datetimeFigureOut">
              <a:rPr lang="en-US" smtClean="0"/>
              <a:t>4/4/2021</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336ABB89-E731-4801-B8E0-753E7694A3EE}" type="slidenum">
              <a:rPr lang="en-US" smtClean="0"/>
              <a:t>‹#›</a:t>
            </a:fld>
            <a:endParaRPr lang="en-US"/>
          </a:p>
        </p:txBody>
      </p:sp>
    </p:spTree>
    <p:extLst>
      <p:ext uri="{BB962C8B-B14F-4D97-AF65-F5344CB8AC3E}">
        <p14:creationId xmlns:p14="http://schemas.microsoft.com/office/powerpoint/2010/main" val="4260359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6ABB89-E731-4801-B8E0-753E7694A3EE}" type="slidenum">
              <a:rPr lang="en-US" smtClean="0"/>
              <a:t>2</a:t>
            </a:fld>
            <a:endParaRPr lang="en-US"/>
          </a:p>
        </p:txBody>
      </p:sp>
    </p:spTree>
    <p:extLst>
      <p:ext uri="{BB962C8B-B14F-4D97-AF65-F5344CB8AC3E}">
        <p14:creationId xmlns:p14="http://schemas.microsoft.com/office/powerpoint/2010/main" val="2408300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6ABB89-E731-4801-B8E0-753E7694A3EE}" type="slidenum">
              <a:rPr lang="en-US" smtClean="0"/>
              <a:t>3</a:t>
            </a:fld>
            <a:endParaRPr lang="en-US"/>
          </a:p>
        </p:txBody>
      </p:sp>
    </p:spTree>
    <p:extLst>
      <p:ext uri="{BB962C8B-B14F-4D97-AF65-F5344CB8AC3E}">
        <p14:creationId xmlns:p14="http://schemas.microsoft.com/office/powerpoint/2010/main" val="1465210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6ABB89-E731-4801-B8E0-753E7694A3EE}" type="slidenum">
              <a:rPr lang="en-US" smtClean="0"/>
              <a:t>5</a:t>
            </a:fld>
            <a:endParaRPr lang="en-US"/>
          </a:p>
        </p:txBody>
      </p:sp>
    </p:spTree>
    <p:extLst>
      <p:ext uri="{BB962C8B-B14F-4D97-AF65-F5344CB8AC3E}">
        <p14:creationId xmlns:p14="http://schemas.microsoft.com/office/powerpoint/2010/main" val="3522192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6ABB89-E731-4801-B8E0-753E7694A3EE}" type="slidenum">
              <a:rPr lang="en-US" smtClean="0"/>
              <a:t>13</a:t>
            </a:fld>
            <a:endParaRPr lang="en-US"/>
          </a:p>
        </p:txBody>
      </p:sp>
    </p:spTree>
    <p:extLst>
      <p:ext uri="{BB962C8B-B14F-4D97-AF65-F5344CB8AC3E}">
        <p14:creationId xmlns:p14="http://schemas.microsoft.com/office/powerpoint/2010/main" val="211571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image" Target="../media/image1.w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8.jp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96045960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6308481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43886942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8" name="Title 1"/>
          <p:cNvSpPr>
            <a:spLocks noGrp="1"/>
          </p:cNvSpPr>
          <p:nvPr>
            <p:ph type="ctrTitle"/>
          </p:nvPr>
        </p:nvSpPr>
        <p:spPr bwMode="auto">
          <a:xfrm>
            <a:off x="4463819" y="188640"/>
            <a:ext cx="7200800" cy="136815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normAutofit/>
          </a:bodyPr>
          <a:lstStyle/>
          <a:p>
            <a:pPr eaLnBrk="1" hangingPunct="1"/>
            <a:r>
              <a:rPr lang="en-US" altLang="en-US" sz="3200" b="1" smtClean="0">
                <a:solidFill>
                  <a:schemeClr val="tx1">
                    <a:lumMod val="75000"/>
                    <a:lumOff val="25000"/>
                  </a:schemeClr>
                </a:solidFill>
                <a:latin typeface="Calibri" pitchFamily="34" charset="0"/>
                <a:cs typeface="Calibri" pitchFamily="34" charset="0"/>
              </a:rPr>
              <a:t>Универзитет у Београду</a:t>
            </a:r>
            <a:br>
              <a:rPr lang="en-US" altLang="en-US" sz="3200" b="1" smtClean="0">
                <a:solidFill>
                  <a:schemeClr val="tx1">
                    <a:lumMod val="75000"/>
                    <a:lumOff val="25000"/>
                  </a:schemeClr>
                </a:solidFill>
                <a:latin typeface="Calibri" pitchFamily="34" charset="0"/>
                <a:cs typeface="Calibri" pitchFamily="34" charset="0"/>
              </a:rPr>
            </a:br>
            <a:r>
              <a:rPr lang="en-US" altLang="en-US" sz="3200" b="1" smtClean="0">
                <a:solidFill>
                  <a:schemeClr val="tx1">
                    <a:lumMod val="75000"/>
                    <a:lumOff val="25000"/>
                  </a:schemeClr>
                </a:solidFill>
                <a:latin typeface="Calibri" pitchFamily="34" charset="0"/>
                <a:cs typeface="Calibri" pitchFamily="34" charset="0"/>
              </a:rPr>
              <a:t>ГРАЂЕВИНСКИ ФАКУЛТЕТ</a:t>
            </a:r>
          </a:p>
        </p:txBody>
      </p:sp>
      <p:graphicFrame>
        <p:nvGraphicFramePr>
          <p:cNvPr id="9" name="Object 8"/>
          <p:cNvGraphicFramePr>
            <a:graphicFrameLocks noChangeAspect="1"/>
          </p:cNvGraphicFramePr>
          <p:nvPr userDrawn="1">
            <p:extLst>
              <p:ext uri="{D42A27DB-BD31-4B8C-83A1-F6EECF244321}">
                <p14:modId xmlns:p14="http://schemas.microsoft.com/office/powerpoint/2010/main" val="3520218501"/>
              </p:ext>
            </p:extLst>
          </p:nvPr>
        </p:nvGraphicFramePr>
        <p:xfrm>
          <a:off x="7056107" y="1628801"/>
          <a:ext cx="1541347" cy="1413729"/>
        </p:xfrm>
        <a:graphic>
          <a:graphicData uri="http://schemas.openxmlformats.org/presentationml/2006/ole">
            <mc:AlternateContent xmlns:mc="http://schemas.openxmlformats.org/markup-compatibility/2006">
              <mc:Choice xmlns:v="urn:schemas-microsoft-com:vml" Requires="v">
                <p:oleObj spid="_x0000_s2597" r:id="rId3" imgW="1104595" imgH="1353312" progId="CDraw">
                  <p:embed/>
                </p:oleObj>
              </mc:Choice>
              <mc:Fallback>
                <p:oleObj r:id="rId3" imgW="1104595" imgH="1353312" progId="CDraw">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6107" y="1628801"/>
                        <a:ext cx="1541347" cy="1413729"/>
                      </a:xfrm>
                      <a:prstGeom prst="rect">
                        <a:avLst/>
                      </a:prstGeom>
                      <a:noFill/>
                      <a:ln>
                        <a:noFill/>
                      </a:ln>
                    </p:spPr>
                  </p:pic>
                </p:oleObj>
              </mc:Fallback>
            </mc:AlternateContent>
          </a:graphicData>
        </a:graphic>
      </p:graphicFrame>
      <p:sp>
        <p:nvSpPr>
          <p:cNvPr id="10" name="Rectangle 9"/>
          <p:cNvSpPr/>
          <p:nvPr userDrawn="1"/>
        </p:nvSpPr>
        <p:spPr>
          <a:xfrm>
            <a:off x="4175786" y="3425056"/>
            <a:ext cx="7872875" cy="677108"/>
          </a:xfrm>
          <a:prstGeom prst="rect">
            <a:avLst/>
          </a:prstGeom>
        </p:spPr>
        <p:txBody>
          <a:bodyPr wrap="square">
            <a:spAutoFit/>
          </a:bodyPr>
          <a:lstStyle/>
          <a:p>
            <a:pPr algn="ctr"/>
            <a:r>
              <a:rPr lang="sr-Cyrl-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Катедра </a:t>
            </a:r>
            <a:r>
              <a:rPr lang="sr-Cyrl-RS" sz="3800" spc="50" smtClean="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за</a:t>
            </a:r>
            <a:r>
              <a:rPr lang="en-US" sz="3800" spc="50" smtClean="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 </a:t>
            </a:r>
            <a:r>
              <a:rPr lang="sr-Cyrl-RS" sz="3800" spc="50" smtClean="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грађевинску </a:t>
            </a:r>
            <a:r>
              <a:rPr lang="sr-Cyrl-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геотехнику</a:t>
            </a:r>
            <a:endParaRPr lang="sr-Latn-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endParaRPr>
          </a:p>
        </p:txBody>
      </p:sp>
      <p:pic>
        <p:nvPicPr>
          <p:cNvPr id="11" name="Picture 6" descr="Image result for gradjevinski fakultet"/>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l="30162" r="29687"/>
          <a:stretch/>
        </p:blipFill>
        <p:spPr bwMode="auto">
          <a:xfrm>
            <a:off x="65813" y="72008"/>
            <a:ext cx="3821943" cy="67413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5300059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Mehanika Tla">
    <p:spTree>
      <p:nvGrpSpPr>
        <p:cNvPr id="1" name=""/>
        <p:cNvGrpSpPr/>
        <p:nvPr/>
      </p:nvGrpSpPr>
      <p:grpSpPr>
        <a:xfrm>
          <a:off x="0" y="0"/>
          <a:ext cx="0" cy="0"/>
          <a:chOff x="0" y="0"/>
          <a:chExt cx="0" cy="0"/>
        </a:xfrm>
      </p:grpSpPr>
      <p:sp>
        <p:nvSpPr>
          <p:cNvPr id="7" name="Rectangle 6"/>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8" name="Rectangle 7"/>
          <p:cNvSpPr/>
          <p:nvPr userDrawn="1"/>
        </p:nvSpPr>
        <p:spPr>
          <a:xfrm>
            <a:off x="674488" y="87015"/>
            <a:ext cx="11517512" cy="461665"/>
          </a:xfrm>
          <a:prstGeom prst="rect">
            <a:avLst/>
          </a:prstGeom>
        </p:spPr>
        <p:txBody>
          <a:bodyPr wrap="square">
            <a:spAutoFit/>
          </a:bodyPr>
          <a:lstStyle/>
          <a:p>
            <a:pPr algn="ctr"/>
            <a:r>
              <a:rPr lang="en-US" altLang="en-US" sz="2400" b="1" smtClean="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5" name="Straight Connector 14"/>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
        <p:nvSpPr>
          <p:cNvPr id="9" name="Snip Single Corner Rectangle 8"/>
          <p:cNvSpPr/>
          <p:nvPr userDrawn="1"/>
        </p:nvSpPr>
        <p:spPr>
          <a:xfrm>
            <a:off x="0" y="908720"/>
            <a:ext cx="768000" cy="5912624"/>
          </a:xfrm>
          <a:prstGeom prst="snip1Rect">
            <a:avLst>
              <a:gd name="adj" fmla="val 50000"/>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191049" y="1487681"/>
            <a:ext cx="360335" cy="4893647"/>
          </a:xfrm>
          <a:prstGeom prst="rect">
            <a:avLst/>
          </a:prstGeom>
        </p:spPr>
        <p:txBody>
          <a:bodyPr wrap="square">
            <a:spAutoFit/>
          </a:bodyPr>
          <a:lstStyle/>
          <a:p>
            <a:pPr algn="ctr"/>
            <a:r>
              <a:rPr lang="en-US" altLang="en-US" sz="2600" b="1" smtClean="0">
                <a:solidFill>
                  <a:schemeClr val="bg1"/>
                </a:solidFill>
                <a:latin typeface="Calibri" pitchFamily="34" charset="0"/>
                <a:cs typeface="Calibri" pitchFamily="34" charset="0"/>
              </a:rPr>
              <a:t>MEHANIKA TLA</a:t>
            </a:r>
            <a:endParaRPr lang="sr-Latn-RS" sz="2600">
              <a:solidFill>
                <a:schemeClr val="bg1"/>
              </a:solidFill>
            </a:endParaRPr>
          </a:p>
        </p:txBody>
      </p:sp>
    </p:spTree>
    <p:extLst>
      <p:ext uri="{BB962C8B-B14F-4D97-AF65-F5344CB8AC3E}">
        <p14:creationId xmlns:p14="http://schemas.microsoft.com/office/powerpoint/2010/main" val="3681687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Evrokod">
    <p:spTree>
      <p:nvGrpSpPr>
        <p:cNvPr id="1" name=""/>
        <p:cNvGrpSpPr/>
        <p:nvPr/>
      </p:nvGrpSpPr>
      <p:grpSpPr>
        <a:xfrm>
          <a:off x="0" y="0"/>
          <a:ext cx="0" cy="0"/>
          <a:chOff x="0" y="0"/>
          <a:chExt cx="0" cy="0"/>
        </a:xfrm>
      </p:grpSpPr>
      <p:sp>
        <p:nvSpPr>
          <p:cNvPr id="7" name="Rectangle 6"/>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8" name="Rectangle 7"/>
          <p:cNvSpPr/>
          <p:nvPr userDrawn="1"/>
        </p:nvSpPr>
        <p:spPr>
          <a:xfrm>
            <a:off x="674488" y="87015"/>
            <a:ext cx="11517512" cy="461665"/>
          </a:xfrm>
          <a:prstGeom prst="rect">
            <a:avLst/>
          </a:prstGeom>
        </p:spPr>
        <p:txBody>
          <a:bodyPr wrap="square">
            <a:spAutoFit/>
          </a:bodyPr>
          <a:lstStyle/>
          <a:p>
            <a:pPr algn="ctr"/>
            <a:r>
              <a:rPr lang="en-US" altLang="en-US" sz="2400" b="1" smtClean="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5" name="Straight Connector 14"/>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
        <p:nvSpPr>
          <p:cNvPr id="11" name="Rectangle 10"/>
          <p:cNvSpPr/>
          <p:nvPr userDrawn="1"/>
        </p:nvSpPr>
        <p:spPr>
          <a:xfrm>
            <a:off x="191049" y="1487681"/>
            <a:ext cx="360335" cy="5293757"/>
          </a:xfrm>
          <a:prstGeom prst="rect">
            <a:avLst/>
          </a:prstGeom>
        </p:spPr>
        <p:txBody>
          <a:bodyPr wrap="square">
            <a:spAutoFit/>
          </a:bodyPr>
          <a:lstStyle/>
          <a:p>
            <a:pPr algn="ctr"/>
            <a:r>
              <a:rPr lang="en-US" altLang="en-US" sz="2600" b="1" smtClean="0">
                <a:solidFill>
                  <a:schemeClr val="bg1"/>
                </a:solidFill>
                <a:latin typeface="Calibri" pitchFamily="34" charset="0"/>
                <a:cs typeface="Calibri" pitchFamily="34" charset="0"/>
              </a:rPr>
              <a:t>EVROKOD  OP</a:t>
            </a:r>
            <a:r>
              <a:rPr lang="sr-Latn-ME" altLang="en-US" sz="2600" b="1" smtClean="0">
                <a:solidFill>
                  <a:schemeClr val="bg1"/>
                </a:solidFill>
                <a:latin typeface="Calibri" pitchFamily="34" charset="0"/>
                <a:cs typeface="Calibri" pitchFamily="34" charset="0"/>
              </a:rPr>
              <a:t>ŠTE</a:t>
            </a:r>
            <a:endParaRPr lang="sr-Latn-RS" sz="2600">
              <a:solidFill>
                <a:schemeClr val="bg1"/>
              </a:solidFill>
            </a:endParaRPr>
          </a:p>
        </p:txBody>
      </p:sp>
    </p:spTree>
    <p:extLst>
      <p:ext uri="{BB962C8B-B14F-4D97-AF65-F5344CB8AC3E}">
        <p14:creationId xmlns:p14="http://schemas.microsoft.com/office/powerpoint/2010/main" val="4257046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adržaj">
    <p:spTree>
      <p:nvGrpSpPr>
        <p:cNvPr id="1" name=""/>
        <p:cNvGrpSpPr/>
        <p:nvPr/>
      </p:nvGrpSpPr>
      <p:grpSpPr>
        <a:xfrm>
          <a:off x="0" y="0"/>
          <a:ext cx="0" cy="0"/>
          <a:chOff x="0" y="0"/>
          <a:chExt cx="0" cy="0"/>
        </a:xfrm>
      </p:grpSpPr>
      <p:sp>
        <p:nvSpPr>
          <p:cNvPr id="22" name="Snip Single Corner Rectangle 21"/>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4" name="Rectangle 13"/>
          <p:cNvSpPr/>
          <p:nvPr userDrawn="1"/>
        </p:nvSpPr>
        <p:spPr>
          <a:xfrm>
            <a:off x="47329" y="2060848"/>
            <a:ext cx="645199" cy="3862596"/>
          </a:xfrm>
          <a:prstGeom prst="rect">
            <a:avLst/>
          </a:prstGeom>
        </p:spPr>
        <p:txBody>
          <a:bodyPr wrap="square">
            <a:spAutoFit/>
          </a:bodyPr>
          <a:lstStyle/>
          <a:p>
            <a:pPr algn="ctr"/>
            <a:r>
              <a:rPr lang="sr-Latn-ME" sz="3500" b="1" smtClean="0">
                <a:solidFill>
                  <a:schemeClr val="bg1"/>
                </a:solidFill>
                <a:latin typeface="Calibri" pitchFamily="34" charset="0"/>
                <a:cs typeface="Calibri" pitchFamily="34" charset="0"/>
              </a:rPr>
              <a:t>SADR ŽA J</a:t>
            </a:r>
            <a:endParaRPr lang="sr-Latn-RS" sz="3500">
              <a:solidFill>
                <a:schemeClr val="bg1"/>
              </a:solidFill>
            </a:endParaRPr>
          </a:p>
        </p:txBody>
      </p:sp>
      <p:sp>
        <p:nvSpPr>
          <p:cNvPr id="10" name="Rectangle 9"/>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674488" y="87015"/>
            <a:ext cx="11517512" cy="461665"/>
          </a:xfrm>
          <a:prstGeom prst="rect">
            <a:avLst/>
          </a:prstGeom>
        </p:spPr>
        <p:txBody>
          <a:bodyPr wrap="square">
            <a:spAutoFit/>
          </a:bodyPr>
          <a:lstStyle/>
          <a:p>
            <a:pPr algn="ctr"/>
            <a:r>
              <a:rPr lang="en-US" altLang="en-US" sz="2400" b="1" smtClean="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2" name="Straight Connector 1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1" name="Picture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Tree>
    <p:extLst>
      <p:ext uri="{BB962C8B-B14F-4D97-AF65-F5344CB8AC3E}">
        <p14:creationId xmlns:p14="http://schemas.microsoft.com/office/powerpoint/2010/main" val="3661503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ouzdanost">
    <p:spTree>
      <p:nvGrpSpPr>
        <p:cNvPr id="1" name=""/>
        <p:cNvGrpSpPr/>
        <p:nvPr/>
      </p:nvGrpSpPr>
      <p:grpSpPr>
        <a:xfrm>
          <a:off x="0" y="0"/>
          <a:ext cx="0" cy="0"/>
          <a:chOff x="0" y="0"/>
          <a:chExt cx="0" cy="0"/>
        </a:xfrm>
      </p:grpSpPr>
      <p:sp>
        <p:nvSpPr>
          <p:cNvPr id="17" name="Snip Single Corner Rectangle 16"/>
          <p:cNvSpPr/>
          <p:nvPr userDrawn="1"/>
        </p:nvSpPr>
        <p:spPr>
          <a:xfrm>
            <a:off x="0" y="908720"/>
            <a:ext cx="768000" cy="5912624"/>
          </a:xfrm>
          <a:prstGeom prst="snip1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8" name="Rectangle 17"/>
          <p:cNvSpPr/>
          <p:nvPr userDrawn="1"/>
        </p:nvSpPr>
        <p:spPr>
          <a:xfrm>
            <a:off x="47329" y="1836107"/>
            <a:ext cx="645199" cy="4401205"/>
          </a:xfrm>
          <a:prstGeom prst="rect">
            <a:avLst/>
          </a:prstGeom>
        </p:spPr>
        <p:txBody>
          <a:bodyPr wrap="square">
            <a:spAutoFit/>
          </a:bodyPr>
          <a:lstStyle/>
          <a:p>
            <a:pPr algn="ctr"/>
            <a:r>
              <a:rPr lang="sr-Latn-ME" altLang="en-US" sz="2800" b="1" smtClean="0">
                <a:solidFill>
                  <a:schemeClr val="bg1"/>
                </a:solidFill>
                <a:latin typeface="Calibri" pitchFamily="34" charset="0"/>
                <a:cs typeface="Calibri" pitchFamily="34" charset="0"/>
              </a:rPr>
              <a:t>P OU Z D A NO S  T</a:t>
            </a:r>
            <a:endParaRPr lang="en-US" altLang="en-US" sz="2800" b="1" smtClean="0">
              <a:solidFill>
                <a:schemeClr val="bg1"/>
              </a:solidFill>
              <a:latin typeface="Calibri" pitchFamily="34" charset="0"/>
              <a:cs typeface="Calibri" pitchFamily="34" charset="0"/>
            </a:endParaRPr>
          </a:p>
        </p:txBody>
      </p:sp>
      <p:sp>
        <p:nvSpPr>
          <p:cNvPr id="10" name="Rectangle 9"/>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674488" y="87015"/>
            <a:ext cx="11517512" cy="461665"/>
          </a:xfrm>
          <a:prstGeom prst="rect">
            <a:avLst/>
          </a:prstGeom>
        </p:spPr>
        <p:txBody>
          <a:bodyPr wrap="square">
            <a:spAutoFit/>
          </a:bodyPr>
          <a:lstStyle/>
          <a:p>
            <a:pPr algn="ctr"/>
            <a:r>
              <a:rPr lang="en-US" altLang="en-US" sz="2400" b="1" smtClean="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2" name="Straight Connector 1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Tree>
    <p:extLst>
      <p:ext uri="{BB962C8B-B14F-4D97-AF65-F5344CB8AC3E}">
        <p14:creationId xmlns:p14="http://schemas.microsoft.com/office/powerpoint/2010/main" val="3725703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aboratorija">
    <p:spTree>
      <p:nvGrpSpPr>
        <p:cNvPr id="1" name=""/>
        <p:cNvGrpSpPr/>
        <p:nvPr/>
      </p:nvGrpSpPr>
      <p:grpSpPr>
        <a:xfrm>
          <a:off x="0" y="0"/>
          <a:ext cx="0" cy="0"/>
          <a:chOff x="0" y="0"/>
          <a:chExt cx="0" cy="0"/>
        </a:xfrm>
      </p:grpSpPr>
      <p:sp>
        <p:nvSpPr>
          <p:cNvPr id="20" name="Rectangle 19"/>
          <p:cNvSpPr/>
          <p:nvPr userDrawn="1"/>
        </p:nvSpPr>
        <p:spPr>
          <a:xfrm>
            <a:off x="0"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1" name="Rectangle 20"/>
          <p:cNvSpPr/>
          <p:nvPr userDrawn="1"/>
        </p:nvSpPr>
        <p:spPr>
          <a:xfrm>
            <a:off x="935766" y="46366"/>
            <a:ext cx="4104117" cy="646331"/>
          </a:xfrm>
          <a:prstGeom prst="rect">
            <a:avLst/>
          </a:prstGeom>
        </p:spPr>
        <p:txBody>
          <a:bodyPr wrap="square">
            <a:spAutoFit/>
          </a:bodyPr>
          <a:lstStyle/>
          <a:p>
            <a:pPr algn="ctr"/>
            <a:r>
              <a:rPr lang="en-US" altLang="en-US" sz="1800" b="1" smtClean="0">
                <a:solidFill>
                  <a:schemeClr val="bg1"/>
                </a:solidFill>
                <a:latin typeface="Calibri" pitchFamily="34" charset="0"/>
                <a:cs typeface="Calibri" pitchFamily="34" charset="0"/>
              </a:rPr>
              <a:t>Универзитет у Београду</a:t>
            </a:r>
            <a:br>
              <a:rPr lang="en-US" altLang="en-US" sz="1800" b="1" smtClean="0">
                <a:solidFill>
                  <a:schemeClr val="bg1"/>
                </a:solidFill>
                <a:latin typeface="Calibri" pitchFamily="34" charset="0"/>
                <a:cs typeface="Calibri" pitchFamily="34" charset="0"/>
              </a:rPr>
            </a:br>
            <a:r>
              <a:rPr lang="en-US" altLang="en-US" sz="1800" b="1" smtClean="0">
                <a:solidFill>
                  <a:schemeClr val="bg1"/>
                </a:solidFill>
                <a:latin typeface="Calibri" pitchFamily="34" charset="0"/>
                <a:cs typeface="Calibri" pitchFamily="34" charset="0"/>
              </a:rPr>
              <a:t>ГРАЂЕВИНСКИ ФАКУЛТЕТ</a:t>
            </a:r>
            <a:endParaRPr lang="sr-Latn-RS" sz="1800">
              <a:solidFill>
                <a:schemeClr val="bg1"/>
              </a:solidFill>
            </a:endParaRPr>
          </a:p>
        </p:txBody>
      </p:sp>
      <p:sp>
        <p:nvSpPr>
          <p:cNvPr id="22" name="Rectangle 21"/>
          <p:cNvSpPr/>
          <p:nvPr userDrawn="1"/>
        </p:nvSpPr>
        <p:spPr>
          <a:xfrm>
            <a:off x="6672064"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3" name="Rectangle 22"/>
          <p:cNvSpPr/>
          <p:nvPr userDrawn="1"/>
        </p:nvSpPr>
        <p:spPr>
          <a:xfrm>
            <a:off x="7344139" y="44625"/>
            <a:ext cx="4104117" cy="646331"/>
          </a:xfrm>
          <a:prstGeom prst="rect">
            <a:avLst/>
          </a:prstGeom>
        </p:spPr>
        <p:txBody>
          <a:bodyPr wrap="square">
            <a:spAutoFit/>
          </a:bodyPr>
          <a:lstStyle/>
          <a:p>
            <a:pPr algn="ctr"/>
            <a:r>
              <a:rPr lang="sr-Cyrl-RS" altLang="en-US" sz="1800" b="1" smtClean="0">
                <a:solidFill>
                  <a:schemeClr val="bg1"/>
                </a:solidFill>
                <a:latin typeface="Calibri" pitchFamily="34" charset="0"/>
                <a:cs typeface="Calibri" pitchFamily="34" charset="0"/>
              </a:rPr>
              <a:t>КАТЕДРА</a:t>
            </a:r>
            <a:r>
              <a:rPr lang="sr-Cyrl-RS" altLang="en-US" sz="1800" b="1" baseline="0" smtClean="0">
                <a:solidFill>
                  <a:schemeClr val="bg1"/>
                </a:solidFill>
                <a:latin typeface="Calibri" pitchFamily="34" charset="0"/>
                <a:cs typeface="Calibri" pitchFamily="34" charset="0"/>
              </a:rPr>
              <a:t> ЗА</a:t>
            </a:r>
            <a:r>
              <a:rPr lang="en-US" altLang="en-US" sz="1800" b="1" smtClean="0">
                <a:solidFill>
                  <a:schemeClr val="bg1"/>
                </a:solidFill>
                <a:latin typeface="Calibri" pitchFamily="34" charset="0"/>
                <a:cs typeface="Calibri" pitchFamily="34" charset="0"/>
              </a:rPr>
              <a:t/>
            </a:r>
            <a:br>
              <a:rPr lang="en-US" altLang="en-US" sz="1800" b="1" smtClean="0">
                <a:solidFill>
                  <a:schemeClr val="bg1"/>
                </a:solidFill>
                <a:latin typeface="Calibri" pitchFamily="34" charset="0"/>
                <a:cs typeface="Calibri" pitchFamily="34" charset="0"/>
              </a:rPr>
            </a:br>
            <a:r>
              <a:rPr lang="sr-Cyrl-RS" altLang="en-US" sz="1800" b="1" smtClean="0">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4" name="Straight Connector 23"/>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9962" y="27742"/>
            <a:ext cx="672075" cy="736092"/>
          </a:xfrm>
          <a:prstGeom prst="rect">
            <a:avLst/>
          </a:prstGeom>
        </p:spPr>
      </p:pic>
      <p:sp>
        <p:nvSpPr>
          <p:cNvPr id="26" name="Snip Single Corner Rectangle 25"/>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7" name="Rectangle 16"/>
          <p:cNvSpPr/>
          <p:nvPr userDrawn="1"/>
        </p:nvSpPr>
        <p:spPr>
          <a:xfrm>
            <a:off x="47329" y="1048877"/>
            <a:ext cx="645199" cy="5632311"/>
          </a:xfrm>
          <a:prstGeom prst="rect">
            <a:avLst/>
          </a:prstGeom>
        </p:spPr>
        <p:txBody>
          <a:bodyPr wrap="square">
            <a:spAutoFit/>
          </a:bodyPr>
          <a:lstStyle/>
          <a:p>
            <a:pPr algn="ctr"/>
            <a:r>
              <a:rPr lang="sr-Cyrl-RS" altLang="en-US" sz="3000" b="1" smtClean="0">
                <a:solidFill>
                  <a:schemeClr val="bg1"/>
                </a:solidFill>
                <a:latin typeface="Calibri" pitchFamily="34" charset="0"/>
                <a:cs typeface="Calibri" pitchFamily="34" charset="0"/>
              </a:rPr>
              <a:t>Л</a:t>
            </a:r>
            <a:endParaRPr lang="en-US" altLang="en-US" sz="3000" b="1" smtClean="0">
              <a:solidFill>
                <a:schemeClr val="bg1"/>
              </a:solidFill>
              <a:latin typeface="Calibri" pitchFamily="34" charset="0"/>
              <a:cs typeface="Calibri" pitchFamily="34" charset="0"/>
            </a:endParaRPr>
          </a:p>
          <a:p>
            <a:pPr algn="ctr"/>
            <a:r>
              <a:rPr lang="en-US" altLang="en-US" sz="3000" b="1" smtClean="0">
                <a:solidFill>
                  <a:schemeClr val="bg1"/>
                </a:solidFill>
                <a:latin typeface="Calibri" pitchFamily="34" charset="0"/>
                <a:cs typeface="Calibri" pitchFamily="34" charset="0"/>
              </a:rPr>
              <a:t>A</a:t>
            </a:r>
          </a:p>
          <a:p>
            <a:pPr algn="ctr"/>
            <a:r>
              <a:rPr lang="sr-Cyrl-RS" altLang="en-US" sz="3000" b="1" smtClean="0">
                <a:solidFill>
                  <a:schemeClr val="bg1"/>
                </a:solidFill>
                <a:latin typeface="Calibri" pitchFamily="34" charset="0"/>
                <a:cs typeface="Calibri" pitchFamily="34" charset="0"/>
              </a:rPr>
              <a:t>Б</a:t>
            </a:r>
            <a:endParaRPr lang="en-US" altLang="en-US" sz="3000" b="1" smtClean="0">
              <a:solidFill>
                <a:schemeClr val="bg1"/>
              </a:solidFill>
              <a:latin typeface="Calibri" pitchFamily="34" charset="0"/>
              <a:cs typeface="Calibri" pitchFamily="34" charset="0"/>
            </a:endParaRPr>
          </a:p>
          <a:p>
            <a:pPr algn="ctr"/>
            <a:r>
              <a:rPr lang="sr-Cyrl-RS" altLang="en-US" sz="3000" b="1" smtClean="0">
                <a:solidFill>
                  <a:schemeClr val="bg1"/>
                </a:solidFill>
                <a:latin typeface="Calibri" pitchFamily="34" charset="0"/>
                <a:cs typeface="Calibri" pitchFamily="34" charset="0"/>
              </a:rPr>
              <a:t>О</a:t>
            </a:r>
            <a:endParaRPr lang="en-US" altLang="en-US" sz="3000" b="1" smtClean="0">
              <a:solidFill>
                <a:schemeClr val="bg1"/>
              </a:solidFill>
              <a:latin typeface="Calibri" pitchFamily="34" charset="0"/>
              <a:cs typeface="Calibri" pitchFamily="34" charset="0"/>
            </a:endParaRPr>
          </a:p>
          <a:p>
            <a:pPr algn="ctr"/>
            <a:r>
              <a:rPr lang="sr-Cyrl-RS" altLang="en-US" sz="3000" b="1" smtClean="0">
                <a:solidFill>
                  <a:schemeClr val="bg1"/>
                </a:solidFill>
                <a:latin typeface="Calibri" pitchFamily="34" charset="0"/>
                <a:cs typeface="Calibri" pitchFamily="34" charset="0"/>
              </a:rPr>
              <a:t>Р</a:t>
            </a:r>
          </a:p>
          <a:p>
            <a:pPr algn="ctr"/>
            <a:r>
              <a:rPr lang="sr-Cyrl-RS" altLang="en-US" sz="3000" b="1" smtClean="0">
                <a:solidFill>
                  <a:schemeClr val="bg1"/>
                </a:solidFill>
                <a:latin typeface="Calibri" pitchFamily="34" charset="0"/>
                <a:cs typeface="Calibri" pitchFamily="34" charset="0"/>
              </a:rPr>
              <a:t>А</a:t>
            </a:r>
          </a:p>
          <a:p>
            <a:pPr algn="ctr"/>
            <a:r>
              <a:rPr lang="sr-Cyrl-RS" altLang="en-US" sz="3000" b="1" smtClean="0">
                <a:solidFill>
                  <a:schemeClr val="bg1"/>
                </a:solidFill>
                <a:latin typeface="Calibri" pitchFamily="34" charset="0"/>
                <a:cs typeface="Calibri" pitchFamily="34" charset="0"/>
              </a:rPr>
              <a:t>Т</a:t>
            </a:r>
          </a:p>
          <a:p>
            <a:pPr algn="ctr"/>
            <a:r>
              <a:rPr lang="sr-Cyrl-RS" altLang="en-US" sz="3000" b="1" smtClean="0">
                <a:solidFill>
                  <a:schemeClr val="bg1"/>
                </a:solidFill>
                <a:latin typeface="Calibri" pitchFamily="34" charset="0"/>
                <a:cs typeface="Calibri" pitchFamily="34" charset="0"/>
              </a:rPr>
              <a:t>О</a:t>
            </a:r>
          </a:p>
          <a:p>
            <a:pPr algn="ctr"/>
            <a:r>
              <a:rPr lang="sr-Cyrl-RS" altLang="en-US" sz="3000" b="1" smtClean="0">
                <a:solidFill>
                  <a:schemeClr val="bg1"/>
                </a:solidFill>
                <a:latin typeface="Calibri" pitchFamily="34" charset="0"/>
                <a:cs typeface="Calibri" pitchFamily="34" charset="0"/>
              </a:rPr>
              <a:t>Р</a:t>
            </a:r>
          </a:p>
          <a:p>
            <a:pPr algn="ctr"/>
            <a:r>
              <a:rPr lang="sr-Cyrl-RS" altLang="en-US" sz="3000" b="1" smtClean="0">
                <a:solidFill>
                  <a:schemeClr val="bg1"/>
                </a:solidFill>
                <a:latin typeface="Calibri" pitchFamily="34" charset="0"/>
                <a:cs typeface="Calibri" pitchFamily="34" charset="0"/>
              </a:rPr>
              <a:t>И</a:t>
            </a:r>
          </a:p>
          <a:p>
            <a:pPr algn="ctr"/>
            <a:r>
              <a:rPr lang="sr-Cyrl-RS" altLang="en-US" sz="3000" b="1" smtClean="0">
                <a:solidFill>
                  <a:schemeClr val="bg1"/>
                </a:solidFill>
                <a:latin typeface="Calibri" pitchFamily="34" charset="0"/>
                <a:cs typeface="Calibri" pitchFamily="34" charset="0"/>
              </a:rPr>
              <a:t>Ј</a:t>
            </a:r>
          </a:p>
          <a:p>
            <a:pPr algn="ctr"/>
            <a:r>
              <a:rPr lang="sr-Cyrl-RS" altLang="en-US" sz="3000" b="1" smtClean="0">
                <a:solidFill>
                  <a:schemeClr val="bg1"/>
                </a:solidFill>
                <a:latin typeface="Calibri" pitchFamily="34" charset="0"/>
                <a:cs typeface="Calibri" pitchFamily="34" charset="0"/>
              </a:rPr>
              <a:t>А</a:t>
            </a:r>
            <a:endParaRPr lang="en-US" altLang="en-US" sz="3000" b="1"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601195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ASLOV 2">
    <p:spTree>
      <p:nvGrpSpPr>
        <p:cNvPr id="1" name=""/>
        <p:cNvGrpSpPr/>
        <p:nvPr/>
      </p:nvGrpSpPr>
      <p:grpSpPr>
        <a:xfrm>
          <a:off x="0" y="0"/>
          <a:ext cx="0" cy="0"/>
          <a:chOff x="0" y="0"/>
          <a:chExt cx="0" cy="0"/>
        </a:xfrm>
      </p:grpSpPr>
      <p:sp>
        <p:nvSpPr>
          <p:cNvPr id="11" name="Rectangle 10"/>
          <p:cNvSpPr/>
          <p:nvPr userDrawn="1"/>
        </p:nvSpPr>
        <p:spPr>
          <a:xfrm>
            <a:off x="4610979" y="2721128"/>
            <a:ext cx="7677709" cy="4127652"/>
          </a:xfrm>
          <a:custGeom>
            <a:avLst/>
            <a:gdLst>
              <a:gd name="connsiteX0" fmla="*/ 0 w 5870149"/>
              <a:gd name="connsiteY0" fmla="*/ 0 h 2811622"/>
              <a:gd name="connsiteX1" fmla="*/ 5401536 w 5870149"/>
              <a:gd name="connsiteY1" fmla="*/ 0 h 2811622"/>
              <a:gd name="connsiteX2" fmla="*/ 5870149 w 5870149"/>
              <a:gd name="connsiteY2" fmla="*/ 4686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5604736 w 5870149"/>
              <a:gd name="connsiteY1" fmla="*/ 520700 h 2811622"/>
              <a:gd name="connsiteX2" fmla="*/ 5870149 w 5870149"/>
              <a:gd name="connsiteY2" fmla="*/ 4686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5604736 w 5870149"/>
              <a:gd name="connsiteY1" fmla="*/ 520700 h 2811622"/>
              <a:gd name="connsiteX2" fmla="*/ 4689049 w 5870149"/>
              <a:gd name="connsiteY2" fmla="*/ 3670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4042636 w 5870149"/>
              <a:gd name="connsiteY1" fmla="*/ 342900 h 2811622"/>
              <a:gd name="connsiteX2" fmla="*/ 4689049 w 5870149"/>
              <a:gd name="connsiteY2" fmla="*/ 367013 h 2811622"/>
              <a:gd name="connsiteX3" fmla="*/ 5870149 w 5870149"/>
              <a:gd name="connsiteY3" fmla="*/ 2811622 h 2811622"/>
              <a:gd name="connsiteX4" fmla="*/ 0 w 5870149"/>
              <a:gd name="connsiteY4" fmla="*/ 2811622 h 2811622"/>
              <a:gd name="connsiteX5" fmla="*/ 0 w 5870149"/>
              <a:gd name="connsiteY5" fmla="*/ 0 h 2811622"/>
              <a:gd name="connsiteX0" fmla="*/ 0 w 6098749"/>
              <a:gd name="connsiteY0" fmla="*/ 0 h 2811622"/>
              <a:gd name="connsiteX1" fmla="*/ 4042636 w 6098749"/>
              <a:gd name="connsiteY1" fmla="*/ 342900 h 2811622"/>
              <a:gd name="connsiteX2" fmla="*/ 6098749 w 6098749"/>
              <a:gd name="connsiteY2" fmla="*/ 709913 h 2811622"/>
              <a:gd name="connsiteX3" fmla="*/ 5870149 w 6098749"/>
              <a:gd name="connsiteY3" fmla="*/ 2811622 h 2811622"/>
              <a:gd name="connsiteX4" fmla="*/ 0 w 6098749"/>
              <a:gd name="connsiteY4" fmla="*/ 2811622 h 2811622"/>
              <a:gd name="connsiteX5" fmla="*/ 0 w 6098749"/>
              <a:gd name="connsiteY5" fmla="*/ 0 h 2811622"/>
              <a:gd name="connsiteX0" fmla="*/ 0 w 6154275"/>
              <a:gd name="connsiteY0" fmla="*/ 1308100 h 4119722"/>
              <a:gd name="connsiteX1" fmla="*/ 6011136 w 6154275"/>
              <a:gd name="connsiteY1" fmla="*/ 0 h 4119722"/>
              <a:gd name="connsiteX2" fmla="*/ 6098749 w 6154275"/>
              <a:gd name="connsiteY2" fmla="*/ 2018013 h 4119722"/>
              <a:gd name="connsiteX3" fmla="*/ 5870149 w 6154275"/>
              <a:gd name="connsiteY3" fmla="*/ 4119722 h 4119722"/>
              <a:gd name="connsiteX4" fmla="*/ 0 w 6154275"/>
              <a:gd name="connsiteY4" fmla="*/ 4119722 h 4119722"/>
              <a:gd name="connsiteX5" fmla="*/ 0 w 6154275"/>
              <a:gd name="connsiteY5" fmla="*/ 1308100 h 4119722"/>
              <a:gd name="connsiteX0" fmla="*/ 0 w 6125829"/>
              <a:gd name="connsiteY0" fmla="*/ 1414748 h 4226370"/>
              <a:gd name="connsiteX1" fmla="*/ 6011136 w 6125829"/>
              <a:gd name="connsiteY1" fmla="*/ 106648 h 4226370"/>
              <a:gd name="connsiteX2" fmla="*/ 6009849 w 6125829"/>
              <a:gd name="connsiteY2" fmla="*/ 118061 h 4226370"/>
              <a:gd name="connsiteX3" fmla="*/ 5870149 w 6125829"/>
              <a:gd name="connsiteY3" fmla="*/ 4226370 h 4226370"/>
              <a:gd name="connsiteX4" fmla="*/ 0 w 6125829"/>
              <a:gd name="connsiteY4" fmla="*/ 4226370 h 4226370"/>
              <a:gd name="connsiteX5" fmla="*/ 0 w 6125829"/>
              <a:gd name="connsiteY5" fmla="*/ 1414748 h 4226370"/>
              <a:gd name="connsiteX0" fmla="*/ 0 w 6187649"/>
              <a:gd name="connsiteY0" fmla="*/ 1414748 h 4226370"/>
              <a:gd name="connsiteX1" fmla="*/ 6011136 w 6187649"/>
              <a:gd name="connsiteY1" fmla="*/ 106648 h 4226370"/>
              <a:gd name="connsiteX2" fmla="*/ 6009849 w 6187649"/>
              <a:gd name="connsiteY2" fmla="*/ 118061 h 4226370"/>
              <a:gd name="connsiteX3" fmla="*/ 6187649 w 6187649"/>
              <a:gd name="connsiteY3" fmla="*/ 4226370 h 4226370"/>
              <a:gd name="connsiteX4" fmla="*/ 0 w 6187649"/>
              <a:gd name="connsiteY4" fmla="*/ 4226370 h 4226370"/>
              <a:gd name="connsiteX5" fmla="*/ 0 w 6187649"/>
              <a:gd name="connsiteY5" fmla="*/ 1414748 h 4226370"/>
              <a:gd name="connsiteX0" fmla="*/ 0 w 6200085"/>
              <a:gd name="connsiteY0" fmla="*/ 1424080 h 4235702"/>
              <a:gd name="connsiteX1" fmla="*/ 6011136 w 6200085"/>
              <a:gd name="connsiteY1" fmla="*/ 115980 h 4235702"/>
              <a:gd name="connsiteX2" fmla="*/ 6187649 w 6200085"/>
              <a:gd name="connsiteY2" fmla="*/ 114693 h 4235702"/>
              <a:gd name="connsiteX3" fmla="*/ 6187649 w 6200085"/>
              <a:gd name="connsiteY3" fmla="*/ 4235702 h 4235702"/>
              <a:gd name="connsiteX4" fmla="*/ 0 w 6200085"/>
              <a:gd name="connsiteY4" fmla="*/ 4235702 h 4235702"/>
              <a:gd name="connsiteX5" fmla="*/ 0 w 6200085"/>
              <a:gd name="connsiteY5" fmla="*/ 1424080 h 4235702"/>
              <a:gd name="connsiteX0" fmla="*/ 0 w 6208861"/>
              <a:gd name="connsiteY0" fmla="*/ 1316613 h 4128235"/>
              <a:gd name="connsiteX1" fmla="*/ 6011136 w 6208861"/>
              <a:gd name="connsiteY1" fmla="*/ 8513 h 4128235"/>
              <a:gd name="connsiteX2" fmla="*/ 6200349 w 6208861"/>
              <a:gd name="connsiteY2" fmla="*/ 197726 h 4128235"/>
              <a:gd name="connsiteX3" fmla="*/ 6187649 w 6208861"/>
              <a:gd name="connsiteY3" fmla="*/ 4128235 h 4128235"/>
              <a:gd name="connsiteX4" fmla="*/ 0 w 6208861"/>
              <a:gd name="connsiteY4" fmla="*/ 4128235 h 4128235"/>
              <a:gd name="connsiteX5" fmla="*/ 0 w 6208861"/>
              <a:gd name="connsiteY5" fmla="*/ 1316613 h 4128235"/>
              <a:gd name="connsiteX0" fmla="*/ 0 w 6206470"/>
              <a:gd name="connsiteY0" fmla="*/ 1315504 h 4127126"/>
              <a:gd name="connsiteX1" fmla="*/ 6011136 w 6206470"/>
              <a:gd name="connsiteY1" fmla="*/ 7404 h 4127126"/>
              <a:gd name="connsiteX2" fmla="*/ 6200349 w 6206470"/>
              <a:gd name="connsiteY2" fmla="*/ 196617 h 4127126"/>
              <a:gd name="connsiteX3" fmla="*/ 6187649 w 6206470"/>
              <a:gd name="connsiteY3" fmla="*/ 4127126 h 4127126"/>
              <a:gd name="connsiteX4" fmla="*/ 0 w 6206470"/>
              <a:gd name="connsiteY4" fmla="*/ 4127126 h 4127126"/>
              <a:gd name="connsiteX5" fmla="*/ 0 w 6206470"/>
              <a:gd name="connsiteY5" fmla="*/ 1315504 h 4127126"/>
              <a:gd name="connsiteX0" fmla="*/ 0 w 6204043"/>
              <a:gd name="connsiteY0" fmla="*/ 1316561 h 4128183"/>
              <a:gd name="connsiteX1" fmla="*/ 6011136 w 6204043"/>
              <a:gd name="connsiteY1" fmla="*/ 8461 h 4128183"/>
              <a:gd name="connsiteX2" fmla="*/ 6200349 w 6204043"/>
              <a:gd name="connsiteY2" fmla="*/ 197674 h 4128183"/>
              <a:gd name="connsiteX3" fmla="*/ 6187649 w 6204043"/>
              <a:gd name="connsiteY3" fmla="*/ 4128183 h 4128183"/>
              <a:gd name="connsiteX4" fmla="*/ 0 w 6204043"/>
              <a:gd name="connsiteY4" fmla="*/ 4128183 h 4128183"/>
              <a:gd name="connsiteX5" fmla="*/ 0 w 6204043"/>
              <a:gd name="connsiteY5" fmla="*/ 1316561 h 4128183"/>
              <a:gd name="connsiteX0" fmla="*/ 0 w 6201122"/>
              <a:gd name="connsiteY0" fmla="*/ 1316561 h 4128183"/>
              <a:gd name="connsiteX1" fmla="*/ 6011136 w 6201122"/>
              <a:gd name="connsiteY1" fmla="*/ 8461 h 4128183"/>
              <a:gd name="connsiteX2" fmla="*/ 6200349 w 6201122"/>
              <a:gd name="connsiteY2" fmla="*/ 197674 h 4128183"/>
              <a:gd name="connsiteX3" fmla="*/ 6187649 w 6201122"/>
              <a:gd name="connsiteY3" fmla="*/ 4128183 h 4128183"/>
              <a:gd name="connsiteX4" fmla="*/ 0 w 6201122"/>
              <a:gd name="connsiteY4" fmla="*/ 4128183 h 4128183"/>
              <a:gd name="connsiteX5" fmla="*/ 0 w 6201122"/>
              <a:gd name="connsiteY5" fmla="*/ 1316561 h 4128183"/>
              <a:gd name="connsiteX0" fmla="*/ 0 w 6200349"/>
              <a:gd name="connsiteY0" fmla="*/ 1316561 h 4128183"/>
              <a:gd name="connsiteX1" fmla="*/ 6011136 w 6200349"/>
              <a:gd name="connsiteY1" fmla="*/ 8461 h 4128183"/>
              <a:gd name="connsiteX2" fmla="*/ 6200349 w 6200349"/>
              <a:gd name="connsiteY2" fmla="*/ 197674 h 4128183"/>
              <a:gd name="connsiteX3" fmla="*/ 6187649 w 6200349"/>
              <a:gd name="connsiteY3" fmla="*/ 4128183 h 4128183"/>
              <a:gd name="connsiteX4" fmla="*/ 0 w 6200349"/>
              <a:gd name="connsiteY4" fmla="*/ 4128183 h 4128183"/>
              <a:gd name="connsiteX5" fmla="*/ 0 w 6200349"/>
              <a:gd name="connsiteY5" fmla="*/ 1316561 h 4128183"/>
              <a:gd name="connsiteX0" fmla="*/ 0 w 6200359"/>
              <a:gd name="connsiteY0" fmla="*/ 1316030 h 4127652"/>
              <a:gd name="connsiteX1" fmla="*/ 6011136 w 6200359"/>
              <a:gd name="connsiteY1" fmla="*/ 7930 h 4127652"/>
              <a:gd name="connsiteX2" fmla="*/ 6200349 w 6200359"/>
              <a:gd name="connsiteY2" fmla="*/ 197143 h 4127652"/>
              <a:gd name="connsiteX3" fmla="*/ 6187649 w 6200359"/>
              <a:gd name="connsiteY3" fmla="*/ 4127652 h 4127652"/>
              <a:gd name="connsiteX4" fmla="*/ 0 w 6200359"/>
              <a:gd name="connsiteY4" fmla="*/ 4127652 h 4127652"/>
              <a:gd name="connsiteX5" fmla="*/ 0 w 6200359"/>
              <a:gd name="connsiteY5" fmla="*/ 1316030 h 41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359" h="4127652">
                <a:moveTo>
                  <a:pt x="0" y="1316030"/>
                </a:moveTo>
                <a:cubicBezTo>
                  <a:pt x="1800512" y="1316030"/>
                  <a:pt x="4210719" y="26419"/>
                  <a:pt x="6011136" y="7930"/>
                </a:cubicBezTo>
                <a:cubicBezTo>
                  <a:pt x="6242998" y="5549"/>
                  <a:pt x="6193165" y="-54522"/>
                  <a:pt x="6200349" y="197143"/>
                </a:cubicBezTo>
                <a:cubicBezTo>
                  <a:pt x="6196116" y="1507313"/>
                  <a:pt x="6191882" y="2817482"/>
                  <a:pt x="6187649" y="4127652"/>
                </a:cubicBezTo>
                <a:lnTo>
                  <a:pt x="0" y="4127652"/>
                </a:lnTo>
                <a:lnTo>
                  <a:pt x="0" y="1316030"/>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sz="3800" spc="50" dirty="0" smtClean="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a:p>
            <a:pPr algn="ctr"/>
            <a:r>
              <a:rPr lang="sr-Latn-ME" sz="4000" spc="50" smtClean="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rPr>
              <a:t>TEMEJENJE</a:t>
            </a:r>
            <a:r>
              <a:rPr lang="sr-Latn-ME" sz="4000" spc="50" baseline="0" smtClean="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rPr>
              <a:t> GRAĐEVINSKIH OBJEKATA PREMA EVROKODU 7</a:t>
            </a:r>
            <a:endParaRPr lang="sr-Latn-RS" sz="4000" spc="50" dirty="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p:txBody>
      </p:sp>
      <p:sp>
        <p:nvSpPr>
          <p:cNvPr id="13" name="Rectangle 12"/>
          <p:cNvSpPr/>
          <p:nvPr userDrawn="1"/>
        </p:nvSpPr>
        <p:spPr>
          <a:xfrm>
            <a:off x="5994849" y="240455"/>
            <a:ext cx="4268926" cy="523220"/>
          </a:xfrm>
          <a:prstGeom prst="rect">
            <a:avLst/>
          </a:prstGeom>
        </p:spPr>
        <p:txBody>
          <a:bodyPr wrap="none">
            <a:spAutoFit/>
          </a:bodyPr>
          <a:lstStyle/>
          <a:p>
            <a:pPr algn="ctr"/>
            <a:r>
              <a:rPr lang="sr-Latn-ME" sz="2800" b="1" spc="0" smtClean="0">
                <a:ln>
                  <a:noFill/>
                </a:ln>
                <a:solidFill>
                  <a:schemeClr val="tx1">
                    <a:lumMod val="75000"/>
                    <a:lumOff val="25000"/>
                  </a:schemeClr>
                </a:solidFill>
                <a:effectLst/>
                <a:latin typeface="Calibri" pitchFamily="34" charset="0"/>
                <a:cs typeface="Calibri" pitchFamily="34" charset="0"/>
              </a:rPr>
              <a:t>Podgorica</a:t>
            </a:r>
            <a:r>
              <a:rPr lang="en-US" sz="2800" b="1" spc="0" smtClean="0">
                <a:ln>
                  <a:noFill/>
                </a:ln>
                <a:solidFill>
                  <a:schemeClr val="tx1">
                    <a:lumMod val="75000"/>
                    <a:lumOff val="25000"/>
                  </a:schemeClr>
                </a:solidFill>
                <a:effectLst/>
                <a:latin typeface="Calibri" pitchFamily="34" charset="0"/>
                <a:cs typeface="Calibri" pitchFamily="34" charset="0"/>
              </a:rPr>
              <a:t>,</a:t>
            </a:r>
            <a:r>
              <a:rPr lang="sr-Latn-ME" sz="2800" b="1" spc="0" baseline="0" smtClean="0">
                <a:ln>
                  <a:noFill/>
                </a:ln>
                <a:solidFill>
                  <a:schemeClr val="tx1">
                    <a:lumMod val="75000"/>
                    <a:lumOff val="25000"/>
                  </a:schemeClr>
                </a:solidFill>
                <a:effectLst/>
                <a:latin typeface="Calibri" pitchFamily="34" charset="0"/>
                <a:cs typeface="Calibri" pitchFamily="34" charset="0"/>
              </a:rPr>
              <a:t> </a:t>
            </a:r>
            <a:r>
              <a:rPr lang="en-US" sz="2800" b="1" spc="0" baseline="0" smtClean="0">
                <a:ln>
                  <a:noFill/>
                </a:ln>
                <a:solidFill>
                  <a:schemeClr val="tx1">
                    <a:lumMod val="75000"/>
                    <a:lumOff val="25000"/>
                  </a:schemeClr>
                </a:solidFill>
                <a:effectLst/>
                <a:latin typeface="Calibri" pitchFamily="34" charset="0"/>
                <a:cs typeface="Calibri" pitchFamily="34" charset="0"/>
              </a:rPr>
              <a:t>D</a:t>
            </a:r>
            <a:r>
              <a:rPr lang="sr-Latn-ME" sz="2800" b="1" spc="0" baseline="0" smtClean="0">
                <a:ln>
                  <a:noFill/>
                </a:ln>
                <a:solidFill>
                  <a:schemeClr val="tx1">
                    <a:lumMod val="75000"/>
                    <a:lumOff val="25000"/>
                  </a:schemeClr>
                </a:solidFill>
                <a:effectLst/>
                <a:latin typeface="Calibri" pitchFamily="34" charset="0"/>
                <a:cs typeface="Calibri" pitchFamily="34" charset="0"/>
              </a:rPr>
              <a:t>ecembar 2018.</a:t>
            </a:r>
            <a:endParaRPr lang="sr-Latn-RS" sz="2800" spc="5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p:txBody>
      </p:sp>
      <p:pic>
        <p:nvPicPr>
          <p:cNvPr id="2" name="Picture 1"/>
          <p:cNvPicPr>
            <a:picLocks noChangeAspect="1"/>
          </p:cNvPicPr>
          <p:nvPr userDrawn="1"/>
        </p:nvPicPr>
        <p:blipFill>
          <a:blip r:embed="rId2">
            <a:extLst>
              <a:ext uri="{BEBA8EAE-BF5A-486C-A8C5-ECC9F3942E4B}">
                <a14:imgProps xmlns:a14="http://schemas.microsoft.com/office/drawing/2010/main">
                  <a14:imgLayer r:embed="rId3">
                    <a14:imgEffect>
                      <a14:backgroundRemoval t="2008" b="94378" l="4800" r="97000">
                        <a14:foregroundMark x1="15800" y1="21084" x2="15800" y2="21084"/>
                        <a14:foregroundMark x1="37800" y1="28112" x2="37800" y2="28112"/>
                        <a14:foregroundMark x1="50200" y1="94779" x2="50200" y2="94779"/>
                        <a14:foregroundMark x1="4800" y1="53213" x2="4800" y2="53213"/>
                        <a14:foregroundMark x1="97200" y1="51205" x2="97200" y2="51205"/>
                        <a14:foregroundMark x1="52200" y1="2008" x2="52200" y2="2008"/>
                        <a14:foregroundMark x1="58600" y1="67671" x2="58600" y2="67671"/>
                        <a14:foregroundMark x1="67600" y1="39157" x2="67600" y2="39157"/>
                      </a14:backgroundRemoval>
                    </a14:imgEffect>
                  </a14:imgLayer>
                </a14:imgProps>
              </a:ext>
              <a:ext uri="{28A0092B-C50C-407E-A947-70E740481C1C}">
                <a14:useLocalDpi xmlns:a14="http://schemas.microsoft.com/office/drawing/2010/main" val="0"/>
              </a:ext>
            </a:extLst>
          </a:blip>
          <a:stretch>
            <a:fillRect/>
          </a:stretch>
        </p:blipFill>
        <p:spPr>
          <a:xfrm>
            <a:off x="7256636" y="925835"/>
            <a:ext cx="2151732" cy="2143125"/>
          </a:xfrm>
          <a:prstGeom prst="rect">
            <a:avLst/>
          </a:prstGeom>
        </p:spPr>
      </p:pic>
      <p:pic>
        <p:nvPicPr>
          <p:cNvPr id="8414" name="Picture 22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4743725" cy="3465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329" y="3465671"/>
            <a:ext cx="4794053" cy="3392329"/>
          </a:xfrm>
          <a:prstGeom prst="rect">
            <a:avLst/>
          </a:prstGeom>
        </p:spPr>
      </p:pic>
    </p:spTree>
    <p:extLst>
      <p:ext uri="{BB962C8B-B14F-4D97-AF65-F5344CB8AC3E}">
        <p14:creationId xmlns:p14="http://schemas.microsoft.com/office/powerpoint/2010/main" val="12959804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Nastavnici">
    <p:spTree>
      <p:nvGrpSpPr>
        <p:cNvPr id="1" name=""/>
        <p:cNvGrpSpPr/>
        <p:nvPr/>
      </p:nvGrpSpPr>
      <p:grpSpPr>
        <a:xfrm>
          <a:off x="0" y="0"/>
          <a:ext cx="0" cy="0"/>
          <a:chOff x="0" y="0"/>
          <a:chExt cx="0" cy="0"/>
        </a:xfrm>
      </p:grpSpPr>
      <p:sp>
        <p:nvSpPr>
          <p:cNvPr id="18" name="Rectangle 17"/>
          <p:cNvSpPr/>
          <p:nvPr userDrawn="1"/>
        </p:nvSpPr>
        <p:spPr>
          <a:xfrm>
            <a:off x="0"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9" name="Rectangle 18"/>
          <p:cNvSpPr/>
          <p:nvPr userDrawn="1"/>
        </p:nvSpPr>
        <p:spPr>
          <a:xfrm>
            <a:off x="935766" y="46366"/>
            <a:ext cx="4104117" cy="646331"/>
          </a:xfrm>
          <a:prstGeom prst="rect">
            <a:avLst/>
          </a:prstGeom>
        </p:spPr>
        <p:txBody>
          <a:bodyPr wrap="square">
            <a:spAutoFit/>
          </a:bodyPr>
          <a:lstStyle/>
          <a:p>
            <a:pPr algn="ctr"/>
            <a:r>
              <a:rPr lang="en-US" altLang="en-US" sz="1800" b="1" smtClean="0">
                <a:solidFill>
                  <a:schemeClr val="bg1"/>
                </a:solidFill>
                <a:latin typeface="Calibri" pitchFamily="34" charset="0"/>
                <a:cs typeface="Calibri" pitchFamily="34" charset="0"/>
              </a:rPr>
              <a:t>Универзитет у Београду</a:t>
            </a:r>
            <a:br>
              <a:rPr lang="en-US" altLang="en-US" sz="1800" b="1" smtClean="0">
                <a:solidFill>
                  <a:schemeClr val="bg1"/>
                </a:solidFill>
                <a:latin typeface="Calibri" pitchFamily="34" charset="0"/>
                <a:cs typeface="Calibri" pitchFamily="34" charset="0"/>
              </a:rPr>
            </a:br>
            <a:r>
              <a:rPr lang="en-US" altLang="en-US" sz="1800" b="1" smtClean="0">
                <a:solidFill>
                  <a:schemeClr val="bg1"/>
                </a:solidFill>
                <a:latin typeface="Calibri" pitchFamily="34" charset="0"/>
                <a:cs typeface="Calibri" pitchFamily="34" charset="0"/>
              </a:rPr>
              <a:t>ГРАЂЕВИНСКИ ФАКУЛТЕТ</a:t>
            </a:r>
            <a:endParaRPr lang="sr-Latn-RS" sz="1800">
              <a:solidFill>
                <a:schemeClr val="bg1"/>
              </a:solidFill>
            </a:endParaRPr>
          </a:p>
        </p:txBody>
      </p:sp>
      <p:sp>
        <p:nvSpPr>
          <p:cNvPr id="20" name="Rectangle 19"/>
          <p:cNvSpPr/>
          <p:nvPr userDrawn="1"/>
        </p:nvSpPr>
        <p:spPr>
          <a:xfrm>
            <a:off x="6672064"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1" name="Rectangle 20"/>
          <p:cNvSpPr/>
          <p:nvPr userDrawn="1"/>
        </p:nvSpPr>
        <p:spPr>
          <a:xfrm>
            <a:off x="7344139" y="44625"/>
            <a:ext cx="4104117" cy="646331"/>
          </a:xfrm>
          <a:prstGeom prst="rect">
            <a:avLst/>
          </a:prstGeom>
        </p:spPr>
        <p:txBody>
          <a:bodyPr wrap="square">
            <a:spAutoFit/>
          </a:bodyPr>
          <a:lstStyle/>
          <a:p>
            <a:pPr algn="ctr"/>
            <a:r>
              <a:rPr lang="sr-Cyrl-RS" altLang="en-US" sz="1800" b="1" smtClean="0">
                <a:solidFill>
                  <a:schemeClr val="bg1"/>
                </a:solidFill>
                <a:latin typeface="Calibri" pitchFamily="34" charset="0"/>
                <a:cs typeface="Calibri" pitchFamily="34" charset="0"/>
              </a:rPr>
              <a:t>КАТЕДРА</a:t>
            </a:r>
            <a:r>
              <a:rPr lang="sr-Cyrl-RS" altLang="en-US" sz="1800" b="1" baseline="0" smtClean="0">
                <a:solidFill>
                  <a:schemeClr val="bg1"/>
                </a:solidFill>
                <a:latin typeface="Calibri" pitchFamily="34" charset="0"/>
                <a:cs typeface="Calibri" pitchFamily="34" charset="0"/>
              </a:rPr>
              <a:t> ЗА</a:t>
            </a:r>
            <a:r>
              <a:rPr lang="en-US" altLang="en-US" sz="1800" b="1" smtClean="0">
                <a:solidFill>
                  <a:schemeClr val="bg1"/>
                </a:solidFill>
                <a:latin typeface="Calibri" pitchFamily="34" charset="0"/>
                <a:cs typeface="Calibri" pitchFamily="34" charset="0"/>
              </a:rPr>
              <a:t/>
            </a:r>
            <a:br>
              <a:rPr lang="en-US" altLang="en-US" sz="1800" b="1" smtClean="0">
                <a:solidFill>
                  <a:schemeClr val="bg1"/>
                </a:solidFill>
                <a:latin typeface="Calibri" pitchFamily="34" charset="0"/>
                <a:cs typeface="Calibri" pitchFamily="34" charset="0"/>
              </a:rPr>
            </a:br>
            <a:r>
              <a:rPr lang="sr-Cyrl-RS" altLang="en-US" sz="1800" b="1" smtClean="0">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2" name="Straight Connector 2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9962" y="27742"/>
            <a:ext cx="672075" cy="736092"/>
          </a:xfrm>
          <a:prstGeom prst="rect">
            <a:avLst/>
          </a:prstGeom>
        </p:spPr>
      </p:pic>
      <p:sp>
        <p:nvSpPr>
          <p:cNvPr id="24" name="Snip Single Corner Rectangle 23"/>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5" name="Rectangle 14"/>
          <p:cNvSpPr/>
          <p:nvPr userDrawn="1"/>
        </p:nvSpPr>
        <p:spPr>
          <a:xfrm>
            <a:off x="61401" y="1340768"/>
            <a:ext cx="645199" cy="4708981"/>
          </a:xfrm>
          <a:prstGeom prst="rect">
            <a:avLst/>
          </a:prstGeom>
        </p:spPr>
        <p:txBody>
          <a:bodyPr wrap="square">
            <a:spAutoFit/>
          </a:bodyPr>
          <a:lstStyle/>
          <a:p>
            <a:pPr algn="ctr"/>
            <a:r>
              <a:rPr lang="sr-Cyrl-RS" altLang="en-US" sz="3000" b="1" dirty="0" smtClean="0">
                <a:solidFill>
                  <a:schemeClr val="bg1"/>
                </a:solidFill>
                <a:latin typeface="Calibri" pitchFamily="34" charset="0"/>
                <a:cs typeface="Calibri" pitchFamily="34" charset="0"/>
              </a:rPr>
              <a:t>Н</a:t>
            </a:r>
          </a:p>
          <a:p>
            <a:pPr algn="ctr"/>
            <a:r>
              <a:rPr lang="sr-Cyrl-RS" altLang="en-US" sz="3000" b="1" dirty="0" smtClean="0">
                <a:solidFill>
                  <a:schemeClr val="bg1"/>
                </a:solidFill>
                <a:latin typeface="Calibri" pitchFamily="34" charset="0"/>
                <a:cs typeface="Calibri" pitchFamily="34" charset="0"/>
              </a:rPr>
              <a:t>А</a:t>
            </a:r>
          </a:p>
          <a:p>
            <a:pPr algn="ctr"/>
            <a:r>
              <a:rPr lang="sr-Cyrl-RS" altLang="en-US" sz="3000" b="1" dirty="0" smtClean="0">
                <a:solidFill>
                  <a:schemeClr val="bg1"/>
                </a:solidFill>
                <a:latin typeface="Calibri" pitchFamily="34" charset="0"/>
                <a:cs typeface="Calibri" pitchFamily="34" charset="0"/>
              </a:rPr>
              <a:t>С</a:t>
            </a:r>
          </a:p>
          <a:p>
            <a:pPr algn="ctr"/>
            <a:r>
              <a:rPr lang="sr-Cyrl-RS" altLang="en-US" sz="3000" b="1" dirty="0" smtClean="0">
                <a:solidFill>
                  <a:schemeClr val="bg1"/>
                </a:solidFill>
                <a:latin typeface="Calibri" pitchFamily="34" charset="0"/>
                <a:cs typeface="Calibri" pitchFamily="34" charset="0"/>
              </a:rPr>
              <a:t>Т</a:t>
            </a:r>
          </a:p>
          <a:p>
            <a:pPr algn="ctr"/>
            <a:r>
              <a:rPr lang="sr-Cyrl-RS" altLang="en-US" sz="3000" b="1" dirty="0" smtClean="0">
                <a:solidFill>
                  <a:schemeClr val="bg1"/>
                </a:solidFill>
                <a:latin typeface="Calibri" pitchFamily="34" charset="0"/>
                <a:cs typeface="Calibri" pitchFamily="34" charset="0"/>
              </a:rPr>
              <a:t>А</a:t>
            </a:r>
          </a:p>
          <a:p>
            <a:pPr algn="ctr"/>
            <a:r>
              <a:rPr lang="sr-Cyrl-RS" altLang="en-US" sz="3000" b="1" dirty="0" smtClean="0">
                <a:solidFill>
                  <a:schemeClr val="bg1"/>
                </a:solidFill>
                <a:latin typeface="Calibri" pitchFamily="34" charset="0"/>
                <a:cs typeface="Calibri" pitchFamily="34" charset="0"/>
              </a:rPr>
              <a:t>В</a:t>
            </a:r>
          </a:p>
          <a:p>
            <a:pPr algn="ctr"/>
            <a:r>
              <a:rPr lang="sr-Cyrl-RS" altLang="en-US" sz="3000" b="1" dirty="0" smtClean="0">
                <a:solidFill>
                  <a:schemeClr val="bg1"/>
                </a:solidFill>
                <a:latin typeface="Calibri" pitchFamily="34" charset="0"/>
                <a:cs typeface="Calibri" pitchFamily="34" charset="0"/>
              </a:rPr>
              <a:t>Н</a:t>
            </a:r>
          </a:p>
          <a:p>
            <a:pPr algn="ctr"/>
            <a:r>
              <a:rPr lang="sr-Cyrl-RS" altLang="en-US" sz="3000" b="1" dirty="0" smtClean="0">
                <a:solidFill>
                  <a:schemeClr val="bg1"/>
                </a:solidFill>
                <a:latin typeface="Calibri" pitchFamily="34" charset="0"/>
                <a:cs typeface="Calibri" pitchFamily="34" charset="0"/>
              </a:rPr>
              <a:t>И</a:t>
            </a:r>
          </a:p>
          <a:p>
            <a:pPr algn="ctr"/>
            <a:r>
              <a:rPr lang="sr-Cyrl-RS" altLang="en-US" sz="3000" b="1" dirty="0" smtClean="0">
                <a:solidFill>
                  <a:schemeClr val="bg1"/>
                </a:solidFill>
                <a:latin typeface="Calibri" pitchFamily="34" charset="0"/>
                <a:cs typeface="Calibri" pitchFamily="34" charset="0"/>
              </a:rPr>
              <a:t>Ц</a:t>
            </a:r>
          </a:p>
          <a:p>
            <a:pPr algn="ctr"/>
            <a:r>
              <a:rPr lang="sr-Cyrl-RS" altLang="en-US" sz="3000" b="1" dirty="0" smtClean="0">
                <a:solidFill>
                  <a:schemeClr val="bg1"/>
                </a:solidFill>
                <a:latin typeface="Calibri" pitchFamily="34" charset="0"/>
                <a:cs typeface="Calibri" pitchFamily="34" charset="0"/>
              </a:rPr>
              <a:t>И</a:t>
            </a:r>
            <a:endParaRPr lang="en-US" altLang="en-US" sz="3000"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234025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33308395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sp>
        <p:nvSpPr>
          <p:cNvPr id="16" name="Rectangle 15"/>
          <p:cNvSpPr/>
          <p:nvPr userDrawn="1"/>
        </p:nvSpPr>
        <p:spPr>
          <a:xfrm>
            <a:off x="0" y="1"/>
            <a:ext cx="5519936" cy="690955"/>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7" name="Rectangle 16"/>
          <p:cNvSpPr/>
          <p:nvPr userDrawn="1"/>
        </p:nvSpPr>
        <p:spPr>
          <a:xfrm>
            <a:off x="935766" y="46366"/>
            <a:ext cx="4104117" cy="646331"/>
          </a:xfrm>
          <a:prstGeom prst="rect">
            <a:avLst/>
          </a:prstGeom>
        </p:spPr>
        <p:txBody>
          <a:bodyPr wrap="square">
            <a:spAutoFit/>
          </a:bodyPr>
          <a:lstStyle/>
          <a:p>
            <a:pPr algn="ctr"/>
            <a:r>
              <a:rPr lang="en-US" altLang="en-US" sz="1800" b="1" smtClean="0">
                <a:solidFill>
                  <a:schemeClr val="bg1"/>
                </a:solidFill>
                <a:latin typeface="Calibri" pitchFamily="34" charset="0"/>
                <a:cs typeface="Calibri" pitchFamily="34" charset="0"/>
              </a:rPr>
              <a:t>Универзитет у Београду</a:t>
            </a:r>
            <a:br>
              <a:rPr lang="en-US" altLang="en-US" sz="1800" b="1" smtClean="0">
                <a:solidFill>
                  <a:schemeClr val="bg1"/>
                </a:solidFill>
                <a:latin typeface="Calibri" pitchFamily="34" charset="0"/>
                <a:cs typeface="Calibri" pitchFamily="34" charset="0"/>
              </a:rPr>
            </a:br>
            <a:r>
              <a:rPr lang="en-US" altLang="en-US" sz="1800" b="1" smtClean="0">
                <a:solidFill>
                  <a:schemeClr val="bg1"/>
                </a:solidFill>
                <a:latin typeface="Calibri" pitchFamily="34" charset="0"/>
                <a:cs typeface="Calibri" pitchFamily="34" charset="0"/>
              </a:rPr>
              <a:t>ГРАЂЕВИНСКИ ФАКУЛТЕТ</a:t>
            </a:r>
            <a:endParaRPr lang="sr-Latn-RS" sz="1800">
              <a:solidFill>
                <a:schemeClr val="bg1"/>
              </a:solidFill>
            </a:endParaRPr>
          </a:p>
        </p:txBody>
      </p:sp>
      <p:sp>
        <p:nvSpPr>
          <p:cNvPr id="18" name="Rectangle 17"/>
          <p:cNvSpPr/>
          <p:nvPr userDrawn="1"/>
        </p:nvSpPr>
        <p:spPr>
          <a:xfrm>
            <a:off x="6672064" y="1"/>
            <a:ext cx="5519936" cy="690955"/>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9" name="Rectangle 18"/>
          <p:cNvSpPr/>
          <p:nvPr userDrawn="1"/>
        </p:nvSpPr>
        <p:spPr>
          <a:xfrm>
            <a:off x="7344139" y="44625"/>
            <a:ext cx="4104117" cy="646331"/>
          </a:xfrm>
          <a:prstGeom prst="rect">
            <a:avLst/>
          </a:prstGeom>
        </p:spPr>
        <p:txBody>
          <a:bodyPr wrap="square">
            <a:spAutoFit/>
          </a:bodyPr>
          <a:lstStyle/>
          <a:p>
            <a:pPr algn="ctr"/>
            <a:r>
              <a:rPr lang="sr-Cyrl-RS" altLang="en-US" sz="1800" b="1" smtClean="0">
                <a:solidFill>
                  <a:schemeClr val="bg1"/>
                </a:solidFill>
                <a:latin typeface="Calibri" pitchFamily="34" charset="0"/>
                <a:cs typeface="Calibri" pitchFamily="34" charset="0"/>
              </a:rPr>
              <a:t>КАТЕДРА</a:t>
            </a:r>
            <a:r>
              <a:rPr lang="sr-Cyrl-RS" altLang="en-US" sz="1800" b="1" baseline="0" smtClean="0">
                <a:solidFill>
                  <a:schemeClr val="bg1"/>
                </a:solidFill>
                <a:latin typeface="Calibri" pitchFamily="34" charset="0"/>
                <a:cs typeface="Calibri" pitchFamily="34" charset="0"/>
              </a:rPr>
              <a:t> ЗА</a:t>
            </a:r>
            <a:r>
              <a:rPr lang="en-US" altLang="en-US" sz="1800" b="1" smtClean="0">
                <a:solidFill>
                  <a:schemeClr val="bg1"/>
                </a:solidFill>
                <a:latin typeface="Calibri" pitchFamily="34" charset="0"/>
                <a:cs typeface="Calibri" pitchFamily="34" charset="0"/>
              </a:rPr>
              <a:t/>
            </a:r>
            <a:br>
              <a:rPr lang="en-US" altLang="en-US" sz="1800" b="1" smtClean="0">
                <a:solidFill>
                  <a:schemeClr val="bg1"/>
                </a:solidFill>
                <a:latin typeface="Calibri" pitchFamily="34" charset="0"/>
                <a:cs typeface="Calibri" pitchFamily="34" charset="0"/>
              </a:rPr>
            </a:br>
            <a:r>
              <a:rPr lang="sr-Cyrl-RS" altLang="en-US" sz="1800" b="1" smtClean="0">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0" name="Straight Connector 19"/>
          <p:cNvCxnSpPr/>
          <p:nvPr userDrawn="1"/>
        </p:nvCxnSpPr>
        <p:spPr>
          <a:xfrm>
            <a:off x="0" y="836712"/>
            <a:ext cx="12192000"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83627" y="28613"/>
            <a:ext cx="672075" cy="736092"/>
          </a:xfrm>
          <a:prstGeom prst="rect">
            <a:avLst/>
          </a:prstGeom>
        </p:spPr>
      </p:pic>
      <p:sp>
        <p:nvSpPr>
          <p:cNvPr id="22" name="Snip Single Corner Rectangle 21"/>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4" name="Rectangle 13"/>
          <p:cNvSpPr/>
          <p:nvPr userDrawn="1"/>
        </p:nvSpPr>
        <p:spPr>
          <a:xfrm>
            <a:off x="61401" y="1412777"/>
            <a:ext cx="645199" cy="4708981"/>
          </a:xfrm>
          <a:prstGeom prst="rect">
            <a:avLst/>
          </a:prstGeom>
        </p:spPr>
        <p:txBody>
          <a:bodyPr wrap="square">
            <a:spAutoFit/>
          </a:bodyPr>
          <a:lstStyle/>
          <a:p>
            <a:pPr algn="ctr"/>
            <a:r>
              <a:rPr lang="sr-Cyrl-RS" altLang="en-US" sz="3000" b="1" dirty="0" smtClean="0">
                <a:solidFill>
                  <a:schemeClr val="bg1"/>
                </a:solidFill>
                <a:latin typeface="Calibri" pitchFamily="34" charset="0"/>
                <a:cs typeface="Calibri" pitchFamily="34" charset="0"/>
              </a:rPr>
              <a:t>Н</a:t>
            </a:r>
          </a:p>
          <a:p>
            <a:pPr algn="ctr"/>
            <a:r>
              <a:rPr lang="sr-Cyrl-RS" altLang="en-US" sz="3000" b="1" dirty="0" smtClean="0">
                <a:solidFill>
                  <a:schemeClr val="bg1"/>
                </a:solidFill>
                <a:latin typeface="Calibri" pitchFamily="34" charset="0"/>
                <a:cs typeface="Calibri" pitchFamily="34" charset="0"/>
              </a:rPr>
              <a:t>А</a:t>
            </a:r>
          </a:p>
          <a:p>
            <a:pPr algn="ctr"/>
            <a:r>
              <a:rPr lang="sr-Cyrl-RS" altLang="en-US" sz="3000" b="1" dirty="0" smtClean="0">
                <a:solidFill>
                  <a:schemeClr val="bg1"/>
                </a:solidFill>
                <a:latin typeface="Calibri" pitchFamily="34" charset="0"/>
                <a:cs typeface="Calibri" pitchFamily="34" charset="0"/>
              </a:rPr>
              <a:t>С</a:t>
            </a:r>
          </a:p>
          <a:p>
            <a:pPr algn="ctr"/>
            <a:r>
              <a:rPr lang="sr-Cyrl-RS" altLang="en-US" sz="3000" b="1" dirty="0" smtClean="0">
                <a:solidFill>
                  <a:schemeClr val="bg1"/>
                </a:solidFill>
                <a:latin typeface="Calibri" pitchFamily="34" charset="0"/>
                <a:cs typeface="Calibri" pitchFamily="34" charset="0"/>
              </a:rPr>
              <a:t>Т</a:t>
            </a:r>
          </a:p>
          <a:p>
            <a:pPr algn="ctr"/>
            <a:r>
              <a:rPr lang="sr-Cyrl-RS" altLang="en-US" sz="3000" b="1" dirty="0" smtClean="0">
                <a:solidFill>
                  <a:schemeClr val="bg1"/>
                </a:solidFill>
                <a:latin typeface="Calibri" pitchFamily="34" charset="0"/>
                <a:cs typeface="Calibri" pitchFamily="34" charset="0"/>
              </a:rPr>
              <a:t>А</a:t>
            </a:r>
          </a:p>
          <a:p>
            <a:pPr algn="ctr"/>
            <a:r>
              <a:rPr lang="sr-Cyrl-RS" altLang="en-US" sz="3000" b="1" dirty="0" smtClean="0">
                <a:solidFill>
                  <a:schemeClr val="bg1"/>
                </a:solidFill>
                <a:latin typeface="Calibri" pitchFamily="34" charset="0"/>
                <a:cs typeface="Calibri" pitchFamily="34" charset="0"/>
              </a:rPr>
              <a:t>В</a:t>
            </a:r>
          </a:p>
          <a:p>
            <a:pPr algn="ctr"/>
            <a:r>
              <a:rPr lang="sr-Cyrl-RS" altLang="en-US" sz="3000" b="1" dirty="0" smtClean="0">
                <a:solidFill>
                  <a:schemeClr val="bg1"/>
                </a:solidFill>
                <a:latin typeface="Calibri" pitchFamily="34" charset="0"/>
                <a:cs typeface="Calibri" pitchFamily="34" charset="0"/>
              </a:rPr>
              <a:t>Н</a:t>
            </a:r>
          </a:p>
          <a:p>
            <a:pPr algn="ctr"/>
            <a:r>
              <a:rPr lang="sr-Cyrl-RS" altLang="en-US" sz="3000" b="1" dirty="0" smtClean="0">
                <a:solidFill>
                  <a:schemeClr val="bg1"/>
                </a:solidFill>
                <a:latin typeface="Calibri" pitchFamily="34" charset="0"/>
                <a:cs typeface="Calibri" pitchFamily="34" charset="0"/>
              </a:rPr>
              <a:t>И</a:t>
            </a:r>
          </a:p>
          <a:p>
            <a:pPr algn="ctr"/>
            <a:r>
              <a:rPr lang="sr-Cyrl-RS" altLang="en-US" sz="3000" b="1" dirty="0" smtClean="0">
                <a:solidFill>
                  <a:schemeClr val="bg1"/>
                </a:solidFill>
                <a:latin typeface="Calibri" pitchFamily="34" charset="0"/>
                <a:cs typeface="Calibri" pitchFamily="34" charset="0"/>
              </a:rPr>
              <a:t>Ц</a:t>
            </a:r>
          </a:p>
          <a:p>
            <a:pPr algn="ctr"/>
            <a:r>
              <a:rPr lang="sr-Cyrl-RS" altLang="en-US" sz="3000" b="1" dirty="0" smtClean="0">
                <a:solidFill>
                  <a:schemeClr val="bg1"/>
                </a:solidFill>
                <a:latin typeface="Calibri" pitchFamily="34" charset="0"/>
                <a:cs typeface="Calibri" pitchFamily="34" charset="0"/>
              </a:rPr>
              <a:t>И</a:t>
            </a:r>
            <a:endParaRPr lang="en-US" altLang="en-US" sz="3000"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83607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00539914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33507025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199304537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62562242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02661508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419886200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324210849"/>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10771090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909425382"/>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671928312"/>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376043825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4.4.2021.</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413323017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876955623"/>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91447618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601056719"/>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05851413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06889404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D2CFDC-A0A2-400D-B7C7-3137178039DA}" type="datetimeFigureOut">
              <a:rPr lang="sr-Latn-RS" smtClean="0"/>
              <a:t>4.4.2021.</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16757610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Latn-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D2CFDC-A0A2-400D-B7C7-3137178039DA}" type="datetimeFigureOut">
              <a:rPr lang="sr-Latn-RS" smtClean="0"/>
              <a:t>4.4.2021.</a:t>
            </a:fld>
            <a:endParaRPr lang="sr-Latn-R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6B56B5-1A8C-4CAC-B40B-C1D70423FBB4}" type="slidenum">
              <a:rPr lang="sr-Latn-RS" smtClean="0"/>
              <a:t>‹#›</a:t>
            </a:fld>
            <a:endParaRPr lang="sr-Latn-RS"/>
          </a:p>
        </p:txBody>
      </p:sp>
    </p:spTree>
    <p:extLst>
      <p:ext uri="{BB962C8B-B14F-4D97-AF65-F5344CB8AC3E}">
        <p14:creationId xmlns:p14="http://schemas.microsoft.com/office/powerpoint/2010/main" val="414491209"/>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37" r:id="rId12"/>
    <p:sldLayoutId id="2147483972" r:id="rId13"/>
    <p:sldLayoutId id="2147483974" r:id="rId14"/>
    <p:sldLayoutId id="2147483939" r:id="rId15"/>
    <p:sldLayoutId id="2147483940" r:id="rId16"/>
    <p:sldLayoutId id="2147483941" r:id="rId17"/>
    <p:sldLayoutId id="2147483942" r:id="rId18"/>
    <p:sldLayoutId id="2147483944" r:id="rId19"/>
    <p:sldLayoutId id="2147483945" r:id="rId20"/>
  </p:sldLayoutIdLst>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Latn-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BFC0DA-26E9-4D11-B8EC-A6BA4C9EB1BC}" type="datetimeFigureOut">
              <a:rPr lang="sr-Latn-RS" smtClean="0"/>
              <a:t>4.4.2021.</a:t>
            </a:fld>
            <a:endParaRPr lang="sr-Latn-R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FD1C8C-E1CC-4431-94BB-8271633289FF}" type="slidenum">
              <a:rPr lang="sr-Latn-RS" smtClean="0"/>
              <a:t>‹#›</a:t>
            </a:fld>
            <a:endParaRPr lang="sr-Latn-RS"/>
          </a:p>
        </p:txBody>
      </p:sp>
    </p:spTree>
    <p:extLst>
      <p:ext uri="{BB962C8B-B14F-4D97-AF65-F5344CB8AC3E}">
        <p14:creationId xmlns:p14="http://schemas.microsoft.com/office/powerpoint/2010/main" val="3566969868"/>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image" Target="../media/image30.png"/><Relationship Id="rId7" Type="http://schemas.openxmlformats.org/officeDocument/2006/relationships/image" Target="../media/image34.emf"/><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emf"/></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extLst>
          </p:cNvPr>
          <p:cNvSpPr>
            <a:spLocks noGrp="1"/>
          </p:cNvSpPr>
          <p:nvPr>
            <p:ph type="ctrTitle"/>
          </p:nvPr>
        </p:nvSpPr>
        <p:spPr/>
        <p:txBody>
          <a:bodyPr/>
          <a:lstStyle/>
          <a:p>
            <a:pPr fontAlgn="auto">
              <a:spcAft>
                <a:spcPts val="0"/>
              </a:spcAft>
              <a:defRPr/>
            </a:pPr>
            <a:r>
              <a:rPr lang="sr-Latn-ME" dirty="0" smtClean="0"/>
              <a:t>Donji stroj saobraćajnica</a:t>
            </a:r>
            <a:endParaRPr lang="en-US" dirty="0"/>
          </a:p>
        </p:txBody>
      </p:sp>
      <p:sp>
        <p:nvSpPr>
          <p:cNvPr id="3" name="Subtitle 2" descr="subtitle">
            <a:extLst>
              <a:ext uri="{FF2B5EF4-FFF2-40B4-BE49-F238E27FC236}"/>
            </a:extLst>
          </p:cNvPr>
          <p:cNvSpPr>
            <a:spLocks noGrp="1"/>
          </p:cNvSpPr>
          <p:nvPr>
            <p:ph type="subTitle" idx="1"/>
          </p:nvPr>
        </p:nvSpPr>
        <p:spPr>
          <a:xfrm>
            <a:off x="1828800" y="3886200"/>
            <a:ext cx="9667800" cy="1752600"/>
          </a:xfrm>
        </p:spPr>
        <p:txBody>
          <a:bodyPr rtlCol="0"/>
          <a:lstStyle/>
          <a:p>
            <a:pPr fontAlgn="auto">
              <a:defRPr/>
            </a:pPr>
            <a:r>
              <a:rPr lang="en-US" dirty="0"/>
              <a:t>VI  </a:t>
            </a:r>
            <a:r>
              <a:rPr lang="en-US" dirty="0" err="1"/>
              <a:t>Zaštita</a:t>
            </a:r>
            <a:r>
              <a:rPr lang="en-US" dirty="0"/>
              <a:t> od </a:t>
            </a:r>
            <a:r>
              <a:rPr lang="en-US" dirty="0" err="1"/>
              <a:t>dejstva</a:t>
            </a:r>
            <a:r>
              <a:rPr lang="en-US" dirty="0"/>
              <a:t> </a:t>
            </a:r>
            <a:r>
              <a:rPr lang="en-US" dirty="0" err="1"/>
              <a:t>vode</a:t>
            </a:r>
            <a:r>
              <a:rPr lang="en-US" dirty="0"/>
              <a:t>. </a:t>
            </a:r>
            <a:r>
              <a:rPr lang="en-US" dirty="0" err="1"/>
              <a:t>Drenažni</a:t>
            </a:r>
            <a:r>
              <a:rPr lang="en-US" dirty="0"/>
              <a:t> </a:t>
            </a:r>
            <a:r>
              <a:rPr lang="en-US" dirty="0" err="1"/>
              <a:t>sistemi</a:t>
            </a:r>
            <a:r>
              <a:rPr lang="en-US" dirty="0"/>
              <a:t>.</a:t>
            </a:r>
          </a:p>
        </p:txBody>
      </p:sp>
    </p:spTree>
    <p:extLst>
      <p:ext uri="{BB962C8B-B14F-4D97-AF65-F5344CB8AC3E}">
        <p14:creationId xmlns:p14="http://schemas.microsoft.com/office/powerpoint/2010/main" val="265682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advClick="0" advTm="7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2977"/>
            <a:ext cx="7476968" cy="766696"/>
          </a:xfrm>
        </p:spPr>
        <p:txBody>
          <a:bodyPr>
            <a:noAutofit/>
          </a:bodyPr>
          <a:lstStyle/>
          <a:p>
            <a:pPr algn="l"/>
            <a:r>
              <a:rPr lang="sr-Latn-ME" sz="2500" b="1" dirty="0" smtClean="0">
                <a:solidFill>
                  <a:srgbClr val="903163"/>
                </a:solidFill>
              </a:rPr>
              <a:t>Projektovanje i izgradnja drenaža</a:t>
            </a:r>
            <a:endParaRPr lang="en-US" sz="2500" b="1" dirty="0"/>
          </a:p>
        </p:txBody>
      </p:sp>
      <p:sp>
        <p:nvSpPr>
          <p:cNvPr id="4" name="Rectangle 3"/>
          <p:cNvSpPr txBox="1">
            <a:spLocks noChangeArrowheads="1"/>
          </p:cNvSpPr>
          <p:nvPr/>
        </p:nvSpPr>
        <p:spPr bwMode="auto">
          <a:xfrm>
            <a:off x="191344" y="538714"/>
            <a:ext cx="4095994" cy="3754381"/>
          </a:xfrm>
          <a:prstGeom prst="rect">
            <a:avLst/>
          </a:prstGeom>
          <a:solidFill>
            <a:srgbClr val="C00000"/>
          </a:solidFill>
          <a:ln w="22225">
            <a:solidFill>
              <a:srgbClr val="000000"/>
            </a:solidFill>
            <a:miter lim="800000"/>
            <a:headEnd/>
            <a:tailEnd/>
          </a:ln>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podužne i poprečne drenaže</a:t>
            </a:r>
            <a:endParaRPr lang="sr-Latn-ME" sz="1700" dirty="0">
              <a:solidFill>
                <a:schemeClr val="bg1"/>
              </a:solidFill>
              <a:latin typeface="Calibri" panose="020F0502020204030204" pitchFamily="34" charset="0"/>
              <a:cs typeface="Calibri" panose="020F0502020204030204" pitchFamily="34" charset="0"/>
            </a:endParaRPr>
          </a:p>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otvorene (površinske) drenaže</a:t>
            </a:r>
          </a:p>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zatvorene ( vertikalne ili horizontalne drenaže) različite dubine</a:t>
            </a:r>
          </a:p>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min dubina 0,8-1,0m zbog mraza</a:t>
            </a:r>
          </a:p>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dubina min 60cm ispod klizne površi odnosno vodonosnog sloja</a:t>
            </a:r>
          </a:p>
          <a:p>
            <a:pPr marL="400050" indent="-400050">
              <a:buFont typeface="Wingdings" panose="05000000000000000000" pitchFamily="2" charset="2"/>
              <a:buChar char="§"/>
            </a:pPr>
            <a:r>
              <a:rPr lang="sr-Latn-ME" sz="1700" dirty="0" smtClean="0">
                <a:solidFill>
                  <a:schemeClr val="bg1"/>
                </a:solidFill>
                <a:latin typeface="Calibri" panose="020F0502020204030204" pitchFamily="34" charset="0"/>
                <a:cs typeface="Calibri" panose="020F0502020204030204" pitchFamily="34" charset="0"/>
              </a:rPr>
              <a:t>zavisno od funkcije mogu se projektovati isključivo radi odvodnjavanja, radi obezbeđenja stabilnosti kosina ili kombinovano</a:t>
            </a:r>
          </a:p>
          <a:p>
            <a:pPr marL="400050" indent="-400050">
              <a:buFont typeface="Wingdings" panose="05000000000000000000" pitchFamily="2" charset="2"/>
              <a:buChar char="§"/>
            </a:pPr>
            <a:endParaRPr lang="sr-Latn-ME" sz="1700" dirty="0" smtClean="0">
              <a:solidFill>
                <a:schemeClr val="bg1"/>
              </a:solidFill>
              <a:latin typeface="Calibri" panose="020F0502020204030204" pitchFamily="34" charset="0"/>
              <a:cs typeface="Calibri" panose="020F0502020204030204" pitchFamily="34" charset="0"/>
            </a:endParaRPr>
          </a:p>
          <a:p>
            <a:pPr marL="0" indent="0">
              <a:buNone/>
            </a:pPr>
            <a:endParaRPr lang="en-US" sz="1700" dirty="0">
              <a:solidFill>
                <a:schemeClr val="bg1"/>
              </a:solidFill>
              <a:latin typeface="Calibri" panose="020F0502020204030204" pitchFamily="34" charset="0"/>
              <a:cs typeface="Calibri" panose="020F0502020204030204" pitchFamily="34" charset="0"/>
            </a:endParaRPr>
          </a:p>
          <a:p>
            <a:pPr algn="just" eaLnBrk="1" hangingPunct="1">
              <a:lnSpc>
                <a:spcPct val="90000"/>
              </a:lnSpc>
            </a:pPr>
            <a:endParaRPr lang="sr-Latn-CS" sz="1700" dirty="0">
              <a:solidFill>
                <a:schemeClr val="bg1"/>
              </a:solidFill>
              <a:latin typeface="Calibri" panose="020F0502020204030204" pitchFamily="34" charset="0"/>
              <a:cs typeface="Calibri" panose="020F0502020204030204" pitchFamily="34" charset="0"/>
            </a:endParaRPr>
          </a:p>
        </p:txBody>
      </p:sp>
      <p:sp>
        <p:nvSpPr>
          <p:cNvPr id="5" name="Text Placeholder 2"/>
          <p:cNvSpPr txBox="1">
            <a:spLocks/>
          </p:cNvSpPr>
          <p:nvPr/>
        </p:nvSpPr>
        <p:spPr>
          <a:xfrm>
            <a:off x="4761813" y="0"/>
            <a:ext cx="7272807" cy="658038"/>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Vertikalne dubinske drenaže</a:t>
            </a:r>
            <a:endParaRPr lang="sr-Latn-ME" sz="1700" dirty="0">
              <a:solidFill>
                <a:schemeClr val="bg1"/>
              </a:solidFill>
            </a:endParaRPr>
          </a:p>
        </p:txBody>
      </p:sp>
      <p:sp>
        <p:nvSpPr>
          <p:cNvPr id="6" name="Rectangle 3"/>
          <p:cNvSpPr txBox="1">
            <a:spLocks noChangeArrowheads="1"/>
          </p:cNvSpPr>
          <p:nvPr/>
        </p:nvSpPr>
        <p:spPr bwMode="auto">
          <a:xfrm>
            <a:off x="4733132" y="667225"/>
            <a:ext cx="7267523" cy="2689768"/>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vertikalni drenažni rovovi ili potkopi različite dubine i širine, ispunjeni vodopropustljivim kamenim materijalom odgovarajućeg granulometrijskog sastava, na čijem dnu je postavljena drenažna cijev ili betonski kanal kroz koji se voda prikuplja i odvodi do ispusnih organa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procjedno tijelo ( filterski sloj i ispuna)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zaptivni dio</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odvodni dio (odvodna cijev, skupljajući kanali, ispusni organi i reviziona okna)</a:t>
            </a:r>
          </a:p>
          <a:p>
            <a:pPr marL="400050" indent="-400050">
              <a:buFont typeface="Wingdings" panose="05000000000000000000" pitchFamily="2" charset="2"/>
              <a:buChar char="§"/>
            </a:pPr>
            <a:endParaRPr lang="sr-Latn-ME" sz="1700" dirty="0" smtClean="0">
              <a:latin typeface="Calibri" panose="020F0502020204030204" pitchFamily="34" charset="0"/>
              <a:cs typeface="Calibri" panose="020F0502020204030204" pitchFamily="34" charset="0"/>
            </a:endParaRPr>
          </a:p>
          <a:p>
            <a:pPr marL="0" indent="0">
              <a:buNone/>
            </a:pPr>
            <a:endParaRPr lang="en-US" sz="1700" dirty="0">
              <a:latin typeface="Calibri" panose="020F0502020204030204" pitchFamily="34" charset="0"/>
              <a:cs typeface="Calibri" panose="020F0502020204030204" pitchFamily="34" charset="0"/>
            </a:endParaRPr>
          </a:p>
          <a:p>
            <a:pPr algn="just" eaLnBrk="1" hangingPunct="1">
              <a:lnSpc>
                <a:spcPct val="90000"/>
              </a:lnSpc>
            </a:pPr>
            <a:endParaRPr lang="sr-Latn-CS" sz="1700" dirty="0">
              <a:solidFill>
                <a:schemeClr val="tx1"/>
              </a:solidFill>
              <a:latin typeface="Calibri" panose="020F0502020204030204" pitchFamily="34" charset="0"/>
              <a:cs typeface="Calibri" panose="020F0502020204030204" pitchFamily="34" charset="0"/>
            </a:endParaRPr>
          </a:p>
        </p:txBody>
      </p:sp>
      <p:sp>
        <p:nvSpPr>
          <p:cNvPr id="7" name="Rectangle 3"/>
          <p:cNvSpPr txBox="1">
            <a:spLocks noChangeArrowheads="1"/>
          </p:cNvSpPr>
          <p:nvPr/>
        </p:nvSpPr>
        <p:spPr bwMode="auto">
          <a:xfrm>
            <a:off x="4698199" y="3645024"/>
            <a:ext cx="7302455" cy="2416957"/>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mj-lt"/>
              <a:buAutoNum type="arabicPeriod"/>
            </a:pPr>
            <a:r>
              <a:rPr lang="sr-Latn-ME" sz="1700" dirty="0" smtClean="0">
                <a:latin typeface="Calibri" panose="020F0502020204030204" pitchFamily="34" charset="0"/>
                <a:cs typeface="Calibri" panose="020F0502020204030204" pitchFamily="34" charset="0"/>
              </a:rPr>
              <a:t>iskop drenažnog rova sa ili bez podgrađivanja ( ili drenažnog potkopa )</a:t>
            </a:r>
          </a:p>
          <a:p>
            <a:pPr marL="400050" indent="-400050">
              <a:buFont typeface="+mj-lt"/>
              <a:buAutoNum type="arabicPeriod"/>
            </a:pPr>
            <a:r>
              <a:rPr lang="sr-Latn-ME" sz="1700" dirty="0" smtClean="0">
                <a:latin typeface="Calibri" panose="020F0502020204030204" pitchFamily="34" charset="0"/>
                <a:cs typeface="Calibri" panose="020F0502020204030204" pitchFamily="34" charset="0"/>
              </a:rPr>
              <a:t>uređenje dna drenažnog rova – tajače ( izrada vodonepropusnog sloja ili osnove od mršavog betona)</a:t>
            </a:r>
          </a:p>
          <a:p>
            <a:pPr marL="400050" indent="-400050">
              <a:buFont typeface="+mj-lt"/>
              <a:buAutoNum type="arabicPeriod"/>
            </a:pPr>
            <a:r>
              <a:rPr lang="sr-Latn-ME" sz="1700" dirty="0" smtClean="0">
                <a:latin typeface="Calibri" panose="020F0502020204030204" pitchFamily="34" charset="0"/>
                <a:cs typeface="Calibri" panose="020F0502020204030204" pitchFamily="34" charset="0"/>
              </a:rPr>
              <a:t>postavljanje drenažne cijevi ili betonskog kanala za odvodnjavanje</a:t>
            </a:r>
          </a:p>
          <a:p>
            <a:pPr marL="400050" indent="-400050">
              <a:buFont typeface="+mj-lt"/>
              <a:buAutoNum type="arabicPeriod"/>
            </a:pPr>
            <a:r>
              <a:rPr lang="sr-Latn-ME" sz="1700" dirty="0" smtClean="0">
                <a:latin typeface="Calibri" panose="020F0502020204030204" pitchFamily="34" charset="0"/>
                <a:cs typeface="Calibri" panose="020F0502020204030204" pitchFamily="34" charset="0"/>
              </a:rPr>
              <a:t>ugrađivanje procjednog tijela ( sa pješčanim filtrom i/ili geotekstilom )</a:t>
            </a:r>
          </a:p>
          <a:p>
            <a:pPr marL="400050" indent="-400050">
              <a:buFont typeface="+mj-lt"/>
              <a:buAutoNum type="arabicPeriod"/>
            </a:pPr>
            <a:r>
              <a:rPr lang="sr-Latn-ME" sz="1700" dirty="0" smtClean="0">
                <a:latin typeface="Calibri" panose="020F0502020204030204" pitchFamily="34" charset="0"/>
                <a:cs typeface="Calibri" panose="020F0502020204030204" pitchFamily="34" charset="0"/>
              </a:rPr>
              <a:t>ugrađivanje zaptivnog dijela ili pokrivke </a:t>
            </a:r>
          </a:p>
          <a:p>
            <a:pPr marL="400050" indent="-400050">
              <a:buFont typeface="+mj-lt"/>
              <a:buAutoNum type="arabicPeriod"/>
            </a:pPr>
            <a:endParaRPr lang="sr-Latn-ME" sz="1700" dirty="0" smtClean="0">
              <a:latin typeface="Calibri" panose="020F0502020204030204" pitchFamily="34" charset="0"/>
              <a:cs typeface="Calibri" panose="020F0502020204030204" pitchFamily="34" charset="0"/>
            </a:endParaRPr>
          </a:p>
          <a:p>
            <a:pPr marL="342900" indent="-342900">
              <a:buFont typeface="+mj-lt"/>
              <a:buAutoNum type="arabicPeriod"/>
            </a:pPr>
            <a:endParaRPr lang="en-US" sz="1700" dirty="0">
              <a:latin typeface="Calibri" panose="020F0502020204030204" pitchFamily="34" charset="0"/>
              <a:cs typeface="Calibri" panose="020F0502020204030204" pitchFamily="34" charset="0"/>
            </a:endParaRPr>
          </a:p>
          <a:p>
            <a:pPr marL="342900" indent="-342900" algn="just" eaLnBrk="1" hangingPunct="1">
              <a:lnSpc>
                <a:spcPct val="90000"/>
              </a:lnSpc>
              <a:buFont typeface="+mj-lt"/>
              <a:buAutoNum type="arabicPeriod"/>
            </a:pPr>
            <a:endParaRPr lang="sr-Latn-CS" sz="1700" dirty="0">
              <a:solidFill>
                <a:schemeClr val="tx1"/>
              </a:solidFill>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2"/>
          <a:stretch>
            <a:fillRect/>
          </a:stretch>
        </p:blipFill>
        <p:spPr>
          <a:xfrm>
            <a:off x="911423" y="946070"/>
            <a:ext cx="2414588" cy="3586163"/>
          </a:xfrm>
          <a:prstGeom prst="rect">
            <a:avLst/>
          </a:prstGeom>
          <a:ln w="44450">
            <a:solidFill>
              <a:srgbClr val="002060"/>
            </a:solidFill>
          </a:ln>
          <a:effectLst>
            <a:outerShdw blurRad="50800" dist="38100" dir="8100000" sx="102000" sy="102000" algn="tr" rotWithShape="0">
              <a:prstClr val="black">
                <a:alpha val="40000"/>
              </a:prstClr>
            </a:outerShdw>
          </a:effectLst>
        </p:spPr>
      </p:pic>
      <p:pic>
        <p:nvPicPr>
          <p:cNvPr id="9" name="Picture 8"/>
          <p:cNvPicPr>
            <a:picLocks noChangeAspect="1"/>
          </p:cNvPicPr>
          <p:nvPr/>
        </p:nvPicPr>
        <p:blipFill>
          <a:blip r:embed="rId3"/>
          <a:stretch>
            <a:fillRect/>
          </a:stretch>
        </p:blipFill>
        <p:spPr>
          <a:xfrm>
            <a:off x="5243287" y="751544"/>
            <a:ext cx="6309857" cy="4912454"/>
          </a:xfrm>
          <a:prstGeom prst="rect">
            <a:avLst/>
          </a:prstGeom>
          <a:ln w="44450">
            <a:solidFill>
              <a:srgbClr val="002060"/>
            </a:solidFill>
          </a:ln>
          <a:effectLst>
            <a:outerShdw blurRad="50800" dist="38100" dir="8100000" sx="102000" sy="102000" algn="tr" rotWithShape="0">
              <a:prstClr val="black">
                <a:alpha val="40000"/>
              </a:prstClr>
            </a:outerShdw>
          </a:effectLst>
        </p:spPr>
      </p:pic>
      <p:sp>
        <p:nvSpPr>
          <p:cNvPr id="11" name="Text Placeholder 2"/>
          <p:cNvSpPr txBox="1">
            <a:spLocks/>
          </p:cNvSpPr>
          <p:nvPr/>
        </p:nvSpPr>
        <p:spPr>
          <a:xfrm>
            <a:off x="-8183" y="4853502"/>
            <a:ext cx="4706381" cy="1931906"/>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Plitki drenažni rovovi se rade bez podgrađivanja – sa nagnutim stranama, a kada je to moguće iskop se radi rovokopačem. Najmanja širina dna rova je 40-60cm, ako se polaže samo drenažna cijev. </a:t>
            </a:r>
            <a:endParaRPr lang="sr-Latn-ME" sz="1700" dirty="0">
              <a:solidFill>
                <a:schemeClr val="bg1"/>
              </a:solidFill>
            </a:endParaRPr>
          </a:p>
        </p:txBody>
      </p:sp>
      <p:sp>
        <p:nvSpPr>
          <p:cNvPr id="12" name="Text Placeholder 2"/>
          <p:cNvSpPr txBox="1">
            <a:spLocks/>
          </p:cNvSpPr>
          <p:nvPr/>
        </p:nvSpPr>
        <p:spPr>
          <a:xfrm>
            <a:off x="5542032" y="5672360"/>
            <a:ext cx="4706381" cy="104479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Podgrada – pobijanje drvenih/čeličnih talpi. Minimalna širina 80cm.</a:t>
            </a:r>
            <a:endParaRPr lang="sr-Latn-ME" sz="1700" dirty="0">
              <a:solidFill>
                <a:schemeClr val="bg1"/>
              </a:solidFill>
            </a:endParaRPr>
          </a:p>
        </p:txBody>
      </p:sp>
    </p:spTree>
    <p:extLst>
      <p:ext uri="{BB962C8B-B14F-4D97-AF65-F5344CB8AC3E}">
        <p14:creationId xmlns:p14="http://schemas.microsoft.com/office/powerpoint/2010/main" val="1500391707"/>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p:cTn id="7" dur="500" fill="hold"/>
                                        <p:tgtEl>
                                          <p:spTgt spid="4">
                                            <p:bg/>
                                          </p:spTgt>
                                        </p:tgtEl>
                                        <p:attrNameLst>
                                          <p:attrName>ppt_w</p:attrName>
                                        </p:attrNameLst>
                                      </p:cBhvr>
                                      <p:tavLst>
                                        <p:tav tm="0">
                                          <p:val>
                                            <p:fltVal val="0"/>
                                          </p:val>
                                        </p:tav>
                                        <p:tav tm="100000">
                                          <p:val>
                                            <p:strVal val="#ppt_w"/>
                                          </p:val>
                                        </p:tav>
                                      </p:tavLst>
                                    </p:anim>
                                    <p:anim calcmode="lin" valueType="num">
                                      <p:cBhvr>
                                        <p:cTn id="8" dur="500" fill="hold"/>
                                        <p:tgtEl>
                                          <p:spTgt spid="4">
                                            <p:bg/>
                                          </p:spTgt>
                                        </p:tgtEl>
                                        <p:attrNameLst>
                                          <p:attrName>ppt_h</p:attrName>
                                        </p:attrNameLst>
                                      </p:cBhvr>
                                      <p:tavLst>
                                        <p:tav tm="0">
                                          <p:val>
                                            <p:fltVal val="0"/>
                                          </p:val>
                                        </p:tav>
                                        <p:tav tm="100000">
                                          <p:val>
                                            <p:strVal val="#ppt_h"/>
                                          </p:val>
                                        </p:tav>
                                      </p:tavLst>
                                    </p:anim>
                                    <p:animEffect transition="in" filter="fade">
                                      <p:cBhvr>
                                        <p:cTn id="9" dur="500"/>
                                        <p:tgtEl>
                                          <p:spTgt spid="4">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 calcmode="lin" valueType="num">
                                      <p:cBhvr>
                                        <p:cTn id="28"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 calcmode="lin" valueType="num">
                                      <p:cBhvr>
                                        <p:cTn id="35"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4">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 calcmode="lin" valueType="num">
                                      <p:cBhvr>
                                        <p:cTn id="42"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4">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p:cTn id="49"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4">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1"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6">
                                            <p:bg/>
                                          </p:spTgt>
                                        </p:tgtEl>
                                        <p:attrNameLst>
                                          <p:attrName>style.visibility</p:attrName>
                                        </p:attrNameLst>
                                      </p:cBhvr>
                                      <p:to>
                                        <p:strVal val="visible"/>
                                      </p:to>
                                    </p:set>
                                    <p:anim calcmode="lin" valueType="num">
                                      <p:cBhvr>
                                        <p:cTn id="62" dur="500" fill="hold"/>
                                        <p:tgtEl>
                                          <p:spTgt spid="6">
                                            <p:bg/>
                                          </p:spTgt>
                                        </p:tgtEl>
                                        <p:attrNameLst>
                                          <p:attrName>ppt_w</p:attrName>
                                        </p:attrNameLst>
                                      </p:cBhvr>
                                      <p:tavLst>
                                        <p:tav tm="0">
                                          <p:val>
                                            <p:fltVal val="0"/>
                                          </p:val>
                                        </p:tav>
                                        <p:tav tm="100000">
                                          <p:val>
                                            <p:strVal val="#ppt_w"/>
                                          </p:val>
                                        </p:tav>
                                      </p:tavLst>
                                    </p:anim>
                                    <p:anim calcmode="lin" valueType="num">
                                      <p:cBhvr>
                                        <p:cTn id="63" dur="500" fill="hold"/>
                                        <p:tgtEl>
                                          <p:spTgt spid="6">
                                            <p:bg/>
                                          </p:spTgt>
                                        </p:tgtEl>
                                        <p:attrNameLst>
                                          <p:attrName>ppt_h</p:attrName>
                                        </p:attrNameLst>
                                      </p:cBhvr>
                                      <p:tavLst>
                                        <p:tav tm="0">
                                          <p:val>
                                            <p:fltVal val="0"/>
                                          </p:val>
                                        </p:tav>
                                        <p:tav tm="100000">
                                          <p:val>
                                            <p:strVal val="#ppt_h"/>
                                          </p:val>
                                        </p:tav>
                                      </p:tavLst>
                                    </p:anim>
                                    <p:animEffect transition="in" filter="fade">
                                      <p:cBhvr>
                                        <p:cTn id="64" dur="500"/>
                                        <p:tgtEl>
                                          <p:spTgt spid="6">
                                            <p:bg/>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6">
                                            <p:txEl>
                                              <p:pRg st="0" end="0"/>
                                            </p:txEl>
                                          </p:spTgt>
                                        </p:tgtEl>
                                        <p:attrNameLst>
                                          <p:attrName>style.visibility</p:attrName>
                                        </p:attrNameLst>
                                      </p:cBhvr>
                                      <p:to>
                                        <p:strVal val="visible"/>
                                      </p:to>
                                    </p:set>
                                    <p:anim calcmode="lin" valueType="num">
                                      <p:cBhvr>
                                        <p:cTn id="6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6">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6">
                                            <p:txEl>
                                              <p:pRg st="1" end="1"/>
                                            </p:txEl>
                                          </p:spTgt>
                                        </p:tgtEl>
                                        <p:attrNameLst>
                                          <p:attrName>style.visibility</p:attrName>
                                        </p:attrNameLst>
                                      </p:cBhvr>
                                      <p:to>
                                        <p:strVal val="visible"/>
                                      </p:to>
                                    </p:set>
                                    <p:anim calcmode="lin" valueType="num">
                                      <p:cBhvr>
                                        <p:cTn id="76"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77"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78" dur="500"/>
                                        <p:tgtEl>
                                          <p:spTgt spid="6">
                                            <p:txEl>
                                              <p:pRg st="1" end="1"/>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6">
                                            <p:txEl>
                                              <p:pRg st="2" end="2"/>
                                            </p:txEl>
                                          </p:spTgt>
                                        </p:tgtEl>
                                        <p:attrNameLst>
                                          <p:attrName>style.visibility</p:attrName>
                                        </p:attrNameLst>
                                      </p:cBhvr>
                                      <p:to>
                                        <p:strVal val="visible"/>
                                      </p:to>
                                    </p:set>
                                    <p:anim calcmode="lin" valueType="num">
                                      <p:cBhvr>
                                        <p:cTn id="8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84"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85" dur="500"/>
                                        <p:tgtEl>
                                          <p:spTgt spid="6">
                                            <p:txEl>
                                              <p:pRg st="2" end="2"/>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
                                            <p:txEl>
                                              <p:pRg st="3" end="3"/>
                                            </p:txEl>
                                          </p:spTgt>
                                        </p:tgtEl>
                                        <p:attrNameLst>
                                          <p:attrName>style.visibility</p:attrName>
                                        </p:attrNameLst>
                                      </p:cBhvr>
                                      <p:to>
                                        <p:strVal val="visible"/>
                                      </p:to>
                                    </p:set>
                                    <p:anim calcmode="lin" valueType="num">
                                      <p:cBhvr>
                                        <p:cTn id="90"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91"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92" dur="500"/>
                                        <p:tgtEl>
                                          <p:spTgt spid="6">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7">
                                            <p:bg/>
                                          </p:spTgt>
                                        </p:tgtEl>
                                        <p:attrNameLst>
                                          <p:attrName>style.visibility</p:attrName>
                                        </p:attrNameLst>
                                      </p:cBhvr>
                                      <p:to>
                                        <p:strVal val="visible"/>
                                      </p:to>
                                    </p:set>
                                    <p:anim calcmode="lin" valueType="num">
                                      <p:cBhvr>
                                        <p:cTn id="97" dur="500" fill="hold"/>
                                        <p:tgtEl>
                                          <p:spTgt spid="7">
                                            <p:bg/>
                                          </p:spTgt>
                                        </p:tgtEl>
                                        <p:attrNameLst>
                                          <p:attrName>ppt_w</p:attrName>
                                        </p:attrNameLst>
                                      </p:cBhvr>
                                      <p:tavLst>
                                        <p:tav tm="0">
                                          <p:val>
                                            <p:fltVal val="0"/>
                                          </p:val>
                                        </p:tav>
                                        <p:tav tm="100000">
                                          <p:val>
                                            <p:strVal val="#ppt_w"/>
                                          </p:val>
                                        </p:tav>
                                      </p:tavLst>
                                    </p:anim>
                                    <p:anim calcmode="lin" valueType="num">
                                      <p:cBhvr>
                                        <p:cTn id="98" dur="500" fill="hold"/>
                                        <p:tgtEl>
                                          <p:spTgt spid="7">
                                            <p:bg/>
                                          </p:spTgt>
                                        </p:tgtEl>
                                        <p:attrNameLst>
                                          <p:attrName>ppt_h</p:attrName>
                                        </p:attrNameLst>
                                      </p:cBhvr>
                                      <p:tavLst>
                                        <p:tav tm="0">
                                          <p:val>
                                            <p:fltVal val="0"/>
                                          </p:val>
                                        </p:tav>
                                        <p:tav tm="100000">
                                          <p:val>
                                            <p:strVal val="#ppt_h"/>
                                          </p:val>
                                        </p:tav>
                                      </p:tavLst>
                                    </p:anim>
                                    <p:animEffect transition="in" filter="fade">
                                      <p:cBhvr>
                                        <p:cTn id="99" dur="500"/>
                                        <p:tgtEl>
                                          <p:spTgt spid="7">
                                            <p:bg/>
                                          </p:spTgt>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7">
                                            <p:txEl>
                                              <p:pRg st="0" end="0"/>
                                            </p:txEl>
                                          </p:spTgt>
                                        </p:tgtEl>
                                        <p:attrNameLst>
                                          <p:attrName>style.visibility</p:attrName>
                                        </p:attrNameLst>
                                      </p:cBhvr>
                                      <p:to>
                                        <p:strVal val="visible"/>
                                      </p:to>
                                    </p:set>
                                    <p:anim calcmode="lin" valueType="num">
                                      <p:cBhvr>
                                        <p:cTn id="104"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05"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06" dur="500"/>
                                        <p:tgtEl>
                                          <p:spTgt spid="7">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7">
                                            <p:txEl>
                                              <p:pRg st="1" end="1"/>
                                            </p:txEl>
                                          </p:spTgt>
                                        </p:tgtEl>
                                        <p:attrNameLst>
                                          <p:attrName>style.visibility</p:attrName>
                                        </p:attrNameLst>
                                      </p:cBhvr>
                                      <p:to>
                                        <p:strVal val="visible"/>
                                      </p:to>
                                    </p:set>
                                    <p:anim calcmode="lin" valueType="num">
                                      <p:cBhvr>
                                        <p:cTn id="111"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12"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113" dur="500"/>
                                        <p:tgtEl>
                                          <p:spTgt spid="7">
                                            <p:txEl>
                                              <p:pRg st="1" end="1"/>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53" presetClass="entr" presetSubtype="16" fill="hold" grpId="0" nodeType="clickEffect">
                                  <p:stCondLst>
                                    <p:cond delay="0"/>
                                  </p:stCondLst>
                                  <p:childTnLst>
                                    <p:set>
                                      <p:cBhvr>
                                        <p:cTn id="117" dur="1" fill="hold">
                                          <p:stCondLst>
                                            <p:cond delay="0"/>
                                          </p:stCondLst>
                                        </p:cTn>
                                        <p:tgtEl>
                                          <p:spTgt spid="7">
                                            <p:txEl>
                                              <p:pRg st="2" end="2"/>
                                            </p:txEl>
                                          </p:spTgt>
                                        </p:tgtEl>
                                        <p:attrNameLst>
                                          <p:attrName>style.visibility</p:attrName>
                                        </p:attrNameLst>
                                      </p:cBhvr>
                                      <p:to>
                                        <p:strVal val="visible"/>
                                      </p:to>
                                    </p:set>
                                    <p:anim calcmode="lin" valueType="num">
                                      <p:cBhvr>
                                        <p:cTn id="118"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19"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120" dur="500"/>
                                        <p:tgtEl>
                                          <p:spTgt spid="7">
                                            <p:txEl>
                                              <p:pRg st="2" end="2"/>
                                            </p:txEl>
                                          </p:spTgt>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grpId="0" nodeType="clickEffect">
                                  <p:stCondLst>
                                    <p:cond delay="0"/>
                                  </p:stCondLst>
                                  <p:childTnLst>
                                    <p:set>
                                      <p:cBhvr>
                                        <p:cTn id="124" dur="1" fill="hold">
                                          <p:stCondLst>
                                            <p:cond delay="0"/>
                                          </p:stCondLst>
                                        </p:cTn>
                                        <p:tgtEl>
                                          <p:spTgt spid="7">
                                            <p:txEl>
                                              <p:pRg st="3" end="3"/>
                                            </p:txEl>
                                          </p:spTgt>
                                        </p:tgtEl>
                                        <p:attrNameLst>
                                          <p:attrName>style.visibility</p:attrName>
                                        </p:attrNameLst>
                                      </p:cBhvr>
                                      <p:to>
                                        <p:strVal val="visible"/>
                                      </p:to>
                                    </p:set>
                                    <p:anim calcmode="lin" valueType="num">
                                      <p:cBhvr>
                                        <p:cTn id="1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126" dur="500" fill="hold"/>
                                        <p:tgtEl>
                                          <p:spTgt spid="7">
                                            <p:txEl>
                                              <p:pRg st="3" end="3"/>
                                            </p:txEl>
                                          </p:spTgt>
                                        </p:tgtEl>
                                        <p:attrNameLst>
                                          <p:attrName>ppt_h</p:attrName>
                                        </p:attrNameLst>
                                      </p:cBhvr>
                                      <p:tavLst>
                                        <p:tav tm="0">
                                          <p:val>
                                            <p:fltVal val="0"/>
                                          </p:val>
                                        </p:tav>
                                        <p:tav tm="100000">
                                          <p:val>
                                            <p:strVal val="#ppt_h"/>
                                          </p:val>
                                        </p:tav>
                                      </p:tavLst>
                                    </p:anim>
                                    <p:animEffect transition="in" filter="fade">
                                      <p:cBhvr>
                                        <p:cTn id="127" dur="500"/>
                                        <p:tgtEl>
                                          <p:spTgt spid="7">
                                            <p:txEl>
                                              <p:pRg st="3" end="3"/>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53" presetClass="entr" presetSubtype="16" fill="hold" grpId="0" nodeType="clickEffect">
                                  <p:stCondLst>
                                    <p:cond delay="0"/>
                                  </p:stCondLst>
                                  <p:childTnLst>
                                    <p:set>
                                      <p:cBhvr>
                                        <p:cTn id="131" dur="1" fill="hold">
                                          <p:stCondLst>
                                            <p:cond delay="0"/>
                                          </p:stCondLst>
                                        </p:cTn>
                                        <p:tgtEl>
                                          <p:spTgt spid="7">
                                            <p:txEl>
                                              <p:pRg st="4" end="4"/>
                                            </p:txEl>
                                          </p:spTgt>
                                        </p:tgtEl>
                                        <p:attrNameLst>
                                          <p:attrName>style.visibility</p:attrName>
                                        </p:attrNameLst>
                                      </p:cBhvr>
                                      <p:to>
                                        <p:strVal val="visible"/>
                                      </p:to>
                                    </p:set>
                                    <p:anim calcmode="lin" valueType="num">
                                      <p:cBhvr>
                                        <p:cTn id="132"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133" dur="500" fill="hold"/>
                                        <p:tgtEl>
                                          <p:spTgt spid="7">
                                            <p:txEl>
                                              <p:pRg st="4" end="4"/>
                                            </p:txEl>
                                          </p:spTgt>
                                        </p:tgtEl>
                                        <p:attrNameLst>
                                          <p:attrName>ppt_h</p:attrName>
                                        </p:attrNameLst>
                                      </p:cBhvr>
                                      <p:tavLst>
                                        <p:tav tm="0">
                                          <p:val>
                                            <p:fltVal val="0"/>
                                          </p:val>
                                        </p:tav>
                                        <p:tav tm="100000">
                                          <p:val>
                                            <p:strVal val="#ppt_h"/>
                                          </p:val>
                                        </p:tav>
                                      </p:tavLst>
                                    </p:anim>
                                    <p:animEffect transition="in" filter="fade">
                                      <p:cBhvr>
                                        <p:cTn id="134" dur="500"/>
                                        <p:tgtEl>
                                          <p:spTgt spid="7">
                                            <p:txEl>
                                              <p:pRg st="4" end="4"/>
                                            </p:txEl>
                                          </p:spTgt>
                                        </p:tgtEl>
                                      </p:cBhvr>
                                    </p:animEffect>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1"/>
                                        </p:tgtEl>
                                        <p:attrNameLst>
                                          <p:attrName>style.visibility</p:attrName>
                                        </p:attrNameLst>
                                      </p:cBhvr>
                                      <p:to>
                                        <p:strVal val="visible"/>
                                      </p:to>
                                    </p:set>
                                    <p:anim calcmode="lin" valueType="num">
                                      <p:cBhvr additive="base">
                                        <p:cTn id="139" dur="500" fill="hold"/>
                                        <p:tgtEl>
                                          <p:spTgt spid="11"/>
                                        </p:tgtEl>
                                        <p:attrNameLst>
                                          <p:attrName>ppt_x</p:attrName>
                                        </p:attrNameLst>
                                      </p:cBhvr>
                                      <p:tavLst>
                                        <p:tav tm="0">
                                          <p:val>
                                            <p:strVal val="#ppt_x"/>
                                          </p:val>
                                        </p:tav>
                                        <p:tav tm="100000">
                                          <p:val>
                                            <p:strVal val="#ppt_x"/>
                                          </p:val>
                                        </p:tav>
                                      </p:tavLst>
                                    </p:anim>
                                    <p:anim calcmode="lin" valueType="num">
                                      <p:cBhvr additive="base">
                                        <p:cTn id="1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31" presetClass="entr" presetSubtype="0" fill="hold" nodeType="clickEffect">
                                  <p:stCondLst>
                                    <p:cond delay="0"/>
                                  </p:stCondLst>
                                  <p:childTnLst>
                                    <p:set>
                                      <p:cBhvr>
                                        <p:cTn id="144" dur="1" fill="hold">
                                          <p:stCondLst>
                                            <p:cond delay="0"/>
                                          </p:stCondLst>
                                        </p:cTn>
                                        <p:tgtEl>
                                          <p:spTgt spid="8"/>
                                        </p:tgtEl>
                                        <p:attrNameLst>
                                          <p:attrName>style.visibility</p:attrName>
                                        </p:attrNameLst>
                                      </p:cBhvr>
                                      <p:to>
                                        <p:strVal val="visible"/>
                                      </p:to>
                                    </p:set>
                                    <p:anim calcmode="lin" valueType="num">
                                      <p:cBhvr>
                                        <p:cTn id="145" dur="1000" fill="hold"/>
                                        <p:tgtEl>
                                          <p:spTgt spid="8"/>
                                        </p:tgtEl>
                                        <p:attrNameLst>
                                          <p:attrName>ppt_w</p:attrName>
                                        </p:attrNameLst>
                                      </p:cBhvr>
                                      <p:tavLst>
                                        <p:tav tm="0">
                                          <p:val>
                                            <p:fltVal val="0"/>
                                          </p:val>
                                        </p:tav>
                                        <p:tav tm="100000">
                                          <p:val>
                                            <p:strVal val="#ppt_w"/>
                                          </p:val>
                                        </p:tav>
                                      </p:tavLst>
                                    </p:anim>
                                    <p:anim calcmode="lin" valueType="num">
                                      <p:cBhvr>
                                        <p:cTn id="146" dur="1000" fill="hold"/>
                                        <p:tgtEl>
                                          <p:spTgt spid="8"/>
                                        </p:tgtEl>
                                        <p:attrNameLst>
                                          <p:attrName>ppt_h</p:attrName>
                                        </p:attrNameLst>
                                      </p:cBhvr>
                                      <p:tavLst>
                                        <p:tav tm="0">
                                          <p:val>
                                            <p:fltVal val="0"/>
                                          </p:val>
                                        </p:tav>
                                        <p:tav tm="100000">
                                          <p:val>
                                            <p:strVal val="#ppt_h"/>
                                          </p:val>
                                        </p:tav>
                                      </p:tavLst>
                                    </p:anim>
                                    <p:anim calcmode="lin" valueType="num">
                                      <p:cBhvr>
                                        <p:cTn id="147" dur="1000" fill="hold"/>
                                        <p:tgtEl>
                                          <p:spTgt spid="8"/>
                                        </p:tgtEl>
                                        <p:attrNameLst>
                                          <p:attrName>style.rotation</p:attrName>
                                        </p:attrNameLst>
                                      </p:cBhvr>
                                      <p:tavLst>
                                        <p:tav tm="0">
                                          <p:val>
                                            <p:fltVal val="90"/>
                                          </p:val>
                                        </p:tav>
                                        <p:tav tm="100000">
                                          <p:val>
                                            <p:fltVal val="0"/>
                                          </p:val>
                                        </p:tav>
                                      </p:tavLst>
                                    </p:anim>
                                    <p:animEffect transition="in" filter="fade">
                                      <p:cBhvr>
                                        <p:cTn id="148" dur="1000"/>
                                        <p:tgtEl>
                                          <p:spTgt spid="8"/>
                                        </p:tgtEl>
                                      </p:cBhvr>
                                    </p:animEffect>
                                  </p:childTnLst>
                                </p:cTn>
                              </p:par>
                            </p:childTnLst>
                          </p:cTn>
                        </p:par>
                      </p:childTnLst>
                    </p:cTn>
                  </p:par>
                  <p:par>
                    <p:cTn id="149" fill="hold">
                      <p:stCondLst>
                        <p:cond delay="indefinite"/>
                      </p:stCondLst>
                      <p:childTnLst>
                        <p:par>
                          <p:cTn id="150" fill="hold">
                            <p:stCondLst>
                              <p:cond delay="0"/>
                            </p:stCondLst>
                            <p:childTnLst>
                              <p:par>
                                <p:cTn id="151" presetID="6" presetClass="entr" presetSubtype="16" fill="hold" nodeType="clickEffect">
                                  <p:stCondLst>
                                    <p:cond delay="0"/>
                                  </p:stCondLst>
                                  <p:childTnLst>
                                    <p:set>
                                      <p:cBhvr>
                                        <p:cTn id="152" dur="1" fill="hold">
                                          <p:stCondLst>
                                            <p:cond delay="0"/>
                                          </p:stCondLst>
                                        </p:cTn>
                                        <p:tgtEl>
                                          <p:spTgt spid="9"/>
                                        </p:tgtEl>
                                        <p:attrNameLst>
                                          <p:attrName>style.visibility</p:attrName>
                                        </p:attrNameLst>
                                      </p:cBhvr>
                                      <p:to>
                                        <p:strVal val="visible"/>
                                      </p:to>
                                    </p:set>
                                    <p:animEffect transition="in" filter="circle(in)">
                                      <p:cBhvr>
                                        <p:cTn id="153" dur="2000"/>
                                        <p:tgtEl>
                                          <p:spTgt spid="9"/>
                                        </p:tgtEl>
                                      </p:cBhvr>
                                    </p:animEffect>
                                  </p:childTnLst>
                                </p:cTn>
                              </p:par>
                            </p:childTnLst>
                          </p:cTn>
                        </p:par>
                      </p:childTnLst>
                    </p:cTn>
                  </p:par>
                  <p:par>
                    <p:cTn id="154" fill="hold">
                      <p:stCondLst>
                        <p:cond delay="indefinite"/>
                      </p:stCondLst>
                      <p:childTnLst>
                        <p:par>
                          <p:cTn id="155" fill="hold">
                            <p:stCondLst>
                              <p:cond delay="0"/>
                            </p:stCondLst>
                            <p:childTnLst>
                              <p:par>
                                <p:cTn id="156" presetID="2" presetClass="entr" presetSubtype="4" fill="hold" grpId="0" nodeType="clickEffect">
                                  <p:stCondLst>
                                    <p:cond delay="0"/>
                                  </p:stCondLst>
                                  <p:childTnLst>
                                    <p:set>
                                      <p:cBhvr>
                                        <p:cTn id="157" dur="1" fill="hold">
                                          <p:stCondLst>
                                            <p:cond delay="0"/>
                                          </p:stCondLst>
                                        </p:cTn>
                                        <p:tgtEl>
                                          <p:spTgt spid="12"/>
                                        </p:tgtEl>
                                        <p:attrNameLst>
                                          <p:attrName>style.visibility</p:attrName>
                                        </p:attrNameLst>
                                      </p:cBhvr>
                                      <p:to>
                                        <p:strVal val="visible"/>
                                      </p:to>
                                    </p:set>
                                    <p:anim calcmode="lin" valueType="num">
                                      <p:cBhvr additive="base">
                                        <p:cTn id="158" dur="500" fill="hold"/>
                                        <p:tgtEl>
                                          <p:spTgt spid="12"/>
                                        </p:tgtEl>
                                        <p:attrNameLst>
                                          <p:attrName>ppt_x</p:attrName>
                                        </p:attrNameLst>
                                      </p:cBhvr>
                                      <p:tavLst>
                                        <p:tav tm="0">
                                          <p:val>
                                            <p:strVal val="#ppt_x"/>
                                          </p:val>
                                        </p:tav>
                                        <p:tav tm="100000">
                                          <p:val>
                                            <p:strVal val="#ppt_x"/>
                                          </p:val>
                                        </p:tav>
                                      </p:tavLst>
                                    </p:anim>
                                    <p:anim calcmode="lin" valueType="num">
                                      <p:cBhvr additive="base">
                                        <p:cTn id="15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animBg="1"/>
      <p:bldP spid="6" grpId="0" build="p" animBg="1"/>
      <p:bldP spid="7" grpId="0" build="p"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08429" y="332656"/>
            <a:ext cx="6395776" cy="3577092"/>
          </a:xfrm>
          <a:prstGeom prst="rect">
            <a:avLst/>
          </a:prstGeom>
        </p:spPr>
      </p:pic>
      <p:sp>
        <p:nvSpPr>
          <p:cNvPr id="7" name="Title 2"/>
          <p:cNvSpPr>
            <a:spLocks noGrp="1"/>
          </p:cNvSpPr>
          <p:nvPr>
            <p:ph type="title"/>
          </p:nvPr>
        </p:nvSpPr>
        <p:spPr>
          <a:xfrm>
            <a:off x="27912" y="-99392"/>
            <a:ext cx="6788167" cy="766696"/>
          </a:xfrm>
        </p:spPr>
        <p:txBody>
          <a:bodyPr>
            <a:noAutofit/>
          </a:bodyPr>
          <a:lstStyle/>
          <a:p>
            <a:pPr algn="l"/>
            <a:r>
              <a:rPr lang="en-US" sz="2500" b="1" dirty="0" err="1" smtClean="0">
                <a:solidFill>
                  <a:srgbClr val="903163"/>
                </a:solidFill>
              </a:rPr>
              <a:t>Horizontalne</a:t>
            </a:r>
            <a:r>
              <a:rPr lang="en-US" sz="2500" b="1" dirty="0" smtClean="0">
                <a:solidFill>
                  <a:srgbClr val="903163"/>
                </a:solidFill>
              </a:rPr>
              <a:t> </a:t>
            </a:r>
            <a:r>
              <a:rPr lang="en-US" sz="2500" b="1" dirty="0" err="1" smtClean="0">
                <a:solidFill>
                  <a:srgbClr val="903163"/>
                </a:solidFill>
              </a:rPr>
              <a:t>bu</a:t>
            </a:r>
            <a:r>
              <a:rPr lang="sr-Latn-ME" sz="2500" b="1" dirty="0" smtClean="0">
                <a:solidFill>
                  <a:srgbClr val="903163"/>
                </a:solidFill>
              </a:rPr>
              <a:t>šene drenaže</a:t>
            </a:r>
            <a:endParaRPr lang="en-US" sz="2500" b="1" dirty="0"/>
          </a:p>
        </p:txBody>
      </p:sp>
      <p:sp>
        <p:nvSpPr>
          <p:cNvPr id="6" name="Text Placeholder 2"/>
          <p:cNvSpPr txBox="1">
            <a:spLocks/>
          </p:cNvSpPr>
          <p:nvPr/>
        </p:nvSpPr>
        <p:spPr>
          <a:xfrm>
            <a:off x="191344" y="697318"/>
            <a:ext cx="5040560" cy="5828026"/>
          </a:xfrm>
          <a:prstGeom prst="rect">
            <a:avLst/>
          </a:prstGeom>
          <a:solidFill>
            <a:srgbClr val="7030A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dirty="0" smtClean="0">
                <a:solidFill>
                  <a:schemeClr val="bg1"/>
                </a:solidFill>
              </a:rPr>
              <a:t>izrada bušotina prečnika 7.5 do 8,4cm dužine od 10 do 50m, najčešće 20-35m, sa odgovarajućim podužnim padom</a:t>
            </a:r>
          </a:p>
          <a:p>
            <a:pPr marL="285750" indent="-285750">
              <a:buFont typeface="Wingdings" panose="05000000000000000000" pitchFamily="2" charset="2"/>
              <a:buChar char="§"/>
            </a:pPr>
            <a:r>
              <a:rPr lang="sr-Latn-ME" sz="1700" dirty="0" smtClean="0">
                <a:solidFill>
                  <a:schemeClr val="bg1"/>
                </a:solidFill>
              </a:rPr>
              <a:t>rade se na rastojanju od najčešće 3m ( 3 do 10 zavisno od vrste tla i njegove vlažnosti, odnosno količine podzemne vode u nestabilnoj padini)</a:t>
            </a:r>
          </a:p>
          <a:p>
            <a:pPr marL="285750" indent="-285750">
              <a:buFont typeface="Wingdings" panose="05000000000000000000" pitchFamily="2" charset="2"/>
              <a:buChar char="§"/>
            </a:pPr>
            <a:r>
              <a:rPr lang="sr-Latn-ME" sz="1700" dirty="0" smtClean="0">
                <a:solidFill>
                  <a:schemeClr val="bg1"/>
                </a:solidFill>
              </a:rPr>
              <a:t>u bušotine se ubacuju perforirane cijevi sa filtrima.</a:t>
            </a:r>
          </a:p>
          <a:p>
            <a:pPr marL="285750" indent="-285750">
              <a:buFont typeface="Wingdings" panose="05000000000000000000" pitchFamily="2" charset="2"/>
              <a:buChar char="§"/>
            </a:pPr>
            <a:r>
              <a:rPr lang="sr-Latn-ME" sz="1700" dirty="0" smtClean="0">
                <a:solidFill>
                  <a:schemeClr val="bg1"/>
                </a:solidFill>
              </a:rPr>
              <a:t>cijevi mogu biti pocinkovane, PE ili poliesterske, prečnika oko 5cm, a oblažu se zaštitnom filtarskom mrežom</a:t>
            </a:r>
          </a:p>
          <a:p>
            <a:pPr marL="285750" indent="-285750">
              <a:buFont typeface="Wingdings" panose="05000000000000000000" pitchFamily="2" charset="2"/>
              <a:buChar char="§"/>
            </a:pPr>
            <a:r>
              <a:rPr lang="sr-Latn-ME" sz="1700" dirty="0" smtClean="0">
                <a:solidFill>
                  <a:schemeClr val="bg1"/>
                </a:solidFill>
              </a:rPr>
              <a:t>Projektuju se sa podužnim nagibom od najčešće 3%</a:t>
            </a:r>
            <a:endParaRPr lang="sr-Latn-ME" sz="1700" dirty="0">
              <a:solidFill>
                <a:schemeClr val="bg1"/>
              </a:solidFill>
            </a:endParaRPr>
          </a:p>
        </p:txBody>
      </p:sp>
    </p:spTree>
    <p:extLst>
      <p:ext uri="{BB962C8B-B14F-4D97-AF65-F5344CB8AC3E}">
        <p14:creationId xmlns:p14="http://schemas.microsoft.com/office/powerpoint/2010/main" val="1328159318"/>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 calcmode="lin" valueType="num">
                                      <p:cBhvr>
                                        <p:cTn id="15" dur="500" fill="hold"/>
                                        <p:tgtEl>
                                          <p:spTgt spid="6">
                                            <p:bg/>
                                          </p:spTgt>
                                        </p:tgtEl>
                                        <p:attrNameLst>
                                          <p:attrName>ppt_w</p:attrName>
                                        </p:attrNameLst>
                                      </p:cBhvr>
                                      <p:tavLst>
                                        <p:tav tm="0">
                                          <p:val>
                                            <p:fltVal val="0"/>
                                          </p:val>
                                        </p:tav>
                                        <p:tav tm="100000">
                                          <p:val>
                                            <p:strVal val="#ppt_w"/>
                                          </p:val>
                                        </p:tav>
                                      </p:tavLst>
                                    </p:anim>
                                    <p:anim calcmode="lin" valueType="num">
                                      <p:cBhvr>
                                        <p:cTn id="16" dur="500" fill="hold"/>
                                        <p:tgtEl>
                                          <p:spTgt spid="6">
                                            <p:bg/>
                                          </p:spTgt>
                                        </p:tgtEl>
                                        <p:attrNameLst>
                                          <p:attrName>ppt_h</p:attrName>
                                        </p:attrNameLst>
                                      </p:cBhvr>
                                      <p:tavLst>
                                        <p:tav tm="0">
                                          <p:val>
                                            <p:fltVal val="0"/>
                                          </p:val>
                                        </p:tav>
                                        <p:tav tm="100000">
                                          <p:val>
                                            <p:strVal val="#ppt_h"/>
                                          </p:val>
                                        </p:tav>
                                      </p:tavLst>
                                    </p:anim>
                                    <p:animEffect transition="in" filter="fade">
                                      <p:cBhvr>
                                        <p:cTn id="17" dur="500"/>
                                        <p:tgtEl>
                                          <p:spTgt spid="6">
                                            <p:bg/>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p:cTn id="2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31" dur="500"/>
                                        <p:tgtEl>
                                          <p:spTgt spid="6">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 calcmode="lin" valueType="num">
                                      <p:cBhvr>
                                        <p:cTn id="3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p:cTn id="43"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4"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45" dur="500"/>
                                        <p:tgtEl>
                                          <p:spTgt spid="6">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 calcmode="lin" valueType="num">
                                      <p:cBhvr>
                                        <p:cTn id="50"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51"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5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descr="title">
            <a:extLst>
              <a:ext uri="{FF2B5EF4-FFF2-40B4-BE49-F238E27FC236}"/>
            </a:extLst>
          </p:cNvPr>
          <p:cNvSpPr>
            <a:spLocks noGrp="1"/>
          </p:cNvSpPr>
          <p:nvPr>
            <p:ph type="title"/>
          </p:nvPr>
        </p:nvSpPr>
        <p:spPr>
          <a:xfrm>
            <a:off x="-1645358" y="63781"/>
            <a:ext cx="7751473" cy="987425"/>
          </a:xfrm>
        </p:spPr>
        <p:txBody>
          <a:bodyPr/>
          <a:lstStyle/>
          <a:p>
            <a:pPr fontAlgn="auto">
              <a:spcAft>
                <a:spcPts val="0"/>
              </a:spcAft>
              <a:defRPr/>
            </a:pPr>
            <a:r>
              <a:rPr lang="sr-Latn-ME" dirty="0"/>
              <a:t>F</a:t>
            </a:r>
            <a:r>
              <a:rPr lang="sr-Latn-ME" dirty="0" smtClean="0"/>
              <a:t>ilterska </a:t>
            </a:r>
            <a:r>
              <a:rPr lang="sr-Latn-ME" dirty="0" smtClean="0"/>
              <a:t>pravila</a:t>
            </a:r>
            <a:endParaRPr lang="en-US" dirty="0"/>
          </a:p>
        </p:txBody>
      </p:sp>
      <p:sp>
        <p:nvSpPr>
          <p:cNvPr id="17" name="Rectangle 3"/>
          <p:cNvSpPr txBox="1">
            <a:spLocks noChangeArrowheads="1"/>
          </p:cNvSpPr>
          <p:nvPr/>
        </p:nvSpPr>
        <p:spPr bwMode="auto">
          <a:xfrm>
            <a:off x="0" y="936368"/>
            <a:ext cx="6206127" cy="189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eaLnBrk="1" hangingPunct="1"/>
            <a:r>
              <a:rPr lang="sr-Latn-ME" sz="2000" dirty="0" smtClean="0">
                <a:solidFill>
                  <a:schemeClr val="tx1"/>
                </a:solidFill>
                <a:latin typeface="Calibri" panose="020F0502020204030204" pitchFamily="34" charset="0"/>
                <a:cs typeface="Calibri" panose="020F0502020204030204" pitchFamily="34" charset="0"/>
              </a:rPr>
              <a:t>izlazno područje filtracije vode se ne može ostaviti nezaštićeno jer može doći do odnošenja čestica tla i progresivne erozije, deformacija </a:t>
            </a:r>
            <a:r>
              <a:rPr lang="sr-Latn-ME" sz="2000" dirty="0" smtClean="0">
                <a:solidFill>
                  <a:schemeClr val="tx1"/>
                </a:solidFill>
                <a:latin typeface="Calibri" panose="020F0502020204030204" pitchFamily="34" charset="0"/>
                <a:cs typeface="Calibri" panose="020F0502020204030204" pitchFamily="34" charset="0"/>
              </a:rPr>
              <a:t>terena i </a:t>
            </a:r>
            <a:r>
              <a:rPr lang="sr-Latn-ME" sz="2000" dirty="0" smtClean="0">
                <a:solidFill>
                  <a:schemeClr val="tx1"/>
                </a:solidFill>
                <a:latin typeface="Calibri" panose="020F0502020204030204" pitchFamily="34" charset="0"/>
                <a:cs typeface="Calibri" panose="020F0502020204030204" pitchFamily="34" charset="0"/>
              </a:rPr>
              <a:t>rušenja kosina nasipa.</a:t>
            </a:r>
          </a:p>
          <a:p>
            <a:pPr eaLnBrk="1" hangingPunct="1"/>
            <a:r>
              <a:rPr lang="sr-Latn-ME" sz="2000" dirty="0" smtClean="0">
                <a:solidFill>
                  <a:schemeClr val="tx1"/>
                </a:solidFill>
                <a:latin typeface="Calibri" panose="020F0502020204030204" pitchFamily="34" charset="0"/>
                <a:cs typeface="Calibri" panose="020F0502020204030204" pitchFamily="34" charset="0"/>
              </a:rPr>
              <a:t>Zbog navedenog se za drenažni materijal bira tlo sa takvim granulometrijskim sastavom koji onemogućava iznošenje čestica, a da se pri tome i gradijenti filtracije svedu na minimalnu mjeru.</a:t>
            </a:r>
          </a:p>
        </p:txBody>
      </p:sp>
      <p:sp>
        <p:nvSpPr>
          <p:cNvPr id="8" name="Rectangle 3"/>
          <p:cNvSpPr txBox="1">
            <a:spLocks noChangeArrowheads="1"/>
          </p:cNvSpPr>
          <p:nvPr/>
        </p:nvSpPr>
        <p:spPr bwMode="auto">
          <a:xfrm>
            <a:off x="154814" y="3692072"/>
            <a:ext cx="2576631"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eaLnBrk="1" hangingPunct="1">
              <a:buNone/>
            </a:pPr>
            <a:r>
              <a:rPr lang="sr-Latn-ME" sz="2000" b="1" dirty="0" smtClean="0">
                <a:solidFill>
                  <a:srgbClr val="002060"/>
                </a:solidFill>
                <a:latin typeface="Calibri" panose="020F0502020204030204" pitchFamily="34" charset="0"/>
                <a:cs typeface="Calibri" panose="020F0502020204030204" pitchFamily="34" charset="0"/>
              </a:rPr>
              <a:t>DRENAŽNI SISTEMI</a:t>
            </a:r>
          </a:p>
        </p:txBody>
      </p:sp>
      <p:sp>
        <p:nvSpPr>
          <p:cNvPr id="9" name="Rectangle 3"/>
          <p:cNvSpPr txBox="1">
            <a:spLocks noChangeArrowheads="1"/>
          </p:cNvSpPr>
          <p:nvPr/>
        </p:nvSpPr>
        <p:spPr bwMode="auto">
          <a:xfrm>
            <a:off x="181571" y="4096557"/>
            <a:ext cx="6623355" cy="1794328"/>
          </a:xfrm>
          <a:prstGeom prst="rect">
            <a:avLst/>
          </a:prstGeom>
          <a:solidFill>
            <a:srgbClr val="002060"/>
          </a:solidFill>
          <a:ln>
            <a:noFill/>
          </a:ln>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342900" indent="-342900" eaLnBrk="1" hangingPunct="1">
              <a:buFont typeface="+mj-lt"/>
              <a:buAutoNum type="alphaUcPeriod"/>
            </a:pPr>
            <a:r>
              <a:rPr lang="sr-Latn-ME" sz="2000" dirty="0" smtClean="0">
                <a:solidFill>
                  <a:schemeClr val="bg1"/>
                </a:solidFill>
                <a:latin typeface="Calibri" panose="020F0502020204030204" pitchFamily="34" charset="0"/>
                <a:cs typeface="Calibri" panose="020F0502020204030204" pitchFamily="34" charset="0"/>
              </a:rPr>
              <a:t>Veličine pora filtera moraju biti dovoljno male kako bi spriječile iznošenje materijala iz susjedne, branjene zone. </a:t>
            </a:r>
          </a:p>
          <a:p>
            <a:pPr marL="342900" indent="-342900" eaLnBrk="1" hangingPunct="1">
              <a:buFont typeface="+mj-lt"/>
              <a:buAutoNum type="alphaUcPeriod"/>
            </a:pPr>
            <a:r>
              <a:rPr lang="sr-Latn-ME" sz="2000" dirty="0" smtClean="0">
                <a:solidFill>
                  <a:schemeClr val="bg1"/>
                </a:solidFill>
                <a:latin typeface="Calibri" panose="020F0502020204030204" pitchFamily="34" charset="0"/>
                <a:cs typeface="Calibri" panose="020F0502020204030204" pitchFamily="34" charset="0"/>
              </a:rPr>
              <a:t>Vodopropusnost mora biti dovoljno velika kako bi se omogućila brza evakuacija vode koja u filter utiče sa relativno malim gradijentima</a:t>
            </a:r>
            <a:r>
              <a:rPr lang="sr-Latn-ME" sz="2000" dirty="0" smtClean="0">
                <a:solidFill>
                  <a:schemeClr val="tx1"/>
                </a:solidFill>
                <a:latin typeface="Calibri" panose="020F0502020204030204" pitchFamily="34" charset="0"/>
                <a:cs typeface="Calibri" panose="020F0502020204030204" pitchFamily="34" charset="0"/>
              </a:rPr>
              <a:t>.</a:t>
            </a:r>
          </a:p>
        </p:txBody>
      </p:sp>
      <p:sp>
        <p:nvSpPr>
          <p:cNvPr id="10" name="Rectangle 3"/>
          <p:cNvSpPr txBox="1">
            <a:spLocks noChangeArrowheads="1"/>
          </p:cNvSpPr>
          <p:nvPr/>
        </p:nvSpPr>
        <p:spPr bwMode="auto">
          <a:xfrm>
            <a:off x="2306326" y="6442462"/>
            <a:ext cx="2320329"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eaLnBrk="1" hangingPunct="1">
              <a:buNone/>
            </a:pPr>
            <a:r>
              <a:rPr lang="sr-Latn-ME" sz="2000" b="1" dirty="0" smtClean="0">
                <a:solidFill>
                  <a:srgbClr val="002060"/>
                </a:solidFill>
                <a:latin typeface="Calibri" panose="020F0502020204030204" pitchFamily="34" charset="0"/>
                <a:cs typeface="Calibri" panose="020F0502020204030204" pitchFamily="34" charset="0"/>
              </a:rPr>
              <a:t>FILTERSKA PRAVILA</a:t>
            </a:r>
          </a:p>
        </p:txBody>
      </p:sp>
      <p:sp>
        <p:nvSpPr>
          <p:cNvPr id="3" name="Right Arrow 2"/>
          <p:cNvSpPr/>
          <p:nvPr/>
        </p:nvSpPr>
        <p:spPr>
          <a:xfrm rot="5400000">
            <a:off x="3075999" y="6051970"/>
            <a:ext cx="415405" cy="365578"/>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Right Arrow 11"/>
          <p:cNvSpPr/>
          <p:nvPr/>
        </p:nvSpPr>
        <p:spPr>
          <a:xfrm rot="18603326">
            <a:off x="6047880" y="3395228"/>
            <a:ext cx="1672829" cy="365578"/>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6997604" y="1870254"/>
            <a:ext cx="4786788" cy="949922"/>
          </a:xfrm>
          <a:prstGeom prst="rect">
            <a:avLst/>
          </a:prstGeom>
          <a:ln w="31750">
            <a:solidFill>
              <a:srgbClr val="002060"/>
            </a:solidFill>
          </a:ln>
        </p:spPr>
      </p:pic>
      <p:pic>
        <p:nvPicPr>
          <p:cNvPr id="5" name="Picture 4"/>
          <p:cNvPicPr>
            <a:picLocks noChangeAspect="1"/>
          </p:cNvPicPr>
          <p:nvPr/>
        </p:nvPicPr>
        <p:blipFill>
          <a:blip r:embed="rId3"/>
          <a:stretch>
            <a:fillRect/>
          </a:stretch>
        </p:blipFill>
        <p:spPr>
          <a:xfrm>
            <a:off x="7189407" y="3669293"/>
            <a:ext cx="4819650" cy="981075"/>
          </a:xfrm>
          <a:prstGeom prst="rect">
            <a:avLst/>
          </a:prstGeom>
          <a:ln w="41275">
            <a:solidFill>
              <a:srgbClr val="002060"/>
            </a:solidFill>
          </a:ln>
        </p:spPr>
      </p:pic>
      <p:sp>
        <p:nvSpPr>
          <p:cNvPr id="15" name="Right Arrow 14"/>
          <p:cNvSpPr/>
          <p:nvPr/>
        </p:nvSpPr>
        <p:spPr>
          <a:xfrm rot="19717159">
            <a:off x="6116235" y="4788739"/>
            <a:ext cx="1163063" cy="365578"/>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Rectangle 3"/>
          <p:cNvSpPr txBox="1">
            <a:spLocks noChangeArrowheads="1"/>
          </p:cNvSpPr>
          <p:nvPr/>
        </p:nvSpPr>
        <p:spPr bwMode="auto">
          <a:xfrm>
            <a:off x="7289418" y="4751961"/>
            <a:ext cx="4594985" cy="56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eaLnBrk="1" hangingPunct="1">
              <a:buNone/>
            </a:pPr>
            <a:r>
              <a:rPr lang="sr-Latn-ME" sz="1700" dirty="0" smtClean="0">
                <a:solidFill>
                  <a:schemeClr val="tx1"/>
                </a:solidFill>
                <a:latin typeface="Calibri" panose="020F0502020204030204" pitchFamily="34" charset="0"/>
                <a:cs typeface="Calibri" panose="020F0502020204030204" pitchFamily="34" charset="0"/>
              </a:rPr>
              <a:t>drenažni materijal oko 25x više vodopropustan od osnovnog materijala</a:t>
            </a:r>
          </a:p>
        </p:txBody>
      </p:sp>
      <p:pic>
        <p:nvPicPr>
          <p:cNvPr id="7" name="Picture 6"/>
          <p:cNvPicPr>
            <a:picLocks noChangeAspect="1"/>
          </p:cNvPicPr>
          <p:nvPr/>
        </p:nvPicPr>
        <p:blipFill>
          <a:blip r:embed="rId4"/>
          <a:stretch>
            <a:fillRect/>
          </a:stretch>
        </p:blipFill>
        <p:spPr>
          <a:xfrm>
            <a:off x="4626655" y="5981973"/>
            <a:ext cx="7631561" cy="843684"/>
          </a:xfrm>
          <a:prstGeom prst="rect">
            <a:avLst/>
          </a:prstGeom>
        </p:spPr>
      </p:pic>
      <p:sp>
        <p:nvSpPr>
          <p:cNvPr id="22" name="Rectangle 3"/>
          <p:cNvSpPr txBox="1">
            <a:spLocks noChangeArrowheads="1"/>
          </p:cNvSpPr>
          <p:nvPr/>
        </p:nvSpPr>
        <p:spPr bwMode="auto">
          <a:xfrm>
            <a:off x="7189407" y="777999"/>
            <a:ext cx="3999293" cy="77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eaLnBrk="1" hangingPunct="1"/>
            <a:r>
              <a:rPr lang="sr-Latn-ME" sz="2000" b="1" dirty="0" smtClean="0">
                <a:solidFill>
                  <a:srgbClr val="C00000"/>
                </a:solidFill>
                <a:latin typeface="Calibri" panose="020F0502020204030204" pitchFamily="34" charset="0"/>
                <a:cs typeface="Calibri" panose="020F0502020204030204" pitchFamily="34" charset="0"/>
              </a:rPr>
              <a:t>D</a:t>
            </a:r>
            <a:r>
              <a:rPr lang="sr-Latn-ME" sz="2000" dirty="0" smtClean="0">
                <a:solidFill>
                  <a:srgbClr val="C00000"/>
                </a:solidFill>
                <a:latin typeface="Calibri" panose="020F0502020204030204" pitchFamily="34" charset="0"/>
                <a:cs typeface="Calibri" panose="020F0502020204030204" pitchFamily="34" charset="0"/>
              </a:rPr>
              <a:t> - veličina zrna filtera</a:t>
            </a:r>
          </a:p>
          <a:p>
            <a:pPr eaLnBrk="1" hangingPunct="1"/>
            <a:r>
              <a:rPr lang="sr-Latn-ME" sz="2000" b="1" dirty="0" smtClean="0">
                <a:solidFill>
                  <a:srgbClr val="C00000"/>
                </a:solidFill>
                <a:latin typeface="Calibri" panose="020F0502020204030204" pitchFamily="34" charset="0"/>
                <a:cs typeface="Calibri" panose="020F0502020204030204" pitchFamily="34" charset="0"/>
              </a:rPr>
              <a:t>d</a:t>
            </a:r>
            <a:r>
              <a:rPr lang="sr-Latn-ME" sz="2000" dirty="0" smtClean="0">
                <a:solidFill>
                  <a:srgbClr val="C00000"/>
                </a:solidFill>
                <a:latin typeface="Calibri" panose="020F0502020204030204" pitchFamily="34" charset="0"/>
                <a:cs typeface="Calibri" panose="020F0502020204030204" pitchFamily="34" charset="0"/>
              </a:rPr>
              <a:t> - veličina zrna branjenog tla</a:t>
            </a:r>
          </a:p>
        </p:txBody>
      </p:sp>
      <p:sp>
        <p:nvSpPr>
          <p:cNvPr id="23" name="Rectangle 3"/>
          <p:cNvSpPr txBox="1">
            <a:spLocks noChangeArrowheads="1"/>
          </p:cNvSpPr>
          <p:nvPr/>
        </p:nvSpPr>
        <p:spPr bwMode="auto">
          <a:xfrm>
            <a:off x="7663231" y="2887349"/>
            <a:ext cx="4594985" cy="56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eaLnBrk="1" hangingPunct="1">
              <a:buNone/>
            </a:pPr>
            <a:r>
              <a:rPr lang="sr-Latn-ME" sz="1700" dirty="0" smtClean="0">
                <a:solidFill>
                  <a:schemeClr val="tx1"/>
                </a:solidFill>
                <a:latin typeface="Calibri" panose="020F0502020204030204" pitchFamily="34" charset="0"/>
                <a:cs typeface="Calibri" panose="020F0502020204030204" pitchFamily="34" charset="0"/>
              </a:rPr>
              <a:t>15% zrna d</a:t>
            </a:r>
            <a:r>
              <a:rPr lang="sr-Latn-ME" sz="1700" baseline="-25000" dirty="0" smtClean="0">
                <a:solidFill>
                  <a:schemeClr val="tx1"/>
                </a:solidFill>
                <a:latin typeface="Calibri" panose="020F0502020204030204" pitchFamily="34" charset="0"/>
                <a:cs typeface="Calibri" panose="020F0502020204030204" pitchFamily="34" charset="0"/>
              </a:rPr>
              <a:t>85 </a:t>
            </a:r>
            <a:r>
              <a:rPr lang="sr-Latn-ME" sz="1700" dirty="0" smtClean="0">
                <a:solidFill>
                  <a:schemeClr val="tx1"/>
                </a:solidFill>
                <a:latin typeface="Calibri" panose="020F0502020204030204" pitchFamily="34" charset="0"/>
                <a:cs typeface="Calibri" panose="020F0502020204030204" pitchFamily="34" charset="0"/>
              </a:rPr>
              <a:t>branjenog materijala veće od efektivne veličine pora filtera ( D</a:t>
            </a:r>
            <a:r>
              <a:rPr lang="sr-Latn-ME" sz="1700" baseline="-25000" dirty="0" smtClean="0">
                <a:solidFill>
                  <a:schemeClr val="tx1"/>
                </a:solidFill>
                <a:latin typeface="Calibri" panose="020F0502020204030204" pitchFamily="34" charset="0"/>
                <a:cs typeface="Calibri" panose="020F0502020204030204" pitchFamily="34" charset="0"/>
              </a:rPr>
              <a:t>15</a:t>
            </a:r>
            <a:r>
              <a:rPr lang="sr-Latn-ME" sz="1700" dirty="0" smtClean="0">
                <a:solidFill>
                  <a:schemeClr val="tx1"/>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2190251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p:cTn id="7"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
                                            <p:txEl>
                                              <p:pRg st="1" end="1"/>
                                            </p:txEl>
                                          </p:spTgt>
                                        </p:tgtEl>
                                        <p:attrNameLst>
                                          <p:attrName>style.visibility</p:attrName>
                                        </p:attrNameLst>
                                      </p:cBhvr>
                                      <p:to>
                                        <p:strVal val="visible"/>
                                      </p:to>
                                    </p:set>
                                    <p:anim calcmode="lin" valueType="num">
                                      <p:cBhvr>
                                        <p:cTn id="14" dur="500" fill="hold"/>
                                        <p:tgtEl>
                                          <p:spTgt spid="1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bg/>
                                          </p:spTgt>
                                        </p:tgtEl>
                                        <p:attrNameLst>
                                          <p:attrName>style.visibility</p:attrName>
                                        </p:attrNameLst>
                                      </p:cBhvr>
                                      <p:to>
                                        <p:strVal val="visible"/>
                                      </p:to>
                                    </p:set>
                                    <p:anim calcmode="lin" valueType="num">
                                      <p:cBhvr>
                                        <p:cTn id="28" dur="500" fill="hold"/>
                                        <p:tgtEl>
                                          <p:spTgt spid="9">
                                            <p:bg/>
                                          </p:spTgt>
                                        </p:tgtEl>
                                        <p:attrNameLst>
                                          <p:attrName>ppt_w</p:attrName>
                                        </p:attrNameLst>
                                      </p:cBhvr>
                                      <p:tavLst>
                                        <p:tav tm="0">
                                          <p:val>
                                            <p:fltVal val="0"/>
                                          </p:val>
                                        </p:tav>
                                        <p:tav tm="100000">
                                          <p:val>
                                            <p:strVal val="#ppt_w"/>
                                          </p:val>
                                        </p:tav>
                                      </p:tavLst>
                                    </p:anim>
                                    <p:anim calcmode="lin" valueType="num">
                                      <p:cBhvr>
                                        <p:cTn id="29" dur="500" fill="hold"/>
                                        <p:tgtEl>
                                          <p:spTgt spid="9">
                                            <p:bg/>
                                          </p:spTgt>
                                        </p:tgtEl>
                                        <p:attrNameLst>
                                          <p:attrName>ppt_h</p:attrName>
                                        </p:attrNameLst>
                                      </p:cBhvr>
                                      <p:tavLst>
                                        <p:tav tm="0">
                                          <p:val>
                                            <p:fltVal val="0"/>
                                          </p:val>
                                        </p:tav>
                                        <p:tav tm="100000">
                                          <p:val>
                                            <p:strVal val="#ppt_h"/>
                                          </p:val>
                                        </p:tav>
                                      </p:tavLst>
                                    </p:anim>
                                    <p:animEffect transition="in" filter="fade">
                                      <p:cBhvr>
                                        <p:cTn id="30" dur="500"/>
                                        <p:tgtEl>
                                          <p:spTgt spid="9">
                                            <p:bg/>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p:cTn id="35"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9">
                                            <p:txEl>
                                              <p:pRg st="1" end="1"/>
                                            </p:txEl>
                                          </p:spTgt>
                                        </p:tgtEl>
                                        <p:attrNameLst>
                                          <p:attrName>style.visibility</p:attrName>
                                        </p:attrNameLst>
                                      </p:cBhvr>
                                      <p:to>
                                        <p:strVal val="visible"/>
                                      </p:to>
                                    </p:set>
                                    <p:anim calcmode="lin" valueType="num">
                                      <p:cBhvr>
                                        <p:cTn id="42"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43"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44" dur="500"/>
                                        <p:tgtEl>
                                          <p:spTgt spid="9">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2"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500" fill="hold"/>
                                        <p:tgtEl>
                                          <p:spTgt spid="4"/>
                                        </p:tgtEl>
                                        <p:attrNameLst>
                                          <p:attrName>ppt_w</p:attrName>
                                        </p:attrNameLst>
                                      </p:cBhvr>
                                      <p:tavLst>
                                        <p:tav tm="0">
                                          <p:val>
                                            <p:fltVal val="0"/>
                                          </p:val>
                                        </p:tav>
                                        <p:tav tm="100000">
                                          <p:val>
                                            <p:strVal val="#ppt_w"/>
                                          </p:val>
                                        </p:tav>
                                      </p:tavLst>
                                    </p:anim>
                                    <p:anim calcmode="lin" valueType="num">
                                      <p:cBhvr>
                                        <p:cTn id="70" dur="500" fill="hold"/>
                                        <p:tgtEl>
                                          <p:spTgt spid="4"/>
                                        </p:tgtEl>
                                        <p:attrNameLst>
                                          <p:attrName>ppt_h</p:attrName>
                                        </p:attrNameLst>
                                      </p:cBhvr>
                                      <p:tavLst>
                                        <p:tav tm="0">
                                          <p:val>
                                            <p:fltVal val="0"/>
                                          </p:val>
                                        </p:tav>
                                        <p:tav tm="100000">
                                          <p:val>
                                            <p:strVal val="#ppt_h"/>
                                          </p:val>
                                        </p:tav>
                                      </p:tavLst>
                                    </p:anim>
                                    <p:animEffect transition="in" filter="fade">
                                      <p:cBhvr>
                                        <p:cTn id="71" dur="5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Effect transition="in" filter="fade">
                                      <p:cBhvr>
                                        <p:cTn id="85" dur="500"/>
                                        <p:tgtEl>
                                          <p:spTgt spid="23"/>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Effect transition="in" filter="fade">
                                      <p:cBhvr>
                                        <p:cTn id="92" dur="500"/>
                                        <p:tgtEl>
                                          <p:spTgt spid="15"/>
                                        </p:tgtEl>
                                      </p:cBhvr>
                                    </p:animEffect>
                                  </p:childTnLst>
                                </p:cTn>
                              </p:par>
                              <p:par>
                                <p:cTn id="93" presetID="53" presetClass="entr" presetSubtype="16"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p:cTn id="95" dur="500" fill="hold"/>
                                        <p:tgtEl>
                                          <p:spTgt spid="5"/>
                                        </p:tgtEl>
                                        <p:attrNameLst>
                                          <p:attrName>ppt_w</p:attrName>
                                        </p:attrNameLst>
                                      </p:cBhvr>
                                      <p:tavLst>
                                        <p:tav tm="0">
                                          <p:val>
                                            <p:fltVal val="0"/>
                                          </p:val>
                                        </p:tav>
                                        <p:tav tm="100000">
                                          <p:val>
                                            <p:strVal val="#ppt_w"/>
                                          </p:val>
                                        </p:tav>
                                      </p:tavLst>
                                    </p:anim>
                                    <p:anim calcmode="lin" valueType="num">
                                      <p:cBhvr>
                                        <p:cTn id="96" dur="500" fill="hold"/>
                                        <p:tgtEl>
                                          <p:spTgt spid="5"/>
                                        </p:tgtEl>
                                        <p:attrNameLst>
                                          <p:attrName>ppt_h</p:attrName>
                                        </p:attrNameLst>
                                      </p:cBhvr>
                                      <p:tavLst>
                                        <p:tav tm="0">
                                          <p:val>
                                            <p:fltVal val="0"/>
                                          </p:val>
                                        </p:tav>
                                        <p:tav tm="100000">
                                          <p:val>
                                            <p:strVal val="#ppt_h"/>
                                          </p:val>
                                        </p:tav>
                                      </p:tavLst>
                                    </p:anim>
                                    <p:animEffect transition="in" filter="fade">
                                      <p:cBhvr>
                                        <p:cTn id="97" dur="500"/>
                                        <p:tgtEl>
                                          <p:spTgt spid="5"/>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nodeType="clickEffect">
                                  <p:stCondLst>
                                    <p:cond delay="0"/>
                                  </p:stCondLst>
                                  <p:childTnLst>
                                    <p:set>
                                      <p:cBhvr>
                                        <p:cTn id="108" dur="1" fill="hold">
                                          <p:stCondLst>
                                            <p:cond delay="0"/>
                                          </p:stCondLst>
                                        </p:cTn>
                                        <p:tgtEl>
                                          <p:spTgt spid="7"/>
                                        </p:tgtEl>
                                        <p:attrNameLst>
                                          <p:attrName>style.visibility</p:attrName>
                                        </p:attrNameLst>
                                      </p:cBhvr>
                                      <p:to>
                                        <p:strVal val="visible"/>
                                      </p:to>
                                    </p:set>
                                    <p:anim calcmode="lin" valueType="num">
                                      <p:cBhvr>
                                        <p:cTn id="109" dur="500" fill="hold"/>
                                        <p:tgtEl>
                                          <p:spTgt spid="7"/>
                                        </p:tgtEl>
                                        <p:attrNameLst>
                                          <p:attrName>ppt_w</p:attrName>
                                        </p:attrNameLst>
                                      </p:cBhvr>
                                      <p:tavLst>
                                        <p:tav tm="0">
                                          <p:val>
                                            <p:fltVal val="0"/>
                                          </p:val>
                                        </p:tav>
                                        <p:tav tm="100000">
                                          <p:val>
                                            <p:strVal val="#ppt_w"/>
                                          </p:val>
                                        </p:tav>
                                      </p:tavLst>
                                    </p:anim>
                                    <p:anim calcmode="lin" valueType="num">
                                      <p:cBhvr>
                                        <p:cTn id="110" dur="500" fill="hold"/>
                                        <p:tgtEl>
                                          <p:spTgt spid="7"/>
                                        </p:tgtEl>
                                        <p:attrNameLst>
                                          <p:attrName>ppt_h</p:attrName>
                                        </p:attrNameLst>
                                      </p:cBhvr>
                                      <p:tavLst>
                                        <p:tav tm="0">
                                          <p:val>
                                            <p:fltVal val="0"/>
                                          </p:val>
                                        </p:tav>
                                        <p:tav tm="100000">
                                          <p:val>
                                            <p:strVal val="#ppt_h"/>
                                          </p:val>
                                        </p:tav>
                                      </p:tavLst>
                                    </p:anim>
                                    <p:animEffect transition="in" filter="fade">
                                      <p:cBhvr>
                                        <p:cTn id="1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8" grpId="0"/>
      <p:bldP spid="9" grpId="0" build="p" animBg="1"/>
      <p:bldP spid="10" grpId="0"/>
      <p:bldP spid="3" grpId="0" animBg="1"/>
      <p:bldP spid="12" grpId="0" animBg="1"/>
      <p:bldP spid="15"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3"/>
          <p:cNvSpPr txBox="1">
            <a:spLocks noChangeArrowheads="1"/>
          </p:cNvSpPr>
          <p:nvPr/>
        </p:nvSpPr>
        <p:spPr bwMode="auto">
          <a:xfrm>
            <a:off x="-16517" y="185221"/>
            <a:ext cx="6330560" cy="311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eaLnBrk="1" hangingPunct="1"/>
            <a:r>
              <a:rPr lang="sr-Latn-ME" sz="1900" dirty="0" smtClean="0">
                <a:solidFill>
                  <a:schemeClr val="tx1"/>
                </a:solidFill>
                <a:latin typeface="Calibri" panose="020F0502020204030204" pitchFamily="34" charset="0"/>
                <a:cs typeface="Calibri" panose="020F0502020204030204" pitchFamily="34" charset="0"/>
              </a:rPr>
              <a:t>U nekim slučajevima sa raspoloživim materijalima, nije moguće zadovoljiti  filterska pravila sa jednim slojem filtera. Onda se predviđaju </a:t>
            </a:r>
            <a:r>
              <a:rPr lang="sr-Latn-ME" sz="1900" b="1" dirty="0" smtClean="0">
                <a:solidFill>
                  <a:schemeClr val="tx1"/>
                </a:solidFill>
                <a:latin typeface="Calibri" panose="020F0502020204030204" pitchFamily="34" charset="0"/>
                <a:cs typeface="Calibri" panose="020F0502020204030204" pitchFamily="34" charset="0"/>
              </a:rPr>
              <a:t>višeslojni filteri</a:t>
            </a:r>
            <a:r>
              <a:rPr lang="sr-Latn-ME" sz="1900" dirty="0" smtClean="0">
                <a:solidFill>
                  <a:schemeClr val="tx1"/>
                </a:solidFill>
                <a:latin typeface="Calibri" panose="020F0502020204030204" pitchFamily="34" charset="0"/>
                <a:cs typeface="Calibri" panose="020F0502020204030204" pitchFamily="34" charset="0"/>
              </a:rPr>
              <a:t>.</a:t>
            </a:r>
          </a:p>
          <a:p>
            <a:pPr eaLnBrk="1" hangingPunct="1"/>
            <a:r>
              <a:rPr lang="sr-Latn-ME" sz="1900" dirty="0" smtClean="0">
                <a:solidFill>
                  <a:schemeClr val="tx1"/>
                </a:solidFill>
                <a:latin typeface="Calibri" panose="020F0502020204030204" pitchFamily="34" charset="0"/>
                <a:cs typeface="Calibri" panose="020F0502020204030204" pitchFamily="34" charset="0"/>
              </a:rPr>
              <a:t>Kod dvoslojnog filtera, filterski sloj u kontaktu sa branjenim materijalom zadovoljava uslov kojim se sprečava ispiranje zrna, dok sledeći, krupniji filter, mora zadovoljiti oba uslova, tj. uslov sigurnosti protiv ispiranja čestica iz filtera sa sitnijim frakcijama, kao i uslov vodopropusnosti.</a:t>
            </a:r>
          </a:p>
        </p:txBody>
      </p:sp>
      <p:pic>
        <p:nvPicPr>
          <p:cNvPr id="11" name="Picture 10"/>
          <p:cNvPicPr>
            <a:picLocks noChangeAspect="1"/>
          </p:cNvPicPr>
          <p:nvPr/>
        </p:nvPicPr>
        <p:blipFill rotWithShape="1">
          <a:blip r:embed="rId3"/>
          <a:srcRect t="5659"/>
          <a:stretch/>
        </p:blipFill>
        <p:spPr>
          <a:xfrm>
            <a:off x="8400256" y="44624"/>
            <a:ext cx="3338576" cy="2952328"/>
          </a:xfrm>
          <a:prstGeom prst="rect">
            <a:avLst/>
          </a:prstGeom>
        </p:spPr>
      </p:pic>
      <p:pic>
        <p:nvPicPr>
          <p:cNvPr id="24" name="Picture 2" descr="https://www.homeland.ie/media/image/6e/df/06/perf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48520" y="204062"/>
            <a:ext cx="1562005" cy="23488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0" y="3030887"/>
            <a:ext cx="10860391" cy="3854497"/>
          </a:xfrm>
          <a:prstGeom prst="rect">
            <a:avLst/>
          </a:prstGeom>
        </p:spPr>
      </p:pic>
    </p:spTree>
    <p:extLst>
      <p:ext uri="{BB962C8B-B14F-4D97-AF65-F5344CB8AC3E}">
        <p14:creationId xmlns:p14="http://schemas.microsoft.com/office/powerpoint/2010/main" val="1805914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p:cTn id="7"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
                                            <p:txEl>
                                              <p:pRg st="1" end="1"/>
                                            </p:txEl>
                                          </p:spTgt>
                                        </p:tgtEl>
                                        <p:attrNameLst>
                                          <p:attrName>style.visibility</p:attrName>
                                        </p:attrNameLst>
                                      </p:cBhvr>
                                      <p:to>
                                        <p:strVal val="visible"/>
                                      </p:to>
                                    </p:set>
                                    <p:anim calcmode="lin" valueType="num">
                                      <p:cBhvr>
                                        <p:cTn id="14" dur="500" fill="hold"/>
                                        <p:tgtEl>
                                          <p:spTgt spid="1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2671" y="764704"/>
            <a:ext cx="6418648" cy="3953485"/>
          </a:xfrm>
          <a:prstGeom prst="rect">
            <a:avLst/>
          </a:prstGeom>
        </p:spPr>
      </p:pic>
      <p:pic>
        <p:nvPicPr>
          <p:cNvPr id="4" name="Picture 3"/>
          <p:cNvPicPr>
            <a:picLocks noChangeAspect="1"/>
          </p:cNvPicPr>
          <p:nvPr/>
        </p:nvPicPr>
        <p:blipFill>
          <a:blip r:embed="rId3"/>
          <a:stretch>
            <a:fillRect/>
          </a:stretch>
        </p:blipFill>
        <p:spPr>
          <a:xfrm>
            <a:off x="6783659" y="55637"/>
            <a:ext cx="2209800" cy="2581275"/>
          </a:xfrm>
          <a:prstGeom prst="rect">
            <a:avLst/>
          </a:prstGeom>
        </p:spPr>
      </p:pic>
      <p:sp>
        <p:nvSpPr>
          <p:cNvPr id="8" name="Text Placeholder 2"/>
          <p:cNvSpPr txBox="1">
            <a:spLocks/>
          </p:cNvSpPr>
          <p:nvPr/>
        </p:nvSpPr>
        <p:spPr>
          <a:xfrm>
            <a:off x="62415" y="620688"/>
            <a:ext cx="6500136" cy="4824536"/>
          </a:xfrm>
          <a:prstGeom prst="rect">
            <a:avLst/>
          </a:prstGeom>
          <a:solidFill>
            <a:srgbClr val="7030A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dirty="0" smtClean="0">
                <a:solidFill>
                  <a:schemeClr val="bg1"/>
                </a:solidFill>
              </a:rPr>
              <a:t>drenažna rebra upravna na osu saobraćajnice</a:t>
            </a:r>
          </a:p>
          <a:p>
            <a:pPr marL="285750" indent="-285750">
              <a:buFont typeface="Wingdings" panose="05000000000000000000" pitchFamily="2" charset="2"/>
              <a:buChar char="§"/>
            </a:pPr>
            <a:r>
              <a:rPr lang="sr-Latn-ME" sz="1700" dirty="0" smtClean="0">
                <a:solidFill>
                  <a:schemeClr val="bg1"/>
                </a:solidFill>
              </a:rPr>
              <a:t>pojedinačna rebra na ratsojanju od 6-12m u zavisnosti od vodoprousnosti tla i projektovane depresije NVP</a:t>
            </a:r>
          </a:p>
          <a:p>
            <a:pPr marL="285750" indent="-285750">
              <a:buFont typeface="Wingdings" panose="05000000000000000000" pitchFamily="2" charset="2"/>
              <a:buChar char="§"/>
            </a:pPr>
            <a:r>
              <a:rPr lang="sr-Latn-ME" sz="1700" dirty="0" smtClean="0">
                <a:solidFill>
                  <a:schemeClr val="bg1"/>
                </a:solidFill>
              </a:rPr>
              <a:t>sistemi </a:t>
            </a:r>
            <a:r>
              <a:rPr lang="sr-Latn-ME" sz="1700" dirty="0">
                <a:solidFill>
                  <a:schemeClr val="bg1"/>
                </a:solidFill>
              </a:rPr>
              <a:t>u obliku slova Y, krovaste i zasvedene </a:t>
            </a:r>
            <a:r>
              <a:rPr lang="sr-Latn-ME" sz="1700" dirty="0" smtClean="0">
                <a:solidFill>
                  <a:schemeClr val="bg1"/>
                </a:solidFill>
              </a:rPr>
              <a:t>drenaže, u lsučajevima kada je pored odvodnjavanja potrebno kaptirati i neki izvor odnosno obezbijediti stabilnost kosine ili padine na većoj površini terena raznolike konfiguracije.</a:t>
            </a:r>
            <a:endParaRPr lang="sr-Latn-ME" sz="1700" dirty="0" smtClean="0">
              <a:solidFill>
                <a:schemeClr val="bg1"/>
              </a:solidFill>
            </a:endParaRPr>
          </a:p>
          <a:p>
            <a:pPr marL="285750" indent="-285750">
              <a:buFont typeface="Wingdings" panose="05000000000000000000" pitchFamily="2" charset="2"/>
              <a:buChar char="§"/>
            </a:pPr>
            <a:r>
              <a:rPr lang="sr-Latn-ME" sz="1700" dirty="0" smtClean="0">
                <a:solidFill>
                  <a:schemeClr val="bg1"/>
                </a:solidFill>
              </a:rPr>
              <a:t>proučiti lokalne geološke i hidro-geološke uslove da bi se onemogućilo kasnije rušenje drenaža ili njihovo deformisanje zbog pritisaka tla i promjena u sistemu odvodnjavanja</a:t>
            </a:r>
            <a:endParaRPr lang="sr-Latn-ME" sz="1700" dirty="0">
              <a:solidFill>
                <a:schemeClr val="bg1"/>
              </a:solidFill>
            </a:endParaRPr>
          </a:p>
        </p:txBody>
      </p:sp>
      <p:sp>
        <p:nvSpPr>
          <p:cNvPr id="10" name="Text Placeholder 2"/>
          <p:cNvSpPr txBox="1">
            <a:spLocks/>
          </p:cNvSpPr>
          <p:nvPr/>
        </p:nvSpPr>
        <p:spPr>
          <a:xfrm>
            <a:off x="43185" y="620688"/>
            <a:ext cx="6500136" cy="5420188"/>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Funkcija dreniranja i stabilizacije – učvršćenja terena postiže se višestrukim efektima drenaža i to:</a:t>
            </a:r>
          </a:p>
          <a:p>
            <a:pPr marL="285750" indent="-285750">
              <a:buFont typeface="Arial" panose="020B0604020202020204" pitchFamily="34" charset="0"/>
              <a:buChar char="•"/>
            </a:pPr>
            <a:r>
              <a:rPr lang="sr-Latn-ME" sz="1700" dirty="0" smtClean="0">
                <a:solidFill>
                  <a:schemeClr val="bg1"/>
                </a:solidFill>
              </a:rPr>
              <a:t>povećanje otpornosti na smicanje tla zahvaljujući smanjenju njegove vlažnosti</a:t>
            </a:r>
          </a:p>
          <a:p>
            <a:pPr marL="285750" indent="-285750">
              <a:buFont typeface="Arial" panose="020B0604020202020204" pitchFamily="34" charset="0"/>
              <a:buChar char="•"/>
            </a:pPr>
            <a:r>
              <a:rPr lang="sr-Latn-ME" sz="1700" dirty="0" smtClean="0">
                <a:solidFill>
                  <a:schemeClr val="bg1"/>
                </a:solidFill>
              </a:rPr>
              <a:t>usmjeravanjem strujnog pritiska</a:t>
            </a:r>
          </a:p>
          <a:p>
            <a:pPr marL="285750" indent="-285750">
              <a:buFont typeface="Arial" panose="020B0604020202020204" pitchFamily="34" charset="0"/>
              <a:buChar char="•"/>
            </a:pPr>
            <a:r>
              <a:rPr lang="sr-Latn-ME" sz="1700" dirty="0" smtClean="0">
                <a:solidFill>
                  <a:schemeClr val="bg1"/>
                </a:solidFill>
              </a:rPr>
              <a:t>zamjenom raskvašenog ili lošeg materijala u drenažnom rovu kvalitetnim materijalom ( kameni ili šljunkoviti )</a:t>
            </a:r>
          </a:p>
          <a:p>
            <a:pPr marL="285750" indent="-285750">
              <a:buFont typeface="Arial" panose="020B0604020202020204" pitchFamily="34" charset="0"/>
              <a:buChar char="•"/>
            </a:pPr>
            <a:r>
              <a:rPr lang="sr-Latn-ME" sz="1700" dirty="0" smtClean="0">
                <a:solidFill>
                  <a:schemeClr val="bg1"/>
                </a:solidFill>
              </a:rPr>
              <a:t>razbijanje mase zemljanog materijala sklone klizanju na manje djelove</a:t>
            </a:r>
          </a:p>
          <a:p>
            <a:pPr marL="285750" indent="-285750">
              <a:buFont typeface="Arial" panose="020B0604020202020204" pitchFamily="34" charset="0"/>
              <a:buChar char="•"/>
            </a:pPr>
            <a:r>
              <a:rPr lang="sr-Latn-ME" sz="1700" dirty="0" smtClean="0">
                <a:solidFill>
                  <a:schemeClr val="bg1"/>
                </a:solidFill>
              </a:rPr>
              <a:t>stvaranjem sistema trenja na kontaktu između ispune i prirodnog tla čime se obezbjeđuje podupiranje kosine</a:t>
            </a:r>
          </a:p>
          <a:p>
            <a:endParaRPr lang="sr-Latn-ME" sz="1700" dirty="0" smtClean="0">
              <a:solidFill>
                <a:schemeClr val="bg1"/>
              </a:solidFill>
            </a:endParaRPr>
          </a:p>
          <a:p>
            <a:endParaRPr lang="sr-Latn-ME" sz="1700" dirty="0">
              <a:solidFill>
                <a:schemeClr val="bg1"/>
              </a:solidFill>
            </a:endParaRPr>
          </a:p>
        </p:txBody>
      </p:sp>
      <p:pic>
        <p:nvPicPr>
          <p:cNvPr id="5" name="Picture 4"/>
          <p:cNvPicPr>
            <a:picLocks noChangeAspect="1"/>
          </p:cNvPicPr>
          <p:nvPr/>
        </p:nvPicPr>
        <p:blipFill>
          <a:blip r:embed="rId4"/>
          <a:stretch>
            <a:fillRect/>
          </a:stretch>
        </p:blipFill>
        <p:spPr>
          <a:xfrm>
            <a:off x="9709630" y="44624"/>
            <a:ext cx="1450542" cy="2243625"/>
          </a:xfrm>
          <a:prstGeom prst="rect">
            <a:avLst/>
          </a:prstGeom>
        </p:spPr>
      </p:pic>
      <p:pic>
        <p:nvPicPr>
          <p:cNvPr id="11" name="Picture 10"/>
          <p:cNvPicPr>
            <a:picLocks noChangeAspect="1"/>
          </p:cNvPicPr>
          <p:nvPr/>
        </p:nvPicPr>
        <p:blipFill>
          <a:blip r:embed="rId5"/>
          <a:stretch>
            <a:fillRect/>
          </a:stretch>
        </p:blipFill>
        <p:spPr>
          <a:xfrm>
            <a:off x="6821883" y="2852936"/>
            <a:ext cx="2571750" cy="2171700"/>
          </a:xfrm>
          <a:prstGeom prst="rect">
            <a:avLst/>
          </a:prstGeom>
        </p:spPr>
      </p:pic>
      <p:pic>
        <p:nvPicPr>
          <p:cNvPr id="12" name="Picture 11"/>
          <p:cNvPicPr>
            <a:picLocks noChangeAspect="1"/>
          </p:cNvPicPr>
          <p:nvPr/>
        </p:nvPicPr>
        <p:blipFill>
          <a:blip r:embed="rId6"/>
          <a:stretch>
            <a:fillRect/>
          </a:stretch>
        </p:blipFill>
        <p:spPr>
          <a:xfrm>
            <a:off x="9726646" y="2492896"/>
            <a:ext cx="2175813" cy="1773188"/>
          </a:xfrm>
          <a:prstGeom prst="rect">
            <a:avLst/>
          </a:prstGeom>
        </p:spPr>
      </p:pic>
      <p:pic>
        <p:nvPicPr>
          <p:cNvPr id="13" name="Picture 12"/>
          <p:cNvPicPr>
            <a:picLocks noChangeAspect="1"/>
          </p:cNvPicPr>
          <p:nvPr/>
        </p:nvPicPr>
        <p:blipFill>
          <a:blip r:embed="rId7"/>
          <a:stretch>
            <a:fillRect/>
          </a:stretch>
        </p:blipFill>
        <p:spPr>
          <a:xfrm>
            <a:off x="9583411" y="4379604"/>
            <a:ext cx="2284603" cy="1746047"/>
          </a:xfrm>
          <a:prstGeom prst="rect">
            <a:avLst/>
          </a:prstGeom>
        </p:spPr>
      </p:pic>
      <p:pic>
        <p:nvPicPr>
          <p:cNvPr id="14" name="Picture 13"/>
          <p:cNvPicPr>
            <a:picLocks noChangeAspect="1"/>
          </p:cNvPicPr>
          <p:nvPr/>
        </p:nvPicPr>
        <p:blipFill>
          <a:blip r:embed="rId8"/>
          <a:stretch>
            <a:fillRect/>
          </a:stretch>
        </p:blipFill>
        <p:spPr>
          <a:xfrm>
            <a:off x="3035316" y="1381374"/>
            <a:ext cx="6453206" cy="3783821"/>
          </a:xfrm>
          <a:prstGeom prst="rect">
            <a:avLst/>
          </a:prstGeom>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418998656"/>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bg/>
                                          </p:spTgt>
                                        </p:tgtEl>
                                        <p:attrNameLst>
                                          <p:attrName>style.visibility</p:attrName>
                                        </p:attrNameLst>
                                      </p:cBhvr>
                                      <p:to>
                                        <p:strVal val="visible"/>
                                      </p:to>
                                    </p:set>
                                    <p:anim calcmode="lin" valueType="num">
                                      <p:cBhvr>
                                        <p:cTn id="12" dur="500" fill="hold"/>
                                        <p:tgtEl>
                                          <p:spTgt spid="8">
                                            <p:bg/>
                                          </p:spTgt>
                                        </p:tgtEl>
                                        <p:attrNameLst>
                                          <p:attrName>ppt_w</p:attrName>
                                        </p:attrNameLst>
                                      </p:cBhvr>
                                      <p:tavLst>
                                        <p:tav tm="0">
                                          <p:val>
                                            <p:fltVal val="0"/>
                                          </p:val>
                                        </p:tav>
                                        <p:tav tm="100000">
                                          <p:val>
                                            <p:strVal val="#ppt_w"/>
                                          </p:val>
                                        </p:tav>
                                      </p:tavLst>
                                    </p:anim>
                                    <p:anim calcmode="lin" valueType="num">
                                      <p:cBhvr>
                                        <p:cTn id="13" dur="500" fill="hold"/>
                                        <p:tgtEl>
                                          <p:spTgt spid="8">
                                            <p:bg/>
                                          </p:spTgt>
                                        </p:tgtEl>
                                        <p:attrNameLst>
                                          <p:attrName>ppt_h</p:attrName>
                                        </p:attrNameLst>
                                      </p:cBhvr>
                                      <p:tavLst>
                                        <p:tav tm="0">
                                          <p:val>
                                            <p:fltVal val="0"/>
                                          </p:val>
                                        </p:tav>
                                        <p:tav tm="100000">
                                          <p:val>
                                            <p:strVal val="#ppt_h"/>
                                          </p:val>
                                        </p:tav>
                                      </p:tavLst>
                                    </p:anim>
                                    <p:animEffect transition="in" filter="fade">
                                      <p:cBhvr>
                                        <p:cTn id="14" dur="500"/>
                                        <p:tgtEl>
                                          <p:spTgt spid="8">
                                            <p:bg/>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 calcmode="lin" valueType="num">
                                      <p:cBhvr>
                                        <p:cTn id="26"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8" dur="5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 calcmode="lin" valueType="num">
                                      <p:cBhvr>
                                        <p:cTn id="33"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34"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35" dur="500"/>
                                        <p:tgtEl>
                                          <p:spTgt spid="8">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 calcmode="lin" valueType="num">
                                      <p:cBhvr>
                                        <p:cTn id="40"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41" dur="500" fill="hold"/>
                                        <p:tgtEl>
                                          <p:spTgt spid="8">
                                            <p:txEl>
                                              <p:pRg st="3" end="3"/>
                                            </p:txEl>
                                          </p:spTgt>
                                        </p:tgtEl>
                                        <p:attrNameLst>
                                          <p:attrName>ppt_h</p:attrName>
                                        </p:attrNameLst>
                                      </p:cBhvr>
                                      <p:tavLst>
                                        <p:tav tm="0">
                                          <p:val>
                                            <p:fltVal val="0"/>
                                          </p:val>
                                        </p:tav>
                                        <p:tav tm="100000">
                                          <p:val>
                                            <p:strVal val="#ppt_h"/>
                                          </p:val>
                                        </p:tav>
                                      </p:tavLst>
                                    </p:anim>
                                    <p:animEffect transition="in" filter="fade">
                                      <p:cBhvr>
                                        <p:cTn id="42" dur="500"/>
                                        <p:tgtEl>
                                          <p:spTgt spid="8">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1+#ppt_w/2"/>
                                          </p:val>
                                        </p:tav>
                                        <p:tav tm="100000">
                                          <p:val>
                                            <p:strVal val="#ppt_x"/>
                                          </p:val>
                                        </p:tav>
                                      </p:tavLst>
                                    </p:anim>
                                    <p:anim calcmode="lin" valueType="num">
                                      <p:cBhvr additive="base">
                                        <p:cTn id="6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0">
                                            <p:bg/>
                                          </p:spTgt>
                                        </p:tgtEl>
                                        <p:attrNameLst>
                                          <p:attrName>style.visibility</p:attrName>
                                        </p:attrNameLst>
                                      </p:cBhvr>
                                      <p:to>
                                        <p:strVal val="visible"/>
                                      </p:to>
                                    </p:set>
                                    <p:anim calcmode="lin" valueType="num">
                                      <p:cBhvr>
                                        <p:cTn id="77" dur="500" fill="hold"/>
                                        <p:tgtEl>
                                          <p:spTgt spid="10">
                                            <p:bg/>
                                          </p:spTgt>
                                        </p:tgtEl>
                                        <p:attrNameLst>
                                          <p:attrName>ppt_w</p:attrName>
                                        </p:attrNameLst>
                                      </p:cBhvr>
                                      <p:tavLst>
                                        <p:tav tm="0">
                                          <p:val>
                                            <p:fltVal val="0"/>
                                          </p:val>
                                        </p:tav>
                                        <p:tav tm="100000">
                                          <p:val>
                                            <p:strVal val="#ppt_w"/>
                                          </p:val>
                                        </p:tav>
                                      </p:tavLst>
                                    </p:anim>
                                    <p:anim calcmode="lin" valueType="num">
                                      <p:cBhvr>
                                        <p:cTn id="78" dur="500" fill="hold"/>
                                        <p:tgtEl>
                                          <p:spTgt spid="10">
                                            <p:bg/>
                                          </p:spTgt>
                                        </p:tgtEl>
                                        <p:attrNameLst>
                                          <p:attrName>ppt_h</p:attrName>
                                        </p:attrNameLst>
                                      </p:cBhvr>
                                      <p:tavLst>
                                        <p:tav tm="0">
                                          <p:val>
                                            <p:fltVal val="0"/>
                                          </p:val>
                                        </p:tav>
                                        <p:tav tm="100000">
                                          <p:val>
                                            <p:strVal val="#ppt_h"/>
                                          </p:val>
                                        </p:tav>
                                      </p:tavLst>
                                    </p:anim>
                                    <p:animEffect transition="in" filter="fade">
                                      <p:cBhvr>
                                        <p:cTn id="79" dur="500"/>
                                        <p:tgtEl>
                                          <p:spTgt spid="10">
                                            <p:bg/>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0">
                                            <p:txEl>
                                              <p:pRg st="0" end="0"/>
                                            </p:txEl>
                                          </p:spTgt>
                                        </p:tgtEl>
                                        <p:attrNameLst>
                                          <p:attrName>style.visibility</p:attrName>
                                        </p:attrNameLst>
                                      </p:cBhvr>
                                      <p:to>
                                        <p:strVal val="visible"/>
                                      </p:to>
                                    </p:set>
                                    <p:anim calcmode="lin" valueType="num">
                                      <p:cBhvr>
                                        <p:cTn id="84"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86" dur="500"/>
                                        <p:tgtEl>
                                          <p:spTgt spid="10">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10">
                                            <p:txEl>
                                              <p:pRg st="1" end="1"/>
                                            </p:txEl>
                                          </p:spTgt>
                                        </p:tgtEl>
                                        <p:attrNameLst>
                                          <p:attrName>style.visibility</p:attrName>
                                        </p:attrNameLst>
                                      </p:cBhvr>
                                      <p:to>
                                        <p:strVal val="visible"/>
                                      </p:to>
                                    </p:set>
                                    <p:anim calcmode="lin" valueType="num">
                                      <p:cBhvr>
                                        <p:cTn id="91"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92"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93" dur="500"/>
                                        <p:tgtEl>
                                          <p:spTgt spid="10">
                                            <p:txEl>
                                              <p:pRg st="1" end="1"/>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0">
                                            <p:txEl>
                                              <p:pRg st="2" end="2"/>
                                            </p:txEl>
                                          </p:spTgt>
                                        </p:tgtEl>
                                        <p:attrNameLst>
                                          <p:attrName>style.visibility</p:attrName>
                                        </p:attrNameLst>
                                      </p:cBhvr>
                                      <p:to>
                                        <p:strVal val="visible"/>
                                      </p:to>
                                    </p:set>
                                    <p:anim calcmode="lin" valueType="num">
                                      <p:cBhvr>
                                        <p:cTn id="98"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99"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100" dur="500"/>
                                        <p:tgtEl>
                                          <p:spTgt spid="10">
                                            <p:txEl>
                                              <p:pRg st="2" end="2"/>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10">
                                            <p:txEl>
                                              <p:pRg st="3" end="3"/>
                                            </p:txEl>
                                          </p:spTgt>
                                        </p:tgtEl>
                                        <p:attrNameLst>
                                          <p:attrName>style.visibility</p:attrName>
                                        </p:attrNameLst>
                                      </p:cBhvr>
                                      <p:to>
                                        <p:strVal val="visible"/>
                                      </p:to>
                                    </p:set>
                                    <p:anim calcmode="lin" valueType="num">
                                      <p:cBhvr>
                                        <p:cTn id="105" dur="5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106" dur="500" fill="hold"/>
                                        <p:tgtEl>
                                          <p:spTgt spid="10">
                                            <p:txEl>
                                              <p:pRg st="3" end="3"/>
                                            </p:txEl>
                                          </p:spTgt>
                                        </p:tgtEl>
                                        <p:attrNameLst>
                                          <p:attrName>ppt_h</p:attrName>
                                        </p:attrNameLst>
                                      </p:cBhvr>
                                      <p:tavLst>
                                        <p:tav tm="0">
                                          <p:val>
                                            <p:fltVal val="0"/>
                                          </p:val>
                                        </p:tav>
                                        <p:tav tm="100000">
                                          <p:val>
                                            <p:strVal val="#ppt_h"/>
                                          </p:val>
                                        </p:tav>
                                      </p:tavLst>
                                    </p:anim>
                                    <p:animEffect transition="in" filter="fade">
                                      <p:cBhvr>
                                        <p:cTn id="107" dur="500"/>
                                        <p:tgtEl>
                                          <p:spTgt spid="10">
                                            <p:txEl>
                                              <p:pRg st="3" end="3"/>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0">
                                            <p:txEl>
                                              <p:pRg st="4" end="4"/>
                                            </p:txEl>
                                          </p:spTgt>
                                        </p:tgtEl>
                                        <p:attrNameLst>
                                          <p:attrName>style.visibility</p:attrName>
                                        </p:attrNameLst>
                                      </p:cBhvr>
                                      <p:to>
                                        <p:strVal val="visible"/>
                                      </p:to>
                                    </p:set>
                                    <p:anim calcmode="lin" valueType="num">
                                      <p:cBhvr>
                                        <p:cTn id="112" dur="500" fill="hold"/>
                                        <p:tgtEl>
                                          <p:spTgt spid="10">
                                            <p:txEl>
                                              <p:pRg st="4" end="4"/>
                                            </p:txEl>
                                          </p:spTgt>
                                        </p:tgtEl>
                                        <p:attrNameLst>
                                          <p:attrName>ppt_w</p:attrName>
                                        </p:attrNameLst>
                                      </p:cBhvr>
                                      <p:tavLst>
                                        <p:tav tm="0">
                                          <p:val>
                                            <p:fltVal val="0"/>
                                          </p:val>
                                        </p:tav>
                                        <p:tav tm="100000">
                                          <p:val>
                                            <p:strVal val="#ppt_w"/>
                                          </p:val>
                                        </p:tav>
                                      </p:tavLst>
                                    </p:anim>
                                    <p:anim calcmode="lin" valueType="num">
                                      <p:cBhvr>
                                        <p:cTn id="113" dur="500" fill="hold"/>
                                        <p:tgtEl>
                                          <p:spTgt spid="10">
                                            <p:txEl>
                                              <p:pRg st="4" end="4"/>
                                            </p:txEl>
                                          </p:spTgt>
                                        </p:tgtEl>
                                        <p:attrNameLst>
                                          <p:attrName>ppt_h</p:attrName>
                                        </p:attrNameLst>
                                      </p:cBhvr>
                                      <p:tavLst>
                                        <p:tav tm="0">
                                          <p:val>
                                            <p:fltVal val="0"/>
                                          </p:val>
                                        </p:tav>
                                        <p:tav tm="100000">
                                          <p:val>
                                            <p:strVal val="#ppt_h"/>
                                          </p:val>
                                        </p:tav>
                                      </p:tavLst>
                                    </p:anim>
                                    <p:animEffect transition="in" filter="fade">
                                      <p:cBhvr>
                                        <p:cTn id="114" dur="500"/>
                                        <p:tgtEl>
                                          <p:spTgt spid="10">
                                            <p:txEl>
                                              <p:pRg st="4" end="4"/>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10">
                                            <p:txEl>
                                              <p:pRg st="5" end="5"/>
                                            </p:txEl>
                                          </p:spTgt>
                                        </p:tgtEl>
                                        <p:attrNameLst>
                                          <p:attrName>style.visibility</p:attrName>
                                        </p:attrNameLst>
                                      </p:cBhvr>
                                      <p:to>
                                        <p:strVal val="visible"/>
                                      </p:to>
                                    </p:set>
                                    <p:anim calcmode="lin" valueType="num">
                                      <p:cBhvr>
                                        <p:cTn id="119" dur="5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120" dur="500" fill="hold"/>
                                        <p:tgtEl>
                                          <p:spTgt spid="10">
                                            <p:txEl>
                                              <p:pRg st="5" end="5"/>
                                            </p:txEl>
                                          </p:spTgt>
                                        </p:tgtEl>
                                        <p:attrNameLst>
                                          <p:attrName>ppt_h</p:attrName>
                                        </p:attrNameLst>
                                      </p:cBhvr>
                                      <p:tavLst>
                                        <p:tav tm="0">
                                          <p:val>
                                            <p:fltVal val="0"/>
                                          </p:val>
                                        </p:tav>
                                        <p:tav tm="100000">
                                          <p:val>
                                            <p:strVal val="#ppt_h"/>
                                          </p:val>
                                        </p:tav>
                                      </p:tavLst>
                                    </p:anim>
                                    <p:animEffect transition="in" filter="fade">
                                      <p:cBhvr>
                                        <p:cTn id="121" dur="500"/>
                                        <p:tgtEl>
                                          <p:spTgt spid="10">
                                            <p:txEl>
                                              <p:pRg st="5" end="5"/>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31" presetClass="entr" presetSubtype="0" fill="hold" nodeType="clickEffect">
                                  <p:stCondLst>
                                    <p:cond delay="0"/>
                                  </p:stCondLst>
                                  <p:childTnLst>
                                    <p:set>
                                      <p:cBhvr>
                                        <p:cTn id="125" dur="1" fill="hold">
                                          <p:stCondLst>
                                            <p:cond delay="0"/>
                                          </p:stCondLst>
                                        </p:cTn>
                                        <p:tgtEl>
                                          <p:spTgt spid="14"/>
                                        </p:tgtEl>
                                        <p:attrNameLst>
                                          <p:attrName>style.visibility</p:attrName>
                                        </p:attrNameLst>
                                      </p:cBhvr>
                                      <p:to>
                                        <p:strVal val="visible"/>
                                      </p:to>
                                    </p:set>
                                    <p:anim calcmode="lin" valueType="num">
                                      <p:cBhvr>
                                        <p:cTn id="126" dur="1000" fill="hold"/>
                                        <p:tgtEl>
                                          <p:spTgt spid="14"/>
                                        </p:tgtEl>
                                        <p:attrNameLst>
                                          <p:attrName>ppt_w</p:attrName>
                                        </p:attrNameLst>
                                      </p:cBhvr>
                                      <p:tavLst>
                                        <p:tav tm="0">
                                          <p:val>
                                            <p:fltVal val="0"/>
                                          </p:val>
                                        </p:tav>
                                        <p:tav tm="100000">
                                          <p:val>
                                            <p:strVal val="#ppt_w"/>
                                          </p:val>
                                        </p:tav>
                                      </p:tavLst>
                                    </p:anim>
                                    <p:anim calcmode="lin" valueType="num">
                                      <p:cBhvr>
                                        <p:cTn id="127" dur="1000" fill="hold"/>
                                        <p:tgtEl>
                                          <p:spTgt spid="14"/>
                                        </p:tgtEl>
                                        <p:attrNameLst>
                                          <p:attrName>ppt_h</p:attrName>
                                        </p:attrNameLst>
                                      </p:cBhvr>
                                      <p:tavLst>
                                        <p:tav tm="0">
                                          <p:val>
                                            <p:fltVal val="0"/>
                                          </p:val>
                                        </p:tav>
                                        <p:tav tm="100000">
                                          <p:val>
                                            <p:strVal val="#ppt_h"/>
                                          </p:val>
                                        </p:tav>
                                      </p:tavLst>
                                    </p:anim>
                                    <p:anim calcmode="lin" valueType="num">
                                      <p:cBhvr>
                                        <p:cTn id="128" dur="1000" fill="hold"/>
                                        <p:tgtEl>
                                          <p:spTgt spid="14"/>
                                        </p:tgtEl>
                                        <p:attrNameLst>
                                          <p:attrName>style.rotation</p:attrName>
                                        </p:attrNameLst>
                                      </p:cBhvr>
                                      <p:tavLst>
                                        <p:tav tm="0">
                                          <p:val>
                                            <p:fltVal val="90"/>
                                          </p:val>
                                        </p:tav>
                                        <p:tav tm="100000">
                                          <p:val>
                                            <p:fltVal val="0"/>
                                          </p:val>
                                        </p:tav>
                                      </p:tavLst>
                                    </p:anim>
                                    <p:animEffect transition="in" filter="fade">
                                      <p:cBhvr>
                                        <p:cTn id="12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nimBg="1"/>
      <p:bldP spid="10"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96688" y="-218016"/>
            <a:ext cx="4320480" cy="766696"/>
          </a:xfrm>
        </p:spPr>
        <p:txBody>
          <a:bodyPr>
            <a:noAutofit/>
          </a:bodyPr>
          <a:lstStyle/>
          <a:p>
            <a:pPr algn="l"/>
            <a:r>
              <a:rPr lang="sr-Latn-ME" sz="2500" b="1" dirty="0" smtClean="0">
                <a:solidFill>
                  <a:srgbClr val="903163"/>
                </a:solidFill>
              </a:rPr>
              <a:t>Zaštita od dejstva voda</a:t>
            </a:r>
            <a:endParaRPr lang="en-US" sz="2500" b="1" dirty="0"/>
          </a:p>
        </p:txBody>
      </p:sp>
      <p:sp>
        <p:nvSpPr>
          <p:cNvPr id="11" name="Text Placeholder 2"/>
          <p:cNvSpPr txBox="1">
            <a:spLocks/>
          </p:cNvSpPr>
          <p:nvPr/>
        </p:nvSpPr>
        <p:spPr>
          <a:xfrm>
            <a:off x="-13930" y="476672"/>
            <a:ext cx="4885794" cy="2664296"/>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en-US" sz="1700" dirty="0" smtClean="0">
                <a:solidFill>
                  <a:schemeClr val="bg1"/>
                </a:solidFill>
              </a:rPr>
              <a:t>U </a:t>
            </a:r>
            <a:r>
              <a:rPr lang="en-US" sz="1700" dirty="0" err="1" smtClean="0">
                <a:solidFill>
                  <a:schemeClr val="bg1"/>
                </a:solidFill>
              </a:rPr>
              <a:t>toku</a:t>
            </a:r>
            <a:r>
              <a:rPr lang="en-US" sz="1700" dirty="0" smtClean="0">
                <a:solidFill>
                  <a:schemeClr val="bg1"/>
                </a:solidFill>
              </a:rPr>
              <a:t> </a:t>
            </a:r>
            <a:r>
              <a:rPr lang="en-US" sz="1700" dirty="0" err="1" smtClean="0">
                <a:solidFill>
                  <a:schemeClr val="bg1"/>
                </a:solidFill>
              </a:rPr>
              <a:t>gra</a:t>
            </a:r>
            <a:r>
              <a:rPr lang="sr-Latn-ME" sz="1700" dirty="0" smtClean="0">
                <a:solidFill>
                  <a:schemeClr val="bg1"/>
                </a:solidFill>
              </a:rPr>
              <a:t>đenja</a:t>
            </a:r>
            <a:r>
              <a:rPr lang="sr-Latn-ME" sz="1700" dirty="0" smtClean="0">
                <a:solidFill>
                  <a:schemeClr val="bg1"/>
                </a:solidFill>
              </a:rPr>
              <a:t>: teškoće pri iskopu i ugrađivanju materijala, problemi prohodnosti – saobraćaja građevinske mehanizacije </a:t>
            </a:r>
          </a:p>
          <a:p>
            <a:pPr marL="285750" indent="-285750">
              <a:buFont typeface="Wingdings" panose="05000000000000000000" pitchFamily="2" charset="2"/>
              <a:buChar char="§"/>
            </a:pPr>
            <a:r>
              <a:rPr lang="sr-Latn-ME" sz="1700" dirty="0" smtClean="0">
                <a:solidFill>
                  <a:schemeClr val="bg1"/>
                </a:solidFill>
              </a:rPr>
              <a:t>u eksploataciji: u vezi sa erozijom, stabilnošću kosina usjeka, nasipa i padina terena, nosivosti i trajnosti izgrađenih geotehničkih objekata</a:t>
            </a:r>
            <a:endParaRPr lang="sr-Latn-ME" sz="1700" dirty="0" smtClean="0">
              <a:solidFill>
                <a:schemeClr val="bg1"/>
              </a:solidFill>
            </a:endParaRPr>
          </a:p>
          <a:p>
            <a:pPr marL="285750" indent="-285750">
              <a:buFont typeface="Wingdings" panose="05000000000000000000" pitchFamily="2" charset="2"/>
              <a:buChar char="§"/>
            </a:pPr>
            <a:endParaRPr lang="sr-Latn-ME" sz="1700" dirty="0">
              <a:solidFill>
                <a:schemeClr val="bg1"/>
              </a:solidFill>
            </a:endParaRPr>
          </a:p>
        </p:txBody>
      </p:sp>
      <p:sp>
        <p:nvSpPr>
          <p:cNvPr id="4" name="Text Placeholder 2"/>
          <p:cNvSpPr txBox="1">
            <a:spLocks/>
          </p:cNvSpPr>
          <p:nvPr/>
        </p:nvSpPr>
        <p:spPr>
          <a:xfrm>
            <a:off x="0" y="3284984"/>
            <a:ext cx="4943872" cy="3456384"/>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dirty="0" smtClean="0">
                <a:solidFill>
                  <a:schemeClr val="bg1"/>
                </a:solidFill>
              </a:rPr>
              <a:t>Tekuća i mirujuća voda, naročito njene oscilacije mogu ugroziti stabilnost objekta zbog ispiranja i raskvašavanja materijala</a:t>
            </a:r>
          </a:p>
          <a:p>
            <a:pPr marL="285750" indent="-285750">
              <a:buFont typeface="Wingdings" panose="05000000000000000000" pitchFamily="2" charset="2"/>
              <a:buChar char="§"/>
            </a:pPr>
            <a:r>
              <a:rPr lang="sr-Latn-ME" sz="1700" dirty="0" smtClean="0">
                <a:solidFill>
                  <a:schemeClr val="bg1"/>
                </a:solidFill>
              </a:rPr>
              <a:t>talasi, abrazija obale i kosine nasipa</a:t>
            </a:r>
          </a:p>
          <a:p>
            <a:pPr marL="285750" indent="-285750">
              <a:buFont typeface="Wingdings" panose="05000000000000000000" pitchFamily="2" charset="2"/>
              <a:buChar char="§"/>
            </a:pPr>
            <a:r>
              <a:rPr lang="sr-Latn-ME" sz="1700" dirty="0" smtClean="0">
                <a:solidFill>
                  <a:schemeClr val="bg1"/>
                </a:solidFill>
              </a:rPr>
              <a:t>površinska voda rijeke/jezera može da utiče na režim podzemnih voda</a:t>
            </a:r>
          </a:p>
          <a:p>
            <a:pPr marL="285750" indent="-285750">
              <a:buFont typeface="Wingdings" panose="05000000000000000000" pitchFamily="2" charset="2"/>
              <a:buChar char="§"/>
            </a:pPr>
            <a:r>
              <a:rPr lang="sr-Latn-ME" sz="1700" dirty="0" smtClean="0">
                <a:solidFill>
                  <a:schemeClr val="bg1"/>
                </a:solidFill>
              </a:rPr>
              <a:t>uticaj na čvrstoću materijala</a:t>
            </a:r>
          </a:p>
        </p:txBody>
      </p:sp>
      <p:pic>
        <p:nvPicPr>
          <p:cNvPr id="2" name="Picture 1"/>
          <p:cNvPicPr>
            <a:picLocks noChangeAspect="1"/>
          </p:cNvPicPr>
          <p:nvPr/>
        </p:nvPicPr>
        <p:blipFill rotWithShape="1">
          <a:blip r:embed="rId3"/>
          <a:srcRect l="10676" r="3308"/>
          <a:stretch/>
        </p:blipFill>
        <p:spPr>
          <a:xfrm>
            <a:off x="5087888" y="332656"/>
            <a:ext cx="6919676" cy="5616624"/>
          </a:xfrm>
          <a:prstGeom prst="rect">
            <a:avLst/>
          </a:prstGeom>
        </p:spPr>
      </p:pic>
    </p:spTree>
    <p:extLst>
      <p:ext uri="{BB962C8B-B14F-4D97-AF65-F5344CB8AC3E}">
        <p14:creationId xmlns:p14="http://schemas.microsoft.com/office/powerpoint/2010/main" val="74085709"/>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p:cTn id="7" dur="500" fill="hold"/>
                                        <p:tgtEl>
                                          <p:spTgt spid="11">
                                            <p:bg/>
                                          </p:spTgt>
                                        </p:tgtEl>
                                        <p:attrNameLst>
                                          <p:attrName>ppt_w</p:attrName>
                                        </p:attrNameLst>
                                      </p:cBhvr>
                                      <p:tavLst>
                                        <p:tav tm="0">
                                          <p:val>
                                            <p:fltVal val="0"/>
                                          </p:val>
                                        </p:tav>
                                        <p:tav tm="100000">
                                          <p:val>
                                            <p:strVal val="#ppt_w"/>
                                          </p:val>
                                        </p:tav>
                                      </p:tavLst>
                                    </p:anim>
                                    <p:anim calcmode="lin" valueType="num">
                                      <p:cBhvr>
                                        <p:cTn id="8" dur="500" fill="hold"/>
                                        <p:tgtEl>
                                          <p:spTgt spid="11">
                                            <p:bg/>
                                          </p:spTgt>
                                        </p:tgtEl>
                                        <p:attrNameLst>
                                          <p:attrName>ppt_h</p:attrName>
                                        </p:attrNameLst>
                                      </p:cBhvr>
                                      <p:tavLst>
                                        <p:tav tm="0">
                                          <p:val>
                                            <p:fltVal val="0"/>
                                          </p:val>
                                        </p:tav>
                                        <p:tav tm="100000">
                                          <p:val>
                                            <p:strVal val="#ppt_h"/>
                                          </p:val>
                                        </p:tav>
                                      </p:tavLst>
                                    </p:anim>
                                    <p:animEffect transition="in" filter="fade">
                                      <p:cBhvr>
                                        <p:cTn id="9" dur="500"/>
                                        <p:tgtEl>
                                          <p:spTgt spid="11">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 calcmode="lin" valueType="num">
                                      <p:cBhvr>
                                        <p:cTn id="21"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bg/>
                                          </p:spTgt>
                                        </p:tgtEl>
                                        <p:attrNameLst>
                                          <p:attrName>style.visibility</p:attrName>
                                        </p:attrNameLst>
                                      </p:cBhvr>
                                      <p:to>
                                        <p:strVal val="visible"/>
                                      </p:to>
                                    </p:set>
                                    <p:anim calcmode="lin" valueType="num">
                                      <p:cBhvr>
                                        <p:cTn id="35" dur="500" fill="hold"/>
                                        <p:tgtEl>
                                          <p:spTgt spid="4">
                                            <p:bg/>
                                          </p:spTgt>
                                        </p:tgtEl>
                                        <p:attrNameLst>
                                          <p:attrName>ppt_w</p:attrName>
                                        </p:attrNameLst>
                                      </p:cBhvr>
                                      <p:tavLst>
                                        <p:tav tm="0">
                                          <p:val>
                                            <p:fltVal val="0"/>
                                          </p:val>
                                        </p:tav>
                                        <p:tav tm="100000">
                                          <p:val>
                                            <p:strVal val="#ppt_w"/>
                                          </p:val>
                                        </p:tav>
                                      </p:tavLst>
                                    </p:anim>
                                    <p:anim calcmode="lin" valueType="num">
                                      <p:cBhvr>
                                        <p:cTn id="36" dur="500" fill="hold"/>
                                        <p:tgtEl>
                                          <p:spTgt spid="4">
                                            <p:bg/>
                                          </p:spTgt>
                                        </p:tgtEl>
                                        <p:attrNameLst>
                                          <p:attrName>ppt_h</p:attrName>
                                        </p:attrNameLst>
                                      </p:cBhvr>
                                      <p:tavLst>
                                        <p:tav tm="0">
                                          <p:val>
                                            <p:fltVal val="0"/>
                                          </p:val>
                                        </p:tav>
                                        <p:tav tm="100000">
                                          <p:val>
                                            <p:strVal val="#ppt_h"/>
                                          </p:val>
                                        </p:tav>
                                      </p:tavLst>
                                    </p:anim>
                                    <p:animEffect transition="in" filter="fade">
                                      <p:cBhvr>
                                        <p:cTn id="37" dur="500"/>
                                        <p:tgtEl>
                                          <p:spTgt spid="4">
                                            <p:bg/>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 calcmode="lin" valueType="num">
                                      <p:cBhvr>
                                        <p:cTn id="4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p:cTn id="4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 calcmode="lin" valueType="num">
                                      <p:cBhvr>
                                        <p:cTn id="56"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57"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58" dur="500"/>
                                        <p:tgtEl>
                                          <p:spTgt spid="4">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 calcmode="lin" valueType="num">
                                      <p:cBhvr>
                                        <p:cTn id="63"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64"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6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srcRect l="10676" r="3308"/>
          <a:stretch/>
        </p:blipFill>
        <p:spPr>
          <a:xfrm>
            <a:off x="4641056" y="0"/>
            <a:ext cx="7329508" cy="5949280"/>
          </a:xfrm>
          <a:prstGeom prst="rect">
            <a:avLst/>
          </a:prstGeom>
        </p:spPr>
      </p:pic>
      <p:sp>
        <p:nvSpPr>
          <p:cNvPr id="7" name="Title 2"/>
          <p:cNvSpPr>
            <a:spLocks noGrp="1"/>
          </p:cNvSpPr>
          <p:nvPr>
            <p:ph type="title"/>
          </p:nvPr>
        </p:nvSpPr>
        <p:spPr>
          <a:xfrm>
            <a:off x="-96688" y="-218016"/>
            <a:ext cx="4320480" cy="766696"/>
          </a:xfrm>
        </p:spPr>
        <p:txBody>
          <a:bodyPr>
            <a:noAutofit/>
          </a:bodyPr>
          <a:lstStyle/>
          <a:p>
            <a:pPr algn="l"/>
            <a:r>
              <a:rPr lang="sr-Latn-ME" sz="2500" b="1" dirty="0" smtClean="0">
                <a:solidFill>
                  <a:srgbClr val="903163"/>
                </a:solidFill>
              </a:rPr>
              <a:t>Zaštita od dejstva voda</a:t>
            </a:r>
            <a:endParaRPr lang="en-US" sz="2500" b="1" dirty="0"/>
          </a:p>
        </p:txBody>
      </p:sp>
      <p:sp>
        <p:nvSpPr>
          <p:cNvPr id="4" name="Text Placeholder 2"/>
          <p:cNvSpPr txBox="1">
            <a:spLocks/>
          </p:cNvSpPr>
          <p:nvPr/>
        </p:nvSpPr>
        <p:spPr>
          <a:xfrm>
            <a:off x="104552" y="395975"/>
            <a:ext cx="4335264" cy="4689210"/>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dirty="0" smtClean="0">
                <a:solidFill>
                  <a:schemeClr val="bg1"/>
                </a:solidFill>
              </a:rPr>
              <a:t>padavine ( kiša, snijeg) –erozija i ispiranje materijala stvaraju brazde u kosinama koje mogu ugroziti stabilnost kosine</a:t>
            </a:r>
          </a:p>
          <a:p>
            <a:pPr marL="285750" indent="-285750">
              <a:buFont typeface="Wingdings" panose="05000000000000000000" pitchFamily="2" charset="2"/>
              <a:buChar char="§"/>
            </a:pPr>
            <a:r>
              <a:rPr lang="sr-Latn-ME" sz="1700" dirty="0" smtClean="0">
                <a:solidFill>
                  <a:schemeClr val="bg1"/>
                </a:solidFill>
              </a:rPr>
              <a:t>voda u zoni smrzavanja, usled dejstva smrzavanja i odmrzavanja, razara planum saobraćajnice, smanjuje nosivost i izaziva deformacije gornjeg stroja pod dejstvom saobraćaja</a:t>
            </a:r>
          </a:p>
          <a:p>
            <a:pPr marL="285750" indent="-285750">
              <a:buFont typeface="Wingdings" panose="05000000000000000000" pitchFamily="2" charset="2"/>
              <a:buChar char="§"/>
            </a:pPr>
            <a:r>
              <a:rPr lang="sr-Latn-ME" sz="1700" dirty="0" smtClean="0">
                <a:solidFill>
                  <a:schemeClr val="bg1"/>
                </a:solidFill>
              </a:rPr>
              <a:t>podzemne vode ( nastale infiltracijom ili kapilarnim penjanjem) – stabilnost kosina</a:t>
            </a:r>
            <a:endParaRPr lang="sr-Latn-ME" sz="1700" dirty="0">
              <a:solidFill>
                <a:schemeClr val="bg1"/>
              </a:solidFill>
            </a:endParaRPr>
          </a:p>
        </p:txBody>
      </p:sp>
      <p:sp>
        <p:nvSpPr>
          <p:cNvPr id="6" name="Rectangle 3"/>
          <p:cNvSpPr txBox="1">
            <a:spLocks noChangeArrowheads="1"/>
          </p:cNvSpPr>
          <p:nvPr/>
        </p:nvSpPr>
        <p:spPr bwMode="auto">
          <a:xfrm>
            <a:off x="193364" y="5129808"/>
            <a:ext cx="4727848" cy="1728192"/>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342900" indent="-342900">
              <a:buFont typeface="+mj-lt"/>
              <a:buAutoNum type="arabicPeriod"/>
            </a:pPr>
            <a:r>
              <a:rPr lang="sr-Latn-ME" sz="2000" dirty="0">
                <a:solidFill>
                  <a:srgbClr val="002060"/>
                </a:solidFill>
              </a:rPr>
              <a:t>Odvodnjavanje površinske i </a:t>
            </a:r>
            <a:r>
              <a:rPr lang="sr-Latn-ME" sz="2000" dirty="0" smtClean="0">
                <a:solidFill>
                  <a:srgbClr val="002060"/>
                </a:solidFill>
              </a:rPr>
              <a:t>dreniranje </a:t>
            </a:r>
            <a:r>
              <a:rPr lang="sr-Latn-ME" sz="2000" dirty="0">
                <a:solidFill>
                  <a:srgbClr val="002060"/>
                </a:solidFill>
              </a:rPr>
              <a:t>podzemne vode</a:t>
            </a:r>
          </a:p>
          <a:p>
            <a:pPr marL="342900" indent="-342900">
              <a:buFont typeface="+mj-lt"/>
              <a:buAutoNum type="arabicPeriod"/>
            </a:pPr>
            <a:r>
              <a:rPr lang="sr-Latn-ME" sz="2000" dirty="0">
                <a:solidFill>
                  <a:srgbClr val="002060"/>
                </a:solidFill>
              </a:rPr>
              <a:t>Zaštita kosina</a:t>
            </a:r>
          </a:p>
          <a:p>
            <a:pPr marL="342900" indent="-342900">
              <a:buFont typeface="+mj-lt"/>
              <a:buAutoNum type="arabicPeriod"/>
            </a:pPr>
            <a:r>
              <a:rPr lang="sr-Latn-ME" sz="2000" dirty="0">
                <a:solidFill>
                  <a:srgbClr val="002060"/>
                </a:solidFill>
              </a:rPr>
              <a:t>Podupiranje potpornim konstrukcijama</a:t>
            </a:r>
          </a:p>
          <a:p>
            <a:pPr marL="342900" indent="-342900">
              <a:buFont typeface="+mj-lt"/>
              <a:buAutoNum type="arabicPeriod"/>
            </a:pPr>
            <a:endParaRPr lang="sr-Latn-ME" sz="2000" dirty="0">
              <a:solidFill>
                <a:srgbClr val="002060"/>
              </a:solidFill>
            </a:endParaRPr>
          </a:p>
        </p:txBody>
      </p:sp>
    </p:spTree>
    <p:extLst>
      <p:ext uri="{BB962C8B-B14F-4D97-AF65-F5344CB8AC3E}">
        <p14:creationId xmlns:p14="http://schemas.microsoft.com/office/powerpoint/2010/main" val="632215778"/>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bg/>
                                          </p:spTgt>
                                        </p:tgtEl>
                                        <p:attrNameLst>
                                          <p:attrName>style.visibility</p:attrName>
                                        </p:attrNameLst>
                                      </p:cBhvr>
                                      <p:to>
                                        <p:strVal val="visible"/>
                                      </p:to>
                                    </p:set>
                                    <p:anim calcmode="lin" valueType="num">
                                      <p:cBhvr>
                                        <p:cTn id="14" dur="500" fill="hold"/>
                                        <p:tgtEl>
                                          <p:spTgt spid="4">
                                            <p:bg/>
                                          </p:spTgt>
                                        </p:tgtEl>
                                        <p:attrNameLst>
                                          <p:attrName>ppt_w</p:attrName>
                                        </p:attrNameLst>
                                      </p:cBhvr>
                                      <p:tavLst>
                                        <p:tav tm="0">
                                          <p:val>
                                            <p:fltVal val="0"/>
                                          </p:val>
                                        </p:tav>
                                        <p:tav tm="100000">
                                          <p:val>
                                            <p:strVal val="#ppt_w"/>
                                          </p:val>
                                        </p:tav>
                                      </p:tavLst>
                                    </p:anim>
                                    <p:anim calcmode="lin" valueType="num">
                                      <p:cBhvr>
                                        <p:cTn id="15" dur="500" fill="hold"/>
                                        <p:tgtEl>
                                          <p:spTgt spid="4">
                                            <p:bg/>
                                          </p:spTgt>
                                        </p:tgtEl>
                                        <p:attrNameLst>
                                          <p:attrName>ppt_h</p:attrName>
                                        </p:attrNameLst>
                                      </p:cBhvr>
                                      <p:tavLst>
                                        <p:tav tm="0">
                                          <p:val>
                                            <p:fltVal val="0"/>
                                          </p:val>
                                        </p:tav>
                                        <p:tav tm="100000">
                                          <p:val>
                                            <p:strVal val="#ppt_h"/>
                                          </p:val>
                                        </p:tav>
                                      </p:tavLst>
                                    </p:anim>
                                    <p:animEffect transition="in" filter="fade">
                                      <p:cBhvr>
                                        <p:cTn id="16" dur="500"/>
                                        <p:tgtEl>
                                          <p:spTgt spid="4">
                                            <p:bg/>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p:cTn id="21"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 calcmode="lin" valueType="num">
                                      <p:cBhvr>
                                        <p:cTn id="28"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p:cTn id="3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0" y="-192977"/>
            <a:ext cx="7476968" cy="766696"/>
          </a:xfrm>
        </p:spPr>
        <p:txBody>
          <a:bodyPr>
            <a:noAutofit/>
          </a:bodyPr>
          <a:lstStyle/>
          <a:p>
            <a:pPr algn="l"/>
            <a:r>
              <a:rPr lang="en-US" sz="2500" b="1" dirty="0" err="1" smtClean="0">
                <a:solidFill>
                  <a:srgbClr val="903163"/>
                </a:solidFill>
              </a:rPr>
              <a:t>Odvodnjavanje</a:t>
            </a:r>
            <a:r>
              <a:rPr lang="en-US" sz="2500" b="1" dirty="0" smtClean="0">
                <a:solidFill>
                  <a:srgbClr val="903163"/>
                </a:solidFill>
              </a:rPr>
              <a:t> </a:t>
            </a:r>
            <a:r>
              <a:rPr lang="en-US" sz="2500" b="1" dirty="0" err="1" smtClean="0">
                <a:solidFill>
                  <a:srgbClr val="903163"/>
                </a:solidFill>
              </a:rPr>
              <a:t>povr</a:t>
            </a:r>
            <a:r>
              <a:rPr lang="sr-Latn-ME" sz="2500" b="1" dirty="0" smtClean="0">
                <a:solidFill>
                  <a:srgbClr val="903163"/>
                </a:solidFill>
              </a:rPr>
              <a:t>šinske i dreniranje podzemne vode</a:t>
            </a:r>
            <a:endParaRPr lang="en-US" sz="2500" b="1" dirty="0"/>
          </a:p>
        </p:txBody>
      </p:sp>
      <p:sp>
        <p:nvSpPr>
          <p:cNvPr id="11" name="Text Placeholder 2"/>
          <p:cNvSpPr txBox="1">
            <a:spLocks/>
          </p:cNvSpPr>
          <p:nvPr/>
        </p:nvSpPr>
        <p:spPr>
          <a:xfrm>
            <a:off x="7476968" y="151685"/>
            <a:ext cx="4678257" cy="2248740"/>
          </a:xfrm>
          <a:prstGeom prst="rect">
            <a:avLst/>
          </a:prstGeom>
          <a:solidFill>
            <a:srgbClr val="903163"/>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sr-Latn-ME" sz="1700" b="1" dirty="0" smtClean="0">
                <a:solidFill>
                  <a:schemeClr val="bg1"/>
                </a:solidFill>
              </a:rPr>
              <a:t>površinsko odvodnjavanje, sakupljanjem i odvođenjem površinskih voda</a:t>
            </a:r>
            <a:endParaRPr lang="sr-Latn-ME" sz="1700" b="1" dirty="0" smtClean="0">
              <a:solidFill>
                <a:schemeClr val="bg1"/>
              </a:solidFill>
            </a:endParaRPr>
          </a:p>
          <a:p>
            <a:pPr marL="342900" indent="-342900">
              <a:buFont typeface="+mj-lt"/>
              <a:buAutoNum type="arabicPeriod"/>
            </a:pPr>
            <a:r>
              <a:rPr lang="sr-Latn-ME" sz="1700" b="1" dirty="0" smtClean="0">
                <a:solidFill>
                  <a:schemeClr val="bg1"/>
                </a:solidFill>
              </a:rPr>
              <a:t>podpovršinsko odvodnjavanje sakupljanjem i odvođenjem podzemnih voda i voda dospjelih u trup saobraćajnice ili na posteljicu.</a:t>
            </a:r>
            <a:endParaRPr lang="sr-Latn-ME" sz="1700" dirty="0">
              <a:solidFill>
                <a:schemeClr val="bg1"/>
              </a:solidFill>
            </a:endParaRPr>
          </a:p>
        </p:txBody>
      </p:sp>
      <p:sp>
        <p:nvSpPr>
          <p:cNvPr id="13" name="Rectangle 3"/>
          <p:cNvSpPr txBox="1">
            <a:spLocks noChangeArrowheads="1"/>
          </p:cNvSpPr>
          <p:nvPr/>
        </p:nvSpPr>
        <p:spPr bwMode="auto">
          <a:xfrm>
            <a:off x="199806" y="2964712"/>
            <a:ext cx="4095994" cy="3344608"/>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trapezasti se koriste za veće količine vode i usjecima puteva manjeg značaja, zbog manje bezbijednosti u vožnji</a:t>
            </a:r>
            <a:endParaRPr lang="sr-Latn-ME" sz="1700" dirty="0">
              <a:latin typeface="Calibri" panose="020F0502020204030204" pitchFamily="34" charset="0"/>
              <a:cs typeface="Calibri" panose="020F0502020204030204" pitchFamily="34" charset="0"/>
            </a:endParaRP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na važnijim saobraćajnicama se primjenjuju segmentni kanali</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suviše mali podužni pad – taloženje materijala i zamuljivanje</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suviše veliki podužni pad – erozija dna i kosine zbog velike brzine proticanja vode</a:t>
            </a:r>
          </a:p>
          <a:p>
            <a:pPr marL="400050" indent="-400050">
              <a:buFont typeface="Wingdings" panose="05000000000000000000" pitchFamily="2" charset="2"/>
              <a:buChar char="§"/>
            </a:pPr>
            <a:endParaRPr lang="sr-Latn-ME" sz="1700" dirty="0" smtClean="0">
              <a:latin typeface="Calibri" panose="020F0502020204030204" pitchFamily="34" charset="0"/>
              <a:cs typeface="Calibri" panose="020F0502020204030204" pitchFamily="34" charset="0"/>
            </a:endParaRPr>
          </a:p>
          <a:p>
            <a:pPr marL="0" indent="0">
              <a:buNone/>
            </a:pPr>
            <a:endParaRPr lang="en-US" sz="1700" dirty="0">
              <a:latin typeface="Calibri" panose="020F0502020204030204" pitchFamily="34" charset="0"/>
              <a:cs typeface="Calibri" panose="020F0502020204030204" pitchFamily="34" charset="0"/>
            </a:endParaRPr>
          </a:p>
          <a:p>
            <a:pPr algn="just" eaLnBrk="1" hangingPunct="1">
              <a:lnSpc>
                <a:spcPct val="90000"/>
              </a:lnSpc>
            </a:pPr>
            <a:endParaRPr lang="sr-Latn-CS" sz="1700" dirty="0">
              <a:solidFill>
                <a:schemeClr val="tx1"/>
              </a:solidFill>
              <a:latin typeface="Calibri" panose="020F0502020204030204" pitchFamily="34" charset="0"/>
              <a:cs typeface="Calibri" panose="020F0502020204030204" pitchFamily="34" charset="0"/>
            </a:endParaRPr>
          </a:p>
        </p:txBody>
      </p:sp>
      <p:sp>
        <p:nvSpPr>
          <p:cNvPr id="14" name="Text Placeholder 2"/>
          <p:cNvSpPr txBox="1">
            <a:spLocks/>
          </p:cNvSpPr>
          <p:nvPr/>
        </p:nvSpPr>
        <p:spPr>
          <a:xfrm>
            <a:off x="215086" y="2287687"/>
            <a:ext cx="3774142" cy="57563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b="1" i="1" dirty="0" smtClean="0">
                <a:solidFill>
                  <a:schemeClr val="bg1"/>
                </a:solidFill>
              </a:rPr>
              <a:t>Kanali</a:t>
            </a:r>
            <a:endParaRPr lang="sr-Latn-ME" sz="1700" dirty="0">
              <a:solidFill>
                <a:schemeClr val="bg1"/>
              </a:solidFill>
            </a:endParaRPr>
          </a:p>
        </p:txBody>
      </p:sp>
      <p:sp>
        <p:nvSpPr>
          <p:cNvPr id="8" name="Text Placeholder 2"/>
          <p:cNvSpPr txBox="1">
            <a:spLocks/>
          </p:cNvSpPr>
          <p:nvPr/>
        </p:nvSpPr>
        <p:spPr>
          <a:xfrm>
            <a:off x="147160" y="548680"/>
            <a:ext cx="6668920" cy="1638607"/>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Površinskim odvodnjavanjem se prihvata atmosferska voda i odvodi sa površine objekta ili kolovoza otvorenim kanalima različitog  presjeka čiji oblik i dimenzije zavise od količine vode koje primaju, podužnog nagiba i namjene.</a:t>
            </a:r>
            <a:endParaRPr lang="sr-Latn-ME" sz="1700" dirty="0">
              <a:solidFill>
                <a:schemeClr val="bg1"/>
              </a:solidFill>
            </a:endParaRPr>
          </a:p>
        </p:txBody>
      </p:sp>
      <p:pic>
        <p:nvPicPr>
          <p:cNvPr id="2" name="Picture 1"/>
          <p:cNvPicPr>
            <a:picLocks noChangeAspect="1"/>
          </p:cNvPicPr>
          <p:nvPr/>
        </p:nvPicPr>
        <p:blipFill>
          <a:blip r:embed="rId2"/>
          <a:stretch>
            <a:fillRect/>
          </a:stretch>
        </p:blipFill>
        <p:spPr>
          <a:xfrm>
            <a:off x="4439816" y="2745086"/>
            <a:ext cx="7651601" cy="2772145"/>
          </a:xfrm>
          <a:prstGeom prst="rect">
            <a:avLst/>
          </a:prstGeom>
        </p:spPr>
      </p:pic>
    </p:spTree>
    <p:extLst>
      <p:ext uri="{BB962C8B-B14F-4D97-AF65-F5344CB8AC3E}">
        <p14:creationId xmlns:p14="http://schemas.microsoft.com/office/powerpoint/2010/main" val="3174768713"/>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bg/>
                                          </p:spTgt>
                                        </p:tgtEl>
                                        <p:attrNameLst>
                                          <p:attrName>style.visibility</p:attrName>
                                        </p:attrNameLst>
                                      </p:cBhvr>
                                      <p:to>
                                        <p:strVal val="visible"/>
                                      </p:to>
                                    </p:set>
                                    <p:anim calcmode="lin" valueType="num">
                                      <p:cBhvr>
                                        <p:cTn id="26" dur="500" fill="hold"/>
                                        <p:tgtEl>
                                          <p:spTgt spid="14">
                                            <p:bg/>
                                          </p:spTgt>
                                        </p:tgtEl>
                                        <p:attrNameLst>
                                          <p:attrName>ppt_w</p:attrName>
                                        </p:attrNameLst>
                                      </p:cBhvr>
                                      <p:tavLst>
                                        <p:tav tm="0">
                                          <p:val>
                                            <p:fltVal val="0"/>
                                          </p:val>
                                        </p:tav>
                                        <p:tav tm="100000">
                                          <p:val>
                                            <p:strVal val="#ppt_w"/>
                                          </p:val>
                                        </p:tav>
                                      </p:tavLst>
                                    </p:anim>
                                    <p:anim calcmode="lin" valueType="num">
                                      <p:cBhvr>
                                        <p:cTn id="27" dur="500" fill="hold"/>
                                        <p:tgtEl>
                                          <p:spTgt spid="14">
                                            <p:bg/>
                                          </p:spTgt>
                                        </p:tgtEl>
                                        <p:attrNameLst>
                                          <p:attrName>ppt_h</p:attrName>
                                        </p:attrNameLst>
                                      </p:cBhvr>
                                      <p:tavLst>
                                        <p:tav tm="0">
                                          <p:val>
                                            <p:fltVal val="0"/>
                                          </p:val>
                                        </p:tav>
                                        <p:tav tm="100000">
                                          <p:val>
                                            <p:strVal val="#ppt_h"/>
                                          </p:val>
                                        </p:tav>
                                      </p:tavLst>
                                    </p:anim>
                                    <p:animEffect transition="in" filter="fade">
                                      <p:cBhvr>
                                        <p:cTn id="28" dur="500"/>
                                        <p:tgtEl>
                                          <p:spTgt spid="14">
                                            <p:bg/>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 calcmode="lin" valueType="num">
                                      <p:cBhvr>
                                        <p:cTn id="33"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14">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3">
                                            <p:bg/>
                                          </p:spTgt>
                                        </p:tgtEl>
                                        <p:attrNameLst>
                                          <p:attrName>style.visibility</p:attrName>
                                        </p:attrNameLst>
                                      </p:cBhvr>
                                      <p:to>
                                        <p:strVal val="visible"/>
                                      </p:to>
                                    </p:set>
                                    <p:anim calcmode="lin" valueType="num">
                                      <p:cBhvr>
                                        <p:cTn id="40" dur="500" fill="hold"/>
                                        <p:tgtEl>
                                          <p:spTgt spid="13">
                                            <p:bg/>
                                          </p:spTgt>
                                        </p:tgtEl>
                                        <p:attrNameLst>
                                          <p:attrName>ppt_w</p:attrName>
                                        </p:attrNameLst>
                                      </p:cBhvr>
                                      <p:tavLst>
                                        <p:tav tm="0">
                                          <p:val>
                                            <p:fltVal val="0"/>
                                          </p:val>
                                        </p:tav>
                                        <p:tav tm="100000">
                                          <p:val>
                                            <p:strVal val="#ppt_w"/>
                                          </p:val>
                                        </p:tav>
                                      </p:tavLst>
                                    </p:anim>
                                    <p:anim calcmode="lin" valueType="num">
                                      <p:cBhvr>
                                        <p:cTn id="41" dur="500" fill="hold"/>
                                        <p:tgtEl>
                                          <p:spTgt spid="13">
                                            <p:bg/>
                                          </p:spTgt>
                                        </p:tgtEl>
                                        <p:attrNameLst>
                                          <p:attrName>ppt_h</p:attrName>
                                        </p:attrNameLst>
                                      </p:cBhvr>
                                      <p:tavLst>
                                        <p:tav tm="0">
                                          <p:val>
                                            <p:fltVal val="0"/>
                                          </p:val>
                                        </p:tav>
                                        <p:tav tm="100000">
                                          <p:val>
                                            <p:strVal val="#ppt_h"/>
                                          </p:val>
                                        </p:tav>
                                      </p:tavLst>
                                    </p:anim>
                                    <p:animEffect transition="in" filter="fade">
                                      <p:cBhvr>
                                        <p:cTn id="42" dur="500"/>
                                        <p:tgtEl>
                                          <p:spTgt spid="13">
                                            <p:bg/>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 calcmode="lin" valueType="num">
                                      <p:cBhvr>
                                        <p:cTn id="4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13">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3">
                                            <p:txEl>
                                              <p:pRg st="1" end="1"/>
                                            </p:txEl>
                                          </p:spTgt>
                                        </p:tgtEl>
                                        <p:attrNameLst>
                                          <p:attrName>style.visibility</p:attrName>
                                        </p:attrNameLst>
                                      </p:cBhvr>
                                      <p:to>
                                        <p:strVal val="visible"/>
                                      </p:to>
                                    </p:set>
                                    <p:anim calcmode="lin" valueType="num">
                                      <p:cBhvr>
                                        <p:cTn id="54" dur="500" fill="hold"/>
                                        <p:tgtEl>
                                          <p:spTgt spid="13">
                                            <p:txEl>
                                              <p:pRg st="1" end="1"/>
                                            </p:txEl>
                                          </p:spTgt>
                                        </p:tgtEl>
                                        <p:attrNameLst>
                                          <p:attrName>ppt_w</p:attrName>
                                        </p:attrNameLst>
                                      </p:cBhvr>
                                      <p:tavLst>
                                        <p:tav tm="0">
                                          <p:val>
                                            <p:fltVal val="0"/>
                                          </p:val>
                                        </p:tav>
                                        <p:tav tm="100000">
                                          <p:val>
                                            <p:strVal val="#ppt_w"/>
                                          </p:val>
                                        </p:tav>
                                      </p:tavLst>
                                    </p:anim>
                                    <p:anim calcmode="lin" valueType="num">
                                      <p:cBhvr>
                                        <p:cTn id="55" dur="500" fill="hold"/>
                                        <p:tgtEl>
                                          <p:spTgt spid="13">
                                            <p:txEl>
                                              <p:pRg st="1" end="1"/>
                                            </p:txEl>
                                          </p:spTgt>
                                        </p:tgtEl>
                                        <p:attrNameLst>
                                          <p:attrName>ppt_h</p:attrName>
                                        </p:attrNameLst>
                                      </p:cBhvr>
                                      <p:tavLst>
                                        <p:tav tm="0">
                                          <p:val>
                                            <p:fltVal val="0"/>
                                          </p:val>
                                        </p:tav>
                                        <p:tav tm="100000">
                                          <p:val>
                                            <p:strVal val="#ppt_h"/>
                                          </p:val>
                                        </p:tav>
                                      </p:tavLst>
                                    </p:anim>
                                    <p:animEffect transition="in" filter="fade">
                                      <p:cBhvr>
                                        <p:cTn id="56" dur="500"/>
                                        <p:tgtEl>
                                          <p:spTgt spid="13">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3">
                                            <p:txEl>
                                              <p:pRg st="2" end="2"/>
                                            </p:txEl>
                                          </p:spTgt>
                                        </p:tgtEl>
                                        <p:attrNameLst>
                                          <p:attrName>style.visibility</p:attrName>
                                        </p:attrNameLst>
                                      </p:cBhvr>
                                      <p:to>
                                        <p:strVal val="visible"/>
                                      </p:to>
                                    </p:set>
                                    <p:anim calcmode="lin" valueType="num">
                                      <p:cBhvr>
                                        <p:cTn id="61" dur="500" fill="hold"/>
                                        <p:tgtEl>
                                          <p:spTgt spid="13">
                                            <p:txEl>
                                              <p:pRg st="2" end="2"/>
                                            </p:txEl>
                                          </p:spTgt>
                                        </p:tgtEl>
                                        <p:attrNameLst>
                                          <p:attrName>ppt_w</p:attrName>
                                        </p:attrNameLst>
                                      </p:cBhvr>
                                      <p:tavLst>
                                        <p:tav tm="0">
                                          <p:val>
                                            <p:fltVal val="0"/>
                                          </p:val>
                                        </p:tav>
                                        <p:tav tm="100000">
                                          <p:val>
                                            <p:strVal val="#ppt_w"/>
                                          </p:val>
                                        </p:tav>
                                      </p:tavLst>
                                    </p:anim>
                                    <p:anim calcmode="lin" valueType="num">
                                      <p:cBhvr>
                                        <p:cTn id="62" dur="500" fill="hold"/>
                                        <p:tgtEl>
                                          <p:spTgt spid="13">
                                            <p:txEl>
                                              <p:pRg st="2" end="2"/>
                                            </p:txEl>
                                          </p:spTgt>
                                        </p:tgtEl>
                                        <p:attrNameLst>
                                          <p:attrName>ppt_h</p:attrName>
                                        </p:attrNameLst>
                                      </p:cBhvr>
                                      <p:tavLst>
                                        <p:tav tm="0">
                                          <p:val>
                                            <p:fltVal val="0"/>
                                          </p:val>
                                        </p:tav>
                                        <p:tav tm="100000">
                                          <p:val>
                                            <p:strVal val="#ppt_h"/>
                                          </p:val>
                                        </p:tav>
                                      </p:tavLst>
                                    </p:anim>
                                    <p:animEffect transition="in" filter="fade">
                                      <p:cBhvr>
                                        <p:cTn id="63" dur="500"/>
                                        <p:tgtEl>
                                          <p:spTgt spid="13">
                                            <p:txEl>
                                              <p:pRg st="2" end="2"/>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3">
                                            <p:txEl>
                                              <p:pRg st="3" end="3"/>
                                            </p:txEl>
                                          </p:spTgt>
                                        </p:tgtEl>
                                        <p:attrNameLst>
                                          <p:attrName>style.visibility</p:attrName>
                                        </p:attrNameLst>
                                      </p:cBhvr>
                                      <p:to>
                                        <p:strVal val="visible"/>
                                      </p:to>
                                    </p:set>
                                    <p:anim calcmode="lin" valueType="num">
                                      <p:cBhvr>
                                        <p:cTn id="68" dur="500" fill="hold"/>
                                        <p:tgtEl>
                                          <p:spTgt spid="13">
                                            <p:txEl>
                                              <p:pRg st="3" end="3"/>
                                            </p:txEl>
                                          </p:spTgt>
                                        </p:tgtEl>
                                        <p:attrNameLst>
                                          <p:attrName>ppt_w</p:attrName>
                                        </p:attrNameLst>
                                      </p:cBhvr>
                                      <p:tavLst>
                                        <p:tav tm="0">
                                          <p:val>
                                            <p:fltVal val="0"/>
                                          </p:val>
                                        </p:tav>
                                        <p:tav tm="100000">
                                          <p:val>
                                            <p:strVal val="#ppt_w"/>
                                          </p:val>
                                        </p:tav>
                                      </p:tavLst>
                                    </p:anim>
                                    <p:anim calcmode="lin" valueType="num">
                                      <p:cBhvr>
                                        <p:cTn id="69" dur="500" fill="hold"/>
                                        <p:tgtEl>
                                          <p:spTgt spid="13">
                                            <p:txEl>
                                              <p:pRg st="3" end="3"/>
                                            </p:txEl>
                                          </p:spTgt>
                                        </p:tgtEl>
                                        <p:attrNameLst>
                                          <p:attrName>ppt_h</p:attrName>
                                        </p:attrNameLst>
                                      </p:cBhvr>
                                      <p:tavLst>
                                        <p:tav tm="0">
                                          <p:val>
                                            <p:fltVal val="0"/>
                                          </p:val>
                                        </p:tav>
                                        <p:tav tm="100000">
                                          <p:val>
                                            <p:strVal val="#ppt_h"/>
                                          </p:val>
                                        </p:tav>
                                      </p:tavLst>
                                    </p:anim>
                                    <p:animEffect transition="in" filter="fade">
                                      <p:cBhvr>
                                        <p:cTn id="70"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build="p" animBg="1"/>
      <p:bldP spid="14" grpId="0" build="p"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bwMode="auto">
          <a:xfrm>
            <a:off x="23664" y="720426"/>
            <a:ext cx="5712296" cy="6020941"/>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Za podužne padove kanala ili rigola manje od 0.2% ili veće od 4%, ako su izgrađeni u rastresitom ili nevezanom sitnozrnom materijalu, potrebno oblaganje dna i ksoina kanala betonskim pločama, kamenom u suvo, cementnim malterom ili betonom.</a:t>
            </a:r>
            <a:endParaRPr lang="sr-Latn-ME" sz="1700" dirty="0">
              <a:latin typeface="Calibri" panose="020F0502020204030204" pitchFamily="34" charset="0"/>
              <a:cs typeface="Calibri" panose="020F0502020204030204" pitchFamily="34" charset="0"/>
            </a:endParaRPr>
          </a:p>
          <a:p>
            <a:pPr marL="400050" indent="-400050">
              <a:buFont typeface="Wingdings" panose="05000000000000000000" pitchFamily="2" charset="2"/>
              <a:buChar char="§"/>
            </a:pPr>
            <a:r>
              <a:rPr lang="en-US" sz="1700" dirty="0" smtClean="0">
                <a:latin typeface="Calibri" panose="020F0502020204030204" pitchFamily="34" charset="0"/>
                <a:cs typeface="Calibri" panose="020F0502020204030204" pitchFamily="34" charset="0"/>
              </a:rPr>
              <a:t>&lt;</a:t>
            </a:r>
            <a:r>
              <a:rPr lang="sr-Latn-ME" sz="1700" dirty="0" smtClean="0">
                <a:latin typeface="Calibri" panose="020F0502020204030204" pitchFamily="34" charset="0"/>
                <a:cs typeface="Calibri" panose="020F0502020204030204" pitchFamily="34" charset="0"/>
              </a:rPr>
              <a:t> </a:t>
            </a:r>
            <a:r>
              <a:rPr lang="en-US" sz="1700" dirty="0" smtClean="0">
                <a:latin typeface="Calibri" panose="020F0502020204030204" pitchFamily="34" charset="0"/>
                <a:cs typeface="Calibri" panose="020F0502020204030204" pitchFamily="34" charset="0"/>
              </a:rPr>
              <a:t>0.2% </a:t>
            </a:r>
            <a:r>
              <a:rPr lang="sr-Latn-ME" sz="1700" dirty="0">
                <a:latin typeface="Calibri" panose="020F0502020204030204" pitchFamily="34" charset="0"/>
                <a:cs typeface="Calibri" panose="020F0502020204030204" pitchFamily="34" charset="0"/>
              </a:rPr>
              <a:t> </a:t>
            </a:r>
            <a:r>
              <a:rPr lang="sr-Latn-ME" sz="1700" dirty="0" smtClean="0">
                <a:latin typeface="Calibri" panose="020F0502020204030204" pitchFamily="34" charset="0"/>
                <a:cs typeface="Calibri" panose="020F0502020204030204" pitchFamily="34" charset="0"/>
              </a:rPr>
              <a:t>oblaganje betonom da se obezbijedi normalno oticanje vodom</a:t>
            </a:r>
            <a:endParaRPr lang="sr-Latn-ME" sz="1700" dirty="0" smtClean="0">
              <a:latin typeface="Calibri" panose="020F0502020204030204" pitchFamily="34" charset="0"/>
              <a:cs typeface="Calibri" panose="020F0502020204030204" pitchFamily="34" charset="0"/>
            </a:endParaRPr>
          </a:p>
          <a:p>
            <a:pPr marL="400050" indent="-400050">
              <a:buFont typeface="Wingdings" panose="05000000000000000000" pitchFamily="2" charset="2"/>
              <a:buChar char="§"/>
            </a:pPr>
            <a:r>
              <a:rPr lang="en-US" sz="1700" dirty="0" smtClean="0">
                <a:latin typeface="Calibri" panose="020F0502020204030204" pitchFamily="34" charset="0"/>
                <a:cs typeface="Calibri" panose="020F0502020204030204" pitchFamily="34" charset="0"/>
              </a:rPr>
              <a:t>&gt;4% da se </a:t>
            </a:r>
            <a:r>
              <a:rPr lang="en-US" sz="1700" dirty="0" err="1" smtClean="0">
                <a:latin typeface="Calibri" panose="020F0502020204030204" pitchFamily="34" charset="0"/>
                <a:cs typeface="Calibri" panose="020F0502020204030204" pitchFamily="34" charset="0"/>
              </a:rPr>
              <a:t>sprije</a:t>
            </a:r>
            <a:r>
              <a:rPr lang="sr-Latn-ME" sz="1700" dirty="0" smtClean="0">
                <a:latin typeface="Calibri" panose="020F0502020204030204" pitchFamily="34" charset="0"/>
                <a:cs typeface="Calibri" panose="020F0502020204030204" pitchFamily="34" charset="0"/>
              </a:rPr>
              <a:t>či erozija i odnošenje materijala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za padove 2% - 4% trapezastih/segmentnih kanala dovoljno je zatravljivanje</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3% - 7% betonska obloga</a:t>
            </a:r>
          </a:p>
          <a:p>
            <a:pPr marL="400050" indent="-400050">
              <a:buFont typeface="Wingdings" panose="05000000000000000000" pitchFamily="2" charset="2"/>
              <a:buChar char="§"/>
            </a:pPr>
            <a:r>
              <a:rPr lang="en-US" sz="1700" dirty="0" smtClean="0">
                <a:latin typeface="Calibri" panose="020F0502020204030204" pitchFamily="34" charset="0"/>
                <a:cs typeface="Calibri" panose="020F0502020204030204" pitchFamily="34" charset="0"/>
              </a:rPr>
              <a:t>&gt;</a:t>
            </a:r>
            <a:r>
              <a:rPr lang="sr-Latn-ME" sz="1700" dirty="0" smtClean="0">
                <a:latin typeface="Calibri" panose="020F0502020204030204" pitchFamily="34" charset="0"/>
                <a:cs typeface="Calibri" panose="020F0502020204030204" pitchFamily="34" charset="0"/>
              </a:rPr>
              <a:t>7</a:t>
            </a:r>
            <a:r>
              <a:rPr lang="en-US" sz="1700" dirty="0" smtClean="0">
                <a:latin typeface="Calibri" panose="020F0502020204030204" pitchFamily="34" charset="0"/>
                <a:cs typeface="Calibri" panose="020F0502020204030204" pitchFamily="34" charset="0"/>
              </a:rPr>
              <a:t>%</a:t>
            </a:r>
            <a:r>
              <a:rPr lang="sr-Latn-ME" sz="1700" dirty="0" smtClean="0">
                <a:latin typeface="Calibri" panose="020F0502020204030204" pitchFamily="34" charset="0"/>
                <a:cs typeface="Calibri" panose="020F0502020204030204" pitchFamily="34" charset="0"/>
              </a:rPr>
              <a:t> oblaganje kamenom kaldrmom uz izradu kaskada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izgradjena obloga mora se  prilagoditi temperaturnim promjenama,a posebno štetnom dejstvu mraza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montažni elementi</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u stijeni se primjenjuju trougaoni rigoli, a u trošnim i na vazduhu nepostojanim stijenama potrebna je kamena ili betonska obloga</a:t>
            </a:r>
          </a:p>
          <a:p>
            <a:pPr marL="400050" indent="-400050">
              <a:buFont typeface="Wingdings" panose="05000000000000000000" pitchFamily="2" charset="2"/>
              <a:buChar char="§"/>
            </a:pPr>
            <a:endParaRPr lang="sr-Latn-ME" sz="1700" dirty="0" smtClean="0">
              <a:latin typeface="Calibri" panose="020F0502020204030204" pitchFamily="34" charset="0"/>
              <a:cs typeface="Calibri" panose="020F0502020204030204" pitchFamily="34" charset="0"/>
            </a:endParaRPr>
          </a:p>
          <a:p>
            <a:pPr marL="0" indent="0">
              <a:buNone/>
            </a:pPr>
            <a:endParaRPr lang="en-US" sz="1700" dirty="0">
              <a:latin typeface="Calibri" panose="020F0502020204030204" pitchFamily="34" charset="0"/>
              <a:cs typeface="Calibri" panose="020F0502020204030204" pitchFamily="34" charset="0"/>
            </a:endParaRPr>
          </a:p>
          <a:p>
            <a:pPr algn="just" eaLnBrk="1" hangingPunct="1">
              <a:lnSpc>
                <a:spcPct val="90000"/>
              </a:lnSpc>
            </a:pPr>
            <a:endParaRPr lang="sr-Latn-CS" sz="1700" dirty="0">
              <a:solidFill>
                <a:schemeClr val="tx1"/>
              </a:solidFill>
              <a:latin typeface="Calibri" panose="020F0502020204030204" pitchFamily="34" charset="0"/>
              <a:cs typeface="Calibri" panose="020F0502020204030204" pitchFamily="34" charset="0"/>
            </a:endParaRPr>
          </a:p>
        </p:txBody>
      </p:sp>
      <p:sp>
        <p:nvSpPr>
          <p:cNvPr id="14" name="Text Placeholder 2"/>
          <p:cNvSpPr txBox="1">
            <a:spLocks/>
          </p:cNvSpPr>
          <p:nvPr/>
        </p:nvSpPr>
        <p:spPr>
          <a:xfrm>
            <a:off x="23664" y="0"/>
            <a:ext cx="5712296" cy="57563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b="1" i="1" dirty="0" smtClean="0">
                <a:solidFill>
                  <a:schemeClr val="bg1"/>
                </a:solidFill>
              </a:rPr>
              <a:t>Oblaganje kanala</a:t>
            </a:r>
            <a:endParaRPr lang="sr-Latn-ME" sz="1700" dirty="0">
              <a:solidFill>
                <a:schemeClr val="bg1"/>
              </a:solidFill>
            </a:endParaRPr>
          </a:p>
        </p:txBody>
      </p:sp>
      <p:pic>
        <p:nvPicPr>
          <p:cNvPr id="3" name="Picture 2"/>
          <p:cNvPicPr>
            <a:picLocks noChangeAspect="1"/>
          </p:cNvPicPr>
          <p:nvPr/>
        </p:nvPicPr>
        <p:blipFill>
          <a:blip r:embed="rId3"/>
          <a:stretch>
            <a:fillRect/>
          </a:stretch>
        </p:blipFill>
        <p:spPr>
          <a:xfrm>
            <a:off x="6960095" y="0"/>
            <a:ext cx="5201479" cy="3434280"/>
          </a:xfrm>
          <a:prstGeom prst="rect">
            <a:avLst/>
          </a:prstGeom>
        </p:spPr>
      </p:pic>
      <p:pic>
        <p:nvPicPr>
          <p:cNvPr id="4" name="Picture 3"/>
          <p:cNvPicPr>
            <a:picLocks noChangeAspect="1"/>
          </p:cNvPicPr>
          <p:nvPr/>
        </p:nvPicPr>
        <p:blipFill>
          <a:blip r:embed="rId4"/>
          <a:stretch>
            <a:fillRect/>
          </a:stretch>
        </p:blipFill>
        <p:spPr>
          <a:xfrm>
            <a:off x="8040216" y="3501008"/>
            <a:ext cx="2960365" cy="3177242"/>
          </a:xfrm>
          <a:prstGeom prst="rect">
            <a:avLst/>
          </a:prstGeom>
        </p:spPr>
      </p:pic>
    </p:spTree>
    <p:extLst>
      <p:ext uri="{BB962C8B-B14F-4D97-AF65-F5344CB8AC3E}">
        <p14:creationId xmlns:p14="http://schemas.microsoft.com/office/powerpoint/2010/main" val="1998335187"/>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3">
                                            <p:bg/>
                                          </p:spTgt>
                                        </p:tgtEl>
                                        <p:attrNameLst>
                                          <p:attrName>style.visibility</p:attrName>
                                        </p:attrNameLst>
                                      </p:cBhvr>
                                      <p:to>
                                        <p:strVal val="visible"/>
                                      </p:to>
                                    </p:set>
                                    <p:anim calcmode="lin" valueType="num">
                                      <p:cBhvr>
                                        <p:cTn id="27" dur="500" fill="hold"/>
                                        <p:tgtEl>
                                          <p:spTgt spid="13">
                                            <p:bg/>
                                          </p:spTgt>
                                        </p:tgtEl>
                                        <p:attrNameLst>
                                          <p:attrName>ppt_w</p:attrName>
                                        </p:attrNameLst>
                                      </p:cBhvr>
                                      <p:tavLst>
                                        <p:tav tm="0">
                                          <p:val>
                                            <p:fltVal val="0"/>
                                          </p:val>
                                        </p:tav>
                                        <p:tav tm="100000">
                                          <p:val>
                                            <p:strVal val="#ppt_w"/>
                                          </p:val>
                                        </p:tav>
                                      </p:tavLst>
                                    </p:anim>
                                    <p:anim calcmode="lin" valueType="num">
                                      <p:cBhvr>
                                        <p:cTn id="28" dur="500" fill="hold"/>
                                        <p:tgtEl>
                                          <p:spTgt spid="13">
                                            <p:bg/>
                                          </p:spTgt>
                                        </p:tgtEl>
                                        <p:attrNameLst>
                                          <p:attrName>ppt_h</p:attrName>
                                        </p:attrNameLst>
                                      </p:cBhvr>
                                      <p:tavLst>
                                        <p:tav tm="0">
                                          <p:val>
                                            <p:fltVal val="0"/>
                                          </p:val>
                                        </p:tav>
                                        <p:tav tm="100000">
                                          <p:val>
                                            <p:strVal val="#ppt_h"/>
                                          </p:val>
                                        </p:tav>
                                      </p:tavLst>
                                    </p:anim>
                                    <p:animEffect transition="in" filter="fade">
                                      <p:cBhvr>
                                        <p:cTn id="29" dur="500"/>
                                        <p:tgtEl>
                                          <p:spTgt spid="13">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p:cTn id="34"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1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3">
                                            <p:txEl>
                                              <p:pRg st="1" end="1"/>
                                            </p:txEl>
                                          </p:spTgt>
                                        </p:tgtEl>
                                        <p:attrNameLst>
                                          <p:attrName>style.visibility</p:attrName>
                                        </p:attrNameLst>
                                      </p:cBhvr>
                                      <p:to>
                                        <p:strVal val="visible"/>
                                      </p:to>
                                    </p:set>
                                    <p:anim calcmode="lin" valueType="num">
                                      <p:cBhvr>
                                        <p:cTn id="41" dur="500" fill="hold"/>
                                        <p:tgtEl>
                                          <p:spTgt spid="13">
                                            <p:txEl>
                                              <p:pRg st="1" end="1"/>
                                            </p:txEl>
                                          </p:spTgt>
                                        </p:tgtEl>
                                        <p:attrNameLst>
                                          <p:attrName>ppt_w</p:attrName>
                                        </p:attrNameLst>
                                      </p:cBhvr>
                                      <p:tavLst>
                                        <p:tav tm="0">
                                          <p:val>
                                            <p:fltVal val="0"/>
                                          </p:val>
                                        </p:tav>
                                        <p:tav tm="100000">
                                          <p:val>
                                            <p:strVal val="#ppt_w"/>
                                          </p:val>
                                        </p:tav>
                                      </p:tavLst>
                                    </p:anim>
                                    <p:anim calcmode="lin" valueType="num">
                                      <p:cBhvr>
                                        <p:cTn id="42" dur="500" fill="hold"/>
                                        <p:tgtEl>
                                          <p:spTgt spid="13">
                                            <p:txEl>
                                              <p:pRg st="1" end="1"/>
                                            </p:txEl>
                                          </p:spTgt>
                                        </p:tgtEl>
                                        <p:attrNameLst>
                                          <p:attrName>ppt_h</p:attrName>
                                        </p:attrNameLst>
                                      </p:cBhvr>
                                      <p:tavLst>
                                        <p:tav tm="0">
                                          <p:val>
                                            <p:fltVal val="0"/>
                                          </p:val>
                                        </p:tav>
                                        <p:tav tm="100000">
                                          <p:val>
                                            <p:strVal val="#ppt_h"/>
                                          </p:val>
                                        </p:tav>
                                      </p:tavLst>
                                    </p:anim>
                                    <p:animEffect transition="in" filter="fade">
                                      <p:cBhvr>
                                        <p:cTn id="43" dur="500"/>
                                        <p:tgtEl>
                                          <p:spTgt spid="13">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3">
                                            <p:txEl>
                                              <p:pRg st="2" end="2"/>
                                            </p:txEl>
                                          </p:spTgt>
                                        </p:tgtEl>
                                        <p:attrNameLst>
                                          <p:attrName>style.visibility</p:attrName>
                                        </p:attrNameLst>
                                      </p:cBhvr>
                                      <p:to>
                                        <p:strVal val="visible"/>
                                      </p:to>
                                    </p:set>
                                    <p:anim calcmode="lin" valueType="num">
                                      <p:cBhvr>
                                        <p:cTn id="48" dur="500" fill="hold"/>
                                        <p:tgtEl>
                                          <p:spTgt spid="13">
                                            <p:txEl>
                                              <p:pRg st="2" end="2"/>
                                            </p:txEl>
                                          </p:spTgt>
                                        </p:tgtEl>
                                        <p:attrNameLst>
                                          <p:attrName>ppt_w</p:attrName>
                                        </p:attrNameLst>
                                      </p:cBhvr>
                                      <p:tavLst>
                                        <p:tav tm="0">
                                          <p:val>
                                            <p:fltVal val="0"/>
                                          </p:val>
                                        </p:tav>
                                        <p:tav tm="100000">
                                          <p:val>
                                            <p:strVal val="#ppt_w"/>
                                          </p:val>
                                        </p:tav>
                                      </p:tavLst>
                                    </p:anim>
                                    <p:anim calcmode="lin" valueType="num">
                                      <p:cBhvr>
                                        <p:cTn id="49" dur="500" fill="hold"/>
                                        <p:tgtEl>
                                          <p:spTgt spid="13">
                                            <p:txEl>
                                              <p:pRg st="2" end="2"/>
                                            </p:txEl>
                                          </p:spTgt>
                                        </p:tgtEl>
                                        <p:attrNameLst>
                                          <p:attrName>ppt_h</p:attrName>
                                        </p:attrNameLst>
                                      </p:cBhvr>
                                      <p:tavLst>
                                        <p:tav tm="0">
                                          <p:val>
                                            <p:fltVal val="0"/>
                                          </p:val>
                                        </p:tav>
                                        <p:tav tm="100000">
                                          <p:val>
                                            <p:strVal val="#ppt_h"/>
                                          </p:val>
                                        </p:tav>
                                      </p:tavLst>
                                    </p:anim>
                                    <p:animEffect transition="in" filter="fade">
                                      <p:cBhvr>
                                        <p:cTn id="50" dur="500"/>
                                        <p:tgtEl>
                                          <p:spTgt spid="13">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3">
                                            <p:txEl>
                                              <p:pRg st="3" end="3"/>
                                            </p:txEl>
                                          </p:spTgt>
                                        </p:tgtEl>
                                        <p:attrNameLst>
                                          <p:attrName>style.visibility</p:attrName>
                                        </p:attrNameLst>
                                      </p:cBhvr>
                                      <p:to>
                                        <p:strVal val="visible"/>
                                      </p:to>
                                    </p:set>
                                    <p:anim calcmode="lin" valueType="num">
                                      <p:cBhvr>
                                        <p:cTn id="55" dur="500" fill="hold"/>
                                        <p:tgtEl>
                                          <p:spTgt spid="13">
                                            <p:txEl>
                                              <p:pRg st="3" end="3"/>
                                            </p:txEl>
                                          </p:spTgt>
                                        </p:tgtEl>
                                        <p:attrNameLst>
                                          <p:attrName>ppt_w</p:attrName>
                                        </p:attrNameLst>
                                      </p:cBhvr>
                                      <p:tavLst>
                                        <p:tav tm="0">
                                          <p:val>
                                            <p:fltVal val="0"/>
                                          </p:val>
                                        </p:tav>
                                        <p:tav tm="100000">
                                          <p:val>
                                            <p:strVal val="#ppt_w"/>
                                          </p:val>
                                        </p:tav>
                                      </p:tavLst>
                                    </p:anim>
                                    <p:anim calcmode="lin" valueType="num">
                                      <p:cBhvr>
                                        <p:cTn id="56" dur="500" fill="hold"/>
                                        <p:tgtEl>
                                          <p:spTgt spid="13">
                                            <p:txEl>
                                              <p:pRg st="3" end="3"/>
                                            </p:txEl>
                                          </p:spTgt>
                                        </p:tgtEl>
                                        <p:attrNameLst>
                                          <p:attrName>ppt_h</p:attrName>
                                        </p:attrNameLst>
                                      </p:cBhvr>
                                      <p:tavLst>
                                        <p:tav tm="0">
                                          <p:val>
                                            <p:fltVal val="0"/>
                                          </p:val>
                                        </p:tav>
                                        <p:tav tm="100000">
                                          <p:val>
                                            <p:strVal val="#ppt_h"/>
                                          </p:val>
                                        </p:tav>
                                      </p:tavLst>
                                    </p:anim>
                                    <p:animEffect transition="in" filter="fade">
                                      <p:cBhvr>
                                        <p:cTn id="57" dur="500"/>
                                        <p:tgtEl>
                                          <p:spTgt spid="13">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3">
                                            <p:txEl>
                                              <p:pRg st="4" end="4"/>
                                            </p:txEl>
                                          </p:spTgt>
                                        </p:tgtEl>
                                        <p:attrNameLst>
                                          <p:attrName>style.visibility</p:attrName>
                                        </p:attrNameLst>
                                      </p:cBhvr>
                                      <p:to>
                                        <p:strVal val="visible"/>
                                      </p:to>
                                    </p:set>
                                    <p:anim calcmode="lin" valueType="num">
                                      <p:cBhvr>
                                        <p:cTn id="62" dur="500" fill="hold"/>
                                        <p:tgtEl>
                                          <p:spTgt spid="13">
                                            <p:txEl>
                                              <p:pRg st="4" end="4"/>
                                            </p:txEl>
                                          </p:spTgt>
                                        </p:tgtEl>
                                        <p:attrNameLst>
                                          <p:attrName>ppt_w</p:attrName>
                                        </p:attrNameLst>
                                      </p:cBhvr>
                                      <p:tavLst>
                                        <p:tav tm="0">
                                          <p:val>
                                            <p:fltVal val="0"/>
                                          </p:val>
                                        </p:tav>
                                        <p:tav tm="100000">
                                          <p:val>
                                            <p:strVal val="#ppt_w"/>
                                          </p:val>
                                        </p:tav>
                                      </p:tavLst>
                                    </p:anim>
                                    <p:anim calcmode="lin" valueType="num">
                                      <p:cBhvr>
                                        <p:cTn id="63" dur="500" fill="hold"/>
                                        <p:tgtEl>
                                          <p:spTgt spid="13">
                                            <p:txEl>
                                              <p:pRg st="4" end="4"/>
                                            </p:txEl>
                                          </p:spTgt>
                                        </p:tgtEl>
                                        <p:attrNameLst>
                                          <p:attrName>ppt_h</p:attrName>
                                        </p:attrNameLst>
                                      </p:cBhvr>
                                      <p:tavLst>
                                        <p:tav tm="0">
                                          <p:val>
                                            <p:fltVal val="0"/>
                                          </p:val>
                                        </p:tav>
                                        <p:tav tm="100000">
                                          <p:val>
                                            <p:strVal val="#ppt_h"/>
                                          </p:val>
                                        </p:tav>
                                      </p:tavLst>
                                    </p:anim>
                                    <p:animEffect transition="in" filter="fade">
                                      <p:cBhvr>
                                        <p:cTn id="64" dur="500"/>
                                        <p:tgtEl>
                                          <p:spTgt spid="13">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3">
                                            <p:txEl>
                                              <p:pRg st="5" end="5"/>
                                            </p:txEl>
                                          </p:spTgt>
                                        </p:tgtEl>
                                        <p:attrNameLst>
                                          <p:attrName>style.visibility</p:attrName>
                                        </p:attrNameLst>
                                      </p:cBhvr>
                                      <p:to>
                                        <p:strVal val="visible"/>
                                      </p:to>
                                    </p:set>
                                    <p:anim calcmode="lin" valueType="num">
                                      <p:cBhvr>
                                        <p:cTn id="69" dur="500" fill="hold"/>
                                        <p:tgtEl>
                                          <p:spTgt spid="13">
                                            <p:txEl>
                                              <p:pRg st="5" end="5"/>
                                            </p:txEl>
                                          </p:spTgt>
                                        </p:tgtEl>
                                        <p:attrNameLst>
                                          <p:attrName>ppt_w</p:attrName>
                                        </p:attrNameLst>
                                      </p:cBhvr>
                                      <p:tavLst>
                                        <p:tav tm="0">
                                          <p:val>
                                            <p:fltVal val="0"/>
                                          </p:val>
                                        </p:tav>
                                        <p:tav tm="100000">
                                          <p:val>
                                            <p:strVal val="#ppt_w"/>
                                          </p:val>
                                        </p:tav>
                                      </p:tavLst>
                                    </p:anim>
                                    <p:anim calcmode="lin" valueType="num">
                                      <p:cBhvr>
                                        <p:cTn id="70" dur="500" fill="hold"/>
                                        <p:tgtEl>
                                          <p:spTgt spid="13">
                                            <p:txEl>
                                              <p:pRg st="5" end="5"/>
                                            </p:txEl>
                                          </p:spTgt>
                                        </p:tgtEl>
                                        <p:attrNameLst>
                                          <p:attrName>ppt_h</p:attrName>
                                        </p:attrNameLst>
                                      </p:cBhvr>
                                      <p:tavLst>
                                        <p:tav tm="0">
                                          <p:val>
                                            <p:fltVal val="0"/>
                                          </p:val>
                                        </p:tav>
                                        <p:tav tm="100000">
                                          <p:val>
                                            <p:strVal val="#ppt_h"/>
                                          </p:val>
                                        </p:tav>
                                      </p:tavLst>
                                    </p:anim>
                                    <p:animEffect transition="in" filter="fade">
                                      <p:cBhvr>
                                        <p:cTn id="71" dur="500"/>
                                        <p:tgtEl>
                                          <p:spTgt spid="13">
                                            <p:txEl>
                                              <p:pRg st="5" end="5"/>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3">
                                            <p:txEl>
                                              <p:pRg st="6" end="6"/>
                                            </p:txEl>
                                          </p:spTgt>
                                        </p:tgtEl>
                                        <p:attrNameLst>
                                          <p:attrName>style.visibility</p:attrName>
                                        </p:attrNameLst>
                                      </p:cBhvr>
                                      <p:to>
                                        <p:strVal val="visible"/>
                                      </p:to>
                                    </p:set>
                                    <p:anim calcmode="lin" valueType="num">
                                      <p:cBhvr>
                                        <p:cTn id="76" dur="500" fill="hold"/>
                                        <p:tgtEl>
                                          <p:spTgt spid="13">
                                            <p:txEl>
                                              <p:pRg st="6" end="6"/>
                                            </p:txEl>
                                          </p:spTgt>
                                        </p:tgtEl>
                                        <p:attrNameLst>
                                          <p:attrName>ppt_w</p:attrName>
                                        </p:attrNameLst>
                                      </p:cBhvr>
                                      <p:tavLst>
                                        <p:tav tm="0">
                                          <p:val>
                                            <p:fltVal val="0"/>
                                          </p:val>
                                        </p:tav>
                                        <p:tav tm="100000">
                                          <p:val>
                                            <p:strVal val="#ppt_w"/>
                                          </p:val>
                                        </p:tav>
                                      </p:tavLst>
                                    </p:anim>
                                    <p:anim calcmode="lin" valueType="num">
                                      <p:cBhvr>
                                        <p:cTn id="77" dur="500" fill="hold"/>
                                        <p:tgtEl>
                                          <p:spTgt spid="13">
                                            <p:txEl>
                                              <p:pRg st="6" end="6"/>
                                            </p:txEl>
                                          </p:spTgt>
                                        </p:tgtEl>
                                        <p:attrNameLst>
                                          <p:attrName>ppt_h</p:attrName>
                                        </p:attrNameLst>
                                      </p:cBhvr>
                                      <p:tavLst>
                                        <p:tav tm="0">
                                          <p:val>
                                            <p:fltVal val="0"/>
                                          </p:val>
                                        </p:tav>
                                        <p:tav tm="100000">
                                          <p:val>
                                            <p:strVal val="#ppt_h"/>
                                          </p:val>
                                        </p:tav>
                                      </p:tavLst>
                                    </p:anim>
                                    <p:animEffect transition="in" filter="fade">
                                      <p:cBhvr>
                                        <p:cTn id="78" dur="500"/>
                                        <p:tgtEl>
                                          <p:spTgt spid="13">
                                            <p:txEl>
                                              <p:pRg st="6" end="6"/>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13">
                                            <p:txEl>
                                              <p:pRg st="7" end="7"/>
                                            </p:txEl>
                                          </p:spTgt>
                                        </p:tgtEl>
                                        <p:attrNameLst>
                                          <p:attrName>style.visibility</p:attrName>
                                        </p:attrNameLst>
                                      </p:cBhvr>
                                      <p:to>
                                        <p:strVal val="visible"/>
                                      </p:to>
                                    </p:set>
                                    <p:anim calcmode="lin" valueType="num">
                                      <p:cBhvr>
                                        <p:cTn id="83" dur="500" fill="hold"/>
                                        <p:tgtEl>
                                          <p:spTgt spid="13">
                                            <p:txEl>
                                              <p:pRg st="7" end="7"/>
                                            </p:txEl>
                                          </p:spTgt>
                                        </p:tgtEl>
                                        <p:attrNameLst>
                                          <p:attrName>ppt_w</p:attrName>
                                        </p:attrNameLst>
                                      </p:cBhvr>
                                      <p:tavLst>
                                        <p:tav tm="0">
                                          <p:val>
                                            <p:fltVal val="0"/>
                                          </p:val>
                                        </p:tav>
                                        <p:tav tm="100000">
                                          <p:val>
                                            <p:strVal val="#ppt_w"/>
                                          </p:val>
                                        </p:tav>
                                      </p:tavLst>
                                    </p:anim>
                                    <p:anim calcmode="lin" valueType="num">
                                      <p:cBhvr>
                                        <p:cTn id="84" dur="500" fill="hold"/>
                                        <p:tgtEl>
                                          <p:spTgt spid="13">
                                            <p:txEl>
                                              <p:pRg st="7" end="7"/>
                                            </p:txEl>
                                          </p:spTgt>
                                        </p:tgtEl>
                                        <p:attrNameLst>
                                          <p:attrName>ppt_h</p:attrName>
                                        </p:attrNameLst>
                                      </p:cBhvr>
                                      <p:tavLst>
                                        <p:tav tm="0">
                                          <p:val>
                                            <p:fltVal val="0"/>
                                          </p:val>
                                        </p:tav>
                                        <p:tav tm="100000">
                                          <p:val>
                                            <p:strVal val="#ppt_h"/>
                                          </p:val>
                                        </p:tav>
                                      </p:tavLst>
                                    </p:anim>
                                    <p:animEffect transition="in" filter="fade">
                                      <p:cBhvr>
                                        <p:cTn id="85" dur="500"/>
                                        <p:tgtEl>
                                          <p:spTgt spid="13">
                                            <p:txEl>
                                              <p:pRg st="7" end="7"/>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13">
                                            <p:txEl>
                                              <p:pRg st="8" end="8"/>
                                            </p:txEl>
                                          </p:spTgt>
                                        </p:tgtEl>
                                        <p:attrNameLst>
                                          <p:attrName>style.visibility</p:attrName>
                                        </p:attrNameLst>
                                      </p:cBhvr>
                                      <p:to>
                                        <p:strVal val="visible"/>
                                      </p:to>
                                    </p:set>
                                    <p:anim calcmode="lin" valueType="num">
                                      <p:cBhvr>
                                        <p:cTn id="90" dur="500" fill="hold"/>
                                        <p:tgtEl>
                                          <p:spTgt spid="13">
                                            <p:txEl>
                                              <p:pRg st="8" end="8"/>
                                            </p:txEl>
                                          </p:spTgt>
                                        </p:tgtEl>
                                        <p:attrNameLst>
                                          <p:attrName>ppt_w</p:attrName>
                                        </p:attrNameLst>
                                      </p:cBhvr>
                                      <p:tavLst>
                                        <p:tav tm="0">
                                          <p:val>
                                            <p:fltVal val="0"/>
                                          </p:val>
                                        </p:tav>
                                        <p:tav tm="100000">
                                          <p:val>
                                            <p:strVal val="#ppt_w"/>
                                          </p:val>
                                        </p:tav>
                                      </p:tavLst>
                                    </p:anim>
                                    <p:anim calcmode="lin" valueType="num">
                                      <p:cBhvr>
                                        <p:cTn id="91" dur="500" fill="hold"/>
                                        <p:tgtEl>
                                          <p:spTgt spid="13">
                                            <p:txEl>
                                              <p:pRg st="8" end="8"/>
                                            </p:txEl>
                                          </p:spTgt>
                                        </p:tgtEl>
                                        <p:attrNameLst>
                                          <p:attrName>ppt_h</p:attrName>
                                        </p:attrNameLst>
                                      </p:cBhvr>
                                      <p:tavLst>
                                        <p:tav tm="0">
                                          <p:val>
                                            <p:fltVal val="0"/>
                                          </p:val>
                                        </p:tav>
                                        <p:tav tm="100000">
                                          <p:val>
                                            <p:strVal val="#ppt_h"/>
                                          </p:val>
                                        </p:tav>
                                      </p:tavLst>
                                    </p:anim>
                                    <p:animEffect transition="in" filter="fade">
                                      <p:cBhvr>
                                        <p:cTn id="92"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27913" y="-99392"/>
            <a:ext cx="5544616" cy="766696"/>
          </a:xfrm>
        </p:spPr>
        <p:txBody>
          <a:bodyPr>
            <a:noAutofit/>
          </a:bodyPr>
          <a:lstStyle/>
          <a:p>
            <a:pPr algn="l"/>
            <a:r>
              <a:rPr lang="sr-Latn-ME" sz="2500" b="1" dirty="0" smtClean="0">
                <a:solidFill>
                  <a:srgbClr val="903163"/>
                </a:solidFill>
              </a:rPr>
              <a:t>Zaštitni obodni kanali</a:t>
            </a:r>
            <a:endParaRPr lang="en-US" sz="2500" b="1" dirty="0"/>
          </a:p>
        </p:txBody>
      </p:sp>
      <p:sp>
        <p:nvSpPr>
          <p:cNvPr id="13" name="Rectangle 3"/>
          <p:cNvSpPr txBox="1">
            <a:spLocks noChangeArrowheads="1"/>
          </p:cNvSpPr>
          <p:nvPr/>
        </p:nvSpPr>
        <p:spPr bwMode="auto">
          <a:xfrm>
            <a:off x="163811" y="3068960"/>
            <a:ext cx="3843957" cy="2088232"/>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just" eaLnBrk="1" hangingPunct="1">
              <a:lnSpc>
                <a:spcPct val="90000"/>
              </a:lnSpc>
              <a:buNone/>
            </a:pPr>
            <a:r>
              <a:rPr lang="sr-Latn-ME" sz="1700" dirty="0" smtClean="0">
                <a:solidFill>
                  <a:schemeClr val="tx1"/>
                </a:solidFill>
                <a:latin typeface="Calibri" panose="020F0502020204030204" pitchFamily="34" charset="0"/>
                <a:cs typeface="Calibri" panose="020F0502020204030204" pitchFamily="34" charset="0"/>
              </a:rPr>
              <a:t>Na visokim nasip</a:t>
            </a:r>
            <a:r>
              <a:rPr lang="sr-Latn-CS" sz="1700" dirty="0" smtClean="0">
                <a:solidFill>
                  <a:schemeClr val="tx1"/>
                </a:solidFill>
                <a:latin typeface="Calibri" panose="020F0502020204030204" pitchFamily="34" charset="0"/>
                <a:cs typeface="Calibri" panose="020F0502020204030204" pitchFamily="34" charset="0"/>
              </a:rPr>
              <a:t>ima, izrađenim od nevezanih ili slabovezanih sitnozrnih materijala, a naročito u oblastima sa većim padavinama, paralelno sa ivicom kolovoza radi se rigol za prikupljanje vode koja se na određenim razmacima pomoću otvorenih kanala spušta niz kosinu nasipa do prihvatnog kanala.</a:t>
            </a:r>
            <a:endParaRPr lang="sr-Latn-ME" sz="1700" dirty="0" smtClean="0">
              <a:solidFill>
                <a:schemeClr val="tx1"/>
              </a:solidFill>
              <a:latin typeface="Calibri" panose="020F0502020204030204" pitchFamily="34" charset="0"/>
              <a:cs typeface="Calibri" panose="020F0502020204030204" pitchFamily="34" charset="0"/>
            </a:endParaRPr>
          </a:p>
        </p:txBody>
      </p:sp>
      <p:sp>
        <p:nvSpPr>
          <p:cNvPr id="8" name="Text Placeholder 2"/>
          <p:cNvSpPr txBox="1">
            <a:spLocks/>
          </p:cNvSpPr>
          <p:nvPr/>
        </p:nvSpPr>
        <p:spPr>
          <a:xfrm>
            <a:off x="147160" y="548680"/>
            <a:ext cx="3860608" cy="237626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Projektuju se za prihvatanje vode sa terena, radi sprečavanja njenog prodiranja u nasip i tlo pod nasipom odnosno radi zaštite usjeka od erozije i ispiranja vodom koja bi se slivala po kosini usjeka.</a:t>
            </a:r>
          </a:p>
          <a:p>
            <a:endParaRPr lang="sr-Latn-ME" sz="1700" dirty="0">
              <a:solidFill>
                <a:schemeClr val="bg1"/>
              </a:solidFill>
            </a:endParaRPr>
          </a:p>
        </p:txBody>
      </p:sp>
      <p:pic>
        <p:nvPicPr>
          <p:cNvPr id="2" name="Picture 1"/>
          <p:cNvPicPr>
            <a:picLocks noChangeAspect="1"/>
          </p:cNvPicPr>
          <p:nvPr/>
        </p:nvPicPr>
        <p:blipFill>
          <a:blip r:embed="rId2"/>
          <a:stretch>
            <a:fillRect/>
          </a:stretch>
        </p:blipFill>
        <p:spPr>
          <a:xfrm>
            <a:off x="4318529" y="0"/>
            <a:ext cx="7826143" cy="4581128"/>
          </a:xfrm>
          <a:prstGeom prst="rect">
            <a:avLst/>
          </a:prstGeom>
        </p:spPr>
      </p:pic>
      <p:sp>
        <p:nvSpPr>
          <p:cNvPr id="6" name="Text Placeholder 2"/>
          <p:cNvSpPr txBox="1">
            <a:spLocks/>
          </p:cNvSpPr>
          <p:nvPr/>
        </p:nvSpPr>
        <p:spPr>
          <a:xfrm>
            <a:off x="4655840" y="5013176"/>
            <a:ext cx="7488832" cy="1584176"/>
          </a:xfrm>
          <a:prstGeom prst="rect">
            <a:avLst/>
          </a:prstGeom>
          <a:solidFill>
            <a:srgbClr val="7030A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Neophodno je da se voda iz kanala najkraćim putem odvede do vodotoka ili na bezbjedno odstojanje van objekta, a ako to nije moguće može se primijeniti sistem skupljajućih bunara – ukoliko je nivo podzemne vode dovoljno udaljen od površine.</a:t>
            </a:r>
            <a:endParaRPr lang="sr-Latn-ME" sz="1700" dirty="0" smtClean="0">
              <a:solidFill>
                <a:schemeClr val="bg1"/>
              </a:solidFill>
            </a:endParaRPr>
          </a:p>
          <a:p>
            <a:endParaRPr lang="sr-Latn-ME" sz="1700" dirty="0">
              <a:solidFill>
                <a:schemeClr val="bg1"/>
              </a:solidFill>
            </a:endParaRPr>
          </a:p>
        </p:txBody>
      </p:sp>
    </p:spTree>
    <p:extLst>
      <p:ext uri="{BB962C8B-B14F-4D97-AF65-F5344CB8AC3E}">
        <p14:creationId xmlns:p14="http://schemas.microsoft.com/office/powerpoint/2010/main" val="194407075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033938" y="116632"/>
            <a:ext cx="2886075" cy="4486275"/>
          </a:xfrm>
          <a:prstGeom prst="rect">
            <a:avLst/>
          </a:prstGeom>
        </p:spPr>
      </p:pic>
      <p:pic>
        <p:nvPicPr>
          <p:cNvPr id="3" name="Picture 2"/>
          <p:cNvPicPr>
            <a:picLocks noChangeAspect="1"/>
          </p:cNvPicPr>
          <p:nvPr/>
        </p:nvPicPr>
        <p:blipFill>
          <a:blip r:embed="rId3"/>
          <a:stretch>
            <a:fillRect/>
          </a:stretch>
        </p:blipFill>
        <p:spPr>
          <a:xfrm>
            <a:off x="5708429" y="529380"/>
            <a:ext cx="2962275" cy="4048125"/>
          </a:xfrm>
          <a:prstGeom prst="rect">
            <a:avLst/>
          </a:prstGeom>
        </p:spPr>
      </p:pic>
      <p:sp>
        <p:nvSpPr>
          <p:cNvPr id="7" name="Title 2"/>
          <p:cNvSpPr>
            <a:spLocks noGrp="1"/>
          </p:cNvSpPr>
          <p:nvPr>
            <p:ph type="title"/>
          </p:nvPr>
        </p:nvSpPr>
        <p:spPr>
          <a:xfrm>
            <a:off x="27912" y="-99392"/>
            <a:ext cx="6788167" cy="766696"/>
          </a:xfrm>
        </p:spPr>
        <p:txBody>
          <a:bodyPr>
            <a:noAutofit/>
          </a:bodyPr>
          <a:lstStyle/>
          <a:p>
            <a:pPr algn="l"/>
            <a:r>
              <a:rPr lang="sr-Latn-ME" sz="2500" b="1" dirty="0" smtClean="0">
                <a:solidFill>
                  <a:srgbClr val="903163"/>
                </a:solidFill>
              </a:rPr>
              <a:t>Upijajući ( upojni, skupljajući) bunari ili bušotine</a:t>
            </a:r>
            <a:endParaRPr lang="en-US" sz="2500" b="1" dirty="0"/>
          </a:p>
        </p:txBody>
      </p:sp>
      <p:sp>
        <p:nvSpPr>
          <p:cNvPr id="13" name="Rectangle 3"/>
          <p:cNvSpPr txBox="1">
            <a:spLocks noChangeArrowheads="1"/>
          </p:cNvSpPr>
          <p:nvPr/>
        </p:nvSpPr>
        <p:spPr bwMode="auto">
          <a:xfrm>
            <a:off x="179006" y="2693906"/>
            <a:ext cx="5529423" cy="3775218"/>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90000"/>
              </a:lnSpc>
            </a:pPr>
            <a:r>
              <a:rPr lang="sr-Latn-ME" sz="1700" dirty="0" smtClean="0">
                <a:solidFill>
                  <a:schemeClr val="tx1"/>
                </a:solidFill>
                <a:latin typeface="Calibri" panose="020F0502020204030204" pitchFamily="34" charset="0"/>
                <a:cs typeface="Calibri" panose="020F0502020204030204" pitchFamily="34" charset="0"/>
              </a:rPr>
              <a:t>Neophodno je da u terenu postoji porozan sloj znatne moćnosti i vodopropustljivosti, ne na velikoj dubini, kao i da je nivo pozdemne vode u njemu dovoljno nizak  i da se terene ne koristi za vodosnabdjevanje naselja</a:t>
            </a:r>
          </a:p>
          <a:p>
            <a:pPr algn="just">
              <a:lnSpc>
                <a:spcPct val="90000"/>
              </a:lnSpc>
            </a:pPr>
            <a:r>
              <a:rPr lang="sr-Latn-ME" sz="1700" dirty="0" smtClean="0">
                <a:solidFill>
                  <a:schemeClr val="tx1"/>
                </a:solidFill>
                <a:latin typeface="Calibri" panose="020F0502020204030204" pitchFamily="34" charset="0"/>
                <a:cs typeface="Calibri" panose="020F0502020204030204" pitchFamily="34" charset="0"/>
              </a:rPr>
              <a:t>mogućnosti upijanja vode se moraju provjeriti terenskim opitima upumpavanja vode. Upojni bunari se projektuju sa 50 do 70% tako dobijenog kapaciteta upijanja vode.</a:t>
            </a:r>
          </a:p>
          <a:p>
            <a:pPr algn="just">
              <a:lnSpc>
                <a:spcPct val="90000"/>
              </a:lnSpc>
            </a:pPr>
            <a:r>
              <a:rPr lang="sr-Latn-ME" sz="1700" dirty="0" smtClean="0">
                <a:solidFill>
                  <a:schemeClr val="tx1"/>
                </a:solidFill>
                <a:latin typeface="Calibri" panose="020F0502020204030204" pitchFamily="34" charset="0"/>
                <a:cs typeface="Calibri" panose="020F0502020204030204" pitchFamily="34" charset="0"/>
              </a:rPr>
              <a:t>voda se mroa prečistiti prije upuštanja u upojni bunar, primjenom taložnika u kome će se sakupljati organske materije i mulj. Za to se koristi poseban šaht sa taložnikom, a vrijeme zadržavanja vode u njemu mora biti najmanje 5min. </a:t>
            </a:r>
            <a:endParaRPr lang="sr-Latn-ME" sz="1700" dirty="0">
              <a:solidFill>
                <a:schemeClr val="tx1"/>
              </a:solidFill>
              <a:latin typeface="Calibri" panose="020F0502020204030204" pitchFamily="34" charset="0"/>
              <a:cs typeface="Calibri" panose="020F0502020204030204" pitchFamily="34" charset="0"/>
            </a:endParaRPr>
          </a:p>
          <a:p>
            <a:pPr algn="just">
              <a:lnSpc>
                <a:spcPct val="90000"/>
              </a:lnSpc>
            </a:pPr>
            <a:r>
              <a:rPr lang="sr-Latn-ME" sz="1700" dirty="0" smtClean="0">
                <a:solidFill>
                  <a:schemeClr val="tx1"/>
                </a:solidFill>
                <a:latin typeface="Calibri" panose="020F0502020204030204" pitchFamily="34" charset="0"/>
                <a:cs typeface="Calibri" panose="020F0502020204030204" pitchFamily="34" charset="0"/>
              </a:rPr>
              <a:t>prefabrikovani betonski elementi unutrašnjeg prelnika 1,5 do 2,0m. </a:t>
            </a:r>
            <a:endParaRPr lang="sr-Latn-ME" sz="1700" dirty="0" smtClean="0">
              <a:solidFill>
                <a:schemeClr val="tx1"/>
              </a:solidFill>
              <a:latin typeface="Calibri" panose="020F0502020204030204" pitchFamily="34" charset="0"/>
              <a:cs typeface="Calibri" panose="020F0502020204030204" pitchFamily="34" charset="0"/>
            </a:endParaRPr>
          </a:p>
        </p:txBody>
      </p:sp>
      <p:sp>
        <p:nvSpPr>
          <p:cNvPr id="8" name="Text Placeholder 2"/>
          <p:cNvSpPr txBox="1">
            <a:spLocks/>
          </p:cNvSpPr>
          <p:nvPr/>
        </p:nvSpPr>
        <p:spPr>
          <a:xfrm>
            <a:off x="147160" y="548680"/>
            <a:ext cx="5444784" cy="1872208"/>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dirty="0" smtClean="0">
                <a:solidFill>
                  <a:schemeClr val="bg1"/>
                </a:solidFill>
              </a:rPr>
              <a:t>Koriste se za odvođenje vode u porozne slojeve ispod površine terena ( u tzv. hidrogeološke kolektore ) u ravnicama gdje nije moguće površinsko odvođenje vode u obližnji vodotok.</a:t>
            </a:r>
          </a:p>
          <a:p>
            <a:endParaRPr lang="sr-Latn-ME" sz="1700" dirty="0">
              <a:solidFill>
                <a:schemeClr val="bg1"/>
              </a:solidFill>
            </a:endParaRPr>
          </a:p>
        </p:txBody>
      </p:sp>
      <p:sp>
        <p:nvSpPr>
          <p:cNvPr id="6" name="Text Placeholder 2"/>
          <p:cNvSpPr txBox="1">
            <a:spLocks/>
          </p:cNvSpPr>
          <p:nvPr/>
        </p:nvSpPr>
        <p:spPr>
          <a:xfrm>
            <a:off x="195006" y="2689896"/>
            <a:ext cx="5540186" cy="3775218"/>
          </a:xfrm>
          <a:prstGeom prst="rect">
            <a:avLst/>
          </a:prstGeom>
          <a:solidFill>
            <a:srgbClr val="7030A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dirty="0" smtClean="0">
                <a:solidFill>
                  <a:schemeClr val="bg1"/>
                </a:solidFill>
              </a:rPr>
              <a:t>Upijajuća bušotina odvodi vodu poslije filtriranja u porozne slojeve na većoj dubini pomoću perforirane cijevi koja mora ući u porozni sloj min 4,0m</a:t>
            </a:r>
            <a:endParaRPr lang="sr-Latn-ME" sz="1700" dirty="0">
              <a:solidFill>
                <a:schemeClr val="bg1"/>
              </a:solidFill>
            </a:endParaRPr>
          </a:p>
          <a:p>
            <a:pPr marL="285750" indent="-285750">
              <a:buFont typeface="Wingdings" panose="05000000000000000000" pitchFamily="2" charset="2"/>
              <a:buChar char="§"/>
            </a:pPr>
            <a:r>
              <a:rPr lang="sr-Latn-ME" sz="1700" dirty="0" smtClean="0">
                <a:solidFill>
                  <a:schemeClr val="bg1"/>
                </a:solidFill>
              </a:rPr>
              <a:t>Upijajući rovovi su u građevinskom smislu isti kao i drenažni rovovi, samo moraju biti povezani sa jednim šahtom za taloženje. Dužina upijajućeg rova treba da je veća od 10m, a na njegovom kraju se mora izgraditi kontrolno okno.</a:t>
            </a:r>
            <a:endParaRPr lang="sr-Latn-ME" sz="1700" dirty="0">
              <a:solidFill>
                <a:schemeClr val="bg1"/>
              </a:solidFill>
            </a:endParaRPr>
          </a:p>
        </p:txBody>
      </p:sp>
      <p:sp>
        <p:nvSpPr>
          <p:cNvPr id="9" name="Text Placeholder 2"/>
          <p:cNvSpPr txBox="1">
            <a:spLocks/>
          </p:cNvSpPr>
          <p:nvPr/>
        </p:nvSpPr>
        <p:spPr>
          <a:xfrm>
            <a:off x="6240016" y="4704926"/>
            <a:ext cx="5444784" cy="2153073"/>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sr-Latn-ME" sz="1700" dirty="0" smtClean="0">
                <a:solidFill>
                  <a:schemeClr val="bg1"/>
                </a:solidFill>
              </a:rPr>
              <a:t>donja ivica filtersko sloja min 1,0m iznad NPV</a:t>
            </a:r>
          </a:p>
          <a:p>
            <a:pPr marL="285750" indent="-285750">
              <a:buFont typeface="Arial" panose="020B0604020202020204" pitchFamily="34" charset="0"/>
              <a:buChar char="•"/>
            </a:pPr>
            <a:r>
              <a:rPr lang="sr-Latn-ME" sz="1700" dirty="0" smtClean="0">
                <a:solidFill>
                  <a:schemeClr val="bg1"/>
                </a:solidFill>
              </a:rPr>
              <a:t>debljina filterskog sloja min 30cm</a:t>
            </a:r>
          </a:p>
          <a:p>
            <a:pPr marL="285750" indent="-285750">
              <a:buFont typeface="Arial" panose="020B0604020202020204" pitchFamily="34" charset="0"/>
              <a:buChar char="•"/>
            </a:pPr>
            <a:r>
              <a:rPr lang="sr-Latn-ME" sz="1700" dirty="0" smtClean="0">
                <a:solidFill>
                  <a:schemeClr val="bg1"/>
                </a:solidFill>
              </a:rPr>
              <a:t>filterski slojevi se moraju povremeno obnavljati, a istaloženi mulj uklanjati</a:t>
            </a:r>
          </a:p>
          <a:p>
            <a:endParaRPr lang="sr-Latn-ME" sz="1700" dirty="0">
              <a:solidFill>
                <a:schemeClr val="bg1"/>
              </a:solidFill>
            </a:endParaRPr>
          </a:p>
        </p:txBody>
      </p:sp>
    </p:spTree>
    <p:extLst>
      <p:ext uri="{BB962C8B-B14F-4D97-AF65-F5344CB8AC3E}">
        <p14:creationId xmlns:p14="http://schemas.microsoft.com/office/powerpoint/2010/main" val="1952016536"/>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3">
                                            <p:bg/>
                                          </p:spTgt>
                                        </p:tgtEl>
                                        <p:attrNameLst>
                                          <p:attrName>style.visibility</p:attrName>
                                        </p:attrNameLst>
                                      </p:cBhvr>
                                      <p:to>
                                        <p:strVal val="visible"/>
                                      </p:to>
                                    </p:set>
                                    <p:anim calcmode="lin" valueType="num">
                                      <p:cBhvr>
                                        <p:cTn id="20" dur="500" fill="hold"/>
                                        <p:tgtEl>
                                          <p:spTgt spid="13">
                                            <p:bg/>
                                          </p:spTgt>
                                        </p:tgtEl>
                                        <p:attrNameLst>
                                          <p:attrName>ppt_w</p:attrName>
                                        </p:attrNameLst>
                                      </p:cBhvr>
                                      <p:tavLst>
                                        <p:tav tm="0">
                                          <p:val>
                                            <p:fltVal val="0"/>
                                          </p:val>
                                        </p:tav>
                                        <p:tav tm="100000">
                                          <p:val>
                                            <p:strVal val="#ppt_w"/>
                                          </p:val>
                                        </p:tav>
                                      </p:tavLst>
                                    </p:anim>
                                    <p:anim calcmode="lin" valueType="num">
                                      <p:cBhvr>
                                        <p:cTn id="21" dur="500" fill="hold"/>
                                        <p:tgtEl>
                                          <p:spTgt spid="13">
                                            <p:bg/>
                                          </p:spTgt>
                                        </p:tgtEl>
                                        <p:attrNameLst>
                                          <p:attrName>ppt_h</p:attrName>
                                        </p:attrNameLst>
                                      </p:cBhvr>
                                      <p:tavLst>
                                        <p:tav tm="0">
                                          <p:val>
                                            <p:fltVal val="0"/>
                                          </p:val>
                                        </p:tav>
                                        <p:tav tm="100000">
                                          <p:val>
                                            <p:strVal val="#ppt_h"/>
                                          </p:val>
                                        </p:tav>
                                      </p:tavLst>
                                    </p:anim>
                                    <p:animEffect transition="in" filter="fade">
                                      <p:cBhvr>
                                        <p:cTn id="22" dur="500"/>
                                        <p:tgtEl>
                                          <p:spTgt spid="13">
                                            <p:bg/>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1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anim calcmode="lin" valueType="num">
                                      <p:cBhvr>
                                        <p:cTn id="34" dur="500" fill="hold"/>
                                        <p:tgtEl>
                                          <p:spTgt spid="13">
                                            <p:txEl>
                                              <p:pRg st="1" end="1"/>
                                            </p:txEl>
                                          </p:spTgt>
                                        </p:tgtEl>
                                        <p:attrNameLst>
                                          <p:attrName>ppt_w</p:attrName>
                                        </p:attrNameLst>
                                      </p:cBhvr>
                                      <p:tavLst>
                                        <p:tav tm="0">
                                          <p:val>
                                            <p:fltVal val="0"/>
                                          </p:val>
                                        </p:tav>
                                        <p:tav tm="100000">
                                          <p:val>
                                            <p:strVal val="#ppt_w"/>
                                          </p:val>
                                        </p:tav>
                                      </p:tavLst>
                                    </p:anim>
                                    <p:anim calcmode="lin" valueType="num">
                                      <p:cBhvr>
                                        <p:cTn id="35" dur="500" fill="hold"/>
                                        <p:tgtEl>
                                          <p:spTgt spid="13">
                                            <p:txEl>
                                              <p:pRg st="1" end="1"/>
                                            </p:txEl>
                                          </p:spTgt>
                                        </p:tgtEl>
                                        <p:attrNameLst>
                                          <p:attrName>ppt_h</p:attrName>
                                        </p:attrNameLst>
                                      </p:cBhvr>
                                      <p:tavLst>
                                        <p:tav tm="0">
                                          <p:val>
                                            <p:fltVal val="0"/>
                                          </p:val>
                                        </p:tav>
                                        <p:tav tm="100000">
                                          <p:val>
                                            <p:strVal val="#ppt_h"/>
                                          </p:val>
                                        </p:tav>
                                      </p:tavLst>
                                    </p:anim>
                                    <p:animEffect transition="in" filter="fade">
                                      <p:cBhvr>
                                        <p:cTn id="36" dur="500"/>
                                        <p:tgtEl>
                                          <p:spTgt spid="13">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3">
                                            <p:txEl>
                                              <p:pRg st="2" end="2"/>
                                            </p:txEl>
                                          </p:spTgt>
                                        </p:tgtEl>
                                        <p:attrNameLst>
                                          <p:attrName>style.visibility</p:attrName>
                                        </p:attrNameLst>
                                      </p:cBhvr>
                                      <p:to>
                                        <p:strVal val="visible"/>
                                      </p:to>
                                    </p:set>
                                    <p:anim calcmode="lin" valueType="num">
                                      <p:cBhvr>
                                        <p:cTn id="41" dur="500" fill="hold"/>
                                        <p:tgtEl>
                                          <p:spTgt spid="13">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13">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13">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3">
                                            <p:txEl>
                                              <p:pRg st="3" end="3"/>
                                            </p:txEl>
                                          </p:spTgt>
                                        </p:tgtEl>
                                        <p:attrNameLst>
                                          <p:attrName>style.visibility</p:attrName>
                                        </p:attrNameLst>
                                      </p:cBhvr>
                                      <p:to>
                                        <p:strVal val="visible"/>
                                      </p:to>
                                    </p:set>
                                    <p:anim calcmode="lin" valueType="num">
                                      <p:cBhvr>
                                        <p:cTn id="48" dur="500" fill="hold"/>
                                        <p:tgtEl>
                                          <p:spTgt spid="13">
                                            <p:txEl>
                                              <p:pRg st="3" end="3"/>
                                            </p:txEl>
                                          </p:spTgt>
                                        </p:tgtEl>
                                        <p:attrNameLst>
                                          <p:attrName>ppt_w</p:attrName>
                                        </p:attrNameLst>
                                      </p:cBhvr>
                                      <p:tavLst>
                                        <p:tav tm="0">
                                          <p:val>
                                            <p:fltVal val="0"/>
                                          </p:val>
                                        </p:tav>
                                        <p:tav tm="100000">
                                          <p:val>
                                            <p:strVal val="#ppt_w"/>
                                          </p:val>
                                        </p:tav>
                                      </p:tavLst>
                                    </p:anim>
                                    <p:anim calcmode="lin" valueType="num">
                                      <p:cBhvr>
                                        <p:cTn id="49" dur="500" fill="hold"/>
                                        <p:tgtEl>
                                          <p:spTgt spid="13">
                                            <p:txEl>
                                              <p:pRg st="3" end="3"/>
                                            </p:txEl>
                                          </p:spTgt>
                                        </p:tgtEl>
                                        <p:attrNameLst>
                                          <p:attrName>ppt_h</p:attrName>
                                        </p:attrNameLst>
                                      </p:cBhvr>
                                      <p:tavLst>
                                        <p:tav tm="0">
                                          <p:val>
                                            <p:fltVal val="0"/>
                                          </p:val>
                                        </p:tav>
                                        <p:tav tm="100000">
                                          <p:val>
                                            <p:strVal val="#ppt_h"/>
                                          </p:val>
                                        </p:tav>
                                      </p:tavLst>
                                    </p:anim>
                                    <p:animEffect transition="in" filter="fade">
                                      <p:cBhvr>
                                        <p:cTn id="50" dur="500"/>
                                        <p:tgtEl>
                                          <p:spTgt spid="1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ppt_x"/>
                                          </p:val>
                                        </p:tav>
                                        <p:tav tm="100000">
                                          <p:val>
                                            <p:strVal val="#ppt_x"/>
                                          </p:val>
                                        </p:tav>
                                      </p:tavLst>
                                    </p:anim>
                                    <p:anim calcmode="lin" valueType="num">
                                      <p:cBhvr additive="base">
                                        <p:cTn id="6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6">
                                            <p:bg/>
                                          </p:spTgt>
                                        </p:tgtEl>
                                        <p:attrNameLst>
                                          <p:attrName>style.visibility</p:attrName>
                                        </p:attrNameLst>
                                      </p:cBhvr>
                                      <p:to>
                                        <p:strVal val="visible"/>
                                      </p:to>
                                    </p:set>
                                    <p:anim calcmode="lin" valueType="num">
                                      <p:cBhvr>
                                        <p:cTn id="68" dur="500" fill="hold"/>
                                        <p:tgtEl>
                                          <p:spTgt spid="6">
                                            <p:bg/>
                                          </p:spTgt>
                                        </p:tgtEl>
                                        <p:attrNameLst>
                                          <p:attrName>ppt_w</p:attrName>
                                        </p:attrNameLst>
                                      </p:cBhvr>
                                      <p:tavLst>
                                        <p:tav tm="0">
                                          <p:val>
                                            <p:fltVal val="0"/>
                                          </p:val>
                                        </p:tav>
                                        <p:tav tm="100000">
                                          <p:val>
                                            <p:strVal val="#ppt_w"/>
                                          </p:val>
                                        </p:tav>
                                      </p:tavLst>
                                    </p:anim>
                                    <p:anim calcmode="lin" valueType="num">
                                      <p:cBhvr>
                                        <p:cTn id="69" dur="500" fill="hold"/>
                                        <p:tgtEl>
                                          <p:spTgt spid="6">
                                            <p:bg/>
                                          </p:spTgt>
                                        </p:tgtEl>
                                        <p:attrNameLst>
                                          <p:attrName>ppt_h</p:attrName>
                                        </p:attrNameLst>
                                      </p:cBhvr>
                                      <p:tavLst>
                                        <p:tav tm="0">
                                          <p:val>
                                            <p:fltVal val="0"/>
                                          </p:val>
                                        </p:tav>
                                        <p:tav tm="100000">
                                          <p:val>
                                            <p:strVal val="#ppt_h"/>
                                          </p:val>
                                        </p:tav>
                                      </p:tavLst>
                                    </p:anim>
                                    <p:animEffect transition="in" filter="fade">
                                      <p:cBhvr>
                                        <p:cTn id="70" dur="500"/>
                                        <p:tgtEl>
                                          <p:spTgt spid="6">
                                            <p:bg/>
                                          </p:spTgt>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6">
                                            <p:txEl>
                                              <p:pRg st="0" end="0"/>
                                            </p:txEl>
                                          </p:spTgt>
                                        </p:tgtEl>
                                        <p:attrNameLst>
                                          <p:attrName>style.visibility</p:attrName>
                                        </p:attrNameLst>
                                      </p:cBhvr>
                                      <p:to>
                                        <p:strVal val="visible"/>
                                      </p:to>
                                    </p:set>
                                    <p:anim calcmode="lin" valueType="num">
                                      <p:cBhvr>
                                        <p:cTn id="7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76"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77" dur="500"/>
                                        <p:tgtEl>
                                          <p:spTgt spid="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 calcmode="lin" valueType="num">
                                      <p:cBhvr>
                                        <p:cTn id="82"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83"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84"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bldP spid="8" grpId="0" animBg="1"/>
      <p:bldP spid="6" grpId="0" build="p"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0" y="-192977"/>
            <a:ext cx="7476968" cy="766696"/>
          </a:xfrm>
        </p:spPr>
        <p:txBody>
          <a:bodyPr>
            <a:noAutofit/>
          </a:bodyPr>
          <a:lstStyle/>
          <a:p>
            <a:pPr algn="l"/>
            <a:r>
              <a:rPr lang="sr-Latn-ME" sz="2500" b="1" dirty="0">
                <a:solidFill>
                  <a:srgbClr val="903163"/>
                </a:solidFill>
              </a:rPr>
              <a:t>Podpovršinsko – podzemno odvodnjavanje</a:t>
            </a:r>
            <a:endParaRPr lang="en-US" sz="2500" b="1" dirty="0"/>
          </a:p>
        </p:txBody>
      </p:sp>
      <p:sp>
        <p:nvSpPr>
          <p:cNvPr id="11" name="Text Placeholder 2"/>
          <p:cNvSpPr txBox="1">
            <a:spLocks/>
          </p:cNvSpPr>
          <p:nvPr/>
        </p:nvSpPr>
        <p:spPr>
          <a:xfrm>
            <a:off x="31157" y="3722975"/>
            <a:ext cx="6682710" cy="2951737"/>
          </a:xfrm>
          <a:prstGeom prst="rect">
            <a:avLst/>
          </a:prstGeom>
          <a:solidFill>
            <a:srgbClr val="903163"/>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sr-Latn-ME" sz="1700" b="1" dirty="0" smtClean="0">
                <a:solidFill>
                  <a:schemeClr val="bg1"/>
                </a:solidFill>
              </a:rPr>
              <a:t>odvodnjavanje posteljice i tamponskog sloja drenažnim šlicevima ili plitkim drenažama</a:t>
            </a:r>
            <a:endParaRPr lang="sr-Latn-ME" sz="1700" b="1" dirty="0" smtClean="0">
              <a:solidFill>
                <a:schemeClr val="bg1"/>
              </a:solidFill>
            </a:endParaRPr>
          </a:p>
          <a:p>
            <a:pPr marL="342900" indent="-342900">
              <a:buFont typeface="+mj-lt"/>
              <a:buAutoNum type="arabicPeriod"/>
            </a:pPr>
            <a:r>
              <a:rPr lang="sr-Latn-ME" sz="1700" b="1" dirty="0" smtClean="0">
                <a:solidFill>
                  <a:schemeClr val="bg1"/>
                </a:solidFill>
              </a:rPr>
              <a:t>Spuštanje nivoa podzemne vode dubokim drenažama</a:t>
            </a:r>
          </a:p>
          <a:p>
            <a:pPr marL="342900" indent="-342900">
              <a:buFont typeface="+mj-lt"/>
              <a:buAutoNum type="arabicPeriod"/>
            </a:pPr>
            <a:r>
              <a:rPr lang="sr-Latn-ME" sz="1700" b="1" dirty="0" smtClean="0">
                <a:solidFill>
                  <a:schemeClr val="bg1"/>
                </a:solidFill>
              </a:rPr>
              <a:t>Prihvataje vode iz vodonosnog sloja</a:t>
            </a:r>
          </a:p>
          <a:p>
            <a:pPr marL="342900" indent="-342900">
              <a:buFont typeface="+mj-lt"/>
              <a:buAutoNum type="arabicPeriod"/>
            </a:pPr>
            <a:r>
              <a:rPr lang="sr-Latn-ME" sz="1700" b="1" dirty="0" smtClean="0">
                <a:solidFill>
                  <a:schemeClr val="bg1"/>
                </a:solidFill>
              </a:rPr>
              <a:t>Drenažni sistemi pri saniranju klizišta  u zoni saobraćajnice.</a:t>
            </a:r>
            <a:endParaRPr lang="sr-Latn-ME" sz="1700" dirty="0">
              <a:solidFill>
                <a:schemeClr val="bg1"/>
              </a:solidFill>
            </a:endParaRPr>
          </a:p>
        </p:txBody>
      </p:sp>
      <p:sp>
        <p:nvSpPr>
          <p:cNvPr id="13" name="Rectangle 3"/>
          <p:cNvSpPr txBox="1">
            <a:spLocks noChangeArrowheads="1"/>
          </p:cNvSpPr>
          <p:nvPr/>
        </p:nvSpPr>
        <p:spPr bwMode="auto">
          <a:xfrm>
            <a:off x="64375" y="497091"/>
            <a:ext cx="6616274" cy="3128584"/>
          </a:xfrm>
          <a:prstGeom prst="rect">
            <a:avLst/>
          </a:prstGeom>
          <a:noFill/>
          <a:ln w="222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04800" indent="-304800" algn="l" defTabSz="457200" rtl="0" fontAlgn="base">
              <a:spcBef>
                <a:spcPct val="20000"/>
              </a:spcBef>
              <a:spcAft>
                <a:spcPts val="600"/>
              </a:spcAft>
              <a:buClr>
                <a:schemeClr val="accent2"/>
              </a:buClr>
              <a:buSzPct val="92000"/>
              <a:buFont typeface="Wingdings 2" pitchFamily="18" charset="2"/>
              <a:buChar char=""/>
              <a:defRPr kern="1200">
                <a:solidFill>
                  <a:schemeClr val="tx2"/>
                </a:solidFill>
                <a:latin typeface="+mn-lt"/>
                <a:ea typeface="+mn-ea"/>
                <a:cs typeface="+mn-cs"/>
              </a:defRPr>
            </a:lvl1pPr>
            <a:lvl2pPr marL="628650" indent="-304800" algn="l" defTabSz="457200" rtl="0" fontAlgn="base">
              <a:spcBef>
                <a:spcPct val="20000"/>
              </a:spcBef>
              <a:spcAft>
                <a:spcPts val="600"/>
              </a:spcAft>
              <a:buClr>
                <a:schemeClr val="accent2"/>
              </a:buClr>
              <a:buSzPct val="92000"/>
              <a:buFont typeface="Wingdings 2" pitchFamily="18" charset="2"/>
              <a:buChar char=""/>
              <a:defRPr sz="1600" kern="1200">
                <a:solidFill>
                  <a:schemeClr val="tx2"/>
                </a:solidFill>
                <a:latin typeface="+mn-lt"/>
                <a:ea typeface="+mn-ea"/>
                <a:cs typeface="+mn-cs"/>
              </a:defRPr>
            </a:lvl2pPr>
            <a:lvl3pPr marL="898525" indent="-269875" algn="l" defTabSz="457200" rtl="0" fontAlgn="base">
              <a:spcBef>
                <a:spcPct val="20000"/>
              </a:spcBef>
              <a:spcAft>
                <a:spcPts val="600"/>
              </a:spcAft>
              <a:buClr>
                <a:schemeClr val="accent2"/>
              </a:buClr>
              <a:buSzPct val="92000"/>
              <a:buFont typeface="Wingdings 2" pitchFamily="18" charset="2"/>
              <a:buChar char=""/>
              <a:defRPr sz="1400" kern="1200">
                <a:solidFill>
                  <a:schemeClr val="tx2"/>
                </a:solidFill>
                <a:latin typeface="+mn-lt"/>
                <a:ea typeface="+mn-ea"/>
                <a:cs typeface="+mn-cs"/>
              </a:defRPr>
            </a:lvl3pPr>
            <a:lvl4pPr marL="1241425"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4pPr>
            <a:lvl5pPr marL="1601788" indent="-233363" algn="l" defTabSz="457200" rtl="0" fontAlgn="base">
              <a:spcBef>
                <a:spcPct val="20000"/>
              </a:spcBef>
              <a:spcAft>
                <a:spcPts val="600"/>
              </a:spcAft>
              <a:buClr>
                <a:schemeClr val="accent2"/>
              </a:buClr>
              <a:buSzPct val="92000"/>
              <a:buFont typeface="Wingdings 2"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da se odvede voda iz posteljice ili tamponskog sloja koja prodre sa strane, kroz bankinu ili kroz kolovoznu konstrukciju ukoliko je ona vodopropustljiva</a:t>
            </a:r>
            <a:endParaRPr lang="sr-Latn-ME" sz="1700" dirty="0">
              <a:latin typeface="Calibri" panose="020F0502020204030204" pitchFamily="34" charset="0"/>
              <a:cs typeface="Calibri" panose="020F0502020204030204" pitchFamily="34" charset="0"/>
            </a:endParaRP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da se snizi nivo podzemen vode ukoliko je on jako visok</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da se prihvati podzemna voda iz kakvog vodonosnog sloja sa strane i spriječi njeno štetno dejstvo na kosine usjeka ili trup puta ( osiguranje drenažama)</a:t>
            </a:r>
          </a:p>
          <a:p>
            <a:pPr marL="400050" indent="-400050">
              <a:buFont typeface="Wingdings" panose="05000000000000000000" pitchFamily="2" charset="2"/>
              <a:buChar char="§"/>
            </a:pPr>
            <a:r>
              <a:rPr lang="sr-Latn-ME" sz="1700" dirty="0" smtClean="0">
                <a:latin typeface="Calibri" panose="020F0502020204030204" pitchFamily="34" charset="0"/>
                <a:cs typeface="Calibri" panose="020F0502020204030204" pitchFamily="34" charset="0"/>
              </a:rPr>
              <a:t>da se poboljša stabilnost objekta ili terena poremećene stabilnosti ( klizišta)</a:t>
            </a:r>
          </a:p>
          <a:p>
            <a:pPr marL="0" indent="0">
              <a:buNone/>
            </a:pPr>
            <a:endParaRPr lang="en-US" sz="1700" dirty="0">
              <a:latin typeface="Calibri" panose="020F0502020204030204" pitchFamily="34" charset="0"/>
              <a:cs typeface="Calibri" panose="020F0502020204030204" pitchFamily="34" charset="0"/>
            </a:endParaRPr>
          </a:p>
          <a:p>
            <a:pPr algn="just" eaLnBrk="1" hangingPunct="1">
              <a:lnSpc>
                <a:spcPct val="90000"/>
              </a:lnSpc>
            </a:pPr>
            <a:endParaRPr lang="sr-Latn-CS" sz="1700" dirty="0">
              <a:solidFill>
                <a:schemeClr val="tx1"/>
              </a:solidFill>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a:stretch>
            <a:fillRect/>
          </a:stretch>
        </p:blipFill>
        <p:spPr>
          <a:xfrm>
            <a:off x="7104112" y="190371"/>
            <a:ext cx="4104456" cy="2734582"/>
          </a:xfrm>
          <a:prstGeom prst="rect">
            <a:avLst/>
          </a:prstGeom>
        </p:spPr>
      </p:pic>
      <p:pic>
        <p:nvPicPr>
          <p:cNvPr id="5" name="Picture 4"/>
          <p:cNvPicPr>
            <a:picLocks noChangeAspect="1"/>
          </p:cNvPicPr>
          <p:nvPr/>
        </p:nvPicPr>
        <p:blipFill>
          <a:blip r:embed="rId3"/>
          <a:stretch>
            <a:fillRect/>
          </a:stretch>
        </p:blipFill>
        <p:spPr>
          <a:xfrm>
            <a:off x="7188737" y="2744942"/>
            <a:ext cx="4053853" cy="2124218"/>
          </a:xfrm>
          <a:prstGeom prst="rect">
            <a:avLst/>
          </a:prstGeom>
        </p:spPr>
      </p:pic>
      <p:pic>
        <p:nvPicPr>
          <p:cNvPr id="6" name="Picture 5"/>
          <p:cNvPicPr>
            <a:picLocks noChangeAspect="1"/>
          </p:cNvPicPr>
          <p:nvPr/>
        </p:nvPicPr>
        <p:blipFill>
          <a:blip r:embed="rId4"/>
          <a:stretch>
            <a:fillRect/>
          </a:stretch>
        </p:blipFill>
        <p:spPr>
          <a:xfrm>
            <a:off x="7356140" y="5009376"/>
            <a:ext cx="3600400" cy="1815201"/>
          </a:xfrm>
          <a:prstGeom prst="rect">
            <a:avLst/>
          </a:prstGeom>
        </p:spPr>
      </p:pic>
      <p:sp>
        <p:nvSpPr>
          <p:cNvPr id="12" name="Text Placeholder 2"/>
          <p:cNvSpPr txBox="1">
            <a:spLocks/>
          </p:cNvSpPr>
          <p:nvPr/>
        </p:nvSpPr>
        <p:spPr>
          <a:xfrm>
            <a:off x="61362" y="480535"/>
            <a:ext cx="6682710" cy="6272973"/>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b="1" dirty="0">
                <a:solidFill>
                  <a:schemeClr val="bg1"/>
                </a:solidFill>
              </a:rPr>
              <a:t>O</a:t>
            </a:r>
            <a:r>
              <a:rPr lang="sr-Latn-ME" sz="1700" b="1" dirty="0" smtClean="0">
                <a:solidFill>
                  <a:schemeClr val="bg1"/>
                </a:solidFill>
              </a:rPr>
              <a:t>dvodnjavanje posteljice i tamponskog sloja drenažnim šlicevima ili plitkim drenažama. </a:t>
            </a:r>
          </a:p>
          <a:p>
            <a:pPr marL="285750" indent="-285750">
              <a:buFont typeface="Wingdings" panose="05000000000000000000" pitchFamily="2" charset="2"/>
              <a:buChar char="§"/>
            </a:pPr>
            <a:r>
              <a:rPr lang="sr-Latn-ME" sz="1700" b="1" dirty="0" smtClean="0">
                <a:solidFill>
                  <a:schemeClr val="bg1"/>
                </a:solidFill>
              </a:rPr>
              <a:t>Drenaže se najčešće postavljaju ispod dna jarka ili rigola u usjeku, odnosno ispod zelenog pojasa na autoputevima</a:t>
            </a:r>
          </a:p>
          <a:p>
            <a:pPr marL="285750" indent="-285750">
              <a:buFont typeface="Wingdings" panose="05000000000000000000" pitchFamily="2" charset="2"/>
              <a:buChar char="§"/>
            </a:pPr>
            <a:r>
              <a:rPr lang="sr-Latn-ME" sz="1700" b="1" dirty="0" smtClean="0">
                <a:solidFill>
                  <a:schemeClr val="bg1"/>
                </a:solidFill>
              </a:rPr>
              <a:t>perforirana drenažna cijev prečnika 10,15 ili 20cm</a:t>
            </a:r>
          </a:p>
          <a:p>
            <a:pPr marL="285750" indent="-285750">
              <a:buFont typeface="Wingdings" panose="05000000000000000000" pitchFamily="2" charset="2"/>
              <a:buChar char="§"/>
            </a:pPr>
            <a:r>
              <a:rPr lang="sr-Latn-ME" sz="1700" b="1" dirty="0" smtClean="0">
                <a:solidFill>
                  <a:schemeClr val="bg1"/>
                </a:solidFill>
              </a:rPr>
              <a:t> drenažna ispuna i filter granulometrijskog sastava prema filterskim pravilima</a:t>
            </a:r>
          </a:p>
          <a:p>
            <a:pPr marL="285750" indent="-285750">
              <a:buFont typeface="Wingdings" panose="05000000000000000000" pitchFamily="2" charset="2"/>
              <a:buChar char="§"/>
            </a:pPr>
            <a:r>
              <a:rPr lang="sr-Latn-ME" sz="1700" b="1" dirty="0" smtClean="0">
                <a:solidFill>
                  <a:schemeClr val="bg1"/>
                </a:solidFill>
              </a:rPr>
              <a:t>vodonepropusna zaptivka od glinovitog materijala  za sprečavanje prodiranja površinske vode u drenažu</a:t>
            </a:r>
          </a:p>
          <a:p>
            <a:pPr marL="285750" indent="-285750">
              <a:buFont typeface="Wingdings" panose="05000000000000000000" pitchFamily="2" charset="2"/>
              <a:buChar char="§"/>
            </a:pPr>
            <a:r>
              <a:rPr lang="sr-Latn-ME" sz="1700" b="1" dirty="0" smtClean="0">
                <a:solidFill>
                  <a:schemeClr val="bg1"/>
                </a:solidFill>
              </a:rPr>
              <a:t>umjesto filterskog sloja može se koritsiti geotekstil (filc)</a:t>
            </a:r>
            <a:endParaRPr lang="sr-Latn-ME" sz="1700" b="1" dirty="0" smtClean="0">
              <a:solidFill>
                <a:schemeClr val="bg1"/>
              </a:solidFill>
            </a:endParaRPr>
          </a:p>
        </p:txBody>
      </p:sp>
    </p:spTree>
    <p:extLst>
      <p:ext uri="{BB962C8B-B14F-4D97-AF65-F5344CB8AC3E}">
        <p14:creationId xmlns:p14="http://schemas.microsoft.com/office/powerpoint/2010/main" val="2220040914"/>
      </p:ext>
    </p:extLst>
  </p:cSld>
  <p:clrMapOvr>
    <a:masterClrMapping/>
  </p:clrMapOvr>
  <mc:AlternateContent xmlns:mc="http://schemas.openxmlformats.org/markup-compatibility/2006">
    <mc:Choice xmlns:p14="http://schemas.microsoft.com/office/powerpoint/2010/main" Requires="p14">
      <p:transition spd="slow" p14:dur="2000" advClick="0" advTm="7000"/>
    </mc:Choice>
    <mc:Fallback>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bg/>
                                          </p:spTgt>
                                        </p:tgtEl>
                                        <p:attrNameLst>
                                          <p:attrName>style.visibility</p:attrName>
                                        </p:attrNameLst>
                                      </p:cBhvr>
                                      <p:to>
                                        <p:strVal val="visible"/>
                                      </p:to>
                                    </p:set>
                                    <p:anim calcmode="lin" valueType="num">
                                      <p:cBhvr>
                                        <p:cTn id="7" dur="500" fill="hold"/>
                                        <p:tgtEl>
                                          <p:spTgt spid="13">
                                            <p:bg/>
                                          </p:spTgt>
                                        </p:tgtEl>
                                        <p:attrNameLst>
                                          <p:attrName>ppt_w</p:attrName>
                                        </p:attrNameLst>
                                      </p:cBhvr>
                                      <p:tavLst>
                                        <p:tav tm="0">
                                          <p:val>
                                            <p:fltVal val="0"/>
                                          </p:val>
                                        </p:tav>
                                        <p:tav tm="100000">
                                          <p:val>
                                            <p:strVal val="#ppt_w"/>
                                          </p:val>
                                        </p:tav>
                                      </p:tavLst>
                                    </p:anim>
                                    <p:anim calcmode="lin" valueType="num">
                                      <p:cBhvr>
                                        <p:cTn id="8" dur="500" fill="hold"/>
                                        <p:tgtEl>
                                          <p:spTgt spid="13">
                                            <p:bg/>
                                          </p:spTgt>
                                        </p:tgtEl>
                                        <p:attrNameLst>
                                          <p:attrName>ppt_h</p:attrName>
                                        </p:attrNameLst>
                                      </p:cBhvr>
                                      <p:tavLst>
                                        <p:tav tm="0">
                                          <p:val>
                                            <p:fltVal val="0"/>
                                          </p:val>
                                        </p:tav>
                                        <p:tav tm="100000">
                                          <p:val>
                                            <p:strVal val="#ppt_h"/>
                                          </p:val>
                                        </p:tav>
                                      </p:tavLst>
                                    </p:anim>
                                    <p:animEffect transition="in" filter="fade">
                                      <p:cBhvr>
                                        <p:cTn id="9" dur="500"/>
                                        <p:tgtEl>
                                          <p:spTgt spid="1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 calcmode="lin" valueType="num">
                                      <p:cBhvr>
                                        <p:cTn id="14"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anim calcmode="lin" valueType="num">
                                      <p:cBhvr>
                                        <p:cTn id="21" dur="500" fill="hold"/>
                                        <p:tgtEl>
                                          <p:spTgt spid="1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 calcmode="lin" valueType="num">
                                      <p:cBhvr>
                                        <p:cTn id="28" dur="500" fill="hold"/>
                                        <p:tgtEl>
                                          <p:spTgt spid="1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xEl>
                                              <p:pRg st="3" end="3"/>
                                            </p:txEl>
                                          </p:spTgt>
                                        </p:tgtEl>
                                        <p:attrNameLst>
                                          <p:attrName>style.visibility</p:attrName>
                                        </p:attrNameLst>
                                      </p:cBhvr>
                                      <p:to>
                                        <p:strVal val="visible"/>
                                      </p:to>
                                    </p:set>
                                    <p:anim calcmode="lin" valueType="num">
                                      <p:cBhvr>
                                        <p:cTn id="35" dur="500" fill="hold"/>
                                        <p:tgtEl>
                                          <p:spTgt spid="1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1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1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1">
                                            <p:bg/>
                                          </p:spTgt>
                                        </p:tgtEl>
                                        <p:attrNameLst>
                                          <p:attrName>style.visibility</p:attrName>
                                        </p:attrNameLst>
                                      </p:cBhvr>
                                      <p:to>
                                        <p:strVal val="visible"/>
                                      </p:to>
                                    </p:set>
                                    <p:anim calcmode="lin" valueType="num">
                                      <p:cBhvr>
                                        <p:cTn id="42" dur="500" fill="hold"/>
                                        <p:tgtEl>
                                          <p:spTgt spid="11">
                                            <p:bg/>
                                          </p:spTgt>
                                        </p:tgtEl>
                                        <p:attrNameLst>
                                          <p:attrName>ppt_w</p:attrName>
                                        </p:attrNameLst>
                                      </p:cBhvr>
                                      <p:tavLst>
                                        <p:tav tm="0">
                                          <p:val>
                                            <p:fltVal val="0"/>
                                          </p:val>
                                        </p:tav>
                                        <p:tav tm="100000">
                                          <p:val>
                                            <p:strVal val="#ppt_w"/>
                                          </p:val>
                                        </p:tav>
                                      </p:tavLst>
                                    </p:anim>
                                    <p:anim calcmode="lin" valueType="num">
                                      <p:cBhvr>
                                        <p:cTn id="43" dur="500" fill="hold"/>
                                        <p:tgtEl>
                                          <p:spTgt spid="11">
                                            <p:bg/>
                                          </p:spTgt>
                                        </p:tgtEl>
                                        <p:attrNameLst>
                                          <p:attrName>ppt_h</p:attrName>
                                        </p:attrNameLst>
                                      </p:cBhvr>
                                      <p:tavLst>
                                        <p:tav tm="0">
                                          <p:val>
                                            <p:fltVal val="0"/>
                                          </p:val>
                                        </p:tav>
                                        <p:tav tm="100000">
                                          <p:val>
                                            <p:strVal val="#ppt_h"/>
                                          </p:val>
                                        </p:tav>
                                      </p:tavLst>
                                    </p:anim>
                                    <p:animEffect transition="in" filter="fade">
                                      <p:cBhvr>
                                        <p:cTn id="44" dur="500"/>
                                        <p:tgtEl>
                                          <p:spTgt spid="11">
                                            <p:bg/>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 calcmode="lin" valueType="num">
                                      <p:cBhvr>
                                        <p:cTn id="49"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51" dur="500"/>
                                        <p:tgtEl>
                                          <p:spTgt spid="11">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1">
                                            <p:txEl>
                                              <p:pRg st="1" end="1"/>
                                            </p:txEl>
                                          </p:spTgt>
                                        </p:tgtEl>
                                        <p:attrNameLst>
                                          <p:attrName>style.visibility</p:attrName>
                                        </p:attrNameLst>
                                      </p:cBhvr>
                                      <p:to>
                                        <p:strVal val="visible"/>
                                      </p:to>
                                    </p:set>
                                    <p:anim calcmode="lin" valueType="num">
                                      <p:cBhvr>
                                        <p:cTn id="56"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57"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58" dur="500"/>
                                        <p:tgtEl>
                                          <p:spTgt spid="11">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1">
                                            <p:txEl>
                                              <p:pRg st="2" end="2"/>
                                            </p:txEl>
                                          </p:spTgt>
                                        </p:tgtEl>
                                        <p:attrNameLst>
                                          <p:attrName>style.visibility</p:attrName>
                                        </p:attrNameLst>
                                      </p:cBhvr>
                                      <p:to>
                                        <p:strVal val="visible"/>
                                      </p:to>
                                    </p:set>
                                    <p:anim calcmode="lin" valueType="num">
                                      <p:cBhvr>
                                        <p:cTn id="63"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64" dur="500" fill="hold"/>
                                        <p:tgtEl>
                                          <p:spTgt spid="11">
                                            <p:txEl>
                                              <p:pRg st="2" end="2"/>
                                            </p:txEl>
                                          </p:spTgt>
                                        </p:tgtEl>
                                        <p:attrNameLst>
                                          <p:attrName>ppt_h</p:attrName>
                                        </p:attrNameLst>
                                      </p:cBhvr>
                                      <p:tavLst>
                                        <p:tav tm="0">
                                          <p:val>
                                            <p:fltVal val="0"/>
                                          </p:val>
                                        </p:tav>
                                        <p:tav tm="100000">
                                          <p:val>
                                            <p:strVal val="#ppt_h"/>
                                          </p:val>
                                        </p:tav>
                                      </p:tavLst>
                                    </p:anim>
                                    <p:animEffect transition="in" filter="fade">
                                      <p:cBhvr>
                                        <p:cTn id="65" dur="500"/>
                                        <p:tgtEl>
                                          <p:spTgt spid="11">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1">
                                            <p:txEl>
                                              <p:pRg st="3" end="3"/>
                                            </p:txEl>
                                          </p:spTgt>
                                        </p:tgtEl>
                                        <p:attrNameLst>
                                          <p:attrName>style.visibility</p:attrName>
                                        </p:attrNameLst>
                                      </p:cBhvr>
                                      <p:to>
                                        <p:strVal val="visible"/>
                                      </p:to>
                                    </p:set>
                                    <p:anim calcmode="lin" valueType="num">
                                      <p:cBhvr>
                                        <p:cTn id="70" dur="5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71" dur="500" fill="hold"/>
                                        <p:tgtEl>
                                          <p:spTgt spid="11">
                                            <p:txEl>
                                              <p:pRg st="3" end="3"/>
                                            </p:txEl>
                                          </p:spTgt>
                                        </p:tgtEl>
                                        <p:attrNameLst>
                                          <p:attrName>ppt_h</p:attrName>
                                        </p:attrNameLst>
                                      </p:cBhvr>
                                      <p:tavLst>
                                        <p:tav tm="0">
                                          <p:val>
                                            <p:fltVal val="0"/>
                                          </p:val>
                                        </p:tav>
                                        <p:tav tm="100000">
                                          <p:val>
                                            <p:strVal val="#ppt_h"/>
                                          </p:val>
                                        </p:tav>
                                      </p:tavLst>
                                    </p:anim>
                                    <p:animEffect transition="in" filter="fade">
                                      <p:cBhvr>
                                        <p:cTn id="72" dur="500"/>
                                        <p:tgtEl>
                                          <p:spTgt spid="11">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p:cTn id="84" dur="500" fill="hold"/>
                                        <p:tgtEl>
                                          <p:spTgt spid="5"/>
                                        </p:tgtEl>
                                        <p:attrNameLst>
                                          <p:attrName>ppt_w</p:attrName>
                                        </p:attrNameLst>
                                      </p:cBhvr>
                                      <p:tavLst>
                                        <p:tav tm="0">
                                          <p:val>
                                            <p:fltVal val="0"/>
                                          </p:val>
                                        </p:tav>
                                        <p:tav tm="100000">
                                          <p:val>
                                            <p:strVal val="#ppt_w"/>
                                          </p:val>
                                        </p:tav>
                                      </p:tavLst>
                                    </p:anim>
                                    <p:anim calcmode="lin" valueType="num">
                                      <p:cBhvr>
                                        <p:cTn id="85" dur="500" fill="hold"/>
                                        <p:tgtEl>
                                          <p:spTgt spid="5"/>
                                        </p:tgtEl>
                                        <p:attrNameLst>
                                          <p:attrName>ppt_h</p:attrName>
                                        </p:attrNameLst>
                                      </p:cBhvr>
                                      <p:tavLst>
                                        <p:tav tm="0">
                                          <p:val>
                                            <p:fltVal val="0"/>
                                          </p:val>
                                        </p:tav>
                                        <p:tav tm="100000">
                                          <p:val>
                                            <p:strVal val="#ppt_h"/>
                                          </p:val>
                                        </p:tav>
                                      </p:tavLst>
                                    </p:anim>
                                    <p:animEffect transition="in" filter="fade">
                                      <p:cBhvr>
                                        <p:cTn id="86" dur="500"/>
                                        <p:tgtEl>
                                          <p:spTgt spid="5"/>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nodeType="clickEffect">
                                  <p:stCondLst>
                                    <p:cond delay="0"/>
                                  </p:stCondLst>
                                  <p:childTnLst>
                                    <p:set>
                                      <p:cBhvr>
                                        <p:cTn id="90" dur="1" fill="hold">
                                          <p:stCondLst>
                                            <p:cond delay="0"/>
                                          </p:stCondLst>
                                        </p:cTn>
                                        <p:tgtEl>
                                          <p:spTgt spid="6"/>
                                        </p:tgtEl>
                                        <p:attrNameLst>
                                          <p:attrName>style.visibility</p:attrName>
                                        </p:attrNameLst>
                                      </p:cBhvr>
                                      <p:to>
                                        <p:strVal val="visible"/>
                                      </p:to>
                                    </p:set>
                                    <p:anim calcmode="lin" valueType="num">
                                      <p:cBhvr>
                                        <p:cTn id="91" dur="500" fill="hold"/>
                                        <p:tgtEl>
                                          <p:spTgt spid="6"/>
                                        </p:tgtEl>
                                        <p:attrNameLst>
                                          <p:attrName>ppt_w</p:attrName>
                                        </p:attrNameLst>
                                      </p:cBhvr>
                                      <p:tavLst>
                                        <p:tav tm="0">
                                          <p:val>
                                            <p:fltVal val="0"/>
                                          </p:val>
                                        </p:tav>
                                        <p:tav tm="100000">
                                          <p:val>
                                            <p:strVal val="#ppt_w"/>
                                          </p:val>
                                        </p:tav>
                                      </p:tavLst>
                                    </p:anim>
                                    <p:anim calcmode="lin" valueType="num">
                                      <p:cBhvr>
                                        <p:cTn id="92" dur="500" fill="hold"/>
                                        <p:tgtEl>
                                          <p:spTgt spid="6"/>
                                        </p:tgtEl>
                                        <p:attrNameLst>
                                          <p:attrName>ppt_h</p:attrName>
                                        </p:attrNameLst>
                                      </p:cBhvr>
                                      <p:tavLst>
                                        <p:tav tm="0">
                                          <p:val>
                                            <p:fltVal val="0"/>
                                          </p:val>
                                        </p:tav>
                                        <p:tav tm="100000">
                                          <p:val>
                                            <p:strVal val="#ppt_h"/>
                                          </p:val>
                                        </p:tav>
                                      </p:tavLst>
                                    </p:anim>
                                    <p:animEffect transition="in" filter="fade">
                                      <p:cBhvr>
                                        <p:cTn id="93" dur="500"/>
                                        <p:tgtEl>
                                          <p:spTgt spid="6"/>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2">
                                            <p:bg/>
                                          </p:spTgt>
                                        </p:tgtEl>
                                        <p:attrNameLst>
                                          <p:attrName>style.visibility</p:attrName>
                                        </p:attrNameLst>
                                      </p:cBhvr>
                                      <p:to>
                                        <p:strVal val="visible"/>
                                      </p:to>
                                    </p:set>
                                    <p:anim calcmode="lin" valueType="num">
                                      <p:cBhvr>
                                        <p:cTn id="98" dur="500" fill="hold"/>
                                        <p:tgtEl>
                                          <p:spTgt spid="12">
                                            <p:bg/>
                                          </p:spTgt>
                                        </p:tgtEl>
                                        <p:attrNameLst>
                                          <p:attrName>ppt_w</p:attrName>
                                        </p:attrNameLst>
                                      </p:cBhvr>
                                      <p:tavLst>
                                        <p:tav tm="0">
                                          <p:val>
                                            <p:fltVal val="0"/>
                                          </p:val>
                                        </p:tav>
                                        <p:tav tm="100000">
                                          <p:val>
                                            <p:strVal val="#ppt_w"/>
                                          </p:val>
                                        </p:tav>
                                      </p:tavLst>
                                    </p:anim>
                                    <p:anim calcmode="lin" valueType="num">
                                      <p:cBhvr>
                                        <p:cTn id="99" dur="500" fill="hold"/>
                                        <p:tgtEl>
                                          <p:spTgt spid="12">
                                            <p:bg/>
                                          </p:spTgt>
                                        </p:tgtEl>
                                        <p:attrNameLst>
                                          <p:attrName>ppt_h</p:attrName>
                                        </p:attrNameLst>
                                      </p:cBhvr>
                                      <p:tavLst>
                                        <p:tav tm="0">
                                          <p:val>
                                            <p:fltVal val="0"/>
                                          </p:val>
                                        </p:tav>
                                        <p:tav tm="100000">
                                          <p:val>
                                            <p:strVal val="#ppt_h"/>
                                          </p:val>
                                        </p:tav>
                                      </p:tavLst>
                                    </p:anim>
                                    <p:animEffect transition="in" filter="fade">
                                      <p:cBhvr>
                                        <p:cTn id="100" dur="500"/>
                                        <p:tgtEl>
                                          <p:spTgt spid="12">
                                            <p:bg/>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12">
                                            <p:txEl>
                                              <p:pRg st="0" end="0"/>
                                            </p:txEl>
                                          </p:spTgt>
                                        </p:tgtEl>
                                        <p:attrNameLst>
                                          <p:attrName>style.visibility</p:attrName>
                                        </p:attrNameLst>
                                      </p:cBhvr>
                                      <p:to>
                                        <p:strVal val="visible"/>
                                      </p:to>
                                    </p:set>
                                    <p:anim calcmode="lin" valueType="num">
                                      <p:cBhvr>
                                        <p:cTn id="105"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06"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07" dur="500"/>
                                        <p:tgtEl>
                                          <p:spTgt spid="12">
                                            <p:txEl>
                                              <p:pRg st="0" end="0"/>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2">
                                            <p:txEl>
                                              <p:pRg st="1" end="1"/>
                                            </p:txEl>
                                          </p:spTgt>
                                        </p:tgtEl>
                                        <p:attrNameLst>
                                          <p:attrName>style.visibility</p:attrName>
                                        </p:attrNameLst>
                                      </p:cBhvr>
                                      <p:to>
                                        <p:strVal val="visible"/>
                                      </p:to>
                                    </p:set>
                                    <p:anim calcmode="lin" valueType="num">
                                      <p:cBhvr>
                                        <p:cTn id="112" dur="500" fill="hold"/>
                                        <p:tgtEl>
                                          <p:spTgt spid="12">
                                            <p:txEl>
                                              <p:pRg st="1" end="1"/>
                                            </p:txEl>
                                          </p:spTgt>
                                        </p:tgtEl>
                                        <p:attrNameLst>
                                          <p:attrName>ppt_w</p:attrName>
                                        </p:attrNameLst>
                                      </p:cBhvr>
                                      <p:tavLst>
                                        <p:tav tm="0">
                                          <p:val>
                                            <p:fltVal val="0"/>
                                          </p:val>
                                        </p:tav>
                                        <p:tav tm="100000">
                                          <p:val>
                                            <p:strVal val="#ppt_w"/>
                                          </p:val>
                                        </p:tav>
                                      </p:tavLst>
                                    </p:anim>
                                    <p:anim calcmode="lin" valueType="num">
                                      <p:cBhvr>
                                        <p:cTn id="113" dur="500" fill="hold"/>
                                        <p:tgtEl>
                                          <p:spTgt spid="12">
                                            <p:txEl>
                                              <p:pRg st="1" end="1"/>
                                            </p:txEl>
                                          </p:spTgt>
                                        </p:tgtEl>
                                        <p:attrNameLst>
                                          <p:attrName>ppt_h</p:attrName>
                                        </p:attrNameLst>
                                      </p:cBhvr>
                                      <p:tavLst>
                                        <p:tav tm="0">
                                          <p:val>
                                            <p:fltVal val="0"/>
                                          </p:val>
                                        </p:tav>
                                        <p:tav tm="100000">
                                          <p:val>
                                            <p:strVal val="#ppt_h"/>
                                          </p:val>
                                        </p:tav>
                                      </p:tavLst>
                                    </p:anim>
                                    <p:animEffect transition="in" filter="fade">
                                      <p:cBhvr>
                                        <p:cTn id="114" dur="500"/>
                                        <p:tgtEl>
                                          <p:spTgt spid="12">
                                            <p:txEl>
                                              <p:pRg st="1" end="1"/>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12">
                                            <p:txEl>
                                              <p:pRg st="2" end="2"/>
                                            </p:txEl>
                                          </p:spTgt>
                                        </p:tgtEl>
                                        <p:attrNameLst>
                                          <p:attrName>style.visibility</p:attrName>
                                        </p:attrNameLst>
                                      </p:cBhvr>
                                      <p:to>
                                        <p:strVal val="visible"/>
                                      </p:to>
                                    </p:set>
                                    <p:anim calcmode="lin" valueType="num">
                                      <p:cBhvr>
                                        <p:cTn id="119" dur="500" fill="hold"/>
                                        <p:tgtEl>
                                          <p:spTgt spid="12">
                                            <p:txEl>
                                              <p:pRg st="2" end="2"/>
                                            </p:txEl>
                                          </p:spTgt>
                                        </p:tgtEl>
                                        <p:attrNameLst>
                                          <p:attrName>ppt_w</p:attrName>
                                        </p:attrNameLst>
                                      </p:cBhvr>
                                      <p:tavLst>
                                        <p:tav tm="0">
                                          <p:val>
                                            <p:fltVal val="0"/>
                                          </p:val>
                                        </p:tav>
                                        <p:tav tm="100000">
                                          <p:val>
                                            <p:strVal val="#ppt_w"/>
                                          </p:val>
                                        </p:tav>
                                      </p:tavLst>
                                    </p:anim>
                                    <p:anim calcmode="lin" valueType="num">
                                      <p:cBhvr>
                                        <p:cTn id="120" dur="500" fill="hold"/>
                                        <p:tgtEl>
                                          <p:spTgt spid="12">
                                            <p:txEl>
                                              <p:pRg st="2" end="2"/>
                                            </p:txEl>
                                          </p:spTgt>
                                        </p:tgtEl>
                                        <p:attrNameLst>
                                          <p:attrName>ppt_h</p:attrName>
                                        </p:attrNameLst>
                                      </p:cBhvr>
                                      <p:tavLst>
                                        <p:tav tm="0">
                                          <p:val>
                                            <p:fltVal val="0"/>
                                          </p:val>
                                        </p:tav>
                                        <p:tav tm="100000">
                                          <p:val>
                                            <p:strVal val="#ppt_h"/>
                                          </p:val>
                                        </p:tav>
                                      </p:tavLst>
                                    </p:anim>
                                    <p:animEffect transition="in" filter="fade">
                                      <p:cBhvr>
                                        <p:cTn id="121" dur="500"/>
                                        <p:tgtEl>
                                          <p:spTgt spid="12">
                                            <p:txEl>
                                              <p:pRg st="2" end="2"/>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12">
                                            <p:txEl>
                                              <p:pRg st="3" end="3"/>
                                            </p:txEl>
                                          </p:spTgt>
                                        </p:tgtEl>
                                        <p:attrNameLst>
                                          <p:attrName>style.visibility</p:attrName>
                                        </p:attrNameLst>
                                      </p:cBhvr>
                                      <p:to>
                                        <p:strVal val="visible"/>
                                      </p:to>
                                    </p:set>
                                    <p:anim calcmode="lin" valueType="num">
                                      <p:cBhvr>
                                        <p:cTn id="126" dur="500" fill="hold"/>
                                        <p:tgtEl>
                                          <p:spTgt spid="12">
                                            <p:txEl>
                                              <p:pRg st="3" end="3"/>
                                            </p:txEl>
                                          </p:spTgt>
                                        </p:tgtEl>
                                        <p:attrNameLst>
                                          <p:attrName>ppt_w</p:attrName>
                                        </p:attrNameLst>
                                      </p:cBhvr>
                                      <p:tavLst>
                                        <p:tav tm="0">
                                          <p:val>
                                            <p:fltVal val="0"/>
                                          </p:val>
                                        </p:tav>
                                        <p:tav tm="100000">
                                          <p:val>
                                            <p:strVal val="#ppt_w"/>
                                          </p:val>
                                        </p:tav>
                                      </p:tavLst>
                                    </p:anim>
                                    <p:anim calcmode="lin" valueType="num">
                                      <p:cBhvr>
                                        <p:cTn id="127" dur="500" fill="hold"/>
                                        <p:tgtEl>
                                          <p:spTgt spid="12">
                                            <p:txEl>
                                              <p:pRg st="3" end="3"/>
                                            </p:txEl>
                                          </p:spTgt>
                                        </p:tgtEl>
                                        <p:attrNameLst>
                                          <p:attrName>ppt_h</p:attrName>
                                        </p:attrNameLst>
                                      </p:cBhvr>
                                      <p:tavLst>
                                        <p:tav tm="0">
                                          <p:val>
                                            <p:fltVal val="0"/>
                                          </p:val>
                                        </p:tav>
                                        <p:tav tm="100000">
                                          <p:val>
                                            <p:strVal val="#ppt_h"/>
                                          </p:val>
                                        </p:tav>
                                      </p:tavLst>
                                    </p:anim>
                                    <p:animEffect transition="in" filter="fade">
                                      <p:cBhvr>
                                        <p:cTn id="128" dur="500"/>
                                        <p:tgtEl>
                                          <p:spTgt spid="12">
                                            <p:txEl>
                                              <p:pRg st="3" end="3"/>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ntr" presetSubtype="16" fill="hold" grpId="0" nodeType="clickEffect">
                                  <p:stCondLst>
                                    <p:cond delay="0"/>
                                  </p:stCondLst>
                                  <p:childTnLst>
                                    <p:set>
                                      <p:cBhvr>
                                        <p:cTn id="132" dur="1" fill="hold">
                                          <p:stCondLst>
                                            <p:cond delay="0"/>
                                          </p:stCondLst>
                                        </p:cTn>
                                        <p:tgtEl>
                                          <p:spTgt spid="12">
                                            <p:txEl>
                                              <p:pRg st="4" end="4"/>
                                            </p:txEl>
                                          </p:spTgt>
                                        </p:tgtEl>
                                        <p:attrNameLst>
                                          <p:attrName>style.visibility</p:attrName>
                                        </p:attrNameLst>
                                      </p:cBhvr>
                                      <p:to>
                                        <p:strVal val="visible"/>
                                      </p:to>
                                    </p:set>
                                    <p:anim calcmode="lin" valueType="num">
                                      <p:cBhvr>
                                        <p:cTn id="133" dur="500" fill="hold"/>
                                        <p:tgtEl>
                                          <p:spTgt spid="12">
                                            <p:txEl>
                                              <p:pRg st="4" end="4"/>
                                            </p:txEl>
                                          </p:spTgt>
                                        </p:tgtEl>
                                        <p:attrNameLst>
                                          <p:attrName>ppt_w</p:attrName>
                                        </p:attrNameLst>
                                      </p:cBhvr>
                                      <p:tavLst>
                                        <p:tav tm="0">
                                          <p:val>
                                            <p:fltVal val="0"/>
                                          </p:val>
                                        </p:tav>
                                        <p:tav tm="100000">
                                          <p:val>
                                            <p:strVal val="#ppt_w"/>
                                          </p:val>
                                        </p:tav>
                                      </p:tavLst>
                                    </p:anim>
                                    <p:anim calcmode="lin" valueType="num">
                                      <p:cBhvr>
                                        <p:cTn id="134" dur="500" fill="hold"/>
                                        <p:tgtEl>
                                          <p:spTgt spid="12">
                                            <p:txEl>
                                              <p:pRg st="4" end="4"/>
                                            </p:txEl>
                                          </p:spTgt>
                                        </p:tgtEl>
                                        <p:attrNameLst>
                                          <p:attrName>ppt_h</p:attrName>
                                        </p:attrNameLst>
                                      </p:cBhvr>
                                      <p:tavLst>
                                        <p:tav tm="0">
                                          <p:val>
                                            <p:fltVal val="0"/>
                                          </p:val>
                                        </p:tav>
                                        <p:tav tm="100000">
                                          <p:val>
                                            <p:strVal val="#ppt_h"/>
                                          </p:val>
                                        </p:tav>
                                      </p:tavLst>
                                    </p:anim>
                                    <p:animEffect transition="in" filter="fade">
                                      <p:cBhvr>
                                        <p:cTn id="135" dur="500"/>
                                        <p:tgtEl>
                                          <p:spTgt spid="12">
                                            <p:txEl>
                                              <p:pRg st="4" end="4"/>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12">
                                            <p:txEl>
                                              <p:pRg st="5" end="5"/>
                                            </p:txEl>
                                          </p:spTgt>
                                        </p:tgtEl>
                                        <p:attrNameLst>
                                          <p:attrName>style.visibility</p:attrName>
                                        </p:attrNameLst>
                                      </p:cBhvr>
                                      <p:to>
                                        <p:strVal val="visible"/>
                                      </p:to>
                                    </p:set>
                                    <p:anim calcmode="lin" valueType="num">
                                      <p:cBhvr>
                                        <p:cTn id="140" dur="500" fill="hold"/>
                                        <p:tgtEl>
                                          <p:spTgt spid="12">
                                            <p:txEl>
                                              <p:pRg st="5" end="5"/>
                                            </p:txEl>
                                          </p:spTgt>
                                        </p:tgtEl>
                                        <p:attrNameLst>
                                          <p:attrName>ppt_w</p:attrName>
                                        </p:attrNameLst>
                                      </p:cBhvr>
                                      <p:tavLst>
                                        <p:tav tm="0">
                                          <p:val>
                                            <p:fltVal val="0"/>
                                          </p:val>
                                        </p:tav>
                                        <p:tav tm="100000">
                                          <p:val>
                                            <p:strVal val="#ppt_w"/>
                                          </p:val>
                                        </p:tav>
                                      </p:tavLst>
                                    </p:anim>
                                    <p:anim calcmode="lin" valueType="num">
                                      <p:cBhvr>
                                        <p:cTn id="141" dur="500" fill="hold"/>
                                        <p:tgtEl>
                                          <p:spTgt spid="12">
                                            <p:txEl>
                                              <p:pRg st="5" end="5"/>
                                            </p:txEl>
                                          </p:spTgt>
                                        </p:tgtEl>
                                        <p:attrNameLst>
                                          <p:attrName>ppt_h</p:attrName>
                                        </p:attrNameLst>
                                      </p:cBhvr>
                                      <p:tavLst>
                                        <p:tav tm="0">
                                          <p:val>
                                            <p:fltVal val="0"/>
                                          </p:val>
                                        </p:tav>
                                        <p:tav tm="100000">
                                          <p:val>
                                            <p:strVal val="#ppt_h"/>
                                          </p:val>
                                        </p:tav>
                                      </p:tavLst>
                                    </p:anim>
                                    <p:animEffect transition="in" filter="fade">
                                      <p:cBhvr>
                                        <p:cTn id="142"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3" grpId="0" build="p" animBg="1"/>
      <p:bldP spid="1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141"/>
          <a:stretch/>
        </p:blipFill>
        <p:spPr>
          <a:xfrm>
            <a:off x="4593131" y="44624"/>
            <a:ext cx="7530291" cy="4680520"/>
          </a:xfrm>
          <a:prstGeom prst="rect">
            <a:avLst/>
          </a:prstGeom>
        </p:spPr>
      </p:pic>
      <p:sp>
        <p:nvSpPr>
          <p:cNvPr id="5" name="Text Placeholder 2"/>
          <p:cNvSpPr txBox="1">
            <a:spLocks/>
          </p:cNvSpPr>
          <p:nvPr/>
        </p:nvSpPr>
        <p:spPr>
          <a:xfrm>
            <a:off x="43499" y="116632"/>
            <a:ext cx="4540333" cy="1501796"/>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b="1" dirty="0" smtClean="0">
                <a:solidFill>
                  <a:schemeClr val="bg1"/>
                </a:solidFill>
              </a:rPr>
              <a:t>Prihvatanje vode iz vodonosnog sloja i obezbjeđenje saobraćajnice drenažama ukoliko se izgradnjom usjeka presječe vodonosni sloj</a:t>
            </a:r>
          </a:p>
        </p:txBody>
      </p:sp>
      <p:sp>
        <p:nvSpPr>
          <p:cNvPr id="4" name="Text Placeholder 2"/>
          <p:cNvSpPr txBox="1">
            <a:spLocks/>
          </p:cNvSpPr>
          <p:nvPr/>
        </p:nvSpPr>
        <p:spPr>
          <a:xfrm>
            <a:off x="80602" y="1628800"/>
            <a:ext cx="4503230" cy="5229200"/>
          </a:xfrm>
          <a:prstGeom prst="rect">
            <a:avLst/>
          </a:prstGeom>
          <a:solidFill>
            <a:srgbClr val="903163"/>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700" b="1" dirty="0" smtClean="0">
                <a:solidFill>
                  <a:schemeClr val="bg1"/>
                </a:solidFill>
              </a:rPr>
              <a:t>podužne drenaže – paralelno sa osom usjeka</a:t>
            </a:r>
          </a:p>
          <a:p>
            <a:pPr marL="285750" indent="-285750">
              <a:buFont typeface="Wingdings" panose="05000000000000000000" pitchFamily="2" charset="2"/>
              <a:buChar char="§"/>
            </a:pPr>
            <a:r>
              <a:rPr lang="sr-Latn-ME" sz="1700" b="1" dirty="0">
                <a:solidFill>
                  <a:schemeClr val="bg1"/>
                </a:solidFill>
              </a:rPr>
              <a:t> </a:t>
            </a:r>
            <a:r>
              <a:rPr lang="sr-Latn-ME" sz="1700" b="1" dirty="0" smtClean="0">
                <a:solidFill>
                  <a:schemeClr val="bg1"/>
                </a:solidFill>
              </a:rPr>
              <a:t>kose i poprečne drenaže</a:t>
            </a:r>
          </a:p>
          <a:p>
            <a:pPr marL="285750" indent="-285750">
              <a:buFont typeface="Wingdings" panose="05000000000000000000" pitchFamily="2" charset="2"/>
              <a:buChar char="§"/>
            </a:pPr>
            <a:r>
              <a:rPr lang="sr-Latn-ME" sz="1700" b="1" dirty="0" smtClean="0">
                <a:solidFill>
                  <a:schemeClr val="bg1"/>
                </a:solidFill>
              </a:rPr>
              <a:t>drenažni sistem projektovan tako da se istovremeno obezbijedi stabilnost terena/objekta i efikasno odvodnjavanje</a:t>
            </a:r>
          </a:p>
          <a:p>
            <a:pPr marL="285750" indent="-285750">
              <a:buFont typeface="Wingdings" panose="05000000000000000000" pitchFamily="2" charset="2"/>
              <a:buChar char="§"/>
            </a:pPr>
            <a:r>
              <a:rPr lang="sr-Latn-ME" sz="1700" b="1" dirty="0" smtClean="0">
                <a:solidFill>
                  <a:schemeClr val="bg1"/>
                </a:solidFill>
              </a:rPr>
              <a:t>dno drenaže niže od dubine dejstva mraza</a:t>
            </a:r>
          </a:p>
          <a:p>
            <a:pPr marL="285750" indent="-285750">
              <a:buFont typeface="Wingdings" panose="05000000000000000000" pitchFamily="2" charset="2"/>
              <a:buChar char="§"/>
            </a:pPr>
            <a:r>
              <a:rPr lang="sr-Latn-ME" sz="1700" b="1" dirty="0" smtClean="0">
                <a:solidFill>
                  <a:schemeClr val="bg1"/>
                </a:solidFill>
              </a:rPr>
              <a:t>dno drenaže ukopano min 0,5m u vodonepropusni sloj</a:t>
            </a:r>
          </a:p>
          <a:p>
            <a:pPr marL="285750" indent="-285750">
              <a:buFont typeface="Wingdings" panose="05000000000000000000" pitchFamily="2" charset="2"/>
              <a:buChar char="§"/>
            </a:pPr>
            <a:r>
              <a:rPr lang="sr-Latn-ME" sz="1700" b="1" dirty="0" smtClean="0">
                <a:solidFill>
                  <a:schemeClr val="bg1"/>
                </a:solidFill>
              </a:rPr>
              <a:t>bočna strana drenaže – vodonepropusna obloga</a:t>
            </a:r>
          </a:p>
        </p:txBody>
      </p:sp>
      <p:sp>
        <p:nvSpPr>
          <p:cNvPr id="9" name="Text Placeholder 2"/>
          <p:cNvSpPr txBox="1">
            <a:spLocks/>
          </p:cNvSpPr>
          <p:nvPr/>
        </p:nvSpPr>
        <p:spPr>
          <a:xfrm>
            <a:off x="4871864" y="4941168"/>
            <a:ext cx="7056784" cy="1501796"/>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700" b="1" dirty="0" smtClean="0">
                <a:solidFill>
                  <a:schemeClr val="bg1"/>
                </a:solidFill>
              </a:rPr>
              <a:t>Ispravnost funkcionsanja drenaža mora se redovno kontrolisati i ako se uoče nedostati blagovremeno intervenisati. U tu svrhu se obavljaju stalne revizije i pregledi isousta, revizionih šahti i drugih elem. sistema za odvodnjavanje.</a:t>
            </a:r>
          </a:p>
        </p:txBody>
      </p:sp>
    </p:spTree>
    <p:extLst>
      <p:ext uri="{BB962C8B-B14F-4D97-AF65-F5344CB8AC3E}">
        <p14:creationId xmlns:p14="http://schemas.microsoft.com/office/powerpoint/2010/main" val="1616349173"/>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4">
                                            <p:bg/>
                                          </p:spTgt>
                                        </p:tgtEl>
                                        <p:attrNameLst>
                                          <p:attrName>style.visibility</p:attrName>
                                        </p:attrNameLst>
                                      </p:cBhvr>
                                      <p:to>
                                        <p:strVal val="visible"/>
                                      </p:to>
                                    </p:set>
                                    <p:anim calcmode="lin" valueType="num">
                                      <p:cBhvr>
                                        <p:cTn id="20" dur="500" fill="hold"/>
                                        <p:tgtEl>
                                          <p:spTgt spid="4">
                                            <p:bg/>
                                          </p:spTgt>
                                        </p:tgtEl>
                                        <p:attrNameLst>
                                          <p:attrName>ppt_w</p:attrName>
                                        </p:attrNameLst>
                                      </p:cBhvr>
                                      <p:tavLst>
                                        <p:tav tm="0">
                                          <p:val>
                                            <p:fltVal val="0"/>
                                          </p:val>
                                        </p:tav>
                                        <p:tav tm="100000">
                                          <p:val>
                                            <p:strVal val="#ppt_w"/>
                                          </p:val>
                                        </p:tav>
                                      </p:tavLst>
                                    </p:anim>
                                    <p:anim calcmode="lin" valueType="num">
                                      <p:cBhvr>
                                        <p:cTn id="21" dur="500" fill="hold"/>
                                        <p:tgtEl>
                                          <p:spTgt spid="4">
                                            <p:bg/>
                                          </p:spTgt>
                                        </p:tgtEl>
                                        <p:attrNameLst>
                                          <p:attrName>ppt_h</p:attrName>
                                        </p:attrNameLst>
                                      </p:cBhvr>
                                      <p:tavLst>
                                        <p:tav tm="0">
                                          <p:val>
                                            <p:fltVal val="0"/>
                                          </p:val>
                                        </p:tav>
                                        <p:tav tm="100000">
                                          <p:val>
                                            <p:strVal val="#ppt_h"/>
                                          </p:val>
                                        </p:tav>
                                      </p:tavLst>
                                    </p:anim>
                                    <p:animEffect transition="in" filter="fade">
                                      <p:cBhvr>
                                        <p:cTn id="22" dur="500"/>
                                        <p:tgtEl>
                                          <p:spTgt spid="4">
                                            <p:bg/>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p:cTn id="2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4">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 calcmode="lin" valueType="num">
                                      <p:cBhvr>
                                        <p:cTn id="3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3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36" dur="500"/>
                                        <p:tgtEl>
                                          <p:spTgt spid="4">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p:cTn id="41"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4">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4">
                                            <p:txEl>
                                              <p:pRg st="3" end="3"/>
                                            </p:txEl>
                                          </p:spTgt>
                                        </p:tgtEl>
                                        <p:attrNameLst>
                                          <p:attrName>style.visibility</p:attrName>
                                        </p:attrNameLst>
                                      </p:cBhvr>
                                      <p:to>
                                        <p:strVal val="visible"/>
                                      </p:to>
                                    </p:set>
                                    <p:anim calcmode="lin" valueType="num">
                                      <p:cBhvr>
                                        <p:cTn id="48"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49"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50" dur="500"/>
                                        <p:tgtEl>
                                          <p:spTgt spid="4">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 calcmode="lin" valueType="num">
                                      <p:cBhvr>
                                        <p:cTn id="55"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56"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57" dur="500"/>
                                        <p:tgtEl>
                                          <p:spTgt spid="4">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4">
                                            <p:txEl>
                                              <p:pRg st="5" end="5"/>
                                            </p:txEl>
                                          </p:spTgt>
                                        </p:tgtEl>
                                        <p:attrNameLst>
                                          <p:attrName>style.visibility</p:attrName>
                                        </p:attrNameLst>
                                      </p:cBhvr>
                                      <p:to>
                                        <p:strVal val="visible"/>
                                      </p:to>
                                    </p:set>
                                    <p:anim calcmode="lin" valueType="num">
                                      <p:cBhvr>
                                        <p:cTn id="62"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63"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64" dur="500"/>
                                        <p:tgtEl>
                                          <p:spTgt spid="4">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build="p" animBg="1"/>
      <p:bldP spid="9" grpId="0" animBg="1"/>
    </p:bldLst>
  </p:timing>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30414</TotalTime>
  <Words>1712</Words>
  <Application>Microsoft Office PowerPoint</Application>
  <PresentationFormat>Widescreen</PresentationFormat>
  <Paragraphs>130</Paragraphs>
  <Slides>14</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2" baseType="lpstr">
      <vt:lpstr>Arial</vt:lpstr>
      <vt:lpstr>Calibri</vt:lpstr>
      <vt:lpstr>Impact</vt:lpstr>
      <vt:lpstr>Wingdings</vt:lpstr>
      <vt:lpstr>Wingdings 2</vt:lpstr>
      <vt:lpstr>1_Custom Design</vt:lpstr>
      <vt:lpstr>Custom Design</vt:lpstr>
      <vt:lpstr>CDraw</vt:lpstr>
      <vt:lpstr>Donji stroj saobraćajnica</vt:lpstr>
      <vt:lpstr>Zaštita od dejstva voda</vt:lpstr>
      <vt:lpstr>Zaštita od dejstva voda</vt:lpstr>
      <vt:lpstr>Odvodnjavanje površinske i dreniranje podzemne vode</vt:lpstr>
      <vt:lpstr>PowerPoint Presentation</vt:lpstr>
      <vt:lpstr>Zaštitni obodni kanali</vt:lpstr>
      <vt:lpstr>Upijajući ( upojni, skupljajući) bunari ili bušotine</vt:lpstr>
      <vt:lpstr>Podpovršinsko – podzemno odvodnjavanje</vt:lpstr>
      <vt:lpstr>PowerPoint Presentation</vt:lpstr>
      <vt:lpstr>Projektovanje i izgradnja drenaža</vt:lpstr>
      <vt:lpstr>Horizontalne bušene drenaže</vt:lpstr>
      <vt:lpstr>Filterska pravila</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Milos</dc:creator>
  <cp:lastModifiedBy>PC</cp:lastModifiedBy>
  <cp:revision>630</cp:revision>
  <cp:lastPrinted>2018-12-06T14:11:32Z</cp:lastPrinted>
  <dcterms:created xsi:type="dcterms:W3CDTF">2017-11-20T23:40:51Z</dcterms:created>
  <dcterms:modified xsi:type="dcterms:W3CDTF">2021-04-04T18:03:11Z</dcterms:modified>
</cp:coreProperties>
</file>