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slides/slide225.xml" ContentType="application/vnd.openxmlformats-officedocument.presentationml.slide+xml"/>
  <Override PartName="/ppt/slides/slide226.xml" ContentType="application/vnd.openxmlformats-officedocument.presentationml.slide+xml"/>
  <Override PartName="/ppt/slides/slide227.xml" ContentType="application/vnd.openxmlformats-officedocument.presentationml.slide+xml"/>
  <Override PartName="/ppt/slides/slide228.xml" ContentType="application/vnd.openxmlformats-officedocument.presentationml.slide+xml"/>
  <Override PartName="/ppt/slides/slide229.xml" ContentType="application/vnd.openxmlformats-officedocument.presentationml.slide+xml"/>
  <Override PartName="/ppt/slides/slide230.xml" ContentType="application/vnd.openxmlformats-officedocument.presentationml.slide+xml"/>
  <Override PartName="/ppt/slides/slide231.xml" ContentType="application/vnd.openxmlformats-officedocument.presentationml.slide+xml"/>
  <Override PartName="/ppt/slides/slide232.xml" ContentType="application/vnd.openxmlformats-officedocument.presentationml.slide+xml"/>
  <Override PartName="/ppt/slides/slide233.xml" ContentType="application/vnd.openxmlformats-officedocument.presentationml.slide+xml"/>
  <Override PartName="/ppt/slides/slide234.xml" ContentType="application/vnd.openxmlformats-officedocument.presentationml.slide+xml"/>
  <Override PartName="/ppt/slides/slide235.xml" ContentType="application/vnd.openxmlformats-officedocument.presentationml.slide+xml"/>
  <Override PartName="/ppt/slides/slide236.xml" ContentType="application/vnd.openxmlformats-officedocument.presentationml.slide+xml"/>
  <Override PartName="/ppt/slides/slide237.xml" ContentType="application/vnd.openxmlformats-officedocument.presentationml.slide+xml"/>
  <Override PartName="/ppt/slides/slide238.xml" ContentType="application/vnd.openxmlformats-officedocument.presentationml.slide+xml"/>
  <Override PartName="/ppt/slides/slide239.xml" ContentType="application/vnd.openxmlformats-officedocument.presentationml.slide+xml"/>
  <Override PartName="/ppt/slides/slide240.xml" ContentType="application/vnd.openxmlformats-officedocument.presentationml.slide+xml"/>
  <Override PartName="/ppt/slides/slide241.xml" ContentType="application/vnd.openxmlformats-officedocument.presentationml.slide+xml"/>
  <Override PartName="/ppt/slides/slide242.xml" ContentType="application/vnd.openxmlformats-officedocument.presentationml.slide+xml"/>
  <Override PartName="/ppt/slides/slide243.xml" ContentType="application/vnd.openxmlformats-officedocument.presentationml.slide+xml"/>
  <Override PartName="/ppt/slides/slide244.xml" ContentType="application/vnd.openxmlformats-officedocument.presentationml.slide+xml"/>
  <Override PartName="/ppt/slides/slide245.xml" ContentType="application/vnd.openxmlformats-officedocument.presentationml.slide+xml"/>
  <Override PartName="/ppt/slides/slide246.xml" ContentType="application/vnd.openxmlformats-officedocument.presentationml.slide+xml"/>
  <Override PartName="/ppt/slides/slide247.xml" ContentType="application/vnd.openxmlformats-officedocument.presentationml.slide+xml"/>
  <Override PartName="/ppt/slides/slide248.xml" ContentType="application/vnd.openxmlformats-officedocument.presentationml.slide+xml"/>
  <Override PartName="/ppt/slides/slide249.xml" ContentType="application/vnd.openxmlformats-officedocument.presentationml.slide+xml"/>
  <Override PartName="/ppt/slides/slide250.xml" ContentType="application/vnd.openxmlformats-officedocument.presentationml.slide+xml"/>
  <Override PartName="/ppt/slides/slide251.xml" ContentType="application/vnd.openxmlformats-officedocument.presentationml.slide+xml"/>
  <Override PartName="/ppt/slides/slide252.xml" ContentType="application/vnd.openxmlformats-officedocument.presentationml.slide+xml"/>
  <Override PartName="/ppt/slides/slide253.xml" ContentType="application/vnd.openxmlformats-officedocument.presentationml.slide+xml"/>
  <Override PartName="/ppt/slides/slide254.xml" ContentType="application/vnd.openxmlformats-officedocument.presentationml.slide+xml"/>
  <Override PartName="/ppt/slides/slide255.xml" ContentType="application/vnd.openxmlformats-officedocument.presentationml.slide+xml"/>
  <Override PartName="/ppt/slides/slide256.xml" ContentType="application/vnd.openxmlformats-officedocument.presentationml.slide+xml"/>
  <Override PartName="/ppt/slides/slide257.xml" ContentType="application/vnd.openxmlformats-officedocument.presentationml.slide+xml"/>
  <Override PartName="/ppt/slides/slide258.xml" ContentType="application/vnd.openxmlformats-officedocument.presentationml.slide+xml"/>
  <Override PartName="/ppt/slides/slide259.xml" ContentType="application/vnd.openxmlformats-officedocument.presentationml.slide+xml"/>
  <Override PartName="/ppt/slides/slide260.xml" ContentType="application/vnd.openxmlformats-officedocument.presentationml.slide+xml"/>
  <Override PartName="/ppt/slides/slide261.xml" ContentType="application/vnd.openxmlformats-officedocument.presentationml.slide+xml"/>
  <Override PartName="/ppt/slides/slide262.xml" ContentType="application/vnd.openxmlformats-officedocument.presentationml.slide+xml"/>
  <Override PartName="/ppt/slides/slide263.xml" ContentType="application/vnd.openxmlformats-officedocument.presentationml.slide+xml"/>
  <Override PartName="/ppt/slides/slide264.xml" ContentType="application/vnd.openxmlformats-officedocument.presentationml.slide+xml"/>
  <Override PartName="/ppt/slides/slide265.xml" ContentType="application/vnd.openxmlformats-officedocument.presentationml.slide+xml"/>
  <Override PartName="/ppt/slides/slide266.xml" ContentType="application/vnd.openxmlformats-officedocument.presentationml.slide+xml"/>
  <Override PartName="/ppt/slides/slide267.xml" ContentType="application/vnd.openxmlformats-officedocument.presentationml.slide+xml"/>
  <Override PartName="/ppt/slides/slide268.xml" ContentType="application/vnd.openxmlformats-officedocument.presentationml.slide+xml"/>
  <Override PartName="/ppt/slides/slide269.xml" ContentType="application/vnd.openxmlformats-officedocument.presentationml.slide+xml"/>
  <Override PartName="/ppt/slides/slide270.xml" ContentType="application/vnd.openxmlformats-officedocument.presentationml.slide+xml"/>
  <Override PartName="/ppt/slides/slide271.xml" ContentType="application/vnd.openxmlformats-officedocument.presentationml.slide+xml"/>
  <Override PartName="/ppt/slides/slide272.xml" ContentType="application/vnd.openxmlformats-officedocument.presentationml.slide+xml"/>
  <Override PartName="/ppt/slides/slide273.xml" ContentType="application/vnd.openxmlformats-officedocument.presentationml.slide+xml"/>
  <Override PartName="/ppt/slides/slide274.xml" ContentType="application/vnd.openxmlformats-officedocument.presentationml.slide+xml"/>
  <Override PartName="/ppt/slides/slide275.xml" ContentType="application/vnd.openxmlformats-officedocument.presentationml.slide+xml"/>
  <Override PartName="/ppt/slides/slide276.xml" ContentType="application/vnd.openxmlformats-officedocument.presentationml.slide+xml"/>
  <Override PartName="/ppt/slides/slide277.xml" ContentType="application/vnd.openxmlformats-officedocument.presentationml.slide+xml"/>
  <Override PartName="/ppt/slides/slide278.xml" ContentType="application/vnd.openxmlformats-officedocument.presentationml.slide+xml"/>
  <Override PartName="/ppt/slides/slide279.xml" ContentType="application/vnd.openxmlformats-officedocument.presentationml.slide+xml"/>
  <Override PartName="/ppt/slides/slide280.xml" ContentType="application/vnd.openxmlformats-officedocument.presentationml.slide+xml"/>
  <Override PartName="/ppt/slides/slide281.xml" ContentType="application/vnd.openxmlformats-officedocument.presentationml.slide+xml"/>
  <Override PartName="/ppt/slides/slide282.xml" ContentType="application/vnd.openxmlformats-officedocument.presentationml.slide+xml"/>
  <Override PartName="/ppt/slides/slide283.xml" ContentType="application/vnd.openxmlformats-officedocument.presentationml.slide+xml"/>
  <Override PartName="/ppt/slides/slide284.xml" ContentType="application/vnd.openxmlformats-officedocument.presentationml.slide+xml"/>
  <Override PartName="/ppt/slides/slide285.xml" ContentType="application/vnd.openxmlformats-officedocument.presentationml.slide+xml"/>
  <Override PartName="/ppt/slides/slide286.xml" ContentType="application/vnd.openxmlformats-officedocument.presentationml.slide+xml"/>
  <Override PartName="/ppt/slides/slide287.xml" ContentType="application/vnd.openxmlformats-officedocument.presentationml.slide+xml"/>
  <Override PartName="/ppt/slides/slide288.xml" ContentType="application/vnd.openxmlformats-officedocument.presentationml.slide+xml"/>
  <Override PartName="/ppt/slides/slide289.xml" ContentType="application/vnd.openxmlformats-officedocument.presentationml.slide+xml"/>
  <Override PartName="/ppt/slides/slide290.xml" ContentType="application/vnd.openxmlformats-officedocument.presentationml.slide+xml"/>
  <Override PartName="/ppt/slides/slide291.xml" ContentType="application/vnd.openxmlformats-officedocument.presentationml.slide+xml"/>
  <Override PartName="/ppt/slides/slide292.xml" ContentType="application/vnd.openxmlformats-officedocument.presentationml.slide+xml"/>
  <Override PartName="/ppt/slides/slide293.xml" ContentType="application/vnd.openxmlformats-officedocument.presentationml.slide+xml"/>
  <Override PartName="/ppt/slides/slide294.xml" ContentType="application/vnd.openxmlformats-officedocument.presentationml.slide+xml"/>
  <Override PartName="/ppt/slides/slide295.xml" ContentType="application/vnd.openxmlformats-officedocument.presentationml.slide+xml"/>
  <Override PartName="/ppt/slides/slide296.xml" ContentType="application/vnd.openxmlformats-officedocument.presentationml.slide+xml"/>
  <Override PartName="/ppt/slides/slide297.xml" ContentType="application/vnd.openxmlformats-officedocument.presentationml.slide+xml"/>
  <Override PartName="/ppt/slides/slide298.xml" ContentType="application/vnd.openxmlformats-officedocument.presentationml.slide+xml"/>
  <Override PartName="/ppt/slides/slide299.xml" ContentType="application/vnd.openxmlformats-officedocument.presentationml.slide+xml"/>
  <Override PartName="/ppt/slides/slide300.xml" ContentType="application/vnd.openxmlformats-officedocument.presentationml.slide+xml"/>
  <Override PartName="/ppt/slides/slide301.xml" ContentType="application/vnd.openxmlformats-officedocument.presentationml.slide+xml"/>
  <Override PartName="/ppt/slides/slide302.xml" ContentType="application/vnd.openxmlformats-officedocument.presentationml.slide+xml"/>
  <Override PartName="/ppt/slides/slide303.xml" ContentType="application/vnd.openxmlformats-officedocument.presentationml.slide+xml"/>
  <Override PartName="/ppt/slides/slide304.xml" ContentType="application/vnd.openxmlformats-officedocument.presentationml.slide+xml"/>
  <Override PartName="/ppt/slides/slide305.xml" ContentType="application/vnd.openxmlformats-officedocument.presentationml.slide+xml"/>
  <Override PartName="/ppt/slides/slide306.xml" ContentType="application/vnd.openxmlformats-officedocument.presentationml.slide+xml"/>
  <Override PartName="/ppt/slides/slide307.xml" ContentType="application/vnd.openxmlformats-officedocument.presentationml.slide+xml"/>
  <Override PartName="/ppt/slides/slide308.xml" ContentType="application/vnd.openxmlformats-officedocument.presentationml.slide+xml"/>
  <Override PartName="/ppt/slides/slide309.xml" ContentType="application/vnd.openxmlformats-officedocument.presentationml.slide+xml"/>
  <Override PartName="/ppt/slides/slide310.xml" ContentType="application/vnd.openxmlformats-officedocument.presentationml.slide+xml"/>
  <Override PartName="/ppt/slides/slide311.xml" ContentType="application/vnd.openxmlformats-officedocument.presentationml.slide+xml"/>
  <Override PartName="/ppt/slides/slide312.xml" ContentType="application/vnd.openxmlformats-officedocument.presentationml.slide+xml"/>
  <Override PartName="/ppt/slides/slide313.xml" ContentType="application/vnd.openxmlformats-officedocument.presentationml.slide+xml"/>
  <Override PartName="/ppt/slides/slide314.xml" ContentType="application/vnd.openxmlformats-officedocument.presentationml.slide+xml"/>
  <Override PartName="/ppt/slides/slide315.xml" ContentType="application/vnd.openxmlformats-officedocument.presentationml.slide+xml"/>
  <Override PartName="/ppt/slides/slide316.xml" ContentType="application/vnd.openxmlformats-officedocument.presentationml.slide+xml"/>
  <Override PartName="/ppt/slides/slide317.xml" ContentType="application/vnd.openxmlformats-officedocument.presentationml.slide+xml"/>
  <Override PartName="/ppt/slides/slide318.xml" ContentType="application/vnd.openxmlformats-officedocument.presentationml.slide+xml"/>
  <Override PartName="/ppt/slides/slide319.xml" ContentType="application/vnd.openxmlformats-officedocument.presentationml.slide+xml"/>
  <Override PartName="/ppt/slides/slide320.xml" ContentType="application/vnd.openxmlformats-officedocument.presentationml.slide+xml"/>
  <Override PartName="/ppt/slides/slide321.xml" ContentType="application/vnd.openxmlformats-officedocument.presentationml.slide+xml"/>
  <Override PartName="/ppt/slides/slide322.xml" ContentType="application/vnd.openxmlformats-officedocument.presentationml.slide+xml"/>
  <Override PartName="/ppt/slides/slide323.xml" ContentType="application/vnd.openxmlformats-officedocument.presentationml.slide+xml"/>
  <Override PartName="/ppt/slides/slide324.xml" ContentType="application/vnd.openxmlformats-officedocument.presentationml.slide+xml"/>
  <Override PartName="/ppt/slides/slide325.xml" ContentType="application/vnd.openxmlformats-officedocument.presentationml.slide+xml"/>
  <Override PartName="/ppt/slides/slide326.xml" ContentType="application/vnd.openxmlformats-officedocument.presentationml.slide+xml"/>
  <Override PartName="/ppt/slides/slide327.xml" ContentType="application/vnd.openxmlformats-officedocument.presentationml.slide+xml"/>
  <Override PartName="/ppt/slides/slide328.xml" ContentType="application/vnd.openxmlformats-officedocument.presentationml.slide+xml"/>
  <Override PartName="/ppt/slides/slide329.xml" ContentType="application/vnd.openxmlformats-officedocument.presentationml.slide+xml"/>
  <Override PartName="/ppt/slides/slide330.xml" ContentType="application/vnd.openxmlformats-officedocument.presentationml.slide+xml"/>
  <Override PartName="/ppt/slides/slide331.xml" ContentType="application/vnd.openxmlformats-officedocument.presentationml.slide+xml"/>
  <Override PartName="/ppt/slides/slide332.xml" ContentType="application/vnd.openxmlformats-officedocument.presentationml.slide+xml"/>
  <Override PartName="/ppt/slides/slide333.xml" ContentType="application/vnd.openxmlformats-officedocument.presentationml.slide+xml"/>
  <Override PartName="/ppt/slides/slide334.xml" ContentType="application/vnd.openxmlformats-officedocument.presentationml.slide+xml"/>
  <Override PartName="/ppt/slides/slide335.xml" ContentType="application/vnd.openxmlformats-officedocument.presentationml.slide+xml"/>
  <Override PartName="/ppt/slides/slide336.xml" ContentType="application/vnd.openxmlformats-officedocument.presentationml.slide+xml"/>
  <Override PartName="/ppt/slides/slide337.xml" ContentType="application/vnd.openxmlformats-officedocument.presentationml.slide+xml"/>
  <Override PartName="/ppt/slides/slide338.xml" ContentType="application/vnd.openxmlformats-officedocument.presentationml.slide+xml"/>
  <Override PartName="/ppt/slides/slide339.xml" ContentType="application/vnd.openxmlformats-officedocument.presentationml.slide+xml"/>
  <Override PartName="/ppt/slides/slide340.xml" ContentType="application/vnd.openxmlformats-officedocument.presentationml.slide+xml"/>
  <Override PartName="/ppt/slides/slide341.xml" ContentType="application/vnd.openxmlformats-officedocument.presentationml.slide+xml"/>
  <Override PartName="/ppt/slides/slide342.xml" ContentType="application/vnd.openxmlformats-officedocument.presentationml.slide+xml"/>
  <Override PartName="/ppt/slides/slide343.xml" ContentType="application/vnd.openxmlformats-officedocument.presentationml.slide+xml"/>
  <Override PartName="/ppt/slides/slide344.xml" ContentType="application/vnd.openxmlformats-officedocument.presentationml.slide+xml"/>
  <Override PartName="/ppt/slides/slide345.xml" ContentType="application/vnd.openxmlformats-officedocument.presentationml.slide+xml"/>
  <Override PartName="/ppt/slides/slide346.xml" ContentType="application/vnd.openxmlformats-officedocument.presentationml.slide+xml"/>
  <Override PartName="/ppt/slides/slide347.xml" ContentType="application/vnd.openxmlformats-officedocument.presentationml.slide+xml"/>
  <Override PartName="/ppt/slides/slide348.xml" ContentType="application/vnd.openxmlformats-officedocument.presentationml.slide+xml"/>
  <Override PartName="/ppt/slides/slide349.xml" ContentType="application/vnd.openxmlformats-officedocument.presentationml.slide+xml"/>
  <Override PartName="/ppt/slides/slide350.xml" ContentType="application/vnd.openxmlformats-officedocument.presentationml.slide+xml"/>
  <Override PartName="/ppt/slides/slide351.xml" ContentType="application/vnd.openxmlformats-officedocument.presentationml.slide+xml"/>
  <Override PartName="/ppt/slides/slide352.xml" ContentType="application/vnd.openxmlformats-officedocument.presentationml.slide+xml"/>
  <Override PartName="/ppt/slides/slide353.xml" ContentType="application/vnd.openxmlformats-officedocument.presentationml.slide+xml"/>
  <Override PartName="/ppt/slides/slide354.xml" ContentType="application/vnd.openxmlformats-officedocument.presentationml.slide+xml"/>
  <Override PartName="/ppt/slides/slide355.xml" ContentType="application/vnd.openxmlformats-officedocument.presentationml.slide+xml"/>
  <Override PartName="/ppt/slides/slide356.xml" ContentType="application/vnd.openxmlformats-officedocument.presentationml.slide+xml"/>
  <Override PartName="/ppt/slides/slide357.xml" ContentType="application/vnd.openxmlformats-officedocument.presentationml.slide+xml"/>
  <Override PartName="/ppt/slides/slide358.xml" ContentType="application/vnd.openxmlformats-officedocument.presentationml.slide+xml"/>
  <Override PartName="/ppt/slides/slide359.xml" ContentType="application/vnd.openxmlformats-officedocument.presentationml.slide+xml"/>
  <Override PartName="/ppt/slides/slide360.xml" ContentType="application/vnd.openxmlformats-officedocument.presentationml.slide+xml"/>
  <Override PartName="/ppt/slides/slide361.xml" ContentType="application/vnd.openxmlformats-officedocument.presentationml.slide+xml"/>
  <Override PartName="/ppt/slides/slide362.xml" ContentType="application/vnd.openxmlformats-officedocument.presentationml.slide+xml"/>
  <Override PartName="/ppt/slides/slide363.xml" ContentType="application/vnd.openxmlformats-officedocument.presentationml.slide+xml"/>
  <Override PartName="/ppt/slides/slide364.xml" ContentType="application/vnd.openxmlformats-officedocument.presentationml.slide+xml"/>
  <Override PartName="/ppt/slides/slide365.xml" ContentType="application/vnd.openxmlformats-officedocument.presentationml.slide+xml"/>
  <Override PartName="/ppt/slides/slide366.xml" ContentType="application/vnd.openxmlformats-officedocument.presentationml.slide+xml"/>
  <Override PartName="/ppt/slides/slide367.xml" ContentType="application/vnd.openxmlformats-officedocument.presentationml.slide+xml"/>
  <Override PartName="/ppt/slides/slide368.xml" ContentType="application/vnd.openxmlformats-officedocument.presentationml.slide+xml"/>
  <Override PartName="/ppt/slides/slide369.xml" ContentType="application/vnd.openxmlformats-officedocument.presentationml.slide+xml"/>
  <Override PartName="/ppt/slides/slide370.xml" ContentType="application/vnd.openxmlformats-officedocument.presentationml.slide+xml"/>
  <Override PartName="/ppt/slides/slide3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15" r:id="rId1"/>
    <p:sldMasterId id="2147483765" r:id="rId2"/>
  </p:sldMasterIdLst>
  <p:notesMasterIdLst>
    <p:notesMasterId r:id="rId37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5" r:id="rId30"/>
    <p:sldId id="287" r:id="rId31"/>
    <p:sldId id="288" r:id="rId32"/>
    <p:sldId id="289" r:id="rId33"/>
    <p:sldId id="290" r:id="rId34"/>
    <p:sldId id="291" r:id="rId35"/>
    <p:sldId id="292" r:id="rId36"/>
    <p:sldId id="294" r:id="rId37"/>
    <p:sldId id="295" r:id="rId38"/>
    <p:sldId id="296" r:id="rId39"/>
    <p:sldId id="297" r:id="rId40"/>
    <p:sldId id="298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07" r:id="rId50"/>
    <p:sldId id="639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4" r:id="rId67"/>
    <p:sldId id="325" r:id="rId68"/>
    <p:sldId id="326" r:id="rId69"/>
    <p:sldId id="327" r:id="rId70"/>
    <p:sldId id="328" r:id="rId71"/>
    <p:sldId id="329" r:id="rId72"/>
    <p:sldId id="330" r:id="rId73"/>
    <p:sldId id="331" r:id="rId74"/>
    <p:sldId id="332" r:id="rId75"/>
    <p:sldId id="333" r:id="rId76"/>
    <p:sldId id="334" r:id="rId77"/>
    <p:sldId id="335" r:id="rId78"/>
    <p:sldId id="336" r:id="rId79"/>
    <p:sldId id="337" r:id="rId80"/>
    <p:sldId id="338" r:id="rId81"/>
    <p:sldId id="339" r:id="rId82"/>
    <p:sldId id="340" r:id="rId83"/>
    <p:sldId id="341" r:id="rId84"/>
    <p:sldId id="342" r:id="rId85"/>
    <p:sldId id="343" r:id="rId86"/>
    <p:sldId id="344" r:id="rId87"/>
    <p:sldId id="345" r:id="rId88"/>
    <p:sldId id="346" r:id="rId89"/>
    <p:sldId id="347" r:id="rId90"/>
    <p:sldId id="348" r:id="rId91"/>
    <p:sldId id="349" r:id="rId92"/>
    <p:sldId id="350" r:id="rId93"/>
    <p:sldId id="351" r:id="rId94"/>
    <p:sldId id="352" r:id="rId95"/>
    <p:sldId id="353" r:id="rId96"/>
    <p:sldId id="354" r:id="rId97"/>
    <p:sldId id="355" r:id="rId98"/>
    <p:sldId id="356" r:id="rId99"/>
    <p:sldId id="357" r:id="rId100"/>
    <p:sldId id="358" r:id="rId101"/>
    <p:sldId id="359" r:id="rId102"/>
    <p:sldId id="360" r:id="rId103"/>
    <p:sldId id="361" r:id="rId104"/>
    <p:sldId id="362" r:id="rId105"/>
    <p:sldId id="363" r:id="rId106"/>
    <p:sldId id="364" r:id="rId107"/>
    <p:sldId id="365" r:id="rId108"/>
    <p:sldId id="367" r:id="rId109"/>
    <p:sldId id="368" r:id="rId110"/>
    <p:sldId id="369" r:id="rId111"/>
    <p:sldId id="370" r:id="rId112"/>
    <p:sldId id="371" r:id="rId113"/>
    <p:sldId id="372" r:id="rId114"/>
    <p:sldId id="373" r:id="rId115"/>
    <p:sldId id="374" r:id="rId116"/>
    <p:sldId id="375" r:id="rId117"/>
    <p:sldId id="376" r:id="rId118"/>
    <p:sldId id="377" r:id="rId119"/>
    <p:sldId id="378" r:id="rId120"/>
    <p:sldId id="379" r:id="rId121"/>
    <p:sldId id="380" r:id="rId122"/>
    <p:sldId id="381" r:id="rId123"/>
    <p:sldId id="382" r:id="rId124"/>
    <p:sldId id="383" r:id="rId125"/>
    <p:sldId id="384" r:id="rId126"/>
    <p:sldId id="385" r:id="rId127"/>
    <p:sldId id="386" r:id="rId128"/>
    <p:sldId id="387" r:id="rId129"/>
    <p:sldId id="388" r:id="rId130"/>
    <p:sldId id="389" r:id="rId131"/>
    <p:sldId id="390" r:id="rId132"/>
    <p:sldId id="391" r:id="rId133"/>
    <p:sldId id="392" r:id="rId134"/>
    <p:sldId id="393" r:id="rId135"/>
    <p:sldId id="394" r:id="rId136"/>
    <p:sldId id="395" r:id="rId137"/>
    <p:sldId id="396" r:id="rId138"/>
    <p:sldId id="397" r:id="rId139"/>
    <p:sldId id="398" r:id="rId140"/>
    <p:sldId id="399" r:id="rId141"/>
    <p:sldId id="400" r:id="rId142"/>
    <p:sldId id="401" r:id="rId143"/>
    <p:sldId id="402" r:id="rId144"/>
    <p:sldId id="403" r:id="rId145"/>
    <p:sldId id="404" r:id="rId146"/>
    <p:sldId id="405" r:id="rId147"/>
    <p:sldId id="406" r:id="rId148"/>
    <p:sldId id="407" r:id="rId149"/>
    <p:sldId id="408" r:id="rId150"/>
    <p:sldId id="409" r:id="rId151"/>
    <p:sldId id="410" r:id="rId152"/>
    <p:sldId id="411" r:id="rId153"/>
    <p:sldId id="412" r:id="rId154"/>
    <p:sldId id="413" r:id="rId155"/>
    <p:sldId id="414" r:id="rId156"/>
    <p:sldId id="415" r:id="rId157"/>
    <p:sldId id="416" r:id="rId158"/>
    <p:sldId id="417" r:id="rId159"/>
    <p:sldId id="418" r:id="rId160"/>
    <p:sldId id="419" r:id="rId161"/>
    <p:sldId id="420" r:id="rId162"/>
    <p:sldId id="421" r:id="rId163"/>
    <p:sldId id="422" r:id="rId164"/>
    <p:sldId id="423" r:id="rId165"/>
    <p:sldId id="424" r:id="rId166"/>
    <p:sldId id="425" r:id="rId167"/>
    <p:sldId id="426" r:id="rId168"/>
    <p:sldId id="427" r:id="rId169"/>
    <p:sldId id="428" r:id="rId170"/>
    <p:sldId id="429" r:id="rId171"/>
    <p:sldId id="431" r:id="rId172"/>
    <p:sldId id="433" r:id="rId173"/>
    <p:sldId id="434" r:id="rId174"/>
    <p:sldId id="435" r:id="rId175"/>
    <p:sldId id="436" r:id="rId176"/>
    <p:sldId id="437" r:id="rId177"/>
    <p:sldId id="438" r:id="rId178"/>
    <p:sldId id="439" r:id="rId179"/>
    <p:sldId id="440" r:id="rId180"/>
    <p:sldId id="441" r:id="rId181"/>
    <p:sldId id="442" r:id="rId182"/>
    <p:sldId id="443" r:id="rId183"/>
    <p:sldId id="444" r:id="rId184"/>
    <p:sldId id="445" r:id="rId185"/>
    <p:sldId id="446" r:id="rId186"/>
    <p:sldId id="447" r:id="rId187"/>
    <p:sldId id="448" r:id="rId188"/>
    <p:sldId id="449" r:id="rId189"/>
    <p:sldId id="450" r:id="rId190"/>
    <p:sldId id="451" r:id="rId191"/>
    <p:sldId id="452" r:id="rId192"/>
    <p:sldId id="453" r:id="rId193"/>
    <p:sldId id="458" r:id="rId194"/>
    <p:sldId id="459" r:id="rId195"/>
    <p:sldId id="460" r:id="rId196"/>
    <p:sldId id="461" r:id="rId197"/>
    <p:sldId id="462" r:id="rId198"/>
    <p:sldId id="640" r:id="rId199"/>
    <p:sldId id="641" r:id="rId200"/>
    <p:sldId id="464" r:id="rId201"/>
    <p:sldId id="465" r:id="rId202"/>
    <p:sldId id="466" r:id="rId203"/>
    <p:sldId id="467" r:id="rId204"/>
    <p:sldId id="468" r:id="rId205"/>
    <p:sldId id="469" r:id="rId206"/>
    <p:sldId id="470" r:id="rId207"/>
    <p:sldId id="471" r:id="rId208"/>
    <p:sldId id="472" r:id="rId209"/>
    <p:sldId id="473" r:id="rId210"/>
    <p:sldId id="474" r:id="rId211"/>
    <p:sldId id="475" r:id="rId212"/>
    <p:sldId id="476" r:id="rId213"/>
    <p:sldId id="643" r:id="rId214"/>
    <p:sldId id="478" r:id="rId215"/>
    <p:sldId id="479" r:id="rId216"/>
    <p:sldId id="480" r:id="rId217"/>
    <p:sldId id="481" r:id="rId218"/>
    <p:sldId id="482" r:id="rId219"/>
    <p:sldId id="483" r:id="rId220"/>
    <p:sldId id="484" r:id="rId221"/>
    <p:sldId id="485" r:id="rId222"/>
    <p:sldId id="486" r:id="rId223"/>
    <p:sldId id="487" r:id="rId224"/>
    <p:sldId id="488" r:id="rId225"/>
    <p:sldId id="489" r:id="rId226"/>
    <p:sldId id="490" r:id="rId227"/>
    <p:sldId id="491" r:id="rId228"/>
    <p:sldId id="492" r:id="rId229"/>
    <p:sldId id="493" r:id="rId230"/>
    <p:sldId id="494" r:id="rId231"/>
    <p:sldId id="495" r:id="rId232"/>
    <p:sldId id="496" r:id="rId233"/>
    <p:sldId id="497" r:id="rId234"/>
    <p:sldId id="498" r:id="rId235"/>
    <p:sldId id="499" r:id="rId236"/>
    <p:sldId id="500" r:id="rId237"/>
    <p:sldId id="501" r:id="rId238"/>
    <p:sldId id="502" r:id="rId239"/>
    <p:sldId id="503" r:id="rId240"/>
    <p:sldId id="504" r:id="rId241"/>
    <p:sldId id="505" r:id="rId242"/>
    <p:sldId id="506" r:id="rId243"/>
    <p:sldId id="508" r:id="rId244"/>
    <p:sldId id="509" r:id="rId245"/>
    <p:sldId id="510" r:id="rId246"/>
    <p:sldId id="511" r:id="rId247"/>
    <p:sldId id="512" r:id="rId248"/>
    <p:sldId id="513" r:id="rId249"/>
    <p:sldId id="514" r:id="rId250"/>
    <p:sldId id="515" r:id="rId251"/>
    <p:sldId id="516" r:id="rId252"/>
    <p:sldId id="517" r:id="rId253"/>
    <p:sldId id="518" r:id="rId254"/>
    <p:sldId id="519" r:id="rId255"/>
    <p:sldId id="520" r:id="rId256"/>
    <p:sldId id="521" r:id="rId257"/>
    <p:sldId id="522" r:id="rId258"/>
    <p:sldId id="523" r:id="rId259"/>
    <p:sldId id="524" r:id="rId260"/>
    <p:sldId id="525" r:id="rId261"/>
    <p:sldId id="526" r:id="rId262"/>
    <p:sldId id="527" r:id="rId263"/>
    <p:sldId id="528" r:id="rId264"/>
    <p:sldId id="529" r:id="rId265"/>
    <p:sldId id="530" r:id="rId266"/>
    <p:sldId id="531" r:id="rId267"/>
    <p:sldId id="532" r:id="rId268"/>
    <p:sldId id="533" r:id="rId269"/>
    <p:sldId id="534" r:id="rId270"/>
    <p:sldId id="535" r:id="rId271"/>
    <p:sldId id="536" r:id="rId272"/>
    <p:sldId id="537" r:id="rId273"/>
    <p:sldId id="538" r:id="rId274"/>
    <p:sldId id="644" r:id="rId275"/>
    <p:sldId id="540" r:id="rId276"/>
    <p:sldId id="541" r:id="rId277"/>
    <p:sldId id="542" r:id="rId278"/>
    <p:sldId id="543" r:id="rId279"/>
    <p:sldId id="544" r:id="rId280"/>
    <p:sldId id="545" r:id="rId281"/>
    <p:sldId id="546" r:id="rId282"/>
    <p:sldId id="547" r:id="rId283"/>
    <p:sldId id="548" r:id="rId284"/>
    <p:sldId id="549" r:id="rId285"/>
    <p:sldId id="550" r:id="rId286"/>
    <p:sldId id="551" r:id="rId287"/>
    <p:sldId id="552" r:id="rId288"/>
    <p:sldId id="553" r:id="rId289"/>
    <p:sldId id="554" r:id="rId290"/>
    <p:sldId id="555" r:id="rId291"/>
    <p:sldId id="556" r:id="rId292"/>
    <p:sldId id="557" r:id="rId293"/>
    <p:sldId id="558" r:id="rId294"/>
    <p:sldId id="559" r:id="rId295"/>
    <p:sldId id="560" r:id="rId296"/>
    <p:sldId id="561" r:id="rId297"/>
    <p:sldId id="562" r:id="rId298"/>
    <p:sldId id="563" r:id="rId299"/>
    <p:sldId id="564" r:id="rId300"/>
    <p:sldId id="565" r:id="rId301"/>
    <p:sldId id="566" r:id="rId302"/>
    <p:sldId id="567" r:id="rId303"/>
    <p:sldId id="645" r:id="rId304"/>
    <p:sldId id="569" r:id="rId305"/>
    <p:sldId id="570" r:id="rId306"/>
    <p:sldId id="571" r:id="rId307"/>
    <p:sldId id="572" r:id="rId308"/>
    <p:sldId id="573" r:id="rId309"/>
    <p:sldId id="574" r:id="rId310"/>
    <p:sldId id="575" r:id="rId311"/>
    <p:sldId id="576" r:id="rId312"/>
    <p:sldId id="577" r:id="rId313"/>
    <p:sldId id="578" r:id="rId314"/>
    <p:sldId id="579" r:id="rId315"/>
    <p:sldId id="580" r:id="rId316"/>
    <p:sldId id="581" r:id="rId317"/>
    <p:sldId id="582" r:id="rId318"/>
    <p:sldId id="583" r:id="rId319"/>
    <p:sldId id="646" r:id="rId320"/>
    <p:sldId id="585" r:id="rId321"/>
    <p:sldId id="586" r:id="rId322"/>
    <p:sldId id="587" r:id="rId323"/>
    <p:sldId id="588" r:id="rId324"/>
    <p:sldId id="589" r:id="rId325"/>
    <p:sldId id="590" r:id="rId326"/>
    <p:sldId id="591" r:id="rId327"/>
    <p:sldId id="592" r:id="rId328"/>
    <p:sldId id="593" r:id="rId329"/>
    <p:sldId id="594" r:id="rId330"/>
    <p:sldId id="595" r:id="rId331"/>
    <p:sldId id="596" r:id="rId332"/>
    <p:sldId id="597" r:id="rId333"/>
    <p:sldId id="598" r:id="rId334"/>
    <p:sldId id="599" r:id="rId335"/>
    <p:sldId id="600" r:id="rId336"/>
    <p:sldId id="601" r:id="rId337"/>
    <p:sldId id="647" r:id="rId338"/>
    <p:sldId id="603" r:id="rId339"/>
    <p:sldId id="604" r:id="rId340"/>
    <p:sldId id="605" r:id="rId341"/>
    <p:sldId id="648" r:id="rId342"/>
    <p:sldId id="607" r:id="rId343"/>
    <p:sldId id="608" r:id="rId344"/>
    <p:sldId id="609" r:id="rId345"/>
    <p:sldId id="610" r:id="rId346"/>
    <p:sldId id="611" r:id="rId347"/>
    <p:sldId id="612" r:id="rId348"/>
    <p:sldId id="613" r:id="rId349"/>
    <p:sldId id="614" r:id="rId350"/>
    <p:sldId id="615" r:id="rId351"/>
    <p:sldId id="616" r:id="rId352"/>
    <p:sldId id="617" r:id="rId353"/>
    <p:sldId id="618" r:id="rId354"/>
    <p:sldId id="619" r:id="rId355"/>
    <p:sldId id="620" r:id="rId356"/>
    <p:sldId id="621" r:id="rId357"/>
    <p:sldId id="622" r:id="rId358"/>
    <p:sldId id="623" r:id="rId359"/>
    <p:sldId id="624" r:id="rId360"/>
    <p:sldId id="625" r:id="rId361"/>
    <p:sldId id="626" r:id="rId362"/>
    <p:sldId id="627" r:id="rId363"/>
    <p:sldId id="628" r:id="rId364"/>
    <p:sldId id="629" r:id="rId365"/>
    <p:sldId id="630" r:id="rId366"/>
    <p:sldId id="631" r:id="rId367"/>
    <p:sldId id="632" r:id="rId368"/>
    <p:sldId id="633" r:id="rId369"/>
    <p:sldId id="634" r:id="rId370"/>
    <p:sldId id="635" r:id="rId371"/>
    <p:sldId id="636" r:id="rId372"/>
    <p:sldId id="637" r:id="rId373"/>
  </p:sldIdLst>
  <p:sldSz cx="9144000" cy="6858000" type="screen4x3"/>
  <p:notesSz cx="9144000" cy="6858000"/>
  <p:embeddedFontLst>
    <p:embeddedFont>
      <p:font typeface="Calibri" pitchFamily="34" charset="0"/>
      <p:regular r:id="rId375"/>
      <p:bold r:id="rId376"/>
      <p:italic r:id="rId377"/>
      <p:boldItalic r:id="rId378"/>
    </p:embeddedFont>
    <p:embeddedFont>
      <p:font typeface="Franklin Gothic Medium" pitchFamily="34" charset="0"/>
      <p:regular r:id="rId379"/>
      <p:italic r:id="rId380"/>
    </p:embeddedFont>
    <p:embeddedFont>
      <p:font typeface="Franklin Gothic Book" pitchFamily="34" charset="0"/>
      <p:regular r:id="rId381"/>
      <p:italic r:id="rId382"/>
    </p:embeddedFont>
    <p:embeddedFont>
      <p:font typeface="CWCNKH+Wingdings" charset="2"/>
      <p:regular r:id="rId38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79" autoAdjust="0"/>
    <p:restoredTop sz="94660"/>
  </p:normalViewPr>
  <p:slideViewPr>
    <p:cSldViewPr>
      <p:cViewPr>
        <p:scale>
          <a:sx n="66" d="100"/>
          <a:sy n="66" d="100"/>
        </p:scale>
        <p:origin x="-1392" y="-72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5.xml"/><Relationship Id="rId299" Type="http://schemas.openxmlformats.org/officeDocument/2006/relationships/slide" Target="slides/slide297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slide" Target="slides/slide136.xml"/><Relationship Id="rId159" Type="http://schemas.openxmlformats.org/officeDocument/2006/relationships/slide" Target="slides/slide157.xml"/><Relationship Id="rId324" Type="http://schemas.openxmlformats.org/officeDocument/2006/relationships/slide" Target="slides/slide322.xml"/><Relationship Id="rId345" Type="http://schemas.openxmlformats.org/officeDocument/2006/relationships/slide" Target="slides/slide343.xml"/><Relationship Id="rId366" Type="http://schemas.openxmlformats.org/officeDocument/2006/relationships/slide" Target="slides/slide364.xml"/><Relationship Id="rId387" Type="http://schemas.openxmlformats.org/officeDocument/2006/relationships/tableStyles" Target="tableStyles.xml"/><Relationship Id="rId170" Type="http://schemas.openxmlformats.org/officeDocument/2006/relationships/slide" Target="slides/slide168.xml"/><Relationship Id="rId191" Type="http://schemas.openxmlformats.org/officeDocument/2006/relationships/slide" Target="slides/slide189.xml"/><Relationship Id="rId205" Type="http://schemas.openxmlformats.org/officeDocument/2006/relationships/slide" Target="slides/slide203.xml"/><Relationship Id="rId226" Type="http://schemas.openxmlformats.org/officeDocument/2006/relationships/slide" Target="slides/slide224.xml"/><Relationship Id="rId247" Type="http://schemas.openxmlformats.org/officeDocument/2006/relationships/slide" Target="slides/slide245.xml"/><Relationship Id="rId107" Type="http://schemas.openxmlformats.org/officeDocument/2006/relationships/slide" Target="slides/slide105.xml"/><Relationship Id="rId268" Type="http://schemas.openxmlformats.org/officeDocument/2006/relationships/slide" Target="slides/slide266.xml"/><Relationship Id="rId289" Type="http://schemas.openxmlformats.org/officeDocument/2006/relationships/slide" Target="slides/slide287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slide" Target="slides/slide126.xml"/><Relationship Id="rId149" Type="http://schemas.openxmlformats.org/officeDocument/2006/relationships/slide" Target="slides/slide147.xml"/><Relationship Id="rId314" Type="http://schemas.openxmlformats.org/officeDocument/2006/relationships/slide" Target="slides/slide312.xml"/><Relationship Id="rId335" Type="http://schemas.openxmlformats.org/officeDocument/2006/relationships/slide" Target="slides/slide333.xml"/><Relationship Id="rId356" Type="http://schemas.openxmlformats.org/officeDocument/2006/relationships/slide" Target="slides/slide354.xml"/><Relationship Id="rId377" Type="http://schemas.openxmlformats.org/officeDocument/2006/relationships/font" Target="fonts/font3.fntdata"/><Relationship Id="rId5" Type="http://schemas.openxmlformats.org/officeDocument/2006/relationships/slide" Target="slides/slide3.xml"/><Relationship Id="rId95" Type="http://schemas.openxmlformats.org/officeDocument/2006/relationships/slide" Target="slides/slide93.xml"/><Relationship Id="rId160" Type="http://schemas.openxmlformats.org/officeDocument/2006/relationships/slide" Target="slides/slide158.xml"/><Relationship Id="rId181" Type="http://schemas.openxmlformats.org/officeDocument/2006/relationships/slide" Target="slides/slide179.xml"/><Relationship Id="rId216" Type="http://schemas.openxmlformats.org/officeDocument/2006/relationships/slide" Target="slides/slide214.xml"/><Relationship Id="rId237" Type="http://schemas.openxmlformats.org/officeDocument/2006/relationships/slide" Target="slides/slide235.xml"/><Relationship Id="rId258" Type="http://schemas.openxmlformats.org/officeDocument/2006/relationships/slide" Target="slides/slide256.xml"/><Relationship Id="rId279" Type="http://schemas.openxmlformats.org/officeDocument/2006/relationships/slide" Target="slides/slide277.xml"/><Relationship Id="rId22" Type="http://schemas.openxmlformats.org/officeDocument/2006/relationships/slide" Target="slides/slide20.xml"/><Relationship Id="rId43" Type="http://schemas.openxmlformats.org/officeDocument/2006/relationships/slide" Target="slides/slide41.xml"/><Relationship Id="rId64" Type="http://schemas.openxmlformats.org/officeDocument/2006/relationships/slide" Target="slides/slide62.xml"/><Relationship Id="rId118" Type="http://schemas.openxmlformats.org/officeDocument/2006/relationships/slide" Target="slides/slide116.xml"/><Relationship Id="rId139" Type="http://schemas.openxmlformats.org/officeDocument/2006/relationships/slide" Target="slides/slide137.xml"/><Relationship Id="rId290" Type="http://schemas.openxmlformats.org/officeDocument/2006/relationships/slide" Target="slides/slide288.xml"/><Relationship Id="rId304" Type="http://schemas.openxmlformats.org/officeDocument/2006/relationships/slide" Target="slides/slide302.xml"/><Relationship Id="rId325" Type="http://schemas.openxmlformats.org/officeDocument/2006/relationships/slide" Target="slides/slide323.xml"/><Relationship Id="rId346" Type="http://schemas.openxmlformats.org/officeDocument/2006/relationships/slide" Target="slides/slide344.xml"/><Relationship Id="rId367" Type="http://schemas.openxmlformats.org/officeDocument/2006/relationships/slide" Target="slides/slide365.xml"/><Relationship Id="rId85" Type="http://schemas.openxmlformats.org/officeDocument/2006/relationships/slide" Target="slides/slide83.xml"/><Relationship Id="rId150" Type="http://schemas.openxmlformats.org/officeDocument/2006/relationships/slide" Target="slides/slide148.xml"/><Relationship Id="rId171" Type="http://schemas.openxmlformats.org/officeDocument/2006/relationships/slide" Target="slides/slide169.xml"/><Relationship Id="rId192" Type="http://schemas.openxmlformats.org/officeDocument/2006/relationships/slide" Target="slides/slide190.xml"/><Relationship Id="rId206" Type="http://schemas.openxmlformats.org/officeDocument/2006/relationships/slide" Target="slides/slide204.xml"/><Relationship Id="rId227" Type="http://schemas.openxmlformats.org/officeDocument/2006/relationships/slide" Target="slides/slide225.xml"/><Relationship Id="rId248" Type="http://schemas.openxmlformats.org/officeDocument/2006/relationships/slide" Target="slides/slide246.xml"/><Relationship Id="rId269" Type="http://schemas.openxmlformats.org/officeDocument/2006/relationships/slide" Target="slides/slide267.xml"/><Relationship Id="rId12" Type="http://schemas.openxmlformats.org/officeDocument/2006/relationships/slide" Target="slides/slide10.xml"/><Relationship Id="rId33" Type="http://schemas.openxmlformats.org/officeDocument/2006/relationships/slide" Target="slides/slide31.xml"/><Relationship Id="rId108" Type="http://schemas.openxmlformats.org/officeDocument/2006/relationships/slide" Target="slides/slide106.xml"/><Relationship Id="rId129" Type="http://schemas.openxmlformats.org/officeDocument/2006/relationships/slide" Target="slides/slide127.xml"/><Relationship Id="rId280" Type="http://schemas.openxmlformats.org/officeDocument/2006/relationships/slide" Target="slides/slide278.xml"/><Relationship Id="rId315" Type="http://schemas.openxmlformats.org/officeDocument/2006/relationships/slide" Target="slides/slide313.xml"/><Relationship Id="rId336" Type="http://schemas.openxmlformats.org/officeDocument/2006/relationships/slide" Target="slides/slide334.xml"/><Relationship Id="rId357" Type="http://schemas.openxmlformats.org/officeDocument/2006/relationships/slide" Target="slides/slide355.xml"/><Relationship Id="rId54" Type="http://schemas.openxmlformats.org/officeDocument/2006/relationships/slide" Target="slides/slide52.xml"/><Relationship Id="rId75" Type="http://schemas.openxmlformats.org/officeDocument/2006/relationships/slide" Target="slides/slide73.xml"/><Relationship Id="rId96" Type="http://schemas.openxmlformats.org/officeDocument/2006/relationships/slide" Target="slides/slide94.xml"/><Relationship Id="rId140" Type="http://schemas.openxmlformats.org/officeDocument/2006/relationships/slide" Target="slides/slide138.xml"/><Relationship Id="rId161" Type="http://schemas.openxmlformats.org/officeDocument/2006/relationships/slide" Target="slides/slide159.xml"/><Relationship Id="rId182" Type="http://schemas.openxmlformats.org/officeDocument/2006/relationships/slide" Target="slides/slide180.xml"/><Relationship Id="rId217" Type="http://schemas.openxmlformats.org/officeDocument/2006/relationships/slide" Target="slides/slide215.xml"/><Relationship Id="rId378" Type="http://schemas.openxmlformats.org/officeDocument/2006/relationships/font" Target="fonts/font4.fntdata"/><Relationship Id="rId6" Type="http://schemas.openxmlformats.org/officeDocument/2006/relationships/slide" Target="slides/slide4.xml"/><Relationship Id="rId238" Type="http://schemas.openxmlformats.org/officeDocument/2006/relationships/slide" Target="slides/slide236.xml"/><Relationship Id="rId259" Type="http://schemas.openxmlformats.org/officeDocument/2006/relationships/slide" Target="slides/slide257.xml"/><Relationship Id="rId23" Type="http://schemas.openxmlformats.org/officeDocument/2006/relationships/slide" Target="slides/slide21.xml"/><Relationship Id="rId119" Type="http://schemas.openxmlformats.org/officeDocument/2006/relationships/slide" Target="slides/slide117.xml"/><Relationship Id="rId270" Type="http://schemas.openxmlformats.org/officeDocument/2006/relationships/slide" Target="slides/slide268.xml"/><Relationship Id="rId291" Type="http://schemas.openxmlformats.org/officeDocument/2006/relationships/slide" Target="slides/slide289.xml"/><Relationship Id="rId305" Type="http://schemas.openxmlformats.org/officeDocument/2006/relationships/slide" Target="slides/slide303.xml"/><Relationship Id="rId326" Type="http://schemas.openxmlformats.org/officeDocument/2006/relationships/slide" Target="slides/slide324.xml"/><Relationship Id="rId347" Type="http://schemas.openxmlformats.org/officeDocument/2006/relationships/slide" Target="slides/slide345.xml"/><Relationship Id="rId44" Type="http://schemas.openxmlformats.org/officeDocument/2006/relationships/slide" Target="slides/slide42.xml"/><Relationship Id="rId65" Type="http://schemas.openxmlformats.org/officeDocument/2006/relationships/slide" Target="slides/slide63.xml"/><Relationship Id="rId86" Type="http://schemas.openxmlformats.org/officeDocument/2006/relationships/slide" Target="slides/slide84.xml"/><Relationship Id="rId130" Type="http://schemas.openxmlformats.org/officeDocument/2006/relationships/slide" Target="slides/slide128.xml"/><Relationship Id="rId151" Type="http://schemas.openxmlformats.org/officeDocument/2006/relationships/slide" Target="slides/slide149.xml"/><Relationship Id="rId368" Type="http://schemas.openxmlformats.org/officeDocument/2006/relationships/slide" Target="slides/slide366.xml"/><Relationship Id="rId172" Type="http://schemas.openxmlformats.org/officeDocument/2006/relationships/slide" Target="slides/slide170.xml"/><Relationship Id="rId193" Type="http://schemas.openxmlformats.org/officeDocument/2006/relationships/slide" Target="slides/slide191.xml"/><Relationship Id="rId207" Type="http://schemas.openxmlformats.org/officeDocument/2006/relationships/slide" Target="slides/slide205.xml"/><Relationship Id="rId228" Type="http://schemas.openxmlformats.org/officeDocument/2006/relationships/slide" Target="slides/slide226.xml"/><Relationship Id="rId249" Type="http://schemas.openxmlformats.org/officeDocument/2006/relationships/slide" Target="slides/slide247.xml"/><Relationship Id="rId13" Type="http://schemas.openxmlformats.org/officeDocument/2006/relationships/slide" Target="slides/slide11.xml"/><Relationship Id="rId109" Type="http://schemas.openxmlformats.org/officeDocument/2006/relationships/slide" Target="slides/slide107.xml"/><Relationship Id="rId260" Type="http://schemas.openxmlformats.org/officeDocument/2006/relationships/slide" Target="slides/slide258.xml"/><Relationship Id="rId281" Type="http://schemas.openxmlformats.org/officeDocument/2006/relationships/slide" Target="slides/slide279.xml"/><Relationship Id="rId316" Type="http://schemas.openxmlformats.org/officeDocument/2006/relationships/slide" Target="slides/slide314.xml"/><Relationship Id="rId337" Type="http://schemas.openxmlformats.org/officeDocument/2006/relationships/slide" Target="slides/slide335.xml"/><Relationship Id="rId34" Type="http://schemas.openxmlformats.org/officeDocument/2006/relationships/slide" Target="slides/slide32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20" Type="http://schemas.openxmlformats.org/officeDocument/2006/relationships/slide" Target="slides/slide118.xml"/><Relationship Id="rId141" Type="http://schemas.openxmlformats.org/officeDocument/2006/relationships/slide" Target="slides/slide139.xml"/><Relationship Id="rId358" Type="http://schemas.openxmlformats.org/officeDocument/2006/relationships/slide" Target="slides/slide356.xml"/><Relationship Id="rId379" Type="http://schemas.openxmlformats.org/officeDocument/2006/relationships/font" Target="fonts/font5.fntdata"/><Relationship Id="rId7" Type="http://schemas.openxmlformats.org/officeDocument/2006/relationships/slide" Target="slides/slide5.xml"/><Relationship Id="rId162" Type="http://schemas.openxmlformats.org/officeDocument/2006/relationships/slide" Target="slides/slide160.xml"/><Relationship Id="rId183" Type="http://schemas.openxmlformats.org/officeDocument/2006/relationships/slide" Target="slides/slide181.xml"/><Relationship Id="rId218" Type="http://schemas.openxmlformats.org/officeDocument/2006/relationships/slide" Target="slides/slide216.xml"/><Relationship Id="rId239" Type="http://schemas.openxmlformats.org/officeDocument/2006/relationships/slide" Target="slides/slide237.xml"/><Relationship Id="rId250" Type="http://schemas.openxmlformats.org/officeDocument/2006/relationships/slide" Target="slides/slide248.xml"/><Relationship Id="rId271" Type="http://schemas.openxmlformats.org/officeDocument/2006/relationships/slide" Target="slides/slide269.xml"/><Relationship Id="rId292" Type="http://schemas.openxmlformats.org/officeDocument/2006/relationships/slide" Target="slides/slide290.xml"/><Relationship Id="rId306" Type="http://schemas.openxmlformats.org/officeDocument/2006/relationships/slide" Target="slides/slide304.xml"/><Relationship Id="rId24" Type="http://schemas.openxmlformats.org/officeDocument/2006/relationships/slide" Target="slides/slide22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31" Type="http://schemas.openxmlformats.org/officeDocument/2006/relationships/slide" Target="slides/slide129.xml"/><Relationship Id="rId327" Type="http://schemas.openxmlformats.org/officeDocument/2006/relationships/slide" Target="slides/slide325.xml"/><Relationship Id="rId348" Type="http://schemas.openxmlformats.org/officeDocument/2006/relationships/slide" Target="slides/slide346.xml"/><Relationship Id="rId369" Type="http://schemas.openxmlformats.org/officeDocument/2006/relationships/slide" Target="slides/slide367.xml"/><Relationship Id="rId152" Type="http://schemas.openxmlformats.org/officeDocument/2006/relationships/slide" Target="slides/slide150.xml"/><Relationship Id="rId173" Type="http://schemas.openxmlformats.org/officeDocument/2006/relationships/slide" Target="slides/slide171.xml"/><Relationship Id="rId194" Type="http://schemas.openxmlformats.org/officeDocument/2006/relationships/slide" Target="slides/slide192.xml"/><Relationship Id="rId208" Type="http://schemas.openxmlformats.org/officeDocument/2006/relationships/slide" Target="slides/slide206.xml"/><Relationship Id="rId229" Type="http://schemas.openxmlformats.org/officeDocument/2006/relationships/slide" Target="slides/slide227.xml"/><Relationship Id="rId380" Type="http://schemas.openxmlformats.org/officeDocument/2006/relationships/font" Target="fonts/font6.fntdata"/><Relationship Id="rId240" Type="http://schemas.openxmlformats.org/officeDocument/2006/relationships/slide" Target="slides/slide238.xml"/><Relationship Id="rId261" Type="http://schemas.openxmlformats.org/officeDocument/2006/relationships/slide" Target="slides/slide259.xml"/><Relationship Id="rId14" Type="http://schemas.openxmlformats.org/officeDocument/2006/relationships/slide" Target="slides/slide12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282" Type="http://schemas.openxmlformats.org/officeDocument/2006/relationships/slide" Target="slides/slide280.xml"/><Relationship Id="rId317" Type="http://schemas.openxmlformats.org/officeDocument/2006/relationships/slide" Target="slides/slide315.xml"/><Relationship Id="rId338" Type="http://schemas.openxmlformats.org/officeDocument/2006/relationships/slide" Target="slides/slide336.xml"/><Relationship Id="rId359" Type="http://schemas.openxmlformats.org/officeDocument/2006/relationships/slide" Target="slides/slide357.xml"/><Relationship Id="rId8" Type="http://schemas.openxmlformats.org/officeDocument/2006/relationships/slide" Target="slides/slide6.xml"/><Relationship Id="rId98" Type="http://schemas.openxmlformats.org/officeDocument/2006/relationships/slide" Target="slides/slide96.xml"/><Relationship Id="rId121" Type="http://schemas.openxmlformats.org/officeDocument/2006/relationships/slide" Target="slides/slide119.xml"/><Relationship Id="rId142" Type="http://schemas.openxmlformats.org/officeDocument/2006/relationships/slide" Target="slides/slide140.xml"/><Relationship Id="rId163" Type="http://schemas.openxmlformats.org/officeDocument/2006/relationships/slide" Target="slides/slide161.xml"/><Relationship Id="rId184" Type="http://schemas.openxmlformats.org/officeDocument/2006/relationships/slide" Target="slides/slide182.xml"/><Relationship Id="rId219" Type="http://schemas.openxmlformats.org/officeDocument/2006/relationships/slide" Target="slides/slide217.xml"/><Relationship Id="rId370" Type="http://schemas.openxmlformats.org/officeDocument/2006/relationships/slide" Target="slides/slide368.xml"/><Relationship Id="rId230" Type="http://schemas.openxmlformats.org/officeDocument/2006/relationships/slide" Target="slides/slide228.xml"/><Relationship Id="rId251" Type="http://schemas.openxmlformats.org/officeDocument/2006/relationships/slide" Target="slides/slide249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272" Type="http://schemas.openxmlformats.org/officeDocument/2006/relationships/slide" Target="slides/slide270.xml"/><Relationship Id="rId293" Type="http://schemas.openxmlformats.org/officeDocument/2006/relationships/slide" Target="slides/slide291.xml"/><Relationship Id="rId307" Type="http://schemas.openxmlformats.org/officeDocument/2006/relationships/slide" Target="slides/slide305.xml"/><Relationship Id="rId328" Type="http://schemas.openxmlformats.org/officeDocument/2006/relationships/slide" Target="slides/slide326.xml"/><Relationship Id="rId349" Type="http://schemas.openxmlformats.org/officeDocument/2006/relationships/slide" Target="slides/slide347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slide" Target="slides/slide130.xml"/><Relationship Id="rId153" Type="http://schemas.openxmlformats.org/officeDocument/2006/relationships/slide" Target="slides/slide151.xml"/><Relationship Id="rId174" Type="http://schemas.openxmlformats.org/officeDocument/2006/relationships/slide" Target="slides/slide172.xml"/><Relationship Id="rId195" Type="http://schemas.openxmlformats.org/officeDocument/2006/relationships/slide" Target="slides/slide193.xml"/><Relationship Id="rId209" Type="http://schemas.openxmlformats.org/officeDocument/2006/relationships/slide" Target="slides/slide207.xml"/><Relationship Id="rId360" Type="http://schemas.openxmlformats.org/officeDocument/2006/relationships/slide" Target="slides/slide358.xml"/><Relationship Id="rId381" Type="http://schemas.openxmlformats.org/officeDocument/2006/relationships/font" Target="fonts/font7.fntdata"/><Relationship Id="rId220" Type="http://schemas.openxmlformats.org/officeDocument/2006/relationships/slide" Target="slides/slide218.xml"/><Relationship Id="rId241" Type="http://schemas.openxmlformats.org/officeDocument/2006/relationships/slide" Target="slides/slide239.xml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262" Type="http://schemas.openxmlformats.org/officeDocument/2006/relationships/slide" Target="slides/slide260.xml"/><Relationship Id="rId283" Type="http://schemas.openxmlformats.org/officeDocument/2006/relationships/slide" Target="slides/slide281.xml"/><Relationship Id="rId318" Type="http://schemas.openxmlformats.org/officeDocument/2006/relationships/slide" Target="slides/slide316.xml"/><Relationship Id="rId339" Type="http://schemas.openxmlformats.org/officeDocument/2006/relationships/slide" Target="slides/slide337.xml"/><Relationship Id="rId78" Type="http://schemas.openxmlformats.org/officeDocument/2006/relationships/slide" Target="slides/slide76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slide" Target="slides/slide120.xml"/><Relationship Id="rId143" Type="http://schemas.openxmlformats.org/officeDocument/2006/relationships/slide" Target="slides/slide141.xml"/><Relationship Id="rId164" Type="http://schemas.openxmlformats.org/officeDocument/2006/relationships/slide" Target="slides/slide162.xml"/><Relationship Id="rId185" Type="http://schemas.openxmlformats.org/officeDocument/2006/relationships/slide" Target="slides/slide183.xml"/><Relationship Id="rId350" Type="http://schemas.openxmlformats.org/officeDocument/2006/relationships/slide" Target="slides/slide348.xml"/><Relationship Id="rId371" Type="http://schemas.openxmlformats.org/officeDocument/2006/relationships/slide" Target="slides/slide369.xml"/><Relationship Id="rId9" Type="http://schemas.openxmlformats.org/officeDocument/2006/relationships/slide" Target="slides/slide7.xml"/><Relationship Id="rId210" Type="http://schemas.openxmlformats.org/officeDocument/2006/relationships/slide" Target="slides/slide208.xml"/><Relationship Id="rId26" Type="http://schemas.openxmlformats.org/officeDocument/2006/relationships/slide" Target="slides/slide24.xml"/><Relationship Id="rId231" Type="http://schemas.openxmlformats.org/officeDocument/2006/relationships/slide" Target="slides/slide229.xml"/><Relationship Id="rId252" Type="http://schemas.openxmlformats.org/officeDocument/2006/relationships/slide" Target="slides/slide250.xml"/><Relationship Id="rId273" Type="http://schemas.openxmlformats.org/officeDocument/2006/relationships/slide" Target="slides/slide271.xml"/><Relationship Id="rId294" Type="http://schemas.openxmlformats.org/officeDocument/2006/relationships/slide" Target="slides/slide292.xml"/><Relationship Id="rId308" Type="http://schemas.openxmlformats.org/officeDocument/2006/relationships/slide" Target="slides/slide306.xml"/><Relationship Id="rId329" Type="http://schemas.openxmlformats.org/officeDocument/2006/relationships/slide" Target="slides/slide327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slide" Target="slides/slide131.xml"/><Relationship Id="rId154" Type="http://schemas.openxmlformats.org/officeDocument/2006/relationships/slide" Target="slides/slide152.xml"/><Relationship Id="rId175" Type="http://schemas.openxmlformats.org/officeDocument/2006/relationships/slide" Target="slides/slide173.xml"/><Relationship Id="rId340" Type="http://schemas.openxmlformats.org/officeDocument/2006/relationships/slide" Target="slides/slide338.xml"/><Relationship Id="rId361" Type="http://schemas.openxmlformats.org/officeDocument/2006/relationships/slide" Target="slides/slide359.xml"/><Relationship Id="rId196" Type="http://schemas.openxmlformats.org/officeDocument/2006/relationships/slide" Target="slides/slide194.xml"/><Relationship Id="rId200" Type="http://schemas.openxmlformats.org/officeDocument/2006/relationships/slide" Target="slides/slide198.xml"/><Relationship Id="rId382" Type="http://schemas.openxmlformats.org/officeDocument/2006/relationships/font" Target="fonts/font8.fntdata"/><Relationship Id="rId16" Type="http://schemas.openxmlformats.org/officeDocument/2006/relationships/slide" Target="slides/slide14.xml"/><Relationship Id="rId221" Type="http://schemas.openxmlformats.org/officeDocument/2006/relationships/slide" Target="slides/slide219.xml"/><Relationship Id="rId242" Type="http://schemas.openxmlformats.org/officeDocument/2006/relationships/slide" Target="slides/slide240.xml"/><Relationship Id="rId263" Type="http://schemas.openxmlformats.org/officeDocument/2006/relationships/slide" Target="slides/slide261.xml"/><Relationship Id="rId284" Type="http://schemas.openxmlformats.org/officeDocument/2006/relationships/slide" Target="slides/slide282.xml"/><Relationship Id="rId319" Type="http://schemas.openxmlformats.org/officeDocument/2006/relationships/slide" Target="slides/slide317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slide" Target="slides/slide121.xml"/><Relationship Id="rId144" Type="http://schemas.openxmlformats.org/officeDocument/2006/relationships/slide" Target="slides/slide142.xml"/><Relationship Id="rId330" Type="http://schemas.openxmlformats.org/officeDocument/2006/relationships/slide" Target="slides/slide328.xml"/><Relationship Id="rId90" Type="http://schemas.openxmlformats.org/officeDocument/2006/relationships/slide" Target="slides/slide88.xml"/><Relationship Id="rId165" Type="http://schemas.openxmlformats.org/officeDocument/2006/relationships/slide" Target="slides/slide163.xml"/><Relationship Id="rId186" Type="http://schemas.openxmlformats.org/officeDocument/2006/relationships/slide" Target="slides/slide184.xml"/><Relationship Id="rId351" Type="http://schemas.openxmlformats.org/officeDocument/2006/relationships/slide" Target="slides/slide349.xml"/><Relationship Id="rId372" Type="http://schemas.openxmlformats.org/officeDocument/2006/relationships/slide" Target="slides/slide370.xml"/><Relationship Id="rId211" Type="http://schemas.openxmlformats.org/officeDocument/2006/relationships/slide" Target="slides/slide209.xml"/><Relationship Id="rId232" Type="http://schemas.openxmlformats.org/officeDocument/2006/relationships/slide" Target="slides/slide230.xml"/><Relationship Id="rId253" Type="http://schemas.openxmlformats.org/officeDocument/2006/relationships/slide" Target="slides/slide251.xml"/><Relationship Id="rId274" Type="http://schemas.openxmlformats.org/officeDocument/2006/relationships/slide" Target="slides/slide272.xml"/><Relationship Id="rId295" Type="http://schemas.openxmlformats.org/officeDocument/2006/relationships/slide" Target="slides/slide293.xml"/><Relationship Id="rId309" Type="http://schemas.openxmlformats.org/officeDocument/2006/relationships/slide" Target="slides/slide307.xml"/><Relationship Id="rId27" Type="http://schemas.openxmlformats.org/officeDocument/2006/relationships/slide" Target="slides/slide25.xml"/><Relationship Id="rId48" Type="http://schemas.openxmlformats.org/officeDocument/2006/relationships/slide" Target="slides/slide46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34" Type="http://schemas.openxmlformats.org/officeDocument/2006/relationships/slide" Target="slides/slide132.xml"/><Relationship Id="rId320" Type="http://schemas.openxmlformats.org/officeDocument/2006/relationships/slide" Target="slides/slide318.xml"/><Relationship Id="rId80" Type="http://schemas.openxmlformats.org/officeDocument/2006/relationships/slide" Target="slides/slide78.xml"/><Relationship Id="rId155" Type="http://schemas.openxmlformats.org/officeDocument/2006/relationships/slide" Target="slides/slide153.xml"/><Relationship Id="rId176" Type="http://schemas.openxmlformats.org/officeDocument/2006/relationships/slide" Target="slides/slide174.xml"/><Relationship Id="rId197" Type="http://schemas.openxmlformats.org/officeDocument/2006/relationships/slide" Target="slides/slide195.xml"/><Relationship Id="rId341" Type="http://schemas.openxmlformats.org/officeDocument/2006/relationships/slide" Target="slides/slide339.xml"/><Relationship Id="rId362" Type="http://schemas.openxmlformats.org/officeDocument/2006/relationships/slide" Target="slides/slide360.xml"/><Relationship Id="rId383" Type="http://schemas.openxmlformats.org/officeDocument/2006/relationships/font" Target="fonts/font9.fntdata"/><Relationship Id="rId201" Type="http://schemas.openxmlformats.org/officeDocument/2006/relationships/slide" Target="slides/slide199.xml"/><Relationship Id="rId222" Type="http://schemas.openxmlformats.org/officeDocument/2006/relationships/slide" Target="slides/slide220.xml"/><Relationship Id="rId243" Type="http://schemas.openxmlformats.org/officeDocument/2006/relationships/slide" Target="slides/slide241.xml"/><Relationship Id="rId264" Type="http://schemas.openxmlformats.org/officeDocument/2006/relationships/slide" Target="slides/slide262.xml"/><Relationship Id="rId285" Type="http://schemas.openxmlformats.org/officeDocument/2006/relationships/slide" Target="slides/slide283.xml"/><Relationship Id="rId17" Type="http://schemas.openxmlformats.org/officeDocument/2006/relationships/slide" Target="slides/slide15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24" Type="http://schemas.openxmlformats.org/officeDocument/2006/relationships/slide" Target="slides/slide122.xml"/><Relationship Id="rId310" Type="http://schemas.openxmlformats.org/officeDocument/2006/relationships/slide" Target="slides/slide308.xml"/><Relationship Id="rId70" Type="http://schemas.openxmlformats.org/officeDocument/2006/relationships/slide" Target="slides/slide68.xml"/><Relationship Id="rId91" Type="http://schemas.openxmlformats.org/officeDocument/2006/relationships/slide" Target="slides/slide89.xml"/><Relationship Id="rId145" Type="http://schemas.openxmlformats.org/officeDocument/2006/relationships/slide" Target="slides/slide143.xml"/><Relationship Id="rId166" Type="http://schemas.openxmlformats.org/officeDocument/2006/relationships/slide" Target="slides/slide164.xml"/><Relationship Id="rId187" Type="http://schemas.openxmlformats.org/officeDocument/2006/relationships/slide" Target="slides/slide185.xml"/><Relationship Id="rId331" Type="http://schemas.openxmlformats.org/officeDocument/2006/relationships/slide" Target="slides/slide329.xml"/><Relationship Id="rId352" Type="http://schemas.openxmlformats.org/officeDocument/2006/relationships/slide" Target="slides/slide350.xml"/><Relationship Id="rId373" Type="http://schemas.openxmlformats.org/officeDocument/2006/relationships/slide" Target="slides/slide371.xml"/><Relationship Id="rId1" Type="http://schemas.openxmlformats.org/officeDocument/2006/relationships/slideMaster" Target="slideMasters/slideMaster1.xml"/><Relationship Id="rId212" Type="http://schemas.openxmlformats.org/officeDocument/2006/relationships/slide" Target="slides/slide210.xml"/><Relationship Id="rId233" Type="http://schemas.openxmlformats.org/officeDocument/2006/relationships/slide" Target="slides/slide231.xml"/><Relationship Id="rId254" Type="http://schemas.openxmlformats.org/officeDocument/2006/relationships/slide" Target="slides/slide252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275" Type="http://schemas.openxmlformats.org/officeDocument/2006/relationships/slide" Target="slides/slide273.xml"/><Relationship Id="rId296" Type="http://schemas.openxmlformats.org/officeDocument/2006/relationships/slide" Target="slides/slide294.xml"/><Relationship Id="rId300" Type="http://schemas.openxmlformats.org/officeDocument/2006/relationships/slide" Target="slides/slide298.xml"/><Relationship Id="rId60" Type="http://schemas.openxmlformats.org/officeDocument/2006/relationships/slide" Target="slides/slide58.xml"/><Relationship Id="rId81" Type="http://schemas.openxmlformats.org/officeDocument/2006/relationships/slide" Target="slides/slide79.xml"/><Relationship Id="rId135" Type="http://schemas.openxmlformats.org/officeDocument/2006/relationships/slide" Target="slides/slide133.xml"/><Relationship Id="rId156" Type="http://schemas.openxmlformats.org/officeDocument/2006/relationships/slide" Target="slides/slide154.xml"/><Relationship Id="rId177" Type="http://schemas.openxmlformats.org/officeDocument/2006/relationships/slide" Target="slides/slide175.xml"/><Relationship Id="rId198" Type="http://schemas.openxmlformats.org/officeDocument/2006/relationships/slide" Target="slides/slide196.xml"/><Relationship Id="rId321" Type="http://schemas.openxmlformats.org/officeDocument/2006/relationships/slide" Target="slides/slide319.xml"/><Relationship Id="rId342" Type="http://schemas.openxmlformats.org/officeDocument/2006/relationships/slide" Target="slides/slide340.xml"/><Relationship Id="rId363" Type="http://schemas.openxmlformats.org/officeDocument/2006/relationships/slide" Target="slides/slide361.xml"/><Relationship Id="rId384" Type="http://schemas.openxmlformats.org/officeDocument/2006/relationships/presProps" Target="presProps.xml"/><Relationship Id="rId202" Type="http://schemas.openxmlformats.org/officeDocument/2006/relationships/slide" Target="slides/slide200.xml"/><Relationship Id="rId223" Type="http://schemas.openxmlformats.org/officeDocument/2006/relationships/slide" Target="slides/slide221.xml"/><Relationship Id="rId244" Type="http://schemas.openxmlformats.org/officeDocument/2006/relationships/slide" Target="slides/slide242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265" Type="http://schemas.openxmlformats.org/officeDocument/2006/relationships/slide" Target="slides/slide263.xml"/><Relationship Id="rId286" Type="http://schemas.openxmlformats.org/officeDocument/2006/relationships/slide" Target="slides/slide284.xml"/><Relationship Id="rId50" Type="http://schemas.openxmlformats.org/officeDocument/2006/relationships/slide" Target="slides/slide48.xml"/><Relationship Id="rId104" Type="http://schemas.openxmlformats.org/officeDocument/2006/relationships/slide" Target="slides/slide102.xml"/><Relationship Id="rId125" Type="http://schemas.openxmlformats.org/officeDocument/2006/relationships/slide" Target="slides/slide123.xml"/><Relationship Id="rId146" Type="http://schemas.openxmlformats.org/officeDocument/2006/relationships/slide" Target="slides/slide144.xml"/><Relationship Id="rId167" Type="http://schemas.openxmlformats.org/officeDocument/2006/relationships/slide" Target="slides/slide165.xml"/><Relationship Id="rId188" Type="http://schemas.openxmlformats.org/officeDocument/2006/relationships/slide" Target="slides/slide186.xml"/><Relationship Id="rId311" Type="http://schemas.openxmlformats.org/officeDocument/2006/relationships/slide" Target="slides/slide309.xml"/><Relationship Id="rId332" Type="http://schemas.openxmlformats.org/officeDocument/2006/relationships/slide" Target="slides/slide330.xml"/><Relationship Id="rId353" Type="http://schemas.openxmlformats.org/officeDocument/2006/relationships/slide" Target="slides/slide351.xml"/><Relationship Id="rId374" Type="http://schemas.openxmlformats.org/officeDocument/2006/relationships/notesMaster" Target="notesMasters/notesMaster1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13" Type="http://schemas.openxmlformats.org/officeDocument/2006/relationships/slide" Target="slides/slide211.xml"/><Relationship Id="rId234" Type="http://schemas.openxmlformats.org/officeDocument/2006/relationships/slide" Target="slides/slide232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55" Type="http://schemas.openxmlformats.org/officeDocument/2006/relationships/slide" Target="slides/slide253.xml"/><Relationship Id="rId276" Type="http://schemas.openxmlformats.org/officeDocument/2006/relationships/slide" Target="slides/slide274.xml"/><Relationship Id="rId297" Type="http://schemas.openxmlformats.org/officeDocument/2006/relationships/slide" Target="slides/slide295.xml"/><Relationship Id="rId40" Type="http://schemas.openxmlformats.org/officeDocument/2006/relationships/slide" Target="slides/slide38.xml"/><Relationship Id="rId115" Type="http://schemas.openxmlformats.org/officeDocument/2006/relationships/slide" Target="slides/slide113.xml"/><Relationship Id="rId136" Type="http://schemas.openxmlformats.org/officeDocument/2006/relationships/slide" Target="slides/slide134.xml"/><Relationship Id="rId157" Type="http://schemas.openxmlformats.org/officeDocument/2006/relationships/slide" Target="slides/slide155.xml"/><Relationship Id="rId178" Type="http://schemas.openxmlformats.org/officeDocument/2006/relationships/slide" Target="slides/slide176.xml"/><Relationship Id="rId301" Type="http://schemas.openxmlformats.org/officeDocument/2006/relationships/slide" Target="slides/slide299.xml"/><Relationship Id="rId322" Type="http://schemas.openxmlformats.org/officeDocument/2006/relationships/slide" Target="slides/slide320.xml"/><Relationship Id="rId343" Type="http://schemas.openxmlformats.org/officeDocument/2006/relationships/slide" Target="slides/slide341.xml"/><Relationship Id="rId364" Type="http://schemas.openxmlformats.org/officeDocument/2006/relationships/slide" Target="slides/slide362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9" Type="http://schemas.openxmlformats.org/officeDocument/2006/relationships/slide" Target="slides/slide197.xml"/><Relationship Id="rId203" Type="http://schemas.openxmlformats.org/officeDocument/2006/relationships/slide" Target="slides/slide201.xml"/><Relationship Id="rId385" Type="http://schemas.openxmlformats.org/officeDocument/2006/relationships/viewProps" Target="viewProps.xml"/><Relationship Id="rId19" Type="http://schemas.openxmlformats.org/officeDocument/2006/relationships/slide" Target="slides/slide17.xml"/><Relationship Id="rId224" Type="http://schemas.openxmlformats.org/officeDocument/2006/relationships/slide" Target="slides/slide222.xml"/><Relationship Id="rId245" Type="http://schemas.openxmlformats.org/officeDocument/2006/relationships/slide" Target="slides/slide243.xml"/><Relationship Id="rId266" Type="http://schemas.openxmlformats.org/officeDocument/2006/relationships/slide" Target="slides/slide264.xml"/><Relationship Id="rId287" Type="http://schemas.openxmlformats.org/officeDocument/2006/relationships/slide" Target="slides/slide285.xml"/><Relationship Id="rId30" Type="http://schemas.openxmlformats.org/officeDocument/2006/relationships/slide" Target="slides/slide28.xml"/><Relationship Id="rId105" Type="http://schemas.openxmlformats.org/officeDocument/2006/relationships/slide" Target="slides/slide103.xml"/><Relationship Id="rId126" Type="http://schemas.openxmlformats.org/officeDocument/2006/relationships/slide" Target="slides/slide124.xml"/><Relationship Id="rId147" Type="http://schemas.openxmlformats.org/officeDocument/2006/relationships/slide" Target="slides/slide145.xml"/><Relationship Id="rId168" Type="http://schemas.openxmlformats.org/officeDocument/2006/relationships/slide" Target="slides/slide166.xml"/><Relationship Id="rId312" Type="http://schemas.openxmlformats.org/officeDocument/2006/relationships/slide" Target="slides/slide310.xml"/><Relationship Id="rId333" Type="http://schemas.openxmlformats.org/officeDocument/2006/relationships/slide" Target="slides/slide331.xml"/><Relationship Id="rId354" Type="http://schemas.openxmlformats.org/officeDocument/2006/relationships/slide" Target="slides/slide352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189" Type="http://schemas.openxmlformats.org/officeDocument/2006/relationships/slide" Target="slides/slide187.xml"/><Relationship Id="rId375" Type="http://schemas.openxmlformats.org/officeDocument/2006/relationships/font" Target="fonts/font1.fntdata"/><Relationship Id="rId3" Type="http://schemas.openxmlformats.org/officeDocument/2006/relationships/slide" Target="slides/slide1.xml"/><Relationship Id="rId214" Type="http://schemas.openxmlformats.org/officeDocument/2006/relationships/slide" Target="slides/slide212.xml"/><Relationship Id="rId235" Type="http://schemas.openxmlformats.org/officeDocument/2006/relationships/slide" Target="slides/slide233.xml"/><Relationship Id="rId256" Type="http://schemas.openxmlformats.org/officeDocument/2006/relationships/slide" Target="slides/slide254.xml"/><Relationship Id="rId277" Type="http://schemas.openxmlformats.org/officeDocument/2006/relationships/slide" Target="slides/slide275.xml"/><Relationship Id="rId298" Type="http://schemas.openxmlformats.org/officeDocument/2006/relationships/slide" Target="slides/slide296.xml"/><Relationship Id="rId116" Type="http://schemas.openxmlformats.org/officeDocument/2006/relationships/slide" Target="slides/slide114.xml"/><Relationship Id="rId137" Type="http://schemas.openxmlformats.org/officeDocument/2006/relationships/slide" Target="slides/slide135.xml"/><Relationship Id="rId158" Type="http://schemas.openxmlformats.org/officeDocument/2006/relationships/slide" Target="slides/slide156.xml"/><Relationship Id="rId302" Type="http://schemas.openxmlformats.org/officeDocument/2006/relationships/slide" Target="slides/slide300.xml"/><Relationship Id="rId323" Type="http://schemas.openxmlformats.org/officeDocument/2006/relationships/slide" Target="slides/slide321.xml"/><Relationship Id="rId344" Type="http://schemas.openxmlformats.org/officeDocument/2006/relationships/slide" Target="slides/slide342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179" Type="http://schemas.openxmlformats.org/officeDocument/2006/relationships/slide" Target="slides/slide177.xml"/><Relationship Id="rId365" Type="http://schemas.openxmlformats.org/officeDocument/2006/relationships/slide" Target="slides/slide363.xml"/><Relationship Id="rId386" Type="http://schemas.openxmlformats.org/officeDocument/2006/relationships/theme" Target="theme/theme1.xml"/><Relationship Id="rId190" Type="http://schemas.openxmlformats.org/officeDocument/2006/relationships/slide" Target="slides/slide188.xml"/><Relationship Id="rId204" Type="http://schemas.openxmlformats.org/officeDocument/2006/relationships/slide" Target="slides/slide202.xml"/><Relationship Id="rId225" Type="http://schemas.openxmlformats.org/officeDocument/2006/relationships/slide" Target="slides/slide223.xml"/><Relationship Id="rId246" Type="http://schemas.openxmlformats.org/officeDocument/2006/relationships/slide" Target="slides/slide244.xml"/><Relationship Id="rId267" Type="http://schemas.openxmlformats.org/officeDocument/2006/relationships/slide" Target="slides/slide265.xml"/><Relationship Id="rId288" Type="http://schemas.openxmlformats.org/officeDocument/2006/relationships/slide" Target="slides/slide286.xml"/><Relationship Id="rId106" Type="http://schemas.openxmlformats.org/officeDocument/2006/relationships/slide" Target="slides/slide104.xml"/><Relationship Id="rId127" Type="http://schemas.openxmlformats.org/officeDocument/2006/relationships/slide" Target="slides/slide125.xml"/><Relationship Id="rId313" Type="http://schemas.openxmlformats.org/officeDocument/2006/relationships/slide" Target="slides/slide311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94" Type="http://schemas.openxmlformats.org/officeDocument/2006/relationships/slide" Target="slides/slide92.xml"/><Relationship Id="rId148" Type="http://schemas.openxmlformats.org/officeDocument/2006/relationships/slide" Target="slides/slide146.xml"/><Relationship Id="rId169" Type="http://schemas.openxmlformats.org/officeDocument/2006/relationships/slide" Target="slides/slide167.xml"/><Relationship Id="rId334" Type="http://schemas.openxmlformats.org/officeDocument/2006/relationships/slide" Target="slides/slide332.xml"/><Relationship Id="rId355" Type="http://schemas.openxmlformats.org/officeDocument/2006/relationships/slide" Target="slides/slide353.xml"/><Relationship Id="rId376" Type="http://schemas.openxmlformats.org/officeDocument/2006/relationships/font" Target="fonts/font2.fntdata"/><Relationship Id="rId4" Type="http://schemas.openxmlformats.org/officeDocument/2006/relationships/slide" Target="slides/slide2.xml"/><Relationship Id="rId180" Type="http://schemas.openxmlformats.org/officeDocument/2006/relationships/slide" Target="slides/slide178.xml"/><Relationship Id="rId215" Type="http://schemas.openxmlformats.org/officeDocument/2006/relationships/slide" Target="slides/slide213.xml"/><Relationship Id="rId236" Type="http://schemas.openxmlformats.org/officeDocument/2006/relationships/slide" Target="slides/slide234.xml"/><Relationship Id="rId257" Type="http://schemas.openxmlformats.org/officeDocument/2006/relationships/slide" Target="slides/slide255.xml"/><Relationship Id="rId278" Type="http://schemas.openxmlformats.org/officeDocument/2006/relationships/slide" Target="slides/slide276.xml"/><Relationship Id="rId303" Type="http://schemas.openxmlformats.org/officeDocument/2006/relationships/slide" Target="slides/slide30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7433912-0DBB-4926-BFBE-CAA3C2C3E95E}" type="doc">
      <dgm:prSet loTypeId="urn:microsoft.com/office/officeart/2005/8/layout/vList2" loCatId="list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26A6D3D8-DFE2-4438-BB8A-71D981181876}">
      <dgm:prSet custT="1"/>
      <dgm:spPr/>
      <dgm:t>
        <a:bodyPr/>
        <a:lstStyle/>
        <a:p>
          <a:pPr rtl="0"/>
          <a:r>
            <a:rPr lang="en-US" sz="3600" b="1" cap="none" spc="0" baseline="0" smtClean="0">
              <a:ln w="1905"/>
              <a:effectLst/>
            </a:rPr>
            <a:t>Aplikacije</a:t>
          </a:r>
          <a:endParaRPr lang="en-US" sz="3600" b="1" cap="none" spc="0" dirty="0">
            <a:ln w="1905"/>
            <a:effectLst/>
          </a:endParaRPr>
        </a:p>
      </dgm:t>
    </dgm:pt>
    <dgm:pt modelId="{5AB723C8-B63A-4DCB-BB91-885D917B3003}" type="parTrans" cxnId="{6555557B-5912-442D-802B-61B275744E8B}">
      <dgm:prSet/>
      <dgm:spPr/>
      <dgm:t>
        <a:bodyPr/>
        <a:lstStyle/>
        <a:p>
          <a:endParaRPr lang="en-US"/>
        </a:p>
      </dgm:t>
    </dgm:pt>
    <dgm:pt modelId="{3DA34832-90BA-4A96-BFC9-04FBDD674D62}" type="sibTrans" cxnId="{6555557B-5912-442D-802B-61B275744E8B}">
      <dgm:prSet/>
      <dgm:spPr/>
      <dgm:t>
        <a:bodyPr/>
        <a:lstStyle/>
        <a:p>
          <a:endParaRPr lang="en-US"/>
        </a:p>
      </dgm:t>
    </dgm:pt>
    <dgm:pt modelId="{807C4F67-397A-462B-A4F0-6F52DB523F97}" type="pres">
      <dgm:prSet presAssocID="{57433912-0DBB-4926-BFBE-CAA3C2C3E95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1FA38C9-7871-4AF3-9070-6E5119C9E82F}" type="pres">
      <dgm:prSet presAssocID="{26A6D3D8-DFE2-4438-BB8A-71D981181876}" presName="parentText" presStyleLbl="node1" presStyleIdx="0" presStyleCnt="1" custLinFactNeighborX="-147" custLinFactNeighborY="703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A21916-F6DB-4D8E-8DF0-A9EA821E60FB}" type="presOf" srcId="{57433912-0DBB-4926-BFBE-CAA3C2C3E95E}" destId="{807C4F67-397A-462B-A4F0-6F52DB523F97}" srcOrd="0" destOrd="0" presId="urn:microsoft.com/office/officeart/2005/8/layout/vList2"/>
    <dgm:cxn modelId="{32558808-CD5F-4A65-9AF9-B842FC1E1835}" type="presOf" srcId="{26A6D3D8-DFE2-4438-BB8A-71D981181876}" destId="{91FA38C9-7871-4AF3-9070-6E5119C9E82F}" srcOrd="0" destOrd="0" presId="urn:microsoft.com/office/officeart/2005/8/layout/vList2"/>
    <dgm:cxn modelId="{6555557B-5912-442D-802B-61B275744E8B}" srcId="{57433912-0DBB-4926-BFBE-CAA3C2C3E95E}" destId="{26A6D3D8-DFE2-4438-BB8A-71D981181876}" srcOrd="0" destOrd="0" parTransId="{5AB723C8-B63A-4DCB-BB91-885D917B3003}" sibTransId="{3DA34832-90BA-4A96-BFC9-04FBDD674D62}"/>
    <dgm:cxn modelId="{D9B61FFF-0627-4821-8E7A-1BC129514283}" type="presParOf" srcId="{807C4F67-397A-462B-A4F0-6F52DB523F97}" destId="{91FA38C9-7871-4AF3-9070-6E5119C9E82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FA38C9-7871-4AF3-9070-6E5119C9E82F}">
      <dsp:nvSpPr>
        <dsp:cNvPr id="0" name=""/>
        <dsp:cNvSpPr/>
      </dsp:nvSpPr>
      <dsp:spPr>
        <a:xfrm>
          <a:off x="0" y="750"/>
          <a:ext cx="7520940" cy="54788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20400000"/>
          </a:lightRig>
        </a:scene3d>
        <a:sp3d contourW="6350">
          <a:bevelT w="41275" h="19050" prst="angle"/>
          <a:contourClr>
            <a:schemeClr val="accent3">
              <a:hueOff val="0"/>
              <a:satOff val="0"/>
              <a:lumOff val="0"/>
              <a:alphaOff val="0"/>
              <a:shade val="25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cap="none" spc="0" baseline="0" smtClean="0">
              <a:ln w="1905"/>
              <a:effectLst/>
            </a:rPr>
            <a:t>Aplikacije</a:t>
          </a:r>
          <a:endParaRPr lang="en-US" sz="3600" b="1" kern="1200" cap="none" spc="0" dirty="0">
            <a:ln w="1905"/>
            <a:effectLst/>
          </a:endParaRPr>
        </a:p>
      </dsp:txBody>
      <dsp:txXfrm>
        <a:off x="26746" y="27496"/>
        <a:ext cx="7467448" cy="4943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770FF7-CF83-498D-9FAF-7BB72E1790D2}" type="datetimeFigureOut">
              <a:rPr lang="en-US" smtClean="0"/>
              <a:t>03.04.2020.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DEF107-5DF2-48A2-A030-2FA3F639A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4355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457909-2FE0-4210-9BD9-627A8D6A912F}" type="datetime1">
              <a:rPr lang="en-US" smtClean="0"/>
              <a:t>07.04.2020.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D29E0-F539-43F6-A875-91BDC4626DC2}" type="datetime1">
              <a:rPr lang="en-US" smtClean="0"/>
              <a:t>07.04.2020.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35A7C-1A4F-4DA2-A308-821B31744B4E}" type="datetime1">
              <a:rPr lang="en-US" smtClean="0"/>
              <a:t>07.04.2020.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29DB22-EAB5-4E59-863D-39CD4F34D455}" type="datetime1">
              <a:rPr lang="en-US" smtClean="0"/>
              <a:t>07.04.2020.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A166F0-7163-42B8-A8E6-345E9B34177D}" type="datetime1">
              <a:rPr lang="en-US" smtClean="0"/>
              <a:t>07.04.2020.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41C97A-2003-483A-95FA-146410D2A2AA}" type="datetime1">
              <a:rPr lang="en-US" smtClean="0"/>
              <a:t>07.04.2020.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266AEE-1C5E-4BD3-8905-99398C0DF1B4}" type="datetime1">
              <a:rPr lang="en-US" smtClean="0"/>
              <a:t>07.04.2020.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851D4-3DD8-43F7-96AA-159707F7D4BA}" type="datetime1">
              <a:rPr lang="en-US" smtClean="0"/>
              <a:t>07.04.2020.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DAC3AD-9F50-4A2A-98EB-BC9F0AAFE567}" type="datetime1">
              <a:rPr lang="en-US" smtClean="0"/>
              <a:t>07.04.2020.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23B86F-5AC6-4BC0-ABFA-9559204DFAF8}" type="datetime1">
              <a:rPr lang="en-US" smtClean="0"/>
              <a:t>07.04.2020.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C6FF6D-FAA2-4669-AF00-D8F350BA0213}" type="datetime1">
              <a:rPr lang="en-US" smtClean="0"/>
              <a:t>07.04.2020.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17076-0712-4658-9CA8-1DA0B52175CA}" type="datetime1">
              <a:rPr lang="en-US" smtClean="0"/>
              <a:t>07.04.2020.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118DC-4B01-45A2-BF8F-4C7A676C30E6}" type="datetime1">
              <a:rPr lang="en-US" smtClean="0"/>
              <a:t>07.04.2020.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855E9E-0647-4964-80E3-DAF77F724F44}" type="datetime1">
              <a:rPr lang="en-US" smtClean="0"/>
              <a:t>07.04.2020.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AF558-D3BC-46C8-AD5D-403B2A98B1EC}" type="datetime1">
              <a:rPr lang="en-US" smtClean="0"/>
              <a:t>07.04.2020.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DB41A-C7B3-4EA1-B892-639CD1D8879A}" type="datetime1">
              <a:rPr lang="en-US" smtClean="0"/>
              <a:t>07.04.2020.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21FEA3-8F73-4795-8E75-05132DE742B7}" type="datetime1">
              <a:rPr lang="en-US" smtClean="0"/>
              <a:t>07.04.2020.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DF67AD-06C1-460D-B390-F0A4E8E6E231}" type="datetime1">
              <a:rPr lang="en-US" smtClean="0"/>
              <a:t>07.04.2020.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0D04F-C40E-4A22-9BAD-B9A216F2C25C}" type="datetime1">
              <a:rPr lang="en-US" smtClean="0"/>
              <a:t>07.04.2020.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D1144-EB83-4F1D-83DC-3DC3F51EE0EC}" type="datetime1">
              <a:rPr lang="en-US" smtClean="0"/>
              <a:t>07.04.2020.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82BECA-915B-4EDB-A469-AC6594AC1389}" type="datetime1">
              <a:rPr lang="en-US" smtClean="0"/>
              <a:t>07.04.2020.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415044-D78A-4510-AE5B-46F8B2AB957F}" type="datetime1">
              <a:rPr lang="en-US" smtClean="0"/>
              <a:t>07.04.2020.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F103E0-3C9B-4408-A6F4-D680D89198FA}" type="datetime1">
              <a:rPr lang="en-US" smtClean="0"/>
              <a:t>07.04.2020.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653FDC05-71B9-4135-A988-F36B288B909F}" type="datetime1">
              <a:rPr lang="en-US" smtClean="0"/>
              <a:t>07.04.2020.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2A974C59-CCB8-40AA-B9E3-8AD9C6C00995}" type="datetime1">
              <a:rPr lang="en-US" smtClean="0"/>
              <a:t>07.04.2020.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2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1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slide" Target="slide347.xml"/><Relationship Id="rId1" Type="http://schemas.openxmlformats.org/officeDocument/2006/relationships/slideLayout" Target="../slideLayouts/slideLayout12.xml"/></Relationships>
</file>

<file path=ppt/slides/_rels/slide1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2.xml"/></Relationships>
</file>

<file path=ppt/slides/_rels/slide2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3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3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/Relationships>
</file>

<file path=ppt/slides/_rels/slide3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3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2.xml"/></Relationships>
</file>

<file path=ppt/slides/_rels/slide3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3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3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2.xml"/></Relationships>
</file>

<file path=ppt/slides/_rels/slide3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/Relationships>
</file>

<file path=ppt/slides/_rels/slide3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2.xml"/></Relationships>
</file>

<file path=ppt/slides/_rels/slide3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2106802" y="3951619"/>
            <a:ext cx="5977004" cy="8175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6594"/>
              </a:lnSpc>
              <a:spcBef>
                <a:spcPts val="0"/>
              </a:spcBef>
              <a:spcAft>
                <a:spcPts val="0"/>
              </a:spcAft>
            </a:pPr>
            <a:r>
              <a:rPr sz="5400" b="1" spc="-152" dirty="0">
                <a:solidFill>
                  <a:srgbClr val="0070C0"/>
                </a:solidFill>
                <a:latin typeface="Calibri"/>
                <a:cs typeface="Calibri"/>
              </a:rPr>
              <a:t>PHP</a:t>
            </a:r>
            <a:r>
              <a:rPr sz="5400" b="1" spc="-123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US" sz="5400" b="1" dirty="0" smtClean="0">
                <a:solidFill>
                  <a:srgbClr val="0070C0"/>
                </a:solidFill>
                <a:latin typeface="Calibri"/>
                <a:cs typeface="Calibri"/>
              </a:rPr>
              <a:t>–</a:t>
            </a:r>
            <a:r>
              <a:rPr sz="5400" b="1" spc="-305" dirty="0" smtClean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US" sz="5400" b="1" spc="-160" dirty="0" err="1" smtClean="0">
                <a:solidFill>
                  <a:srgbClr val="0070C0"/>
                </a:solidFill>
                <a:latin typeface="Calibri"/>
                <a:cs typeface="Calibri"/>
              </a:rPr>
              <a:t>predavnje</a:t>
            </a:r>
            <a:r>
              <a:rPr lang="en-US" sz="5400" b="1" spc="-160" dirty="0" smtClean="0">
                <a:solidFill>
                  <a:srgbClr val="0070C0"/>
                </a:solidFill>
                <a:latin typeface="Calibri"/>
                <a:cs typeface="Calibri"/>
              </a:rPr>
              <a:t> 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31314"/>
            <a:ext cx="8187248" cy="65402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Sam </a:t>
            </a:r>
            <a:r>
              <a:rPr sz="2800" spc="-28" dirty="0" err="1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eb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ob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ezbjeđ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uje</a:t>
            </a:r>
            <a:r>
              <a:rPr sz="28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mrežu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protokole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povezuju</a:t>
            </a:r>
            <a:r>
              <a:rPr lang="en-US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klijentski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sloj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srednjim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slojem,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dominantno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(HyperText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0" dirty="0">
                <a:solidFill>
                  <a:srgbClr val="000000"/>
                </a:solidFill>
                <a:latin typeface="Calibri"/>
                <a:cs typeface="Calibri"/>
              </a:rPr>
              <a:t>Transfer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Protocol).</a:t>
            </a:r>
          </a:p>
          <a:p>
            <a:pPr marL="457200" marR="0" indent="-457200">
              <a:lnSpc>
                <a:spcPts val="336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Komunikacija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srednjeg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sloja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sloja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lang="en-US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obavlja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>
                <a:solidFill>
                  <a:srgbClr val="000000"/>
                </a:solidFill>
                <a:latin typeface="Calibri"/>
                <a:cs typeface="Calibri"/>
              </a:rPr>
              <a:t>protokola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zavisnog</a:t>
            </a:r>
            <a:r>
              <a:rPr lang="en-US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programskog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jezika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tipa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-21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spc="-2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361"/>
              </a:lnSpc>
              <a:buFont typeface="Arial" pitchFamily="34" charset="0"/>
              <a:buChar char="•"/>
            </a:pP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Komunikacija</a:t>
            </a:r>
            <a:r>
              <a:rPr lang="pl-PL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34" dirty="0">
                <a:solidFill>
                  <a:srgbClr val="000000"/>
                </a:solidFill>
                <a:latin typeface="Calibri"/>
                <a:cs typeface="Calibri"/>
              </a:rPr>
              <a:t>preko</a:t>
            </a:r>
            <a:r>
              <a:rPr lang="pl-PL"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HTTP-a</a:t>
            </a:r>
            <a:r>
              <a:rPr lang="pl-PL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14" dirty="0">
                <a:solidFill>
                  <a:srgbClr val="000000"/>
                </a:solidFill>
                <a:latin typeface="Calibri"/>
                <a:cs typeface="Calibri"/>
              </a:rPr>
              <a:t>dominira</a:t>
            </a:r>
            <a:r>
              <a:rPr lang="pl-PL"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mrežnim</a:t>
            </a:r>
            <a:r>
              <a:rPr lang="en-US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saobraćajem</a:t>
            </a:r>
            <a:r>
              <a:rPr lang="pl-PL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na Internetu</a:t>
            </a:r>
            <a:r>
              <a:rPr lang="pl-PL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31" dirty="0">
                <a:solidFill>
                  <a:srgbClr val="000000"/>
                </a:solidFill>
                <a:latin typeface="Calibri"/>
                <a:cs typeface="Calibri"/>
              </a:rPr>
              <a:t>(oko</a:t>
            </a:r>
            <a:r>
              <a:rPr lang="pl-PL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80</a:t>
            </a:r>
            <a:r>
              <a:rPr lang="pl-PL" sz="2800" dirty="0" smtClean="0">
                <a:solidFill>
                  <a:srgbClr val="000000"/>
                </a:solidFill>
                <a:latin typeface="Calibri"/>
                <a:cs typeface="Calibri"/>
              </a:rPr>
              <a:t>%).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indent="-457200">
              <a:lnSpc>
                <a:spcPts val="3361"/>
              </a:lnSpc>
              <a:buFont typeface="Arial" pitchFamily="34" charset="0"/>
              <a:buChar char="•"/>
            </a:pPr>
            <a:r>
              <a:rPr lang="pl-PL" sz="2800" spc="-14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pl-PL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14" dirty="0">
                <a:solidFill>
                  <a:srgbClr val="000000"/>
                </a:solidFill>
                <a:latin typeface="Calibri"/>
                <a:cs typeface="Calibri"/>
              </a:rPr>
              <a:t>izradu</a:t>
            </a:r>
            <a:r>
              <a:rPr lang="pl-PL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15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pl-PL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aplikacija sa</a:t>
            </a:r>
            <a:r>
              <a:rPr lang="pl-PL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11" dirty="0">
                <a:solidFill>
                  <a:srgbClr val="000000"/>
                </a:solidFill>
                <a:latin typeface="Calibri"/>
                <a:cs typeface="Calibri"/>
              </a:rPr>
              <a:t>bazama</a:t>
            </a:r>
            <a:r>
              <a:rPr lang="pl-PL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lang="en-US"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potrebno</a:t>
            </a:r>
            <a:r>
              <a:rPr lang="en-US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detaljno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poznavati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62" dirty="0">
                <a:solidFill>
                  <a:srgbClr val="000000"/>
                </a:solidFill>
                <a:latin typeface="Calibri"/>
                <a:cs typeface="Calibri"/>
              </a:rPr>
              <a:t>HTTP,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ali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je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vrlo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važno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znati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kakve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probleme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izazove</a:t>
            </a:r>
            <a:r>
              <a:rPr lang="en-US" sz="28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u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aplikacijama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rade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bazama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-15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spc="-23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361"/>
              </a:lnSpc>
              <a:buFont typeface="Arial" pitchFamily="34" charset="0"/>
              <a:buChar char="•"/>
            </a:pPr>
            <a:endParaRPr lang="pl-PL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361"/>
              </a:lnSpc>
              <a:buFont typeface="Arial" pitchFamily="34" charset="0"/>
              <a:buChar char="•"/>
            </a:pPr>
            <a:endParaRPr lang="pl-PL" sz="2800" spc="-14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36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21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Povezivanje slojeva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400423"/>
            <a:ext cx="4625846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while (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uslov )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izraz;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8548" y="2181416"/>
            <a:ext cx="8652238" cy="8577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Slično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88" dirty="0">
                <a:solidFill>
                  <a:srgbClr val="000000"/>
                </a:solidFill>
                <a:latin typeface="Calibri"/>
                <a:cs typeface="Calibri"/>
              </a:rPr>
              <a:t>IF,</a:t>
            </a:r>
            <a:r>
              <a:rPr sz="2800" spc="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samo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blok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izvršava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kad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uslov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ispunjen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nego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dokle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god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uslov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ispunjen.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3461125"/>
            <a:ext cx="5003999" cy="2339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$brojac=0;</a:t>
            </a:r>
          </a:p>
          <a:p>
            <a:pPr marL="0" marR="0">
              <a:lnSpc>
                <a:spcPts val="2591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while ($brojac&lt;=5) {</a:t>
            </a:r>
          </a:p>
          <a:p>
            <a:pPr marL="516890" marR="0">
              <a:lnSpc>
                <a:spcPts val="2718"/>
              </a:lnSpc>
              <a:spcBef>
                <a:spcPts val="452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 $brojac.”&lt;br/&gt;”;</a:t>
            </a:r>
          </a:p>
          <a:p>
            <a:pPr marL="516890" marR="0">
              <a:lnSpc>
                <a:spcPts val="2718"/>
              </a:lnSpc>
              <a:spcBef>
                <a:spcPts val="449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$brojac++;</a:t>
            </a:r>
          </a:p>
          <a:p>
            <a:pPr marL="0" marR="0">
              <a:lnSpc>
                <a:spcPts val="2721"/>
              </a:lnSpc>
              <a:spcBef>
                <a:spcPts val="496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Petlje </a:t>
              </a:r>
              <a:r>
                <a:rPr lang="sr-Latn-ME" sz="3600" b="1" dirty="0" err="1" smtClean="0">
                  <a:ln w="1905"/>
                </a:rPr>
                <a:t>while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400423"/>
            <a:ext cx="7356747" cy="12048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for (izraz1; uslov;</a:t>
            </a:r>
            <a:r>
              <a:rPr sz="24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izraz2) izraz3;</a:t>
            </a:r>
          </a:p>
          <a:p>
            <a:pPr marL="0" marR="0">
              <a:lnSpc>
                <a:spcPts val="2718"/>
              </a:lnSpc>
              <a:spcBef>
                <a:spcPts val="499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for ($i=1; $i&lt;=$br_ljudi; $i++)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95653" y="2216312"/>
            <a:ext cx="3519219" cy="935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7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$temp=“ime$i”;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99464" y="2686212"/>
            <a:ext cx="746489" cy="935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7240" y="3589846"/>
            <a:ext cx="7034415" cy="4217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Petlja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foreach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nizovima.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Petlje for i </a:t>
              </a:r>
              <a:r>
                <a:rPr lang="sr-Latn-ME" sz="3600" b="1" dirty="0" err="1" smtClean="0">
                  <a:ln w="1905"/>
                </a:rPr>
                <a:t>foreach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400423"/>
            <a:ext cx="823294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do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1814229"/>
            <a:ext cx="3517345" cy="14051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8413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izraz;</a:t>
            </a:r>
          </a:p>
          <a:p>
            <a:pPr marL="0" marR="0">
              <a:lnSpc>
                <a:spcPts val="3170"/>
              </a:lnSpc>
              <a:spcBef>
                <a:spcPts val="525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while (uslov);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1000" y="2723936"/>
            <a:ext cx="8051354" cy="14747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uvijek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3200" spc="-25" dirty="0">
                <a:solidFill>
                  <a:srgbClr val="000000"/>
                </a:solidFill>
                <a:latin typeface="Calibri"/>
                <a:cs typeface="Calibri"/>
              </a:rPr>
              <a:t>izvr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ši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najmanje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jednom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1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nezavisno</a:t>
            </a:r>
            <a:r>
              <a:rPr sz="32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uslova)</a:t>
            </a:r>
          </a:p>
          <a:p>
            <a:pPr marL="0" marR="0">
              <a:lnSpc>
                <a:spcPts val="3170"/>
              </a:lnSpc>
              <a:spcBef>
                <a:spcPts val="511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•</a:t>
            </a:r>
            <a:r>
              <a:rPr sz="2800" spc="-24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$brojac=100;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7240" y="4198400"/>
            <a:ext cx="1385299" cy="935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do</a:t>
            </a:r>
            <a:r>
              <a:rPr sz="28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4667792"/>
            <a:ext cx="6224583" cy="8848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8413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sz="2800" spc="-14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$brojac.”&lt;br/&gt;”; }</a:t>
            </a:r>
          </a:p>
          <a:p>
            <a:pPr marL="0" marR="0">
              <a:lnSpc>
                <a:spcPts val="3170"/>
              </a:lnSpc>
              <a:spcBef>
                <a:spcPts val="525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while ($brojac</a:t>
            </a:r>
            <a:r>
              <a:rPr sz="2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&lt; 1);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Petlja do…</a:t>
              </a:r>
              <a:r>
                <a:rPr lang="sr-Latn-ME" sz="3600" b="1" dirty="0" err="1" smtClean="0">
                  <a:ln w="1905"/>
                </a:rPr>
                <a:t>while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8178"/>
            <a:ext cx="8568952" cy="24319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Postoje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tri načina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prekine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izvršavanje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bloka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koda</a:t>
            </a:r>
            <a:r>
              <a:rPr sz="2800" spc="-25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break</a:t>
            </a:r>
            <a:r>
              <a:rPr lang="en-US"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iskakanje</a:t>
            </a:r>
            <a:r>
              <a:rPr lang="en-US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petlje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continue</a:t>
            </a:r>
            <a:r>
              <a:rPr lang="en-US"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iskakanje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novu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iteraciju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petlje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exit</a:t>
            </a:r>
            <a:r>
              <a:rPr lang="en-US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prekidanje</a:t>
            </a:r>
            <a:r>
              <a:rPr lang="en-US"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izvršavanja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cijelog</a:t>
            </a:r>
            <a:r>
              <a:rPr lang="en-US" sz="2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skripta</a:t>
            </a:r>
            <a:endParaRPr lang="en-US" sz="2800" spc="-11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endParaRPr sz="2800" spc="-25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30533" y="3645024"/>
            <a:ext cx="8854035" cy="2412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if ( $broj_ispita == 0</a:t>
            </a:r>
            <a:r>
              <a:rPr sz="2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</a:p>
          <a:p>
            <a:pPr marL="0" marR="0">
              <a:lnSpc>
                <a:spcPts val="2718"/>
              </a:lnSpc>
              <a:spcBef>
                <a:spcPts val="499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  <a:p>
            <a:pPr marL="396189" marR="0">
              <a:lnSpc>
                <a:spcPts val="2721"/>
              </a:lnSpc>
              <a:spcBef>
                <a:spcPts val="496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 'Nemate ispite za prijavljivanje!';</a:t>
            </a:r>
          </a:p>
          <a:p>
            <a:pPr marL="396189" marR="0">
              <a:lnSpc>
                <a:spcPts val="2718"/>
              </a:lnSpc>
              <a:spcBef>
                <a:spcPts val="401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exit;</a:t>
            </a:r>
          </a:p>
          <a:p>
            <a:pPr marL="0" marR="0">
              <a:lnSpc>
                <a:spcPts val="2718"/>
              </a:lnSpc>
              <a:spcBef>
                <a:spcPts val="499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Izlazak iz upravljačke strukture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8178"/>
            <a:ext cx="8619293" cy="39497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 </a:t>
            </a:r>
            <a:r>
              <a:rPr sz="2800" spc="-40" dirty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navedene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upravlja</a:t>
            </a: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čke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strukture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alternativni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oblik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sintakse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Početna</a:t>
            </a:r>
            <a:r>
              <a:rPr lang="en-US" sz="24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vitičasta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zagrada</a:t>
            </a:r>
            <a:r>
              <a:rPr lang="en-US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 { )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zamjenjuje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dvotačkom</a:t>
            </a:r>
            <a:r>
              <a:rPr lang="en-US" sz="24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 :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4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Završna</a:t>
            </a:r>
            <a:r>
              <a:rPr lang="en-US" sz="24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vitičasta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zagrada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 } )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zamjenjuje</a:t>
            </a:r>
            <a:r>
              <a:rPr lang="en-US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novom</a:t>
            </a:r>
            <a:r>
              <a:rPr lang="en-US" sz="24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ključnom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sr-Latn-ME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ečju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3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en-US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endif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endswitch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endwhile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endfor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e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ndforeach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zavisnosti</a:t>
            </a:r>
            <a:r>
              <a:rPr lang="en-US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3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4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upravljačka</a:t>
            </a:r>
            <a:r>
              <a:rPr lang="en-US" sz="24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struktura</a:t>
            </a:r>
            <a:r>
              <a:rPr lang="en-US" sz="24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 u</a:t>
            </a:r>
            <a:r>
              <a:rPr lang="en-US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pitanju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8191" y="5087276"/>
            <a:ext cx="2809440" cy="5344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807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000000"/>
                </a:solidFill>
                <a:latin typeface="Courier New"/>
                <a:cs typeface="Courier New"/>
              </a:rPr>
              <a:t>if ( $stanje == 0)</a:t>
            </a:r>
            <a:r>
              <a:rPr sz="1600" spc="2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600" b="1" dirty="0">
                <a:solidFill>
                  <a:srgbClr val="FF0000"/>
                </a:solidFill>
                <a:latin typeface="Courier New"/>
                <a:cs typeface="Courier New"/>
              </a:rPr>
              <a:t>{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521072" y="5087276"/>
            <a:ext cx="2809820" cy="5344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807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000000"/>
                </a:solidFill>
                <a:latin typeface="Courier New"/>
                <a:cs typeface="Courier New"/>
              </a:rPr>
              <a:t>if ( $stanje == 0)</a:t>
            </a:r>
            <a:r>
              <a:rPr sz="1600" spc="2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600" b="1" dirty="0">
                <a:solidFill>
                  <a:srgbClr val="FF0000"/>
                </a:solidFill>
                <a:latin typeface="Courier New"/>
                <a:cs typeface="Courier New"/>
              </a:rPr>
              <a:t>: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23951" y="5331116"/>
            <a:ext cx="4210664" cy="5344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807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sz="16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000000"/>
                </a:solidFill>
                <a:latin typeface="Courier New"/>
                <a:cs typeface="Courier New"/>
              </a:rPr>
              <a:t>“Nemate dovoljno novca.”;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886833" y="5331116"/>
            <a:ext cx="4210663" cy="5344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807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sz="16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600" dirty="0">
                <a:solidFill>
                  <a:srgbClr val="000000"/>
                </a:solidFill>
                <a:latin typeface="Courier New"/>
                <a:cs typeface="Courier New"/>
              </a:rPr>
              <a:t>“Nemate dovoljno novca.”;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23951" y="5574905"/>
            <a:ext cx="915328" cy="5344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807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000000"/>
                </a:solidFill>
                <a:latin typeface="Courier New"/>
                <a:cs typeface="Courier New"/>
              </a:rPr>
              <a:t>exit;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886833" y="5574905"/>
            <a:ext cx="915327" cy="5344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807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000000"/>
                </a:solidFill>
                <a:latin typeface="Courier New"/>
                <a:cs typeface="Courier New"/>
              </a:rPr>
              <a:t>exit;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58191" y="5818492"/>
            <a:ext cx="426617" cy="5347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81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dirty="0">
                <a:solidFill>
                  <a:srgbClr val="FF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4521072" y="5818492"/>
            <a:ext cx="1036217" cy="5347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810"/>
              </a:lnSpc>
              <a:spcBef>
                <a:spcPts val="0"/>
              </a:spcBef>
              <a:spcAft>
                <a:spcPts val="0"/>
              </a:spcAft>
            </a:pPr>
            <a:r>
              <a:rPr sz="1600" b="1" dirty="0">
                <a:solidFill>
                  <a:srgbClr val="FF0000"/>
                </a:solidFill>
                <a:latin typeface="Courier New"/>
                <a:cs typeface="Courier New"/>
              </a:rPr>
              <a:t>endif;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5" name="Rounded Rectangle 1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Alternativni oblici sintakse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428548" y="2467428"/>
            <a:ext cx="8715452" cy="4390571"/>
          </a:xfrm>
          <a:prstGeom prst="rect">
            <a:avLst/>
          </a:prstGeom>
          <a:blipFill>
            <a:blip r:embed="rId2" cstate="print"/>
            <a:srcRect/>
            <a:stretch>
              <a:fillRect l="-4918" t="-56198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28548" y="1358178"/>
            <a:ext cx="8247908" cy="10002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Napraviti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narudžbenicu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smtClean="0">
                <a:solidFill>
                  <a:srgbClr val="000000"/>
                </a:solidFill>
                <a:latin typeface="Calibri"/>
                <a:cs typeface="Calibri"/>
              </a:rPr>
              <a:t>l</a:t>
            </a:r>
            <a:r>
              <a:rPr lang="sr-Latn-ME" sz="2800" spc="-31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ekova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online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apoteci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 err="1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slici: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95522" y="6299648"/>
            <a:ext cx="1601408" cy="598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Uvod</a:t>
            </a:r>
            <a:r>
              <a:rPr sz="18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 PHP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Primjer 2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23528" y="1358178"/>
            <a:ext cx="8006297" cy="5129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kupac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odredi 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količine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naruči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1" dirty="0" smtClean="0">
                <a:solidFill>
                  <a:srgbClr val="000000"/>
                </a:solidFill>
                <a:latin typeface="Calibri"/>
                <a:cs typeface="Calibri"/>
              </a:rPr>
              <a:t>l</a:t>
            </a:r>
            <a:r>
              <a:rPr lang="sr-Latn-ME" sz="3200" spc="-21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32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ekove</a:t>
            </a:r>
            <a:r>
              <a:rPr sz="3200" spc="-21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3200" spc="-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0" dirty="0" err="1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32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potvrda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mu se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odštampa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fiskalni</a:t>
            </a:r>
            <a:r>
              <a:rPr sz="32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račun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im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podacima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71550" lvl="1" indent="-514350">
              <a:lnSpc>
                <a:spcPts val="3455"/>
              </a:lnSpc>
              <a:buAutoNum type="alphaLcParenR"/>
            </a:pP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datum</a:t>
            </a:r>
            <a:r>
              <a:rPr lang="en-US" sz="32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3200" spc="-12" dirty="0" err="1">
                <a:solidFill>
                  <a:srgbClr val="000000"/>
                </a:solidFill>
                <a:latin typeface="Calibri"/>
                <a:cs typeface="Calibri"/>
              </a:rPr>
              <a:t>vrijeme</a:t>
            </a:r>
            <a:r>
              <a:rPr lang="en-US" sz="32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8" dirty="0" err="1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lang="en-US"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23" dirty="0" err="1">
                <a:solidFill>
                  <a:srgbClr val="000000"/>
                </a:solidFill>
                <a:latin typeface="Calibri"/>
                <a:cs typeface="Calibri"/>
              </a:rPr>
              <a:t>ljekovi</a:t>
            </a:r>
            <a:r>
              <a:rPr lang="en-US"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naručeni</a:t>
            </a:r>
            <a:endParaRPr lang="sr-Latn-ME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3455"/>
              </a:lnSpc>
            </a:pPr>
            <a:r>
              <a:rPr lang="sr-Latn-ME" sz="3200" dirty="0" smtClean="0">
                <a:solidFill>
                  <a:srgbClr val="FF0000"/>
                </a:solidFill>
                <a:latin typeface="Calibri"/>
                <a:cs typeface="Calibri"/>
              </a:rPr>
              <a:t>	</a:t>
            </a:r>
            <a:r>
              <a:rPr lang="en-US" sz="3200" dirty="0" smtClean="0">
                <a:solidFill>
                  <a:srgbClr val="FF0000"/>
                </a:solidFill>
                <a:latin typeface="Calibri"/>
                <a:cs typeface="Calibri"/>
              </a:rPr>
              <a:t>(</a:t>
            </a:r>
            <a:r>
              <a:rPr lang="en-US" sz="3200" dirty="0">
                <a:solidFill>
                  <a:srgbClr val="FF0000"/>
                </a:solidFill>
                <a:latin typeface="Calibri"/>
                <a:cs typeface="Calibri"/>
              </a:rPr>
              <a:t>DINAMIČKI</a:t>
            </a:r>
            <a:r>
              <a:rPr lang="en-US" sz="3200" spc="14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FF0000"/>
                </a:solidFill>
                <a:latin typeface="Calibri"/>
                <a:cs typeface="Calibri"/>
              </a:rPr>
              <a:t>SADRŽAJ</a:t>
            </a:r>
            <a:r>
              <a:rPr lang="en-US" sz="3200" dirty="0" smtClean="0">
                <a:solidFill>
                  <a:srgbClr val="FF0000"/>
                </a:solidFill>
                <a:latin typeface="Calibri"/>
                <a:cs typeface="Calibri"/>
              </a:rPr>
              <a:t>!!!)</a:t>
            </a:r>
            <a:endParaRPr lang="sr-Latn-ME" sz="3200" dirty="0" smtClean="0">
              <a:solidFill>
                <a:srgbClr val="FF0000"/>
              </a:solidFill>
              <a:latin typeface="Calibri"/>
              <a:cs typeface="Calibri"/>
            </a:endParaRPr>
          </a:p>
          <a:p>
            <a:pPr lvl="1">
              <a:lnSpc>
                <a:spcPts val="3416"/>
              </a:lnSpc>
            </a:pP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b)</a:t>
            </a:r>
            <a:r>
              <a:rPr lang="en-US" sz="3200" spc="66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1" dirty="0" err="1">
                <a:solidFill>
                  <a:srgbClr val="000000"/>
                </a:solidFill>
                <a:latin typeface="Calibri"/>
                <a:cs typeface="Calibri"/>
              </a:rPr>
              <a:t>ukupna</a:t>
            </a:r>
            <a:r>
              <a:rPr lang="en-US" sz="3200" spc="5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7" dirty="0" err="1">
                <a:solidFill>
                  <a:srgbClr val="000000"/>
                </a:solidFill>
                <a:latin typeface="Calibri"/>
                <a:cs typeface="Calibri"/>
              </a:rPr>
              <a:t>količina</a:t>
            </a:r>
            <a:r>
              <a:rPr lang="en-US" sz="32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naručenih</a:t>
            </a:r>
            <a:r>
              <a:rPr lang="en-US"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31" dirty="0" err="1">
                <a:solidFill>
                  <a:srgbClr val="000000"/>
                </a:solidFill>
                <a:latin typeface="Calibri"/>
                <a:cs typeface="Calibri"/>
              </a:rPr>
              <a:t>ljekova</a:t>
            </a:r>
            <a:endParaRPr lang="en-US" sz="3200" spc="-31" dirty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3413"/>
              </a:lnSpc>
              <a:spcBef>
                <a:spcPts val="285"/>
              </a:spcBef>
            </a:pP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c)</a:t>
            </a:r>
            <a:r>
              <a:rPr lang="en-US" sz="3200" spc="9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5" dirty="0" err="1">
                <a:solidFill>
                  <a:srgbClr val="000000"/>
                </a:solidFill>
                <a:latin typeface="Calibri"/>
                <a:cs typeface="Calibri"/>
              </a:rPr>
              <a:t>količina</a:t>
            </a:r>
            <a:r>
              <a:rPr lang="en-US"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lang="en-US"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stavkama</a:t>
            </a:r>
            <a:endParaRPr lang="sr-Latn-ME" sz="3200" spc="-25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3413"/>
              </a:lnSpc>
              <a:spcBef>
                <a:spcPts val="285"/>
              </a:spcBef>
            </a:pPr>
            <a:r>
              <a:rPr lang="pl-PL" sz="3200" dirty="0">
                <a:solidFill>
                  <a:srgbClr val="000000"/>
                </a:solidFill>
                <a:latin typeface="Calibri"/>
                <a:cs typeface="Calibri"/>
              </a:rPr>
              <a:t>d)</a:t>
            </a:r>
            <a:r>
              <a:rPr lang="pl-PL" sz="3200" spc="66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3200" spc="-12" dirty="0">
                <a:solidFill>
                  <a:srgbClr val="000000"/>
                </a:solidFill>
                <a:latin typeface="Calibri"/>
                <a:cs typeface="Calibri"/>
              </a:rPr>
              <a:t>ukupna</a:t>
            </a:r>
            <a:r>
              <a:rPr lang="pl-PL" sz="32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3200" dirty="0">
                <a:solidFill>
                  <a:srgbClr val="000000"/>
                </a:solidFill>
                <a:latin typeface="Calibri"/>
                <a:cs typeface="Calibri"/>
              </a:rPr>
              <a:t>cijena </a:t>
            </a:r>
            <a:r>
              <a:rPr lang="pl-PL" sz="3200" spc="-12" dirty="0">
                <a:solidFill>
                  <a:srgbClr val="000000"/>
                </a:solidFill>
                <a:latin typeface="Calibri"/>
                <a:cs typeface="Calibri"/>
              </a:rPr>
              <a:t>računa</a:t>
            </a:r>
            <a:r>
              <a:rPr lang="pl-PL"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3200" spc="-15" dirty="0">
                <a:solidFill>
                  <a:srgbClr val="000000"/>
                </a:solidFill>
                <a:latin typeface="Calibri"/>
                <a:cs typeface="Calibri"/>
              </a:rPr>
              <a:t>bez</a:t>
            </a:r>
            <a:r>
              <a:rPr lang="pl-PL"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3200" spc="-23" dirty="0">
                <a:solidFill>
                  <a:srgbClr val="000000"/>
                </a:solidFill>
                <a:latin typeface="Calibri"/>
                <a:cs typeface="Calibri"/>
              </a:rPr>
              <a:t>poreza</a:t>
            </a:r>
            <a:r>
              <a:rPr lang="pl-PL"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3200" dirty="0">
                <a:solidFill>
                  <a:srgbClr val="000000"/>
                </a:solidFill>
                <a:latin typeface="Calibri"/>
                <a:cs typeface="Calibri"/>
              </a:rPr>
              <a:t>i sa </a:t>
            </a:r>
            <a:r>
              <a:rPr lang="pl-PL" sz="3200" spc="-20" dirty="0">
                <a:solidFill>
                  <a:srgbClr val="000000"/>
                </a:solidFill>
                <a:latin typeface="Calibri"/>
                <a:cs typeface="Calibri"/>
              </a:rPr>
              <a:t>porezom;</a:t>
            </a:r>
            <a:r>
              <a:rPr lang="pl-PL" sz="32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3200" spc="-18" dirty="0" smtClean="0">
                <a:solidFill>
                  <a:srgbClr val="000000"/>
                </a:solidFill>
                <a:latin typeface="Calibri"/>
                <a:cs typeface="Calibri"/>
              </a:rPr>
              <a:t>stopa </a:t>
            </a:r>
            <a:r>
              <a:rPr lang="en-US" sz="3200" spc="-25" dirty="0" err="1">
                <a:solidFill>
                  <a:srgbClr val="000000"/>
                </a:solidFill>
                <a:latin typeface="Calibri"/>
                <a:cs typeface="Calibri"/>
              </a:rPr>
              <a:t>poreza</a:t>
            </a:r>
            <a:r>
              <a:rPr lang="en-US"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je 8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%;</a:t>
            </a:r>
            <a:endParaRPr lang="sr-Latn-ME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3413"/>
              </a:lnSpc>
              <a:spcBef>
                <a:spcPts val="285"/>
              </a:spcBef>
            </a:pPr>
            <a:r>
              <a:rPr lang="pl-PL" sz="3200" dirty="0">
                <a:solidFill>
                  <a:srgbClr val="000000"/>
                </a:solidFill>
                <a:latin typeface="Calibri"/>
                <a:cs typeface="Calibri"/>
              </a:rPr>
              <a:t>e)</a:t>
            </a:r>
            <a:r>
              <a:rPr lang="pl-PL" sz="3200" spc="7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3200" dirty="0">
                <a:solidFill>
                  <a:srgbClr val="000000"/>
                </a:solidFill>
                <a:latin typeface="Calibri"/>
                <a:cs typeface="Calibri"/>
              </a:rPr>
              <a:t>“Hvala! Dođite nam</a:t>
            </a:r>
            <a:r>
              <a:rPr lang="pl-PL"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3200" dirty="0">
                <a:solidFill>
                  <a:srgbClr val="000000"/>
                </a:solidFill>
                <a:latin typeface="Calibri"/>
                <a:cs typeface="Calibri"/>
              </a:rPr>
              <a:t>ponovo!”</a:t>
            </a:r>
            <a:r>
              <a:rPr lang="pl-PL" sz="32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3200" spc="-4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pl-PL" sz="32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3200" dirty="0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lang="pl-PL"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3200" spc="-10" dirty="0" smtClean="0">
                <a:solidFill>
                  <a:srgbClr val="000000"/>
                </a:solidFill>
                <a:latin typeface="Calibri"/>
                <a:cs typeface="Calibri"/>
              </a:rPr>
              <a:t>redovni </a:t>
            </a:r>
            <a:r>
              <a:rPr lang="en-US" sz="32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kupac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2394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4" name="Rounded Rectangle 13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Primjer 2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17200" y="1358178"/>
            <a:ext cx="8403272" cy="55912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8" dirty="0">
                <a:solidFill>
                  <a:srgbClr val="000000"/>
                </a:solidFill>
                <a:latin typeface="Calibri"/>
                <a:cs typeface="Calibri"/>
              </a:rPr>
              <a:t>Postoje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3 načina,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nemaju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naziv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kratki</a:t>
            </a:r>
            <a:r>
              <a:rPr sz="28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stil*</a:t>
            </a:r>
            <a:r>
              <a:rPr sz="2800" spc="209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kolicina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srednji</a:t>
            </a:r>
            <a:r>
              <a:rPr lang="en-US" sz="28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stil</a:t>
            </a:r>
            <a:r>
              <a:rPr lang="en-US" sz="2800" spc="216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$_POST['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kolicina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']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dugi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stil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**</a:t>
            </a:r>
            <a:r>
              <a:rPr lang="en-US" sz="2800" spc="217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$HTTP_POST_VARS['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kolicina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']</a:t>
            </a:r>
            <a:endParaRPr lang="sr-Latn-ME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3413"/>
              </a:lnSpc>
            </a:pP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*</a:t>
            </a:r>
            <a:r>
              <a:rPr lang="en-US" sz="24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ovaj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stil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prakti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čan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ali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5" dirty="0" err="1">
                <a:solidFill>
                  <a:srgbClr val="000000"/>
                </a:solidFill>
                <a:latin typeface="Calibri"/>
                <a:cs typeface="Calibri"/>
              </a:rPr>
              <a:t>zahtijeva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da</a:t>
            </a:r>
            <a:r>
              <a:rPr lang="en-US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4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lang="sr-Latn-ME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register_globals</a:t>
            </a: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postavi</a:t>
            </a:r>
            <a:r>
              <a:rPr lang="en-US" sz="24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on</a:t>
            </a:r>
            <a:r>
              <a:rPr lang="en-US" sz="20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(da li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standardno</a:t>
            </a:r>
            <a:r>
              <a:rPr lang="en-US" sz="2400" spc="5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400" spc="5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400" spc="5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on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ne,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zavisi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verzije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PHP-a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verzije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4.2.0</a:t>
            </a:r>
            <a:r>
              <a:rPr lang="en-US" sz="24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ovaj</a:t>
            </a:r>
            <a:r>
              <a:rPr lang="en-US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400" spc="6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off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,</a:t>
            </a: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zato</a:t>
            </a:r>
            <a:r>
              <a:rPr lang="en-US" sz="24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bolje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koristiti</a:t>
            </a:r>
            <a:r>
              <a:rPr lang="en-US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srednji</a:t>
            </a:r>
            <a:r>
              <a:rPr lang="en-US"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stil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upotrebljiv</a:t>
            </a:r>
            <a:r>
              <a:rPr lang="en-US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tek</a:t>
            </a:r>
            <a:r>
              <a:rPr lang="sr-Latn-ME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en-US"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verzije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4.1.0)</a:t>
            </a:r>
          </a:p>
          <a:p>
            <a:pPr marL="342900" indent="-342900">
              <a:lnSpc>
                <a:spcPts val="3416"/>
              </a:lnSpc>
              <a:spcBef>
                <a:spcPts val="279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**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najopširniji</a:t>
            </a:r>
            <a:r>
              <a:rPr lang="en-US" sz="24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zastario</a:t>
            </a:r>
            <a:r>
              <a:rPr lang="en-US" sz="24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stil</a:t>
            </a:r>
            <a:endParaRPr lang="en-US" sz="2400" spc="-14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Kako pristupiti elementima forme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45192" y="1355130"/>
            <a:ext cx="8547288" cy="57836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$_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POST</a:t>
            </a: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$_GET</a:t>
            </a:r>
            <a:r>
              <a:rPr sz="2800" spc="-4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FF0000"/>
                </a:solidFill>
                <a:latin typeface="Calibri"/>
                <a:cs typeface="Calibri"/>
              </a:rPr>
              <a:t>superglobalni</a:t>
            </a:r>
            <a:r>
              <a:rPr sz="2800" b="1" spc="-34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800" b="1" spc="-10" dirty="0" err="1">
                <a:solidFill>
                  <a:srgbClr val="FF0000"/>
                </a:solidFill>
                <a:latin typeface="Calibri"/>
                <a:cs typeface="Calibri"/>
              </a:rPr>
              <a:t>nizovi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Jedan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nizova</a:t>
            </a:r>
            <a:r>
              <a:rPr lang="en-US" sz="2800" spc="-18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spc="-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$_POST</a:t>
            </a:r>
            <a:r>
              <a:rPr lang="en-US" sz="2800" spc="-3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$_GET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sadržaće</a:t>
            </a:r>
            <a:r>
              <a:rPr lang="en-US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svih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polja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forme</a:t>
            </a: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upotrijebljen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zavisi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metode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POST/GET</a:t>
            </a:r>
            <a:r>
              <a:rPr lang="en-US"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formi</a:t>
            </a:r>
            <a:r>
              <a:rPr lang="en-US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spc="-23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272"/>
              </a:lnSpc>
              <a:spcBef>
                <a:spcPts val="101"/>
              </a:spcBef>
            </a:pPr>
            <a:endParaRPr lang="sr-Latn-ME" sz="20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272"/>
              </a:lnSpc>
              <a:spcBef>
                <a:spcPts val="101"/>
              </a:spcBef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 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&lt;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FORM NAME=“forma” METHOD=“POST” ACTION=“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prva.php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”&gt;</a:t>
            </a:r>
          </a:p>
          <a:p>
            <a:pPr>
              <a:lnSpc>
                <a:spcPts val="2163"/>
              </a:lnSpc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 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&lt;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FORM NAME=“forma” METHOD=“GET” ACTION=“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prva.php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”&gt;</a:t>
            </a:r>
          </a:p>
          <a:p>
            <a:pPr marL="457200" indent="-457200">
              <a:lnSpc>
                <a:spcPts val="3911"/>
              </a:lnSpc>
              <a:spcBef>
                <a:spcPts val="98"/>
              </a:spcBef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Svim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poljima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prva.php</a:t>
            </a: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37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pristupiti</a:t>
            </a:r>
            <a:r>
              <a:rPr lang="en-US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8" dirty="0" err="1">
                <a:solidFill>
                  <a:srgbClr val="000000"/>
                </a:solidFill>
                <a:latin typeface="Calibri"/>
                <a:cs typeface="Calibri"/>
              </a:rPr>
              <a:t>preko</a:t>
            </a:r>
            <a:r>
              <a:rPr lang="en-US" sz="2800" spc="-28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3432"/>
              </a:lnSpc>
            </a:pPr>
            <a:r>
              <a:rPr lang="sr-Latn-ME" sz="2600" dirty="0" smtClean="0">
                <a:solidFill>
                  <a:srgbClr val="000000"/>
                </a:solidFill>
                <a:latin typeface="Courier New"/>
                <a:cs typeface="Courier New"/>
              </a:rPr>
              <a:t>  </a:t>
            </a:r>
            <a:r>
              <a:rPr lang="en-US" sz="2600" dirty="0" smtClean="0">
                <a:solidFill>
                  <a:srgbClr val="000000"/>
                </a:solidFill>
                <a:latin typeface="Courier New"/>
                <a:cs typeface="Courier New"/>
              </a:rPr>
              <a:t>$_</a:t>
            </a:r>
            <a:r>
              <a:rPr lang="en-US" sz="2600" dirty="0">
                <a:solidFill>
                  <a:srgbClr val="000000"/>
                </a:solidFill>
                <a:latin typeface="Courier New"/>
                <a:cs typeface="Courier New"/>
              </a:rPr>
              <a:t>POST['</a:t>
            </a:r>
            <a:r>
              <a:rPr lang="en-US" sz="2600" dirty="0" err="1">
                <a:solidFill>
                  <a:srgbClr val="000000"/>
                </a:solidFill>
                <a:latin typeface="Courier New"/>
                <a:cs typeface="Courier New"/>
              </a:rPr>
              <a:t>naziv_polja</a:t>
            </a:r>
            <a:r>
              <a:rPr lang="en-US" sz="2600" dirty="0">
                <a:solidFill>
                  <a:srgbClr val="000000"/>
                </a:solidFill>
                <a:latin typeface="Courier New"/>
                <a:cs typeface="Courier New"/>
              </a:rPr>
              <a:t>']</a:t>
            </a:r>
            <a:r>
              <a:rPr lang="en-US" sz="2600" spc="17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   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</a:p>
          <a:p>
            <a:pPr>
              <a:lnSpc>
                <a:spcPts val="3432"/>
              </a:lnSpc>
            </a:pPr>
            <a:r>
              <a:rPr lang="sr-Latn-ME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  </a:t>
            </a:r>
            <a:r>
              <a:rPr lang="en-US" sz="2600" dirty="0" smtClean="0">
                <a:solidFill>
                  <a:srgbClr val="000000"/>
                </a:solidFill>
                <a:latin typeface="Courier New"/>
                <a:cs typeface="Courier New"/>
              </a:rPr>
              <a:t>$_</a:t>
            </a:r>
            <a:r>
              <a:rPr lang="en-US" sz="2600" dirty="0">
                <a:solidFill>
                  <a:srgbClr val="000000"/>
                </a:solidFill>
                <a:latin typeface="Courier New"/>
                <a:cs typeface="Courier New"/>
              </a:rPr>
              <a:t>GET['</a:t>
            </a:r>
            <a:r>
              <a:rPr lang="en-US" sz="2600" dirty="0" err="1">
                <a:solidFill>
                  <a:srgbClr val="000000"/>
                </a:solidFill>
                <a:latin typeface="Courier New"/>
                <a:cs typeface="Courier New"/>
              </a:rPr>
              <a:t>naziv_polja</a:t>
            </a:r>
            <a:r>
              <a:rPr lang="en-US" sz="2600" dirty="0">
                <a:solidFill>
                  <a:srgbClr val="000000"/>
                </a:solidFill>
                <a:latin typeface="Courier New"/>
                <a:cs typeface="Courier New"/>
              </a:rPr>
              <a:t>']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nizu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$_REQUEST</a:t>
            </a:r>
            <a:r>
              <a:rPr lang="en-US" sz="2800" spc="-4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biće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dostupni</a:t>
            </a:r>
            <a:r>
              <a:rPr lang="en-US"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svi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poslati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4" dirty="0" err="1">
                <a:solidFill>
                  <a:srgbClr val="000000"/>
                </a:solidFill>
                <a:latin typeface="Calibri"/>
                <a:cs typeface="Calibri"/>
              </a:rPr>
              <a:t>preko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POST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GET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metode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$_POST, $_GET i #_REQUEST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37469" y="1404425"/>
            <a:ext cx="5806739" cy="44114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  <a:p>
            <a:pPr marL="274319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 kreiranje kracih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Courier New"/>
                <a:cs typeface="Courier New"/>
              </a:rPr>
              <a:t>imena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varijabli</a:t>
            </a:r>
            <a:endParaRPr lang="sr-Latn-ME" sz="1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039"/>
              </a:lnSpc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$kolicina1 =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$_POST['kol1'];</a:t>
            </a:r>
          </a:p>
          <a:p>
            <a:pPr lvl="1">
              <a:lnSpc>
                <a:spcPts val="2039"/>
              </a:lnSpc>
              <a:spcBef>
                <a:spcPts val="386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$kolicina2 =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$_POST['kol2'];</a:t>
            </a:r>
          </a:p>
          <a:p>
            <a:pPr lvl="1">
              <a:lnSpc>
                <a:spcPts val="2039"/>
              </a:lnSpc>
              <a:spcBef>
                <a:spcPts val="388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$kolicina3 =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$_POST['kol3'];</a:t>
            </a:r>
          </a:p>
          <a:p>
            <a:pPr lvl="1">
              <a:lnSpc>
                <a:spcPts val="2039"/>
              </a:lnSpc>
              <a:spcBef>
                <a:spcPts val="386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nadji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=</a:t>
            </a:r>
            <a:r>
              <a:rPr lang="en-US" spc="-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$_POST['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nadji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'];</a:t>
            </a:r>
            <a:endParaRPr lang="sr-Latn-ME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&lt;html&gt;</a:t>
            </a:r>
          </a:p>
          <a:p>
            <a:pPr>
              <a:lnSpc>
                <a:spcPts val="2041"/>
              </a:lnSpc>
              <a:spcBef>
                <a:spcPts val="384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&lt;head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&gt;</a:t>
            </a:r>
            <a:endParaRPr lang="sr-Latn-ME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274319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&lt;title&gt;Online 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apoteka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&lt;/title&gt;</a:t>
            </a: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&lt;/head&gt;</a:t>
            </a: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&lt;body&gt;</a:t>
            </a:r>
          </a:p>
          <a:p>
            <a:pPr>
              <a:lnSpc>
                <a:spcPts val="2041"/>
              </a:lnSpc>
              <a:spcBef>
                <a:spcPts val="384"/>
              </a:spcBef>
            </a:pPr>
            <a:endParaRPr lang="en-US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039"/>
              </a:lnSpc>
              <a:spcBef>
                <a:spcPts val="386"/>
              </a:spcBef>
            </a:pPr>
            <a:endParaRPr lang="en-US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274319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endParaRPr sz="1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12394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Rješenje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1" y="1358178"/>
            <a:ext cx="7899216" cy="42832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je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standard</a:t>
            </a:r>
            <a:r>
              <a:rPr sz="32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 err="1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eđivanje</a:t>
            </a:r>
            <a:r>
              <a:rPr sz="32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sr-Latn-ME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eljenje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dokumenata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veb-u.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je 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jednostavan:</a:t>
            </a:r>
          </a:p>
          <a:p>
            <a:pPr lvl="1">
              <a:lnSpc>
                <a:spcPts val="3457"/>
              </a:lnSpc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klije</a:t>
            </a:r>
            <a:r>
              <a:rPr sz="3200" spc="-25" dirty="0">
                <a:solidFill>
                  <a:srgbClr val="000000"/>
                </a:solidFill>
                <a:latin typeface="Calibri"/>
                <a:cs typeface="Calibri"/>
              </a:rPr>
              <a:t>nt</a:t>
            </a:r>
            <a:r>
              <a:rPr sz="32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0000"/>
                </a:solidFill>
                <a:latin typeface="Calibri"/>
                <a:cs typeface="Calibri"/>
              </a:rPr>
              <a:t>(koji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 većini slučajeva </a:t>
            </a: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pregledač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šalje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32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52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određenim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resursom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a server mu šalje </a:t>
            </a:r>
            <a:r>
              <a:rPr sz="3200" spc="-20" dirty="0">
                <a:solidFill>
                  <a:srgbClr val="000000"/>
                </a:solidFill>
                <a:latin typeface="Calibri"/>
                <a:cs typeface="Calibri"/>
              </a:rPr>
              <a:t>svoj</a:t>
            </a:r>
            <a:r>
              <a:rPr sz="32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7" dirty="0" err="1">
                <a:solidFill>
                  <a:srgbClr val="000000"/>
                </a:solidFill>
                <a:latin typeface="Calibri"/>
                <a:cs typeface="Calibri"/>
              </a:rPr>
              <a:t>odgovor</a:t>
            </a:r>
            <a:r>
              <a:rPr sz="3200" spc="-37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3200" spc="-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3200" spc="-25" dirty="0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sz="32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sadržan</a:t>
            </a:r>
            <a:r>
              <a:rPr sz="32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 sam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resurs</a:t>
            </a:r>
            <a:r>
              <a:rPr sz="3200" spc="-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najčešće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dokument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Osnove</a:t>
              </a:r>
              <a:r>
                <a:rPr lang="sr-Latn-ME" sz="3600" b="1" kern="1200" cap="none" spc="0" dirty="0" smtClean="0">
                  <a:ln w="1905"/>
                  <a:effectLst/>
                </a:rPr>
                <a:t> HTTP-a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2266"/>
            <a:ext cx="8583488" cy="4514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&lt;h1&gt;Apoteka -</a:t>
            </a:r>
            <a:r>
              <a:rPr sz="18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narudzbina&lt;/h1&gt;</a:t>
            </a:r>
          </a:p>
          <a:p>
            <a:pPr marL="0" marR="0">
              <a:lnSpc>
                <a:spcPts val="2039"/>
              </a:lnSpc>
              <a:spcBef>
                <a:spcPts val="38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&lt;h2&gt;Fiskalni racun&lt;/h2&gt;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&lt;?</a:t>
            </a:r>
            <a:r>
              <a:rPr sz="1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php</a:t>
            </a:r>
            <a:endParaRPr lang="sr-Latn-ME" sz="1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endParaRPr lang="sr-Latn-ME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41"/>
              </a:lnSpc>
            </a:pPr>
            <a:r>
              <a:rPr lang="es-ES" dirty="0">
                <a:solidFill>
                  <a:srgbClr val="000000"/>
                </a:solidFill>
                <a:latin typeface="Courier New"/>
                <a:cs typeface="Courier New"/>
              </a:rPr>
              <a:t>echo '&lt;p&gt;Roba </a:t>
            </a:r>
            <a:r>
              <a:rPr lang="es-ES" dirty="0" err="1">
                <a:solidFill>
                  <a:srgbClr val="000000"/>
                </a:solidFill>
                <a:latin typeface="Courier New"/>
                <a:cs typeface="Courier New"/>
              </a:rPr>
              <a:t>narucena</a:t>
            </a:r>
            <a:r>
              <a:rPr lang="es-ES" dirty="0">
                <a:solidFill>
                  <a:srgbClr val="000000"/>
                </a:solidFill>
                <a:latin typeface="Courier New"/>
                <a:cs typeface="Courier New"/>
              </a:rPr>
              <a:t> u</a:t>
            </a:r>
            <a:r>
              <a:rPr lang="es-ES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s-ES" dirty="0">
                <a:solidFill>
                  <a:srgbClr val="000000"/>
                </a:solidFill>
                <a:latin typeface="Courier New"/>
                <a:cs typeface="Courier New"/>
              </a:rPr>
              <a:t>';</a:t>
            </a:r>
          </a:p>
          <a:p>
            <a:pPr>
              <a:lnSpc>
                <a:spcPts val="2039"/>
              </a:lnSpc>
              <a:spcBef>
                <a:spcPts val="388"/>
              </a:spcBef>
            </a:pPr>
            <a:r>
              <a:rPr lang="es-ES" b="1" dirty="0">
                <a:solidFill>
                  <a:srgbClr val="FF0000"/>
                </a:solidFill>
                <a:latin typeface="Courier New"/>
                <a:cs typeface="Courier New"/>
              </a:rPr>
              <a:t>echo date('</a:t>
            </a:r>
            <a:r>
              <a:rPr lang="es-ES" b="1" dirty="0" err="1">
                <a:solidFill>
                  <a:srgbClr val="FF0000"/>
                </a:solidFill>
                <a:latin typeface="Courier New"/>
                <a:cs typeface="Courier New"/>
              </a:rPr>
              <a:t>H:i</a:t>
            </a:r>
            <a:r>
              <a:rPr lang="es-ES" b="1" dirty="0">
                <a:solidFill>
                  <a:srgbClr val="FF0000"/>
                </a:solidFill>
                <a:latin typeface="Courier New"/>
                <a:cs typeface="Courier New"/>
              </a:rPr>
              <a:t>, </a:t>
            </a:r>
            <a:r>
              <a:rPr lang="es-ES" b="1" dirty="0" err="1" smtClean="0">
                <a:solidFill>
                  <a:srgbClr val="FF0000"/>
                </a:solidFill>
                <a:latin typeface="Courier New"/>
                <a:cs typeface="Courier New"/>
              </a:rPr>
              <a:t>jS</a:t>
            </a:r>
            <a:r>
              <a:rPr lang="es-ES" b="1" spc="-12" dirty="0" smtClean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lang="es-ES" b="1" dirty="0">
                <a:solidFill>
                  <a:srgbClr val="FF0000"/>
                </a:solidFill>
                <a:latin typeface="Courier New"/>
                <a:cs typeface="Courier New"/>
              </a:rPr>
              <a:t>F');</a:t>
            </a: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es-ES" dirty="0">
                <a:solidFill>
                  <a:srgbClr val="000000"/>
                </a:solidFill>
                <a:latin typeface="Courier New"/>
                <a:cs typeface="Courier New"/>
              </a:rPr>
              <a:t>echo '&lt;/p</a:t>
            </a:r>
            <a:r>
              <a:rPr lang="es-ES" dirty="0" smtClean="0">
                <a:solidFill>
                  <a:srgbClr val="000000"/>
                </a:solidFill>
                <a:latin typeface="Courier New"/>
                <a:cs typeface="Courier New"/>
              </a:rPr>
              <a:t>&gt;';</a:t>
            </a:r>
            <a:endParaRPr lang="sr-Latn-ME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echo '&lt;p&gt;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Porucili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ste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: &lt;/p&gt;';</a:t>
            </a:r>
          </a:p>
          <a:p>
            <a:pPr>
              <a:lnSpc>
                <a:spcPts val="2039"/>
              </a:lnSpc>
              <a:spcBef>
                <a:spcPts val="386"/>
              </a:spcBef>
            </a:pPr>
            <a:endParaRPr lang="sr-Latn-ME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ukupno</a:t>
            </a:r>
            <a:r>
              <a:rPr lang="en-US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lang="en-US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pc="-10" dirty="0">
                <a:solidFill>
                  <a:srgbClr val="000000"/>
                </a:solidFill>
                <a:latin typeface="Courier New"/>
                <a:cs typeface="Courier New"/>
              </a:rPr>
              <a:t>0</a:t>
            </a:r>
            <a:r>
              <a:rPr lang="en-US" spc="-10" dirty="0" smtClean="0">
                <a:solidFill>
                  <a:srgbClr val="000000"/>
                </a:solidFill>
                <a:latin typeface="Courier New"/>
                <a:cs typeface="Courier New"/>
              </a:rPr>
              <a:t>;</a:t>
            </a:r>
            <a:endParaRPr lang="sr-Latn-ME" spc="-1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en-US" b="1" dirty="0" smtClean="0">
                <a:solidFill>
                  <a:srgbClr val="FF0000"/>
                </a:solidFill>
                <a:latin typeface="Courier New"/>
                <a:cs typeface="Courier New"/>
              </a:rPr>
              <a:t>$</a:t>
            </a:r>
            <a:r>
              <a:rPr lang="en-US" b="1" dirty="0" err="1">
                <a:solidFill>
                  <a:srgbClr val="FF0000"/>
                </a:solidFill>
                <a:latin typeface="Courier New"/>
                <a:cs typeface="Courier New"/>
              </a:rPr>
              <a:t>ukupno</a:t>
            </a:r>
            <a:r>
              <a:rPr lang="en-US" b="1" dirty="0">
                <a:solidFill>
                  <a:srgbClr val="FF0000"/>
                </a:solidFill>
                <a:latin typeface="Courier New"/>
                <a:cs typeface="Courier New"/>
              </a:rPr>
              <a:t> =</a:t>
            </a:r>
            <a:r>
              <a:rPr lang="en-US" b="1" spc="-12" dirty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ourier New"/>
                <a:cs typeface="Courier New"/>
              </a:rPr>
              <a:t>$kolicina1 +</a:t>
            </a:r>
            <a:r>
              <a:rPr lang="en-US" b="1" spc="-12" dirty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ourier New"/>
                <a:cs typeface="Courier New"/>
              </a:rPr>
              <a:t>$kolicina2 +</a:t>
            </a:r>
            <a:r>
              <a:rPr lang="en-US" b="1" spc="-12" dirty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lang="en-US" b="1" dirty="0">
                <a:solidFill>
                  <a:srgbClr val="FF0000"/>
                </a:solidFill>
                <a:latin typeface="Courier New"/>
                <a:cs typeface="Courier New"/>
              </a:rPr>
              <a:t>$kolicina3; //</a:t>
            </a:r>
            <a:r>
              <a:rPr lang="en-US" b="1" dirty="0" err="1">
                <a:solidFill>
                  <a:srgbClr val="FF0000"/>
                </a:solidFill>
                <a:latin typeface="Courier New"/>
                <a:cs typeface="Courier New"/>
              </a:rPr>
              <a:t>sabiranje</a:t>
            </a:r>
            <a:endParaRPr lang="en-US" b="1" dirty="0">
              <a:solidFill>
                <a:srgbClr val="FF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echo '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Ukupna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kolicina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: '.$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ukupno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.'&lt;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br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/&gt;';</a:t>
            </a:r>
          </a:p>
          <a:p>
            <a:pPr>
              <a:lnSpc>
                <a:spcPts val="2039"/>
              </a:lnSpc>
              <a:spcBef>
                <a:spcPts val="386"/>
              </a:spcBef>
            </a:pPr>
            <a:endParaRPr lang="en-US" spc="-1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  <a:spcBef>
                <a:spcPts val="386"/>
              </a:spcBef>
            </a:pPr>
            <a:endParaRPr lang="es-ES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endParaRPr sz="1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8269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Rješenje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76983" y="1355130"/>
            <a:ext cx="8415497" cy="49116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date()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očekuje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argument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znakovni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format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rezultata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želite.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41" dirty="0">
                <a:solidFill>
                  <a:srgbClr val="000000"/>
                </a:solidFill>
                <a:latin typeface="Calibri"/>
                <a:cs typeface="Calibri"/>
              </a:rPr>
              <a:t>Svako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slovo u argumentu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jedan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element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datuma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vremena. Na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975613" marR="0" indent="-457200">
              <a:lnSpc>
                <a:spcPts val="3413"/>
              </a:lnSpc>
              <a:spcBef>
                <a:spcPts val="3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H je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oznaka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sat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24-časovnom</a:t>
            </a:r>
            <a:r>
              <a:rPr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formatu</a:t>
            </a:r>
            <a:r>
              <a:rPr lang="sr-Latn-ME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75613" marR="0" indent="-457200">
              <a:lnSpc>
                <a:spcPts val="3413"/>
              </a:lnSpc>
              <a:spcBef>
                <a:spcPts val="3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oznaka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49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minute,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vodećom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cifrom</a:t>
            </a:r>
            <a:r>
              <a:rPr lang="en-US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0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49" dirty="0" err="1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4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jednocifrene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0-9)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75613" marR="0" indent="-457200">
              <a:lnSpc>
                <a:spcPts val="3413"/>
              </a:lnSpc>
              <a:spcBef>
                <a:spcPts val="3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j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dan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mjesecu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bez</a:t>
            </a:r>
            <a:r>
              <a:rPr lang="en-US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vodeće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cifre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0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</a:p>
          <a:p>
            <a:pPr marL="975613" marR="0" indent="-457200">
              <a:lnSpc>
                <a:spcPts val="3413"/>
              </a:lnSpc>
              <a:spcBef>
                <a:spcPts val="3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S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lang="en-US" sz="24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redni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sufiks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engleskom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st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/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nd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/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rd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/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th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75613" marR="0" indent="-457200">
              <a:lnSpc>
                <a:spcPts val="3413"/>
              </a:lnSpc>
              <a:spcBef>
                <a:spcPts val="3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F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 pun</a:t>
            </a:r>
            <a:r>
              <a:rPr lang="en-US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naziv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mjeseca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Upotreba funkcije date()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23751" y="1404425"/>
            <a:ext cx="5964473" cy="41934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if(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$ukupno ==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0)</a:t>
            </a:r>
            <a:r>
              <a:rPr sz="18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  <a:p>
            <a:pPr marL="274319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echo 'Niste kupili nista!&lt;br /&gt;';</a:t>
            </a:r>
            <a:r>
              <a:rPr sz="1800" spc="1076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else </a:t>
            </a:r>
            <a:r>
              <a:rPr sz="1800" dirty="0" smtClean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  <a:endParaRPr lang="sr-Latn-ME" sz="1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</a:pPr>
            <a:r>
              <a:rPr lang="sr-Latn-ME" dirty="0" smtClean="0">
                <a:solidFill>
                  <a:srgbClr val="000000"/>
                </a:solidFill>
                <a:latin typeface="Courier New"/>
                <a:cs typeface="Courier New"/>
              </a:rPr>
              <a:t>  </a:t>
            </a:r>
            <a:r>
              <a:rPr lang="en-US" spc="-12" dirty="0" smtClean="0">
                <a:solidFill>
                  <a:srgbClr val="000000"/>
                </a:solidFill>
                <a:latin typeface="Courier New"/>
                <a:cs typeface="Courier New"/>
              </a:rPr>
              <a:t>if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( $kolicina1&gt;0 )</a:t>
            </a:r>
          </a:p>
          <a:p>
            <a:pPr marL="273100" marR="0">
              <a:lnSpc>
                <a:spcPts val="2039"/>
              </a:lnSpc>
              <a:spcBef>
                <a:spcPts val="388"/>
              </a:spcBef>
              <a:spcAft>
                <a:spcPts val="0"/>
              </a:spcAft>
            </a:pPr>
            <a:r>
              <a:rPr lang="sr-Latn-ME" dirty="0" smtClean="0">
                <a:solidFill>
                  <a:srgbClr val="000000"/>
                </a:solidFill>
                <a:latin typeface="Courier New"/>
                <a:cs typeface="Courier New"/>
              </a:rPr>
              <a:t>  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$kolicina1.'</a:t>
            </a:r>
            <a:r>
              <a:rPr lang="en-US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andol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&lt;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br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/&gt;';</a:t>
            </a: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sr-Latn-ME" spc="-12" dirty="0" smtClean="0">
                <a:solidFill>
                  <a:srgbClr val="000000"/>
                </a:solidFill>
                <a:latin typeface="Courier New"/>
                <a:cs typeface="Courier New"/>
              </a:rPr>
              <a:t>  </a:t>
            </a:r>
            <a:r>
              <a:rPr lang="en-US" spc="-12" dirty="0" smtClean="0">
                <a:solidFill>
                  <a:srgbClr val="000000"/>
                </a:solidFill>
                <a:latin typeface="Courier New"/>
                <a:cs typeface="Courier New"/>
              </a:rPr>
              <a:t>if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( $kolicina2&gt;0 )</a:t>
            </a:r>
          </a:p>
          <a:p>
            <a:pPr marL="27310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lang="sr-Latn-ME" dirty="0" smtClean="0">
                <a:solidFill>
                  <a:srgbClr val="000000"/>
                </a:solidFill>
                <a:latin typeface="Courier New"/>
                <a:cs typeface="Courier New"/>
              </a:rPr>
              <a:t>  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$kolicina2.'</a:t>
            </a:r>
            <a:r>
              <a:rPr lang="en-US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aspirin&lt;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br</a:t>
            </a:r>
            <a:r>
              <a:rPr lang="en-US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/&gt;';</a:t>
            </a:r>
          </a:p>
          <a:p>
            <a:pPr>
              <a:lnSpc>
                <a:spcPts val="2039"/>
              </a:lnSpc>
              <a:spcBef>
                <a:spcPts val="336"/>
              </a:spcBef>
            </a:pPr>
            <a:r>
              <a:rPr lang="sr-Latn-ME" spc="-12" dirty="0" smtClean="0">
                <a:solidFill>
                  <a:srgbClr val="000000"/>
                </a:solidFill>
                <a:latin typeface="Courier New"/>
                <a:cs typeface="Courier New"/>
              </a:rPr>
              <a:t>  </a:t>
            </a:r>
            <a:r>
              <a:rPr lang="en-US" spc="-12" dirty="0" smtClean="0">
                <a:solidFill>
                  <a:srgbClr val="000000"/>
                </a:solidFill>
                <a:latin typeface="Courier New"/>
                <a:cs typeface="Courier New"/>
              </a:rPr>
              <a:t>if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( $kolicina3&gt;0 )</a:t>
            </a:r>
          </a:p>
          <a:p>
            <a:pPr marL="273100" marR="0">
              <a:lnSpc>
                <a:spcPts val="2041"/>
              </a:lnSpc>
              <a:spcBef>
                <a:spcPts val="384"/>
              </a:spcBef>
              <a:spcAft>
                <a:spcPts val="0"/>
              </a:spcAft>
            </a:pPr>
            <a:r>
              <a:rPr lang="sr-Latn-ME" dirty="0" smtClean="0">
                <a:solidFill>
                  <a:srgbClr val="000000"/>
                </a:solidFill>
                <a:latin typeface="Courier New"/>
                <a:cs typeface="Courier New"/>
              </a:rPr>
              <a:t>  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lang="en-US" spc="-1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$kolicina3.'</a:t>
            </a:r>
            <a:r>
              <a:rPr lang="en-US" spc="-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vitamin</a:t>
            </a:r>
            <a:r>
              <a:rPr lang="en-US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C&lt;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br</a:t>
            </a:r>
            <a:r>
              <a:rPr lang="en-US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/&gt;';</a:t>
            </a:r>
          </a:p>
          <a:p>
            <a:pPr>
              <a:lnSpc>
                <a:spcPts val="2039"/>
              </a:lnSpc>
              <a:spcBef>
                <a:spcPts val="389"/>
              </a:spcBef>
            </a:pPr>
            <a:r>
              <a:rPr lang="sr-Latn-ME" dirty="0" smtClean="0">
                <a:solidFill>
                  <a:srgbClr val="000000"/>
                </a:solidFill>
                <a:latin typeface="Courier New"/>
                <a:cs typeface="Courier New"/>
              </a:rPr>
              <a:t>    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'&lt;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br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/&gt;';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lang="sr-Latn-ME" dirty="0" smtClean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endParaRPr lang="sr-Latn-ME" sz="1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ukupna_cijena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=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0.00;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endParaRPr sz="1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12394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Rješenje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4425"/>
            <a:ext cx="8511480" cy="5078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define(</a:t>
            </a:r>
            <a:r>
              <a:rPr sz="1800" dirty="0" smtClean="0">
                <a:solidFill>
                  <a:srgbClr val="000000"/>
                </a:solidFill>
                <a:latin typeface="Courier New"/>
                <a:cs typeface="Courier New"/>
              </a:rPr>
              <a:t>'ANDOLC</a:t>
            </a:r>
            <a:r>
              <a:rPr lang="en-US" sz="1800" dirty="0" smtClean="0">
                <a:solidFill>
                  <a:srgbClr val="000000"/>
                </a:solidFill>
                <a:latin typeface="Courier New"/>
                <a:cs typeface="Courier New"/>
              </a:rPr>
              <a:t>IJ</a:t>
            </a:r>
            <a:r>
              <a:rPr sz="1800" dirty="0" smtClean="0">
                <a:solidFill>
                  <a:srgbClr val="000000"/>
                </a:solidFill>
                <a:latin typeface="Courier New"/>
                <a:cs typeface="Courier New"/>
              </a:rPr>
              <a:t>ENA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', 10);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define(</a:t>
            </a:r>
            <a:r>
              <a:rPr sz="1800" dirty="0" smtClean="0">
                <a:solidFill>
                  <a:srgbClr val="000000"/>
                </a:solidFill>
                <a:latin typeface="Courier New"/>
                <a:cs typeface="Courier New"/>
              </a:rPr>
              <a:t>'ASPIRINC</a:t>
            </a:r>
            <a:r>
              <a:rPr lang="en-US" sz="1800" dirty="0" smtClean="0">
                <a:solidFill>
                  <a:srgbClr val="000000"/>
                </a:solidFill>
                <a:latin typeface="Courier New"/>
                <a:cs typeface="Courier New"/>
              </a:rPr>
              <a:t>IJ</a:t>
            </a:r>
            <a:r>
              <a:rPr sz="1800" dirty="0" smtClean="0">
                <a:solidFill>
                  <a:srgbClr val="000000"/>
                </a:solidFill>
                <a:latin typeface="Courier New"/>
                <a:cs typeface="Courier New"/>
              </a:rPr>
              <a:t>ENA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',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100);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define(</a:t>
            </a:r>
            <a:r>
              <a:rPr sz="1800" dirty="0" smtClean="0">
                <a:solidFill>
                  <a:srgbClr val="000000"/>
                </a:solidFill>
                <a:latin typeface="Courier New"/>
                <a:cs typeface="Courier New"/>
              </a:rPr>
              <a:t>'VITCC</a:t>
            </a:r>
            <a:r>
              <a:rPr lang="en-US" sz="1800" dirty="0" smtClean="0">
                <a:solidFill>
                  <a:srgbClr val="000000"/>
                </a:solidFill>
                <a:latin typeface="Courier New"/>
                <a:cs typeface="Courier New"/>
              </a:rPr>
              <a:t>IJ</a:t>
            </a:r>
            <a:r>
              <a:rPr sz="1800" dirty="0" smtClean="0">
                <a:solidFill>
                  <a:srgbClr val="000000"/>
                </a:solidFill>
                <a:latin typeface="Courier New"/>
                <a:cs typeface="Courier New"/>
              </a:rPr>
              <a:t>ENA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', 25</a:t>
            </a:r>
            <a:r>
              <a:rPr sz="1800" dirty="0" smtClean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  <a:endParaRPr lang="sr-Latn-ME" sz="1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endParaRPr lang="sr-Latn-ME" sz="1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ukupna_cijena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=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$kolicina1 *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ANDOLCIJENA</a:t>
            </a:r>
            <a:r>
              <a:rPr lang="sr-Latn-ME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mnozenje</a:t>
            </a:r>
            <a:endParaRPr lang="en-US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1775714" marR="0">
              <a:lnSpc>
                <a:spcPts val="2039"/>
              </a:lnSpc>
              <a:spcBef>
                <a:spcPts val="388"/>
              </a:spcBef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+</a:t>
            </a:r>
            <a:r>
              <a:rPr lang="en-US" spc="-12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$kolicina2 *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ASPIRINCIJENA</a:t>
            </a:r>
          </a:p>
          <a:p>
            <a:pPr marL="1775714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+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$kolicina3 *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VITCCIJENA;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endParaRPr lang="sr-Latn-ME" sz="1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echo '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Ukupno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bez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poreza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:‘.</a:t>
            </a:r>
            <a:r>
              <a:rPr lang="en-US" dirty="0" err="1" smtClean="0">
                <a:solidFill>
                  <a:srgbClr val="000000"/>
                </a:solidFill>
                <a:latin typeface="Courier New"/>
                <a:cs typeface="Courier New"/>
              </a:rPr>
              <a:t>number_format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($ukupna_cijena,2).'</a:t>
            </a:r>
          </a:p>
          <a:p>
            <a:pPr marL="39624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err="1" smtClean="0">
                <a:solidFill>
                  <a:srgbClr val="000000"/>
                </a:solidFill>
                <a:latin typeface="Courier New"/>
                <a:cs typeface="Courier New"/>
              </a:rPr>
              <a:t>eura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&lt;</a:t>
            </a:r>
            <a:r>
              <a:rPr lang="en-US" dirty="0" err="1" smtClean="0">
                <a:solidFill>
                  <a:srgbClr val="000000"/>
                </a:solidFill>
                <a:latin typeface="Courier New"/>
                <a:cs typeface="Courier New"/>
              </a:rPr>
              <a:t>br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/&gt;';</a:t>
            </a:r>
            <a:endParaRPr lang="sr-Latn-ME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39624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endParaRPr lang="sr-Latn-ME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porez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=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0.08;</a:t>
            </a:r>
            <a:r>
              <a:rPr lang="en-US" spc="106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porez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je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8%</a:t>
            </a: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ukupna_cijena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=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ukupna_cijena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*</a:t>
            </a:r>
            <a:r>
              <a:rPr lang="en-US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(1</a:t>
            </a:r>
            <a:r>
              <a:rPr lang="en-US" spc="-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+ $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porez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  <a:r>
              <a:rPr lang="en-US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mnozenje</a:t>
            </a:r>
            <a:endParaRPr lang="en-US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  <a:spcBef>
                <a:spcPts val="386"/>
              </a:spcBef>
            </a:pPr>
            <a:endParaRPr lang="en-US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'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Ukupno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pc="-12" dirty="0" err="1">
                <a:solidFill>
                  <a:srgbClr val="000000"/>
                </a:solidFill>
                <a:latin typeface="Courier New"/>
                <a:cs typeface="Courier New"/>
              </a:rPr>
              <a:t>sa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porezom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:’.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number_format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($ukupna_cijena,2).'</a:t>
            </a:r>
          </a:p>
          <a:p>
            <a:pPr marL="39624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 err="1" smtClean="0">
                <a:solidFill>
                  <a:srgbClr val="000000"/>
                </a:solidFill>
                <a:latin typeface="Courier New"/>
                <a:cs typeface="Courier New"/>
              </a:rPr>
              <a:t>eura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&lt;</a:t>
            </a:r>
            <a:r>
              <a:rPr lang="en-US" dirty="0" err="1" smtClean="0">
                <a:solidFill>
                  <a:srgbClr val="000000"/>
                </a:solidFill>
                <a:latin typeface="Courier New"/>
                <a:cs typeface="Courier New"/>
              </a:rPr>
              <a:t>br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/&gt;';</a:t>
            </a:r>
          </a:p>
          <a:p>
            <a:pPr marL="39624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endParaRPr sz="1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2394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Rješenje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97024" y="1404425"/>
            <a:ext cx="7647384" cy="26673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if($nadji 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==</a:t>
            </a:r>
            <a:r>
              <a:rPr sz="18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'a')</a:t>
            </a:r>
          </a:p>
          <a:p>
            <a:pPr marL="274319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echo '&lt;p&gt;HVALA!&lt;/p&gt;';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lang="sr-Latn-ME" dirty="0">
                <a:solidFill>
                  <a:srgbClr val="000000"/>
                </a:solidFill>
                <a:latin typeface="Courier New"/>
                <a:cs typeface="Courier New"/>
              </a:rPr>
              <a:t>e</a:t>
            </a:r>
            <a:r>
              <a:rPr sz="1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lse</a:t>
            </a:r>
            <a:endParaRPr lang="sr-Latn-ME" sz="1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pl-PL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pl-PL" dirty="0">
                <a:solidFill>
                  <a:srgbClr val="000000"/>
                </a:solidFill>
                <a:latin typeface="Courier New"/>
                <a:cs typeface="Courier New"/>
              </a:rPr>
              <a:t>'&lt;p&gt;Hvala! Dodjite nam ponovo!&lt;/p&gt;';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endParaRPr lang="sr-Latn-ME" sz="1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039"/>
              </a:lnSpc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  <a:p>
            <a:pPr>
              <a:lnSpc>
                <a:spcPts val="2039"/>
              </a:lnSpc>
              <a:spcBef>
                <a:spcPts val="386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&lt;/body&gt;</a:t>
            </a:r>
          </a:p>
          <a:p>
            <a:pPr>
              <a:lnSpc>
                <a:spcPts val="2041"/>
              </a:lnSpc>
              <a:spcBef>
                <a:spcPts val="384"/>
              </a:spcBef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&lt;/html&gt;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endParaRPr sz="1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2394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Rješenje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363"/>
            <a:ext cx="8415043" cy="32060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Snimanje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obrada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0" dirty="0" err="1">
                <a:solidFill>
                  <a:srgbClr val="000000"/>
                </a:solidFill>
                <a:latin typeface="Calibri"/>
                <a:cs typeface="Calibri"/>
              </a:rPr>
              <a:t>Otvaranje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3" dirty="0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sr-Latn-ME" sz="3200" spc="-23" dirty="0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32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toteke</a:t>
            </a:r>
            <a:endParaRPr sz="3200" spc="-23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Upisivanje</a:t>
            </a:r>
            <a:r>
              <a:rPr sz="32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Zatvaranje</a:t>
            </a:r>
            <a:r>
              <a:rPr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Ostale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7" dirty="0">
                <a:solidFill>
                  <a:srgbClr val="000000"/>
                </a:solidFill>
                <a:latin typeface="Calibri"/>
                <a:cs typeface="Calibri"/>
              </a:rPr>
              <a:t>korisne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43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8" dirty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r>
              <a:rPr sz="32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datotekama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Zaključavanje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Rad sa datotekama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64842"/>
            <a:ext cx="8583488" cy="5091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možemo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skladištimo</a:t>
            </a:r>
            <a:r>
              <a:rPr sz="28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2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načina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običnu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(engl.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i="1" dirty="0">
                <a:solidFill>
                  <a:srgbClr val="000000"/>
                </a:solidFill>
                <a:latin typeface="Calibri"/>
                <a:cs typeface="Calibri"/>
              </a:rPr>
              <a:t>flat</a:t>
            </a:r>
            <a:r>
              <a:rPr sz="2400" i="1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i="1" dirty="0" smtClean="0">
                <a:solidFill>
                  <a:srgbClr val="000000"/>
                </a:solidFill>
                <a:latin typeface="Calibri"/>
                <a:cs typeface="Calibri"/>
              </a:rPr>
              <a:t>file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en-US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pl-PL"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bazu </a:t>
            </a:r>
            <a:r>
              <a:rPr lang="pl-PL" sz="2400" spc="-11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 (engl.</a:t>
            </a:r>
            <a:r>
              <a:rPr lang="pl-PL" sz="2400" spc="-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i="1" dirty="0">
                <a:solidFill>
                  <a:srgbClr val="000000"/>
                </a:solidFill>
                <a:latin typeface="Calibri"/>
                <a:cs typeface="Calibri"/>
              </a:rPr>
              <a:t>database</a:t>
            </a:r>
            <a:r>
              <a:rPr lang="pl-PL"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en-US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504825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Obična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lang="en-US"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najčešće</a:t>
            </a:r>
            <a:r>
              <a:rPr lang="en-US" sz="28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tekstualna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739140" marR="0" indent="-342900">
              <a:lnSpc>
                <a:spcPts val="2929"/>
              </a:lnSpc>
              <a:spcBef>
                <a:spcPts val="49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Postupak</a:t>
            </a:r>
            <a:r>
              <a:rPr lang="en-US" sz="24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upisivanja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lvl="2">
              <a:lnSpc>
                <a:spcPts val="2932"/>
              </a:lnSpc>
              <a:spcBef>
                <a:spcPts val="285"/>
              </a:spcBef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1.</a:t>
            </a:r>
            <a:r>
              <a:rPr lang="en-US" sz="2400" spc="12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Otvaranje</a:t>
            </a:r>
            <a:r>
              <a:rPr lang="en-US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400" spc="-17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40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je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napraviti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lvl="2">
              <a:lnSpc>
                <a:spcPts val="2929"/>
              </a:lnSpc>
              <a:spcBef>
                <a:spcPts val="241"/>
              </a:spcBef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2.</a:t>
            </a:r>
            <a:r>
              <a:rPr lang="en-US" sz="2400" spc="12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Upisivanje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lvl="2">
              <a:lnSpc>
                <a:spcPts val="2929"/>
              </a:lnSpc>
              <a:spcBef>
                <a:spcPts val="288"/>
              </a:spcBef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3.</a:t>
            </a:r>
            <a:r>
              <a:rPr lang="en-US" sz="2400" spc="12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Zatvaranje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400" spc="-18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739140" indent="-342900">
              <a:lnSpc>
                <a:spcPts val="2929"/>
              </a:lnSpc>
              <a:spcBef>
                <a:spcPts val="288"/>
              </a:spcBef>
              <a:buFont typeface="Arial" pitchFamily="34" charset="0"/>
              <a:buChar char="•"/>
            </a:pP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Postupak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čitanja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lvl="2">
              <a:lnSpc>
                <a:spcPts val="2929"/>
              </a:lnSpc>
              <a:spcBef>
                <a:spcPts val="240"/>
              </a:spcBef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1.</a:t>
            </a:r>
            <a:r>
              <a:rPr lang="en-US" sz="2400" spc="12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Otvaranje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400" spc="-18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lvl="2">
              <a:lnSpc>
                <a:spcPts val="2929"/>
              </a:lnSpc>
              <a:spcBef>
                <a:spcPts val="288"/>
              </a:spcBef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2.</a:t>
            </a:r>
            <a:r>
              <a:rPr lang="en-US" sz="2400" spc="12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Čitanje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400" spc="-18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lvl="2">
              <a:lnSpc>
                <a:spcPts val="2929"/>
              </a:lnSpc>
              <a:spcBef>
                <a:spcPts val="288"/>
              </a:spcBef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3.</a:t>
            </a:r>
            <a:r>
              <a:rPr lang="en-US" sz="2400" spc="12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Zatvaranje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400" spc="-18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400" spc="-18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2056" y="6304801"/>
            <a:ext cx="597172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21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295522" y="6299648"/>
            <a:ext cx="2323419" cy="598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Rad</a:t>
            </a:r>
            <a:r>
              <a:rPr sz="1800" spc="12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sa dato ekama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Snimanje</a:t>
              </a:r>
              <a:r>
                <a:rPr lang="en-US" sz="3600" b="1" dirty="0" smtClean="0">
                  <a:ln w="1905"/>
                </a:rPr>
                <a:t> i </a:t>
              </a:r>
              <a:r>
                <a:rPr lang="en-US" sz="3600" b="1" dirty="0" err="1" smtClean="0">
                  <a:ln w="1905"/>
                </a:rPr>
                <a:t>obrada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datoteka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56654"/>
            <a:ext cx="8763000" cy="51680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5344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fopen</a:t>
            </a:r>
          </a:p>
          <a:p>
            <a:pPr marL="0" marR="0">
              <a:lnSpc>
                <a:spcPts val="2270"/>
              </a:lnSpc>
              <a:spcBef>
                <a:spcPts val="607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$fp = fopen("$DOCUMENT_ROOT/../www/02/</a:t>
            </a:r>
            <a:r>
              <a:rPr sz="2000" dirty="0" err="1">
                <a:solidFill>
                  <a:srgbClr val="000000"/>
                </a:solidFill>
                <a:latin typeface="Courier New"/>
                <a:cs typeface="Courier New"/>
              </a:rPr>
              <a:t>naruciti.txt",'w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');</a:t>
            </a:r>
            <a:endParaRPr lang="sr-Latn-ME" sz="20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342900" indent="-3429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početku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skripta</a:t>
            </a:r>
            <a:r>
              <a:rPr lang="en-US"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2721"/>
              </a:lnSpc>
              <a:spcBef>
                <a:spcPts val="50"/>
              </a:spcBef>
            </a:pPr>
            <a:r>
              <a:rPr lang="en-US" sz="1600" dirty="0">
                <a:solidFill>
                  <a:srgbClr val="000000"/>
                </a:solidFill>
                <a:latin typeface="Courier New"/>
                <a:cs typeface="Courier New"/>
              </a:rPr>
              <a:t>$DOCUMENT_ROOT =</a:t>
            </a:r>
            <a:r>
              <a:rPr lang="en-US" sz="16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urier New"/>
                <a:cs typeface="Courier New"/>
              </a:rPr>
              <a:t>$_SERVER['DOCUMENT_ROOT'];</a:t>
            </a:r>
          </a:p>
          <a:p>
            <a:pPr marL="342900" indent="-342900">
              <a:lnSpc>
                <a:spcPts val="3911"/>
              </a:lnSpc>
              <a:spcBef>
                <a:spcPts val="134"/>
              </a:spcBef>
              <a:buFont typeface="Arial" pitchFamily="34" charset="0"/>
              <a:buChar char="•"/>
            </a:pPr>
            <a:r>
              <a:rPr lang="en-US" sz="2400" spc="10" dirty="0" err="1">
                <a:solidFill>
                  <a:srgbClr val="000000"/>
                </a:solidFill>
                <a:latin typeface="Calibri"/>
                <a:cs typeface="Calibri"/>
              </a:rPr>
              <a:t>Prvi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lokacija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sr-Latn-ME" sz="24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označava</a:t>
            </a:r>
            <a:r>
              <a:rPr lang="en-US"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roditeljski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direktorijum</a:t>
            </a:r>
            <a:r>
              <a:rPr lang="en-US" sz="24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osnovnog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518413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direktorijuma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50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dok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mente</a:t>
            </a:r>
            <a:r>
              <a:rPr lang="en-US" sz="24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bezbjednosnih</a:t>
            </a:r>
            <a:r>
              <a:rPr lang="en-US" sz="24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razloga</a:t>
            </a:r>
            <a:r>
              <a:rPr lang="en-US" sz="2400" spc="-17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342900" indent="-342900">
              <a:lnSpc>
                <a:spcPts val="3911"/>
              </a:lnSpc>
              <a:spcBef>
                <a:spcPts val="269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Drugi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režim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25" dirty="0" err="1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lang="en-US" sz="24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otvara</a:t>
            </a:r>
            <a:r>
              <a:rPr lang="sr-Latn-ME" sz="24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označava</a:t>
            </a:r>
            <a:r>
              <a:rPr lang="en-US"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3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4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ćemo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koristiti</a:t>
            </a:r>
            <a:r>
              <a:rPr lang="en-US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otvorenu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lang="en-US" sz="24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operativnom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sistemu</a:t>
            </a:r>
            <a:r>
              <a:rPr lang="en-US" sz="24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utvrdi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47" dirty="0" err="1" smtClean="0">
                <a:solidFill>
                  <a:srgbClr val="000000"/>
                </a:solidFill>
                <a:latin typeface="Calibri"/>
                <a:cs typeface="Calibri"/>
              </a:rPr>
              <a:t>kako</a:t>
            </a:r>
            <a:r>
              <a:rPr lang="en-US" sz="24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odgovori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1" dirty="0" err="1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drugih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korisnika</a:t>
            </a:r>
            <a:r>
              <a:rPr lang="en-US" sz="24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skriptova</a:t>
            </a:r>
            <a:r>
              <a:rPr lang="en-US" sz="24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49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4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pristup</a:t>
            </a:r>
            <a:r>
              <a:rPr lang="en-US" sz="24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datoteci</a:t>
            </a:r>
            <a:r>
              <a:rPr lang="en-US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sz="20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Otvaranje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datoteke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363"/>
            <a:ext cx="8496944" cy="43858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Prilikom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otvaranja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morate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odgovoriti na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3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pitanja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pl-PL" sz="2400" dirty="0" smtClean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li </a:t>
            </a:r>
            <a:r>
              <a:rPr lang="pl-PL" sz="2400" spc="-21" dirty="0">
                <a:solidFill>
                  <a:srgbClr val="000000"/>
                </a:solidFill>
                <a:latin typeface="Calibri"/>
                <a:cs typeface="Calibri"/>
              </a:rPr>
              <a:t>otvarate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17" dirty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lang="pl-PL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samo </a:t>
            </a:r>
            <a:r>
              <a:rPr lang="pl-PL" sz="2400" spc="-4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pl-PL" sz="24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čitanje</a:t>
            </a:r>
            <a:r>
              <a:rPr lang="pl-PL" sz="2400" dirty="0" smtClean="0">
                <a:solidFill>
                  <a:srgbClr val="000000"/>
                </a:solidFill>
                <a:latin typeface="Calibri"/>
                <a:cs typeface="Calibri"/>
              </a:rPr>
              <a:t>, samo</a:t>
            </a:r>
            <a:r>
              <a:rPr lang="pl-PL" sz="24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pl-PL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upisivanje</a:t>
            </a:r>
            <a:r>
              <a:rPr lang="pl-PL" sz="24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ili i </a:t>
            </a:r>
            <a:r>
              <a:rPr lang="pl-PL" sz="24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pl-PL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jedno</a:t>
            </a:r>
            <a:r>
              <a:rPr lang="pl-PL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pl-PL" sz="2400" spc="-51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pl-PL" sz="24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 smtClean="0">
                <a:solidFill>
                  <a:srgbClr val="000000"/>
                </a:solidFill>
                <a:latin typeface="Calibri"/>
                <a:cs typeface="Calibri"/>
              </a:rPr>
              <a:t>drugo?</a:t>
            </a:r>
          </a:p>
          <a:p>
            <a:pPr marL="914400" lvl="1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400" spc="-49" dirty="0" err="1" smtClean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400" spc="6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upisujete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 li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upisujete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6" dirty="0" err="1" smtClean="0">
                <a:solidFill>
                  <a:srgbClr val="000000"/>
                </a:solidFill>
                <a:latin typeface="Calibri"/>
                <a:cs typeface="Calibri"/>
              </a:rPr>
              <a:t>preko</a:t>
            </a:r>
            <a:r>
              <a:rPr lang="sr-Latn-ME" sz="2400" spc="-3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postojećeg</a:t>
            </a:r>
            <a:r>
              <a:rPr lang="en-US" sz="24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sadržaja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dodajete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novi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kraj</a:t>
            </a:r>
            <a:r>
              <a:rPr lang="en-US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400" spc="-20" dirty="0" smtClean="0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lang="sr-Latn-ME" sz="24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400" spc="-49" dirty="0" err="1" smtClean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400" spc="6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pokušavate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upišete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sistemu</a:t>
            </a:r>
            <a:r>
              <a:rPr lang="en-US" sz="2400" spc="3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3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razlikuje</a:t>
            </a:r>
            <a:r>
              <a:rPr lang="en-US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binarne</a:t>
            </a:r>
            <a:r>
              <a:rPr lang="en-US"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tekstualne</a:t>
            </a:r>
            <a:r>
              <a:rPr lang="en-US"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fajlove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3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sr-Latn-ME" sz="2400" spc="-3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tip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ćete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koristiti</a:t>
            </a:r>
            <a:r>
              <a:rPr lang="en-US" sz="2400" spc="-18" dirty="0">
                <a:solidFill>
                  <a:srgbClr val="000000"/>
                </a:solidFill>
                <a:latin typeface="Calibri"/>
                <a:cs typeface="Calibri"/>
              </a:rPr>
              <a:t>?</a:t>
            </a:r>
          </a:p>
          <a:p>
            <a:pPr>
              <a:lnSpc>
                <a:spcPts val="3024"/>
              </a:lnSpc>
            </a:pPr>
            <a:endParaRPr lang="pl-PL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914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Otvaranje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datoteke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80964" y="1343179"/>
            <a:ext cx="5459188" cy="10259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4877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Režimi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otvaranje</a:t>
            </a:r>
            <a:r>
              <a:rPr sz="40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122224" marR="0">
              <a:lnSpc>
                <a:spcPts val="2446"/>
              </a:lnSpc>
              <a:spcBef>
                <a:spcPts val="721"/>
              </a:spcBef>
              <a:spcAft>
                <a:spcPts val="0"/>
              </a:spcAft>
            </a:pPr>
            <a:r>
              <a:rPr lang="sr-Latn-ME" sz="2000" dirty="0" smtClean="0">
                <a:solidFill>
                  <a:srgbClr val="000000"/>
                </a:solidFill>
                <a:latin typeface="CWCNKH+Wingdings"/>
                <a:cs typeface="CWCNKH+Wingdings"/>
              </a:rPr>
              <a:t>    </a:t>
            </a:r>
            <a:r>
              <a:rPr sz="2000" dirty="0" smtClean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000" spc="17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r (otvara </a:t>
            </a:r>
            <a:r>
              <a:rPr sz="2000" spc="-11" dirty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20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34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0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čitanje, od</a:t>
            </a:r>
            <a:r>
              <a:rPr sz="20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>
                <a:solidFill>
                  <a:srgbClr val="000000"/>
                </a:solidFill>
                <a:latin typeface="Calibri"/>
                <a:cs typeface="Calibri"/>
              </a:rPr>
              <a:t>početka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99464" y="2321673"/>
            <a:ext cx="6856979" cy="6916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 smtClean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000" spc="17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r+ (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otvara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20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34" dirty="0" err="1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0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čitanje</a:t>
            </a:r>
            <a:r>
              <a:rPr sz="20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upisivanje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, od</a:t>
            </a:r>
            <a:r>
              <a:rPr sz="20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početka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99464" y="2656663"/>
            <a:ext cx="8355397" cy="692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9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 smtClean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000" spc="1704" dirty="0" smtClean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w</a:t>
            </a:r>
            <a:r>
              <a:rPr sz="20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otvara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20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30" dirty="0" err="1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0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upisivanje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, od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početka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; </a:t>
            </a:r>
            <a:r>
              <a:rPr sz="2000" spc="-34" dirty="0" err="1" smtClean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0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sz="2000" spc="3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endParaRPr sz="20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95653" y="2931527"/>
            <a:ext cx="8232100" cy="6916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postojeći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briše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0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0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sz="20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0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sistem</a:t>
            </a:r>
            <a:r>
              <a:rPr sz="20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pokuša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 da je </a:t>
            </a:r>
            <a:r>
              <a:rPr sz="20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napravi</a:t>
            </a:r>
            <a:r>
              <a:rPr sz="2000" spc="-1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sz="20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99464" y="3266807"/>
            <a:ext cx="5509460" cy="6916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000" spc="170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w+ (otvara </a:t>
            </a:r>
            <a:r>
              <a:rPr sz="2000" spc="-11" dirty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20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34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0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upisivanje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 čitanje)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99464" y="3602087"/>
            <a:ext cx="8371716" cy="6916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000" spc="170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(otvara</a:t>
            </a:r>
            <a:r>
              <a:rPr sz="20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20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34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0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upisivanje;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0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2" dirty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sz="20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postoji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sistem</a:t>
            </a:r>
            <a:r>
              <a:rPr sz="20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je ne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295653" y="3876407"/>
            <a:ext cx="6530728" cy="6916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otvara,</a:t>
            </a:r>
            <a:r>
              <a:rPr sz="20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funkcija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 false,</a:t>
            </a:r>
            <a:r>
              <a:rPr sz="20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 PHP generiše upozorenje)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99464" y="4212068"/>
            <a:ext cx="8383997" cy="6916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000" spc="170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x+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(otvara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1" dirty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20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34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0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upisivanje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 čitanje; </a:t>
            </a:r>
            <a:r>
              <a:rPr sz="2000" spc="-23" dirty="0">
                <a:solidFill>
                  <a:srgbClr val="000000"/>
                </a:solidFill>
                <a:latin typeface="Calibri"/>
                <a:cs typeface="Calibri"/>
              </a:rPr>
              <a:t>ukoliko</a:t>
            </a:r>
            <a:r>
              <a:rPr sz="20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2" dirty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sz="20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postoji,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295653" y="4486388"/>
            <a:ext cx="8011415" cy="6916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sistem</a:t>
            </a:r>
            <a:r>
              <a:rPr sz="20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je ne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otvara,</a:t>
            </a:r>
            <a:r>
              <a:rPr sz="20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funkcija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 false,</a:t>
            </a:r>
            <a:r>
              <a:rPr sz="20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 PHP generiše upozorenje)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899464" y="4821668"/>
            <a:ext cx="8459423" cy="6916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000" spc="170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 (otvara </a:t>
            </a:r>
            <a:r>
              <a:rPr sz="2000" spc="-11" dirty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20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samo </a:t>
            </a:r>
            <a:r>
              <a:rPr sz="2000" spc="-31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0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dodavanje</a:t>
            </a:r>
            <a:r>
              <a:rPr sz="20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od kraja postojećeg sadržaja)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99464" y="5156948"/>
            <a:ext cx="8802971" cy="6916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000" spc="170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a+ (otvara </a:t>
            </a:r>
            <a:r>
              <a:rPr sz="2000" spc="-11" dirty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20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34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0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dodavanje</a:t>
            </a:r>
            <a:r>
              <a:rPr sz="20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 čitanje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od kraja postojećeg sadržaja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295653" y="5430927"/>
            <a:ext cx="7932222" cy="692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9"/>
              </a:lnSpc>
              <a:spcBef>
                <a:spcPts val="0"/>
              </a:spcBef>
              <a:spcAft>
                <a:spcPts val="0"/>
              </a:spcAft>
            </a:pPr>
            <a:r>
              <a:rPr sz="2000" spc="-34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0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28" dirty="0">
                <a:solidFill>
                  <a:srgbClr val="000000"/>
                </a:solidFill>
                <a:latin typeface="Calibri"/>
                <a:cs typeface="Calibri"/>
              </a:rPr>
              <a:t>ga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ima;</a:t>
            </a:r>
            <a:r>
              <a:rPr sz="20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34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0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2" dirty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sz="20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ne postoji,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sistem</a:t>
            </a:r>
            <a:r>
              <a:rPr sz="20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pokušava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 da je napravi)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899464" y="5766802"/>
            <a:ext cx="7727488" cy="10269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000" spc="170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b (Binary - </a:t>
            </a:r>
            <a:r>
              <a:rPr sz="2000" spc="-15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0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se u kombinaciji sa nekim od ostalih</a:t>
            </a:r>
            <a:r>
              <a:rPr sz="20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režima)</a:t>
            </a:r>
          </a:p>
          <a:p>
            <a:pPr marL="0" marR="0">
              <a:lnSpc>
                <a:spcPts val="2446"/>
              </a:lnSpc>
              <a:spcBef>
                <a:spcPts val="243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000" spc="170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t </a:t>
            </a:r>
            <a:r>
              <a:rPr sz="2000" spc="-41" dirty="0">
                <a:solidFill>
                  <a:srgbClr val="000000"/>
                </a:solidFill>
                <a:latin typeface="Calibri"/>
                <a:cs typeface="Calibri"/>
              </a:rPr>
              <a:t>(Text</a:t>
            </a:r>
            <a:r>
              <a:rPr sz="20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sz="2000" spc="-15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0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se u kombinaciji sa nekim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0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ostalih</a:t>
            </a:r>
            <a:r>
              <a:rPr sz="20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režima)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9" name="Rounded Rectangle 1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Otvaranje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datoteke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64842"/>
            <a:ext cx="7971224" cy="44371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Klasične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rade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bazama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čuvaju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stanje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(korisnici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prvo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prijavljuju,</a:t>
            </a:r>
            <a:r>
              <a:rPr sz="2800" spc="7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zatim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izvršavaju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pojedine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transakcije,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na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kraju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>
                <a:solidFill>
                  <a:srgbClr val="000000"/>
                </a:solidFill>
                <a:latin typeface="Calibri"/>
                <a:cs typeface="Calibri"/>
              </a:rPr>
              <a:t>kad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obave</a:t>
            </a:r>
            <a:r>
              <a:rPr lang="en-US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posao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odjavljuju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se).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ne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čuva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stanje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tj.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 err="1">
                <a:solidFill>
                  <a:srgbClr val="000000"/>
                </a:solidFill>
                <a:latin typeface="Calibri"/>
                <a:cs typeface="Calibri"/>
              </a:rPr>
              <a:t>svaka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interakcija</a:t>
            </a:r>
            <a:r>
              <a:rPr lang="en-US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pregledača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servera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nezavisna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druge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interakcije.</a:t>
            </a:r>
          </a:p>
          <a:p>
            <a:pPr marL="457200" marR="0" indent="-457200">
              <a:lnSpc>
                <a:spcPts val="3413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Dakle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neki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bezbijed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iti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čuvanje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20" dirty="0" err="1" smtClean="0">
                <a:solidFill>
                  <a:srgbClr val="000000"/>
                </a:solidFill>
                <a:latin typeface="Calibri"/>
                <a:cs typeface="Calibri"/>
              </a:rPr>
              <a:t>t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ekućeg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stanja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čuvanje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tekućeg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stanja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ob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ezbjeđ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kolačiće</a:t>
            </a:r>
            <a:r>
              <a:rPr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sesije.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Povezivanje slojeva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14706" y="1364842"/>
            <a:ext cx="8549782" cy="40780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Koristimo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funkcije:</a:t>
            </a:r>
          </a:p>
          <a:p>
            <a:pPr marL="0" marR="0">
              <a:lnSpc>
                <a:spcPts val="3413"/>
              </a:lnSpc>
              <a:spcBef>
                <a:spcPts val="270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fwrite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sz="2400" spc="-4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=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file write ili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fputs()</a:t>
            </a:r>
            <a:r>
              <a:rPr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=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file put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string</a:t>
            </a: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Poziv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fwrite:</a:t>
            </a:r>
            <a:r>
              <a:rPr sz="2800" spc="58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fwrite</a:t>
            </a:r>
            <a:r>
              <a:rPr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($fp,</a:t>
            </a:r>
            <a:r>
              <a:rPr sz="24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tekst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upisuje</a:t>
            </a:r>
            <a:r>
              <a:rPr sz="2800" spc="5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znakovnu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ljiv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е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$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tekst</a:t>
            </a:r>
            <a:r>
              <a:rPr lang="sr-Latn-ME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datoteku,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koju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upućuje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$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fp.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40" dirty="0" err="1" smtClean="0">
                <a:solidFill>
                  <a:srgbClr val="000000"/>
                </a:solidFill>
                <a:latin typeface="Calibri"/>
                <a:cs typeface="Calibri"/>
              </a:rPr>
              <a:t>Treći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i="1" dirty="0" err="1">
                <a:solidFill>
                  <a:srgbClr val="000000"/>
                </a:solidFill>
                <a:latin typeface="Courier New"/>
                <a:cs typeface="Courier New"/>
              </a:rPr>
              <a:t>int</a:t>
            </a:r>
            <a:r>
              <a:rPr sz="2400" i="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i="1" dirty="0" err="1" smtClean="0">
                <a:solidFill>
                  <a:srgbClr val="000000"/>
                </a:solidFill>
                <a:latin typeface="Courier New"/>
                <a:cs typeface="Courier New"/>
              </a:rPr>
              <a:t>duzina</a:t>
            </a:r>
            <a:r>
              <a:rPr lang="sr-Latn-ME" sz="2400" i="1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obavezan,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sz="2800" spc="6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maksimalan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bajtova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upisati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pravite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podacima,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sami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određujete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format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kojem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biti snimljeni.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95522" y="6299648"/>
            <a:ext cx="2196114" cy="598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Rad</a:t>
            </a:r>
            <a:r>
              <a:rPr sz="1800" spc="12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sa datotekam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Upisivaje</a:t>
              </a:r>
              <a:r>
                <a:rPr lang="en-US" sz="3600" b="1" dirty="0" smtClean="0">
                  <a:ln w="1905"/>
                </a:rPr>
                <a:t> u </a:t>
              </a:r>
              <a:r>
                <a:rPr lang="en-US" sz="3600" b="1" dirty="0" err="1" smtClean="0">
                  <a:ln w="1905"/>
                </a:rPr>
                <a:t>datoteku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45344"/>
            <a:ext cx="7683192" cy="22570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1500" marR="0" indent="-571500">
              <a:lnSpc>
                <a:spcPts val="439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fclose:</a:t>
            </a:r>
            <a:r>
              <a:rPr sz="2800" spc="26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fclose($</a:t>
            </a:r>
            <a:r>
              <a:rPr sz="2800" dirty="0" err="1">
                <a:solidFill>
                  <a:srgbClr val="000000"/>
                </a:solidFill>
                <a:latin typeface="Courier New"/>
                <a:cs typeface="Courier New"/>
              </a:rPr>
              <a:t>fp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  <a:endParaRPr lang="sr-Latn-ME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1028700" lvl="1" indent="-571500">
              <a:lnSpc>
                <a:spcPts val="4394"/>
              </a:lnSpc>
              <a:buFont typeface="Arial" pitchFamily="34" charset="0"/>
              <a:buChar char="•"/>
            </a:pPr>
            <a:r>
              <a:rPr lang="en-US" sz="24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V</a:t>
            </a:r>
            <a:r>
              <a:rPr lang="en-US" sz="2400" spc="-2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raća</a:t>
            </a: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i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true, </a:t>
            </a:r>
            <a:r>
              <a:rPr lang="en-US" sz="2400" spc="-4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ako</a:t>
            </a:r>
            <a:r>
              <a:rPr lang="en-US" sz="2400" spc="3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je </a:t>
            </a:r>
            <a:r>
              <a:rPr lang="en-US" sz="2400" spc="-15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datoteka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uspješno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sr-Latn-ME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spc="-12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zatvorena</a:t>
            </a:r>
            <a:r>
              <a:rPr lang="en-US" sz="2400" spc="-12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,</a:t>
            </a:r>
            <a:r>
              <a:rPr lang="sr-Latn-ME" sz="2400" spc="-12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odnosno</a:t>
            </a:r>
            <a:r>
              <a:rPr lang="en-US" sz="24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i="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false </a:t>
            </a:r>
            <a:r>
              <a:rPr lang="en-US" sz="2400" spc="-4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ako</a:t>
            </a:r>
            <a:r>
              <a:rPr lang="en-US" sz="2400" spc="31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nije</a:t>
            </a:r>
            <a:r>
              <a:rPr lang="en-US" sz="2400" dirty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marL="0" marR="0">
              <a:lnSpc>
                <a:spcPts val="4394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>
                  <a:ln w="1905"/>
                </a:rPr>
                <a:t>Z</a:t>
              </a:r>
              <a:r>
                <a:rPr lang="en-US" sz="3600" b="1" dirty="0" err="1" smtClean="0">
                  <a:ln w="1905"/>
                </a:rPr>
                <a:t>atvarajne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datoteke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79512" y="1196752"/>
            <a:ext cx="8964487" cy="57195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feof()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-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li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došlo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kraja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</a:p>
          <a:p>
            <a:pPr marL="0" marR="0">
              <a:lnSpc>
                <a:spcPts val="2718"/>
              </a:lnSpc>
              <a:spcBef>
                <a:spcPts val="497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while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(!feof($fp))</a:t>
            </a:r>
          </a:p>
          <a:p>
            <a:pPr marL="457200" marR="0" indent="-4572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Čitanje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red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red:</a:t>
            </a:r>
            <a:endParaRPr lang="sr-Latn-ME" sz="2800" spc="-14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3"/>
              </a:lnSpc>
              <a:spcBef>
                <a:spcPts val="284"/>
              </a:spcBef>
              <a:buFont typeface="Arial" pitchFamily="34" charset="0"/>
              <a:buChar char="•"/>
            </a:pPr>
            <a:r>
              <a:rPr lang="vi-VN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fgets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($fp,</a:t>
            </a:r>
            <a:r>
              <a:rPr lang="vi-VN"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999)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- čitanje</a:t>
            </a:r>
            <a:r>
              <a:rPr lang="vi-VN" sz="2400" spc="-15" dirty="0">
                <a:solidFill>
                  <a:srgbClr val="000000"/>
                </a:solidFill>
                <a:latin typeface="Calibri"/>
                <a:cs typeface="Calibri"/>
              </a:rPr>
              <a:t> teksta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4" dirty="0">
                <a:solidFill>
                  <a:srgbClr val="000000"/>
                </a:solidFill>
                <a:latin typeface="Calibri"/>
                <a:cs typeface="Calibri"/>
              </a:rPr>
              <a:t>red</a:t>
            </a:r>
            <a:r>
              <a:rPr lang="vi-VN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po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red,</a:t>
            </a:r>
            <a:r>
              <a:rPr lang="vi-VN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dok</a:t>
            </a:r>
            <a:r>
              <a:rPr lang="vi-VN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ne naiđe na </a:t>
            </a:r>
            <a:r>
              <a:rPr lang="vi-VN" sz="2400" spc="-15" dirty="0">
                <a:solidFill>
                  <a:srgbClr val="000000"/>
                </a:solidFill>
                <a:latin typeface="Calibri"/>
                <a:cs typeface="Calibri"/>
              </a:rPr>
              <a:t>kraj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reda, </a:t>
            </a:r>
            <a:r>
              <a:rPr lang="vi-VN" sz="2400" spc="-20" dirty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ili dok</a:t>
            </a:r>
            <a:r>
              <a:rPr lang="vi-VN"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ne pročita 998</a:t>
            </a:r>
            <a:r>
              <a:rPr lang="vi-VN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bajtova</a:t>
            </a:r>
            <a:endParaRPr lang="sr-Latn-ME" sz="2400" spc="-12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3"/>
              </a:lnSpc>
              <a:spcBef>
                <a:spcPts val="284"/>
              </a:spcBef>
              <a:buFont typeface="Arial" pitchFamily="34" charset="0"/>
              <a:buChar char="•"/>
            </a:pPr>
            <a:r>
              <a:rPr lang="vi-VN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fgetss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($fp, int</a:t>
            </a:r>
            <a:r>
              <a:rPr lang="vi-VN"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duz, </a:t>
            </a:r>
            <a:r>
              <a:rPr lang="vi-VN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string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dozvoljene_oznake])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914400" lvl="1" indent="-457200">
              <a:lnSpc>
                <a:spcPts val="3413"/>
              </a:lnSpc>
              <a:spcBef>
                <a:spcPts val="284"/>
              </a:spcBef>
              <a:buFont typeface="Arial" pitchFamily="34" charset="0"/>
              <a:buChar char="•"/>
            </a:pPr>
            <a:r>
              <a:rPr lang="vi-VN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fgetcsv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($fp, int duz [,string granicnik])</a:t>
            </a:r>
          </a:p>
          <a:p>
            <a:pPr marL="457200" indent="-457200">
              <a:lnSpc>
                <a:spcPts val="3413"/>
              </a:lnSpc>
              <a:spcBef>
                <a:spcPts val="234"/>
              </a:spcBef>
              <a:buFont typeface="Arial" pitchFamily="34" charset="0"/>
              <a:buChar char="•"/>
            </a:pP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Čitanje</a:t>
            </a:r>
            <a:r>
              <a:rPr lang="vi-VN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cijele </a:t>
            </a:r>
            <a:r>
              <a:rPr lang="vi-VN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datoteke:</a:t>
            </a:r>
            <a:endParaRPr lang="sr-Latn-ME" sz="2800" spc="-2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3"/>
              </a:lnSpc>
              <a:spcBef>
                <a:spcPts val="234"/>
              </a:spcBef>
              <a:buFont typeface="Arial" pitchFamily="34" charset="0"/>
              <a:buChar char="•"/>
            </a:pPr>
            <a:r>
              <a:rPr lang="vi-VN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readfile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(“$DOCUMENT_ROOT/../prodaja/racun.txt”)</a:t>
            </a:r>
          </a:p>
          <a:p>
            <a:pPr marL="800100" lvl="1" indent="-342900">
              <a:lnSpc>
                <a:spcPts val="2932"/>
              </a:lnSpc>
              <a:buFont typeface="Arial" pitchFamily="34" charset="0"/>
              <a:buChar char="•"/>
            </a:pPr>
            <a:r>
              <a:rPr lang="vi-VN" sz="2400" spc="-18" dirty="0">
                <a:solidFill>
                  <a:srgbClr val="000000"/>
                </a:solidFill>
                <a:latin typeface="Calibri"/>
                <a:cs typeface="Calibri"/>
              </a:rPr>
              <a:t>otvara</a:t>
            </a:r>
            <a:r>
              <a:rPr lang="vi-VN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5" dirty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i prosljeđuje njen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direktno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na standardni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izlaz</a:t>
            </a:r>
            <a:endParaRPr lang="vi-VN"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smtClean="0">
                  <a:ln w="1905"/>
                </a:rPr>
                <a:t>Jo</a:t>
              </a:r>
              <a:r>
                <a:rPr lang="sr-Latn-ME" sz="3600" b="1" dirty="0" smtClean="0">
                  <a:ln w="1905"/>
                </a:rPr>
                <a:t>š neke korisne funkcije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44423" y="1401144"/>
            <a:ext cx="8620065" cy="50038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$filearray=file(“$DOCUMENT_ROOT/../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prodaja/racun.txt”)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učitava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u niz i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red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miješt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zaseban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element</a:t>
            </a:r>
            <a:r>
              <a:rPr sz="2400" spc="-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endParaRPr lang="sr-Latn-ME" sz="24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fpassthru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($fp);</a:t>
            </a:r>
            <a:r>
              <a:rPr sz="2000" spc="-3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true </a:t>
            </a:r>
            <a:r>
              <a:rPr sz="2400" spc="-40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spješn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>
                <a:solidFill>
                  <a:srgbClr val="000000"/>
                </a:solidFill>
                <a:latin typeface="Calibri"/>
                <a:cs typeface="Calibri"/>
              </a:rPr>
              <a:t>prođe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fopen</a:t>
            </a:r>
            <a:r>
              <a:rPr lang="sr-Latn-ME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342900" marR="0" indent="-342900">
              <a:lnSpc>
                <a:spcPct val="114000"/>
              </a:lnSpc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da se čita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znak po znak:</a:t>
            </a:r>
          </a:p>
          <a:p>
            <a:pPr marL="347776" marR="0">
              <a:lnSpc>
                <a:spcPct val="114000"/>
              </a:lnSpc>
              <a:spcBef>
                <a:spcPts val="115"/>
              </a:spcBef>
              <a:spcAft>
                <a:spcPts val="60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$char</a:t>
            </a:r>
            <a:r>
              <a:rPr sz="2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2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fgetc($fp)</a:t>
            </a:r>
            <a:r>
              <a:rPr sz="24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//fp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400" spc="-11" dirty="0" err="1">
                <a:solidFill>
                  <a:srgbClr val="000000"/>
                </a:solidFill>
                <a:latin typeface="Calibri"/>
                <a:cs typeface="Calibri"/>
              </a:rPr>
              <a:t>pokazivač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endParaRPr sz="2400" spc="-17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ct val="114000"/>
              </a:lnSpc>
              <a:spcBef>
                <a:spcPts val="343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Čitanje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proizvoljne</a:t>
            </a:r>
            <a:r>
              <a:rPr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dužine</a:t>
            </a:r>
            <a:r>
              <a:rPr sz="2400" spc="-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fread($fp,</a:t>
            </a:r>
            <a:r>
              <a:rPr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int</a:t>
            </a:r>
            <a:r>
              <a:rPr sz="2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duzina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r>
              <a:rPr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učitava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iz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zadati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bajtova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ili </a:t>
            </a:r>
            <a:r>
              <a:rPr sz="2400" spc="-33" dirty="0">
                <a:solidFill>
                  <a:srgbClr val="000000"/>
                </a:solidFill>
                <a:latin typeface="Calibri"/>
                <a:cs typeface="Calibri"/>
              </a:rPr>
              <a:t>koliko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ih je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preostalo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do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kraja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endParaRPr lang="sr-Latn-ME" sz="2400" spc="-18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ct val="114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it-IT" sz="2400" spc="-18" dirty="0">
                <a:solidFill>
                  <a:srgbClr val="000000"/>
                </a:solidFill>
                <a:latin typeface="Calibri"/>
                <a:cs typeface="Calibri"/>
              </a:rPr>
              <a:t>Provjera</a:t>
            </a:r>
            <a:r>
              <a:rPr lang="it-IT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it-IT" sz="2400" dirty="0">
                <a:solidFill>
                  <a:srgbClr val="000000"/>
                </a:solidFill>
                <a:latin typeface="Calibri"/>
                <a:cs typeface="Calibri"/>
              </a:rPr>
              <a:t>da li</a:t>
            </a:r>
            <a:r>
              <a:rPr lang="it-IT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it-IT" sz="2400" spc="-12" dirty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lang="it-IT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it-IT" sz="2400" dirty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lang="it-IT"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ct val="114000"/>
              </a:lnSpc>
              <a:spcAft>
                <a:spcPts val="600"/>
              </a:spcAft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 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file_exists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(“$DOCUMENT_ROOT/../prodaja/racun.txt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”);</a:t>
            </a:r>
            <a:endParaRPr sz="2000" spc="-18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smtClean="0">
                  <a:ln w="1905"/>
                </a:rPr>
                <a:t>Jo</a:t>
              </a:r>
              <a:r>
                <a:rPr lang="sr-Latn-ME" sz="3600" b="1" dirty="0" smtClean="0">
                  <a:ln w="1905"/>
                </a:rPr>
                <a:t>š neke korisne funkcije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63318"/>
            <a:ext cx="8430679" cy="43088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Utvrđivanje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veličine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en-US" sz="2800" spc="-18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270"/>
              </a:lnSpc>
            </a:pP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filesize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(“$DOCUMENT_ROOT/../prodaja/racun.txt”);</a:t>
            </a:r>
          </a:p>
          <a:p>
            <a:pPr marL="571500" indent="-571500">
              <a:lnSpc>
                <a:spcPts val="3413"/>
              </a:lnSpc>
              <a:spcBef>
                <a:spcPts val="342"/>
              </a:spcBef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Brisanje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2270"/>
              </a:lnSpc>
            </a:pP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	unlink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(“$DOCUMENT_ROOT/../prodaja/racun.txt”);</a:t>
            </a:r>
          </a:p>
          <a:p>
            <a:pPr>
              <a:lnSpc>
                <a:spcPts val="3413"/>
              </a:lnSpc>
              <a:spcBef>
                <a:spcPts val="318"/>
              </a:spcBef>
            </a:pPr>
            <a:r>
              <a:rPr lang="en-US" sz="28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     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>
                <a:solidFill>
                  <a:srgbClr val="000000"/>
                </a:solidFill>
                <a:latin typeface="Calibri"/>
                <a:cs typeface="Calibri"/>
              </a:rPr>
              <a:t>false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44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uspe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izbriše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endParaRPr lang="en-US" sz="2800" spc="-15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6"/>
              </a:lnSpc>
              <a:spcBef>
                <a:spcPts val="303"/>
              </a:spcBef>
              <a:buFont typeface="Arial" pitchFamily="34" charset="0"/>
              <a:buChar char="•"/>
            </a:pP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Kretanje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datoteci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 </a:t>
            </a:r>
          </a:p>
          <a:p>
            <a:pPr marL="914400" lvl="1" indent="-457200">
              <a:lnSpc>
                <a:spcPts val="3416"/>
              </a:lnSpc>
              <a:spcBef>
                <a:spcPts val="303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rewind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lang="en-US" sz="24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pomijera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pokazivač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početak</a:t>
            </a:r>
            <a:r>
              <a:rPr lang="en-US"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endParaRPr lang="en-US" sz="2400" spc="-2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6"/>
              </a:lnSpc>
              <a:spcBef>
                <a:spcPts val="303"/>
              </a:spcBef>
              <a:buFont typeface="Arial" pitchFamily="34" charset="0"/>
              <a:buChar char="•"/>
            </a:pP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ftell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lang="en-US" sz="24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daje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tekući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položaj</a:t>
            </a:r>
            <a:r>
              <a:rPr lang="en-US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pokazivača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datoteci</a:t>
            </a:r>
            <a:endParaRPr lang="en-US" sz="24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6"/>
              </a:lnSpc>
              <a:spcBef>
                <a:spcPts val="303"/>
              </a:spcBef>
              <a:buFont typeface="Arial" pitchFamily="34" charset="0"/>
              <a:buChar char="•"/>
            </a:pPr>
            <a:r>
              <a:rPr lang="en-US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f</a:t>
            </a:r>
            <a:r>
              <a:rPr lang="pl-PL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seek</a:t>
            </a:r>
            <a:r>
              <a:rPr lang="pl-PL" sz="2400" dirty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lang="pl-PL" sz="24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- pomijera </a:t>
            </a:r>
            <a:r>
              <a:rPr lang="pl-PL" sz="2400" spc="-10" dirty="0">
                <a:solidFill>
                  <a:srgbClr val="000000"/>
                </a:solidFill>
                <a:latin typeface="Calibri"/>
                <a:cs typeface="Calibri"/>
              </a:rPr>
              <a:t>pokazivač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3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pl-PL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10" dirty="0">
                <a:solidFill>
                  <a:srgbClr val="000000"/>
                </a:solidFill>
                <a:latin typeface="Calibri"/>
                <a:cs typeface="Calibri"/>
              </a:rPr>
              <a:t>zadati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10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lang="pl-PL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bajtova</a:t>
            </a:r>
            <a:r>
              <a:rPr lang="en-US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odnosu na </a:t>
            </a:r>
            <a:r>
              <a:rPr lang="pl-PL" sz="2400" spc="-17" dirty="0">
                <a:solidFill>
                  <a:srgbClr val="000000"/>
                </a:solidFill>
                <a:latin typeface="Calibri"/>
                <a:cs typeface="Calibri"/>
              </a:rPr>
              <a:t>referentni</a:t>
            </a:r>
            <a:r>
              <a:rPr lang="pl-PL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položaj</a:t>
            </a:r>
            <a:endParaRPr lang="pl-PL" sz="2400" spc="-11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smtClean="0">
                  <a:ln w="1905"/>
                </a:rPr>
                <a:t>Jo</a:t>
              </a:r>
              <a:r>
                <a:rPr lang="sr-Latn-ME" sz="3600" b="1" dirty="0" smtClean="0">
                  <a:ln w="1905"/>
                </a:rPr>
                <a:t>š neke korisne funkcije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88438" y="1398264"/>
            <a:ext cx="8476050" cy="2577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72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bool flock (resurs fp, int</a:t>
            </a:r>
            <a:r>
              <a:rPr sz="24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operacija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6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operacije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f-je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flock()</a:t>
            </a:r>
          </a:p>
          <a:p>
            <a:pPr marL="342900" marR="0" indent="-342900">
              <a:lnSpc>
                <a:spcPts val="3413"/>
              </a:lnSpc>
              <a:spcBef>
                <a:spcPts val="22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LOCK_SH</a:t>
            </a:r>
            <a:r>
              <a:rPr sz="2400" spc="-3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(zaključavanje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čitanje)</a:t>
            </a:r>
          </a:p>
          <a:p>
            <a:pPr marL="342900" marR="0" indent="-3429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LOCK_EX</a:t>
            </a:r>
            <a:r>
              <a:rPr sz="2400" spc="2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(zaključavanje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upisivanje)</a:t>
            </a:r>
          </a:p>
          <a:p>
            <a:pPr marL="342900" marR="0" indent="-3429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LOCK_UN</a:t>
            </a:r>
            <a:r>
              <a:rPr sz="2400" spc="-3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(otključava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zaključanu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datoteku)</a:t>
            </a:r>
          </a:p>
          <a:p>
            <a:pPr marL="342900" marR="0" indent="-342900">
              <a:lnSpc>
                <a:spcPts val="3413"/>
              </a:lnSpc>
              <a:spcBef>
                <a:spcPts val="29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LOCK_NB</a:t>
            </a:r>
            <a:r>
              <a:rPr sz="2400" spc="-3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(sprečava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blokiranje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prilikom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zaključavanja)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Zaključavanje datoteka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363"/>
            <a:ext cx="6068164" cy="3744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Nizovi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numeričkim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indeksima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Nizovi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drugačijim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indeksima</a:t>
            </a: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Operatori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51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7" dirty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r>
              <a:rPr sz="32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sa nizovima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Višedimenzionalni</a:t>
            </a:r>
            <a:r>
              <a:rPr sz="32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nizovi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Sortiranje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nizova</a:t>
            </a:r>
            <a:endParaRPr lang="en-US" sz="3200" spc="-23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spcBef>
                <a:spcPts val="312"/>
              </a:spcBef>
              <a:buFont typeface="Arial" pitchFamily="34" charset="0"/>
              <a:buChar char="•"/>
            </a:pPr>
            <a:r>
              <a:rPr lang="en-US" sz="3200" spc="-11" dirty="0" err="1">
                <a:solidFill>
                  <a:srgbClr val="000000"/>
                </a:solidFill>
                <a:latin typeface="Calibri"/>
                <a:cs typeface="Calibri"/>
              </a:rPr>
              <a:t>Ostale</a:t>
            </a:r>
            <a:r>
              <a:rPr lang="en-US"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0" dirty="0" err="1">
                <a:solidFill>
                  <a:srgbClr val="000000"/>
                </a:solidFill>
                <a:latin typeface="Calibri"/>
                <a:cs typeface="Calibri"/>
              </a:rPr>
              <a:t>radnje</a:t>
            </a:r>
            <a:r>
              <a:rPr lang="en-US"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nizovima</a:t>
            </a:r>
            <a:endParaRPr lang="en-US"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</a:pPr>
            <a:endParaRPr sz="3200" spc="-23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smtClean="0">
                  <a:ln w="1905"/>
                </a:rPr>
                <a:t>Jo</a:t>
              </a:r>
              <a:r>
                <a:rPr lang="sr-Latn-ME" sz="3600" b="1" dirty="0" smtClean="0">
                  <a:ln w="1905"/>
                </a:rPr>
                <a:t>š neke korisne funkcije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074056" y="5704114"/>
            <a:ext cx="8069943" cy="1153886"/>
          </a:xfrm>
          <a:prstGeom prst="rect">
            <a:avLst/>
          </a:prstGeom>
          <a:blipFill>
            <a:blip r:embed="rId2" cstate="print"/>
            <a:srcRect/>
            <a:stretch>
              <a:fillRect l="-13310" t="-494340" r="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14925" y="1364842"/>
            <a:ext cx="8621571" cy="48218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Niz (engl. array)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800" spc="3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određenog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3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sadrži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skup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nekom</a:t>
            </a:r>
            <a:r>
              <a:rPr sz="28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edoslje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6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mješt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ene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nizu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nazivaju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 err="1" smtClean="0">
                <a:solidFill>
                  <a:srgbClr val="000000"/>
                </a:solidFill>
                <a:latin typeface="Calibri"/>
                <a:cs typeface="Calibri"/>
              </a:rPr>
              <a:t>elementi</a:t>
            </a:r>
            <a:r>
              <a:rPr lang="en-US" sz="2800" i="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Jedan</a:t>
            </a:r>
            <a:r>
              <a:rPr lang="en-US" sz="28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imati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više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elemenata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element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jednu</a:t>
            </a:r>
            <a:r>
              <a:rPr lang="en-US" sz="28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tekst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drugi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) </a:t>
            </a:r>
          </a:p>
          <a:p>
            <a:pPr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     </a:t>
            </a:r>
            <a:r>
              <a:rPr lang="en-US"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Lista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primjeru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apoteke</a:t>
            </a:r>
            <a:r>
              <a:rPr lang="en-US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&gt; </a:t>
            </a: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spc="-33" dirty="0" err="1" smtClean="0">
                <a:solidFill>
                  <a:srgbClr val="000000"/>
                </a:solidFill>
                <a:latin typeface="Calibri"/>
                <a:cs typeface="Calibri"/>
              </a:rPr>
              <a:t>Svakom</a:t>
            </a:r>
            <a:r>
              <a:rPr lang="en-US" sz="2800" spc="5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elementu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pridružuje</a:t>
            </a:r>
            <a:r>
              <a:rPr lang="en-US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2800" spc="-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i="1" dirty="0" err="1">
                <a:solidFill>
                  <a:srgbClr val="000000"/>
                </a:solidFill>
                <a:latin typeface="Calibri"/>
                <a:cs typeface="Calibri"/>
              </a:rPr>
              <a:t>indeks</a:t>
            </a:r>
            <a:r>
              <a:rPr lang="en-US" sz="2800" i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i="1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i="1" dirty="0" err="1" smtClean="0">
                <a:solidFill>
                  <a:srgbClr val="000000"/>
                </a:solidFill>
                <a:latin typeface="Calibri"/>
                <a:cs typeface="Calibri"/>
              </a:rPr>
              <a:t>ključ</a:t>
            </a:r>
            <a:r>
              <a:rPr lang="en-US" sz="2800" i="1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Višedimenzionalni</a:t>
            </a:r>
            <a:r>
              <a:rPr lang="en-US"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nizova</a:t>
            </a:r>
            <a:r>
              <a:rPr lang="en-US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en-US"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podržava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numerički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indeksirane</a:t>
            </a:r>
            <a:r>
              <a:rPr lang="en-US"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asocijativne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025"/>
              </a:lnSpc>
            </a:pP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nizove</a:t>
            </a:r>
            <a:endParaRPr lang="en-US" sz="2800" spc="-2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i="1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88769" y="5986542"/>
            <a:ext cx="101261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Aspirin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653282" y="5986542"/>
            <a:ext cx="985056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Brufen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176139" y="5986542"/>
            <a:ext cx="1259196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Vitamin</a:t>
            </a:r>
            <a:r>
              <a:rPr sz="1800" b="1" spc="-28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02056" y="6304801"/>
            <a:ext cx="597172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32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295522" y="6299648"/>
            <a:ext cx="2008455" cy="598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Upotreba</a:t>
            </a:r>
            <a:r>
              <a:rPr sz="18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nizova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3" name="Rounded Rectangle 12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Šta je niz?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44423" y="1363318"/>
            <a:ext cx="8696035" cy="50013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PHP: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indeksi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uvijek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počinju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nulom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Inicijalizovanje: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pravi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jezičkom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konstukcijom</a:t>
            </a:r>
          </a:p>
          <a:p>
            <a:pPr marL="0" marR="0">
              <a:lnSpc>
                <a:spcPts val="2964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  A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rray</a:t>
            </a:r>
            <a:endParaRPr lang="en-US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490"/>
              </a:lnSpc>
            </a:pPr>
            <a:r>
              <a:rPr lang="en-US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   $</a:t>
            </a:r>
            <a:r>
              <a:rPr lang="en-US" sz="2200" dirty="0" err="1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lang="en-US" sz="2200" dirty="0">
                <a:solidFill>
                  <a:srgbClr val="000000"/>
                </a:solidFill>
                <a:latin typeface="Courier New"/>
                <a:cs typeface="Courier New"/>
              </a:rPr>
              <a:t>=array('</a:t>
            </a:r>
            <a:r>
              <a:rPr lang="en-US" sz="2200" dirty="0" err="1">
                <a:solidFill>
                  <a:srgbClr val="000000"/>
                </a:solidFill>
                <a:latin typeface="Courier New"/>
                <a:cs typeface="Courier New"/>
              </a:rPr>
              <a:t>Andol</a:t>
            </a:r>
            <a:r>
              <a:rPr lang="en-US" sz="2200" dirty="0">
                <a:solidFill>
                  <a:srgbClr val="000000"/>
                </a:solidFill>
                <a:latin typeface="Courier New"/>
                <a:cs typeface="Courier New"/>
              </a:rPr>
              <a:t>', '</a:t>
            </a:r>
            <a:r>
              <a:rPr lang="en-US" sz="2200" dirty="0" err="1">
                <a:solidFill>
                  <a:srgbClr val="000000"/>
                </a:solidFill>
                <a:latin typeface="Courier New"/>
                <a:cs typeface="Courier New"/>
              </a:rPr>
              <a:t>Brufen</a:t>
            </a:r>
            <a:r>
              <a:rPr lang="en-US" sz="2200" dirty="0">
                <a:solidFill>
                  <a:srgbClr val="000000"/>
                </a:solidFill>
                <a:latin typeface="Courier New"/>
                <a:cs typeface="Courier New"/>
              </a:rPr>
              <a:t>', '</a:t>
            </a:r>
            <a:r>
              <a:rPr lang="en-US" sz="2200" dirty="0" err="1">
                <a:solidFill>
                  <a:srgbClr val="000000"/>
                </a:solidFill>
                <a:latin typeface="Courier New"/>
                <a:cs typeface="Courier New"/>
              </a:rPr>
              <a:t>VitaminC</a:t>
            </a:r>
            <a:r>
              <a:rPr lang="en-US" sz="2200" dirty="0">
                <a:solidFill>
                  <a:srgbClr val="000000"/>
                </a:solidFill>
                <a:latin typeface="Courier New"/>
                <a:cs typeface="Courier New"/>
              </a:rPr>
              <a:t>');</a:t>
            </a:r>
          </a:p>
          <a:p>
            <a:pPr marL="457200" indent="-457200">
              <a:lnSpc>
                <a:spcPts val="3413"/>
              </a:lnSpc>
              <a:spcBef>
                <a:spcPts val="344"/>
              </a:spcBef>
              <a:buFont typeface="Arial" pitchFamily="34" charset="0"/>
              <a:buChar char="•"/>
            </a:pP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Kopiranje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jednog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drugi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1" dirty="0" err="1">
                <a:solidFill>
                  <a:srgbClr val="000000"/>
                </a:solidFill>
                <a:latin typeface="Calibri"/>
                <a:cs typeface="Calibri"/>
              </a:rPr>
              <a:t>operatora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=</a:t>
            </a:r>
          </a:p>
          <a:p>
            <a:pPr marL="457200" indent="-457200">
              <a:lnSpc>
                <a:spcPts val="3413"/>
              </a:lnSpc>
              <a:spcBef>
                <a:spcPts val="270"/>
              </a:spcBef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range()</a:t>
            </a:r>
            <a:r>
              <a:rPr lang="en-US" sz="24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automatski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8" dirty="0" err="1">
                <a:solidFill>
                  <a:srgbClr val="000000"/>
                </a:solidFill>
                <a:latin typeface="Calibri"/>
                <a:cs typeface="Calibri"/>
              </a:rPr>
              <a:t>pravi</a:t>
            </a:r>
            <a:r>
              <a:rPr lang="en-US"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rastućih</a:t>
            </a:r>
            <a:r>
              <a:rPr lang="en-US"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brojeva</a:t>
            </a:r>
            <a:endParaRPr lang="en-US" sz="2800" spc="-18" dirty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2718"/>
              </a:lnSpc>
              <a:spcBef>
                <a:spcPts val="980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brojevi</a:t>
            </a:r>
            <a:r>
              <a:rPr lang="en-US"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= range(1,10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</a:p>
          <a:p>
            <a:pPr lvl="1">
              <a:lnSpc>
                <a:spcPts val="2718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neparni</a:t>
            </a:r>
            <a:r>
              <a:rPr lang="en-US"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= range(1,10,2);</a:t>
            </a:r>
          </a:p>
          <a:p>
            <a:pPr lvl="1">
              <a:lnSpc>
                <a:spcPts val="2700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//2 je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korak</a:t>
            </a:r>
            <a:r>
              <a:rPr lang="en-US" sz="24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za</a:t>
            </a:r>
            <a:r>
              <a:rPr lang="en-US"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koji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se</a:t>
            </a:r>
            <a:r>
              <a:rPr lang="en-US"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povećava</a:t>
            </a: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721"/>
              </a:lnSpc>
              <a:spcBef>
                <a:spcPts val="496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slova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=</a:t>
            </a:r>
            <a:r>
              <a:rPr lang="en-US" sz="24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range </a:t>
            </a:r>
            <a:r>
              <a:rPr lang="en-US" sz="2400" spc="-10" dirty="0">
                <a:solidFill>
                  <a:srgbClr val="000000"/>
                </a:solidFill>
                <a:latin typeface="Courier New"/>
                <a:cs typeface="Courier New"/>
              </a:rPr>
              <a:t>('a',</a:t>
            </a:r>
            <a:r>
              <a:rPr lang="en-US" sz="2400" spc="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'z');</a:t>
            </a:r>
          </a:p>
          <a:p>
            <a:pPr>
              <a:lnSpc>
                <a:spcPts val="2718"/>
              </a:lnSpc>
              <a:spcBef>
                <a:spcPts val="980"/>
              </a:spcBef>
            </a:pP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2964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Nizovi sa numeričkim indeksima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69385"/>
            <a:ext cx="8496944" cy="35522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Sadržaju niza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pristupa pomoću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indeksa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ključa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),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7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navodi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uglastim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zagradama</a:t>
            </a:r>
          </a:p>
          <a:p>
            <a:pPr marL="342900" marR="0" indent="-3429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R="0">
              <a:lnSpc>
                <a:spcPts val="2721"/>
              </a:lnSpc>
              <a:spcBef>
                <a:spcPts val="386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[0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],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[1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],</a:t>
            </a:r>
            <a:r>
              <a:rPr sz="2400" spc="-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[2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]</a:t>
            </a:r>
          </a:p>
          <a:p>
            <a:pPr marL="342900" marR="0" indent="-342900">
              <a:lnSpc>
                <a:spcPts val="2929"/>
              </a:lnSpc>
              <a:spcBef>
                <a:spcPts val="30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Isti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sistem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numerisanja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u programskim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jezicima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C, C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++,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Java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,…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(indeks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prvog u nizu je nula!)</a:t>
            </a:r>
          </a:p>
          <a:p>
            <a:pPr marL="342900" marR="0" indent="-3429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Sadr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žaj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elementa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 err="1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pomoću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operatora</a:t>
            </a:r>
            <a:r>
              <a:rPr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=</a:t>
            </a:r>
          </a:p>
          <a:p>
            <a:pPr marR="0">
              <a:lnSpc>
                <a:spcPts val="2721"/>
              </a:lnSpc>
              <a:spcBef>
                <a:spcPts val="422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[0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]='Ampicilin';</a:t>
            </a:r>
          </a:p>
          <a:p>
            <a:pPr marL="342900" marR="0" indent="-342900">
              <a:lnSpc>
                <a:spcPts val="2929"/>
              </a:lnSpc>
              <a:spcBef>
                <a:spcPts val="29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27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dodati i novi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element</a:t>
            </a:r>
            <a:r>
              <a:rPr sz="2400" spc="-6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[3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]='Sirup';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39204" y="6299648"/>
            <a:ext cx="762819" cy="598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Upo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Pristupanje sadržaju niza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31314"/>
            <a:ext cx="7899216" cy="48013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Klijentski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sloj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modelu</a:t>
            </a:r>
            <a:r>
              <a:rPr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troslojne</a:t>
            </a:r>
            <a:r>
              <a:rPr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arhitekture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pregledač</a:t>
            </a:r>
            <a:r>
              <a:rPr lang="en-US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engl.</a:t>
            </a:r>
            <a:r>
              <a:rPr lang="en-US" sz="24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i="1" dirty="0">
                <a:solidFill>
                  <a:srgbClr val="000000"/>
                </a:solidFill>
                <a:latin typeface="Calibri"/>
                <a:cs typeface="Calibri"/>
              </a:rPr>
              <a:t>web browser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).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400" spc="-74" dirty="0" err="1" smtClean="0">
                <a:solidFill>
                  <a:srgbClr val="000000"/>
                </a:solidFill>
                <a:latin typeface="Calibri"/>
                <a:cs typeface="Calibri"/>
              </a:rPr>
              <a:t>Ve</a:t>
            </a:r>
            <a:r>
              <a:rPr lang="en-US" sz="2400" spc="-63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b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pregledač</a:t>
            </a:r>
            <a:r>
              <a:rPr lang="en-US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šalje</a:t>
            </a:r>
            <a:r>
              <a:rPr lang="en-US" sz="2400" spc="11" dirty="0">
                <a:solidFill>
                  <a:srgbClr val="000000"/>
                </a:solidFill>
                <a:latin typeface="Calibri"/>
                <a:cs typeface="Calibri"/>
              </a:rPr>
              <a:t> HTTP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1" dirty="0" err="1">
                <a:solidFill>
                  <a:srgbClr val="000000"/>
                </a:solidFill>
                <a:latin typeface="Calibri"/>
                <a:cs typeface="Calibri"/>
              </a:rPr>
              <a:t>zahtjeve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54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4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resursima</a:t>
            </a:r>
            <a:r>
              <a:rPr lang="en-US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obrađuje</a:t>
            </a:r>
            <a:r>
              <a:rPr lang="vi-VN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12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4" dirty="0">
                <a:solidFill>
                  <a:srgbClr val="000000"/>
                </a:solidFill>
                <a:latin typeface="Calibri"/>
                <a:cs typeface="Calibri"/>
              </a:rPr>
              <a:t>odgovore</a:t>
            </a:r>
            <a:r>
              <a:rPr lang="vi-VN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vi-VN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prikazuje</a:t>
            </a:r>
            <a:r>
              <a:rPr lang="vi-VN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lang="vi-VN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17" dirty="0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vi-VN"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esurse</a:t>
            </a:r>
            <a:r>
              <a:rPr lang="vi-VN" sz="2400" spc="-12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buFont typeface="Arial" pitchFamily="34" charset="0"/>
              <a:buChar char="•"/>
            </a:pP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Prednosti</a:t>
            </a:r>
            <a:r>
              <a:rPr lang="en-US" sz="24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upotrebe</a:t>
            </a:r>
            <a:r>
              <a:rPr lang="en-US"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pregledača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8" dirty="0" err="1">
                <a:solidFill>
                  <a:srgbClr val="000000"/>
                </a:solidFill>
                <a:latin typeface="Calibri"/>
                <a:cs typeface="Calibri"/>
              </a:rPr>
              <a:t>tankog</a:t>
            </a:r>
            <a:r>
              <a:rPr lang="en-US"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klijenta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975613" marR="0" indent="-457200">
              <a:buFont typeface="Arial" pitchFamily="34" charset="0"/>
              <a:buChar char="•"/>
            </a:pP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jednostavan</a:t>
            </a:r>
            <a:r>
              <a:rPr lang="en-US" sz="24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razvoj</a:t>
            </a:r>
            <a:endParaRPr lang="en-US" sz="2400" spc="-23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75613" indent="-457200">
              <a:buFont typeface="Arial" pitchFamily="34" charset="0"/>
              <a:buChar char="•"/>
            </a:pPr>
            <a:r>
              <a:rPr lang="pl-PL" sz="2400" spc="-18" dirty="0">
                <a:solidFill>
                  <a:srgbClr val="000000"/>
                </a:solidFill>
                <a:latin typeface="Calibri"/>
                <a:cs typeface="Calibri"/>
              </a:rPr>
              <a:t>nezavisnost</a:t>
            </a:r>
            <a:r>
              <a:rPr lang="pl-PL" sz="24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lang="pl-PL" sz="2400" spc="-12" dirty="0">
                <a:solidFill>
                  <a:srgbClr val="000000"/>
                </a:solidFill>
                <a:latin typeface="Calibri"/>
                <a:cs typeface="Calibri"/>
              </a:rPr>
              <a:t>platforme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 na</a:t>
            </a:r>
            <a:r>
              <a:rPr lang="pl-PL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15" dirty="0">
                <a:solidFill>
                  <a:srgbClr val="000000"/>
                </a:solidFill>
                <a:latin typeface="Calibri"/>
                <a:cs typeface="Calibri"/>
              </a:rPr>
              <a:t>klijentskoj</a:t>
            </a:r>
            <a:r>
              <a:rPr lang="pl-PL" sz="24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21" dirty="0" smtClean="0">
                <a:solidFill>
                  <a:srgbClr val="000000"/>
                </a:solidFill>
                <a:latin typeface="Calibri"/>
                <a:cs typeface="Calibri"/>
              </a:rPr>
              <a:t>strani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Najpopularniji</a:t>
            </a:r>
            <a:r>
              <a:rPr lang="en-US" sz="24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pregledači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: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Internet </a:t>
            </a:r>
            <a:r>
              <a:rPr lang="en-US" sz="2400" spc="-31" dirty="0">
                <a:solidFill>
                  <a:srgbClr val="000000"/>
                </a:solidFill>
                <a:latin typeface="Calibri"/>
                <a:cs typeface="Calibri"/>
              </a:rPr>
              <a:t>Explorer,</a:t>
            </a:r>
            <a:r>
              <a:rPr lang="en-US" sz="24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Mozilla</a:t>
            </a:r>
            <a:r>
              <a:rPr lang="en-US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4" dirty="0">
                <a:solidFill>
                  <a:srgbClr val="000000"/>
                </a:solidFill>
                <a:latin typeface="Calibri"/>
                <a:cs typeface="Calibri"/>
              </a:rPr>
              <a:t>Firefox, </a:t>
            </a:r>
            <a:r>
              <a:rPr lang="en-US" sz="2400" spc="-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Google</a:t>
            </a:r>
            <a:r>
              <a:rPr lang="en-US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 C</a:t>
            </a:r>
            <a:r>
              <a:rPr lang="en-US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hrome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Opera</a:t>
            </a:r>
            <a:r>
              <a:rPr lang="en-US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,...</a:t>
            </a:r>
          </a:p>
          <a:p>
            <a:pPr marL="457200" marR="0" indent="-457200">
              <a:buFont typeface="Arial" pitchFamily="34" charset="0"/>
              <a:buChar char="•"/>
            </a:pP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Postoje</a:t>
            </a:r>
            <a:r>
              <a:rPr lang="en-US" sz="24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manje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5" dirty="0" err="1">
                <a:solidFill>
                  <a:srgbClr val="000000"/>
                </a:solidFill>
                <a:latin typeface="Calibri"/>
                <a:cs typeface="Calibri"/>
              </a:rPr>
              <a:t>razlike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načinima</a:t>
            </a:r>
            <a:r>
              <a:rPr lang="en-US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1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pojedini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čitači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-a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prikazuju</a:t>
            </a:r>
            <a:r>
              <a:rPr lang="en-US" sz="24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stranice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en-US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74" dirty="0" err="1">
                <a:solidFill>
                  <a:srgbClr val="000000"/>
                </a:solidFill>
                <a:latin typeface="Calibri"/>
                <a:cs typeface="Calibri"/>
              </a:rPr>
              <a:t>Npr</a:t>
            </a:r>
            <a:r>
              <a:rPr lang="en-US" sz="2400" spc="-74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en-US" sz="2400" spc="1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neki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ne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prikazuju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slike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izvršavaju</a:t>
            </a:r>
            <a:r>
              <a:rPr lang="en-US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7" dirty="0">
                <a:solidFill>
                  <a:srgbClr val="000000"/>
                </a:solidFill>
                <a:latin typeface="Calibri"/>
                <a:cs typeface="Calibri"/>
              </a:rPr>
              <a:t>Java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Script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49" dirty="0" err="1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lang="en-US" sz="2400" spc="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itd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.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Ovo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dominatno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odnosi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starije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verzije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čitača</a:t>
            </a:r>
            <a:r>
              <a:rPr lang="en-US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400" spc="-14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Klijentski</a:t>
              </a:r>
              <a:r>
                <a:rPr lang="sr-Latn-ME" sz="3600" b="1" kern="1200" cap="none" spc="0" dirty="0" smtClean="0">
                  <a:ln w="1905"/>
                  <a:effectLst/>
                </a:rPr>
                <a:t> sloj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69385"/>
            <a:ext cx="9040246" cy="3565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Nizovi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automatski </a:t>
            </a: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prave</a:t>
            </a:r>
            <a:r>
              <a:rPr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prvi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put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ih upotrebljavate</a:t>
            </a:r>
          </a:p>
          <a:p>
            <a:pPr marL="342900" marR="0" indent="-342900">
              <a:lnSpc>
                <a:spcPts val="2929"/>
              </a:lnSpc>
              <a:spcBef>
                <a:spcPts val="29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Veličina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dinamički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povećava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kad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god mu dodate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nov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element</a:t>
            </a:r>
          </a:p>
          <a:p>
            <a:pPr marL="342900" marR="0" indent="-3429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Prikazivanje sadržaja niza:</a:t>
            </a:r>
          </a:p>
          <a:p>
            <a:pPr lvl="1">
              <a:lnSpc>
                <a:spcPts val="2721"/>
              </a:lnSpc>
              <a:spcBef>
                <a:spcPts val="422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for ($i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 0; 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$i&lt;3;</a:t>
            </a:r>
            <a:r>
              <a:rPr sz="2400" spc="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$i++)</a:t>
            </a:r>
          </a:p>
          <a:p>
            <a:pPr marL="974090" lvl="1">
              <a:lnSpc>
                <a:spcPts val="2718"/>
              </a:lnSpc>
              <a:spcBef>
                <a:spcPts val="415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“$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[$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i] ”;</a:t>
            </a:r>
          </a:p>
          <a:p>
            <a:pPr marL="342900" marR="0" indent="-342900">
              <a:lnSpc>
                <a:spcPts val="2929"/>
              </a:lnSpc>
              <a:spcBef>
                <a:spcPts val="32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Za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nizove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i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petlja 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foreach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en-US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2721"/>
              </a:lnSpc>
            </a:pP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foreach</a:t>
            </a:r>
            <a:r>
              <a:rPr lang="en-US" sz="2400" spc="-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lang="en-US"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as 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tekuci_elem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</a:p>
          <a:p>
            <a:pPr marL="974090" lvl="1">
              <a:lnSpc>
                <a:spcPts val="2718"/>
              </a:lnSpc>
              <a:spcBef>
                <a:spcPts val="466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echo 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tekuci_elem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.' ';</a:t>
            </a:r>
          </a:p>
          <a:p>
            <a:pPr marL="0" marR="0">
              <a:lnSpc>
                <a:spcPts val="2929"/>
              </a:lnSpc>
              <a:spcBef>
                <a:spcPts val="324"/>
              </a:spcBef>
              <a:spcAft>
                <a:spcPts val="0"/>
              </a:spcAft>
            </a:pP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39204" y="6299648"/>
            <a:ext cx="762819" cy="598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Upo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Pristupanje sadržaju niza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8548" y="1371580"/>
            <a:ext cx="8391924" cy="4680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podržava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nizove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kojima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>
                <a:solidFill>
                  <a:srgbClr val="000000"/>
                </a:solidFill>
                <a:latin typeface="Calibri"/>
                <a:cs typeface="Calibri"/>
              </a:rPr>
              <a:t>svakoj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možete</a:t>
            </a:r>
            <a:r>
              <a:rPr lang="en-US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pridružite indeks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želite</a:t>
            </a:r>
          </a:p>
          <a:p>
            <a:pPr marL="457200" marR="0" indent="-4572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Inicijalizovanje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2487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=array ('aspirin'=&gt;90, '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brufen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'=&gt;100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, '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vitaminc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'=&gt;25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</a:p>
          <a:p>
            <a:pPr lvl="1">
              <a:lnSpc>
                <a:spcPts val="2487"/>
              </a:lnSpc>
            </a:pP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indent="-457200">
              <a:lnSpc>
                <a:spcPts val="3413"/>
              </a:lnSpc>
              <a:spcBef>
                <a:spcPts val="174"/>
              </a:spcBef>
              <a:buFont typeface="Arial" pitchFamily="34" charset="0"/>
              <a:buChar char="•"/>
            </a:pP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lang="en-US"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artikla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en-US"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0" dirty="0" err="1">
                <a:solidFill>
                  <a:srgbClr val="000000"/>
                </a:solidFill>
                <a:latin typeface="Calibri"/>
                <a:cs typeface="Calibri"/>
              </a:rPr>
              <a:t>klju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čevi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, a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cijene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en-US"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0" dirty="0" err="1">
                <a:solidFill>
                  <a:srgbClr val="000000"/>
                </a:solidFill>
                <a:latin typeface="Calibri"/>
                <a:cs typeface="Calibri"/>
              </a:rPr>
              <a:t>vrijednosti</a:t>
            </a:r>
            <a:r>
              <a:rPr lang="en-US" sz="3200" spc="-1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2932"/>
              </a:lnSpc>
              <a:spcBef>
                <a:spcPts val="319"/>
              </a:spcBef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Pristupanje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elementima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800" spc="-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['aspirin']</a:t>
            </a:r>
          </a:p>
          <a:p>
            <a:pPr marL="457200" indent="-457200">
              <a:lnSpc>
                <a:spcPts val="2929"/>
              </a:lnSpc>
              <a:spcBef>
                <a:spcPts val="265"/>
              </a:spcBef>
              <a:buFont typeface="Arial" pitchFamily="34" charset="0"/>
              <a:buChar char="•"/>
            </a:pP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Mo</a:t>
            </a:r>
            <a:r>
              <a:rPr lang="en-US" sz="2800" spc="-47" dirty="0" err="1">
                <a:solidFill>
                  <a:srgbClr val="000000"/>
                </a:solidFill>
                <a:latin typeface="Calibri"/>
                <a:cs typeface="Calibri"/>
              </a:rPr>
              <a:t>že</a:t>
            </a:r>
            <a:r>
              <a:rPr lang="en-US"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 se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pravi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i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element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element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487680" lvl="1">
              <a:lnSpc>
                <a:spcPts val="2270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=array ('aspirin'=&gt;90);</a:t>
            </a:r>
            <a:r>
              <a:rPr lang="en-US" sz="2400" spc="119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endParaRPr lang="en-US" sz="2400" spc="1198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87680" lvl="1">
              <a:lnSpc>
                <a:spcPts val="2270"/>
              </a:lnSpc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pravi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se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niz</a:t>
            </a: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270"/>
              </a:lnSpc>
              <a:spcBef>
                <a:spcPts val="403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['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brufen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']=100;</a:t>
            </a:r>
          </a:p>
          <a:p>
            <a:pPr lvl="1">
              <a:lnSpc>
                <a:spcPts val="2270"/>
              </a:lnSpc>
              <a:spcBef>
                <a:spcPts val="395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['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vitaminc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']=25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;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Nizovi sa drugačijim indeksima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0743" y="1369385"/>
            <a:ext cx="8399729" cy="45525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indeksi 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nisu brojevi,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mjest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for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petlje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se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petlja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foreach</a:t>
            </a:r>
            <a:r>
              <a:rPr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funkcije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list()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each()</a:t>
            </a:r>
          </a:p>
          <a:p>
            <a:pPr marL="342900" marR="0" indent="-3429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each()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čita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tekući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element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lang="en-US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omijer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interni pokazivač na naredni element</a:t>
            </a:r>
          </a:p>
          <a:p>
            <a:pPr marL="342900" marR="0" indent="-342900">
              <a:lnSpc>
                <a:spcPts val="2929"/>
              </a:lnSpc>
              <a:spcBef>
                <a:spcPts val="216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each()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redom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 err="1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element</a:t>
            </a:r>
            <a:r>
              <a:rPr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nizu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zaustavlja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dođe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do kraja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niza</a:t>
            </a:r>
          </a:p>
          <a:p>
            <a:pPr marL="342900" marR="0" indent="-3429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lvl="1">
              <a:lnSpc>
                <a:spcPts val="2272"/>
              </a:lnSpc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while ( $element = each ( $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))</a:t>
            </a:r>
            <a:r>
              <a:rPr lang="en-US" sz="2000" spc="-76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  <a:p>
            <a:pPr lvl="2">
              <a:lnSpc>
                <a:spcPts val="2272"/>
              </a:lnSpc>
            </a:pP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$element [ 'key' 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];</a:t>
            </a:r>
          </a:p>
          <a:p>
            <a:pPr lvl="2">
              <a:lnSpc>
                <a:spcPts val="2272"/>
              </a:lnSpc>
            </a:pP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' - 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';</a:t>
            </a:r>
          </a:p>
          <a:p>
            <a:pPr lvl="2">
              <a:lnSpc>
                <a:spcPts val="2272"/>
              </a:lnSpc>
            </a:pP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$element [ 'value' 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];</a:t>
            </a:r>
          </a:p>
          <a:p>
            <a:pPr lvl="2">
              <a:lnSpc>
                <a:spcPts val="2272"/>
              </a:lnSpc>
            </a:pP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'&lt;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br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/&gt;'; }</a:t>
            </a:r>
          </a:p>
          <a:p>
            <a:pPr marL="0" marR="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</a:pP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Funkcija </a:t>
              </a:r>
              <a:r>
                <a:rPr lang="sr-Latn-ME" sz="3600" b="1" dirty="0" err="1" smtClean="0">
                  <a:ln w="1905"/>
                </a:rPr>
                <a:t>each</a:t>
              </a:r>
              <a:r>
                <a:rPr lang="sr-Latn-ME" sz="3600" b="1" dirty="0" smtClean="0">
                  <a:ln w="1905"/>
                </a:rPr>
                <a:t>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44423" y="1366336"/>
            <a:ext cx="8692073" cy="41036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list()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upotrebljava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biste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niz </a:t>
            </a:r>
            <a:r>
              <a:rPr sz="2400" spc="-12" dirty="0" err="1">
                <a:solidFill>
                  <a:srgbClr val="000000"/>
                </a:solidFill>
                <a:latin typeface="Calibri"/>
                <a:cs typeface="Calibri"/>
              </a:rPr>
              <a:t>razdvojili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pojedinačne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R="0">
              <a:lnSpc>
                <a:spcPts val="2718"/>
              </a:lnSpc>
              <a:spcBef>
                <a:spcPts val="499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list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($artikal,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cijena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)=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each($stanje);</a:t>
            </a:r>
          </a:p>
          <a:p>
            <a:pPr marL="342900" marR="0" indent="-342900">
              <a:lnSpc>
                <a:spcPts val="2932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each()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iz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$stanje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izdvaja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>
                <a:solidFill>
                  <a:srgbClr val="000000"/>
                </a:solidFill>
                <a:latin typeface="Calibri"/>
                <a:cs typeface="Calibri"/>
              </a:rPr>
              <a:t>tekući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element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interni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pokazivač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omijer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na naredni element</a:t>
            </a:r>
          </a:p>
          <a:p>
            <a:pPr marL="342900" marR="0" indent="-342900">
              <a:lnSpc>
                <a:spcPts val="2929"/>
              </a:lnSpc>
              <a:spcBef>
                <a:spcPts val="2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list()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pretvara</a:t>
            </a:r>
            <a:r>
              <a:rPr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elemente 0 i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1 iz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vratila</a:t>
            </a:r>
            <a:r>
              <a:rPr lang="en-US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each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2 </a:t>
            </a:r>
            <a:r>
              <a:rPr sz="2400" spc="-15" dirty="0" err="1">
                <a:solidFill>
                  <a:srgbClr val="000000"/>
                </a:solidFill>
                <a:latin typeface="Calibri"/>
                <a:cs typeface="Calibri"/>
              </a:rPr>
              <a:t>nove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4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 $artikal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$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cijena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2932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2400" spc="889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$stanje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obraditi u petlji:</a:t>
            </a:r>
          </a:p>
          <a:p>
            <a:pPr lvl="1">
              <a:lnSpc>
                <a:spcPts val="2270"/>
              </a:lnSpc>
              <a:spcBef>
                <a:spcPts val="406"/>
              </a:spcBef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reset($stanje);</a:t>
            </a:r>
          </a:p>
          <a:p>
            <a:pPr lvl="1">
              <a:lnSpc>
                <a:spcPts val="2270"/>
              </a:lnSpc>
              <a:spcBef>
                <a:spcPts val="369"/>
              </a:spcBef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while (list($artikal, 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cijena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)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= each($stanje))</a:t>
            </a:r>
          </a:p>
          <a:p>
            <a:pPr marL="974090" lvl="1">
              <a:lnSpc>
                <a:spcPts val="2270"/>
              </a:lnSpc>
              <a:spcBef>
                <a:spcPts val="319"/>
              </a:spcBef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“$artikal - 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cijena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&lt;br/&gt;”;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Funkcija list()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754742" y="1582056"/>
            <a:ext cx="8389257" cy="5275943"/>
          </a:xfrm>
          <a:prstGeom prst="rect">
            <a:avLst/>
          </a:prstGeom>
          <a:blipFill>
            <a:blip r:embed="rId2" cstate="print"/>
            <a:srcRect/>
            <a:stretch>
              <a:fillRect l="-8996" t="-29986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158544" y="2099454"/>
            <a:ext cx="121276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Operator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653283" y="2099454"/>
            <a:ext cx="704887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Ime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659503" y="2099454"/>
            <a:ext cx="984687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 err="1" smtClean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lang="en-US" sz="1800" b="1" dirty="0" err="1" smtClean="0">
                <a:solidFill>
                  <a:srgbClr val="FFFFFF"/>
                </a:solidFill>
                <a:latin typeface="Calibri"/>
                <a:cs typeface="Calibri"/>
              </a:rPr>
              <a:t>rimjer</a:t>
            </a:r>
            <a:endParaRPr sz="1800" b="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158544" y="2470929"/>
            <a:ext cx="45675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+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653283" y="2470929"/>
            <a:ext cx="826330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Unija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659503" y="2470929"/>
            <a:ext cx="102330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+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158544" y="2836688"/>
            <a:ext cx="685504" cy="13654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==</a:t>
            </a:r>
          </a:p>
          <a:p>
            <a:pPr marL="0" marR="0">
              <a:lnSpc>
                <a:spcPts val="2200"/>
              </a:lnSpc>
              <a:spcBef>
                <a:spcPts val="725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===</a:t>
            </a:r>
          </a:p>
          <a:p>
            <a:pPr marL="0" marR="0">
              <a:lnSpc>
                <a:spcPts val="2197"/>
              </a:lnSpc>
              <a:spcBef>
                <a:spcPts val="78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!=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653283" y="2836688"/>
            <a:ext cx="1634187" cy="21084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Jednako</a:t>
            </a:r>
          </a:p>
          <a:p>
            <a:pPr marL="0" marR="0">
              <a:lnSpc>
                <a:spcPts val="2200"/>
              </a:lnSpc>
              <a:spcBef>
                <a:spcPts val="725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Identično</a:t>
            </a:r>
          </a:p>
          <a:p>
            <a:pPr marL="0" marR="0">
              <a:lnSpc>
                <a:spcPts val="2197"/>
              </a:lnSpc>
              <a:spcBef>
                <a:spcPts val="78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Različito</a:t>
            </a:r>
          </a:p>
          <a:p>
            <a:pPr marL="0" marR="0">
              <a:lnSpc>
                <a:spcPts val="2197"/>
              </a:lnSpc>
              <a:spcBef>
                <a:spcPts val="72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Različito</a:t>
            </a:r>
          </a:p>
          <a:p>
            <a:pPr marL="0" marR="0">
              <a:lnSpc>
                <a:spcPts val="2197"/>
              </a:lnSpc>
              <a:spcBef>
                <a:spcPts val="727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Nije identično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659503" y="2836688"/>
            <a:ext cx="1252849" cy="21084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==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200"/>
              </a:lnSpc>
              <a:spcBef>
                <a:spcPts val="725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===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8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!=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&lt;&gt;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7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!==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158544" y="3951748"/>
            <a:ext cx="645119" cy="9934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&lt;&gt;</a:t>
            </a:r>
          </a:p>
          <a:p>
            <a:pPr marL="0" marR="0">
              <a:lnSpc>
                <a:spcPts val="2197"/>
              </a:lnSpc>
              <a:spcBef>
                <a:spcPts val="727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!==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605942" y="4995404"/>
            <a:ext cx="8606902" cy="129064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Operator</a:t>
            </a:r>
            <a:r>
              <a:rPr sz="20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u="sng" dirty="0">
                <a:solidFill>
                  <a:srgbClr val="000000"/>
                </a:solidFill>
                <a:latin typeface="Calibri"/>
                <a:cs typeface="Calibri"/>
              </a:rPr>
              <a:t>unija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pokušava da doda</a:t>
            </a:r>
            <a:r>
              <a:rPr sz="20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elemente</a:t>
            </a:r>
            <a:r>
              <a:rPr sz="20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niza $b</a:t>
            </a:r>
            <a:r>
              <a:rPr sz="20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na kraj niza</a:t>
            </a:r>
            <a:r>
              <a:rPr sz="20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11" dirty="0">
                <a:solidFill>
                  <a:srgbClr val="000000"/>
                </a:solidFill>
                <a:latin typeface="Calibri"/>
                <a:cs typeface="Calibri"/>
              </a:rPr>
              <a:t>$a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0" marR="0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Ako u nizu $b</a:t>
            </a:r>
            <a:r>
              <a:rPr sz="20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postoje elementi</a:t>
            </a:r>
            <a:r>
              <a:rPr sz="20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koji imaju iste</a:t>
            </a:r>
            <a:r>
              <a:rPr sz="20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ključeve</a:t>
            </a:r>
            <a:r>
              <a:rPr sz="20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kao neki</a:t>
            </a:r>
            <a:r>
              <a:rPr sz="20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elementi</a:t>
            </a:r>
          </a:p>
          <a:p>
            <a:pPr marL="0" marR="0">
              <a:lnSpc>
                <a:spcPts val="2315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iz niza</a:t>
            </a:r>
            <a:r>
              <a:rPr sz="20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$a, ti ključevi se</a:t>
            </a:r>
            <a:r>
              <a:rPr sz="20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izostavljaju iz novog</a:t>
            </a:r>
            <a:r>
              <a:rPr sz="20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niza.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302056" y="6304801"/>
            <a:ext cx="597172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39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7" name="Rounded Rectangle 1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Operatori za rad sa nizovima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69385"/>
            <a:ext cx="6691107" cy="7822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element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da bude neki drugi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niz</a:t>
            </a:r>
          </a:p>
          <a:p>
            <a:pPr marL="342900" marR="0" indent="-342900">
              <a:lnSpc>
                <a:spcPts val="2929"/>
              </a:lnSpc>
              <a:spcBef>
                <a:spcPts val="29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Dvodimenzionalni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nizovi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= matrice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1000" y="2595706"/>
            <a:ext cx="8583488" cy="1308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$matrica = array ( array ('sifra1', 'aspirin', 90),</a:t>
            </a:r>
          </a:p>
          <a:p>
            <a:pPr marL="2893186" marR="0">
              <a:lnSpc>
                <a:spcPts val="2270"/>
              </a:lnSpc>
              <a:spcBef>
                <a:spcPts val="321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array ('sifra2', 'brufen', 100),</a:t>
            </a:r>
          </a:p>
          <a:p>
            <a:pPr marL="2893186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array ('sifra3', 'vitaminc', 25)</a:t>
            </a:r>
          </a:p>
          <a:p>
            <a:pPr marL="2740786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Višedimenzionalni nizovi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66336"/>
            <a:ext cx="8698695" cy="22698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0000"/>
                </a:solidFill>
                <a:latin typeface="Courier New"/>
                <a:cs typeface="Courier New"/>
              </a:rPr>
              <a:t>sort()</a:t>
            </a:r>
            <a:r>
              <a:rPr sz="2400" b="1" spc="-20" dirty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daje niz sortiran po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abecednom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edoslje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du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2929"/>
              </a:lnSpc>
              <a:spcBef>
                <a:spcPts val="26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2270"/>
              </a:lnSpc>
              <a:spcBef>
                <a:spcPts val="429"/>
              </a:spcBef>
            </a:pP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= array ( 'brufen', 'sirup', 'aspirin');</a:t>
            </a:r>
          </a:p>
          <a:p>
            <a:pPr lvl="1">
              <a:lnSpc>
                <a:spcPts val="2270"/>
              </a:lnSpc>
              <a:spcBef>
                <a:spcPts val="369"/>
              </a:spcBef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sort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  <a:endParaRPr sz="20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342900" marR="0" indent="-342900">
              <a:lnSpc>
                <a:spcPts val="2929"/>
              </a:lnSpc>
              <a:spcBef>
                <a:spcPts val="18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Sortiranje </a:t>
            </a:r>
            <a:r>
              <a:rPr sz="2400" spc="-27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da se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vrši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po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numeričkom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edoslje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du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2929"/>
              </a:lnSpc>
              <a:spcBef>
                <a:spcPts val="23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Drugi parametar funkcije</a:t>
            </a:r>
            <a:r>
              <a:rPr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sort je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opcioni: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57478" y="3659663"/>
            <a:ext cx="7510391" cy="7595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680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alibri"/>
                <a:cs typeface="Calibri"/>
              </a:rPr>
              <a:t>SORT_REGULAR</a:t>
            </a:r>
            <a:r>
              <a:rPr sz="22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0000"/>
                </a:solidFill>
                <a:latin typeface="Calibri"/>
                <a:cs typeface="Calibri"/>
              </a:rPr>
              <a:t>(default),</a:t>
            </a:r>
            <a:r>
              <a:rPr sz="22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0000"/>
                </a:solidFill>
                <a:latin typeface="Calibri"/>
                <a:cs typeface="Calibri"/>
              </a:rPr>
              <a:t>SORT_NUMERIC,</a:t>
            </a:r>
            <a:r>
              <a:rPr sz="2200" spc="7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0000"/>
                </a:solidFill>
                <a:latin typeface="Calibri"/>
                <a:cs typeface="Calibri"/>
              </a:rPr>
              <a:t>SORT_STRING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Funkcija </a:t>
              </a:r>
              <a:r>
                <a:rPr lang="sr-Latn-ME" sz="3600" b="1" dirty="0" err="1" smtClean="0">
                  <a:ln w="1905"/>
                </a:rPr>
                <a:t>sort</a:t>
              </a:r>
              <a:r>
                <a:rPr lang="sr-Latn-ME" sz="3600" b="1" dirty="0" smtClean="0">
                  <a:ln w="1905"/>
                </a:rPr>
                <a:t>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16676" y="1366336"/>
            <a:ext cx="9195884" cy="28854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0000"/>
                </a:solidFill>
                <a:latin typeface="Courier New"/>
                <a:cs typeface="Courier New"/>
              </a:rPr>
              <a:t>asort()</a:t>
            </a:r>
            <a:r>
              <a:rPr sz="2400" b="1" spc="-20" dirty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sortira niz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prema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4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1" dirty="0">
                <a:solidFill>
                  <a:srgbClr val="000000"/>
                </a:solidFill>
                <a:latin typeface="Calibri"/>
                <a:cs typeface="Calibri"/>
              </a:rPr>
              <a:t>svakog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elementa</a:t>
            </a:r>
          </a:p>
          <a:p>
            <a:pPr marL="342900" marR="0" indent="-342900">
              <a:lnSpc>
                <a:spcPts val="2929"/>
              </a:lnSpc>
              <a:spcBef>
                <a:spcPts val="29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0000"/>
                </a:solidFill>
                <a:latin typeface="Courier New"/>
                <a:cs typeface="Courier New"/>
              </a:rPr>
              <a:t>ksort()</a:t>
            </a:r>
            <a:r>
              <a:rPr sz="2400" b="1" spc="-20" dirty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sortira niz po ključu</a:t>
            </a:r>
          </a:p>
          <a:p>
            <a:pPr marL="342900" marR="0" indent="-342900">
              <a:lnSpc>
                <a:spcPts val="2929"/>
              </a:lnSpc>
              <a:spcBef>
                <a:spcPts val="26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2272"/>
              </a:lnSpc>
              <a:spcBef>
                <a:spcPts val="427"/>
              </a:spcBef>
            </a:pP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=array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('aspirin'=&gt;90, 'brufen'=&gt;100,</a:t>
            </a:r>
          </a:p>
          <a:p>
            <a:pPr lvl="1">
              <a:lnSpc>
                <a:spcPts val="2161"/>
              </a:lnSpc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'vitaminc'=&gt;25</a:t>
            </a:r>
            <a:r>
              <a:rPr sz="2000" spc="-2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</a:p>
          <a:p>
            <a:pPr lvl="1">
              <a:lnSpc>
                <a:spcPts val="2270"/>
              </a:lnSpc>
              <a:spcBef>
                <a:spcPts val="319"/>
              </a:spcBef>
            </a:pPr>
            <a:r>
              <a:rPr sz="2000" dirty="0" err="1">
                <a:solidFill>
                  <a:srgbClr val="000000"/>
                </a:solidFill>
                <a:latin typeface="Courier New"/>
                <a:cs typeface="Courier New"/>
              </a:rPr>
              <a:t>asort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);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sz="2000" dirty="0" err="1">
                <a:solidFill>
                  <a:srgbClr val="000000"/>
                </a:solidFill>
                <a:latin typeface="Courier New"/>
                <a:cs typeface="Courier New"/>
              </a:rPr>
              <a:t>po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cijena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ma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: 25,90,100</a:t>
            </a:r>
          </a:p>
          <a:p>
            <a:pPr lvl="1">
              <a:lnSpc>
                <a:spcPts val="2270"/>
              </a:lnSpc>
              <a:spcBef>
                <a:spcPts val="319"/>
              </a:spcBef>
            </a:pPr>
            <a:r>
              <a:rPr sz="2000" dirty="0" err="1">
                <a:solidFill>
                  <a:srgbClr val="000000"/>
                </a:solidFill>
                <a:latin typeface="Courier New"/>
                <a:cs typeface="Courier New"/>
              </a:rPr>
              <a:t>ksort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ljekovi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);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//po kljucu tj abecedno</a:t>
            </a:r>
          </a:p>
          <a:p>
            <a:pPr marL="342900" marR="0" indent="-342900">
              <a:lnSpc>
                <a:spcPts val="2932"/>
              </a:lnSpc>
              <a:spcBef>
                <a:spcPts val="17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Funkcije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sortiraju niz po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opadajućem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edoslje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du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4289038"/>
            <a:ext cx="5675303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rsort(),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arsort(), krsort()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Sortiranje nizova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7" y="1368531"/>
            <a:ext cx="8568952" cy="30777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0000"/>
                </a:solidFill>
                <a:latin typeface="Courier New"/>
                <a:cs typeface="Courier New"/>
              </a:rPr>
              <a:t>shuffle()</a:t>
            </a:r>
            <a:r>
              <a:rPr sz="2400" b="1" spc="-20" dirty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nasumično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edoslje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sz="24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elemenata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nizu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2929"/>
              </a:lnSpc>
              <a:spcBef>
                <a:spcPts val="26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0000"/>
                </a:solidFill>
                <a:latin typeface="Courier New"/>
                <a:cs typeface="Courier New"/>
              </a:rPr>
              <a:t>array_reverse()</a:t>
            </a:r>
            <a:r>
              <a:rPr sz="2400" b="1" spc="-43" dirty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pravi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kopiju</a:t>
            </a:r>
            <a:r>
              <a:rPr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elementima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obrnutom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edoslje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du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2929"/>
              </a:lnSpc>
              <a:spcBef>
                <a:spcPts val="266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0000"/>
                </a:solidFill>
                <a:latin typeface="Courier New"/>
                <a:cs typeface="Courier New"/>
              </a:rPr>
              <a:t>array_push()</a:t>
            </a:r>
            <a:r>
              <a:rPr sz="2400" b="1" spc="-33" dirty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dodaje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po jedan novi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element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kraj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</a:p>
          <a:p>
            <a:pPr marL="342900" marR="0" indent="-342900">
              <a:lnSpc>
                <a:spcPts val="2932"/>
              </a:lnSpc>
              <a:spcBef>
                <a:spcPts val="21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0000"/>
                </a:solidFill>
                <a:latin typeface="Courier New"/>
                <a:cs typeface="Courier New"/>
              </a:rPr>
              <a:t>array_pop()</a:t>
            </a:r>
            <a:r>
              <a:rPr sz="2400" b="1" spc="-33" dirty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uklanja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osljed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nji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element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i </a:t>
            </a:r>
            <a:r>
              <a:rPr sz="24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4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46" dirty="0" err="1" smtClean="0">
                <a:solidFill>
                  <a:srgbClr val="000000"/>
                </a:solidFill>
                <a:latin typeface="Calibri"/>
                <a:cs typeface="Calibri"/>
              </a:rPr>
              <a:t>ga</a:t>
            </a:r>
            <a:r>
              <a:rPr sz="24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pozivajućem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7" dirty="0">
                <a:solidFill>
                  <a:srgbClr val="000000"/>
                </a:solidFill>
                <a:latin typeface="Calibri"/>
                <a:cs typeface="Calibri"/>
              </a:rPr>
              <a:t>kodu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Promjena </a:t>
              </a:r>
              <a:r>
                <a:rPr lang="sr-Latn-ME" sz="3600" b="1" dirty="0" err="1" smtClean="0">
                  <a:ln w="1905"/>
                </a:rPr>
                <a:t>redosljeda</a:t>
              </a:r>
              <a:r>
                <a:rPr lang="sr-Latn-ME" sz="3600" b="1" dirty="0" smtClean="0">
                  <a:ln w="1905"/>
                </a:rPr>
                <a:t> elemenata niza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0423"/>
            <a:ext cx="5914026" cy="16072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$brojevi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 array ();</a:t>
            </a:r>
          </a:p>
          <a:p>
            <a:pPr marL="0" marR="0">
              <a:lnSpc>
                <a:spcPts val="2718"/>
              </a:lnSpc>
              <a:spcBef>
                <a:spcPts val="499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for ($i=10; $i&gt;0; $i--)</a:t>
            </a:r>
          </a:p>
          <a:p>
            <a:pPr marL="396240" marR="0">
              <a:lnSpc>
                <a:spcPts val="2721"/>
              </a:lnSpc>
              <a:spcBef>
                <a:spcPts val="496"/>
              </a:spcBef>
              <a:spcAft>
                <a:spcPts val="0"/>
              </a:spcAft>
            </a:pPr>
            <a:r>
              <a:rPr sz="2400" b="1" dirty="0">
                <a:solidFill>
                  <a:srgbClr val="FF0000"/>
                </a:solidFill>
                <a:latin typeface="Courier New"/>
                <a:cs typeface="Courier New"/>
              </a:rPr>
              <a:t>array_push</a:t>
            </a:r>
            <a:r>
              <a:rPr sz="2400" b="1" spc="-15" dirty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($brojevi, $i);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1000" y="3412356"/>
            <a:ext cx="7348160" cy="12049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$brojevi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 range(1,10);</a:t>
            </a:r>
          </a:p>
          <a:p>
            <a:pPr marL="0" marR="0">
              <a:lnSpc>
                <a:spcPts val="2721"/>
              </a:lnSpc>
              <a:spcBef>
                <a:spcPts val="496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$brojevi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 </a:t>
            </a:r>
            <a:r>
              <a:rPr sz="2400" b="1" dirty="0">
                <a:solidFill>
                  <a:srgbClr val="FF0000"/>
                </a:solidFill>
                <a:latin typeface="Courier New"/>
                <a:cs typeface="Courier New"/>
              </a:rPr>
              <a:t>array_reverse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($brojevi);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95522" y="6299648"/>
            <a:ext cx="1029949" cy="598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Upotre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Primjeri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31314"/>
            <a:ext cx="7755200" cy="45268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Zajedničke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odlike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pregledača (čitača)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Svi</a:t>
            </a:r>
            <a:r>
              <a:rPr lang="en-US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pregledači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HTTP klijenti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8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šalju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zahtjeve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prikazuju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odgovore</a:t>
            </a:r>
            <a:r>
              <a:rPr lang="en-US"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dobijene</a:t>
            </a:r>
            <a:r>
              <a:rPr lang="en-US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servera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(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obično</a:t>
            </a:r>
            <a:r>
              <a:rPr lang="en-US" sz="2400" spc="-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nekom</a:t>
            </a:r>
            <a:r>
              <a:rPr lang="en-US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grafičkom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okruženju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800100" lvl="1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čitači</a:t>
            </a:r>
            <a:r>
              <a:rPr lang="en-US" sz="24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tumače</a:t>
            </a:r>
            <a:r>
              <a:rPr lang="en-US" sz="2400" spc="-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HTML </a:t>
            </a:r>
            <a:r>
              <a:rPr lang="en-US"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stranica</a:t>
            </a:r>
            <a:endParaRPr lang="en-US" sz="2400" spc="-1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Neki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čitači</a:t>
            </a:r>
            <a:r>
              <a:rPr lang="en-US" sz="24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prikazuju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slike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reprodukuju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filmove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zvuk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vizuelizuju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druge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tipove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objekata</a:t>
            </a:r>
            <a:endParaRPr lang="en-US" sz="24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Mnogi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čitači</a:t>
            </a:r>
            <a:r>
              <a:rPr lang="vi-VN" sz="2400" spc="-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mogu</a:t>
            </a:r>
            <a:r>
              <a:rPr lang="vi-VN"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vi-VN" sz="2400" spc="-15" dirty="0">
                <a:solidFill>
                  <a:srgbClr val="000000"/>
                </a:solidFill>
                <a:latin typeface="Calibri"/>
                <a:cs typeface="Calibri"/>
              </a:rPr>
              <a:t>izvršavaju</a:t>
            </a:r>
            <a:r>
              <a:rPr lang="vi-VN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JavaScript</a:t>
            </a:r>
            <a:r>
              <a:rPr lang="vi-VN"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40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lang="vi-VN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ugrađen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HTML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stranice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46" dirty="0">
                <a:solidFill>
                  <a:srgbClr val="000000"/>
                </a:solidFill>
                <a:latin typeface="Calibri"/>
                <a:cs typeface="Calibri"/>
              </a:rPr>
              <a:t>(npr.</a:t>
            </a:r>
            <a:r>
              <a:rPr lang="vi-VN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43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vi-VN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1" dirty="0">
                <a:solidFill>
                  <a:srgbClr val="000000"/>
                </a:solidFill>
                <a:latin typeface="Calibri"/>
                <a:cs typeface="Calibri"/>
              </a:rPr>
              <a:t>provjeru</a:t>
            </a:r>
            <a:r>
              <a:rPr lang="vi-VN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1" dirty="0">
                <a:solidFill>
                  <a:srgbClr val="000000"/>
                </a:solidFill>
                <a:latin typeface="Calibri"/>
                <a:cs typeface="Calibri"/>
              </a:rPr>
              <a:t>ispravnosti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unijetih </a:t>
            </a:r>
            <a:r>
              <a:rPr lang="vi-VN"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HTML formi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800100" lvl="1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lang="en-US" sz="2400" spc="-27" dirty="0" err="1">
                <a:solidFill>
                  <a:srgbClr val="000000"/>
                </a:solidFill>
                <a:latin typeface="Calibri"/>
                <a:cs typeface="Calibri"/>
              </a:rPr>
              <a:t>ekoliko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čitača</a:t>
            </a:r>
            <a:r>
              <a:rPr lang="en-US" sz="24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8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primenjuje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kaskadne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liste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stilova</a:t>
            </a:r>
            <a:r>
              <a:rPr lang="en-US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(Cascading</a:t>
            </a:r>
            <a:r>
              <a:rPr lang="en-US" sz="24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Style</a:t>
            </a:r>
            <a:r>
              <a:rPr lang="en-US"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Sheets,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CSS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14" name="Rounded Rectangle 13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Veb pregledači (čitači)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69385"/>
            <a:ext cx="8496944" cy="42575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napravimo novi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niz, pokazivač upućuje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prvi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element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</a:p>
          <a:p>
            <a:pPr marL="342900" marR="0" indent="-342900">
              <a:lnSpc>
                <a:spcPts val="2929"/>
              </a:lnSpc>
              <a:spcBef>
                <a:spcPts val="267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Rezultat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current($niz)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 prvi element</a:t>
            </a:r>
          </a:p>
          <a:p>
            <a:pPr marL="342900" marR="0" indent="-342900">
              <a:lnSpc>
                <a:spcPts val="2929"/>
              </a:lnSpc>
              <a:spcBef>
                <a:spcPts val="26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Funkcije each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next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omijer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aju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pokazivač</a:t>
            </a:r>
          </a:p>
          <a:p>
            <a:pPr marL="342900" marR="0" indent="-342900">
              <a:lnSpc>
                <a:spcPts val="2932"/>
              </a:lnSpc>
              <a:spcBef>
                <a:spcPts val="21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Rezultat</a:t>
            </a:r>
            <a:r>
              <a:rPr sz="2400" spc="-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each($niz)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tekući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element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24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nego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3" dirty="0" err="1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pokazivač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omjer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2929"/>
              </a:lnSpc>
              <a:spcBef>
                <a:spcPts val="26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next($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niz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prvo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omijer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>
                <a:solidFill>
                  <a:srgbClr val="000000"/>
                </a:solidFill>
                <a:latin typeface="Calibri"/>
                <a:cs typeface="Calibri"/>
              </a:rPr>
              <a:t>pokazivač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un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aprijed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zatim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nov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tekući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element</a:t>
            </a:r>
          </a:p>
          <a:p>
            <a:pPr marL="342900" marR="0" indent="-342900">
              <a:lnSpc>
                <a:spcPts val="2932"/>
              </a:lnSpc>
              <a:spcBef>
                <a:spcPts val="21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reset($niz)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pokazivač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na prvi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element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nizu</a:t>
            </a:r>
          </a:p>
          <a:p>
            <a:pPr marL="342900" marR="0" indent="-342900">
              <a:lnSpc>
                <a:spcPts val="2929"/>
              </a:lnSpc>
              <a:spcBef>
                <a:spcPts val="29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end($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niz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omijer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pokazivač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na </a:t>
            </a:r>
            <a:r>
              <a:rPr sz="2400" spc="-15" dirty="0" err="1">
                <a:solidFill>
                  <a:srgbClr val="000000"/>
                </a:solidFill>
                <a:latin typeface="Calibri"/>
                <a:cs typeface="Calibri"/>
              </a:rPr>
              <a:t>kraj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endParaRPr lang="en-US" sz="2400" spc="-1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prev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niz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pomijera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pokazivač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unatrag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6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jedno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24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jesto</a:t>
            </a:r>
            <a:r>
              <a:rPr lang="en-US" sz="2400" spc="-17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a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zatim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nov</a:t>
            </a:r>
            <a:r>
              <a:rPr lang="en-US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tekući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element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Navigacija unutar nizova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66336"/>
            <a:ext cx="8496944" cy="30392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count()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ukupan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elemenata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nizu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7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4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joj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rosl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jeđ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en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2929"/>
              </a:lnSpc>
              <a:spcBef>
                <a:spcPts val="2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sizeof()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ukupan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elemenata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nizu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4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joj je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eđen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2929"/>
              </a:lnSpc>
              <a:spcBef>
                <a:spcPts val="266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array_count_values($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niz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broji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4" dirty="0" err="1" smtClean="0">
                <a:solidFill>
                  <a:srgbClr val="000000"/>
                </a:solidFill>
                <a:latin typeface="Calibri"/>
                <a:cs typeface="Calibri"/>
              </a:rPr>
              <a:t>koliko</a:t>
            </a:r>
            <a:r>
              <a:rPr lang="en-US" sz="2400" spc="-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jedinstvenih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4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ima u nizu; funkcija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asocijativni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7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4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sadrži tabelu učestanosti (ključ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 element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niza,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ponavljanja)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Prebrojavanje elemenata u nizu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363"/>
            <a:ext cx="8033698" cy="21287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Formatiranje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 err="1">
                <a:solidFill>
                  <a:srgbClr val="000000"/>
                </a:solidFill>
                <a:latin typeface="Calibri"/>
                <a:cs typeface="Calibri"/>
              </a:rPr>
              <a:t>znakovnih</a:t>
            </a:r>
            <a:r>
              <a:rPr sz="32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(stringa)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Spajanje i 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razdvajanje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 err="1">
                <a:solidFill>
                  <a:srgbClr val="000000"/>
                </a:solidFill>
                <a:latin typeface="Calibri"/>
                <a:cs typeface="Calibri"/>
              </a:rPr>
              <a:t>znakovnih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Poređenje</a:t>
            </a:r>
            <a:r>
              <a:rPr sz="32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1" dirty="0" err="1">
                <a:solidFill>
                  <a:srgbClr val="000000"/>
                </a:solidFill>
                <a:latin typeface="Calibri"/>
                <a:cs typeface="Calibri"/>
              </a:rPr>
              <a:t>znakovnih</a:t>
            </a:r>
            <a:r>
              <a:rPr sz="32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Regularni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izrazi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4) Rad sa znakovnim nizovima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8178"/>
            <a:ext cx="8424936" cy="14882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30" dirty="0">
                <a:solidFill>
                  <a:srgbClr val="000000"/>
                </a:solidFill>
                <a:latin typeface="Calibri"/>
                <a:cs typeface="Calibri"/>
              </a:rPr>
              <a:t>Ukoliko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postoje</a:t>
            </a:r>
            <a:r>
              <a:rPr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obavezna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polja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3200" spc="-10" dirty="0" err="1">
                <a:solidFill>
                  <a:srgbClr val="000000"/>
                </a:solidFill>
                <a:latin typeface="Calibri"/>
                <a:cs typeface="Calibri"/>
              </a:rPr>
              <a:t>formi</a:t>
            </a:r>
            <a:r>
              <a:rPr sz="3200" spc="-1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32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preporučljivo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da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7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32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32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32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32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32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isset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Obavezna polj</a:t>
              </a:r>
              <a:r>
                <a:rPr lang="sr-Latn-ME" sz="3600" b="1" dirty="0" smtClean="0">
                  <a:ln w="1905"/>
                </a:rPr>
                <a:t>a u formi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66336"/>
            <a:ext cx="8496944" cy="30136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trim()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briše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b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jelin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sa početka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400" spc="-10" dirty="0" err="1">
                <a:solidFill>
                  <a:srgbClr val="000000"/>
                </a:solidFill>
                <a:latin typeface="Calibri"/>
                <a:cs typeface="Calibri"/>
              </a:rPr>
              <a:t>kraja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znakovnog</a:t>
            </a:r>
            <a:r>
              <a:rPr lang="en-US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podatka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. </a:t>
            </a:r>
            <a:r>
              <a:rPr sz="2400" spc="-49" dirty="0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sz="24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definiciji briše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znakove</a:t>
            </a:r>
            <a:r>
              <a:rPr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4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povratak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na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početak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reda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(\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r)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400" spc="-37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prelazak u novi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red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(\n),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horizontalne i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vertikalne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tabulatore</a:t>
            </a:r>
            <a:r>
              <a:rPr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(\t, \x0B),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znakove</a:t>
            </a:r>
            <a:r>
              <a:rPr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kraj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 err="1">
                <a:solidFill>
                  <a:srgbClr val="000000"/>
                </a:solidFill>
                <a:latin typeface="Calibri"/>
                <a:cs typeface="Calibri"/>
              </a:rPr>
              <a:t>znakovne</a:t>
            </a:r>
            <a:r>
              <a:rPr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4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(\0)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razmake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342900" marR="0" indent="-342900">
              <a:lnSpc>
                <a:spcPts val="2929"/>
              </a:lnSpc>
              <a:spcBef>
                <a:spcPts val="29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Ovoj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funkciji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mo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žete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da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roslijedit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parametar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8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sadrži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eksplicitno</a:t>
            </a:r>
            <a:r>
              <a:rPr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zadat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spisak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znakova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treba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ukloniti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mjest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ovih</a:t>
            </a:r>
            <a:r>
              <a:rPr sz="24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navedenih.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39204" y="6299648"/>
            <a:ext cx="1743145" cy="598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Rad</a:t>
            </a:r>
            <a:r>
              <a:rPr sz="1800" spc="17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sa znako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Skračivanj</a:t>
              </a:r>
              <a:r>
                <a:rPr lang="en-US" sz="3600" b="1" dirty="0" smtClean="0">
                  <a:ln w="1905"/>
                </a:rPr>
                <a:t>e</a:t>
              </a:r>
              <a:r>
                <a:rPr lang="sr-Latn-ME" sz="3600" b="1" dirty="0" smtClean="0">
                  <a:ln w="1905"/>
                </a:rPr>
                <a:t> znakovnih vrijednosti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66336"/>
            <a:ext cx="8669256" cy="32316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n12br()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prihvata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 err="1">
                <a:solidFill>
                  <a:srgbClr val="000000"/>
                </a:solidFill>
                <a:latin typeface="Calibri"/>
                <a:cs typeface="Calibri"/>
              </a:rPr>
              <a:t>znakovnu</a:t>
            </a:r>
            <a:r>
              <a:rPr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ulazni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sz="24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400" spc="-30" dirty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znake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7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prelazak u novi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red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njoj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zamjen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juje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XHTML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oznakama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&lt;br/&gt;, ili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HTML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oznakom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&lt;br&gt;</a:t>
            </a:r>
            <a:r>
              <a:rPr sz="2400" spc="5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24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PHP4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592"/>
              </a:lnSpc>
              <a:buFont typeface="Arial" pitchFamily="34" charset="0"/>
              <a:buChar char="•"/>
            </a:pPr>
            <a:r>
              <a:rPr lang="pl-PL" sz="2400" spc="-14" dirty="0">
                <a:solidFill>
                  <a:srgbClr val="000000"/>
                </a:solidFill>
                <a:latin typeface="Calibri"/>
                <a:cs typeface="Calibri"/>
              </a:rPr>
              <a:t>Ovo</a:t>
            </a:r>
            <a:r>
              <a:rPr lang="pl-PL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pl-PL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pl-PL" sz="2400" spc="-11" dirty="0">
                <a:solidFill>
                  <a:srgbClr val="000000"/>
                </a:solidFill>
                <a:latin typeface="Calibri"/>
                <a:cs typeface="Calibri"/>
              </a:rPr>
              <a:t>korisna</a:t>
            </a:r>
            <a:r>
              <a:rPr lang="pl-PL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28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pl-PL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formatiranje</a:t>
            </a:r>
            <a:r>
              <a:rPr lang="pl-PL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14" dirty="0">
                <a:solidFill>
                  <a:srgbClr val="000000"/>
                </a:solidFill>
                <a:latin typeface="Calibri"/>
                <a:cs typeface="Calibri"/>
              </a:rPr>
              <a:t>teksta</a:t>
            </a:r>
            <a:r>
              <a:rPr lang="pl-PL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400" spc="-14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printf()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prosljeđuje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formatiranu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4" dirty="0">
                <a:solidFill>
                  <a:srgbClr val="000000"/>
                </a:solidFill>
                <a:latin typeface="Calibri"/>
                <a:cs typeface="Calibri"/>
              </a:rPr>
              <a:t>znakovnu</a:t>
            </a:r>
            <a:r>
              <a:rPr lang="vi-VN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pregledaču</a:t>
            </a:r>
            <a:r>
              <a:rPr lang="vi-VN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veba, a funkcija 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sprintf()</a:t>
            </a:r>
            <a:r>
              <a:rPr lang="vi-VN" sz="2400" spc="-14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vi-VN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formatiranu</a:t>
            </a:r>
            <a:r>
              <a:rPr lang="en-US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znakovnu</a:t>
            </a:r>
            <a:r>
              <a:rPr lang="vi-VN" sz="24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vrijednost.</a:t>
            </a:r>
          </a:p>
          <a:p>
            <a:pPr>
              <a:lnSpc>
                <a:spcPts val="2592"/>
              </a:lnSpc>
            </a:pPr>
            <a:endParaRPr lang="pl-PL" sz="2400" spc="-14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2592"/>
              </a:lnSpc>
              <a:spcBef>
                <a:spcPts val="0"/>
              </a:spcBef>
              <a:spcAft>
                <a:spcPts val="0"/>
              </a:spcAft>
            </a:pP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7240" y="4248611"/>
            <a:ext cx="8429328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printf (“Ukupno prodato: %.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2f”,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$ukupno);</a:t>
            </a:r>
          </a:p>
          <a:p>
            <a:pPr marL="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 2f oznacava broj </a:t>
            </a:r>
            <a:r>
              <a:rPr sz="2000" dirty="0" err="1">
                <a:solidFill>
                  <a:srgbClr val="000000"/>
                </a:solidFill>
                <a:latin typeface="Courier New"/>
                <a:cs typeface="Courier New"/>
              </a:rPr>
              <a:t>sa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dvije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decimale nakon zareza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Formatiranje znakovnih vrijednosti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56363"/>
            <a:ext cx="8496944" cy="53604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istom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šablonu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formata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možete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zadati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više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specifikacija</a:t>
            </a:r>
            <a:r>
              <a:rPr sz="2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konverzije.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Svaka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specifikacija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biće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zam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enjena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formatiranom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vriijed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nošću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parametra</a:t>
            </a:r>
            <a:r>
              <a:rPr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edoslje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dom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kojim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parametri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navedeni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R="0">
              <a:lnSpc>
                <a:spcPts val="3914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printf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(“Ukupan</a:t>
            </a:r>
            <a:r>
              <a:rPr sz="24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racun: %.3f</a:t>
            </a:r>
            <a:r>
              <a:rPr sz="24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dinara (sa</a:t>
            </a:r>
          </a:p>
          <a:p>
            <a:pPr marR="0">
              <a:lnSpc>
                <a:spcPts val="2627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orezom</a:t>
            </a:r>
            <a:r>
              <a:rPr sz="2400" spc="-15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%.2f) ”,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$ukupno, $ukupno_pdv);</a:t>
            </a:r>
          </a:p>
          <a:p>
            <a:pPr marL="457200" marR="0" indent="-457200">
              <a:lnSpc>
                <a:spcPts val="3914"/>
              </a:lnSpc>
              <a:spcBef>
                <a:spcPts val="12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 verzije 4.0.6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moguće je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numerisanje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argumenata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(tj.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argumenti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moraju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budu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istom</a:t>
            </a:r>
            <a:r>
              <a:rPr sz="2800" spc="4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edoslje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du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specifikacije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konverzije).</a:t>
            </a:r>
          </a:p>
          <a:p>
            <a:pPr marR="0">
              <a:lnSpc>
                <a:spcPts val="2718"/>
              </a:lnSpc>
              <a:spcBef>
                <a:spcPts val="17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printf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(“Ukupan</a:t>
            </a:r>
            <a:r>
              <a:rPr sz="24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racun: </a:t>
            </a:r>
            <a:r>
              <a:rPr sz="2400" spc="-57" dirty="0">
                <a:solidFill>
                  <a:srgbClr val="000000"/>
                </a:solidFill>
                <a:latin typeface="Courier New"/>
                <a:cs typeface="Courier New"/>
              </a:rPr>
              <a:t>%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2\$.3f</a:t>
            </a:r>
            <a:r>
              <a:rPr sz="2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eura</a:t>
            </a: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R="0">
              <a:lnSpc>
                <a:spcPts val="2591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(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sa porezom 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%1\$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.2f) ”,</a:t>
            </a:r>
            <a:r>
              <a:rPr sz="2400" spc="-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$ukupno_pdv,</a:t>
            </a:r>
          </a:p>
          <a:p>
            <a:pPr marR="0">
              <a:lnSpc>
                <a:spcPts val="263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ukupno);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Više specifikacija konverzije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261256" y="1349828"/>
            <a:ext cx="8882743" cy="5508171"/>
          </a:xfrm>
          <a:prstGeom prst="rect">
            <a:avLst/>
          </a:prstGeom>
          <a:blipFill>
            <a:blip r:embed="rId2" cstate="print"/>
            <a:srcRect/>
            <a:stretch>
              <a:fillRect l="-2941" t="-24506" r="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8886" y="1454801"/>
            <a:ext cx="1740528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Tip</a:t>
            </a:r>
            <a:r>
              <a:rPr sz="1800" b="1" spc="1572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Značenje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25449" y="1825768"/>
            <a:ext cx="8839589" cy="2526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</a:t>
            </a:r>
            <a:r>
              <a:rPr sz="1800" spc="224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pc="-12" dirty="0" err="1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1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 tumači </a:t>
            </a:r>
            <a:r>
              <a:rPr sz="1800" spc="-18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a prikazuje</a:t>
            </a:r>
            <a:r>
              <a:rPr sz="1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binarni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</a:p>
          <a:p>
            <a:pPr marL="12496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sz="1800" spc="23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pc="-12" dirty="0" err="1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1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 tumači </a:t>
            </a:r>
            <a:r>
              <a:rPr sz="1800" spc="-18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a prikazuje</a:t>
            </a:r>
            <a:r>
              <a:rPr sz="1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znakovni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podatak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sz="1800" spc="224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pc="-12" dirty="0" err="1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1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 tumači </a:t>
            </a:r>
            <a:r>
              <a:rPr sz="1800" spc="-18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a prikazuje</a:t>
            </a:r>
            <a:r>
              <a:rPr sz="1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decimalni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</a:p>
          <a:p>
            <a:pPr marL="24383" marR="0">
              <a:lnSpc>
                <a:spcPts val="2200"/>
              </a:lnSpc>
              <a:spcBef>
                <a:spcPts val="76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f</a:t>
            </a:r>
            <a:r>
              <a:rPr sz="1800" spc="244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pc="-12" dirty="0" err="1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1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 tumači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sa pokretnim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7" dirty="0">
                <a:solidFill>
                  <a:srgbClr val="000000"/>
                </a:solidFill>
                <a:latin typeface="Calibri"/>
                <a:cs typeface="Calibri"/>
              </a:rPr>
              <a:t>zarezom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1" dirty="0">
                <a:solidFill>
                  <a:srgbClr val="000000"/>
                </a:solidFill>
                <a:latin typeface="Calibri"/>
                <a:cs typeface="Calibri"/>
              </a:rPr>
              <a:t>dvostruke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preciznosti</a:t>
            </a:r>
          </a:p>
          <a:p>
            <a:pPr marL="0" marR="0">
              <a:lnSpc>
                <a:spcPts val="2200"/>
              </a:lnSpc>
              <a:spcBef>
                <a:spcPts val="71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sz="1800" spc="22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pc="-12" dirty="0" err="1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1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 tumači </a:t>
            </a:r>
            <a:r>
              <a:rPr sz="1800" spc="-18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a prikazuje</a:t>
            </a:r>
            <a:r>
              <a:rPr sz="1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oktalni</a:t>
            </a:r>
            <a:r>
              <a:rPr sz="1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</a:p>
          <a:p>
            <a:pPr marL="15240" marR="0">
              <a:lnSpc>
                <a:spcPts val="2200"/>
              </a:lnSpc>
              <a:spcBef>
                <a:spcPts val="72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sz="1800" spc="236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1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 tumači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znakovna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 prikazuje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znakovna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224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1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 tumači </a:t>
            </a:r>
            <a:r>
              <a:rPr sz="1800" spc="-18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a prikazuje</a:t>
            </a:r>
            <a:r>
              <a:rPr sz="1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decimalni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bez predznaka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36117" y="4422030"/>
            <a:ext cx="7847859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sz="1800" spc="23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1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 tumači </a:t>
            </a:r>
            <a:r>
              <a:rPr sz="1800" spc="-18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a prikazuje</a:t>
            </a:r>
            <a:r>
              <a:rPr sz="1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heksadecimalni broj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82344" y="4696059"/>
            <a:ext cx="3157770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sa malim slovima </a:t>
            </a:r>
            <a:r>
              <a:rPr sz="1800" spc="-28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cifre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(a-f)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25754" y="5062363"/>
            <a:ext cx="7859778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X</a:t>
            </a:r>
            <a:r>
              <a:rPr sz="1800" spc="22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1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 tumači </a:t>
            </a:r>
            <a:r>
              <a:rPr sz="1800" spc="-18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a prikazuje</a:t>
            </a:r>
            <a:r>
              <a:rPr sz="1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heksadecimalni broj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82344" y="5336683"/>
            <a:ext cx="322075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sa malim slovima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7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1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cifre</a:t>
            </a:r>
            <a:r>
              <a:rPr sz="1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(A-F)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Tipovi specifikacija konverzije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579440" y="2583542"/>
            <a:ext cx="8564559" cy="4274457"/>
          </a:xfrm>
          <a:prstGeom prst="rect">
            <a:avLst/>
          </a:prstGeom>
          <a:blipFill>
            <a:blip r:embed="rId2" cstate="print"/>
            <a:srcRect/>
            <a:stretch>
              <a:fillRect l="-6766" t="-60442" b="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5536" y="1356654"/>
            <a:ext cx="7738862" cy="9836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43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nje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malih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velikih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slova</a:t>
            </a:r>
            <a:r>
              <a:rPr lang="en-US" sz="32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znakovnim</a:t>
            </a:r>
            <a:r>
              <a:rPr sz="32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podacima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29944" y="2861163"/>
            <a:ext cx="1250024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Upotreba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806573" y="2861163"/>
            <a:ext cx="768072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Opis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736082" y="2861163"/>
            <a:ext cx="1214258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b="1" spc="-11" dirty="0" err="1" smtClean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lang="en-US" sz="1800" b="1" spc="-11" dirty="0" err="1" smtClean="0">
                <a:solidFill>
                  <a:srgbClr val="FFFFFF"/>
                </a:solidFill>
                <a:latin typeface="Calibri"/>
                <a:cs typeface="Calibri"/>
              </a:rPr>
              <a:t>rijednost</a:t>
            </a:r>
            <a:endParaRPr sz="1800" b="1" spc="-1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29944" y="3232420"/>
            <a:ext cx="807578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$ime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736082" y="3232420"/>
            <a:ext cx="2652133" cy="14106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Idete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li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predstave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197"/>
              </a:lnSpc>
              <a:spcBef>
                <a:spcPts val="722"/>
              </a:spcBef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IDETE LI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lang="en-US" sz="2000" dirty="0" smtClean="0">
                <a:solidFill>
                  <a:srgbClr val="000000"/>
                </a:solidFill>
                <a:latin typeface="Calibri"/>
                <a:cs typeface="Calibri"/>
              </a:rPr>
              <a:t>PREDSTAVE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197"/>
              </a:lnSpc>
              <a:spcBef>
                <a:spcPts val="723"/>
              </a:spcBef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idete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li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/>
                <a:cs typeface="Calibri"/>
              </a:rPr>
              <a:t>predstave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197"/>
              </a:lnSpc>
              <a:spcBef>
                <a:spcPts val="773"/>
              </a:spcBef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Idete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li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dirty="0" err="1" smtClean="0">
                <a:solidFill>
                  <a:srgbClr val="000000"/>
                </a:solidFill>
                <a:latin typeface="Calibri"/>
                <a:cs typeface="Calibri"/>
              </a:rPr>
              <a:t>predstave</a:t>
            </a:r>
            <a:r>
              <a:rPr lang="en-US" dirty="0" smtClean="0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29944" y="3603260"/>
            <a:ext cx="4693171" cy="654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strtoupper($ime)</a:t>
            </a:r>
            <a:r>
              <a:rPr sz="1800" spc="18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sva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slova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velika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strtolower($ime)</a:t>
            </a:r>
            <a:r>
              <a:rPr sz="1800" spc="20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sva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slova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mala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29944" y="4345194"/>
            <a:ext cx="153088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ucfirst($ime)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806573" y="4345194"/>
            <a:ext cx="3103244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1800" spc="-15" dirty="0">
                <a:solidFill>
                  <a:srgbClr val="000000"/>
                </a:solidFill>
                <a:latin typeface="Calibri"/>
                <a:cs typeface="Calibri"/>
              </a:rPr>
              <a:t>veliko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slovo prvi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znak ulaznog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argumenta, </a:t>
            </a:r>
            <a:r>
              <a:rPr sz="1800" spc="-31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</a:p>
          <a:p>
            <a:pPr marL="0" marR="0">
              <a:lnSpc>
                <a:spcPts val="215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je alfabetski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29944" y="5259848"/>
            <a:ext cx="1736154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ucwords($ime)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2806573" y="5259848"/>
            <a:ext cx="2915421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1800" spc="-15" dirty="0">
                <a:solidFill>
                  <a:srgbClr val="000000"/>
                </a:solidFill>
                <a:latin typeface="Calibri"/>
                <a:cs typeface="Calibri"/>
              </a:rPr>
              <a:t>veliko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slovo prvi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znak </a:t>
            </a:r>
            <a:r>
              <a:rPr sz="1800" spc="-25" dirty="0" err="1">
                <a:solidFill>
                  <a:srgbClr val="000000"/>
                </a:solidFill>
                <a:latin typeface="Calibri"/>
                <a:cs typeface="Calibri"/>
              </a:rPr>
              <a:t>svake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eči</a:t>
            </a:r>
            <a:r>
              <a:rPr sz="1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počinje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alfabetskim </a:t>
            </a:r>
            <a:r>
              <a:rPr sz="1800" spc="-12" dirty="0">
                <a:solidFill>
                  <a:srgbClr val="000000"/>
                </a:solidFill>
                <a:latin typeface="Calibri"/>
                <a:cs typeface="Calibri"/>
              </a:rPr>
              <a:t>znakom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5736082" y="5259848"/>
            <a:ext cx="2356723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197"/>
              </a:lnSpc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Idete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Li Na </a:t>
            </a:r>
            <a:r>
              <a:rPr lang="en-US" dirty="0" err="1" smtClean="0">
                <a:solidFill>
                  <a:srgbClr val="000000"/>
                </a:solidFill>
                <a:latin typeface="Calibri"/>
                <a:cs typeface="Calibri"/>
              </a:rPr>
              <a:t>Predstave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8" name="Rounded Rectangle 1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Mala i velika slova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363"/>
            <a:ext cx="8689963" cy="3936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Određeni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znakovi,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potpuno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prihvatljivi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znakovnim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izazovu</a:t>
            </a:r>
            <a:r>
              <a:rPr lang="sr-Latn-ME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probleme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prilikom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unošenja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bazu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 err="1" smtClean="0">
                <a:solidFill>
                  <a:srgbClr val="000000"/>
                </a:solidFill>
                <a:latin typeface="Calibri"/>
                <a:cs typeface="Calibri"/>
              </a:rPr>
              <a:t>zato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baza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ih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protumači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0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upravljačke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znakove</a:t>
            </a:r>
            <a:r>
              <a:rPr lang="en-US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18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Znakovi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prave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probleme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975613" marR="0" indent="-457200">
              <a:lnSpc>
                <a:spcPts val="3416"/>
              </a:lnSpc>
              <a:spcBef>
                <a:spcPts val="37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navodnici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obični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polunavodnici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975613" marR="0" indent="-4572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obrnuta</a:t>
            </a:r>
            <a:r>
              <a:rPr lang="en-US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4" dirty="0" err="1">
                <a:solidFill>
                  <a:srgbClr val="000000"/>
                </a:solidFill>
                <a:latin typeface="Calibri"/>
                <a:cs typeface="Calibri"/>
              </a:rPr>
              <a:t>kosa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crta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\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75613" indent="-457200">
              <a:lnSpc>
                <a:spcPts val="3413"/>
              </a:lnSpc>
              <a:spcBef>
                <a:spcPts val="284"/>
              </a:spcBef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znak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NULL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188640"/>
            <a:ext cx="8039532" cy="936104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Formatiranje znakovnih vrijednosti za unos u bazu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8178"/>
            <a:ext cx="7197272" cy="35009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URL-ovi 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(Uniform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Resource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Locator</a:t>
            </a:r>
            <a:r>
              <a:rPr sz="3200" spc="-1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en-US" sz="32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sz="3200" spc="3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na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veb-u </a:t>
            </a:r>
            <a:r>
              <a:rPr sz="3200" spc="-2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32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primarni</a:t>
            </a:r>
            <a:r>
              <a:rPr sz="32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49" dirty="0" err="1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5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imenovanje</a:t>
            </a:r>
            <a:r>
              <a:rPr sz="32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 adresiranje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2" dirty="0" err="1">
                <a:solidFill>
                  <a:srgbClr val="000000"/>
                </a:solidFill>
                <a:latin typeface="Calibri"/>
                <a:cs typeface="Calibri"/>
              </a:rPr>
              <a:t>resursa</a:t>
            </a:r>
            <a:r>
              <a:rPr sz="3200" spc="-12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3200" spc="-12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Drugim</a:t>
            </a:r>
            <a:r>
              <a:rPr lang="en-US"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riječima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, URL </a:t>
            </a:r>
            <a:r>
              <a:rPr lang="en-US" sz="3200" spc="-10" dirty="0" err="1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da</a:t>
            </a:r>
            <a:r>
              <a:rPr lang="en-US"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jedinstveno</a:t>
            </a:r>
            <a:r>
              <a:rPr lang="en-US"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identifikuje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adresa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23" dirty="0" err="1">
                <a:solidFill>
                  <a:srgbClr val="000000"/>
                </a:solidFill>
                <a:latin typeface="Calibri"/>
                <a:cs typeface="Calibri"/>
              </a:rPr>
              <a:t>nekog</a:t>
            </a:r>
            <a:r>
              <a:rPr lang="en-US"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dokumenta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/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lang="en-US"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5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3200" spc="-15" dirty="0">
                <a:solidFill>
                  <a:srgbClr val="000000"/>
                </a:solidFill>
                <a:latin typeface="Calibri"/>
                <a:cs typeface="Calibri"/>
              </a:rPr>
              <a:t>-u.</a:t>
            </a: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3200" spc="-12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URL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39552" y="1397924"/>
            <a:ext cx="8366760" cy="4937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7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tekst</a:t>
            </a:r>
            <a:r>
              <a:rPr sz="28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= addslashes($tekst);</a:t>
            </a:r>
          </a:p>
          <a:p>
            <a:pPr marL="457200" marR="0" indent="-457200">
              <a:lnSpc>
                <a:spcPts val="3911"/>
              </a:lnSpc>
              <a:spcBef>
                <a:spcPts val="2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8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formirati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znakovni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podatak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upisivanja</a:t>
            </a:r>
            <a:r>
              <a:rPr sz="2800" spc="5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bazu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2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Argument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znakovna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rezultat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formatirana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znakovna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marR="0" indent="-457200">
              <a:lnSpc>
                <a:spcPts val="3911"/>
              </a:lnSpc>
              <a:spcBef>
                <a:spcPts val="2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lvl="1">
              <a:lnSpc>
                <a:spcPts val="3167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tekst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=</a:t>
            </a:r>
            <a:r>
              <a:rPr lang="en-US" sz="2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"Shaquille</a:t>
            </a:r>
            <a:r>
              <a:rPr lang="en-US"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O'Neil";</a:t>
            </a:r>
          </a:p>
          <a:p>
            <a:pPr lvl="1">
              <a:lnSpc>
                <a:spcPts val="3167"/>
              </a:lnSpc>
              <a:spcBef>
                <a:spcPts val="624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tekst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=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addslashes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tekst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</a:p>
          <a:p>
            <a:pPr lvl="1">
              <a:lnSpc>
                <a:spcPts val="3170"/>
              </a:lnSpc>
              <a:spcBef>
                <a:spcPts val="525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Rezultat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: Shaquille</a:t>
            </a:r>
            <a:r>
              <a:rPr lang="en-US"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spc="-11" dirty="0">
                <a:solidFill>
                  <a:srgbClr val="000000"/>
                </a:solidFill>
                <a:latin typeface="Courier New"/>
                <a:cs typeface="Courier New"/>
              </a:rPr>
              <a:t>O\'Neil</a:t>
            </a:r>
          </a:p>
          <a:p>
            <a:pPr marL="0" marR="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Funkcija </a:t>
              </a:r>
              <a:r>
                <a:rPr lang="sr-Latn-ME" sz="3600" b="1" dirty="0" err="1" smtClean="0">
                  <a:ln w="1905"/>
                </a:rPr>
                <a:t>addslashes</a:t>
              </a:r>
              <a:r>
                <a:rPr lang="sr-Latn-ME" sz="3600" b="1" dirty="0" smtClean="0">
                  <a:ln w="1905"/>
                </a:rPr>
                <a:t>($string)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363"/>
            <a:ext cx="8880275" cy="9881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Ova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32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uklanja </a:t>
            </a:r>
            <a:r>
              <a:rPr sz="3200" spc="-31" dirty="0">
                <a:solidFill>
                  <a:srgbClr val="000000"/>
                </a:solidFill>
                <a:latin typeface="Calibri"/>
                <a:cs typeface="Calibri"/>
              </a:rPr>
              <a:t>kose</a:t>
            </a:r>
            <a:r>
              <a:rPr sz="32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crte,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8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32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postavila</a:t>
            </a:r>
            <a:r>
              <a:rPr lang="sr-Latn-ME" sz="32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addslashes($string);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5" name="Rounded Rectangle 1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Funkcija </a:t>
              </a:r>
              <a:r>
                <a:rPr lang="sr-Latn-ME" sz="3600" b="1" dirty="0" err="1" smtClean="0">
                  <a:ln w="1905"/>
                </a:rPr>
                <a:t>stripslashes</a:t>
              </a:r>
              <a:r>
                <a:rPr lang="sr-Latn-ME" sz="3600" b="1" dirty="0" smtClean="0">
                  <a:ln w="1905"/>
                </a:rPr>
                <a:t>($string)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363"/>
            <a:ext cx="8486642" cy="6181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Novije verzije PHP-a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automatski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uključuju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direktivu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magic_quotes_gpc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7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83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800" spc="29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znači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automatski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konvertuju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7" dirty="0" err="1" smtClean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lang="en-US" sz="2800" spc="-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znakovne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 </a:t>
            </a:r>
            <a:r>
              <a:rPr sz="2800" spc="-80" dirty="0">
                <a:solidFill>
                  <a:srgbClr val="000000"/>
                </a:solidFill>
                <a:latin typeface="Calibri"/>
                <a:cs typeface="Calibri"/>
              </a:rPr>
              <a:t>GET,</a:t>
            </a:r>
            <a:r>
              <a:rPr sz="2800" spc="9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POST i COOKIE.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li je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direktiva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uključena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R="0">
              <a:lnSpc>
                <a:spcPts val="3096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get_magic_quotes_gpc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endParaRPr lang="en-US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lang="en-US" sz="2800" spc="-51" dirty="0" err="1" smtClean="0">
                <a:solidFill>
                  <a:srgbClr val="000000"/>
                </a:solidFill>
                <a:latin typeface="Calibri"/>
                <a:cs typeface="Calibri"/>
              </a:rPr>
              <a:t>ko</a:t>
            </a:r>
            <a:r>
              <a:rPr lang="en-US" sz="2800" spc="5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rezultat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true, </a:t>
            </a:r>
            <a:r>
              <a:rPr lang="en-US" sz="2800" spc="-33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lang="en-US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znači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znakovne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GPC 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konvertuju</a:t>
            </a:r>
            <a:r>
              <a:rPr lang="en-US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automatski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pa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ćete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50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prikazivanje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korisniku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morati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obradite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lang="en-US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ourier New"/>
                <a:cs typeface="Courier New"/>
              </a:rPr>
              <a:t>stripslashes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($string)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>
              <a:lnSpc>
                <a:spcPts val="3456"/>
              </a:lnSpc>
            </a:pPr>
            <a:endParaRPr lang="en-US" sz="2800" spc="-2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96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Magični navodnici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446143"/>
            <a:ext cx="8366966" cy="46551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explode(string</a:t>
            </a:r>
            <a:r>
              <a:rPr sz="2400" spc="-34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granicnik,</a:t>
            </a:r>
            <a:r>
              <a:rPr sz="2400" spc="-2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string</a:t>
            </a:r>
            <a:r>
              <a:rPr sz="2400" spc="-2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text)</a:t>
            </a:r>
          </a:p>
          <a:p>
            <a:pPr marL="457200" marR="0" indent="-457200">
              <a:lnSpc>
                <a:spcPts val="3413"/>
              </a:lnSpc>
              <a:spcBef>
                <a:spcPts val="29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dijeli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znakovnu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text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mjest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gdje</a:t>
            </a: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naiđe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znakovnu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grani</a:t>
            </a:r>
            <a:r>
              <a:rPr lang="sr-Latn-ME" sz="2800" dirty="0">
                <a:solidFill>
                  <a:srgbClr val="000000"/>
                </a:solidFill>
                <a:latin typeface="Calibri"/>
                <a:cs typeface="Calibri"/>
              </a:rPr>
              <a:t>č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nik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29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29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2718"/>
              </a:lnSpc>
              <a:spcBef>
                <a:spcPts val="547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$email_array = explode 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('@',</a:t>
            </a:r>
            <a:r>
              <a:rPr sz="2400" spc="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$email);</a:t>
            </a:r>
          </a:p>
          <a:p>
            <a:pPr lvl="1">
              <a:lnSpc>
                <a:spcPts val="2721"/>
              </a:lnSpc>
              <a:spcBef>
                <a:spcPts val="446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$email_array[0]</a:t>
            </a:r>
            <a:r>
              <a:rPr sz="2400" spc="-46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 </a:t>
            </a:r>
            <a:r>
              <a:rPr lang="sr-Latn-ME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zaric</a:t>
            </a: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718"/>
              </a:lnSpc>
              <a:spcBef>
                <a:spcPts val="452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$email_array[1]</a:t>
            </a:r>
            <a:r>
              <a:rPr sz="2400" spc="-4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sr-Latn-ME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ucg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.ac.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me</a:t>
            </a:r>
            <a:endParaRPr lang="en-US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718"/>
              </a:lnSpc>
              <a:spcBef>
                <a:spcPts val="452"/>
              </a:spcBef>
            </a:pPr>
            <a:endParaRPr lang="sr-Latn-ME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2718"/>
              </a:lnSpc>
              <a:spcBef>
                <a:spcPts val="452"/>
              </a:spcBef>
              <a:buFont typeface="Arial" pitchFamily="34" charset="0"/>
              <a:buChar char="•"/>
            </a:pP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Suprotne</a:t>
            </a:r>
            <a:r>
              <a:rPr lang="en-US" sz="2800" spc="5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ovoj</a:t>
            </a:r>
            <a:r>
              <a:rPr lang="en-US"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funkciji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en-US" sz="28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implode()</a:t>
            </a:r>
            <a:r>
              <a:rPr lang="en-US" sz="2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2800" spc="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join()</a:t>
            </a:r>
          </a:p>
          <a:p>
            <a:pPr marL="0" marR="0">
              <a:lnSpc>
                <a:spcPts val="2718"/>
              </a:lnSpc>
              <a:spcBef>
                <a:spcPts val="452"/>
              </a:spcBef>
              <a:spcAft>
                <a:spcPts val="0"/>
              </a:spcAft>
            </a:pP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Spajanje i razdvajanje znakovnih vrijednosti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363"/>
            <a:ext cx="8538316" cy="45833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Ova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izdvajanje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dijela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ulazne</a:t>
            </a:r>
            <a:r>
              <a:rPr sz="2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znakovne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nalazi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zadatog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početnog i krajnjeg položaja.</a:t>
            </a:r>
          </a:p>
          <a:p>
            <a:pPr marL="0" marR="0">
              <a:lnSpc>
                <a:spcPts val="2721"/>
              </a:lnSpc>
              <a:spcBef>
                <a:spcPts val="590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string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substr (string tekst, int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pocetak</a:t>
            </a:r>
          </a:p>
          <a:p>
            <a:pPr marL="0" marR="0">
              <a:lnSpc>
                <a:spcPts val="2595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[, 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duzina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]);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Primjer</a:t>
            </a:r>
            <a:r>
              <a:rPr lang="en-US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lvl="2">
              <a:lnSpc>
                <a:spcPts val="2721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$test =</a:t>
            </a:r>
            <a:r>
              <a:rPr lang="en-US" sz="24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“Danas </a:t>
            </a:r>
            <a:r>
              <a:rPr lang="en-US" sz="2400" spc="-15" dirty="0">
                <a:solidFill>
                  <a:srgbClr val="000000"/>
                </a:solidFill>
                <a:latin typeface="Courier New"/>
                <a:cs typeface="Courier New"/>
              </a:rPr>
              <a:t>je</a:t>
            </a:r>
            <a:r>
              <a:rPr lang="en-US" sz="2400" spc="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Dan 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žena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!”;</a:t>
            </a: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2">
              <a:lnSpc>
                <a:spcPts val="2593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substr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($test, 5);</a:t>
            </a:r>
            <a:r>
              <a:rPr lang="en-US" sz="2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//je Dan</a:t>
            </a:r>
            <a:r>
              <a:rPr lang="en-US"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žena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!</a:t>
            </a: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2">
              <a:lnSpc>
                <a:spcPts val="2592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substr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($test, 0, </a:t>
            </a:r>
            <a:r>
              <a:rPr lang="en-US" sz="2400" spc="-11" dirty="0">
                <a:solidFill>
                  <a:srgbClr val="000000"/>
                </a:solidFill>
                <a:latin typeface="Courier New"/>
                <a:cs typeface="Courier New"/>
              </a:rPr>
              <a:t>5);</a:t>
            </a:r>
            <a:r>
              <a:rPr lang="en-US" sz="24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//Danas</a:t>
            </a:r>
          </a:p>
          <a:p>
            <a:pPr>
              <a:lnSpc>
                <a:spcPts val="2595"/>
              </a:lnSpc>
            </a:pP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2595"/>
              </a:lnSpc>
              <a:spcBef>
                <a:spcPts val="0"/>
              </a:spcBef>
              <a:spcAft>
                <a:spcPts val="0"/>
              </a:spcAft>
            </a:pP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Funkcija </a:t>
              </a:r>
              <a:r>
                <a:rPr lang="sr-Latn-ME" sz="3600" b="1" dirty="0" err="1" smtClean="0">
                  <a:ln w="1905"/>
                </a:rPr>
                <a:t>substr</a:t>
              </a:r>
              <a:r>
                <a:rPr lang="sr-Latn-ME" sz="3600" b="1" dirty="0" smtClean="0">
                  <a:ln w="1905"/>
                </a:rPr>
                <a:t>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67545" y="1574273"/>
            <a:ext cx="8424936" cy="3936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413"/>
              </a:lnSpc>
            </a:pP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int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strcmp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(string str1,</a:t>
            </a:r>
            <a:r>
              <a:rPr lang="en-US"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string str2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poredi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dvije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znakovne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5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str1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str2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4" dirty="0" err="1" smtClean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9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jednake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0.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Ukoliko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abecednom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edoslje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du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str1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dolazi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iza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str2,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sr-Latn-ME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800" spc="5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veći od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nule,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suprotnom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manji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nule.</a:t>
            </a:r>
          </a:p>
          <a:p>
            <a:pPr marL="0" marR="0">
              <a:lnSpc>
                <a:spcPts val="2721"/>
              </a:lnSpc>
              <a:spcBef>
                <a:spcPts val="494"/>
              </a:spcBef>
              <a:spcAft>
                <a:spcPts val="0"/>
              </a:spcAft>
            </a:pP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int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strcasecmp(string str1, string str2)</a:t>
            </a:r>
          </a:p>
          <a:p>
            <a:pPr marL="457200" marR="0" indent="-457200">
              <a:lnSpc>
                <a:spcPts val="3413"/>
              </a:lnSpc>
              <a:spcBef>
                <a:spcPts val="27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Ista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prethodna,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samo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pravi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razliku</a:t>
            </a:r>
            <a:r>
              <a:rPr lang="sr-Latn-ME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malih 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velikih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slova.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Poređenje znakovnih vrijednosti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363"/>
            <a:ext cx="8040946" cy="2308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Dužina</a:t>
            </a:r>
            <a:r>
              <a:rPr sz="32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4" dirty="0" err="1">
                <a:solidFill>
                  <a:srgbClr val="000000"/>
                </a:solidFill>
                <a:latin typeface="Calibri"/>
                <a:cs typeface="Calibri"/>
              </a:rPr>
              <a:t>znakovne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ukupan</a:t>
            </a:r>
            <a:r>
              <a:rPr sz="32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lang="sr-Latn-ME" sz="32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znakova</a:t>
            </a:r>
            <a:r>
              <a:rPr sz="3200" spc="-2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8" dirty="0">
                <a:solidFill>
                  <a:srgbClr val="000000"/>
                </a:solidFill>
                <a:latin typeface="Calibri"/>
                <a:cs typeface="Calibri"/>
              </a:rPr>
              <a:t>možete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utvrditi</a:t>
            </a:r>
            <a:r>
              <a:rPr sz="32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3200" spc="73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</a:p>
          <a:p>
            <a:pPr lvl="1">
              <a:lnSpc>
                <a:spcPts val="3372"/>
              </a:lnSpc>
            </a:pPr>
            <a:r>
              <a:rPr sz="3200" dirty="0" err="1">
                <a:solidFill>
                  <a:srgbClr val="000000"/>
                </a:solidFill>
                <a:latin typeface="Courier New"/>
                <a:cs typeface="Courier New"/>
              </a:rPr>
              <a:t>strlen</a:t>
            </a:r>
            <a:r>
              <a:rPr sz="3200" dirty="0" smtClean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endParaRPr lang="sr-Latn-ME" sz="32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3372"/>
              </a:lnSpc>
            </a:pPr>
            <a:r>
              <a:rPr lang="en-US" sz="3200" dirty="0" err="1">
                <a:solidFill>
                  <a:srgbClr val="000000"/>
                </a:solidFill>
                <a:latin typeface="Courier New"/>
                <a:cs typeface="Courier New"/>
              </a:rPr>
              <a:t>strlen</a:t>
            </a:r>
            <a:r>
              <a:rPr lang="en-US" sz="3200" dirty="0">
                <a:solidFill>
                  <a:srgbClr val="000000"/>
                </a:solidFill>
                <a:latin typeface="Courier New"/>
                <a:cs typeface="Courier New"/>
              </a:rPr>
              <a:t>('Hello')</a:t>
            </a:r>
            <a:r>
              <a:rPr lang="en-US" sz="3200" spc="-46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je 5</a:t>
            </a:r>
          </a:p>
          <a:p>
            <a:pPr marL="0" marR="0">
              <a:lnSpc>
                <a:spcPts val="3372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Dužina znakovne vrijednosti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363"/>
            <a:ext cx="8496944" cy="46294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Funkcija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strstr()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8" dirty="0" err="1">
                <a:solidFill>
                  <a:srgbClr val="000000"/>
                </a:solidFill>
                <a:latin typeface="Calibri"/>
                <a:cs typeface="Calibri"/>
              </a:rPr>
              <a:t>traženje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3" dirty="0" smtClean="0">
                <a:solidFill>
                  <a:srgbClr val="000000"/>
                </a:solidFill>
                <a:latin typeface="Calibri"/>
                <a:cs typeface="Calibri"/>
              </a:rPr>
              <a:t>date</a:t>
            </a:r>
            <a:r>
              <a:rPr lang="sr-Latn-ME" sz="32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znakovne</a:t>
            </a:r>
            <a:r>
              <a:rPr sz="32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znaka</a:t>
            </a:r>
            <a:r>
              <a:rPr sz="32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druge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znakovne</a:t>
            </a:r>
            <a:r>
              <a:rPr sz="32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Identična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ovoj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funkciji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i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3200" spc="-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strchr()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Prototip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strstr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911"/>
              </a:lnSpc>
              <a:spcBef>
                <a:spcPts val="315"/>
              </a:spcBef>
            </a:pPr>
            <a:r>
              <a:rPr lang="sr-Latn-ME" sz="24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string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strstr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(string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tekst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,</a:t>
            </a:r>
            <a:r>
              <a:rPr lang="en-US" sz="24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string</a:t>
            </a:r>
            <a:r>
              <a:rPr lang="en-US" sz="24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uzorak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vi-VN" sz="32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vi-VN" sz="3200" spc="71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stristr()</a:t>
            </a:r>
            <a:r>
              <a:rPr lang="vi-VN" sz="24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vi-VN" sz="3200" spc="-14" dirty="0">
                <a:solidFill>
                  <a:srgbClr val="000000"/>
                </a:solidFill>
                <a:latin typeface="Calibri"/>
                <a:cs typeface="Calibri"/>
              </a:rPr>
              <a:t>gotovo</a:t>
            </a:r>
            <a:r>
              <a:rPr lang="vi-VN"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Calibri"/>
                <a:cs typeface="Calibri"/>
              </a:rPr>
              <a:t>identična</a:t>
            </a:r>
            <a:r>
              <a:rPr lang="vi-VN"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32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dirty="0" smtClean="0">
                <a:solidFill>
                  <a:srgbClr val="000000"/>
                </a:solidFill>
                <a:latin typeface="Calibri"/>
                <a:cs typeface="Calibri"/>
              </a:rPr>
              <a:t>izvornoj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dirty="0" smtClean="0">
                <a:solidFill>
                  <a:srgbClr val="000000"/>
                </a:solidFill>
                <a:latin typeface="Calibri"/>
                <a:cs typeface="Calibri"/>
              </a:rPr>
              <a:t>funkciji</a:t>
            </a:r>
            <a:r>
              <a:rPr lang="vi-VN" sz="32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vi-VN" sz="32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Calibri"/>
                <a:cs typeface="Calibri"/>
              </a:rPr>
              <a:t>s tim</a:t>
            </a:r>
            <a:r>
              <a:rPr lang="vi-VN" sz="32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spc="-37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lang="vi-VN" sz="32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lang="vi-VN" sz="3200" spc="-23" dirty="0">
                <a:solidFill>
                  <a:srgbClr val="000000"/>
                </a:solidFill>
                <a:latin typeface="Calibri"/>
                <a:cs typeface="Calibri"/>
              </a:rPr>
              <a:t>pravi</a:t>
            </a:r>
            <a:r>
              <a:rPr lang="vi-VN" sz="32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spc="-15" dirty="0">
                <a:solidFill>
                  <a:srgbClr val="000000"/>
                </a:solidFill>
                <a:latin typeface="Calibri"/>
                <a:cs typeface="Calibri"/>
              </a:rPr>
              <a:t>razliku</a:t>
            </a:r>
            <a:r>
              <a:rPr lang="vi-VN"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Calibri"/>
                <a:cs typeface="Calibri"/>
              </a:rPr>
              <a:t>između malih</a:t>
            </a:r>
            <a:r>
              <a:rPr lang="vi-VN"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dirty="0" smtClean="0">
                <a:solidFill>
                  <a:srgbClr val="000000"/>
                </a:solidFill>
                <a:latin typeface="Calibri"/>
                <a:cs typeface="Calibri"/>
              </a:rPr>
              <a:t>velikih</a:t>
            </a:r>
            <a:r>
              <a:rPr lang="vi-VN" sz="32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spc="-10" dirty="0">
                <a:solidFill>
                  <a:srgbClr val="000000"/>
                </a:solidFill>
                <a:latin typeface="Calibri"/>
                <a:cs typeface="Calibri"/>
              </a:rPr>
              <a:t>slova</a:t>
            </a:r>
            <a:r>
              <a:rPr lang="vi-VN"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vi-VN"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spc="-18" dirty="0">
                <a:solidFill>
                  <a:srgbClr val="000000"/>
                </a:solidFill>
                <a:latin typeface="Calibri"/>
                <a:cs typeface="Calibri"/>
              </a:rPr>
              <a:t>tekstu</a:t>
            </a:r>
            <a:r>
              <a:rPr lang="vi-VN" sz="32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vi-VN"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spc="-10" dirty="0">
                <a:solidFill>
                  <a:srgbClr val="000000"/>
                </a:solidFill>
                <a:latin typeface="Calibri"/>
                <a:cs typeface="Calibri"/>
              </a:rPr>
              <a:t>traži</a:t>
            </a:r>
            <a:r>
              <a:rPr lang="vi-VN" sz="3200" spc="-1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vi-VN" sz="32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Nalaženje </a:t>
              </a:r>
              <a:r>
                <a:rPr lang="sr-Latn-ME" sz="3200" b="1" dirty="0" err="1" smtClean="0">
                  <a:ln w="1905"/>
                </a:rPr>
                <a:t>stringova</a:t>
              </a:r>
              <a:r>
                <a:rPr lang="sr-Latn-ME" sz="3200" b="1" dirty="0" smtClean="0">
                  <a:ln w="1905"/>
                </a:rPr>
                <a:t> unutar drugih </a:t>
              </a:r>
              <a:r>
                <a:rPr lang="sr-Latn-ME" sz="3200" b="1" dirty="0" err="1" smtClean="0">
                  <a:ln w="1905"/>
                </a:rPr>
                <a:t>stringova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5958" y="1353315"/>
            <a:ext cx="8570538" cy="54296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Funkcije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strpos()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 err="1">
                <a:solidFill>
                  <a:srgbClr val="000000"/>
                </a:solidFill>
                <a:latin typeface="Courier New"/>
                <a:cs typeface="Courier New"/>
              </a:rPr>
              <a:t>strrpos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slične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strstr()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ali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vraćaju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izdvojeni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deo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ulaznog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paramtera,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nego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položaj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parametra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uzorak</a:t>
            </a: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parametru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tekst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Prototip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strpos()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0" marR="0">
              <a:lnSpc>
                <a:spcPts val="2270"/>
              </a:lnSpc>
              <a:spcBef>
                <a:spcPts val="177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int strpos(string tekst, string uzorak, int</a:t>
            </a:r>
            <a:r>
              <a:rPr sz="2000" spc="-9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[pomak]);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//pomak je 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mjest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o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odakle pocinje pretraga u 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tekstu</a:t>
            </a:r>
            <a:endParaRPr lang="sr-Latn-ME" sz="20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Primjer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270"/>
              </a:lnSpc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$test = “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Dobrodosli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u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Srbiju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!”;</a:t>
            </a:r>
          </a:p>
          <a:p>
            <a:pPr>
              <a:lnSpc>
                <a:spcPts val="2160"/>
              </a:lnSpc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strpos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($test, ‘o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’);</a:t>
            </a: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rezultat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: 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1</a:t>
            </a:r>
            <a:endParaRPr lang="en-US" sz="20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183"/>
              </a:lnSpc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strpos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($test, ‘do’, 3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rezultat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: 5</a:t>
            </a:r>
          </a:p>
          <a:p>
            <a:pPr>
              <a:lnSpc>
                <a:spcPts val="2183"/>
              </a:lnSpc>
            </a:pPr>
            <a:endParaRPr lang="en-US" sz="20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pl-PL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ourier New"/>
                <a:cs typeface="Courier New"/>
              </a:rPr>
              <a:t>strpos()</a:t>
            </a:r>
            <a:r>
              <a:rPr lang="pl-PL" sz="2800" spc="-18" dirty="0">
                <a:solidFill>
                  <a:srgbClr val="000000"/>
                </a:solidFill>
                <a:latin typeface="Calibri"/>
                <a:cs typeface="Calibri"/>
              </a:rPr>
              <a:t>radi</a:t>
            </a:r>
            <a:r>
              <a:rPr lang="pl-PL" sz="2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25" dirty="0" smtClean="0">
                <a:solidFill>
                  <a:srgbClr val="000000"/>
                </a:solidFill>
                <a:latin typeface="Calibri"/>
                <a:cs typeface="Calibri"/>
              </a:rPr>
              <a:t>brže </a:t>
            </a:r>
            <a:r>
              <a:rPr lang="pl-PL" sz="2800" dirty="0" smtClean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pl-PL"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ourier New"/>
                <a:cs typeface="Courier New"/>
              </a:rPr>
              <a:t>strstr</a:t>
            </a:r>
            <a:r>
              <a:rPr lang="pl-PL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lang="pl-PL"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pl-PL"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64916" y="44624"/>
            <a:ext cx="7895516" cy="1080120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Određivanje položaja zadatog znakovnog niza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23528" y="1353315"/>
            <a:ext cx="8748464" cy="52706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Funkcije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str_replace()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substr_replace()</a:t>
            </a:r>
          </a:p>
          <a:p>
            <a:pPr marL="457200" marR="0" indent="-457200">
              <a:lnSpc>
                <a:spcPts val="3911"/>
              </a:lnSpc>
              <a:spcBef>
                <a:spcPts val="3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Funkcionalnost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dobra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cenzurisanje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pojedinih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izraza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forumima.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Prototip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funkcije:</a:t>
            </a:r>
          </a:p>
          <a:p>
            <a:pPr marR="0">
              <a:lnSpc>
                <a:spcPts val="2610"/>
              </a:lnSpc>
              <a:spcBef>
                <a:spcPts val="53"/>
              </a:spcBef>
              <a:spcAft>
                <a:spcPts val="0"/>
              </a:spcAft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  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mixed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str_replace (mixed uzorak, mixed 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zamjen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a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,</a:t>
            </a:r>
          </a:p>
          <a:p>
            <a:pPr marR="0">
              <a:lnSpc>
                <a:spcPts val="2483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                     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mixed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tekst[, int &amp;koliko_puta]);</a:t>
            </a:r>
          </a:p>
          <a:p>
            <a:pPr marL="457200" marR="0" indent="-457200">
              <a:lnSpc>
                <a:spcPts val="3914"/>
              </a:lnSpc>
              <a:spcBef>
                <a:spcPts val="12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Rezultat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nova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verzija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đenog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teksta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tekst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uzorak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zam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enjen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vriijed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nošću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drugog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parametra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zamjen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914"/>
              </a:lnSpc>
              <a:spcBef>
                <a:spcPts val="383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Opcioni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koliko_puta,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3" dirty="0">
                <a:solidFill>
                  <a:srgbClr val="000000"/>
                </a:solidFill>
                <a:latin typeface="Calibri"/>
                <a:cs typeface="Calibri"/>
              </a:rPr>
              <a:t>kaže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 err="1">
                <a:solidFill>
                  <a:srgbClr val="000000"/>
                </a:solidFill>
                <a:latin typeface="Calibri"/>
                <a:cs typeface="Calibri"/>
              </a:rPr>
              <a:t>koliko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puta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izvrši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(tek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 5).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Zamjena djelova znakovnog podatka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71580"/>
            <a:ext cx="8187248" cy="5180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URL se </a:t>
            </a:r>
            <a:r>
              <a:rPr sz="2400" spc="-27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odijelit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na tri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osnovna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dijela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61313" marR="0" indent="-3429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identifikator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protokola</a:t>
            </a:r>
            <a:endParaRPr lang="en-US" sz="2400" spc="-18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32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identifikator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ciljnog</a:t>
            </a:r>
            <a:r>
              <a:rPr lang="en-US"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računara</a:t>
            </a:r>
            <a:r>
              <a:rPr lang="en-US"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servisa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njemu</a:t>
            </a:r>
            <a:r>
              <a:rPr lang="en-US" sz="24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(port)</a:t>
            </a:r>
          </a:p>
          <a:p>
            <a:pPr marL="800100" lvl="1" indent="-342900">
              <a:lnSpc>
                <a:spcPts val="2929"/>
              </a:lnSpc>
              <a:spcBef>
                <a:spcPts val="290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putanja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8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sadrži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još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i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parametre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342900" indent="-342900">
              <a:lnSpc>
                <a:spcPts val="2929"/>
              </a:lnSpc>
              <a:spcBef>
                <a:spcPts val="290"/>
              </a:spcBef>
              <a:buFont typeface="Arial" pitchFamily="34" charset="0"/>
              <a:buChar char="•"/>
            </a:pP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i="1" dirty="0" err="1">
                <a:solidFill>
                  <a:srgbClr val="000000"/>
                </a:solidFill>
                <a:latin typeface="Calibri"/>
                <a:cs typeface="Calibri"/>
              </a:rPr>
              <a:t>Struktura</a:t>
            </a:r>
            <a:r>
              <a:rPr lang="en-US" sz="2400" i="1" dirty="0">
                <a:solidFill>
                  <a:srgbClr val="000000"/>
                </a:solidFill>
                <a:latin typeface="Calibri"/>
                <a:cs typeface="Calibri"/>
              </a:rPr>
              <a:t> URL-a:</a:t>
            </a:r>
          </a:p>
          <a:p>
            <a:pPr>
              <a:lnSpc>
                <a:spcPts val="2932"/>
              </a:lnSpc>
              <a:spcBef>
                <a:spcPts val="285"/>
              </a:spcBef>
            </a:pPr>
            <a:r>
              <a:rPr lang="en-US" sz="2400" b="1" i="1" dirty="0">
                <a:solidFill>
                  <a:srgbClr val="000000"/>
                </a:solidFill>
                <a:latin typeface="Calibri"/>
                <a:cs typeface="Calibri"/>
              </a:rPr>
              <a:t>scheme://host:port/path?parameter=value#anchor</a:t>
            </a:r>
          </a:p>
          <a:p>
            <a:pPr marL="342900" indent="-342900">
              <a:lnSpc>
                <a:spcPts val="2929"/>
              </a:lnSpc>
              <a:spcBef>
                <a:spcPts val="290"/>
              </a:spcBef>
              <a:buFont typeface="Arial" pitchFamily="34" charset="0"/>
              <a:buChar char="•"/>
            </a:pPr>
            <a:endParaRPr lang="en-US" sz="2400" spc="-18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929"/>
              </a:lnSpc>
              <a:spcBef>
                <a:spcPts val="290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Primjer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2929"/>
              </a:lnSpc>
              <a:spcBef>
                <a:spcPts val="290"/>
              </a:spcBef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http://en.wikipedia.org/w/wiki.phtml?title=Train&amp;action=history</a:t>
            </a:r>
          </a:p>
          <a:p>
            <a:pPr marL="342900" indent="-342900">
              <a:lnSpc>
                <a:spcPts val="2929"/>
              </a:lnSpc>
              <a:spcBef>
                <a:spcPts val="290"/>
              </a:spcBef>
              <a:buFont typeface="Arial" pitchFamily="34" charset="0"/>
              <a:buChar char="•"/>
            </a:pPr>
            <a:endParaRPr lang="en-US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929"/>
              </a:lnSpc>
              <a:spcBef>
                <a:spcPts val="290"/>
              </a:spcBef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Sam</a:t>
            </a:r>
            <a:r>
              <a:rPr lang="en-US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11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standard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ne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ograni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č</a:t>
            </a:r>
            <a:r>
              <a:rPr lang="en-US" sz="2400" spc="-37" dirty="0" err="1">
                <a:solidFill>
                  <a:srgbClr val="000000"/>
                </a:solidFill>
                <a:latin typeface="Calibri"/>
                <a:cs typeface="Calibri"/>
              </a:rPr>
              <a:t>ava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dužinu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URL-a,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ali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1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ipak</a:t>
            </a:r>
            <a:r>
              <a:rPr lang="en-US" sz="2400" spc="-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čine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neki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stariji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čitači</a:t>
            </a:r>
            <a:r>
              <a:rPr lang="en-US" sz="24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posrednički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serveri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URL - struktura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23529" y="1353315"/>
            <a:ext cx="8640960" cy="4270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substr_replace()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pronalazi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juje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zadati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podniz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zavisnosti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njegovog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položaja.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Prototip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funkcije:</a:t>
            </a:r>
          </a:p>
          <a:p>
            <a:pPr marL="0" marR="0">
              <a:lnSpc>
                <a:spcPts val="2612"/>
              </a:lnSpc>
              <a:spcBef>
                <a:spcPts val="51"/>
              </a:spcBef>
              <a:spcAft>
                <a:spcPts val="0"/>
              </a:spcAft>
            </a:pPr>
            <a:r>
              <a:rPr lang="sr-Latn-ME" sz="23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300" dirty="0" smtClean="0">
                <a:solidFill>
                  <a:srgbClr val="000000"/>
                </a:solidFill>
                <a:latin typeface="Courier New"/>
                <a:cs typeface="Courier New"/>
              </a:rPr>
              <a:t>string </a:t>
            </a:r>
            <a:r>
              <a:rPr sz="2300" dirty="0">
                <a:solidFill>
                  <a:srgbClr val="000000"/>
                </a:solidFill>
                <a:latin typeface="Courier New"/>
                <a:cs typeface="Courier New"/>
              </a:rPr>
              <a:t>substr_replace (string tekst, string</a:t>
            </a:r>
          </a:p>
          <a:p>
            <a:pPr marL="0" marR="0">
              <a:lnSpc>
                <a:spcPts val="2486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300" dirty="0" smtClean="0">
                <a:solidFill>
                  <a:srgbClr val="000000"/>
                </a:solidFill>
                <a:latin typeface="Courier New"/>
                <a:cs typeface="Courier New"/>
              </a:rPr>
              <a:t>		  </a:t>
            </a:r>
            <a:r>
              <a:rPr lang="en-US" sz="23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zamjen</a:t>
            </a:r>
            <a:r>
              <a:rPr sz="23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a</a:t>
            </a:r>
            <a:r>
              <a:rPr sz="2300" dirty="0">
                <a:solidFill>
                  <a:srgbClr val="000000"/>
                </a:solidFill>
                <a:latin typeface="Courier New"/>
                <a:cs typeface="Courier New"/>
              </a:rPr>
              <a:t>,</a:t>
            </a:r>
            <a:r>
              <a:rPr sz="23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300" dirty="0">
                <a:solidFill>
                  <a:srgbClr val="000000"/>
                </a:solidFill>
                <a:latin typeface="Courier New"/>
                <a:cs typeface="Courier New"/>
              </a:rPr>
              <a:t>int</a:t>
            </a:r>
            <a:r>
              <a:rPr sz="23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300" dirty="0">
                <a:solidFill>
                  <a:srgbClr val="000000"/>
                </a:solidFill>
                <a:latin typeface="Courier New"/>
                <a:cs typeface="Courier New"/>
              </a:rPr>
              <a:t>pocetak, int</a:t>
            </a:r>
            <a:r>
              <a:rPr sz="2300" spc="-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300" dirty="0">
                <a:solidFill>
                  <a:srgbClr val="000000"/>
                </a:solidFill>
                <a:latin typeface="Courier New"/>
                <a:cs typeface="Courier New"/>
              </a:rPr>
              <a:t>[duzina]);</a:t>
            </a:r>
          </a:p>
          <a:p>
            <a:pPr marL="457200" marR="0" indent="-457200">
              <a:lnSpc>
                <a:spcPts val="3911"/>
              </a:lnSpc>
              <a:spcBef>
                <a:spcPts val="10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Ov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juje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parametra</a:t>
            </a:r>
            <a:r>
              <a:rPr sz="2800" spc="-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tekst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vriijed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nošću</a:t>
            </a:r>
            <a:r>
              <a:rPr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drugog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parametra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zamjena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3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teksta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će biti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izvršena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zamjena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određen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trećim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opciono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četvrtim parametrom.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Zamjena djelova znakovnog podatka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72440" y="1438550"/>
            <a:ext cx="8492048" cy="31290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68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Napraviti</a:t>
            </a:r>
            <a:r>
              <a:rPr sz="2400" spc="2304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formular</a:t>
            </a:r>
            <a:r>
              <a:rPr sz="2400" spc="2318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za</a:t>
            </a:r>
            <a:r>
              <a:rPr sz="2400" spc="2294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registrovanje</a:t>
            </a:r>
            <a:r>
              <a:rPr sz="2400" spc="228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Arial"/>
                <a:cs typeface="Arial"/>
              </a:rPr>
              <a:t>korisnika</a:t>
            </a:r>
            <a:r>
              <a:rPr sz="2400" spc="2304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Arial"/>
                <a:cs typeface="Arial"/>
              </a:rPr>
              <a:t>na</a:t>
            </a:r>
            <a:r>
              <a:rPr lang="sr-Latn-ME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Arial"/>
                <a:cs typeface="Arial"/>
              </a:rPr>
              <a:t>studentskom</a:t>
            </a:r>
            <a:r>
              <a:rPr sz="2400" spc="74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forumu</a:t>
            </a:r>
            <a:r>
              <a:rPr sz="2400" spc="8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koji</a:t>
            </a:r>
            <a:r>
              <a:rPr sz="2400" spc="8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će</a:t>
            </a:r>
            <a:r>
              <a:rPr sz="2400" spc="7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sadržati</a:t>
            </a:r>
            <a:r>
              <a:rPr sz="2400" spc="7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polja</a:t>
            </a:r>
            <a:r>
              <a:rPr sz="2400" spc="77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spc="11" dirty="0">
                <a:solidFill>
                  <a:srgbClr val="000000"/>
                </a:solidFill>
                <a:latin typeface="Arial"/>
                <a:cs typeface="Arial"/>
              </a:rPr>
              <a:t>za</a:t>
            </a:r>
            <a:r>
              <a:rPr sz="2400" spc="62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ime,</a:t>
            </a:r>
            <a:r>
              <a:rPr sz="2400" spc="68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Arial"/>
                <a:cs typeface="Arial"/>
              </a:rPr>
              <a:t>telefon</a:t>
            </a:r>
            <a:r>
              <a:rPr sz="2400" dirty="0" smtClean="0">
                <a:solidFill>
                  <a:srgbClr val="000000"/>
                </a:solidFill>
                <a:latin typeface="Arial"/>
                <a:cs typeface="Arial"/>
              </a:rPr>
              <a:t>,</a:t>
            </a:r>
            <a:r>
              <a:rPr lang="sr-Latn-ME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Arial"/>
                <a:cs typeface="Arial"/>
              </a:rPr>
              <a:t>e-mail</a:t>
            </a:r>
            <a:r>
              <a:rPr sz="2400" spc="872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adresu</a:t>
            </a:r>
            <a:r>
              <a:rPr sz="2400" spc="88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i</a:t>
            </a:r>
            <a:r>
              <a:rPr sz="2400" spc="876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potvrdu</a:t>
            </a:r>
            <a:r>
              <a:rPr sz="2400" spc="88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e-mail</a:t>
            </a:r>
            <a:r>
              <a:rPr sz="2400" spc="888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adrese.</a:t>
            </a:r>
            <a:r>
              <a:rPr sz="2400" spc="87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Arial"/>
                <a:cs typeface="Arial"/>
              </a:rPr>
              <a:t>Kada</a:t>
            </a:r>
            <a:r>
              <a:rPr sz="2400" spc="88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Arial"/>
                <a:cs typeface="Arial"/>
              </a:rPr>
              <a:t>korisnik</a:t>
            </a:r>
            <a:r>
              <a:rPr lang="sr-Latn-ME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Arial"/>
                <a:cs typeface="Arial"/>
              </a:rPr>
              <a:t>unese</a:t>
            </a:r>
            <a:r>
              <a:rPr sz="2400" spc="319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mail</a:t>
            </a:r>
            <a:r>
              <a:rPr sz="2400" spc="322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koji</a:t>
            </a:r>
            <a:r>
              <a:rPr sz="2400" spc="3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nije</a:t>
            </a:r>
            <a:r>
              <a:rPr sz="2400" spc="318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u</a:t>
            </a:r>
            <a:r>
              <a:rPr sz="2400" spc="30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formatu:</a:t>
            </a:r>
            <a:r>
              <a:rPr sz="2400" spc="309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i="1" dirty="0">
                <a:solidFill>
                  <a:srgbClr val="000000"/>
                </a:solidFill>
                <a:latin typeface="Arial"/>
                <a:cs typeface="Arial"/>
              </a:rPr>
              <a:t>ime@domen</a:t>
            </a:r>
            <a:r>
              <a:rPr sz="2400" i="1" spc="392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treba</a:t>
            </a:r>
            <a:r>
              <a:rPr sz="2400" spc="316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da</a:t>
            </a:r>
            <a:r>
              <a:rPr sz="2400" spc="319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Arial"/>
                <a:cs typeface="Arial"/>
              </a:rPr>
              <a:t>se</a:t>
            </a:r>
            <a:r>
              <a:rPr lang="sr-Latn-ME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Arial"/>
                <a:cs typeface="Arial"/>
              </a:rPr>
              <a:t>ispiše</a:t>
            </a:r>
            <a:r>
              <a:rPr sz="2400" spc="11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poruka</a:t>
            </a:r>
            <a:r>
              <a:rPr sz="2400" spc="1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da</a:t>
            </a:r>
            <a:r>
              <a:rPr sz="2400" spc="11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je</a:t>
            </a:r>
            <a:r>
              <a:rPr sz="2400" spc="92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pogrešan</a:t>
            </a:r>
            <a:r>
              <a:rPr sz="2400" spc="112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unos</a:t>
            </a:r>
            <a:r>
              <a:rPr sz="2400" spc="1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maila.</a:t>
            </a:r>
            <a:r>
              <a:rPr sz="2400" spc="117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Ako</a:t>
            </a:r>
            <a:r>
              <a:rPr sz="2400" spc="117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Arial"/>
                <a:cs typeface="Arial"/>
              </a:rPr>
              <a:t>korisnik</a:t>
            </a:r>
            <a:r>
              <a:rPr sz="2400" spc="116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Arial"/>
                <a:cs typeface="Arial"/>
              </a:rPr>
              <a:t>ne</a:t>
            </a:r>
            <a:r>
              <a:rPr lang="sr-Latn-ME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Arial"/>
                <a:cs typeface="Arial"/>
              </a:rPr>
              <a:t>unese</a:t>
            </a:r>
            <a:r>
              <a:rPr sz="2400" spc="438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potvrdu</a:t>
            </a:r>
            <a:r>
              <a:rPr sz="2400" spc="44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maila</a:t>
            </a:r>
            <a:r>
              <a:rPr sz="2400" spc="44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treba</a:t>
            </a:r>
            <a:r>
              <a:rPr sz="2400" spc="438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da</a:t>
            </a:r>
            <a:r>
              <a:rPr sz="2400" spc="436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se</a:t>
            </a:r>
            <a:r>
              <a:rPr sz="2400" spc="434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ispiše</a:t>
            </a:r>
            <a:r>
              <a:rPr sz="2400" spc="434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da</a:t>
            </a:r>
            <a:r>
              <a:rPr sz="2400" spc="436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je</a:t>
            </a:r>
            <a:r>
              <a:rPr sz="2400" spc="428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Arial"/>
                <a:cs typeface="Arial"/>
              </a:rPr>
              <a:t>pogrešno</a:t>
            </a:r>
            <a:r>
              <a:rPr lang="sr-Latn-ME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Arial"/>
                <a:cs typeface="Arial"/>
              </a:rPr>
              <a:t>potvrđen</a:t>
            </a:r>
            <a:r>
              <a:rPr sz="2400" spc="844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mail.</a:t>
            </a:r>
            <a:r>
              <a:rPr sz="2400" spc="852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Kada</a:t>
            </a:r>
            <a:r>
              <a:rPr sz="2400" spc="85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korisnik</a:t>
            </a:r>
            <a:r>
              <a:rPr sz="2400" spc="848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potvrdi</a:t>
            </a:r>
            <a:r>
              <a:rPr sz="2400" spc="843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mail,</a:t>
            </a:r>
            <a:r>
              <a:rPr sz="2400" spc="843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Arial"/>
                <a:cs typeface="Arial"/>
              </a:rPr>
              <a:t>ispisuje</a:t>
            </a:r>
            <a:r>
              <a:rPr sz="2400" spc="859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Arial"/>
                <a:cs typeface="Arial"/>
              </a:rPr>
              <a:t>se</a:t>
            </a:r>
            <a:r>
              <a:rPr lang="sr-Latn-ME"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Arial"/>
                <a:cs typeface="Arial"/>
              </a:rPr>
              <a:t>poruka</a:t>
            </a:r>
            <a:r>
              <a:rPr sz="2400" spc="14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da </a:t>
            </a:r>
            <a:r>
              <a:rPr sz="2400" dirty="0" err="1">
                <a:solidFill>
                  <a:srgbClr val="000000"/>
                </a:solidFill>
                <a:latin typeface="Arial"/>
                <a:cs typeface="Arial"/>
              </a:rPr>
              <a:t>će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Arial"/>
                <a:cs typeface="Arial"/>
              </a:rPr>
              <a:t>šifra</a:t>
            </a:r>
            <a:r>
              <a:rPr lang="sr-Latn-ME" sz="2400" dirty="0" smtClean="0">
                <a:solidFill>
                  <a:srgbClr val="000000"/>
                </a:solidFill>
                <a:latin typeface="Arial"/>
                <a:cs typeface="Arial"/>
              </a:rPr>
              <a:t> biti poslata </a:t>
            </a:r>
            <a:r>
              <a:rPr sz="24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korisniku</a:t>
            </a:r>
            <a:r>
              <a:rPr sz="2400" spc="28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400" i="1" spc="-10" dirty="0">
                <a:solidFill>
                  <a:srgbClr val="000000"/>
                </a:solidFill>
                <a:latin typeface="Arial"/>
                <a:cs typeface="Arial"/>
              </a:rPr>
              <a:t>ime</a:t>
            </a:r>
            <a:r>
              <a:rPr sz="2400" i="1" spc="100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na mail</a:t>
            </a:r>
            <a:r>
              <a:rPr sz="24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sr-Latn-ME" sz="2400" spc="10" dirty="0">
                <a:solidFill>
                  <a:srgbClr val="000000"/>
                </a:solidFill>
                <a:latin typeface="Arial"/>
                <a:cs typeface="Arial"/>
              </a:rPr>
              <a:t>i</a:t>
            </a:r>
            <a:r>
              <a:rPr sz="2400" i="1" dirty="0" err="1" smtClean="0">
                <a:solidFill>
                  <a:srgbClr val="000000"/>
                </a:solidFill>
                <a:latin typeface="Arial"/>
                <a:cs typeface="Arial"/>
              </a:rPr>
              <a:t>me@domen</a:t>
            </a:r>
            <a:r>
              <a:rPr sz="2400" dirty="0">
                <a:solidFill>
                  <a:srgbClr val="000000"/>
                </a:solidFill>
                <a:latin typeface="Arial"/>
                <a:cs typeface="Arial"/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95522" y="6299648"/>
            <a:ext cx="2221065" cy="8731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Rad</a:t>
            </a:r>
            <a:r>
              <a:rPr sz="1800" spc="12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sa znakovnim</a:t>
            </a:r>
          </a:p>
          <a:p>
            <a:pPr marL="0" marR="0">
              <a:lnSpc>
                <a:spcPts val="2010"/>
              </a:lnSpc>
              <a:spcBef>
                <a:spcPts val="151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nizovima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Primjer 3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98264"/>
            <a:ext cx="6096277" cy="12054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21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  <a:p>
            <a:pPr marL="365759" marR="0">
              <a:lnSpc>
                <a:spcPts val="2718"/>
              </a:lnSpc>
              <a:spcBef>
                <a:spcPts val="452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// pravljenje</a:t>
            </a:r>
            <a:r>
              <a:rPr sz="24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kratkih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imena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46759" y="2203570"/>
            <a:ext cx="5675654" cy="20097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$ime =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$_POST['ime'];</a:t>
            </a:r>
          </a:p>
          <a:p>
            <a:pPr marL="0" marR="0">
              <a:lnSpc>
                <a:spcPts val="2721"/>
              </a:lnSpc>
              <a:spcBef>
                <a:spcPts val="496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$mob =</a:t>
            </a:r>
            <a:r>
              <a:rPr sz="2400" spc="-1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$_POST['mob'];</a:t>
            </a:r>
          </a:p>
          <a:p>
            <a:pPr marL="0" marR="0">
              <a:lnSpc>
                <a:spcPts val="2718"/>
              </a:lnSpc>
              <a:spcBef>
                <a:spcPts val="451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$email1 = $_POST['email1'];</a:t>
            </a:r>
          </a:p>
          <a:p>
            <a:pPr marL="0" marR="0">
              <a:lnSpc>
                <a:spcPts val="2718"/>
              </a:lnSpc>
              <a:spcBef>
                <a:spcPts val="449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$email2 = $_POST['email2'];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46759" y="4215886"/>
            <a:ext cx="9038542" cy="1131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$DOCUMENT_ROOT</a:t>
            </a:r>
            <a:r>
              <a:rPr sz="24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 $_SERVER['DOCUMENT_ROOT'];</a:t>
            </a:r>
          </a:p>
          <a:p>
            <a:pPr marL="30480" marR="0">
              <a:lnSpc>
                <a:spcPts val="2591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//ovo mora da postoji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81000" y="5349437"/>
            <a:ext cx="7557244" cy="16077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21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$uporedi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 strcmp($email1, $email2);</a:t>
            </a:r>
          </a:p>
          <a:p>
            <a:pPr marL="0" marR="0">
              <a:lnSpc>
                <a:spcPts val="2718"/>
              </a:lnSpc>
              <a:spcBef>
                <a:spcPts val="451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$email_niz = explode ('@', $email1);</a:t>
            </a:r>
          </a:p>
          <a:p>
            <a:pPr marL="0" marR="0">
              <a:lnSpc>
                <a:spcPts val="2718"/>
              </a:lnSpc>
              <a:spcBef>
                <a:spcPts val="499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$brojac</a:t>
            </a:r>
            <a:r>
              <a:rPr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 count($email_niz);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Rješenje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98264"/>
            <a:ext cx="8644880" cy="11669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21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if (strlen($email_niz[1])==0)</a:t>
            </a:r>
          </a:p>
          <a:p>
            <a:pPr marL="396240" marR="0">
              <a:lnSpc>
                <a:spcPts val="2718"/>
              </a:lnSpc>
              <a:spcBef>
                <a:spcPts val="452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 '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Niste</a:t>
            </a:r>
            <a:r>
              <a:rPr sz="24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l</a:t>
            </a:r>
            <a:r>
              <a:rPr lang="sr-Latn-ME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ij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epo</a:t>
            </a:r>
            <a:r>
              <a:rPr sz="2400" spc="-15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un</a:t>
            </a:r>
            <a:r>
              <a:rPr lang="sr-Latn-ME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ij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eli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ourier New"/>
                <a:cs typeface="Courier New"/>
              </a:rPr>
              <a:t>e-mail</a:t>
            </a:r>
            <a:r>
              <a:rPr sz="24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adresu!!!</a:t>
            </a:r>
          </a:p>
          <a:p>
            <a:pPr marL="396240" marR="0">
              <a:lnSpc>
                <a:spcPts val="2718"/>
              </a:lnSpc>
              <a:spcBef>
                <a:spcPts val="499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Pokusajte ponovo.';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2605653"/>
            <a:ext cx="7146435" cy="15345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52704" marR="0">
              <a:lnSpc>
                <a:spcPts val="2721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else</a:t>
            </a:r>
            <a:r>
              <a:rPr sz="2400" spc="-3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if ($uporedi!=0)</a:t>
            </a:r>
          </a:p>
          <a:p>
            <a:pPr marL="0" marR="0">
              <a:lnSpc>
                <a:spcPts val="2718"/>
              </a:lnSpc>
              <a:spcBef>
                <a:spcPts val="451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 'Niste</a:t>
            </a:r>
            <a:r>
              <a:rPr sz="24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potvrdili mail adresu,</a:t>
            </a:r>
          </a:p>
          <a:p>
            <a:pPr marL="0" marR="0">
              <a:lnSpc>
                <a:spcPts val="2592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pokusajte ponovo</a:t>
            </a:r>
            <a:r>
              <a:rPr sz="2400" spc="116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registraciju.';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29944" y="3740017"/>
            <a:ext cx="1188839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else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7240" y="4142733"/>
            <a:ext cx="7146435" cy="346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'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Usp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j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esna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registracija naloga: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4471918"/>
            <a:ext cx="4627617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'.$email_niz[0].'&lt;br/&gt;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860669" y="4471918"/>
            <a:ext cx="3017550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Sifra za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forum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77240" y="4801102"/>
            <a:ext cx="8199046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ce uskoro stici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na vas mail:</a:t>
            </a:r>
            <a:r>
              <a:rPr sz="24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'.$email2;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81000" y="5203184"/>
            <a:ext cx="823385" cy="8028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21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4" name="Rounded Rectangle 13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Rješenje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986970" y="5123542"/>
            <a:ext cx="8157029" cy="1734457"/>
          </a:xfrm>
          <a:prstGeom prst="rect">
            <a:avLst/>
          </a:prstGeom>
          <a:blipFill>
            <a:blip r:embed="rId2" cstate="print"/>
            <a:srcRect/>
            <a:stretch>
              <a:fillRect l="-12100" t="-295398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67544" y="1356654"/>
            <a:ext cx="8366760" cy="39497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Napravite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formu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checkbox-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ovima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gdje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 err="1" smtClean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između 4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muzičke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grupe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žanra</a:t>
            </a:r>
            <a:r>
              <a:rPr lang="sr-Latn-ME" sz="28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odabere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one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sluša.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Ono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sluša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b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l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ežiti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niz,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nepoznate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veličine,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odabere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pritisne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dugme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potvrde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potrebno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prikaže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njegov izbor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tj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 da se isčita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 </a:t>
            </a: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slučaju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ništa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odabere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ispiše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ništa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izabrano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0" marR="0">
              <a:lnSpc>
                <a:spcPts val="3456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Primjer 4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52400" y="1362895"/>
            <a:ext cx="1167091" cy="9037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&lt;html&gt;</a:t>
            </a:r>
          </a:p>
          <a:p>
            <a:pPr marL="0" marR="0">
              <a:lnSpc>
                <a:spcPts val="2041"/>
              </a:lnSpc>
              <a:spcBef>
                <a:spcPts val="384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&lt;body&gt;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52400" y="1966781"/>
            <a:ext cx="5964473" cy="15071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&lt;h1&gt;Izaberite muziku koju slusate&lt;/h1&gt;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  <a:p>
            <a:pPr marL="39624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if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(!isset($_POST['submit'])) {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48640" y="3174043"/>
            <a:ext cx="9431991" cy="1397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715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&lt;form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action="&lt;?php echo $_SERVER['PHP_SELF'];</a:t>
            </a:r>
          </a:p>
          <a:p>
            <a:pPr marL="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?&gt;"method="POST"&gt;</a:t>
            </a:r>
          </a:p>
          <a:p>
            <a:pPr marL="150876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&lt;input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type="checkbox" name="muzika[]" value="Bon Jovi"&gt;Bon</a:t>
            </a:r>
          </a:p>
          <a:p>
            <a:pPr marL="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Jovi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85800" y="4271069"/>
            <a:ext cx="9434283" cy="2059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716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&lt;input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type="checkbox" name="muzika[]" value="Police"&gt;Police</a:t>
            </a:r>
          </a:p>
          <a:p>
            <a:pPr marL="13716" marR="0">
              <a:lnSpc>
                <a:spcPts val="2039"/>
              </a:lnSpc>
              <a:spcBef>
                <a:spcPts val="38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&lt;input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type="checkbox" name="muzika[]"</a:t>
            </a:r>
          </a:p>
          <a:p>
            <a:pPr marL="0" marR="0">
              <a:lnSpc>
                <a:spcPts val="194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value="Madonna"&gt;Madonna</a:t>
            </a:r>
          </a:p>
          <a:p>
            <a:pPr marL="13716" marR="0">
              <a:lnSpc>
                <a:spcPts val="2039"/>
              </a:lnSpc>
              <a:spcBef>
                <a:spcPts val="33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&lt;input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type="checkbox" name="muzika[]" value="RHCP"&gt;RHCP</a:t>
            </a:r>
          </a:p>
          <a:p>
            <a:pPr marL="13716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&lt;input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type="submit" name="submit" value="Izaberi"&gt;</a:t>
            </a:r>
          </a:p>
          <a:p>
            <a:pPr marL="13716" marR="0">
              <a:lnSpc>
                <a:spcPts val="2041"/>
              </a:lnSpc>
              <a:spcBef>
                <a:spcPts val="35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&lt;/form&gt;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Rješenje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0509"/>
            <a:ext cx="1145562" cy="10052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  <a:p>
            <a:pPr marL="609904" marR="0">
              <a:lnSpc>
                <a:spcPts val="2270"/>
              </a:lnSpc>
              <a:spcBef>
                <a:spcPts val="322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0904" y="2071704"/>
            <a:ext cx="6132668" cy="10045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else {</a:t>
            </a:r>
          </a:p>
          <a:p>
            <a:pPr marL="303225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if (is_array($_POST['muzika'])) {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121786" y="2742010"/>
            <a:ext cx="4907869" cy="669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'Izabrali ste: &lt;br /&gt;';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121786" y="3077798"/>
            <a:ext cx="6309738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foreach ($_POST['muzika'] as $nesto)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3352118"/>
            <a:ext cx="533729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294130" y="3687398"/>
            <a:ext cx="4732399" cy="20108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"&lt;i&gt;$nesto&lt;/i&gt;&lt;br /&gt;";</a:t>
            </a:r>
          </a:p>
          <a:p>
            <a:pPr marL="0" marR="0">
              <a:lnSpc>
                <a:spcPts val="2272"/>
              </a:lnSpc>
              <a:spcBef>
                <a:spcPts val="317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marL="306323" marR="0">
              <a:lnSpc>
                <a:spcPts val="2270"/>
              </a:lnSpc>
              <a:spcBef>
                <a:spcPts val="372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  <a:r>
              <a:rPr sz="2000" spc="12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else {</a:t>
            </a:r>
          </a:p>
          <a:p>
            <a:pPr marL="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'Nista nije izabrano';</a:t>
            </a:r>
          </a:p>
          <a:p>
            <a:pPr marL="153923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38504" y="5363925"/>
            <a:ext cx="533912" cy="669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81000" y="5699713"/>
            <a:ext cx="686459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44423" y="6034993"/>
            <a:ext cx="2685109" cy="8871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6576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&lt;/body&gt; &lt;/html&gt;</a:t>
            </a:r>
          </a:p>
          <a:p>
            <a:pPr marL="0" marR="0">
              <a:lnSpc>
                <a:spcPts val="2010"/>
              </a:lnSpc>
              <a:spcBef>
                <a:spcPts val="74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4" name="Rounded Rectangle 13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Rješenje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363"/>
            <a:ext cx="8424936" cy="46935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Iskazi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require() i</a:t>
            </a:r>
            <a:r>
              <a:rPr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include()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Definisanje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sopstvenih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Pozivanje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 </a:t>
            </a:r>
            <a:r>
              <a:rPr sz="3200" spc="-18" dirty="0">
                <a:solidFill>
                  <a:srgbClr val="000000"/>
                </a:solidFill>
                <a:latin typeface="Calibri"/>
                <a:cs typeface="Calibri"/>
              </a:rPr>
              <a:t>referenci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i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Rekurzija</a:t>
            </a:r>
            <a:endParaRPr lang="sr-Latn-ME" sz="32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32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06"/>
              </a:lnSpc>
              <a:buFont typeface="Arial" pitchFamily="34" charset="0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Calibri"/>
                <a:cs typeface="Calibri"/>
              </a:rPr>
              <a:t>Jedan</a:t>
            </a:r>
            <a:r>
              <a:rPr lang="en-US" sz="32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b="1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en-US" sz="32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/>
                <a:cs typeface="Calibri"/>
              </a:rPr>
              <a:t>ciljeva</a:t>
            </a:r>
            <a:r>
              <a:rPr lang="en-US" sz="32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Calibri"/>
                <a:cs typeface="Calibri"/>
              </a:rPr>
              <a:t>dobrih</a:t>
            </a:r>
            <a:r>
              <a:rPr lang="en-US" sz="3200" b="1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b="1" spc="-12" dirty="0" err="1">
                <a:solidFill>
                  <a:srgbClr val="000000"/>
                </a:solidFill>
                <a:latin typeface="Calibri"/>
                <a:cs typeface="Calibri"/>
              </a:rPr>
              <a:t>programera</a:t>
            </a:r>
            <a:r>
              <a:rPr lang="en-US" sz="3200" b="1" spc="-12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3200" b="1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>
              <a:lnSpc>
                <a:spcPts val="3906"/>
              </a:lnSpc>
            </a:pP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Koristiti</a:t>
            </a:r>
            <a:r>
              <a:rPr lang="en-US" sz="32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37" dirty="0" err="1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lang="en-US" sz="32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više</a:t>
            </a:r>
            <a:r>
              <a:rPr lang="en-US"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napisan</a:t>
            </a:r>
            <a:r>
              <a:rPr lang="en-US"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27" dirty="0" err="1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lang="en-US" sz="3200" spc="-27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3200" spc="-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umjesto</a:t>
            </a:r>
            <a:r>
              <a:rPr lang="en-US" sz="32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pišemo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novi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33" dirty="0" err="1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lang="en-US" sz="3200" spc="-33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endParaRPr sz="32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5) Ponovna upotreba koda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89208" y="1364842"/>
            <a:ext cx="8115240" cy="39113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iskaza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require(),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odnosno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include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skript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učitati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8" dirty="0" smtClean="0">
                <a:solidFill>
                  <a:srgbClr val="000000"/>
                </a:solidFill>
                <a:latin typeface="Calibri"/>
                <a:cs typeface="Calibri"/>
              </a:rPr>
              <a:t>Ta</a:t>
            </a:r>
            <a:r>
              <a:rPr sz="2800" spc="20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sadrži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iskaze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-a,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tekst</a:t>
            </a:r>
            <a:r>
              <a:rPr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sz="28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oznake,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PHP-ove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 klase.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require()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daje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gre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šku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(E_COMPILE_ERROR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zaustavlja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skripta,</a:t>
            </a:r>
            <a:r>
              <a:rPr sz="28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4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problem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nclude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en-US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daje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upozorenje</a:t>
            </a:r>
            <a:r>
              <a:rPr lang="en-US"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>
                <a:solidFill>
                  <a:srgbClr val="000000"/>
                </a:solidFill>
                <a:latin typeface="Calibri"/>
                <a:cs typeface="Calibri"/>
              </a:rPr>
              <a:t>(E_WARNING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skript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nastaviti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dalje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 se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izvršava</a:t>
            </a:r>
            <a:endParaRPr lang="en-US" sz="2800" spc="-23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02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Upotreba </a:t>
              </a:r>
              <a:r>
                <a:rPr lang="sr-Latn-ME" sz="3600" b="1" dirty="0" err="1" smtClean="0">
                  <a:ln w="1905"/>
                </a:rPr>
                <a:t>require</a:t>
              </a:r>
              <a:r>
                <a:rPr lang="sr-Latn-ME" sz="3600" b="1" dirty="0" smtClean="0">
                  <a:ln w="1905"/>
                </a:rPr>
                <a:t>() i </a:t>
              </a:r>
              <a:r>
                <a:rPr lang="sr-Latn-ME" sz="3600" b="1" dirty="0" err="1" smtClean="0">
                  <a:ln w="1905"/>
                </a:rPr>
                <a:t>include</a:t>
              </a:r>
              <a:r>
                <a:rPr lang="sr-Latn-ME" sz="3600" b="1" dirty="0" smtClean="0">
                  <a:ln w="1905"/>
                </a:rPr>
                <a:t>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81000" y="1116757"/>
            <a:ext cx="8583488" cy="55271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dodatak.php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sljedeći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lvl="1">
              <a:lnSpc>
                <a:spcPts val="2718"/>
              </a:lnSpc>
              <a:spcBef>
                <a:spcPts val="389"/>
              </a:spcBef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&lt;?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php</a:t>
            </a:r>
            <a:endParaRPr lang="en-US" sz="20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721"/>
              </a:lnSpc>
            </a:pP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'Ovo ce biti ubaceno.&lt;</a:t>
            </a:r>
            <a:r>
              <a:rPr sz="2000" dirty="0" err="1">
                <a:solidFill>
                  <a:srgbClr val="000000"/>
                </a:solidFill>
                <a:latin typeface="Courier New"/>
                <a:cs typeface="Courier New"/>
              </a:rPr>
              <a:t>br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/&gt;';</a:t>
            </a:r>
            <a:endParaRPr lang="sr-Latn-ME" sz="20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721"/>
              </a:lnSpc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  <a:p>
            <a:pPr marL="342900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main.php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sljedeći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lvl="1">
              <a:spcBef>
                <a:spcPts val="389"/>
              </a:spcBef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&lt;?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php</a:t>
            </a:r>
            <a:endParaRPr lang="en-US" sz="20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853440" lvl="1">
              <a:spcBef>
                <a:spcPts val="496"/>
              </a:spcBef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echo '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Ovo</a:t>
            </a:r>
            <a:r>
              <a:rPr lang="en-US" sz="20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je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glavni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fajl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.&lt;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br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spc="-11" dirty="0">
                <a:solidFill>
                  <a:srgbClr val="000000"/>
                </a:solidFill>
                <a:latin typeface="Courier New"/>
                <a:cs typeface="Courier New"/>
              </a:rPr>
              <a:t>/&gt;';</a:t>
            </a:r>
          </a:p>
          <a:p>
            <a:pPr marL="853440" lvl="1">
              <a:spcBef>
                <a:spcPts val="452"/>
              </a:spcBef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require('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dodatak.php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');</a:t>
            </a:r>
          </a:p>
          <a:p>
            <a:pPr marL="853440" lvl="1">
              <a:spcBef>
                <a:spcPts val="449"/>
              </a:spcBef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echo '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Ovdje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je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kraj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!&lt;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br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/&gt;'</a:t>
            </a:r>
          </a:p>
          <a:p>
            <a:pPr lvl="1">
              <a:spcBef>
                <a:spcPts val="496"/>
              </a:spcBef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  <a:p>
            <a:pPr marL="342900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Izraz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require()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umeće</a:t>
            </a:r>
            <a:r>
              <a:rPr lang="en-US"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skript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dodatak.php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7" dirty="0" err="1">
                <a:solidFill>
                  <a:srgbClr val="000000"/>
                </a:solidFill>
                <a:latin typeface="Calibri"/>
                <a:cs typeface="Calibri"/>
              </a:rPr>
              <a:t>koju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smo</a:t>
            </a:r>
            <a:r>
              <a:rPr lang="en-US"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zadali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. </a:t>
            </a:r>
          </a:p>
          <a:p>
            <a:pPr marL="342900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pokrenemo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skript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prvo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iskaz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require('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dodatak.php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');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zamjenjuje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sadržajem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navedene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pa se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tek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onda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skript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izvrši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Primjer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64842"/>
            <a:ext cx="7789041" cy="47833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Prvi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URL-a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(scheme)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služi da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identifikuje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aplikacioni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protokol</a:t>
            </a:r>
            <a:r>
              <a:rPr sz="2800" spc="-25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spc="-25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2800" spc="-25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Najčešće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korišćeni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protokoli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b="1" spc="-20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lang="en-US" sz="2400" b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4" dirty="0" err="1">
                <a:solidFill>
                  <a:srgbClr val="000000"/>
                </a:solidFill>
                <a:latin typeface="Calibri"/>
                <a:cs typeface="Calibri"/>
              </a:rPr>
              <a:t>HyperText</a:t>
            </a:r>
            <a:r>
              <a:rPr lang="en-US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41" dirty="0">
                <a:solidFill>
                  <a:srgbClr val="000000"/>
                </a:solidFill>
                <a:latin typeface="Calibri"/>
                <a:cs typeface="Calibri"/>
              </a:rPr>
              <a:t>Transfer</a:t>
            </a:r>
            <a:r>
              <a:rPr lang="en-US" sz="24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Protocol  </a:t>
            </a:r>
            <a:r>
              <a:rPr lang="en-US" sz="2400" spc="-23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protokol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50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prenos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hiperteksta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914400" lvl="1" indent="-457200">
              <a:lnSpc>
                <a:spcPts val="3413"/>
              </a:lnSpc>
              <a:spcBef>
                <a:spcPts val="285"/>
              </a:spcBef>
              <a:buFont typeface="Arial" pitchFamily="34" charset="0"/>
              <a:buChar char="•"/>
            </a:pPr>
            <a:r>
              <a:rPr lang="en-US" sz="2400" b="1" spc="-18" dirty="0">
                <a:solidFill>
                  <a:srgbClr val="000000"/>
                </a:solidFill>
                <a:latin typeface="Calibri"/>
                <a:cs typeface="Calibri"/>
              </a:rPr>
              <a:t>https</a:t>
            </a:r>
            <a:r>
              <a:rPr lang="en-US" sz="2400" b="1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3" dirty="0" err="1">
                <a:solidFill>
                  <a:srgbClr val="000000"/>
                </a:solidFill>
                <a:latin typeface="Calibri"/>
                <a:cs typeface="Calibri"/>
              </a:rPr>
              <a:t>HyperText</a:t>
            </a:r>
            <a:r>
              <a:rPr lang="en-US" sz="24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40" dirty="0">
                <a:solidFill>
                  <a:srgbClr val="000000"/>
                </a:solidFill>
                <a:latin typeface="Calibri"/>
                <a:cs typeface="Calibri"/>
              </a:rPr>
              <a:t>Transfer</a:t>
            </a:r>
            <a:r>
              <a:rPr lang="en-US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Protocol</a:t>
            </a:r>
            <a:r>
              <a:rPr lang="en-US"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with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SSL </a:t>
            </a:r>
            <a:r>
              <a:rPr lang="en-US" sz="2400" spc="-23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protokol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49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4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prenos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hiperteksta</a:t>
            </a:r>
            <a:r>
              <a:rPr lang="en-US" sz="24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putem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4" dirty="0" err="1" smtClean="0">
                <a:solidFill>
                  <a:srgbClr val="000000"/>
                </a:solidFill>
                <a:latin typeface="Calibri"/>
                <a:cs typeface="Calibri"/>
              </a:rPr>
              <a:t>veza</a:t>
            </a:r>
            <a:r>
              <a:rPr lang="en-US" sz="2400" spc="-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zaštićenim</a:t>
            </a:r>
            <a:r>
              <a:rPr lang="en-US" sz="2400" spc="3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SSL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protokolom</a:t>
            </a:r>
            <a:r>
              <a:rPr lang="en-US" sz="2400" spc="-18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pt-BR" sz="2400" b="1" dirty="0">
                <a:solidFill>
                  <a:srgbClr val="000000"/>
                </a:solidFill>
                <a:latin typeface="Calibri"/>
                <a:cs typeface="Calibri"/>
              </a:rPr>
              <a:t>ftp </a:t>
            </a:r>
            <a:r>
              <a:rPr lang="pt-BR"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pt-BR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BR" sz="2400" dirty="0">
                <a:solidFill>
                  <a:srgbClr val="000000"/>
                </a:solidFill>
                <a:latin typeface="Calibri"/>
                <a:cs typeface="Calibri"/>
              </a:rPr>
              <a:t>File</a:t>
            </a:r>
            <a:r>
              <a:rPr lang="pt-BR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BR" sz="2400" spc="-41" dirty="0">
                <a:solidFill>
                  <a:srgbClr val="000000"/>
                </a:solidFill>
                <a:latin typeface="Calibri"/>
                <a:cs typeface="Calibri"/>
              </a:rPr>
              <a:t>Transfer</a:t>
            </a:r>
            <a:r>
              <a:rPr lang="pt-BR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BR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Protocol </a:t>
            </a:r>
            <a:r>
              <a:rPr lang="pt-BR" sz="2400" spc="-23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pt-BR" sz="2400" spc="-23" dirty="0">
                <a:solidFill>
                  <a:srgbClr val="000000"/>
                </a:solidFill>
                <a:latin typeface="Calibri"/>
                <a:cs typeface="Calibri"/>
              </a:rPr>
              <a:t>protokol</a:t>
            </a:r>
            <a:r>
              <a:rPr lang="pt-BR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BR" sz="24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pt-BR" sz="24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BR" sz="2400" spc="-10" dirty="0">
                <a:solidFill>
                  <a:srgbClr val="000000"/>
                </a:solidFill>
                <a:latin typeface="Calibri"/>
                <a:cs typeface="Calibri"/>
              </a:rPr>
              <a:t>prenos</a:t>
            </a:r>
            <a:r>
              <a:rPr lang="pt-BR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BR" sz="2400" spc="-18" dirty="0">
                <a:solidFill>
                  <a:srgbClr val="000000"/>
                </a:solidFill>
                <a:latin typeface="Calibri"/>
                <a:cs typeface="Calibri"/>
              </a:rPr>
              <a:t>fajlova)</a:t>
            </a:r>
          </a:p>
          <a:p>
            <a:pPr>
              <a:lnSpc>
                <a:spcPts val="3023"/>
              </a:lnSpc>
            </a:pPr>
            <a:endParaRPr lang="en-US" sz="2800" spc="-18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kern="1200" cap="none" spc="0" baseline="0" dirty="0" smtClean="0">
                  <a:ln w="1905"/>
                  <a:effectLst/>
                </a:rPr>
                <a:t>URL - </a:t>
              </a:r>
              <a:r>
                <a:rPr lang="en-US" sz="3600" b="1" kern="1200" cap="none" spc="0" baseline="0" dirty="0" err="1" smtClean="0">
                  <a:ln w="1905"/>
                  <a:effectLst/>
                </a:rPr>
                <a:t>identifikatori</a:t>
              </a:r>
              <a:r>
                <a:rPr lang="en-US" sz="3600" b="1" kern="1200" cap="none" spc="0" baseline="0" dirty="0" smtClean="0">
                  <a:ln w="1905"/>
                  <a:effectLst/>
                </a:rPr>
                <a:t> </a:t>
              </a:r>
              <a:r>
                <a:rPr lang="en-US" sz="3600" b="1" kern="1200" cap="none" spc="0" baseline="0" dirty="0" err="1" smtClean="0">
                  <a:ln w="1905"/>
                  <a:effectLst/>
                </a:rPr>
                <a:t>protokola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44423" y="1268760"/>
            <a:ext cx="8016179" cy="52322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44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sr-Latn-ME" sz="2000" dirty="0" smtClean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0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1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0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stranic</a:t>
            </a:r>
            <a:r>
              <a:rPr lang="sr-Latn-ME" sz="2000" dirty="0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0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000" dirty="0" smtClean="0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alibri"/>
                <a:cs typeface="Calibri"/>
              </a:rPr>
              <a:t>djelov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lvl="1">
              <a:lnSpc>
                <a:spcPts val="2446"/>
              </a:lnSpc>
              <a:spcBef>
                <a:spcPts val="243"/>
              </a:spcBef>
            </a:pPr>
            <a:r>
              <a:rPr sz="2000" dirty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000" spc="170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0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20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sadržaja</a:t>
            </a:r>
            <a:r>
              <a:rPr sz="20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- zaglavlje</a:t>
            </a:r>
            <a:r>
              <a:rPr sz="20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 meni </a:t>
            </a:r>
            <a:r>
              <a:rPr sz="2000" spc="-15" dirty="0">
                <a:solidFill>
                  <a:srgbClr val="000000"/>
                </a:solidFill>
                <a:latin typeface="Calibri"/>
                <a:cs typeface="Calibri"/>
              </a:rPr>
              <a:t>(header.inc)</a:t>
            </a:r>
          </a:p>
          <a:p>
            <a:pPr lvl="1">
              <a:lnSpc>
                <a:spcPts val="2446"/>
              </a:lnSpc>
              <a:spcBef>
                <a:spcPts val="193"/>
              </a:spcBef>
            </a:pPr>
            <a:r>
              <a:rPr sz="2000" dirty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000" spc="170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 err="1">
                <a:solidFill>
                  <a:srgbClr val="000000"/>
                </a:solidFill>
                <a:latin typeface="Calibri"/>
                <a:cs typeface="Calibri"/>
              </a:rPr>
              <a:t>dinamički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0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0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sadržajem (home.php)</a:t>
            </a:r>
          </a:p>
          <a:p>
            <a:pPr lvl="1">
              <a:lnSpc>
                <a:spcPts val="2446"/>
              </a:lnSpc>
              <a:spcBef>
                <a:spcPts val="243"/>
              </a:spcBef>
            </a:pPr>
            <a:r>
              <a:rPr sz="2000" dirty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000" spc="1704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0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iza</a:t>
            </a:r>
            <a:r>
              <a:rPr sz="20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sadržaja </a:t>
            </a:r>
            <a:r>
              <a:rPr sz="2000" spc="-20" dirty="0">
                <a:solidFill>
                  <a:srgbClr val="000000"/>
                </a:solidFill>
                <a:latin typeface="Calibri"/>
                <a:cs typeface="Calibri"/>
              </a:rPr>
              <a:t>(footer.inc)</a:t>
            </a:r>
          </a:p>
          <a:p>
            <a:pPr marL="342900" indent="-342900">
              <a:lnSpc>
                <a:spcPts val="2446"/>
              </a:lnSpc>
              <a:spcBef>
                <a:spcPts val="196"/>
              </a:spcBef>
              <a:buFont typeface="Arial" pitchFamily="34" charset="0"/>
              <a:buChar char="•"/>
            </a:pPr>
            <a:r>
              <a:rPr sz="2000" spc="-17" dirty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0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8" dirty="0">
                <a:solidFill>
                  <a:srgbClr val="000000"/>
                </a:solidFill>
                <a:latin typeface="Calibri"/>
                <a:cs typeface="Calibri"/>
              </a:rPr>
              <a:t>header.inc</a:t>
            </a:r>
            <a:r>
              <a:rPr sz="20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000" spc="-25" dirty="0">
                <a:solidFill>
                  <a:srgbClr val="000000"/>
                </a:solidFill>
                <a:latin typeface="Calibri"/>
                <a:cs typeface="Calibri"/>
              </a:rPr>
              <a:t>footer.inc</a:t>
            </a:r>
            <a:r>
              <a:rPr sz="2000" spc="4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sadrže</a:t>
            </a:r>
            <a:r>
              <a:rPr sz="20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33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20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23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0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>
                <a:solidFill>
                  <a:srgbClr val="000000"/>
                </a:solidFill>
                <a:latin typeface="Calibri"/>
                <a:cs typeface="Calibri"/>
              </a:rPr>
              <a:t>ćemo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upotrebljavati</a:t>
            </a:r>
            <a:r>
              <a:rPr lang="sr-Latn-ME"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drugim</a:t>
            </a:r>
            <a:r>
              <a:rPr lang="en-US" sz="20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stranicama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lvl="1">
              <a:lnSpc>
                <a:spcPts val="2041"/>
              </a:lnSpc>
            </a:pPr>
            <a:r>
              <a:rPr lang="vi-VN" sz="1600" dirty="0">
                <a:solidFill>
                  <a:srgbClr val="000000"/>
                </a:solidFill>
                <a:latin typeface="Courier New"/>
                <a:cs typeface="Courier New"/>
              </a:rPr>
              <a:t>//home.php</a:t>
            </a:r>
          </a:p>
          <a:p>
            <a:pPr lvl="1">
              <a:lnSpc>
                <a:spcPts val="2039"/>
              </a:lnSpc>
              <a:spcBef>
                <a:spcPts val="389"/>
              </a:spcBef>
            </a:pPr>
            <a:r>
              <a:rPr lang="vi-VN" sz="16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  <a:p>
            <a:pPr marL="731519" lvl="1">
              <a:lnSpc>
                <a:spcPts val="2039"/>
              </a:lnSpc>
              <a:spcBef>
                <a:spcPts val="386"/>
              </a:spcBef>
            </a:pPr>
            <a:r>
              <a:rPr lang="vi-VN" sz="1600" dirty="0">
                <a:solidFill>
                  <a:srgbClr val="000000"/>
                </a:solidFill>
                <a:latin typeface="Courier New"/>
                <a:cs typeface="Courier New"/>
              </a:rPr>
              <a:t>require('header.inc</a:t>
            </a:r>
            <a:r>
              <a:rPr lang="vi-VN" sz="1600" dirty="0" smtClean="0">
                <a:solidFill>
                  <a:srgbClr val="000000"/>
                </a:solidFill>
                <a:latin typeface="Courier New"/>
                <a:cs typeface="Courier New"/>
              </a:rPr>
              <a:t>');</a:t>
            </a:r>
            <a:r>
              <a:rPr lang="sr-Latn-ME" sz="16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1600" dirty="0" smtClean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  <a:endParaRPr lang="vi-VN" sz="16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731519" lvl="1">
              <a:lnSpc>
                <a:spcPts val="2041"/>
              </a:lnSpc>
              <a:spcBef>
                <a:spcPts val="334"/>
              </a:spcBef>
            </a:pPr>
            <a:r>
              <a:rPr lang="vi-VN" sz="1600" dirty="0">
                <a:solidFill>
                  <a:srgbClr val="000000"/>
                </a:solidFill>
                <a:latin typeface="Courier New"/>
                <a:cs typeface="Courier New"/>
              </a:rPr>
              <a:t>&lt;p&gt;Dobrodosli! Najjeftinije telefoniranje</a:t>
            </a:r>
            <a:r>
              <a:rPr lang="vi-VN" sz="16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1600" dirty="0">
                <a:solidFill>
                  <a:srgbClr val="000000"/>
                </a:solidFill>
                <a:latin typeface="Courier New"/>
                <a:cs typeface="Courier New"/>
              </a:rPr>
              <a:t>u Srbiji!!!&lt;/p&gt;</a:t>
            </a:r>
          </a:p>
          <a:p>
            <a:pPr lvl="1">
              <a:lnSpc>
                <a:spcPts val="2039"/>
              </a:lnSpc>
              <a:spcBef>
                <a:spcPts val="388"/>
              </a:spcBef>
            </a:pPr>
            <a:r>
              <a:rPr lang="vi-VN" sz="16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  <a:p>
            <a:pPr marL="731519" lvl="1">
              <a:lnSpc>
                <a:spcPts val="2039"/>
              </a:lnSpc>
              <a:spcBef>
                <a:spcPts val="386"/>
              </a:spcBef>
            </a:pPr>
            <a:r>
              <a:rPr lang="vi-VN" sz="1600" dirty="0">
                <a:solidFill>
                  <a:srgbClr val="000000"/>
                </a:solidFill>
                <a:latin typeface="Courier New"/>
                <a:cs typeface="Courier New"/>
              </a:rPr>
              <a:t>require('footer.inc</a:t>
            </a:r>
            <a:r>
              <a:rPr lang="vi-VN" sz="1600" dirty="0" smtClean="0">
                <a:solidFill>
                  <a:srgbClr val="000000"/>
                </a:solidFill>
                <a:latin typeface="Courier New"/>
                <a:cs typeface="Courier New"/>
              </a:rPr>
              <a:t>');</a:t>
            </a:r>
            <a:r>
              <a:rPr lang="sr-Latn-ME" sz="16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1600" dirty="0" smtClean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  <a:endParaRPr lang="vi-VN" sz="16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342900" indent="-342900">
              <a:lnSpc>
                <a:spcPts val="2932"/>
              </a:lnSpc>
              <a:spcBef>
                <a:spcPts val="115"/>
              </a:spcBef>
              <a:buFont typeface="Arial" pitchFamily="34" charset="0"/>
              <a:buChar char="•"/>
            </a:pPr>
            <a:r>
              <a:rPr lang="vi-VN" sz="2000" spc="-11" dirty="0" smtClean="0">
                <a:solidFill>
                  <a:srgbClr val="000000"/>
                </a:solidFill>
                <a:latin typeface="Calibri"/>
                <a:cs typeface="Calibri"/>
              </a:rPr>
              <a:t>Savjet</a:t>
            </a:r>
            <a:r>
              <a:rPr lang="vi-VN"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vi-VN" sz="20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vi-VN" sz="2000" spc="-14" dirty="0">
                <a:solidFill>
                  <a:srgbClr val="000000"/>
                </a:solidFill>
                <a:latin typeface="Calibri"/>
                <a:cs typeface="Calibri"/>
              </a:rPr>
              <a:t>nastavak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 imena </a:t>
            </a:r>
            <a:r>
              <a:rPr lang="vi-VN" sz="2000" spc="-12" dirty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 čiji se sadržaj</a:t>
            </a:r>
            <a:r>
              <a:rPr lang="vi-VN" sz="20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umeće </a:t>
            </a:r>
            <a:r>
              <a:rPr lang="vi-VN" sz="20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sr-Latn-ME"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 smtClean="0">
                <a:solidFill>
                  <a:srgbClr val="000000"/>
                </a:solidFill>
                <a:latin typeface="Calibri"/>
                <a:cs typeface="Calibri"/>
              </a:rPr>
              <a:t>druge</a:t>
            </a:r>
            <a:r>
              <a:rPr lang="vi-VN" sz="20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spc="-18" dirty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vi-VN" sz="20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bude</a:t>
            </a:r>
            <a:r>
              <a:rPr lang="vi-VN" sz="2000" spc="-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ourier New"/>
                <a:cs typeface="Courier New"/>
              </a:rPr>
              <a:t>.inc</a:t>
            </a:r>
            <a:r>
              <a:rPr lang="vi-VN" sz="20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(skraćeno</a:t>
            </a:r>
            <a:r>
              <a:rPr lang="vi-VN" sz="20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od include</a:t>
            </a:r>
            <a:r>
              <a:rPr lang="vi-VN" sz="2000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r>
              <a:rPr lang="sr-Latn-ME"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spc="-44" dirty="0" smtClean="0">
                <a:solidFill>
                  <a:srgbClr val="000000"/>
                </a:solidFill>
                <a:latin typeface="Calibri"/>
                <a:cs typeface="Calibri"/>
              </a:rPr>
              <a:t>Takođe</a:t>
            </a:r>
            <a:r>
              <a:rPr lang="vi-VN" sz="2000" spc="5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se preporučuje da se</a:t>
            </a:r>
            <a:r>
              <a:rPr lang="vi-VN" sz="2000" spc="54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spc="-18" dirty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vi-VN" sz="20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spc="-37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vi-VN" sz="20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umetanje</a:t>
            </a:r>
            <a:r>
              <a:rPr lang="vi-VN" sz="20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spc="-17" dirty="0" smtClean="0">
                <a:solidFill>
                  <a:srgbClr val="000000"/>
                </a:solidFill>
                <a:latin typeface="Calibri"/>
                <a:cs typeface="Calibri"/>
              </a:rPr>
              <a:t>postave</a:t>
            </a:r>
            <a:r>
              <a:rPr lang="sr-Latn-ME" sz="20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spc="-14" dirty="0" smtClean="0">
                <a:solidFill>
                  <a:srgbClr val="000000"/>
                </a:solidFill>
                <a:latin typeface="Calibri"/>
                <a:cs typeface="Calibri"/>
              </a:rPr>
              <a:t>izvan</a:t>
            </a:r>
            <a:r>
              <a:rPr lang="vi-VN" sz="20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stabla</a:t>
            </a:r>
            <a:r>
              <a:rPr lang="vi-VN" sz="20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spc="-11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vi-VN" sz="20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dokumenata </a:t>
            </a:r>
            <a:r>
              <a:rPr lang="vi-VN" sz="2000" spc="-38" dirty="0">
                <a:solidFill>
                  <a:srgbClr val="000000"/>
                </a:solidFill>
                <a:latin typeface="Calibri"/>
                <a:cs typeface="Calibri"/>
              </a:rPr>
              <a:t>kako</a:t>
            </a:r>
            <a:r>
              <a:rPr lang="vi-VN" sz="20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bi se</a:t>
            </a:r>
            <a:r>
              <a:rPr lang="vi-VN" sz="20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spriječilo </a:t>
            </a:r>
            <a:r>
              <a:rPr lang="vi-VN" sz="2000" dirty="0" smtClean="0">
                <a:solidFill>
                  <a:srgbClr val="000000"/>
                </a:solidFill>
                <a:latin typeface="Calibri"/>
                <a:cs typeface="Calibri"/>
              </a:rPr>
              <a:t>neovlašćeno</a:t>
            </a:r>
            <a:r>
              <a:rPr lang="sr-Latn-ME"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 smtClean="0">
                <a:solidFill>
                  <a:srgbClr val="000000"/>
                </a:solidFill>
                <a:latin typeface="Calibri"/>
                <a:cs typeface="Calibri"/>
              </a:rPr>
              <a:t>čitanje</a:t>
            </a:r>
            <a:r>
              <a:rPr lang="vi-VN" sz="20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vašeg izvornog</a:t>
            </a:r>
            <a:r>
              <a:rPr lang="vi-VN" sz="20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spc="-18" dirty="0">
                <a:solidFill>
                  <a:srgbClr val="000000"/>
                </a:solidFill>
                <a:latin typeface="Calibri"/>
                <a:cs typeface="Calibri"/>
              </a:rPr>
              <a:t>koda</a:t>
            </a:r>
            <a:r>
              <a:rPr lang="vi-VN" sz="2000" spc="-18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vi-VN" sz="2000" spc="-18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Šablon veb strane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71580"/>
            <a:ext cx="8505227" cy="23339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 je samostalan modul </a:t>
            </a:r>
            <a:r>
              <a:rPr sz="2400" spc="-27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propisuje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pozivanja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, obavlja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zadatak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i eventualno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rezultat.</a:t>
            </a:r>
          </a:p>
          <a:p>
            <a:pPr marL="342900" marR="0" indent="-342900">
              <a:lnSpc>
                <a:spcPts val="2929"/>
              </a:lnSpc>
              <a:spcBef>
                <a:spcPts val="26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Pozivanje</a:t>
            </a:r>
            <a:r>
              <a:rPr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37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moja_funkcija();</a:t>
            </a:r>
          </a:p>
          <a:p>
            <a:pPr marL="342900" marR="0" indent="-342900">
              <a:lnSpc>
                <a:spcPts val="2929"/>
              </a:lnSpc>
              <a:spcBef>
                <a:spcPts val="26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Pozivanje</a:t>
            </a:r>
            <a:r>
              <a:rPr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nedefinisanih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40" dirty="0">
                <a:solidFill>
                  <a:srgbClr val="000000"/>
                </a:solidFill>
                <a:latin typeface="Calibri"/>
                <a:cs typeface="Calibri"/>
              </a:rPr>
              <a:t>=&gt;</a:t>
            </a:r>
            <a:r>
              <a:rPr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gre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ška!</a:t>
            </a:r>
          </a:p>
          <a:p>
            <a:pPr marL="342900" marR="0" indent="-342900">
              <a:lnSpc>
                <a:spcPts val="2929"/>
              </a:lnSpc>
              <a:spcBef>
                <a:spcPts val="23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Nema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razlike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malih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velikih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slova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7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Funk,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FUNK, funk...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ista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funkcija)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68531"/>
            <a:ext cx="8496944" cy="35137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Deklaracija</a:t>
            </a:r>
            <a:r>
              <a:rPr sz="24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počinje sa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function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iza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8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sl</a:t>
            </a:r>
            <a:r>
              <a:rPr lang="sr-Latn-ME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ede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parametri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zatim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i </a:t>
            </a:r>
            <a:r>
              <a:rPr sz="2400" spc="-40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7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izvršava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kada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pozvana</a:t>
            </a:r>
          </a:p>
          <a:p>
            <a:pPr marL="342900" marR="0" indent="-3429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Imena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449"/>
              </a:lnSpc>
              <a:buFont typeface="Arial" pitchFamily="34" charset="0"/>
              <a:buChar char="•"/>
            </a:pP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Nova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ne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sm</a:t>
            </a:r>
            <a:r>
              <a:rPr lang="sr-Latn-ME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lang="en-US"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isto</a:t>
            </a:r>
            <a:r>
              <a:rPr lang="en-US"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lang="en-US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neka</a:t>
            </a:r>
            <a:r>
              <a:rPr lang="en-US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postojeća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446"/>
              </a:lnSpc>
              <a:spcBef>
                <a:spcPts val="245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bude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sastavljeno</a:t>
            </a:r>
            <a:r>
              <a:rPr lang="en-US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en-US" sz="24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slova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cifara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donje</a:t>
            </a:r>
            <a:r>
              <a:rPr lang="en-US" sz="2400" spc="-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crte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_</a:t>
            </a:r>
          </a:p>
          <a:p>
            <a:pPr marL="800100" lvl="1" indent="-342900">
              <a:lnSpc>
                <a:spcPts val="2446"/>
              </a:lnSpc>
              <a:spcBef>
                <a:spcPts val="193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ne 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počinjati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cifrom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446"/>
              </a:lnSpc>
              <a:spcBef>
                <a:spcPts val="193"/>
              </a:spcBef>
              <a:buFont typeface="Arial" pitchFamily="34" charset="0"/>
              <a:buChar char="•"/>
            </a:pP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PHP ne </a:t>
            </a:r>
            <a:r>
              <a:rPr lang="vi-VN" sz="2400" spc="-12" dirty="0">
                <a:solidFill>
                  <a:srgbClr val="000000"/>
                </a:solidFill>
                <a:latin typeface="Calibri"/>
                <a:cs typeface="Calibri"/>
              </a:rPr>
              <a:t>dozvoljava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preklapanje ugrađenih</a:t>
            </a:r>
            <a:r>
              <a:rPr lang="vi-VN"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!!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27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jedan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više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parametara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ali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ne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moraju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svi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obavezni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2056" y="6304801"/>
            <a:ext cx="597172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79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Osnovna struktura funkcije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2266"/>
            <a:ext cx="4867869" cy="904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function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napravi_tabelu($nesto)</a:t>
            </a:r>
          </a:p>
          <a:p>
            <a:pPr marL="0" marR="0">
              <a:lnSpc>
                <a:spcPts val="2039"/>
              </a:lnSpc>
              <a:spcBef>
                <a:spcPts val="38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55319" y="2006405"/>
            <a:ext cx="6745782" cy="20903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echo '&lt;table border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 1&gt;';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reset($nesto); //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Pokazivac na</a:t>
            </a:r>
            <a:r>
              <a:rPr sz="1800" spc="-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pocetak niza</a:t>
            </a:r>
          </a:p>
          <a:p>
            <a:pPr marL="0" marR="0">
              <a:lnSpc>
                <a:spcPts val="2041"/>
              </a:lnSpc>
              <a:spcBef>
                <a:spcPts val="384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sz="1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r>
              <a:rPr sz="18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18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current($nesto);</a:t>
            </a:r>
          </a:p>
          <a:p>
            <a:pPr marL="0" marR="0">
              <a:lnSpc>
                <a:spcPts val="2039"/>
              </a:lnSpc>
              <a:spcBef>
                <a:spcPts val="38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while ($</a:t>
            </a:r>
            <a:r>
              <a:rPr sz="1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r>
              <a:rPr sz="1800" dirty="0" smtClean="0">
                <a:solidFill>
                  <a:srgbClr val="000000"/>
                </a:solidFill>
                <a:latin typeface="Courier New"/>
                <a:cs typeface="Courier New"/>
              </a:rPr>
              <a:t>)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  <a:p>
            <a:pPr marL="408736" marR="0">
              <a:lnSpc>
                <a:spcPts val="2039"/>
              </a:lnSpc>
              <a:spcBef>
                <a:spcPts val="33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echo "&lt;tr&gt;&lt;td&gt;$</a:t>
            </a:r>
            <a:r>
              <a:rPr sz="1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r>
              <a:rPr sz="1800" dirty="0" smtClean="0">
                <a:solidFill>
                  <a:srgbClr val="000000"/>
                </a:solidFill>
                <a:latin typeface="Courier New"/>
                <a:cs typeface="Courier New"/>
              </a:rPr>
              <a:t>&lt;/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td&gt;&lt;/tr&gt;\n";</a:t>
            </a:r>
          </a:p>
          <a:p>
            <a:pPr marL="408736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sz="1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r>
              <a:rPr sz="18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next($nesto);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55319" y="4118669"/>
            <a:ext cx="2527589" cy="6022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sz="18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'&lt;/table&gt;';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81000" y="4421056"/>
            <a:ext cx="480082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1000" y="4722807"/>
            <a:ext cx="8161708" cy="11505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$moj_niz =</a:t>
            </a:r>
            <a:r>
              <a:rPr sz="1800" spc="-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array('Prvo polje.','Drugo polje.','Trece</a:t>
            </a:r>
          </a:p>
          <a:p>
            <a:pPr marL="39624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polje.');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napravi_tabelu($moj_niz);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Primjer - tabela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69385"/>
            <a:ext cx="8591006" cy="37574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Opseg </a:t>
            </a:r>
            <a:r>
              <a:rPr sz="2400" spc="-10" dirty="0" err="1">
                <a:solidFill>
                  <a:srgbClr val="000000"/>
                </a:solidFill>
                <a:latin typeface="Calibri"/>
                <a:cs typeface="Calibri"/>
              </a:rPr>
              <a:t>važenja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određuje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gdje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vidljiva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upotrebljiva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deklarisane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čiji</a:t>
            </a:r>
            <a:r>
              <a:rPr lang="en-US" sz="24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opseg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od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mjesta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deklarisanja</a:t>
            </a:r>
            <a:r>
              <a:rPr lang="en-US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do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kraja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(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lokalne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en-US" sz="2400" spc="-8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–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funkcijski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opseg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važenja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</a:p>
          <a:p>
            <a:pPr marL="342900" indent="-342900">
              <a:lnSpc>
                <a:spcPts val="2929"/>
              </a:lnSpc>
              <a:spcBef>
                <a:spcPts val="288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deklarisane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izvan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čiji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opseg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od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mjesta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deklarisanja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do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kraja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(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globalne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en-US" sz="2400" spc="-7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–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globalni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opseg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važenja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riječi</a:t>
            </a:r>
            <a:r>
              <a:rPr lang="en-US" sz="24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global</a:t>
            </a:r>
            <a:r>
              <a:rPr lang="en-US" sz="2400" spc="-28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ručno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zadati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globalni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opseg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važenja</a:t>
            </a:r>
            <a:r>
              <a:rPr lang="en-US"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4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promjenljivu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definisanu</a:t>
            </a:r>
            <a:r>
              <a:rPr lang="en-US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Opseg  važenja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28548" y="1551661"/>
            <a:ext cx="8535940" cy="22698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Engl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en-US" sz="24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i="1" dirty="0">
                <a:solidFill>
                  <a:srgbClr val="000000"/>
                </a:solidFill>
                <a:latin typeface="Calibri"/>
                <a:cs typeface="Calibri"/>
              </a:rPr>
              <a:t>pass</a:t>
            </a:r>
            <a:r>
              <a:rPr lang="en-US" sz="2400" i="1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i="1" spc="-10" dirty="0">
                <a:solidFill>
                  <a:srgbClr val="000000"/>
                </a:solidFill>
                <a:latin typeface="Calibri"/>
                <a:cs typeface="Calibri"/>
              </a:rPr>
              <a:t>by</a:t>
            </a:r>
            <a:r>
              <a:rPr lang="en-US" sz="2400" i="1" dirty="0">
                <a:solidFill>
                  <a:srgbClr val="000000"/>
                </a:solidFill>
                <a:latin typeface="Calibri"/>
                <a:cs typeface="Calibri"/>
              </a:rPr>
              <a:t> value</a:t>
            </a:r>
          </a:p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funkciji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roslijedit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4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parametra,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unutar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pravi</a:t>
            </a:r>
            <a:r>
              <a:rPr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nova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0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 err="1">
                <a:solidFill>
                  <a:srgbClr val="000000"/>
                </a:solidFill>
                <a:latin typeface="Calibri"/>
                <a:cs typeface="Calibri"/>
              </a:rPr>
              <a:t>sadr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ži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eđenu</a:t>
            </a:r>
            <a:r>
              <a:rPr sz="24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4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–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kopija</a:t>
            </a:r>
            <a:r>
              <a:rPr lang="sr-Latn-ME" sz="24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originala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342900" marR="0" indent="-342900">
              <a:lnSpc>
                <a:spcPts val="2929"/>
              </a:lnSpc>
              <a:spcBef>
                <a:spcPts val="29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27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slobodno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da se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dok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izvorna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>
                <a:solidFill>
                  <a:srgbClr val="000000"/>
                </a:solidFill>
                <a:latin typeface="Calibri"/>
                <a:cs typeface="Calibri"/>
              </a:rPr>
              <a:t>ostaje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romijen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jena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Prenos parametara po vrijednosti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6411546" y="3715657"/>
            <a:ext cx="2408926" cy="1973944"/>
          </a:xfrm>
          <a:prstGeom prst="rect">
            <a:avLst/>
          </a:prstGeom>
          <a:blipFill>
            <a:blip r:embed="rId2" cstate="print"/>
            <a:srcRect/>
            <a:stretch>
              <a:fillRect l="-250046" t="-188233" r="-29542" b="-59192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9552" y="1369385"/>
            <a:ext cx="8352928" cy="2308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Engl.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i="1" dirty="0">
                <a:solidFill>
                  <a:srgbClr val="000000"/>
                </a:solidFill>
                <a:latin typeface="Calibri"/>
                <a:cs typeface="Calibri"/>
              </a:rPr>
              <a:t>pass</a:t>
            </a:r>
            <a:r>
              <a:rPr sz="2400" i="1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i="1" spc="-10" dirty="0">
                <a:solidFill>
                  <a:srgbClr val="000000"/>
                </a:solidFill>
                <a:latin typeface="Calibri"/>
                <a:cs typeface="Calibri"/>
              </a:rPr>
              <a:t>by</a:t>
            </a:r>
            <a:r>
              <a:rPr sz="2400" i="1" dirty="0">
                <a:solidFill>
                  <a:srgbClr val="000000"/>
                </a:solidFill>
                <a:latin typeface="Calibri"/>
                <a:cs typeface="Calibri"/>
              </a:rPr>
              <a:t> reference</a:t>
            </a:r>
          </a:p>
          <a:p>
            <a:pPr marL="342900" marR="0" indent="-342900">
              <a:lnSpc>
                <a:spcPts val="2929"/>
              </a:lnSpc>
              <a:spcBef>
                <a:spcPts val="29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sr-Latn-ME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edi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funkciji, ona ne </a:t>
            </a:r>
            <a:r>
              <a:rPr sz="2400" spc="-20" dirty="0" err="1">
                <a:solidFill>
                  <a:srgbClr val="000000"/>
                </a:solidFill>
                <a:latin typeface="Calibri"/>
                <a:cs typeface="Calibri"/>
              </a:rPr>
              <a:t>pravi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novu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ljivu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već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preuzima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referencu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originalnu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ljivu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342900" marR="0" indent="-342900">
              <a:lnSpc>
                <a:spcPts val="2932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Referenca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se ponaša </a:t>
            </a:r>
            <a:r>
              <a:rPr sz="2400" spc="-15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, upućuje na original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nema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sopstvenu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400" spc="-18" dirty="0" err="1">
                <a:solidFill>
                  <a:srgbClr val="000000"/>
                </a:solidFill>
                <a:latin typeface="Calibri"/>
                <a:cs typeface="Calibri"/>
              </a:rPr>
              <a:t>svaka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zmjen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reference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odnosi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original).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83568" y="3918792"/>
            <a:ext cx="5657883" cy="12214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function inkrement(</a:t>
            </a:r>
            <a:r>
              <a:rPr sz="2000" b="1" dirty="0">
                <a:solidFill>
                  <a:srgbClr val="FF0000"/>
                </a:solidFill>
                <a:latin typeface="Courier New"/>
                <a:cs typeface="Courier New"/>
              </a:rPr>
              <a:t>&amp;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$vr, $ink=1) 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  <a:endParaRPr lang="sr-Latn-ME" sz="20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39624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vr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= $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vr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+ $ink;</a:t>
            </a:r>
          </a:p>
          <a:p>
            <a:pPr>
              <a:lnSpc>
                <a:spcPts val="2270"/>
              </a:lnSpc>
              <a:spcBef>
                <a:spcPts val="319"/>
              </a:spcBef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endParaRPr sz="20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6576826" y="3948367"/>
            <a:ext cx="1185521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$a = 10;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576826" y="4222411"/>
            <a:ext cx="2067383" cy="11475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echo $a.'&lt;br/&gt;';</a:t>
            </a:r>
          </a:p>
          <a:p>
            <a:pPr marL="0" marR="0">
              <a:lnSpc>
                <a:spcPts val="2010"/>
              </a:lnSpc>
              <a:spcBef>
                <a:spcPts val="152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inkrement($a);</a:t>
            </a:r>
          </a:p>
          <a:p>
            <a:pPr marL="0" marR="0">
              <a:lnSpc>
                <a:spcPts val="2010"/>
              </a:lnSpc>
              <a:spcBef>
                <a:spcPts val="149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echo</a:t>
            </a:r>
            <a:r>
              <a:rPr sz="18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$a.</a:t>
            </a:r>
            <a:r>
              <a:rPr sz="1800" b="1" spc="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'&lt;br/&gt;';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Prenos parametara po referenci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4876800" y="2193624"/>
            <a:ext cx="4267200" cy="4664376"/>
          </a:xfrm>
          <a:prstGeom prst="rect">
            <a:avLst/>
          </a:prstGeom>
          <a:blipFill>
            <a:blip r:embed="rId2" cstate="print"/>
            <a:srcRect/>
            <a:stretch>
              <a:fillRect l="-114286" t="-47029" b="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67544" y="1366336"/>
            <a:ext cx="5711237" cy="3718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Izvr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šenje funkcije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prekida sa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return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1000" y="2193624"/>
            <a:ext cx="4382609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function veci( $x, $y ) {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2528904"/>
            <a:ext cx="4917122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if(!isset($x)||!isset($y)) {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444208" y="2840206"/>
            <a:ext cx="2453309" cy="8976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38"/>
              </a:lnSpc>
              <a:spcBef>
                <a:spcPts val="0"/>
              </a:spcBef>
              <a:spcAft>
                <a:spcPts val="0"/>
              </a:spcAft>
            </a:pPr>
            <a:r>
              <a:rPr sz="2000" b="1" dirty="0">
                <a:solidFill>
                  <a:srgbClr val="FF0000"/>
                </a:solidFill>
                <a:latin typeface="Arial"/>
                <a:cs typeface="Arial"/>
              </a:rPr>
              <a:t>isset()</a:t>
            </a:r>
            <a:r>
              <a:rPr sz="2000" b="1" spc="-46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utvrđuje</a:t>
            </a:r>
            <a:r>
              <a:rPr sz="2000" spc="-1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da</a:t>
            </a:r>
          </a:p>
          <a:p>
            <a:pPr marL="0" marR="0">
              <a:lnSpc>
                <a:spcPts val="2238"/>
              </a:lnSpc>
              <a:spcBef>
                <a:spcPts val="161"/>
              </a:spcBef>
              <a:spcAft>
                <a:spcPts val="0"/>
              </a:spcAft>
            </a:pP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li je </a:t>
            </a:r>
            <a:r>
              <a:rPr sz="2000" dirty="0" err="1" smtClean="0">
                <a:solidFill>
                  <a:srgbClr val="FF0000"/>
                </a:solidFill>
                <a:latin typeface="Arial"/>
                <a:cs typeface="Arial"/>
              </a:rPr>
              <a:t>p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romjen</a:t>
            </a:r>
            <a:r>
              <a:rPr sz="2000" dirty="0" err="1" smtClean="0">
                <a:solidFill>
                  <a:srgbClr val="FF0000"/>
                </a:solidFill>
                <a:latin typeface="Arial"/>
                <a:cs typeface="Arial"/>
              </a:rPr>
              <a:t>ljiva</a:t>
            </a:r>
            <a:endParaRPr sz="2000" dirty="0">
              <a:solidFill>
                <a:srgbClr val="FF0000"/>
              </a:solidFill>
              <a:latin typeface="Arial"/>
              <a:cs typeface="Arial"/>
            </a:endParaRPr>
          </a:p>
          <a:p>
            <a:pPr marL="0" marR="0">
              <a:lnSpc>
                <a:spcPts val="2238"/>
              </a:lnSpc>
              <a:spcBef>
                <a:spcPts val="161"/>
              </a:spcBef>
              <a:spcAft>
                <a:spcPts val="0"/>
              </a:spcAft>
            </a:pP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napravljena</a:t>
            </a:r>
            <a:r>
              <a:rPr sz="2000" spc="-28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i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2864438"/>
            <a:ext cx="5502082" cy="9746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689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'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roslijedit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dva broja';</a:t>
            </a:r>
          </a:p>
          <a:p>
            <a:pPr marL="51689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return;</a:t>
            </a:r>
          </a:p>
          <a:p>
            <a:pPr marL="0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444208" y="3754330"/>
            <a:ext cx="2374672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41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da</a:t>
            </a:r>
            <a:r>
              <a:rPr sz="2000" spc="-14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li </a:t>
            </a:r>
            <a:r>
              <a:rPr sz="2000" dirty="0" err="1">
                <a:solidFill>
                  <a:srgbClr val="FF0000"/>
                </a:solidFill>
                <a:latin typeface="Arial"/>
                <a:cs typeface="Arial"/>
              </a:rPr>
              <a:t>ima</a:t>
            </a:r>
            <a:r>
              <a:rPr sz="20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000" dirty="0" err="1" smtClean="0">
                <a:solidFill>
                  <a:srgbClr val="FF0000"/>
                </a:solidFill>
                <a:latin typeface="Arial"/>
                <a:cs typeface="Arial"/>
              </a:rPr>
              <a:t>v</a:t>
            </a:r>
            <a:r>
              <a:rPr lang="en-US" sz="2000" dirty="0" err="1" smtClean="0">
                <a:solidFill>
                  <a:srgbClr val="FF0000"/>
                </a:solidFill>
                <a:latin typeface="Arial"/>
                <a:cs typeface="Arial"/>
              </a:rPr>
              <a:t>rijednost</a:t>
            </a:r>
            <a:endParaRPr sz="20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77240" y="3870278"/>
            <a:ext cx="2117419" cy="13402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if($x&gt;=$y)</a:t>
            </a:r>
          </a:p>
          <a:p>
            <a:pPr marL="516890" marR="0">
              <a:lnSpc>
                <a:spcPts val="2270"/>
              </a:lnSpc>
              <a:spcBef>
                <a:spcPts val="322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$x;</a:t>
            </a:r>
          </a:p>
          <a:p>
            <a:pPr marL="0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else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378830" y="4756735"/>
            <a:ext cx="1274724" cy="9970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9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$a = 1;</a:t>
            </a:r>
          </a:p>
          <a:p>
            <a:pPr marL="0" marR="0">
              <a:lnSpc>
                <a:spcPts val="2401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$b</a:t>
            </a:r>
            <a:r>
              <a:rPr sz="2000" spc="-14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= 2.5;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294130" y="4876499"/>
            <a:ext cx="1600529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$y;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81000" y="5211779"/>
            <a:ext cx="533729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5378830" y="5366904"/>
            <a:ext cx="1250292" cy="6916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$c = 1.9;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5378830" y="5671704"/>
            <a:ext cx="1643971" cy="1301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veci($a, $b);</a:t>
            </a:r>
          </a:p>
          <a:p>
            <a:pPr marL="0" marR="0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veci($c, $a);</a:t>
            </a:r>
          </a:p>
          <a:p>
            <a:pPr marL="0" marR="0">
              <a:lnSpc>
                <a:spcPts val="240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FF0000"/>
                </a:solidFill>
                <a:latin typeface="Calibri"/>
                <a:cs typeface="Calibri"/>
              </a:rPr>
              <a:t>veci($d,$a);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8" name="Rounded Rectangle 1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Povratak iz funkcije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5921422" y="3429000"/>
            <a:ext cx="3222578" cy="3429000"/>
          </a:xfrm>
          <a:prstGeom prst="rect">
            <a:avLst/>
          </a:prstGeom>
          <a:blipFill>
            <a:blip r:embed="rId2" cstate="print"/>
            <a:srcRect/>
            <a:stretch>
              <a:fillRect l="-183748" t="-100000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67544" y="1371580"/>
            <a:ext cx="7076171" cy="11926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Rekurzivne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 one 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pozivaju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samu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sebe</a:t>
            </a:r>
          </a:p>
          <a:p>
            <a:pPr marL="342900" marR="0" indent="-3429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Prednosti: kraći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7" dirty="0">
                <a:solidFill>
                  <a:srgbClr val="000000"/>
                </a:solidFill>
                <a:latin typeface="Calibri"/>
                <a:cs typeface="Calibri"/>
              </a:rPr>
              <a:t>kod,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elegantnije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ješenj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2932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Nedostaci: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opterećenje memorije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1000" y="2933018"/>
            <a:ext cx="4206619" cy="10045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function obrnuto_r($str)</a:t>
            </a:r>
          </a:p>
          <a:p>
            <a:pPr marL="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38504" y="3603578"/>
            <a:ext cx="5082918" cy="16755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if (strlen($str)&gt;0)</a:t>
            </a:r>
          </a:p>
          <a:p>
            <a:pPr marL="304800" marR="0">
              <a:lnSpc>
                <a:spcPts val="2270"/>
              </a:lnSpc>
              <a:spcBef>
                <a:spcPts val="322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obrnuto_r(substr($str, 1));</a:t>
            </a:r>
          </a:p>
          <a:p>
            <a:pPr marL="0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substr($str, 0, 1);</a:t>
            </a:r>
          </a:p>
          <a:p>
            <a:pPr marL="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return;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307582" y="4185809"/>
            <a:ext cx="2234989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obrnuto_r('Zdravo');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307582" y="4460130"/>
            <a:ext cx="2127944" cy="17195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obrnuto_r('dravo');</a:t>
            </a:r>
          </a:p>
          <a:p>
            <a:pPr marL="0" marR="0">
              <a:lnSpc>
                <a:spcPts val="215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obrnuto_r('ravo');</a:t>
            </a:r>
          </a:p>
          <a:p>
            <a:pPr marL="0" marR="0">
              <a:lnSpc>
                <a:spcPts val="216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obrnuto_r('avo');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obrnuto_r('vo');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obrnuto_r('o');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81000" y="4945079"/>
            <a:ext cx="533729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307582" y="5832009"/>
            <a:ext cx="1594842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obrnuto_r('');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3" name="Rounded Rectangle 12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Rekurzija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600051"/>
            <a:ext cx="7800423" cy="2693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Izrada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klasa,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objekata,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atributa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Polimorfizam,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lang="vi-VN" sz="3200" dirty="0" smtClean="0">
                <a:solidFill>
                  <a:srgbClr val="000000"/>
                </a:solidFill>
                <a:latin typeface="Calibri"/>
                <a:cs typeface="Calibri"/>
              </a:rPr>
              <a:t>asljeđi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vanje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, redefinisanje</a:t>
            </a: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Modifikatori</a:t>
            </a:r>
            <a:r>
              <a:rPr sz="32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pristupa</a:t>
            </a:r>
            <a:endParaRPr lang="sr-Latn-ME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4"/>
              </a:lnSpc>
              <a:spcBef>
                <a:spcPts val="359"/>
              </a:spcBef>
              <a:buFont typeface="Arial" pitchFamily="34" charset="0"/>
              <a:buChar char="•"/>
            </a:pPr>
            <a:r>
              <a:rPr lang="en-US" sz="3200" spc="-15" dirty="0" err="1">
                <a:solidFill>
                  <a:srgbClr val="000000"/>
                </a:solidFill>
                <a:latin typeface="Calibri"/>
                <a:cs typeface="Calibri"/>
              </a:rPr>
              <a:t>Interfejsi</a:t>
            </a:r>
            <a:endParaRPr lang="en-US" sz="3200" spc="-15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72008"/>
            <a:ext cx="7895516" cy="1124744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6) Objektno orjentisano programiranje u PHP-u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8178"/>
            <a:ext cx="7755200" cy="5091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Drugi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URL-a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3200" i="1" dirty="0">
                <a:solidFill>
                  <a:srgbClr val="000000"/>
                </a:solidFill>
                <a:latin typeface="Calibri"/>
                <a:cs typeface="Calibri"/>
              </a:rPr>
              <a:t>host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identifikuje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ciljni</a:t>
            </a:r>
            <a:r>
              <a:rPr sz="3200" spc="73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računar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(server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endParaRPr lang="sr-Latn-ME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3200" b="1" dirty="0">
                <a:solidFill>
                  <a:srgbClr val="000000"/>
                </a:solidFill>
                <a:latin typeface="Calibri"/>
                <a:cs typeface="Calibri"/>
              </a:rPr>
              <a:t>host</a:t>
            </a:r>
            <a:r>
              <a:rPr lang="en-US" sz="3200" b="1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3200" spc="-37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32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4" dirty="0" err="1">
                <a:solidFill>
                  <a:srgbClr val="000000"/>
                </a:solidFill>
                <a:latin typeface="Calibri"/>
                <a:cs typeface="Calibri"/>
              </a:rPr>
              <a:t>zadati</a:t>
            </a:r>
            <a:r>
              <a:rPr lang="en-US"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36" dirty="0" err="1">
                <a:solidFill>
                  <a:srgbClr val="000000"/>
                </a:solidFill>
                <a:latin typeface="Calibri"/>
                <a:cs typeface="Calibri"/>
              </a:rPr>
              <a:t>preko</a:t>
            </a:r>
            <a:r>
              <a:rPr lang="en-US"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28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IP</a:t>
            </a:r>
            <a:r>
              <a:rPr lang="en-US"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adresa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endParaRPr lang="sr-Latn-ME"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Primjeri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3914"/>
              </a:lnSpc>
              <a:spcBef>
                <a:spcPts val="309"/>
              </a:spcBef>
            </a:pPr>
            <a:r>
              <a:rPr lang="sr-Latn-ME" sz="3200" spc="-31" dirty="0" smtClean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lang="en-US" sz="3200" spc="-31" dirty="0" smtClean="0">
                <a:solidFill>
                  <a:srgbClr val="000000"/>
                </a:solidFill>
                <a:latin typeface="Calibri"/>
                <a:cs typeface="Calibri"/>
              </a:rPr>
              <a:t>www.w3.org</a:t>
            </a:r>
            <a:endParaRPr lang="en-US" sz="3200" spc="-31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911"/>
              </a:lnSpc>
              <a:spcBef>
                <a:spcPts val="364"/>
              </a:spcBef>
            </a:pP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18.29.1.35</a:t>
            </a:r>
            <a:endParaRPr lang="en-US"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kern="1200" cap="none" spc="0" baseline="0" dirty="0" smtClean="0">
                  <a:ln w="1905"/>
                  <a:effectLst/>
                </a:rPr>
                <a:t>Host </a:t>
              </a:r>
              <a:r>
                <a:rPr lang="en-US" sz="3600" b="1" kern="1200" cap="none" spc="0" dirty="0" smtClean="0">
                  <a:ln w="1905"/>
                  <a:effectLst/>
                </a:rPr>
                <a:t> - </a:t>
              </a:r>
              <a:r>
                <a:rPr lang="en-US" sz="3600" b="1" kern="1200" cap="none" spc="0" dirty="0" err="1" smtClean="0">
                  <a:ln w="1905"/>
                  <a:effectLst/>
                </a:rPr>
                <a:t>identifikator</a:t>
              </a:r>
              <a:r>
                <a:rPr lang="en-US" sz="3600" b="1" kern="1200" cap="none" spc="0" dirty="0" smtClean="0">
                  <a:ln w="1905"/>
                  <a:effectLst/>
                </a:rPr>
                <a:t> </a:t>
              </a:r>
              <a:r>
                <a:rPr lang="en-US" sz="3600" b="1" kern="1200" cap="none" spc="0" dirty="0" err="1" smtClean="0">
                  <a:ln w="1905"/>
                  <a:effectLst/>
                </a:rPr>
                <a:t>ciljnog</a:t>
              </a:r>
              <a:r>
                <a:rPr lang="en-US" sz="3600" b="1" kern="1200" cap="none" spc="0" dirty="0" smtClean="0">
                  <a:ln w="1905"/>
                  <a:effectLst/>
                </a:rPr>
                <a:t> </a:t>
              </a:r>
              <a:r>
                <a:rPr lang="en-US" sz="3600" b="1" kern="1200" cap="none" spc="0" dirty="0" err="1" smtClean="0">
                  <a:ln w="1905"/>
                  <a:effectLst/>
                </a:rPr>
                <a:t>ra</a:t>
              </a:r>
              <a:r>
                <a:rPr lang="sr-Latn-ME" sz="3600" b="1" kern="1200" cap="none" spc="0" dirty="0" smtClean="0">
                  <a:ln w="1905"/>
                  <a:effectLst/>
                </a:rPr>
                <a:t>č</a:t>
              </a:r>
              <a:r>
                <a:rPr lang="en-US" sz="3600" b="1" kern="1200" cap="none" spc="0" dirty="0" err="1" smtClean="0">
                  <a:ln w="1905"/>
                  <a:effectLst/>
                </a:rPr>
                <a:t>unara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63318"/>
            <a:ext cx="8640960" cy="5180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Klasa 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osnovna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jedinica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programiranja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OO jezicima</a:t>
            </a:r>
          </a:p>
          <a:p>
            <a:pPr marL="457200" marR="0" indent="-457200">
              <a:lnSpc>
                <a:spcPts val="3413"/>
              </a:lnSpc>
              <a:spcBef>
                <a:spcPts val="1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Klase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sadrže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Atribute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svojstva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7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opisuju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objekat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800100" lvl="1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Operacije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(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metode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radnje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7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objekat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mo</a:t>
            </a:r>
            <a:r>
              <a:rPr lang="en-US" sz="2400" spc="-46" dirty="0" err="1">
                <a:solidFill>
                  <a:srgbClr val="000000"/>
                </a:solidFill>
                <a:latin typeface="Calibri"/>
                <a:cs typeface="Calibri"/>
              </a:rPr>
              <a:t>že</a:t>
            </a:r>
            <a:r>
              <a:rPr lang="en-US" sz="2400" spc="-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4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izvršava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Mehanizme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6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stvaranje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objekata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osnovu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definicije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konstruktore</a:t>
            </a:r>
            <a:r>
              <a:rPr lang="en-US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457200" indent="-457200">
              <a:lnSpc>
                <a:spcPts val="2304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32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Enkapsuliranje</a:t>
            </a:r>
            <a:r>
              <a:rPr lang="en-US" sz="3200" spc="6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skrivanje</a:t>
            </a:r>
            <a:r>
              <a:rPr lang="en-US" sz="32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3200" spc="-15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800100" lvl="1" indent="-342900">
              <a:lnSpc>
                <a:spcPts val="2304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Pristup</a:t>
            </a:r>
            <a:r>
              <a:rPr lang="en-US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podacima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datog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objekta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moguć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samo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operacija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tog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objekta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304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Šta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objekat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endParaRPr lang="sr-Latn-ME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304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lang="nn-NO" sz="2400" dirty="0" smtClean="0">
                <a:solidFill>
                  <a:srgbClr val="000000"/>
                </a:solidFill>
                <a:latin typeface="Calibri"/>
                <a:cs typeface="Calibri"/>
              </a:rPr>
              <a:t>edan </a:t>
            </a:r>
            <a:r>
              <a:rPr lang="nn-NO" sz="2400" dirty="0">
                <a:solidFill>
                  <a:srgbClr val="000000"/>
                </a:solidFill>
                <a:latin typeface="Calibri"/>
                <a:cs typeface="Calibri"/>
              </a:rPr>
              <a:t>primjerak</a:t>
            </a:r>
            <a:r>
              <a:rPr lang="nn-NO"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400" dirty="0">
                <a:solidFill>
                  <a:srgbClr val="000000"/>
                </a:solidFill>
                <a:latin typeface="Calibri"/>
                <a:cs typeface="Calibri"/>
              </a:rPr>
              <a:t>(instanca,</a:t>
            </a:r>
            <a:r>
              <a:rPr lang="nn-NO"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400" spc="-12" dirty="0">
                <a:solidFill>
                  <a:srgbClr val="000000"/>
                </a:solidFill>
                <a:latin typeface="Calibri"/>
                <a:cs typeface="Calibri"/>
              </a:rPr>
              <a:t>pojava)</a:t>
            </a:r>
            <a:r>
              <a:rPr lang="nn-NO" sz="2400" dirty="0">
                <a:solidFill>
                  <a:srgbClr val="000000"/>
                </a:solidFill>
                <a:latin typeface="Calibri"/>
                <a:cs typeface="Calibri"/>
              </a:rPr>
              <a:t> klase</a:t>
            </a:r>
          </a:p>
          <a:p>
            <a:pPr marL="342900" indent="-342900">
              <a:lnSpc>
                <a:spcPts val="2304"/>
              </a:lnSpc>
              <a:buFont typeface="Arial" pitchFamily="34" charset="0"/>
              <a:buChar char="•"/>
            </a:pPr>
            <a:endParaRPr lang="en-US" sz="24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304"/>
              </a:lnSpc>
              <a:buFont typeface="Arial" pitchFamily="34" charset="0"/>
              <a:buChar char="•"/>
            </a:pPr>
            <a:endParaRPr sz="24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6" name="Rounded Rectangle 1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Klase i objekti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71580"/>
            <a:ext cx="8640960" cy="43216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OO jezici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podržavaju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polimorfizam:</a:t>
            </a:r>
            <a:r>
              <a:rPr sz="2400" spc="-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objekat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izvedene</a:t>
            </a:r>
            <a:r>
              <a:rPr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klase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izvršava</a:t>
            </a:r>
            <a:r>
              <a:rPr sz="24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operaciju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onako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7" dirty="0">
                <a:solidFill>
                  <a:srgbClr val="000000"/>
                </a:solidFill>
                <a:latin typeface="Calibri"/>
                <a:cs typeface="Calibri"/>
              </a:rPr>
              <a:t>kako</a:t>
            </a:r>
            <a:r>
              <a:rPr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1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definisano u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njegovoj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izvedenoj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) klasi</a:t>
            </a:r>
          </a:p>
          <a:p>
            <a:pPr marL="342900" marR="0" indent="-342900">
              <a:lnSpc>
                <a:spcPts val="2932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asljeđi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vanje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klasa + jedna ili više potklasa</a:t>
            </a:r>
          </a:p>
          <a:p>
            <a:pPr marL="342900" marR="0" indent="-342900">
              <a:lnSpc>
                <a:spcPts val="2929"/>
              </a:lnSpc>
              <a:spcBef>
                <a:spcPts val="29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Potklasa (izvedena klasa,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ete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)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asljeđ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uje</a:t>
            </a:r>
            <a:r>
              <a:rPr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atribute i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operacije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svoje</a:t>
            </a:r>
            <a:r>
              <a:rPr sz="24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natklase (roditeljske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klase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932"/>
              </a:lnSpc>
              <a:buFont typeface="Arial" pitchFamily="34" charset="0"/>
              <a:buChar char="•"/>
            </a:pP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Nasljeđivanje</a:t>
            </a:r>
            <a:r>
              <a:rPr lang="vi-VN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nadgradnju i proširenje</a:t>
            </a:r>
            <a:r>
              <a:rPr lang="vi-VN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postojećih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klasa: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2270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class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Vozilo</a:t>
            </a: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270"/>
              </a:lnSpc>
              <a:spcBef>
                <a:spcPts val="429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class Auto extends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Vozilo</a:t>
            </a: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272"/>
              </a:lnSpc>
              <a:spcBef>
                <a:spcPts val="317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class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Kamion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extends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Vozilo</a:t>
            </a: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595"/>
              </a:lnSpc>
            </a:pPr>
            <a:endParaRPr lang="vi-VN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2591"/>
              </a:lnSpc>
              <a:spcBef>
                <a:spcPts val="0"/>
              </a:spcBef>
              <a:spcAft>
                <a:spcPts val="0"/>
              </a:spcAft>
            </a:pP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Polimorfizam</a:t>
              </a:r>
              <a:r>
                <a:rPr lang="sr-Latn-ME" sz="3600" b="1" dirty="0" smtClean="0">
                  <a:ln w="1905"/>
                </a:rPr>
                <a:t> i </a:t>
              </a:r>
              <a:r>
                <a:rPr lang="sr-Latn-ME" sz="3600" b="1" dirty="0" err="1" smtClean="0">
                  <a:ln w="1905"/>
                </a:rPr>
                <a:t>nasljeđivanje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0509"/>
            <a:ext cx="2058166" cy="669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class ime {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1000" y="1736424"/>
            <a:ext cx="6777891" cy="20106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624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var $atribut1;</a:t>
            </a:r>
          </a:p>
          <a:p>
            <a:pPr marL="39624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var $atribut2;</a:t>
            </a:r>
          </a:p>
          <a:p>
            <a:pPr marL="396240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function operacija1() {}</a:t>
            </a:r>
          </a:p>
          <a:p>
            <a:pPr marL="396240" marR="0">
              <a:lnSpc>
                <a:spcPts val="2272"/>
              </a:lnSpc>
              <a:spcBef>
                <a:spcPts val="317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function operacija2($par1, $par2) {}</a:t>
            </a:r>
          </a:p>
          <a:p>
            <a:pPr marL="0" marR="0">
              <a:lnSpc>
                <a:spcPts val="2270"/>
              </a:lnSpc>
              <a:spcBef>
                <a:spcPts val="321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1000" y="3388727"/>
            <a:ext cx="8435875" cy="10269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•</a:t>
            </a:r>
            <a:r>
              <a:rPr sz="2000" spc="167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Konstruktor se</a:t>
            </a:r>
            <a:r>
              <a:rPr sz="20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poziva prilikom</a:t>
            </a:r>
            <a:r>
              <a:rPr sz="20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pravljenja objekata</a:t>
            </a:r>
            <a:r>
              <a:rPr sz="20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date</a:t>
            </a:r>
            <a:r>
              <a:rPr sz="20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klase</a:t>
            </a:r>
          </a:p>
          <a:p>
            <a:pPr marL="0" marR="0">
              <a:lnSpc>
                <a:spcPts val="2446"/>
              </a:lnSpc>
              <a:spcBef>
                <a:spcPts val="243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•</a:t>
            </a:r>
            <a:r>
              <a:rPr sz="2000" spc="167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Konstruktor se</a:t>
            </a:r>
            <a:r>
              <a:rPr sz="20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deklariše</a:t>
            </a:r>
            <a:r>
              <a:rPr sz="20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0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druge</a:t>
            </a:r>
            <a:r>
              <a:rPr sz="20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operacije, ali</a:t>
            </a:r>
            <a:r>
              <a:rPr sz="20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sz="20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specijalno ime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7240" y="4022424"/>
            <a:ext cx="2063038" cy="669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construct()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1000" y="4492450"/>
            <a:ext cx="2057983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class ime {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77240" y="4827731"/>
            <a:ext cx="8956159" cy="10045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function __construct($par) {</a:t>
            </a:r>
          </a:p>
          <a:p>
            <a:pPr marL="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“pozvan je konstruktor sa parametrom $par”; }}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Struktura klase, konstruktori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66336"/>
            <a:ext cx="7136539" cy="20005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Nov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objekat se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pravi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pomoću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rezervisane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sr-Latn-ME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eči</a:t>
            </a:r>
            <a:r>
              <a:rPr sz="2400" spc="-8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new</a:t>
            </a:r>
          </a:p>
          <a:p>
            <a:pPr marL="342900" marR="0" indent="-342900">
              <a:lnSpc>
                <a:spcPts val="2929"/>
              </a:lnSpc>
              <a:spcBef>
                <a:spcPts val="26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2718"/>
              </a:lnSpc>
              <a:spcBef>
                <a:spcPts val="475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$a = new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ime('Prvi');</a:t>
            </a:r>
          </a:p>
          <a:p>
            <a:pPr lvl="1">
              <a:lnSpc>
                <a:spcPts val="2721"/>
              </a:lnSpc>
              <a:spcBef>
                <a:spcPts val="410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$b = new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ime('Drugi');</a:t>
            </a:r>
          </a:p>
          <a:p>
            <a:pPr lvl="1">
              <a:lnSpc>
                <a:spcPts val="2718"/>
              </a:lnSpc>
              <a:spcBef>
                <a:spcPts val="451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$c = new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ime();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95536" y="3381990"/>
            <a:ext cx="1556593" cy="360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Rezultat: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3803222"/>
            <a:ext cx="7024656" cy="1340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pozvan je konstruktor s parametrom Prvi</a:t>
            </a:r>
          </a:p>
          <a:p>
            <a:pPr marL="0" marR="0">
              <a:lnSpc>
                <a:spcPts val="2272"/>
              </a:lnSpc>
              <a:spcBef>
                <a:spcPts val="317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pozvan je konstruktor s parametrom Drugi</a:t>
            </a:r>
          </a:p>
          <a:p>
            <a:pPr marL="0" marR="0">
              <a:lnSpc>
                <a:spcPts val="2270"/>
              </a:lnSpc>
              <a:spcBef>
                <a:spcPts val="372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pozvan je konstruktor s parametrom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Pravljenej</a:t>
              </a:r>
              <a:r>
                <a:rPr lang="sr-Latn-ME" sz="3600" b="1" dirty="0" smtClean="0">
                  <a:ln w="1905"/>
                </a:rPr>
                <a:t> objekata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71580"/>
            <a:ext cx="8687804" cy="11541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Pokazivač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$this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upućuje na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tekući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objekat</a:t>
            </a:r>
          </a:p>
          <a:p>
            <a:pPr marL="342900" marR="0" indent="-3429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37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tekući objekat ima atribut</a:t>
            </a:r>
            <a:r>
              <a:rPr sz="2400" spc="-6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$atr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možete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da mu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pristupite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sz="24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$this-&gt;atr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95536" y="2505690"/>
            <a:ext cx="1376652" cy="360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7240" y="2986358"/>
            <a:ext cx="2060777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class ime {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94130" y="3329258"/>
            <a:ext cx="4557349" cy="10046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var $atr;</a:t>
            </a:r>
          </a:p>
          <a:p>
            <a:pPr marL="0" marR="0">
              <a:lnSpc>
                <a:spcPts val="2272"/>
              </a:lnSpc>
              <a:spcBef>
                <a:spcPts val="317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function operacija($par) {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207005" y="4000199"/>
            <a:ext cx="3155497" cy="10045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$this-&gt;atr = $par;</a:t>
            </a:r>
          </a:p>
          <a:p>
            <a:pPr marL="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$this-&gt;atr;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77240" y="4670759"/>
            <a:ext cx="1050619" cy="1004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689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marL="0" marR="0">
              <a:lnSpc>
                <a:spcPts val="2272"/>
              </a:lnSpc>
              <a:spcBef>
                <a:spcPts val="317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Upotreba atributa klase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63318"/>
            <a:ext cx="1601276" cy="8577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77240" y="1905588"/>
            <a:ext cx="2269819" cy="10122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class ime {</a:t>
            </a:r>
          </a:p>
          <a:p>
            <a:pPr marL="516890" marR="0">
              <a:lnSpc>
                <a:spcPts val="2270"/>
              </a:lnSpc>
              <a:spcBef>
                <a:spcPts val="42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var $atr;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94130" y="2583514"/>
            <a:ext cx="5258389" cy="669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function __get($imeatributa) {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94130" y="2919302"/>
            <a:ext cx="7361299" cy="9746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912875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return $this-&gt;$imeatributa; }</a:t>
            </a:r>
          </a:p>
          <a:p>
            <a:pPr marL="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function __set($imeatributa, $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nova_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vr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)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  <a:p>
            <a:pPr marL="912875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$this-&gt;$imeatributa=$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nova_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vr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;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3924888"/>
            <a:ext cx="533912" cy="669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95536" y="4247361"/>
            <a:ext cx="7848872" cy="15132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pozivaju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implicitno</a:t>
            </a:r>
          </a:p>
          <a:p>
            <a:pPr marL="152704" marR="0">
              <a:lnSpc>
                <a:spcPts val="2270"/>
              </a:lnSpc>
              <a:spcBef>
                <a:spcPts val="537"/>
              </a:spcBef>
              <a:spcAft>
                <a:spcPts val="0"/>
              </a:spcAft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 	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a = new </a:t>
            </a:r>
            <a:r>
              <a:rPr sz="2000" dirty="0" err="1">
                <a:solidFill>
                  <a:srgbClr val="000000"/>
                </a:solidFill>
                <a:latin typeface="Courier New"/>
                <a:cs typeface="Courier New"/>
              </a:rPr>
              <a:t>ime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();</a:t>
            </a:r>
            <a:endParaRPr lang="sr-Latn-ME" sz="20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152704">
              <a:lnSpc>
                <a:spcPts val="2270"/>
              </a:lnSpc>
              <a:spcBef>
                <a:spcPts val="537"/>
              </a:spcBef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pt-BR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pt-BR" sz="2000" dirty="0">
                <a:solidFill>
                  <a:srgbClr val="000000"/>
                </a:solidFill>
                <a:latin typeface="Courier New"/>
                <a:cs typeface="Courier New"/>
              </a:rPr>
              <a:t>a-&gt;atr = 5; // poziva se funkcija __set</a:t>
            </a:r>
          </a:p>
          <a:p>
            <a:pPr marL="152704" marR="0">
              <a:lnSpc>
                <a:spcPts val="2270"/>
              </a:lnSpc>
              <a:spcBef>
                <a:spcPts val="537"/>
              </a:spcBef>
              <a:spcAft>
                <a:spcPts val="0"/>
              </a:spcAft>
            </a:pPr>
            <a:endParaRPr sz="20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3" name="Rounded Rectangle 12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Pristupne funkcije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7" y="1371580"/>
            <a:ext cx="8424936" cy="38985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public (javni)</a:t>
            </a:r>
            <a:r>
              <a:rPr sz="2400" spc="-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elementima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deklarišu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 kao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javni </a:t>
            </a:r>
            <a:r>
              <a:rPr sz="2400" spc="-31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pristupati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unutar i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izvan</a:t>
            </a:r>
            <a:r>
              <a:rPr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klase;</a:t>
            </a:r>
          </a:p>
          <a:p>
            <a:pPr marL="342900" marR="0" indent="-3429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private</a:t>
            </a:r>
            <a:r>
              <a:rPr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(privatni)</a:t>
            </a: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 elementima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deklarišu </a:t>
            </a:r>
            <a:r>
              <a:rPr sz="2400" spc="-18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privatni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4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pristupati samo unutar klase;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ne mogu da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asljeđ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uju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;</a:t>
            </a:r>
          </a:p>
          <a:p>
            <a:pPr marL="342900" marR="0" indent="-342900">
              <a:lnSpc>
                <a:spcPts val="2929"/>
              </a:lnSpc>
              <a:spcBef>
                <a:spcPts val="29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protected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(zaštićen)</a:t>
            </a:r>
            <a:r>
              <a:rPr sz="24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označava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da elementu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klase 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pristupi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samo unutar klase, ali se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taj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element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asljeđ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uje</a:t>
            </a:r>
            <a:r>
              <a:rPr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svim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potklasama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;</a:t>
            </a:r>
          </a:p>
          <a:p>
            <a:pPr lvl="1">
              <a:lnSpc>
                <a:spcPts val="2718"/>
              </a:lnSpc>
              <a:spcBef>
                <a:spcPts val="478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class ime {</a:t>
            </a:r>
          </a:p>
          <a:p>
            <a:pPr marL="974090" lvl="1">
              <a:lnSpc>
                <a:spcPts val="2718"/>
              </a:lnSpc>
              <a:spcBef>
                <a:spcPts val="413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public</a:t>
            </a:r>
            <a:r>
              <a:rPr sz="2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$atribut;</a:t>
            </a:r>
          </a:p>
          <a:p>
            <a:pPr lvl="1">
              <a:lnSpc>
                <a:spcPts val="2718"/>
              </a:lnSpc>
              <a:spcBef>
                <a:spcPts val="499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Modifikatori</a:t>
              </a:r>
              <a:r>
                <a:rPr lang="sr-Latn-ME" sz="3600" b="1" dirty="0" smtClean="0">
                  <a:ln w="1905"/>
                </a:rPr>
                <a:t> pristupa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0423"/>
            <a:ext cx="3197381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$a = new ime();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1000" y="2128092"/>
            <a:ext cx="5959219" cy="15248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//pristup kao atributu tog objekta</a:t>
            </a:r>
          </a:p>
          <a:p>
            <a:pPr marL="0" marR="0">
              <a:lnSpc>
                <a:spcPts val="2721"/>
              </a:lnSpc>
              <a:spcBef>
                <a:spcPts val="326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$a-&gt;operacija1();</a:t>
            </a:r>
          </a:p>
          <a:p>
            <a:pPr marL="0" marR="0">
              <a:lnSpc>
                <a:spcPts val="2718"/>
              </a:lnSpc>
              <a:spcBef>
                <a:spcPts val="451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$a-&gt;operacija2(11,'proba');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1000" y="3603578"/>
            <a:ext cx="6718041" cy="109004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//ako operacija vraca </a:t>
            </a:r>
            <a:r>
              <a:rPr sz="2000" dirty="0" err="1">
                <a:solidFill>
                  <a:srgbClr val="000000"/>
                </a:solidFill>
                <a:latin typeface="Courier New"/>
                <a:cs typeface="Courier New"/>
              </a:rPr>
              <a:t>neku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endParaRPr sz="20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2718"/>
              </a:lnSpc>
              <a:spcBef>
                <a:spcPts val="332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$x = $a-&gt;operacija1();</a:t>
            </a:r>
          </a:p>
          <a:p>
            <a:pPr marL="0" marR="0">
              <a:lnSpc>
                <a:spcPts val="2718"/>
              </a:lnSpc>
              <a:spcBef>
                <a:spcPts val="499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$y = $a-&gt;operacija2(11,'proba');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Pozivanje operacija klase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0509"/>
            <a:ext cx="4670357" cy="1675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class B extends A {</a:t>
            </a:r>
          </a:p>
          <a:p>
            <a:pPr marL="396240" marR="0">
              <a:lnSpc>
                <a:spcPts val="2270"/>
              </a:lnSpc>
              <a:spcBef>
                <a:spcPts val="322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var $atribut2;</a:t>
            </a:r>
          </a:p>
          <a:p>
            <a:pPr marL="396240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function operacija2() {}</a:t>
            </a:r>
          </a:p>
          <a:p>
            <a:pPr marL="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1000" y="2742010"/>
            <a:ext cx="1753112" cy="669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class A {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1000" y="3077798"/>
            <a:ext cx="4670357" cy="13398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624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var $atribut1;</a:t>
            </a:r>
          </a:p>
          <a:p>
            <a:pPr marL="39624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function operacija1() {}</a:t>
            </a:r>
          </a:p>
          <a:p>
            <a:pPr marL="0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81000" y="4727180"/>
            <a:ext cx="7935416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Klasa</a:t>
            </a:r>
            <a:r>
              <a:rPr sz="20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 nema funkciju</a:t>
            </a:r>
            <a:r>
              <a:rPr sz="2000" spc="45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operacija2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atribut</a:t>
            </a:r>
            <a:r>
              <a:rPr sz="20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$atribut2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!!!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Nasljeđivanje</a:t>
              </a:r>
              <a:r>
                <a:rPr lang="sr-Latn-ME" sz="3600" b="1" dirty="0" smtClean="0">
                  <a:ln w="1905"/>
                </a:rPr>
                <a:t> - primjer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44423" y="1363318"/>
            <a:ext cx="7743887" cy="8207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postoje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funkcionalnosti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natklase</a:t>
            </a: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nasl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eđenoj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klasi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2230200"/>
            <a:ext cx="1753183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class A</a:t>
            </a:r>
            <a:r>
              <a:rPr sz="20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94130" y="2565480"/>
            <a:ext cx="5433439" cy="9746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var $atribut = “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starav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”;</a:t>
            </a:r>
            <a:endParaRPr sz="20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2270"/>
              </a:lnSpc>
              <a:spcBef>
                <a:spcPts val="321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function operacija() {</a:t>
            </a:r>
          </a:p>
          <a:p>
            <a:pPr marL="912875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'nesto&lt;br/&gt;';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7240" y="3571574"/>
            <a:ext cx="7954698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429766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“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je $this-&gt;atribut”; }</a:t>
            </a:r>
          </a:p>
          <a:p>
            <a:pPr marL="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4242515"/>
            <a:ext cx="7954698" cy="19877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class B extends A {</a:t>
            </a:r>
          </a:p>
          <a:p>
            <a:pPr marL="51689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var $atribut = “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novav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”;</a:t>
            </a:r>
            <a:endParaRPr sz="20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516890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function operacija() {</a:t>
            </a:r>
          </a:p>
          <a:p>
            <a:pPr marL="1429766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'nesto drugo&lt;br/&gt;';</a:t>
            </a:r>
          </a:p>
          <a:p>
            <a:pPr marL="1429766" marR="0">
              <a:lnSpc>
                <a:spcPts val="2270"/>
              </a:lnSpc>
              <a:spcBef>
                <a:spcPts val="321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echo “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je $this-&gt;atribut”; }</a:t>
            </a:r>
          </a:p>
          <a:p>
            <a:pPr marL="0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Redefinisanje (</a:t>
              </a:r>
              <a:r>
                <a:rPr lang="sr-Latn-ME" sz="3600" b="1" dirty="0" err="1" smtClean="0">
                  <a:ln w="1905"/>
                </a:rPr>
                <a:t>eng</a:t>
              </a:r>
              <a:r>
                <a:rPr lang="sr-Latn-ME" sz="3600" b="1" dirty="0" smtClean="0">
                  <a:ln w="1905"/>
                </a:rPr>
                <a:t>. </a:t>
              </a:r>
              <a:r>
                <a:rPr lang="sr-Latn-ME" sz="3600" b="1" dirty="0" err="1" smtClean="0">
                  <a:ln w="1905"/>
                </a:rPr>
                <a:t>overriding</a:t>
              </a:r>
              <a:r>
                <a:rPr lang="sr-Latn-ME" sz="3600" b="1" dirty="0" smtClean="0">
                  <a:ln w="1905"/>
                </a:rPr>
                <a:t>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64842"/>
            <a:ext cx="8280920" cy="4398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8" dirty="0" err="1">
                <a:solidFill>
                  <a:srgbClr val="000000"/>
                </a:solidFill>
                <a:latin typeface="Calibri"/>
                <a:cs typeface="Calibri"/>
              </a:rPr>
              <a:t>Treći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URL-a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(port)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specificira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TCP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port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number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služi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identifikaciju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servisa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ciljnom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računaru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6"/>
              </a:lnSpc>
              <a:buFont typeface="Arial" pitchFamily="34" charset="0"/>
              <a:buChar char="•"/>
            </a:pP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vi-VN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Internetu</a:t>
            </a:r>
            <a:r>
              <a:rPr lang="vi-VN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2" dirty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lang="vi-VN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1" dirty="0">
                <a:solidFill>
                  <a:srgbClr val="000000"/>
                </a:solidFill>
                <a:latin typeface="Calibri"/>
                <a:cs typeface="Calibri"/>
              </a:rPr>
              <a:t>konvencija</a:t>
            </a:r>
            <a:r>
              <a:rPr lang="vi-VN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vi-VN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vi-VN" sz="2800" spc="-17" dirty="0">
                <a:solidFill>
                  <a:srgbClr val="000000"/>
                </a:solidFill>
                <a:latin typeface="Calibri"/>
                <a:cs typeface="Calibri"/>
              </a:rPr>
              <a:t>dobro</a:t>
            </a:r>
            <a:r>
              <a:rPr lang="vi-VN"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poznati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priključak</a:t>
            </a:r>
            <a:r>
              <a:rPr lang="vi-VN"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(port) </a:t>
            </a:r>
            <a:r>
              <a:rPr lang="vi-VN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lang="vi-VN" sz="2800" spc="4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na serveru</a:t>
            </a:r>
            <a:r>
              <a:rPr lang="vi-V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1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vi-VN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pruža</a:t>
            </a:r>
            <a:r>
              <a:rPr lang="vi-V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4" dirty="0">
                <a:solidFill>
                  <a:srgbClr val="000000"/>
                </a:solidFill>
                <a:latin typeface="Calibri"/>
                <a:cs typeface="Calibri"/>
              </a:rPr>
              <a:t>dobro</a:t>
            </a:r>
            <a:r>
              <a:rPr lang="vi-VN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poznati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tip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usluge</a:t>
            </a:r>
            <a:r>
              <a:rPr lang="vi-VN" sz="2800" spc="3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(HTTP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 server očekuje</a:t>
            </a:r>
            <a:r>
              <a:rPr lang="vi-V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1" dirty="0">
                <a:solidFill>
                  <a:srgbClr val="000000"/>
                </a:solidFill>
                <a:latin typeface="Calibri"/>
                <a:cs typeface="Calibri"/>
              </a:rPr>
              <a:t>zahtjeve</a:t>
            </a:r>
            <a:r>
              <a:rPr lang="vi-V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p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riključku</a:t>
            </a:r>
            <a:r>
              <a:rPr lang="vi-VN" sz="2800" spc="6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80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FTP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server na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priključku</a:t>
            </a:r>
            <a:r>
              <a:rPr lang="vi-VN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21,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1" dirty="0">
                <a:solidFill>
                  <a:srgbClr val="000000"/>
                </a:solidFill>
                <a:latin typeface="Calibri"/>
                <a:cs typeface="Calibri"/>
              </a:rPr>
              <a:t>itd)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3413"/>
              </a:lnSpc>
              <a:spcBef>
                <a:spcPts val="285"/>
              </a:spcBef>
              <a:buFont typeface="Arial" pitchFamily="34" charset="0"/>
              <a:buChar char="•"/>
            </a:pPr>
            <a:r>
              <a:rPr lang="vi-VN" sz="2800" spc="-28" dirty="0">
                <a:solidFill>
                  <a:srgbClr val="000000"/>
                </a:solidFill>
                <a:latin typeface="Calibri"/>
                <a:cs typeface="Calibri"/>
              </a:rPr>
              <a:t>TCP</a:t>
            </a:r>
            <a:r>
              <a:rPr lang="vi-VN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priključak</a:t>
            </a:r>
            <a:r>
              <a:rPr lang="vi-VN"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(port)</a:t>
            </a:r>
            <a:r>
              <a:rPr lang="vi-V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lang="vi-VN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fizički</a:t>
            </a:r>
            <a:r>
              <a:rPr lang="vi-VN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uređaj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već</a:t>
            </a:r>
            <a:r>
              <a:rPr lang="sr-Latn-ME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identifikator</a:t>
            </a:r>
            <a:r>
              <a:rPr lang="vi-VN"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1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vi-VN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služi </a:t>
            </a:r>
            <a:r>
              <a:rPr lang="vi-VN" sz="2800" spc="-28" dirty="0">
                <a:solidFill>
                  <a:srgbClr val="000000"/>
                </a:solidFill>
                <a:latin typeface="Calibri"/>
                <a:cs typeface="Calibri"/>
              </a:rPr>
              <a:t>TCP</a:t>
            </a:r>
            <a:r>
              <a:rPr lang="vi-VN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softveru</a:t>
            </a:r>
            <a:r>
              <a:rPr lang="vi-VN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uspostavljanje</a:t>
            </a:r>
            <a:r>
              <a:rPr lang="vi-VN" sz="2800" spc="6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više</a:t>
            </a:r>
            <a:r>
              <a:rPr lang="vi-VN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virtuelnih</a:t>
            </a:r>
            <a:r>
              <a:rPr lang="vi-VN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1" dirty="0">
                <a:solidFill>
                  <a:srgbClr val="000000"/>
                </a:solidFill>
                <a:latin typeface="Calibri"/>
                <a:cs typeface="Calibri"/>
              </a:rPr>
              <a:t>veza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7" dirty="0">
                <a:solidFill>
                  <a:srgbClr val="000000"/>
                </a:solidFill>
                <a:latin typeface="Calibri"/>
                <a:cs typeface="Calibri"/>
              </a:rPr>
              <a:t>istom</a:t>
            </a:r>
            <a:r>
              <a:rPr lang="vi-VN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mašinom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47" dirty="0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vi-VN"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različite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vi-VN"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520940" cy="864096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Port</a:t>
              </a:r>
              <a:r>
                <a:rPr lang="en-US" sz="3600" b="1" kern="1200" cap="none" spc="0" baseline="0" dirty="0" smtClean="0">
                  <a:ln w="1905"/>
                  <a:effectLst/>
                </a:rPr>
                <a:t> – </a:t>
              </a:r>
              <a:r>
                <a:rPr lang="en-US" sz="3600" b="1" kern="1200" cap="none" spc="0" baseline="0" dirty="0" err="1" smtClean="0">
                  <a:ln w="1905"/>
                  <a:effectLst/>
                </a:rPr>
                <a:t>identifikator</a:t>
              </a:r>
              <a:r>
                <a:rPr lang="sr-Latn-ME" sz="3600" b="1" kern="1200" cap="none" spc="0" baseline="0" dirty="0" smtClean="0">
                  <a:ln w="1905"/>
                  <a:effectLst/>
                </a:rPr>
                <a:t> servisa na ciljnom računaru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0509"/>
            <a:ext cx="3260565" cy="13405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624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$a = new</a:t>
            </a:r>
            <a:r>
              <a:rPr sz="2000" spc="-1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A();</a:t>
            </a:r>
          </a:p>
          <a:p>
            <a:pPr marL="396240" marR="0">
              <a:lnSpc>
                <a:spcPts val="2270"/>
              </a:lnSpc>
              <a:spcBef>
                <a:spcPts val="322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$a-&gt;operacija();</a:t>
            </a:r>
          </a:p>
          <a:p>
            <a:pPr marL="0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Izlaz: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2406984"/>
            <a:ext cx="1144648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nesto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2742010"/>
            <a:ext cx="4390501" cy="593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je 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starav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endParaRPr sz="20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7240" y="3413078"/>
            <a:ext cx="2362783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$b = new</a:t>
            </a:r>
            <a:r>
              <a:rPr sz="2000" spc="-1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B();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740528" y="3413078"/>
            <a:ext cx="3330319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Poziv u potklasi B: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81000" y="3748358"/>
            <a:ext cx="3260565" cy="13402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624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$b-&gt;operacija();</a:t>
            </a:r>
          </a:p>
          <a:p>
            <a:pPr marL="0" marR="0">
              <a:lnSpc>
                <a:spcPts val="2272"/>
              </a:lnSpc>
              <a:spcBef>
                <a:spcPts val="317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Izlaz:</a:t>
            </a:r>
          </a:p>
          <a:p>
            <a:pPr marL="396240" marR="0">
              <a:lnSpc>
                <a:spcPts val="2270"/>
              </a:lnSpc>
              <a:spcBef>
                <a:spcPts val="372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nesto drugo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740528" y="3801661"/>
            <a:ext cx="323575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681"/>
              </a:lnSpc>
              <a:spcBef>
                <a:spcPts val="0"/>
              </a:spcBef>
              <a:spcAft>
                <a:spcPts val="0"/>
              </a:spcAft>
            </a:pPr>
            <a:r>
              <a:rPr sz="2400" b="1" dirty="0">
                <a:solidFill>
                  <a:srgbClr val="000000"/>
                </a:solidFill>
                <a:latin typeface="Arial"/>
                <a:cs typeface="Arial"/>
              </a:rPr>
              <a:t>parent::operacija();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594859" y="4419299"/>
            <a:ext cx="1450107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//nesto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77240" y="4754579"/>
            <a:ext cx="8956159" cy="589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je 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novav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endParaRPr lang="sr-Latn-ME" sz="20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je 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novav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endParaRPr sz="20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5" name="Rounded Rectangle 1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Redefinisanje - primjer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63318"/>
            <a:ext cx="8344603" cy="5155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Služi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sprečavanje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asljeđi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vanja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postavi</a:t>
            </a:r>
            <a:r>
              <a:rPr lang="en-US"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ispred</a:t>
            </a:r>
            <a:r>
              <a:rPr lang="en-US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deklaracije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4" dirty="0" smtClean="0">
                <a:solidFill>
                  <a:srgbClr val="000000"/>
                </a:solidFill>
                <a:latin typeface="Calibri"/>
                <a:cs typeface="Calibri"/>
              </a:rPr>
              <a:t>ta</a:t>
            </a:r>
            <a:r>
              <a:rPr lang="en-US" sz="28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lang="en-US" sz="2800" spc="-30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zamijeniti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istoimenom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ni</a:t>
            </a:r>
            <a:r>
              <a:rPr lang="en-US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jednoj</a:t>
            </a:r>
            <a:r>
              <a:rPr lang="en-US"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potklasi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023"/>
              </a:lnSpc>
            </a:pPr>
            <a:endParaRPr lang="sr-Latn-ME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3023"/>
              </a:lnSpc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final</a:t>
            </a:r>
            <a:r>
              <a:rPr lang="en-US" sz="2400" spc="-17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function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operacija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lang="en-US" sz="2400" spc="1979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{ …</a:t>
            </a:r>
            <a:r>
              <a:rPr lang="en-US" sz="24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>
              <a:lnSpc>
                <a:spcPts val="3023"/>
              </a:lnSpc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6"/>
              </a:lnSpc>
              <a:buFont typeface="Arial" pitchFamily="34" charset="0"/>
              <a:buChar char="•"/>
            </a:pP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Upotrebom</a:t>
            </a:r>
            <a:r>
              <a:rPr lang="vi-VN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ourier New"/>
                <a:cs typeface="Courier New"/>
              </a:rPr>
              <a:t>final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vi-VN" sz="2800" spc="-18" dirty="0">
                <a:solidFill>
                  <a:srgbClr val="000000"/>
                </a:solidFill>
                <a:latin typeface="Calibri"/>
                <a:cs typeface="Calibri"/>
              </a:rPr>
              <a:t>mo</a:t>
            </a:r>
            <a:r>
              <a:rPr lang="vi-VN" sz="2800" spc="-62" dirty="0">
                <a:solidFill>
                  <a:srgbClr val="000000"/>
                </a:solidFill>
                <a:latin typeface="Calibri"/>
                <a:cs typeface="Calibri"/>
              </a:rPr>
              <a:t>že</a:t>
            </a:r>
            <a:r>
              <a:rPr lang="vi-VN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spriječiti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nasljeđivanje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određene</a:t>
            </a:r>
            <a:r>
              <a:rPr lang="vi-VN"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klase:</a:t>
            </a:r>
          </a:p>
          <a:p>
            <a:pPr lvl="2">
              <a:lnSpc>
                <a:spcPts val="3167"/>
              </a:lnSpc>
              <a:spcBef>
                <a:spcPts val="454"/>
              </a:spcBef>
            </a:pP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final</a:t>
            </a:r>
            <a:r>
              <a:rPr lang="vi-VN" sz="2400" spc="-1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class</a:t>
            </a:r>
            <a:r>
              <a:rPr lang="vi-VN" sz="2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A()</a:t>
            </a:r>
          </a:p>
          <a:p>
            <a:pPr lvl="2">
              <a:lnSpc>
                <a:spcPts val="3170"/>
              </a:lnSpc>
              <a:spcBef>
                <a:spcPts val="489"/>
              </a:spcBef>
            </a:pP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{ … }</a:t>
            </a:r>
          </a:p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8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Final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64916" y="1356363"/>
            <a:ext cx="5535690" cy="1590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Koncepti obrade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3" dirty="0">
                <a:solidFill>
                  <a:srgbClr val="000000"/>
                </a:solidFill>
                <a:latin typeface="Calibri"/>
                <a:cs typeface="Calibri"/>
              </a:rPr>
              <a:t>izuzetaka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Klasa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Exception</a:t>
            </a: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Izuzeci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definiše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7) Obrada izuzetaka u PHP-u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88439" y="1367860"/>
            <a:ext cx="8548057" cy="5283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izvršava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sz="2400" spc="-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Courier New"/>
                <a:cs typeface="Courier New"/>
              </a:rPr>
              <a:t>try</a:t>
            </a:r>
            <a:r>
              <a:rPr sz="2400" i="1" spc="-11" dirty="0" err="1">
                <a:solidFill>
                  <a:srgbClr val="000000"/>
                </a:solidFill>
                <a:latin typeface="Calibri"/>
                <a:cs typeface="Calibri"/>
              </a:rPr>
              <a:t>bloka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2718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try {</a:t>
            </a:r>
          </a:p>
          <a:p>
            <a:pPr marL="974090" lvl="1">
              <a:lnSpc>
                <a:spcPts val="2718"/>
              </a:lnSpc>
              <a:spcBef>
                <a:spcPts val="463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kod</a:t>
            </a: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721"/>
              </a:lnSpc>
              <a:spcBef>
                <a:spcPts val="446"/>
              </a:spcBef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342900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lang="vi-VN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try</a:t>
            </a:r>
            <a:r>
              <a:rPr lang="sr-Latn-ME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bloka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2" dirty="0">
                <a:solidFill>
                  <a:srgbClr val="000000"/>
                </a:solidFill>
                <a:latin typeface="Calibri"/>
                <a:cs typeface="Calibri"/>
              </a:rPr>
              <a:t>izuzetak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izaziva</a:t>
            </a:r>
            <a:r>
              <a:rPr lang="vi-VN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4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544"/>
              </a:lnSpc>
            </a:pPr>
            <a:r>
              <a:rPr lang="sr-Latn-ME" sz="24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</a:p>
          <a:p>
            <a:pPr>
              <a:lnSpc>
                <a:spcPts val="2544"/>
              </a:lnSpc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 </a:t>
            </a:r>
            <a:r>
              <a:rPr lang="vi-VN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throw </a:t>
            </a:r>
            <a:r>
              <a:rPr lang="vi-VN" sz="2400" spc="-11" dirty="0">
                <a:solidFill>
                  <a:srgbClr val="000000"/>
                </a:solidFill>
                <a:latin typeface="Courier New"/>
                <a:cs typeface="Courier New"/>
              </a:rPr>
              <a:t>new</a:t>
            </a:r>
            <a:r>
              <a:rPr lang="vi-VN" sz="24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Exception('poruka', broj_greske);</a:t>
            </a:r>
          </a:p>
          <a:p>
            <a:pPr marL="342900" indent="-342900">
              <a:lnSpc>
                <a:spcPts val="2929"/>
              </a:lnSpc>
              <a:spcBef>
                <a:spcPts val="286"/>
              </a:spcBef>
              <a:buFont typeface="Arial" pitchFamily="34" charset="0"/>
              <a:buChar char="•"/>
            </a:pPr>
            <a:endParaRPr lang="sr-Latn-ME" sz="2400" spc="-27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929"/>
              </a:lnSpc>
              <a:spcBef>
                <a:spcPts val="286"/>
              </a:spcBef>
              <a:buFont typeface="Arial" pitchFamily="34" charset="0"/>
              <a:buChar char="•"/>
            </a:pPr>
            <a:r>
              <a:rPr lang="vi-VN" sz="2400" spc="-27" dirty="0" smtClean="0">
                <a:solidFill>
                  <a:srgbClr val="000000"/>
                </a:solidFill>
                <a:latin typeface="Calibri"/>
                <a:cs typeface="Calibri"/>
              </a:rPr>
              <a:t>Svakom</a:t>
            </a:r>
            <a:r>
              <a:rPr lang="vi-VN"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bloku </a:t>
            </a:r>
            <a:r>
              <a:rPr lang="vi-VN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try</a:t>
            </a:r>
            <a:r>
              <a:rPr lang="sr-Latn-ME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slijedi barem jedan</a:t>
            </a:r>
            <a:r>
              <a:rPr lang="vi-VN"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blok </a:t>
            </a:r>
            <a:r>
              <a:rPr lang="vi-VN" sz="2200" dirty="0">
                <a:solidFill>
                  <a:srgbClr val="000000"/>
                </a:solidFill>
                <a:latin typeface="Courier New"/>
                <a:cs typeface="Courier New"/>
              </a:rPr>
              <a:t>catch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lvl="1">
              <a:lnSpc>
                <a:spcPts val="2544"/>
              </a:lnSpc>
            </a:pP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catch (Exception</a:t>
            </a:r>
            <a:r>
              <a:rPr lang="vi-VN" sz="24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$e)</a:t>
            </a:r>
            <a:r>
              <a:rPr lang="vi-VN" sz="2400" spc="-36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  <a:p>
            <a:pPr marL="974090" lvl="1">
              <a:lnSpc>
                <a:spcPts val="2718"/>
              </a:lnSpc>
              <a:spcBef>
                <a:spcPts val="452"/>
              </a:spcBef>
            </a:pP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//obrada</a:t>
            </a:r>
            <a:r>
              <a:rPr lang="vi-VN"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izuzetka</a:t>
            </a:r>
          </a:p>
          <a:p>
            <a:pPr lvl="1">
              <a:lnSpc>
                <a:spcPts val="2718"/>
              </a:lnSpc>
              <a:spcBef>
                <a:spcPts val="499"/>
              </a:spcBef>
            </a:pP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marL="342900" indent="-342900">
              <a:lnSpc>
                <a:spcPts val="2932"/>
              </a:lnSpc>
              <a:spcBef>
                <a:spcPts val="283"/>
              </a:spcBef>
              <a:buFont typeface="Arial" pitchFamily="34" charset="0"/>
              <a:buChar char="•"/>
            </a:pP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Objekat </a:t>
            </a:r>
            <a:r>
              <a:rPr lang="vi-VN" sz="24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vi-VN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prosljeđ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uje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bloku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catch</a:t>
            </a:r>
            <a:r>
              <a:rPr lang="sr-Latn-ME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bi </a:t>
            </a:r>
            <a:r>
              <a:rPr lang="vi-VN" sz="2400" spc="-52" dirty="0">
                <a:solidFill>
                  <a:srgbClr val="000000"/>
                </a:solidFill>
                <a:latin typeface="Calibri"/>
                <a:cs typeface="Calibri"/>
              </a:rPr>
              <a:t>ga</a:t>
            </a:r>
            <a:r>
              <a:rPr lang="vi-VN" sz="24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blok presreo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jeste</a:t>
            </a:r>
            <a:r>
              <a:rPr lang="vi-VN"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objekat proslijeđen iskazu</a:t>
            </a:r>
            <a:r>
              <a:rPr lang="vi-VN" sz="2400" spc="-5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throw</a:t>
            </a:r>
            <a:r>
              <a:rPr lang="sr-Latn-ME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400" spc="-28" dirty="0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vi-VN" sz="24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je generisao </a:t>
            </a:r>
            <a:r>
              <a:rPr lang="vi-VN" sz="2400" spc="-11" dirty="0">
                <a:solidFill>
                  <a:srgbClr val="000000"/>
                </a:solidFill>
                <a:latin typeface="Calibri"/>
                <a:cs typeface="Calibri"/>
              </a:rPr>
              <a:t>izuzetak</a:t>
            </a:r>
            <a:r>
              <a:rPr lang="vi-VN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Obrada izuzetaka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2266"/>
            <a:ext cx="1272867" cy="9042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  <a:p>
            <a:pPr marL="518464" marR="0">
              <a:lnSpc>
                <a:spcPts val="2039"/>
              </a:lnSpc>
              <a:spcBef>
                <a:spcPts val="38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try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99464" y="2006405"/>
            <a:ext cx="480082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173784" y="2308157"/>
            <a:ext cx="5806798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throw new Exception('Greska!!!', 42);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99464" y="2609655"/>
            <a:ext cx="480265" cy="6022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99464" y="2911914"/>
            <a:ext cx="3139983" cy="9036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catch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(Exception $e)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295653" y="3515418"/>
            <a:ext cx="8478168" cy="10957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716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echo 'Exception '.$e-&gt;getCode().':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'.</a:t>
            </a:r>
          </a:p>
          <a:p>
            <a:pPr marL="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$e-&gt; getMessage().'&lt;br /&gt;'.' u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fajlu 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'.</a:t>
            </a:r>
            <a:r>
              <a:rPr sz="18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$e-&gt;getFile().</a:t>
            </a:r>
          </a:p>
          <a:p>
            <a:pPr marL="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'na</a:t>
            </a:r>
            <a:r>
              <a:rPr sz="18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liniji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'.</a:t>
            </a:r>
            <a:r>
              <a:rPr sz="18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$e-&gt;getLine(). '&lt;br /&gt;';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99464" y="4311328"/>
            <a:ext cx="480082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81000" y="4613080"/>
            <a:ext cx="617264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5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4" name="Rounded Rectangle 13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Obrada izuzetaka - primjer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44424" y="1369385"/>
            <a:ext cx="8603612" cy="4270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Konstruktor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te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klase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prihvata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2 parametra: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tekst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poruke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 grešci i</a:t>
            </a:r>
          </a:p>
          <a:p>
            <a:pPr marL="0" marR="0">
              <a:lnSpc>
                <a:spcPts val="2594"/>
              </a:lnSpc>
              <a:spcBef>
                <a:spcPts val="0"/>
              </a:spcBef>
              <a:spcAft>
                <a:spcPts val="0"/>
              </a:spcAft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greške</a:t>
            </a:r>
          </a:p>
          <a:p>
            <a:pPr marL="800100" lvl="1" indent="-342900">
              <a:lnSpc>
                <a:spcPts val="2446"/>
              </a:lnSpc>
              <a:spcBef>
                <a:spcPts val="351"/>
              </a:spcBef>
              <a:buFont typeface="Arial" pitchFamily="34" charset="0"/>
              <a:buChar char="•"/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getCode()</a:t>
            </a:r>
            <a:r>
              <a:rPr sz="2000" spc="-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0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000000"/>
                </a:solidFill>
                <a:latin typeface="Calibri"/>
                <a:cs typeface="Calibri"/>
              </a:rPr>
              <a:t>greške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23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0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je bio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en-US" sz="20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eđen</a:t>
            </a:r>
            <a:r>
              <a:rPr sz="20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konstruktoru</a:t>
            </a:r>
          </a:p>
          <a:p>
            <a:pPr marL="800100" lvl="1" indent="-342900">
              <a:lnSpc>
                <a:spcPts val="2446"/>
              </a:lnSpc>
              <a:spcBef>
                <a:spcPts val="193"/>
              </a:spcBef>
              <a:buFont typeface="Arial" pitchFamily="34" charset="0"/>
              <a:buChar char="•"/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getMessage()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sz="2000" spc="-10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7" dirty="0">
                <a:solidFill>
                  <a:srgbClr val="000000"/>
                </a:solidFill>
                <a:latin typeface="Calibri"/>
                <a:cs typeface="Calibri"/>
              </a:rPr>
              <a:t>tekst</a:t>
            </a:r>
            <a:r>
              <a:rPr sz="20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poruke </a:t>
            </a:r>
            <a:r>
              <a:rPr sz="2000" spc="-23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0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000" dirty="0" err="1">
                <a:solidFill>
                  <a:srgbClr val="000000"/>
                </a:solidFill>
                <a:latin typeface="Calibri"/>
                <a:cs typeface="Calibri"/>
              </a:rPr>
              <a:t>bila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en-US" sz="20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000" dirty="0" err="1" smtClean="0">
                <a:solidFill>
                  <a:srgbClr val="000000"/>
                </a:solidFill>
                <a:latin typeface="Calibri"/>
                <a:cs typeface="Calibri"/>
              </a:rPr>
              <a:t>eđena</a:t>
            </a:r>
            <a:r>
              <a:rPr sz="20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konstruktoru</a:t>
            </a:r>
            <a:endParaRPr lang="sr-Latn-ME" sz="20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446"/>
              </a:lnSpc>
              <a:spcBef>
                <a:spcPts val="193"/>
              </a:spcBef>
              <a:buFont typeface="Arial" pitchFamily="34" charset="0"/>
              <a:buChar char="•"/>
            </a:pP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getFile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en-US" sz="20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pozivajućem</a:t>
            </a:r>
            <a:r>
              <a:rPr lang="en-US" sz="20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20" dirty="0" err="1">
                <a:solidFill>
                  <a:srgbClr val="000000"/>
                </a:solidFill>
                <a:latin typeface="Calibri"/>
                <a:cs typeface="Calibri"/>
              </a:rPr>
              <a:t>kodu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10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0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punu</a:t>
            </a:r>
            <a:r>
              <a:rPr lang="en-US" sz="20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putanju</a:t>
            </a:r>
            <a:r>
              <a:rPr lang="en-US" sz="20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17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0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000" spc="-15" dirty="0" err="1">
                <a:solidFill>
                  <a:srgbClr val="000000"/>
                </a:solidFill>
                <a:latin typeface="Calibri"/>
                <a:cs typeface="Calibri"/>
              </a:rPr>
              <a:t>kojoj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je </a:t>
            </a:r>
            <a:r>
              <a:rPr lang="en-US" sz="2000" dirty="0" err="1" smtClean="0">
                <a:solidFill>
                  <a:srgbClr val="000000"/>
                </a:solidFill>
                <a:latin typeface="Calibri"/>
                <a:cs typeface="Calibri"/>
              </a:rPr>
              <a:t>generisan</a:t>
            </a:r>
            <a:r>
              <a:rPr lang="sr-Latn-ME"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Izuzetak</a:t>
            </a:r>
            <a:endParaRPr lang="sr-Latn-ME" sz="2000" spc="-1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446"/>
              </a:lnSpc>
              <a:spcBef>
                <a:spcPts val="193"/>
              </a:spcBef>
              <a:buFont typeface="Arial" pitchFamily="34" charset="0"/>
              <a:buChar char="•"/>
            </a:pP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getLine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en-US" sz="20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lang="en-US" sz="2000" spc="-10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10" dirty="0" err="1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reda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21" dirty="0" err="1">
                <a:solidFill>
                  <a:srgbClr val="000000"/>
                </a:solidFill>
                <a:latin typeface="Calibri"/>
                <a:cs typeface="Calibri"/>
              </a:rPr>
              <a:t>koda</a:t>
            </a:r>
            <a:r>
              <a:rPr lang="en-US" sz="20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000" spc="-23" dirty="0" err="1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lang="en-US" sz="20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generisan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izuzetak</a:t>
            </a:r>
            <a:endParaRPr lang="sr-Latn-ME" sz="2000" spc="-1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446"/>
              </a:lnSpc>
              <a:spcBef>
                <a:spcPts val="193"/>
              </a:spcBef>
              <a:buFont typeface="Arial" pitchFamily="34" charset="0"/>
              <a:buChar char="•"/>
            </a:pPr>
            <a:r>
              <a:rPr lang="en-US" sz="2000" spc="-15" dirty="0" err="1">
                <a:solidFill>
                  <a:srgbClr val="000000"/>
                </a:solidFill>
                <a:latin typeface="Calibri"/>
                <a:cs typeface="Calibri"/>
              </a:rPr>
              <a:t>getTrace</a:t>
            </a:r>
            <a:r>
              <a:rPr lang="en-US" sz="2000" spc="-15" dirty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- </a:t>
            </a:r>
            <a:r>
              <a:rPr lang="en-US" sz="2000" spc="-10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s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podacima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o</a:t>
            </a:r>
            <a:r>
              <a:rPr lang="en-US" sz="20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stablu</a:t>
            </a:r>
            <a:r>
              <a:rPr lang="en-US" sz="20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pozivanja</a:t>
            </a:r>
            <a:r>
              <a:rPr lang="en-US" sz="20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23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0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alibri"/>
                <a:cs typeface="Calibri"/>
              </a:rPr>
              <a:t>omogućavaju</a:t>
            </a:r>
            <a:r>
              <a:rPr lang="sr-Latn-ME"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 smtClean="0">
                <a:solidFill>
                  <a:srgbClr val="000000"/>
                </a:solidFill>
                <a:latin typeface="Calibri"/>
                <a:cs typeface="Calibri"/>
              </a:rPr>
              <a:t>utvrđivanje </a:t>
            </a:r>
            <a:r>
              <a:rPr lang="vi-VN" sz="2000" spc="-12" dirty="0">
                <a:solidFill>
                  <a:srgbClr val="000000"/>
                </a:solidFill>
                <a:latin typeface="Calibri"/>
                <a:cs typeface="Calibri"/>
              </a:rPr>
              <a:t>mjesta</a:t>
            </a:r>
            <a:r>
              <a:rPr lang="vi-VN" sz="20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lang="vi-VN" sz="2000" spc="-20" dirty="0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lang="vi-VN" sz="20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000" dirty="0">
                <a:solidFill>
                  <a:srgbClr val="000000"/>
                </a:solidFill>
                <a:latin typeface="Calibri"/>
                <a:cs typeface="Calibri"/>
              </a:rPr>
              <a:t>je generisan </a:t>
            </a:r>
            <a:r>
              <a:rPr lang="vi-VN" sz="2000" spc="-11" dirty="0" smtClean="0">
                <a:solidFill>
                  <a:srgbClr val="000000"/>
                </a:solidFill>
                <a:latin typeface="Calibri"/>
                <a:cs typeface="Calibri"/>
              </a:rPr>
              <a:t>izuzetak</a:t>
            </a:r>
            <a:endParaRPr lang="sr-Latn-ME" sz="2000" spc="-1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446"/>
              </a:lnSpc>
              <a:spcBef>
                <a:spcPts val="193"/>
              </a:spcBef>
              <a:buFont typeface="Arial" pitchFamily="34" charset="0"/>
              <a:buChar char="•"/>
            </a:pP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getTraceAsString</a:t>
            </a:r>
            <a:r>
              <a:rPr lang="en-US" sz="20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10" dirty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en-US" sz="2000" spc="-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lang="en-US" sz="2000" spc="-10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17" dirty="0" err="1">
                <a:solidFill>
                  <a:srgbClr val="000000"/>
                </a:solidFill>
                <a:latin typeface="Calibri"/>
                <a:cs typeface="Calibri"/>
              </a:rPr>
              <a:t>iste</a:t>
            </a:r>
            <a:r>
              <a:rPr lang="en-US" sz="20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10" dirty="0" err="1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15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0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15" dirty="0" err="1">
                <a:solidFill>
                  <a:srgbClr val="000000"/>
                </a:solidFill>
                <a:latin typeface="Calibri"/>
                <a:cs typeface="Calibri"/>
              </a:rPr>
              <a:t>getTrace</a:t>
            </a:r>
            <a:r>
              <a:rPr lang="en-US" sz="2000" spc="-15" dirty="0">
                <a:solidFill>
                  <a:srgbClr val="000000"/>
                </a:solidFill>
                <a:latin typeface="Calibri"/>
                <a:cs typeface="Calibri"/>
              </a:rPr>
              <a:t>(),</a:t>
            </a:r>
            <a:r>
              <a:rPr lang="en-US" sz="20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formatirane</a:t>
            </a:r>
            <a:r>
              <a:rPr lang="en-US" sz="20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sr-Latn-ME" sz="20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10" dirty="0" err="1">
                <a:solidFill>
                  <a:srgbClr val="000000"/>
                </a:solidFill>
                <a:latin typeface="Calibri"/>
                <a:cs typeface="Calibri"/>
              </a:rPr>
              <a:t>znakovni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endParaRPr lang="sr-Latn-ME" sz="20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446"/>
              </a:lnSpc>
              <a:buFont typeface="Arial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__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toString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en-US" sz="20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lang="en-US" sz="20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da se</a:t>
            </a:r>
            <a:r>
              <a:rPr lang="en-US" sz="20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iskazu</a:t>
            </a:r>
            <a:r>
              <a:rPr lang="en-US" sz="20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echo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direktno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proslijedi</a:t>
            </a:r>
            <a:r>
              <a:rPr lang="en-US" sz="20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cio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lang="sr-Latn-ME"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alibri"/>
                <a:cs typeface="Calibri"/>
              </a:rPr>
              <a:t>objekta</a:t>
            </a:r>
            <a:r>
              <a:rPr lang="en-US"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alibri"/>
                <a:cs typeface="Calibri"/>
              </a:rPr>
              <a:t>Exception,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0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15" dirty="0" err="1">
                <a:solidFill>
                  <a:srgbClr val="000000"/>
                </a:solidFill>
                <a:latin typeface="Calibri"/>
                <a:cs typeface="Calibri"/>
              </a:rPr>
              <a:t>svim</a:t>
            </a:r>
            <a:r>
              <a:rPr lang="en-US" sz="20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podacima</a:t>
            </a:r>
            <a:r>
              <a:rPr lang="en-US" sz="20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spc="-23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0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alibri"/>
                <a:cs typeface="Calibri"/>
              </a:rPr>
              <a:t>daju</a:t>
            </a:r>
            <a:r>
              <a:rPr lang="en-US" sz="20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alibri"/>
                <a:cs typeface="Calibri"/>
              </a:rPr>
              <a:t>navedene</a:t>
            </a:r>
            <a:r>
              <a:rPr lang="sr-Latn-ME" sz="20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alibri"/>
                <a:cs typeface="Calibri"/>
              </a:rPr>
              <a:t>metode</a:t>
            </a:r>
            <a:endParaRPr lang="en-US" sz="20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5" name="Rounded Rectangle 1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Klasa </a:t>
              </a:r>
              <a:r>
                <a:rPr lang="sr-Latn-ME" sz="3600" b="1" dirty="0" err="1" smtClean="0">
                  <a:ln w="1905"/>
                </a:rPr>
                <a:t>Exception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81162" y="1484784"/>
            <a:ext cx="7895516" cy="3096344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6000" b="1" dirty="0" smtClean="0">
                  <a:ln w="1905"/>
                </a:rPr>
                <a:t>Napredne tehnike u PHP-u</a:t>
              </a:r>
              <a:endParaRPr lang="en-US" sz="60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7137"/>
            <a:ext cx="7191835" cy="5142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0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0" dirty="0">
                <a:latin typeface="Calibri"/>
                <a:cs typeface="Calibri"/>
              </a:rPr>
              <a:t>Korisnička</a:t>
            </a:r>
            <a:r>
              <a:rPr sz="3200" spc="25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autenfikacija</a:t>
            </a:r>
          </a:p>
          <a:p>
            <a:pPr marL="457200" marR="0" indent="-457200">
              <a:lnSpc>
                <a:spcPts val="3906"/>
              </a:lnSpc>
              <a:spcBef>
                <a:spcPts val="31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latin typeface="Calibri"/>
                <a:cs typeface="Calibri"/>
              </a:rPr>
              <a:t>Kolačići i sesije</a:t>
            </a:r>
          </a:p>
          <a:p>
            <a:pPr marL="457200" marR="0" indent="-457200">
              <a:lnSpc>
                <a:spcPts val="3906"/>
              </a:lnSpc>
              <a:spcBef>
                <a:spcPts val="367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latin typeface="Calibri"/>
                <a:cs typeface="Calibri"/>
              </a:rPr>
              <a:t>Rad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sa fajlovima i</a:t>
            </a:r>
            <a:r>
              <a:rPr sz="3200" spc="14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serverom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latin typeface="Calibri"/>
                <a:cs typeface="Calibri"/>
              </a:rPr>
              <a:t>Upotreba mrežnih</a:t>
            </a:r>
            <a:r>
              <a:rPr sz="3200" spc="23" dirty="0">
                <a:latin typeface="Calibri"/>
                <a:cs typeface="Calibri"/>
              </a:rPr>
              <a:t> </a:t>
            </a:r>
            <a:r>
              <a:rPr sz="3200" spc="-10" dirty="0">
                <a:latin typeface="Calibri"/>
                <a:cs typeface="Calibri"/>
              </a:rPr>
              <a:t>funkcija</a:t>
            </a:r>
            <a:r>
              <a:rPr sz="3200" spc="28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 </a:t>
            </a:r>
            <a:r>
              <a:rPr sz="3200" spc="-20" dirty="0">
                <a:latin typeface="Calibri"/>
                <a:cs typeface="Calibri"/>
              </a:rPr>
              <a:t>protokola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latin typeface="Calibri"/>
                <a:cs typeface="Calibri"/>
              </a:rPr>
              <a:t>Rad</a:t>
            </a:r>
            <a:r>
              <a:rPr sz="3200" spc="11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sa</a:t>
            </a:r>
            <a:r>
              <a:rPr sz="3200" spc="10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datumima</a:t>
            </a:r>
            <a:r>
              <a:rPr sz="3200" spc="28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i vremenima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1" dirty="0">
                <a:latin typeface="Calibri"/>
                <a:cs typeface="Calibri"/>
              </a:rPr>
              <a:t>Ostale</a:t>
            </a:r>
            <a:r>
              <a:rPr sz="3200" spc="23" dirty="0">
                <a:latin typeface="Calibri"/>
                <a:cs typeface="Calibri"/>
              </a:rPr>
              <a:t> </a:t>
            </a:r>
            <a:r>
              <a:rPr sz="3200" spc="-15" dirty="0">
                <a:latin typeface="Calibri"/>
                <a:cs typeface="Calibri"/>
              </a:rPr>
              <a:t>korisne</a:t>
            </a:r>
            <a:r>
              <a:rPr sz="3200" spc="21" dirty="0">
                <a:latin typeface="Calibri"/>
                <a:cs typeface="Calibri"/>
              </a:rPr>
              <a:t> </a:t>
            </a:r>
            <a:r>
              <a:rPr sz="3200" dirty="0">
                <a:latin typeface="Calibri"/>
                <a:cs typeface="Calibri"/>
              </a:rPr>
              <a:t>mogućnosti</a:t>
            </a:r>
          </a:p>
          <a:p>
            <a:pPr marL="975613" marR="0" indent="-457200">
              <a:lnSpc>
                <a:spcPts val="3413"/>
              </a:lnSpc>
              <a:spcBef>
                <a:spcPts val="38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latin typeface="Calibri"/>
                <a:cs typeface="Calibri"/>
              </a:rPr>
              <a:t>Funkcija</a:t>
            </a:r>
            <a:r>
              <a:rPr sz="2800" spc="38" dirty="0">
                <a:latin typeface="Calibri"/>
                <a:cs typeface="Calibri"/>
              </a:rPr>
              <a:t> </a:t>
            </a:r>
            <a:r>
              <a:rPr sz="2800" spc="-10" dirty="0" err="1">
                <a:latin typeface="Calibri"/>
                <a:cs typeface="Calibri"/>
              </a:rPr>
              <a:t>eval</a:t>
            </a:r>
            <a:r>
              <a:rPr sz="2800" spc="-10" dirty="0" smtClean="0">
                <a:latin typeface="Calibri"/>
                <a:cs typeface="Calibri"/>
              </a:rPr>
              <a:t>()</a:t>
            </a:r>
            <a:endParaRPr lang="sr-Latn-ME" sz="2800" spc="-10" dirty="0" smtClean="0">
              <a:latin typeface="Calibri"/>
              <a:cs typeface="Calibri"/>
            </a:endParaRPr>
          </a:p>
          <a:p>
            <a:pPr marL="975613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dirty="0" err="1">
                <a:latin typeface="Calibri"/>
                <a:cs typeface="Calibri"/>
              </a:rPr>
              <a:t>Prekid</a:t>
            </a:r>
            <a:r>
              <a:rPr lang="en-US" sz="2800" spc="18" dirty="0">
                <a:latin typeface="Calibri"/>
                <a:cs typeface="Calibri"/>
              </a:rPr>
              <a:t> </a:t>
            </a:r>
            <a:r>
              <a:rPr lang="en-US" sz="2800" spc="-18" dirty="0" err="1">
                <a:latin typeface="Calibri"/>
                <a:cs typeface="Calibri"/>
              </a:rPr>
              <a:t>izvršavanja</a:t>
            </a:r>
            <a:r>
              <a:rPr lang="en-US" sz="2800" spc="34" dirty="0">
                <a:latin typeface="Calibri"/>
                <a:cs typeface="Calibri"/>
              </a:rPr>
              <a:t> </a:t>
            </a:r>
            <a:r>
              <a:rPr lang="en-US" sz="2800" spc="-11" dirty="0" err="1">
                <a:latin typeface="Calibri"/>
                <a:cs typeface="Calibri"/>
              </a:rPr>
              <a:t>skripta</a:t>
            </a:r>
            <a:endParaRPr lang="en-US" sz="2800" spc="-11" dirty="0">
              <a:latin typeface="Calibri"/>
              <a:cs typeface="Calibri"/>
            </a:endParaRPr>
          </a:p>
          <a:p>
            <a:pPr marL="457200" indent="-457200">
              <a:lnSpc>
                <a:spcPts val="3906"/>
              </a:lnSpc>
              <a:spcBef>
                <a:spcPts val="221"/>
              </a:spcBef>
              <a:buFont typeface="Arial" pitchFamily="34" charset="0"/>
              <a:buChar char="•"/>
            </a:pPr>
            <a:r>
              <a:rPr lang="en-US" sz="3200" spc="-12" dirty="0" err="1">
                <a:latin typeface="Calibri"/>
                <a:cs typeface="Calibri"/>
              </a:rPr>
              <a:t>Zaštita</a:t>
            </a:r>
            <a:r>
              <a:rPr lang="en-US" sz="3200" spc="40" dirty="0">
                <a:latin typeface="Calibri"/>
                <a:cs typeface="Calibri"/>
              </a:rPr>
              <a:t> </a:t>
            </a:r>
            <a:r>
              <a:rPr lang="en-US" sz="3200" dirty="0" err="1">
                <a:latin typeface="Calibri"/>
                <a:cs typeface="Calibri"/>
              </a:rPr>
              <a:t>aplikacije</a:t>
            </a:r>
            <a:endParaRPr lang="en-US" sz="3200" dirty="0">
              <a:latin typeface="Calibri"/>
              <a:cs typeface="Calibri"/>
              <a:hlinkClick r:id="rId2" action="ppaction://hlinksldjump"/>
            </a:endParaRPr>
          </a:p>
          <a:p>
            <a:pPr marL="518413" marR="0">
              <a:lnSpc>
                <a:spcPts val="3413"/>
              </a:lnSpc>
              <a:spcBef>
                <a:spcPts val="380"/>
              </a:spcBef>
              <a:spcAft>
                <a:spcPts val="0"/>
              </a:spcAft>
            </a:pPr>
            <a:endParaRPr sz="28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Napredne tehnike u PHP-u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106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81162" y="1484784"/>
            <a:ext cx="7895516" cy="1800200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marR="0">
                <a:lnSpc>
                  <a:spcPts val="3906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sz="6000" spc="-10" dirty="0" err="1">
                  <a:latin typeface="Calibri"/>
                  <a:cs typeface="Calibri"/>
                </a:rPr>
                <a:t>Korisnička</a:t>
              </a:r>
              <a:r>
                <a:rPr lang="en-US" sz="6000" spc="25" dirty="0">
                  <a:latin typeface="Calibri"/>
                  <a:cs typeface="Calibri"/>
                </a:rPr>
                <a:t> </a:t>
              </a:r>
              <a:r>
                <a:rPr lang="en-US" sz="6000" dirty="0" err="1">
                  <a:latin typeface="Calibri"/>
                  <a:cs typeface="Calibri"/>
                </a:rPr>
                <a:t>autenfikacija</a:t>
              </a:r>
              <a:endParaRPr lang="en-US" sz="6000" dirty="0">
                <a:latin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179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291770" y="3106057"/>
            <a:ext cx="6691087" cy="2075544"/>
          </a:xfrm>
          <a:prstGeom prst="rect">
            <a:avLst/>
          </a:prstGeom>
          <a:blipFill>
            <a:blip r:embed="rId2" cstate="print"/>
            <a:srcRect/>
            <a:stretch>
              <a:fillRect l="-19306" t="-149653" r="-17354" b="-80766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67544" y="1356654"/>
            <a:ext cx="4716212" cy="14619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33" dirty="0">
                <a:solidFill>
                  <a:srgbClr val="000000"/>
                </a:solidFill>
                <a:latin typeface="Calibri"/>
                <a:cs typeface="Calibri"/>
              </a:rPr>
              <a:t>Tekstualna</a:t>
            </a:r>
            <a:r>
              <a:rPr sz="3200" spc="5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polja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unos:</a:t>
            </a:r>
          </a:p>
          <a:p>
            <a:pPr marL="975613" marR="0" indent="-457200">
              <a:lnSpc>
                <a:spcPts val="3413"/>
              </a:lnSpc>
              <a:spcBef>
                <a:spcPts val="3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korisničkog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</a:p>
          <a:p>
            <a:pPr marL="975613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lozinke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Forma za prijavljivanje korisnika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8178"/>
            <a:ext cx="7971224" cy="15004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sz="32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bilo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program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napravljen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bi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bio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pojednostavljen ili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obavljen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neki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zadatak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3308861"/>
            <a:ext cx="8525425" cy="10002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Klasična aplikacija</a:t>
            </a:r>
            <a:r>
              <a:rPr sz="32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instalirana</a:t>
            </a:r>
            <a:r>
              <a:rPr sz="32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klijentskoj</a:t>
            </a:r>
            <a:r>
              <a:rPr lang="sr-Latn-ME" sz="32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mašini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4821051"/>
            <a:ext cx="8108911" cy="10002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Klasična aplikacija</a:t>
            </a:r>
            <a:r>
              <a:rPr sz="32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pokreće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izvršavanjem</a:t>
            </a:r>
            <a:r>
              <a:rPr lang="sr-Latn-ME" sz="32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određenog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izvršnog</a:t>
            </a:r>
            <a:r>
              <a:rPr sz="32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sz="32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1" dirty="0">
                <a:solidFill>
                  <a:srgbClr val="000000"/>
                </a:solidFill>
                <a:latin typeface="Calibri"/>
                <a:cs typeface="Calibri"/>
              </a:rPr>
              <a:t>(exe)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790490506"/>
              </p:ext>
            </p:extLst>
          </p:nvPr>
        </p:nvGraphicFramePr>
        <p:xfrm>
          <a:off x="822960" y="365760"/>
          <a:ext cx="7520940" cy="548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1" y="1358178"/>
            <a:ext cx="8187248" cy="48685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Četvrti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URL-a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(path)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služi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2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identifikovanje</a:t>
            </a:r>
            <a:r>
              <a:rPr lang="en-US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resursa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ciljnom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računaru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 i</a:t>
            </a:r>
            <a:r>
              <a:rPr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7" dirty="0" smtClean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8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putanja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najčešće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stvarna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putanja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 ciljne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ime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ciljne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izostavi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37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odra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zumije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va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index.html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(ovo je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default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Apache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mada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drugačije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podesiti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fajlu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httpd.conf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911"/>
              </a:lnSpc>
            </a:pPr>
            <a:r>
              <a:rPr lang="it-IT" sz="2800" dirty="0" smtClean="0">
                <a:solidFill>
                  <a:srgbClr val="000000"/>
                </a:solidFill>
                <a:latin typeface="Calibri"/>
                <a:cs typeface="Calibri"/>
              </a:rPr>
              <a:t>Primjeri</a:t>
            </a:r>
            <a:r>
              <a:rPr lang="it-IT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3455"/>
              </a:lnSpc>
            </a:pPr>
            <a:r>
              <a:rPr lang="it-IT" sz="2800" spc="-10" dirty="0">
                <a:solidFill>
                  <a:srgbClr val="000000"/>
                </a:solidFill>
                <a:latin typeface="Calibri"/>
                <a:cs typeface="Calibri"/>
              </a:rPr>
              <a:t>rfc/rfc1738.html</a:t>
            </a:r>
          </a:p>
          <a:p>
            <a:pPr>
              <a:lnSpc>
                <a:spcPts val="3456"/>
              </a:lnSpc>
            </a:pPr>
            <a:r>
              <a:rPr lang="it-IT" sz="2800" dirty="0">
                <a:solidFill>
                  <a:srgbClr val="000000"/>
                </a:solidFill>
                <a:latin typeface="Calibri"/>
                <a:cs typeface="Calibri"/>
              </a:rPr>
              <a:t>clanovi/novi_c/</a:t>
            </a:r>
            <a:r>
              <a:rPr lang="it-IT" sz="2800" spc="7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it-IT" sz="2800" dirty="0">
                <a:solidFill>
                  <a:srgbClr val="000000"/>
                </a:solidFill>
                <a:latin typeface="Calibri"/>
                <a:cs typeface="Calibri"/>
              </a:rPr>
              <a:t>Ξ clanovi/novi_c/index.html</a:t>
            </a:r>
          </a:p>
          <a:p>
            <a:pPr marL="0" marR="0">
              <a:lnSpc>
                <a:spcPts val="3456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188640"/>
            <a:ext cx="7520940" cy="1025522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err="1" smtClean="0">
                  <a:ln w="1905"/>
                  <a:effectLst/>
                </a:rPr>
                <a:t>Path</a:t>
              </a:r>
              <a:r>
                <a:rPr lang="en-US" sz="3600" b="1" kern="1200" cap="none" spc="0" baseline="0" dirty="0" smtClean="0">
                  <a:ln w="1905"/>
                  <a:effectLst/>
                </a:rPr>
                <a:t> – </a:t>
              </a:r>
              <a:r>
                <a:rPr lang="en-US" sz="3600" b="1" kern="1200" cap="none" spc="0" baseline="0" dirty="0" err="1" smtClean="0">
                  <a:ln w="1905"/>
                  <a:effectLst/>
                </a:rPr>
                <a:t>identifikator</a:t>
              </a:r>
              <a:r>
                <a:rPr lang="sr-Latn-ME" sz="3600" b="1" kern="1200" cap="none" spc="0" baseline="0" dirty="0" smtClean="0">
                  <a:ln w="1905"/>
                  <a:effectLst/>
                </a:rPr>
                <a:t> resursa na ciljnom računaru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96944" cy="35779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početku skripta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stavljamo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lokalne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2">
              <a:lnSpc>
                <a:spcPts val="3170"/>
              </a:lnSpc>
            </a:pP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800" dirty="0" err="1">
                <a:solidFill>
                  <a:srgbClr val="000000"/>
                </a:solidFill>
                <a:latin typeface="Courier New"/>
                <a:cs typeface="Courier New"/>
              </a:rPr>
              <a:t>uname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 = "";</a:t>
            </a:r>
          </a:p>
          <a:p>
            <a:pPr lvl="2">
              <a:lnSpc>
                <a:spcPts val="3085"/>
              </a:lnSpc>
            </a:pP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800" dirty="0" err="1">
                <a:solidFill>
                  <a:srgbClr val="000000"/>
                </a:solidFill>
                <a:latin typeface="Courier New"/>
                <a:cs typeface="Courier New"/>
              </a:rPr>
              <a:t>pword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 = "";</a:t>
            </a:r>
          </a:p>
          <a:p>
            <a:pPr lvl="2">
              <a:lnSpc>
                <a:spcPts val="3023"/>
              </a:lnSpc>
            </a:pP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800" dirty="0" err="1">
                <a:solidFill>
                  <a:srgbClr val="000000"/>
                </a:solidFill>
                <a:latin typeface="Courier New"/>
                <a:cs typeface="Courier New"/>
              </a:rPr>
              <a:t>errorMessage</a:t>
            </a:r>
            <a:r>
              <a:rPr lang="en-US" sz="28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= "";</a:t>
            </a:r>
          </a:p>
          <a:p>
            <a:pPr lvl="2">
              <a:lnSpc>
                <a:spcPts val="3023"/>
              </a:lnSpc>
            </a:pP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800" dirty="0" err="1">
                <a:solidFill>
                  <a:srgbClr val="000000"/>
                </a:solidFill>
                <a:latin typeface="Courier New"/>
                <a:cs typeface="Courier New"/>
              </a:rPr>
              <a:t>num_rows</a:t>
            </a:r>
            <a:r>
              <a:rPr lang="en-US" sz="28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= 0;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$</a:t>
            </a:r>
            <a:r>
              <a:rPr lang="en-US" sz="2800" b="1" dirty="0" err="1">
                <a:solidFill>
                  <a:srgbClr val="000000"/>
                </a:solidFill>
                <a:latin typeface="Calibri"/>
                <a:cs typeface="Calibri"/>
              </a:rPr>
              <a:t>errorMessage</a:t>
            </a:r>
            <a:r>
              <a:rPr lang="en-US" sz="2800" b="1" spc="-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ćemo</a:t>
            </a:r>
            <a:r>
              <a:rPr lang="en-US" sz="28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koristiti</a:t>
            </a:r>
            <a:r>
              <a:rPr lang="en-US" sz="2800" spc="-18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6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želimo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sačuvamo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neku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poruku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koju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ćemo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vratiti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login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stranici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login.php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17200" y="1356654"/>
            <a:ext cx="8547288" cy="40908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5" dirty="0">
                <a:solidFill>
                  <a:srgbClr val="000000"/>
                </a:solidFill>
                <a:latin typeface="Calibri"/>
                <a:cs typeface="Calibri"/>
              </a:rPr>
              <a:t>ko</a:t>
            </a:r>
            <a:r>
              <a:rPr sz="2800" spc="-7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 prikazuje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SQL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2" dirty="0">
                <a:solidFill>
                  <a:srgbClr val="000000"/>
                </a:solidFill>
                <a:latin typeface="Calibri"/>
                <a:cs typeface="Calibri"/>
              </a:rPr>
              <a:t>kako</a:t>
            </a:r>
            <a:r>
              <a:rPr sz="28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priječ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SQL injection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napad:</a:t>
            </a:r>
          </a:p>
          <a:p>
            <a:pPr lvl="1">
              <a:lnSpc>
                <a:spcPts val="2718"/>
              </a:lnSpc>
              <a:spcBef>
                <a:spcPts val="593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if ($_SERVER['REQUEST_METHOD'] =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 'POST')</a:t>
            </a:r>
          </a:p>
          <a:p>
            <a:pPr lvl="1">
              <a:lnSpc>
                <a:spcPts val="2591"/>
              </a:lnSpc>
            </a:pP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591"/>
              </a:lnSpc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591"/>
              </a:lnSpc>
            </a:pPr>
            <a:endParaRPr lang="sr-Latn-ME" sz="2400" b="1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vi-VN" sz="2800" spc="-25" dirty="0">
                <a:solidFill>
                  <a:srgbClr val="000000"/>
                </a:solidFill>
                <a:latin typeface="Calibri"/>
                <a:cs typeface="Calibri"/>
              </a:rPr>
              <a:t>Nakon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ovoga</a:t>
            </a:r>
            <a:r>
              <a:rPr lang="vi-V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znamo da</a:t>
            </a:r>
            <a:r>
              <a:rPr lang="vi-VN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li</a:t>
            </a:r>
            <a:r>
              <a:rPr lang="vi-VN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vi-VN" sz="2800" spc="-18" dirty="0">
                <a:solidFill>
                  <a:srgbClr val="000000"/>
                </a:solidFill>
                <a:latin typeface="Calibri"/>
                <a:cs typeface="Calibri"/>
              </a:rPr>
              <a:t>forma</a:t>
            </a:r>
            <a:r>
              <a:rPr lang="vi-VN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proslijeđena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nije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(da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li smo</a:t>
            </a:r>
            <a:r>
              <a:rPr lang="vi-VN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kliknuli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Submit)</a:t>
            </a:r>
          </a:p>
          <a:p>
            <a:pPr>
              <a:lnSpc>
                <a:spcPts val="2591"/>
              </a:lnSpc>
            </a:pPr>
            <a:endParaRPr lang="en-US" sz="2400" b="1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2591"/>
              </a:lnSpc>
              <a:spcBef>
                <a:spcPts val="0"/>
              </a:spcBef>
              <a:spcAft>
                <a:spcPts val="0"/>
              </a:spcAft>
            </a:pPr>
            <a:endParaRPr sz="2400" b="1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login.php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7" y="1356654"/>
            <a:ext cx="8568952" cy="49500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Prvo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ć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emo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prihvatiti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eđeni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sm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estiti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ih u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lokalne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lvl="2">
              <a:lnSpc>
                <a:spcPts val="2718"/>
              </a:lnSpc>
              <a:spcBef>
                <a:spcPts val="593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$uname =</a:t>
            </a:r>
            <a:r>
              <a:rPr sz="2400" spc="-3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3030F8"/>
                </a:solidFill>
                <a:latin typeface="Courier New"/>
                <a:cs typeface="Courier New"/>
              </a:rPr>
              <a:t>$_POST[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'username'</a:t>
            </a:r>
            <a:r>
              <a:rPr sz="2400" dirty="0">
                <a:solidFill>
                  <a:srgbClr val="3030F8"/>
                </a:solidFill>
                <a:latin typeface="Courier New"/>
                <a:cs typeface="Courier New"/>
              </a:rPr>
              <a:t>]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;</a:t>
            </a:r>
          </a:p>
          <a:p>
            <a:pPr lvl="2">
              <a:lnSpc>
                <a:spcPts val="2591"/>
              </a:lnSpc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$pword =</a:t>
            </a:r>
            <a:r>
              <a:rPr sz="24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$_POST['password'];</a:t>
            </a:r>
          </a:p>
          <a:p>
            <a:pPr marL="457200" marR="0" indent="-457200">
              <a:lnSpc>
                <a:spcPts val="3911"/>
              </a:lnSpc>
              <a:spcBef>
                <a:spcPts val="17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Nakon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ovoga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znamo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forma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eđena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(da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li smo kliknuli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Submit)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Zatim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uklonimo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sz="2800" spc="-75" dirty="0">
                <a:solidFill>
                  <a:srgbClr val="000000"/>
                </a:solidFill>
                <a:latin typeface="Calibri"/>
                <a:cs typeface="Calibri"/>
              </a:rPr>
              <a:t>ž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eljeni HTML </a:t>
            </a:r>
            <a:r>
              <a:rPr sz="2800" spc="-36" dirty="0" err="1" smtClean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lang="sr-Latn-ME" sz="2800" spc="-3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skript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napad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):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2">
              <a:lnSpc>
                <a:spcPts val="2718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uname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=</a:t>
            </a:r>
            <a:r>
              <a:rPr lang="en-US" sz="2400" spc="-3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>
                <a:solidFill>
                  <a:srgbClr val="3030F8"/>
                </a:solidFill>
                <a:latin typeface="Courier New"/>
                <a:cs typeface="Courier New"/>
              </a:rPr>
              <a:t>htmlspecialchars</a:t>
            </a:r>
            <a:r>
              <a:rPr lang="en-US" sz="2400" dirty="0">
                <a:solidFill>
                  <a:srgbClr val="3030F8"/>
                </a:solidFill>
                <a:latin typeface="Courier New"/>
                <a:cs typeface="Courier New"/>
              </a:rPr>
              <a:t>(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uname</a:t>
            </a:r>
            <a:r>
              <a:rPr lang="en-US" sz="2400" dirty="0">
                <a:solidFill>
                  <a:srgbClr val="3030F8"/>
                </a:solidFill>
                <a:latin typeface="Courier New"/>
                <a:cs typeface="Courier New"/>
              </a:rPr>
              <a:t>)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;</a:t>
            </a:r>
          </a:p>
          <a:p>
            <a:pPr lvl="2">
              <a:lnSpc>
                <a:spcPts val="2591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pword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=</a:t>
            </a:r>
            <a:r>
              <a:rPr lang="en-US" sz="24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htmlspecialchars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pword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</a:p>
          <a:p>
            <a:pPr marL="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login.php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489208" y="1479550"/>
            <a:ext cx="8187248" cy="56938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>
              <a:lnSpc>
                <a:spcPts val="2270"/>
              </a:lnSpc>
              <a:buFont typeface="Arial" pitchFamily="34" charset="0"/>
              <a:buChar char="•"/>
            </a:pP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Pokušamo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ostvarimo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50" dirty="0" err="1">
                <a:solidFill>
                  <a:srgbClr val="000000"/>
                </a:solidFill>
                <a:latin typeface="Calibri"/>
                <a:cs typeface="Calibri"/>
              </a:rPr>
              <a:t>kon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ekciju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bazom</a:t>
            </a:r>
            <a:r>
              <a:rPr lang="en-US" sz="2800" spc="-14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lvl="1">
              <a:lnSpc>
                <a:spcPts val="2270"/>
              </a:lnSpc>
            </a:pP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user_name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= "root";</a:t>
            </a:r>
          </a:p>
          <a:p>
            <a:pPr lvl="1">
              <a:lnSpc>
                <a:spcPts val="2270"/>
              </a:lnSpc>
              <a:spcBef>
                <a:spcPts val="9"/>
              </a:spcBef>
            </a:pP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pass_word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= "";</a:t>
            </a:r>
          </a:p>
          <a:p>
            <a:pPr lvl="1">
              <a:lnSpc>
                <a:spcPts val="2160"/>
              </a:lnSpc>
            </a:pP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$database = "login";</a:t>
            </a:r>
          </a:p>
          <a:p>
            <a:pPr lvl="1">
              <a:lnSpc>
                <a:spcPts val="2160"/>
              </a:lnSpc>
            </a:pP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$server = "127.0.0.1";</a:t>
            </a:r>
            <a:endParaRPr lang="sr-Latn-ME" sz="20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270"/>
              </a:lnSpc>
            </a:pPr>
            <a:r>
              <a:rPr lang="vi-VN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$db_handle =</a:t>
            </a:r>
            <a:r>
              <a:rPr lang="vi-VN" sz="2000" spc="-21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000" dirty="0" smtClean="0">
                <a:solidFill>
                  <a:srgbClr val="3030F8"/>
                </a:solidFill>
                <a:latin typeface="Courier New"/>
                <a:cs typeface="Courier New"/>
              </a:rPr>
              <a:t>mysql_connect</a:t>
            </a:r>
            <a:r>
              <a:rPr lang="vi-VN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($server, $user_name,</a:t>
            </a:r>
          </a:p>
          <a:p>
            <a:pPr lvl="1">
              <a:lnSpc>
                <a:spcPts val="2159"/>
              </a:lnSpc>
            </a:pPr>
            <a:r>
              <a:rPr lang="vi-VN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$pass_word);</a:t>
            </a:r>
          </a:p>
          <a:p>
            <a:pPr lvl="1">
              <a:lnSpc>
                <a:spcPts val="2160"/>
              </a:lnSpc>
            </a:pPr>
            <a:r>
              <a:rPr lang="vi-VN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$db_found =</a:t>
            </a:r>
            <a:r>
              <a:rPr lang="vi-VN" sz="2000" spc="-18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000" dirty="0" smtClean="0">
                <a:solidFill>
                  <a:srgbClr val="3030F8"/>
                </a:solidFill>
                <a:latin typeface="Courier New"/>
                <a:cs typeface="Courier New"/>
              </a:rPr>
              <a:t>mysql_select_db</a:t>
            </a:r>
            <a:r>
              <a:rPr lang="vi-VN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($database, $db_handle);</a:t>
            </a:r>
          </a:p>
          <a:p>
            <a:pPr marL="457200" indent="-457200">
              <a:lnSpc>
                <a:spcPts val="3911"/>
              </a:lnSpc>
              <a:spcBef>
                <a:spcPts val="51"/>
              </a:spcBef>
              <a:buFont typeface="Arial" pitchFamily="34" charset="0"/>
              <a:buChar char="•"/>
            </a:pPr>
            <a:r>
              <a:rPr lang="vi-VN" sz="2800" spc="-36" dirty="0" smtClean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vi-VN"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vi-VN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baza</a:t>
            </a:r>
            <a:r>
              <a:rPr lang="vi-VN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pronađena,</a:t>
            </a:r>
            <a:r>
              <a:rPr lang="vi-VN" sz="28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varijabla nazvana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$db_found</a:t>
            </a:r>
            <a:r>
              <a:rPr lang="vi-VN" sz="2800" spc="5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lang="vi-VN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vi-VN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true:</a:t>
            </a:r>
          </a:p>
          <a:p>
            <a:pPr lvl="1">
              <a:lnSpc>
                <a:spcPts val="2272"/>
              </a:lnSpc>
              <a:spcBef>
                <a:spcPts val="631"/>
              </a:spcBef>
            </a:pPr>
            <a:r>
              <a:rPr lang="vi-VN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if (</a:t>
            </a:r>
            <a:r>
              <a:rPr lang="vi-VN" sz="2000" dirty="0" smtClean="0">
                <a:solidFill>
                  <a:srgbClr val="3030F8"/>
                </a:solidFill>
                <a:latin typeface="Courier New"/>
                <a:cs typeface="Courier New"/>
              </a:rPr>
              <a:t>$db_found</a:t>
            </a:r>
            <a:r>
              <a:rPr lang="vi-VN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) {</a:t>
            </a:r>
          </a:p>
          <a:p>
            <a:pPr lvl="1">
              <a:lnSpc>
                <a:spcPts val="2270"/>
              </a:lnSpc>
              <a:spcBef>
                <a:spcPts val="371"/>
              </a:spcBef>
            </a:pPr>
            <a:r>
              <a:rPr lang="vi-VN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lvl="1">
              <a:lnSpc>
                <a:spcPts val="2160"/>
              </a:lnSpc>
            </a:pPr>
            <a:r>
              <a:rPr lang="vi-VN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else {</a:t>
            </a:r>
          </a:p>
          <a:p>
            <a:pPr marL="974090" lvl="1">
              <a:lnSpc>
                <a:spcPts val="2270"/>
              </a:lnSpc>
            </a:pPr>
            <a:r>
              <a:rPr lang="vi-VN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$errorMessage = "Error logging on";</a:t>
            </a:r>
          </a:p>
          <a:p>
            <a:pPr lvl="1">
              <a:lnSpc>
                <a:spcPts val="2159"/>
              </a:lnSpc>
            </a:pPr>
            <a:r>
              <a:rPr lang="vi-VN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>
              <a:lnSpc>
                <a:spcPts val="2160"/>
              </a:lnSpc>
            </a:pPr>
            <a:endParaRPr lang="vi-VN" sz="2000" b="1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endParaRPr sz="2000" b="1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login.php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11864" cy="4937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Sada treba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3" dirty="0">
                <a:solidFill>
                  <a:srgbClr val="000000"/>
                </a:solidFill>
                <a:latin typeface="Calibri"/>
                <a:cs typeface="Calibri"/>
              </a:rPr>
              <a:t>tekst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1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imamo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sredimo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neželjenih</a:t>
            </a:r>
            <a:r>
              <a:rPr sz="32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0" dirty="0" err="1">
                <a:solidFill>
                  <a:srgbClr val="000000"/>
                </a:solidFill>
                <a:latin typeface="Calibri"/>
                <a:cs typeface="Calibri"/>
              </a:rPr>
              <a:t>znakova</a:t>
            </a:r>
            <a:r>
              <a:rPr sz="3200" spc="-2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3200" spc="-2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2270"/>
              </a:lnSpc>
            </a:pPr>
            <a:r>
              <a:rPr lang="de-DE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de-DE" sz="2400" dirty="0" err="1">
                <a:solidFill>
                  <a:srgbClr val="000000"/>
                </a:solidFill>
                <a:latin typeface="Courier New"/>
                <a:cs typeface="Courier New"/>
              </a:rPr>
              <a:t>uname</a:t>
            </a:r>
            <a:r>
              <a:rPr lang="de-DE" sz="2400" dirty="0">
                <a:solidFill>
                  <a:srgbClr val="000000"/>
                </a:solidFill>
                <a:latin typeface="Courier New"/>
                <a:cs typeface="Courier New"/>
              </a:rPr>
              <a:t> = </a:t>
            </a:r>
            <a:r>
              <a:rPr lang="de-DE" sz="2400" dirty="0" err="1">
                <a:solidFill>
                  <a:srgbClr val="000000"/>
                </a:solidFill>
                <a:latin typeface="Courier New"/>
                <a:cs typeface="Courier New"/>
              </a:rPr>
              <a:t>quote_smart</a:t>
            </a:r>
            <a:r>
              <a:rPr lang="de-DE" sz="2400" dirty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de-DE" sz="2400" dirty="0" err="1">
                <a:solidFill>
                  <a:srgbClr val="000000"/>
                </a:solidFill>
                <a:latin typeface="Courier New"/>
                <a:cs typeface="Courier New"/>
              </a:rPr>
              <a:t>uname</a:t>
            </a:r>
            <a:r>
              <a:rPr lang="de-DE" sz="2400" dirty="0">
                <a:solidFill>
                  <a:srgbClr val="000000"/>
                </a:solidFill>
                <a:latin typeface="Courier New"/>
                <a:cs typeface="Courier New"/>
              </a:rPr>
              <a:t>, $</a:t>
            </a:r>
            <a:r>
              <a:rPr lang="de-DE" sz="2400" dirty="0" err="1">
                <a:solidFill>
                  <a:srgbClr val="000000"/>
                </a:solidFill>
                <a:latin typeface="Courier New"/>
                <a:cs typeface="Courier New"/>
              </a:rPr>
              <a:t>db_handle</a:t>
            </a:r>
            <a:r>
              <a:rPr lang="de-DE" sz="2400" dirty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</a:p>
          <a:p>
            <a:pPr lvl="1">
              <a:lnSpc>
                <a:spcPts val="2272"/>
              </a:lnSpc>
              <a:spcBef>
                <a:spcPts val="7"/>
              </a:spcBef>
            </a:pPr>
            <a:r>
              <a:rPr lang="de-DE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de-DE" sz="2400" dirty="0" err="1">
                <a:solidFill>
                  <a:srgbClr val="000000"/>
                </a:solidFill>
                <a:latin typeface="Courier New"/>
                <a:cs typeface="Courier New"/>
              </a:rPr>
              <a:t>pword</a:t>
            </a:r>
            <a:r>
              <a:rPr lang="de-DE" sz="2400" dirty="0">
                <a:solidFill>
                  <a:srgbClr val="000000"/>
                </a:solidFill>
                <a:latin typeface="Courier New"/>
                <a:cs typeface="Courier New"/>
              </a:rPr>
              <a:t> = </a:t>
            </a:r>
            <a:r>
              <a:rPr lang="de-DE" sz="2400" dirty="0" err="1">
                <a:solidFill>
                  <a:srgbClr val="000000"/>
                </a:solidFill>
                <a:latin typeface="Courier New"/>
                <a:cs typeface="Courier New"/>
              </a:rPr>
              <a:t>quote_smart</a:t>
            </a:r>
            <a:r>
              <a:rPr lang="de-DE" sz="2400" dirty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de-DE" sz="2400" dirty="0" err="1">
                <a:solidFill>
                  <a:srgbClr val="000000"/>
                </a:solidFill>
                <a:latin typeface="Courier New"/>
                <a:cs typeface="Courier New"/>
              </a:rPr>
              <a:t>pword</a:t>
            </a:r>
            <a:r>
              <a:rPr lang="de-DE" sz="2400" dirty="0">
                <a:solidFill>
                  <a:srgbClr val="000000"/>
                </a:solidFill>
                <a:latin typeface="Courier New"/>
                <a:cs typeface="Courier New"/>
              </a:rPr>
              <a:t>, $</a:t>
            </a:r>
            <a:r>
              <a:rPr lang="de-DE" sz="2400" dirty="0" err="1">
                <a:solidFill>
                  <a:srgbClr val="000000"/>
                </a:solidFill>
                <a:latin typeface="Courier New"/>
                <a:cs typeface="Courier New"/>
              </a:rPr>
              <a:t>db_handle</a:t>
            </a:r>
            <a:r>
              <a:rPr lang="de-D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272"/>
              </a:lnSpc>
              <a:spcBef>
                <a:spcPts val="7"/>
              </a:spcBef>
            </a:pPr>
            <a:endParaRPr lang="de-DE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32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quote_smart</a:t>
            </a:r>
            <a:r>
              <a:rPr lang="en-US" sz="32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8" dirty="0" err="1">
                <a:solidFill>
                  <a:srgbClr val="000000"/>
                </a:solidFill>
                <a:latin typeface="Calibri"/>
                <a:cs typeface="Calibri"/>
              </a:rPr>
              <a:t>sprječava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SQL injection</a:t>
            </a:r>
            <a:r>
              <a:rPr lang="en-US"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lvl="1">
              <a:lnSpc>
                <a:spcPts val="2270"/>
              </a:lnSpc>
              <a:spcBef>
                <a:spcPts val="633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function</a:t>
            </a:r>
            <a:r>
              <a:rPr lang="en-US" sz="2400" spc="-1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quote_smart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($value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270"/>
              </a:lnSpc>
              <a:spcBef>
                <a:spcPts val="633"/>
              </a:spcBef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2">
              <a:lnSpc>
                <a:spcPts val="2270"/>
              </a:lnSpc>
              <a:spcBef>
                <a:spcPts val="633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$value =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stripslashes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($value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2">
              <a:lnSpc>
                <a:spcPts val="2270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if (!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is_numeric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($value))</a:t>
            </a:r>
          </a:p>
          <a:p>
            <a:pPr lvl="2">
              <a:lnSpc>
                <a:spcPts val="2159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$value = "'" .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mysql_real_escape_string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($value)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.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"'";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1431290" lvl="2">
              <a:lnSpc>
                <a:spcPts val="2270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return $value;</a:t>
            </a:r>
          </a:p>
          <a:p>
            <a:pPr lvl="1">
              <a:lnSpc>
                <a:spcPts val="2160"/>
              </a:lnSpc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login.php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3462" y="1356654"/>
            <a:ext cx="8501026" cy="38856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string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stripslashes</a:t>
            </a:r>
            <a:r>
              <a:rPr sz="2800" b="1" spc="-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string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$str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string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argument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već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smo rekli da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radi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suprotno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 addslashes()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string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ali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bez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backslash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-eva.</a:t>
            </a: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3416"/>
              </a:lnSpc>
              <a:buFont typeface="Arial" pitchFamily="34" charset="0"/>
              <a:buChar char="•"/>
            </a:pPr>
            <a:r>
              <a:rPr lang="pl-PL" sz="2400" i="1" dirty="0">
                <a:solidFill>
                  <a:srgbClr val="000000"/>
                </a:solidFill>
                <a:latin typeface="Calibri"/>
                <a:cs typeface="Calibri"/>
              </a:rPr>
              <a:t>\' </a:t>
            </a:r>
            <a:r>
              <a:rPr lang="pl-PL" sz="2400" spc="-14" dirty="0">
                <a:solidFill>
                  <a:srgbClr val="000000"/>
                </a:solidFill>
                <a:latin typeface="Calibri"/>
                <a:cs typeface="Calibri"/>
              </a:rPr>
              <a:t>postaje</a:t>
            </a:r>
            <a:r>
              <a:rPr lang="pl-PL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samo</a:t>
            </a:r>
            <a:r>
              <a:rPr lang="pl-PL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i="1" dirty="0">
                <a:solidFill>
                  <a:srgbClr val="000000"/>
                </a:solidFill>
                <a:latin typeface="Calibri"/>
                <a:cs typeface="Calibri"/>
              </a:rPr>
              <a:t>'</a:t>
            </a:r>
          </a:p>
          <a:p>
            <a:pPr marL="800100" lvl="1" indent="-342900">
              <a:lnSpc>
                <a:spcPts val="3413"/>
              </a:lnSpc>
              <a:spcBef>
                <a:spcPts val="285"/>
              </a:spcBef>
              <a:buFont typeface="Arial" pitchFamily="34" charset="0"/>
              <a:buChar char="•"/>
            </a:pP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dupli</a:t>
            </a:r>
            <a:r>
              <a:rPr lang="pl-PL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backslash</a:t>
            </a:r>
            <a:r>
              <a:rPr lang="pl-PL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1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pl-PL" sz="2400" i="1" dirty="0">
                <a:solidFill>
                  <a:srgbClr val="000000"/>
                </a:solidFill>
                <a:latin typeface="Calibri"/>
                <a:cs typeface="Calibri"/>
              </a:rPr>
              <a:t>\\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pl-PL" sz="24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14" dirty="0">
                <a:solidFill>
                  <a:srgbClr val="000000"/>
                </a:solidFill>
                <a:latin typeface="Calibri"/>
                <a:cs typeface="Calibri"/>
              </a:rPr>
              <a:t>postaje</a:t>
            </a:r>
            <a:r>
              <a:rPr lang="pl-PL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jedan</a:t>
            </a:r>
            <a:r>
              <a:rPr lang="pl-PL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15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pl-PL" sz="2400" i="1" dirty="0">
                <a:solidFill>
                  <a:srgbClr val="000000"/>
                </a:solidFill>
                <a:latin typeface="Calibri"/>
                <a:cs typeface="Calibri"/>
              </a:rPr>
              <a:t>\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PHP </a:t>
              </a:r>
              <a:r>
                <a:rPr lang="sr-Latn-ME" sz="3600" b="1" dirty="0" err="1" smtClean="0">
                  <a:ln w="1905"/>
                </a:rPr>
                <a:t>stripslashes</a:t>
              </a:r>
              <a:r>
                <a:rPr lang="sr-Latn-ME" sz="3600" b="1" dirty="0" smtClean="0">
                  <a:ln w="1905"/>
                </a:rPr>
                <a:t>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665826" cy="20903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bool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is_numeric</a:t>
            </a:r>
            <a:r>
              <a:rPr sz="2800" b="1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mixed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$var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Argume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nt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$var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mož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 biti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različitog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tipa!</a:t>
            </a: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  <a:r>
              <a:rPr sz="28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spc="-71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6" dirty="0">
                <a:solidFill>
                  <a:srgbClr val="000000"/>
                </a:solidFill>
                <a:latin typeface="Calibri"/>
                <a:cs typeface="Calibri"/>
              </a:rPr>
              <a:t>ko</a:t>
            </a:r>
            <a:r>
              <a:rPr sz="28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argument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var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numerički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string,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spc="-33" dirty="0">
                <a:solidFill>
                  <a:srgbClr val="000000"/>
                </a:solidFill>
                <a:latin typeface="Calibri"/>
                <a:cs typeface="Calibri"/>
              </a:rPr>
              <a:t>FALSE</a:t>
            </a:r>
            <a:r>
              <a:rPr sz="2800" b="1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drugim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slučajevima.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3554090"/>
            <a:ext cx="8187248" cy="32188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&lt;?</a:t>
            </a:r>
            <a:r>
              <a:rPr sz="1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php</a:t>
            </a:r>
            <a:endParaRPr lang="sr-Latn-ME" sz="1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039"/>
              </a:lnSpc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$tests =</a:t>
            </a:r>
            <a:r>
              <a:rPr lang="en-US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array("42", 1337, "1e4", "not numeric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",</a:t>
            </a:r>
            <a:r>
              <a:rPr lang="sr-Latn-ME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</a:p>
          <a:p>
            <a:pPr lvl="1">
              <a:lnSpc>
                <a:spcPts val="2039"/>
              </a:lnSpc>
            </a:pPr>
            <a:r>
              <a:rPr lang="sr-Latn-ME" dirty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sr-Latn-ME" dirty="0" smtClean="0">
                <a:solidFill>
                  <a:srgbClr val="000000"/>
                </a:solidFill>
                <a:latin typeface="Courier New"/>
                <a:cs typeface="Courier New"/>
              </a:rPr>
              <a:t>		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Array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(), 9.1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  <a:endParaRPr lang="sr-Latn-ME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039"/>
              </a:lnSpc>
            </a:pPr>
            <a:r>
              <a:rPr lang="en-US" dirty="0" err="1" smtClean="0">
                <a:solidFill>
                  <a:srgbClr val="000000"/>
                </a:solidFill>
                <a:latin typeface="Courier New"/>
                <a:cs typeface="Courier New"/>
              </a:rPr>
              <a:t>foreach</a:t>
            </a:r>
            <a:r>
              <a:rPr lang="en-US" spc="-18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($tests as</a:t>
            </a:r>
            <a:r>
              <a:rPr lang="en-US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$element)</a:t>
            </a:r>
            <a:r>
              <a:rPr lang="en-US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  <a:p>
            <a:pPr marL="688975" lvl="1" indent="3175">
              <a:lnSpc>
                <a:spcPts val="1944"/>
              </a:lnSpc>
            </a:pPr>
            <a:r>
              <a:rPr lang="sr-Latn-ME" dirty="0" smtClean="0">
                <a:solidFill>
                  <a:srgbClr val="000000"/>
                </a:solidFill>
                <a:latin typeface="Courier New"/>
                <a:cs typeface="Courier New"/>
              </a:rPr>
              <a:t>	 </a:t>
            </a:r>
            <a:r>
              <a:rPr lang="en-US" spc="-11" dirty="0" smtClean="0">
                <a:solidFill>
                  <a:srgbClr val="000000"/>
                </a:solidFill>
                <a:latin typeface="Courier New"/>
                <a:cs typeface="Courier New"/>
              </a:rPr>
              <a:t>if</a:t>
            </a:r>
            <a:r>
              <a:rPr lang="en-US" spc="11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pc="-11" dirty="0">
                <a:solidFill>
                  <a:srgbClr val="000000"/>
                </a:solidFill>
                <a:latin typeface="Courier New"/>
                <a:cs typeface="Courier New"/>
              </a:rPr>
              <a:t>(</a:t>
            </a:r>
            <a:r>
              <a:rPr lang="en-US" b="1" dirty="0" err="1">
                <a:solidFill>
                  <a:srgbClr val="3030F8"/>
                </a:solidFill>
                <a:latin typeface="Courier New"/>
                <a:cs typeface="Courier New"/>
              </a:rPr>
              <a:t>is_numeric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($element)) {</a:t>
            </a:r>
          </a:p>
          <a:p>
            <a:pPr marL="688975" lvl="1" indent="3175">
              <a:lnSpc>
                <a:spcPts val="1944"/>
              </a:lnSpc>
            </a:pPr>
            <a:r>
              <a:rPr lang="sr-Latn-ME" dirty="0" smtClean="0">
                <a:solidFill>
                  <a:srgbClr val="000000"/>
                </a:solidFill>
                <a:latin typeface="Courier New"/>
                <a:cs typeface="Courier New"/>
              </a:rPr>
              <a:t>	   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lang="en-US" spc="-2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"'{$element}'</a:t>
            </a:r>
            <a:r>
              <a:rPr lang="en-US" spc="-4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je</a:t>
            </a:r>
            <a:r>
              <a:rPr lang="en-US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broj</a:t>
            </a:r>
            <a:r>
              <a:rPr lang="en-US" dirty="0">
                <a:solidFill>
                  <a:srgbClr val="000000"/>
                </a:solidFill>
                <a:latin typeface="Calibri"/>
                <a:cs typeface="Calibri"/>
              </a:rPr>
              <a:t>!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",</a:t>
            </a:r>
            <a:r>
              <a:rPr lang="en-US" spc="-36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PHP_EOL;</a:t>
            </a:r>
          </a:p>
          <a:p>
            <a:pPr marL="688975" lvl="1" indent="3175">
              <a:lnSpc>
                <a:spcPts val="1944"/>
              </a:lnSpc>
            </a:pPr>
            <a:r>
              <a:rPr lang="sr-Latn-ME" dirty="0" smtClean="0">
                <a:solidFill>
                  <a:srgbClr val="000000"/>
                </a:solidFill>
                <a:latin typeface="Courier New"/>
                <a:cs typeface="Courier New"/>
              </a:rPr>
              <a:t>	 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  <a:r>
              <a:rPr lang="en-US" spc="-11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else</a:t>
            </a:r>
            <a:r>
              <a:rPr lang="en-US" spc="-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  <a:p>
            <a:pPr marL="688975" lvl="1" indent="3175">
              <a:lnSpc>
                <a:spcPts val="1944"/>
              </a:lnSpc>
            </a:pPr>
            <a:r>
              <a:rPr lang="sr-Latn-ME" dirty="0" smtClean="0">
                <a:solidFill>
                  <a:srgbClr val="000000"/>
                </a:solidFill>
                <a:latin typeface="Courier New"/>
                <a:cs typeface="Courier New"/>
              </a:rPr>
              <a:t>	   </a:t>
            </a: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"'{$element}' 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nije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urier New"/>
                <a:cs typeface="Courier New"/>
              </a:rPr>
              <a:t>broj</a:t>
            </a: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!", PHP_EOL;</a:t>
            </a:r>
          </a:p>
          <a:p>
            <a:pPr marL="688975" lvl="1" indent="3175">
              <a:lnSpc>
                <a:spcPts val="1944"/>
              </a:lnSpc>
            </a:pPr>
            <a:endParaRPr lang="en-US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1004570" lvl="1">
              <a:lnSpc>
                <a:spcPts val="2039"/>
              </a:lnSpc>
            </a:pP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  <a:endParaRPr lang="en-US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1944"/>
              </a:lnSpc>
            </a:pPr>
            <a:r>
              <a:rPr lang="en-US" dirty="0" smtClean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  <a:endParaRPr lang="sr-Latn-ME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1944"/>
              </a:lnSpc>
            </a:pPr>
            <a:r>
              <a:rPr lang="en-US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  <a:p>
            <a:pPr>
              <a:lnSpc>
                <a:spcPts val="1944"/>
              </a:lnSpc>
            </a:pPr>
            <a:endParaRPr lang="en-US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5" name="Rounded Rectangle 1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PHP is_</a:t>
              </a:r>
              <a:r>
                <a:rPr lang="sr-Latn-ME" sz="3600" b="1" dirty="0" err="1" smtClean="0">
                  <a:ln w="1905"/>
                </a:rPr>
                <a:t>numeric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39553" y="1356654"/>
            <a:ext cx="8280919" cy="25391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Izbacuje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specifične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znakove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stringu,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5" dirty="0">
                <a:solidFill>
                  <a:srgbClr val="000000"/>
                </a:solidFill>
                <a:latin typeface="Calibri"/>
                <a:cs typeface="Calibri"/>
              </a:rPr>
              <a:t>kako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string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vrati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koristio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SQL naredbi.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Ova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uvijek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uz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nekoliko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izuzetaka</a:t>
            </a:r>
            <a:r>
              <a:rPr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sr-Latn-ME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3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pravljenje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“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bezbijed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nih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p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odataka</a:t>
            </a:r>
            <a:r>
              <a:rPr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”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slanja</a:t>
            </a:r>
            <a:r>
              <a:rPr sz="28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upita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MySQL bazi!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PHP – </a:t>
              </a:r>
              <a:r>
                <a:rPr lang="sr-Latn-ME" sz="3600" b="1" dirty="0" err="1" smtClean="0">
                  <a:ln w="1905"/>
                </a:rPr>
                <a:t>mysql</a:t>
              </a:r>
              <a:r>
                <a:rPr lang="sr-Latn-ME" sz="3600" b="1" dirty="0" smtClean="0">
                  <a:ln w="1905"/>
                </a:rPr>
                <a:t>_</a:t>
              </a:r>
              <a:r>
                <a:rPr lang="sr-Latn-ME" sz="3600" b="1" dirty="0" err="1" smtClean="0">
                  <a:ln w="1905"/>
                </a:rPr>
                <a:t>real</a:t>
              </a:r>
              <a:r>
                <a:rPr lang="sr-Latn-ME" sz="3600" b="1" dirty="0" smtClean="0">
                  <a:ln w="1905"/>
                </a:rPr>
                <a:t>_</a:t>
              </a:r>
              <a:r>
                <a:rPr lang="sr-Latn-ME" sz="3600" b="1" dirty="0" err="1" smtClean="0">
                  <a:ln w="1905"/>
                </a:rPr>
                <a:t>escape</a:t>
              </a:r>
              <a:r>
                <a:rPr lang="sr-Latn-ME" sz="3600" b="1" dirty="0" smtClean="0">
                  <a:ln w="1905"/>
                </a:rPr>
                <a:t>_string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56654"/>
            <a:ext cx="8496944" cy="37189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imamo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korisničko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im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lozinku,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mož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emo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izvršimo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SQL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upit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2270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upit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= "SELECT * FROM login WHERE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kime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=</a:t>
            </a:r>
          </a:p>
          <a:p>
            <a:pPr lvl="1">
              <a:lnSpc>
                <a:spcPts val="2272"/>
              </a:lnSpc>
              <a:spcBef>
                <a:spcPts val="7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uname</a:t>
            </a:r>
            <a:r>
              <a:rPr lang="en-US" sz="24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AND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klozinka</a:t>
            </a:r>
            <a:r>
              <a:rPr lang="en-US"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= 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pword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";</a:t>
            </a:r>
          </a:p>
          <a:p>
            <a:pPr lvl="1">
              <a:lnSpc>
                <a:spcPts val="2270"/>
              </a:lnSpc>
              <a:spcBef>
                <a:spcPts val="321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rezultat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= </a:t>
            </a:r>
            <a:r>
              <a:rPr lang="en-US" sz="2400" dirty="0" err="1">
                <a:solidFill>
                  <a:srgbClr val="3030F8"/>
                </a:solidFill>
                <a:latin typeface="Courier New"/>
                <a:cs typeface="Courier New"/>
              </a:rPr>
              <a:t>mysql_query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upit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270"/>
              </a:lnSpc>
              <a:spcBef>
                <a:spcPts val="321"/>
              </a:spcBef>
            </a:pP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indent="-457200">
              <a:lnSpc>
                <a:spcPts val="3911"/>
              </a:lnSpc>
              <a:spcBef>
                <a:spcPts val="98"/>
              </a:spcBef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mysql_query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izvršava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upit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MySQL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bazom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456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login.php</a:t>
              </a:r>
              <a:r>
                <a:rPr lang="sr-Latn-ME" sz="3600" b="1" dirty="0" smtClean="0">
                  <a:ln w="1905"/>
                </a:rPr>
                <a:t> - nastavak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366760" cy="19702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ljivoj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$rezultat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neki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red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zadovoljava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upit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false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(ako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nijedan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red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nije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vratio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upit).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drugom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slučaju,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stavi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poruku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 grešci: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3678335"/>
            <a:ext cx="8187248" cy="28469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if ($rezultat)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endParaRPr lang="sr-Latn-ME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400" dirty="0" err="1">
                <a:solidFill>
                  <a:srgbClr val="000000"/>
                </a:solidFill>
                <a:latin typeface="Courier New"/>
                <a:cs typeface="Courier New"/>
              </a:rPr>
              <a:t>e</a:t>
            </a:r>
            <a:r>
              <a:rPr lang="sr-Latn-ME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lse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{</a:t>
            </a:r>
          </a:p>
          <a:p>
            <a:pPr marL="516890" marR="0">
              <a:lnSpc>
                <a:spcPts val="317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errorMessage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= “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Nije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usp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j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esno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l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ogovanje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";</a:t>
            </a:r>
          </a:p>
          <a:p>
            <a:pPr>
              <a:lnSpc>
                <a:spcPts val="3023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>
                  <a:ln w="1905"/>
                </a:rPr>
                <a:t>m</a:t>
              </a:r>
              <a:r>
                <a:rPr lang="sr-Latn-ME" sz="3600" b="1" dirty="0" err="1" smtClean="0">
                  <a:ln w="1905"/>
                </a:rPr>
                <a:t>ysql</a:t>
              </a:r>
              <a:r>
                <a:rPr lang="sr-Latn-ME" sz="3600" b="1" dirty="0" smtClean="0">
                  <a:ln w="1905"/>
                </a:rPr>
                <a:t>_</a:t>
              </a:r>
              <a:r>
                <a:rPr lang="sr-Latn-ME" sz="3600" b="1" dirty="0" err="1" smtClean="0">
                  <a:ln w="1905"/>
                </a:rPr>
                <a:t>qeury</a:t>
              </a:r>
              <a:r>
                <a:rPr lang="sr-Latn-ME" sz="3600" b="1" dirty="0" smtClean="0">
                  <a:ln w="1905"/>
                </a:rPr>
                <a:t>($upit)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1" y="1358178"/>
            <a:ext cx="8115240" cy="45781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20" dirty="0" err="1">
                <a:solidFill>
                  <a:srgbClr val="000000"/>
                </a:solidFill>
                <a:latin typeface="Calibri"/>
                <a:cs typeface="Calibri"/>
              </a:rPr>
              <a:t>Peti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URL-a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(parameter=value) se </a:t>
            </a:r>
            <a:r>
              <a:rPr sz="3200" spc="-23" dirty="0" err="1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43" dirty="0" err="1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3200" spc="-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vi-VN" sz="3200" dirty="0" smtClean="0">
                <a:solidFill>
                  <a:srgbClr val="000000"/>
                </a:solidFill>
                <a:latin typeface="Calibri"/>
                <a:cs typeface="Calibri"/>
              </a:rPr>
              <a:t>rosljeđ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ivanje</a:t>
            </a:r>
            <a:r>
              <a:rPr sz="32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 err="1">
                <a:solidFill>
                  <a:srgbClr val="000000"/>
                </a:solidFill>
                <a:latin typeface="Calibri"/>
                <a:cs typeface="Calibri"/>
              </a:rPr>
              <a:t>parametara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ciljnom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resursu</a:t>
            </a:r>
            <a:r>
              <a:rPr sz="32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62" dirty="0">
                <a:solidFill>
                  <a:srgbClr val="000000"/>
                </a:solidFill>
                <a:latin typeface="Calibri"/>
                <a:cs typeface="Calibri"/>
              </a:rPr>
              <a:t>(npr.</a:t>
            </a:r>
            <a:r>
              <a:rPr sz="3200" spc="7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fajlu)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putem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URL-a.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slučaju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vi-VN" sz="3200" dirty="0" smtClean="0">
                <a:solidFill>
                  <a:srgbClr val="000000"/>
                </a:solidFill>
                <a:latin typeface="Calibri"/>
                <a:cs typeface="Calibri"/>
              </a:rPr>
              <a:t>rosljeđ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ivanja</a:t>
            </a:r>
            <a:r>
              <a:rPr sz="32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više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parova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 err="1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sz="3200" spc="-6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isti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3200" spc="-17" dirty="0">
                <a:solidFill>
                  <a:srgbClr val="000000"/>
                </a:solidFill>
                <a:latin typeface="Calibri"/>
                <a:cs typeface="Calibri"/>
              </a:rPr>
              <a:t>razdvajaju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0000"/>
                </a:solidFill>
                <a:latin typeface="Calibri"/>
                <a:cs typeface="Calibri"/>
              </a:rPr>
              <a:t>znakom</a:t>
            </a:r>
            <a:r>
              <a:rPr sz="3200" spc="-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&amp;.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911"/>
              </a:lnSpc>
              <a:spcBef>
                <a:spcPts val="362"/>
              </a:spcBef>
              <a:spcAft>
                <a:spcPts val="0"/>
              </a:spcAft>
            </a:pP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p1=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Podgorica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456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p1=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Podgorica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&amp;p2=20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20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Dodatni parametri u URL-u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36933" y="1356654"/>
            <a:ext cx="8527555" cy="54630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SQL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upit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izvrši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spješn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baza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7" dirty="0" err="1">
                <a:solidFill>
                  <a:srgbClr val="000000"/>
                </a:solidFill>
                <a:latin typeface="Calibri"/>
                <a:cs typeface="Calibri"/>
              </a:rPr>
              <a:t>mož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vrati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nekoliko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redova.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61" dirty="0">
                <a:solidFill>
                  <a:srgbClr val="000000"/>
                </a:solidFill>
                <a:latin typeface="Calibri"/>
                <a:cs typeface="Calibri"/>
              </a:rPr>
              <a:t>Tada</a:t>
            </a:r>
            <a:r>
              <a:rPr sz="2800" spc="8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koristimo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mysql_num_rows(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funkciju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nema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redova,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znači 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tim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korisničkim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im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enom i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tom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lozinkom,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lvl="1">
              <a:lnSpc>
                <a:spcPts val="2718"/>
              </a:lnSpc>
              <a:spcBef>
                <a:spcPts val="596"/>
              </a:spcBef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$num_rows =</a:t>
            </a:r>
            <a:r>
              <a:rPr sz="20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b="1" dirty="0">
                <a:solidFill>
                  <a:srgbClr val="3030F8"/>
                </a:solidFill>
                <a:latin typeface="Courier New"/>
                <a:cs typeface="Courier New"/>
              </a:rPr>
              <a:t>mysql_num_rows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($rezultat);</a:t>
            </a:r>
          </a:p>
          <a:p>
            <a:pPr lvl="1">
              <a:lnSpc>
                <a:spcPts val="2718"/>
              </a:lnSpc>
              <a:spcBef>
                <a:spcPts val="499"/>
              </a:spcBef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if ($num_rows &gt;</a:t>
            </a:r>
            <a:r>
              <a:rPr sz="20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0) 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  <a:endParaRPr lang="sr-Latn-ME" sz="20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718"/>
              </a:lnSpc>
              <a:spcBef>
                <a:spcPts val="499"/>
              </a:spcBef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errorMessage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lang="en-US" sz="20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“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Ulogovani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ste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!";</a:t>
            </a:r>
            <a:endParaRPr lang="sr-Latn-ME" sz="20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718"/>
              </a:lnSpc>
              <a:spcBef>
                <a:spcPts val="499"/>
              </a:spcBef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lvl="1">
              <a:lnSpc>
                <a:spcPts val="2718"/>
              </a:lnSpc>
              <a:spcBef>
                <a:spcPts val="499"/>
              </a:spcBef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else {</a:t>
            </a:r>
          </a:p>
          <a:p>
            <a:pPr lvl="1">
              <a:lnSpc>
                <a:spcPts val="2718"/>
              </a:lnSpc>
              <a:spcBef>
                <a:spcPts val="499"/>
              </a:spcBef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errorMessage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lang="en-US" sz="20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“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Nije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uspesno</a:t>
            </a:r>
            <a:r>
              <a:rPr lang="en-US" sz="20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logovanje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";</a:t>
            </a:r>
          </a:p>
          <a:p>
            <a:pPr lvl="1">
              <a:lnSpc>
                <a:spcPts val="2718"/>
              </a:lnSpc>
              <a:spcBef>
                <a:spcPts val="499"/>
              </a:spcBef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  <a:endParaRPr sz="20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>
                  <a:ln w="1905"/>
                </a:rPr>
                <a:t>m</a:t>
              </a:r>
              <a:r>
                <a:rPr lang="sr-Latn-ME" sz="3600" b="1" dirty="0" err="1" smtClean="0">
                  <a:ln w="1905"/>
                </a:rPr>
                <a:t>ysql</a:t>
              </a:r>
              <a:r>
                <a:rPr lang="sr-Latn-ME" sz="3600" b="1" dirty="0" smtClean="0">
                  <a:ln w="1905"/>
                </a:rPr>
                <a:t>_</a:t>
              </a:r>
              <a:r>
                <a:rPr lang="sr-Latn-ME" sz="3600" b="1" dirty="0" err="1" smtClean="0">
                  <a:ln w="1905"/>
                </a:rPr>
                <a:t>num</a:t>
              </a:r>
              <a:r>
                <a:rPr lang="sr-Latn-ME" sz="3600" b="1" dirty="0" smtClean="0">
                  <a:ln w="1905"/>
                </a:rPr>
                <a:t>_</a:t>
              </a:r>
              <a:r>
                <a:rPr lang="sr-Latn-ME" sz="3600" b="1" dirty="0" err="1" smtClean="0">
                  <a:ln w="1905"/>
                </a:rPr>
                <a:t>rows</a:t>
              </a:r>
              <a:r>
                <a:rPr lang="sr-Latn-ME" sz="3600" b="1" dirty="0" smtClean="0">
                  <a:ln w="1905"/>
                </a:rPr>
                <a:t>($rezultat)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208912" cy="19702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redova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veći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1, 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znači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2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korisnika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imaju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isto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korisničko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lozinku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6" dirty="0" err="1" smtClean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imate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sistem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(bazu)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gdje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jedinstveno</a:t>
            </a:r>
            <a:r>
              <a:rPr sz="2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korisničko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ime, onda</a:t>
            </a:r>
            <a:r>
              <a:rPr sz="2800" spc="7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bude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$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num_rows =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1.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Username</a:t>
              </a:r>
              <a:r>
                <a:rPr lang="sr-Latn-ME" sz="3600" b="1" dirty="0" smtClean="0">
                  <a:ln w="1905"/>
                </a:rPr>
                <a:t> = primarni </a:t>
              </a:r>
              <a:r>
                <a:rPr lang="sr-Latn-ME" sz="3600" b="1" dirty="0" err="1" smtClean="0">
                  <a:ln w="1905"/>
                </a:rPr>
                <a:t>kljuc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81162" y="1484784"/>
            <a:ext cx="7895516" cy="1800200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marR="0">
                <a:lnSpc>
                  <a:spcPts val="3906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sr-Latn-ME" sz="6000" spc="-10" dirty="0" smtClean="0">
                  <a:solidFill>
                    <a:schemeClr val="tx1"/>
                  </a:solidFill>
                  <a:latin typeface="Calibri"/>
                  <a:cs typeface="Calibri"/>
                </a:rPr>
                <a:t>Kolačići i sesije</a:t>
              </a:r>
              <a:endParaRPr lang="en-US" sz="6000" dirty="0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911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48340" y="1356654"/>
            <a:ext cx="8516148" cy="45781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50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pre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gledač i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server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međusobno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komuniciraju</a:t>
            </a:r>
            <a:r>
              <a:rPr sz="28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 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protokola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čuva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stanje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dvije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ra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podataka.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pregledač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šalje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nezavisan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svih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drugih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zaht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eva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Ovakva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komunikacija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pregledača i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servera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pogodna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spc="-5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korisnicima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omogućavaju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pretražuju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pregledaju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grupe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povezanih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dokumenata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koristeći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hiperlinkove.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HTTP ne čuva stanje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654"/>
            <a:ext cx="8496944" cy="45397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aplikacijama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kojima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potrebna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složenija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intervencija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korisnika,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bezbijed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iti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čuvanje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stanja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pri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prelasku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jedne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stranice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drugu.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i="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i="1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800" i="1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1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prodavnice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dodaje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3" dirty="0">
                <a:solidFill>
                  <a:srgbClr val="000000"/>
                </a:solidFill>
                <a:latin typeface="Calibri"/>
                <a:cs typeface="Calibri"/>
              </a:rPr>
              <a:t>stavke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korpu</a:t>
            </a:r>
            <a:r>
              <a:rPr lang="sr-Latn-ME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dok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pretražuje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pregleda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neki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katalog</a:t>
            </a:r>
            <a:r>
              <a:rPr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Stanje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korpe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3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kupovinu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(stavke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sadržane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njoj)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gdje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čuvati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zahtijev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stranicu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prikaz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sadržaja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korpe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prikazati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43" dirty="0">
                <a:solidFill>
                  <a:srgbClr val="000000"/>
                </a:solidFill>
                <a:latin typeface="Calibri"/>
                <a:cs typeface="Calibri"/>
              </a:rPr>
              <a:t>stavke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njoj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nalaze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Potreba za čuvanjem stanja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367615" cy="4898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38" dirty="0">
                <a:solidFill>
                  <a:srgbClr val="000000"/>
                </a:solidFill>
                <a:latin typeface="Calibri"/>
                <a:cs typeface="Calibri"/>
              </a:rPr>
              <a:t>svakom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među podacima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šalju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metodom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GET ili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64" dirty="0">
                <a:solidFill>
                  <a:srgbClr val="000000"/>
                </a:solidFill>
                <a:latin typeface="Calibri"/>
                <a:cs typeface="Calibri"/>
              </a:rPr>
              <a:t>POST,</a:t>
            </a:r>
            <a:r>
              <a:rPr sz="2800" spc="6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rosljeđ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ivati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p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redstavljaju</a:t>
            </a:r>
            <a:r>
              <a:rPr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trenutno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stanje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Nepotrebno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povećanje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saobraćaja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-u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800" spc="-36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opisuju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stanje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prenose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GET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metodom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dio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URL-a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),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ručno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da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izmijeni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šalju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zahtjevom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često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nastaju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dugačke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nepregledne</a:t>
            </a:r>
            <a:r>
              <a:rPr lang="en-US"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URL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adrese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3457"/>
              </a:lnSpc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7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Čuvanje stanja bez upotrebe sesije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56654"/>
            <a:ext cx="8424936" cy="34240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Stanje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pojedinih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gdje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skladištiti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dva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zaht</a:t>
            </a:r>
            <a:r>
              <a:rPr lang="en-US" sz="28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28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eva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opisuju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stanje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 se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čuvati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>
                <a:solidFill>
                  <a:srgbClr val="000000"/>
                </a:solidFill>
                <a:latin typeface="Calibri"/>
                <a:cs typeface="Calibri"/>
              </a:rPr>
              <a:t>dva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mjest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spc="-12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3547"/>
              </a:lnSpc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1.</a:t>
            </a:r>
            <a:r>
              <a:rPr lang="en-US" sz="2400" spc="13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klijentskom</a:t>
            </a:r>
            <a:r>
              <a:rPr lang="en-US" sz="2400" spc="-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pregledaču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3544"/>
              </a:lnSpc>
              <a:spcBef>
                <a:spcPts val="336"/>
              </a:spcBef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2.</a:t>
            </a:r>
            <a:r>
              <a:rPr lang="en-US" sz="2400" spc="13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endParaRPr sz="3200" spc="-12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Aplikacije koje čuvaju stanje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24936" cy="3449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sadrži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kolačiće,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oni se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miješt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aju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superglobalnu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ljivu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$_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COOKIE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asocijativan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niz,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 indeksom </a:t>
            </a:r>
            <a:r>
              <a:rPr sz="2800" spc="-33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odgovara</a:t>
            </a:r>
            <a: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nazivu</a:t>
            </a:r>
            <a:r>
              <a:rPr sz="2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sr-Latn-ME" sz="2800" spc="-14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Pristupanje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kolačiću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čiji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je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naziv</a:t>
            </a:r>
            <a:r>
              <a:rPr lang="en-US" sz="2800" spc="-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Calibri"/>
                <a:cs typeface="Calibri"/>
              </a:rPr>
              <a:t>moj_kolacic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bismo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pročitali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dobijamo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cs typeface="Calibri"/>
              </a:rPr>
              <a:t>$_</a:t>
            </a:r>
            <a:r>
              <a:rPr lang="en-US" sz="2800" dirty="0">
                <a:solidFill>
                  <a:srgbClr val="FF0000"/>
                </a:solidFill>
                <a:latin typeface="Calibri"/>
                <a:cs typeface="Calibri"/>
              </a:rPr>
              <a:t>COOKIE["</a:t>
            </a:r>
            <a:r>
              <a:rPr lang="en-US" sz="2800" dirty="0" err="1">
                <a:solidFill>
                  <a:srgbClr val="FF0000"/>
                </a:solidFill>
                <a:latin typeface="Calibri"/>
                <a:cs typeface="Calibri"/>
              </a:rPr>
              <a:t>moj_kolacic</a:t>
            </a:r>
            <a:r>
              <a:rPr lang="en-US" sz="2800" dirty="0">
                <a:solidFill>
                  <a:srgbClr val="FF0000"/>
                </a:solidFill>
                <a:latin typeface="Calibri"/>
                <a:cs typeface="Calibri"/>
              </a:rPr>
              <a:t>"]</a:t>
            </a:r>
          </a:p>
          <a:p>
            <a:pPr marL="457200" marR="0" indent="-457200">
              <a:lnSpc>
                <a:spcPts val="3457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4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Pristup kolačićima u PHP skriti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17030"/>
            <a:ext cx="8230713" cy="25904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setcookie()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generiše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ispravno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polje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zaglavlja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ugrađuje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61" dirty="0">
                <a:solidFill>
                  <a:srgbClr val="000000"/>
                </a:solidFill>
                <a:latin typeface="Calibri"/>
                <a:cs typeface="Calibri"/>
              </a:rPr>
              <a:t>ga</a:t>
            </a:r>
            <a:r>
              <a:rPr sz="2800" spc="6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odgovor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07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72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setcookie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en-US" sz="28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poziva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6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argumenata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25" dirty="0">
                <a:solidFill>
                  <a:srgbClr val="000000"/>
                </a:solidFill>
                <a:latin typeface="Calibri"/>
                <a:cs typeface="Calibri"/>
              </a:rPr>
              <a:t>iako</a:t>
            </a:r>
            <a:r>
              <a:rPr lang="pl-PL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pl-PL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samo </a:t>
            </a:r>
            <a:r>
              <a:rPr lang="pl-PL" sz="2800" spc="10" dirty="0">
                <a:solidFill>
                  <a:srgbClr val="000000"/>
                </a:solidFill>
                <a:latin typeface="Calibri"/>
                <a:cs typeface="Calibri"/>
              </a:rPr>
              <a:t>prvi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 (ime</a:t>
            </a:r>
            <a:r>
              <a:rPr lang="pl-PL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34" dirty="0">
                <a:solidFill>
                  <a:srgbClr val="000000"/>
                </a:solidFill>
                <a:latin typeface="Calibri"/>
                <a:cs typeface="Calibri"/>
              </a:rPr>
              <a:t>kola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či</a:t>
            </a:r>
            <a:r>
              <a:rPr lang="pl-PL" sz="2800" spc="-20" dirty="0">
                <a:solidFill>
                  <a:srgbClr val="000000"/>
                </a:solidFill>
                <a:latin typeface="Calibri"/>
                <a:cs typeface="Calibri"/>
              </a:rPr>
              <a:t>ć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a) </a:t>
            </a:r>
            <a:r>
              <a:rPr lang="pl-PL" sz="2800" spc="-21" dirty="0">
                <a:solidFill>
                  <a:srgbClr val="000000"/>
                </a:solidFill>
                <a:latin typeface="Calibri"/>
                <a:cs typeface="Calibri"/>
              </a:rPr>
              <a:t>obavezan</a:t>
            </a:r>
          </a:p>
          <a:p>
            <a:pPr marL="457200" marR="0" indent="-457200">
              <a:lnSpc>
                <a:spcPts val="307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35456" y="3626088"/>
            <a:ext cx="5148712" cy="34368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int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setcookie( string</a:t>
            </a:r>
            <a:r>
              <a:rPr sz="24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name,</a:t>
            </a:r>
          </a:p>
          <a:p>
            <a:pPr marL="2118614" marR="0">
              <a:lnSpc>
                <a:spcPts val="3842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[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string value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],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5">
              <a:lnSpc>
                <a:spcPts val="3911"/>
              </a:lnSpc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[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int</a:t>
            </a:r>
            <a:r>
              <a:rPr lang="en-US"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expire],</a:t>
            </a:r>
          </a:p>
          <a:p>
            <a:pPr lvl="5">
              <a:lnSpc>
                <a:spcPts val="3839"/>
              </a:lnSpc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[string path],</a:t>
            </a:r>
          </a:p>
          <a:p>
            <a:pPr lvl="5">
              <a:lnSpc>
                <a:spcPts val="3841"/>
              </a:lnSpc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[string domain],</a:t>
            </a:r>
          </a:p>
          <a:p>
            <a:pPr lvl="5">
              <a:lnSpc>
                <a:spcPts val="3839"/>
              </a:lnSpc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[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int</a:t>
            </a:r>
            <a:r>
              <a:rPr lang="en-US"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secure]</a:t>
            </a:r>
            <a:r>
              <a:rPr lang="en-US" sz="24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2118614" marR="0">
              <a:lnSpc>
                <a:spcPts val="3842"/>
              </a:lnSpc>
              <a:spcBef>
                <a:spcPts val="0"/>
              </a:spcBef>
              <a:spcAft>
                <a:spcPts val="0"/>
              </a:spcAft>
            </a:pP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Funkcija </a:t>
              </a:r>
              <a:r>
                <a:rPr lang="sr-Latn-ME" sz="3600" b="1" dirty="0" err="1" smtClean="0">
                  <a:ln w="1905"/>
                </a:rPr>
                <a:t>setcookie</a:t>
              </a:r>
              <a:r>
                <a:rPr lang="sr-Latn-ME" sz="3600" b="1" dirty="0" smtClean="0">
                  <a:ln w="1905"/>
                </a:rPr>
                <a:t>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17030"/>
            <a:ext cx="8334390" cy="4898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name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 naziv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kolačića;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>
                <a:solidFill>
                  <a:srgbClr val="000000"/>
                </a:solidFill>
                <a:latin typeface="Calibri"/>
                <a:cs typeface="Calibri"/>
              </a:rPr>
              <a:t>obavezan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endParaRPr lang="sr-Latn-ME" sz="2800" spc="-12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spc="-12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value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8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lang="en-US" sz="28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čuvati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računaru</a:t>
            </a:r>
            <a:r>
              <a:rPr lang="en-US" sz="28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klijenta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č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uvati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poverljive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informacije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61" dirty="0" err="1">
                <a:solidFill>
                  <a:srgbClr val="000000"/>
                </a:solidFill>
                <a:latin typeface="Calibri"/>
                <a:cs typeface="Calibri"/>
              </a:rPr>
              <a:t>č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iji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je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naziv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my_cookie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okviru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skripta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21" dirty="0" err="1">
                <a:solidFill>
                  <a:srgbClr val="000000"/>
                </a:solidFill>
                <a:latin typeface="Calibri"/>
                <a:cs typeface="Calibri"/>
              </a:rPr>
              <a:t>dohvata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$_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COOKIE["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my_cookie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"]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72"/>
              </a:lnSpc>
              <a:buFont typeface="Arial" pitchFamily="34" charset="0"/>
              <a:buChar char="•"/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b="1" spc="-11" dirty="0">
                <a:solidFill>
                  <a:srgbClr val="000000"/>
                </a:solidFill>
                <a:latin typeface="Calibri"/>
                <a:cs typeface="Calibri"/>
              </a:rPr>
              <a:t>expire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vrijeme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u timestamp</a:t>
            </a:r>
            <a:r>
              <a:rPr lang="en-US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formatu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kolačić</a:t>
            </a:r>
            <a:r>
              <a:rPr lang="sr-Latn-ME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prestaje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važi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najčešće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korišćeni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oblici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  <a:latin typeface="Calibri"/>
                <a:cs typeface="Calibri"/>
              </a:rPr>
              <a:t>time</a:t>
            </a: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()+</a:t>
            </a:r>
            <a:r>
              <a:rPr lang="en-US" sz="2800" b="1" dirty="0" err="1">
                <a:solidFill>
                  <a:srgbClr val="000000"/>
                </a:solidFill>
                <a:latin typeface="Calibri"/>
                <a:cs typeface="Calibri"/>
              </a:rPr>
              <a:t>broj_sekundi</a:t>
            </a:r>
            <a:r>
              <a:rPr lang="en-US" sz="2800" b="1" spc="-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Calibri"/>
                <a:cs typeface="Calibri"/>
              </a:rPr>
              <a:t>mktime</a:t>
            </a:r>
            <a:r>
              <a:rPr lang="en-US" sz="2800" b="1" dirty="0" smtClean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endParaRPr lang="en-US" sz="2800" b="1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Funkcija </a:t>
              </a:r>
              <a:r>
                <a:rPr lang="sr-Latn-ME" sz="3600" b="1" dirty="0" err="1" smtClean="0">
                  <a:ln w="1905"/>
                </a:rPr>
                <a:t>setcookie</a:t>
              </a:r>
              <a:r>
                <a:rPr lang="sr-Latn-ME" sz="3600" b="1" dirty="0" smtClean="0">
                  <a:ln w="1905"/>
                </a:rPr>
                <a:t>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8178"/>
            <a:ext cx="7848542" cy="50013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Šesti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URL-a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(anchor) </a:t>
            </a:r>
            <a:r>
              <a:rPr sz="32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lang="en-US" sz="32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identifikator</a:t>
            </a:r>
            <a:r>
              <a:rPr sz="3200" spc="5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fragmenta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3" dirty="0" err="1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32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50" dirty="0" err="1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3200" spc="-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pozicioniranje</a:t>
            </a:r>
            <a:r>
              <a:rPr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 err="1">
                <a:solidFill>
                  <a:srgbClr val="000000"/>
                </a:solidFill>
                <a:latin typeface="Calibri"/>
                <a:cs typeface="Calibri"/>
              </a:rPr>
              <a:t>odre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đeno</a:t>
            </a:r>
            <a:r>
              <a:rPr sz="32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mjest</a:t>
            </a:r>
            <a:r>
              <a:rPr sz="32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lang="en-US" sz="32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okviru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dokumenta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fi-FI" sz="3200" spc="-15" dirty="0">
                <a:solidFill>
                  <a:srgbClr val="000000"/>
                </a:solidFill>
                <a:latin typeface="Calibri"/>
                <a:cs typeface="Calibri"/>
              </a:rPr>
              <a:t>Ova</a:t>
            </a:r>
            <a:r>
              <a:rPr lang="fi-FI" sz="32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fi-FI" sz="3200" dirty="0">
                <a:solidFill>
                  <a:srgbClr val="000000"/>
                </a:solidFill>
                <a:latin typeface="Calibri"/>
                <a:cs typeface="Calibri"/>
              </a:rPr>
              <a:t>mogućnost se </a:t>
            </a:r>
            <a:r>
              <a:rPr lang="fi-FI" sz="3200" spc="-21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lang="fi-FI"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fi-FI" sz="32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fi-FI"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fi-FI" sz="3200" dirty="0">
                <a:solidFill>
                  <a:srgbClr val="000000"/>
                </a:solidFill>
                <a:latin typeface="Calibri"/>
                <a:cs typeface="Calibri"/>
              </a:rPr>
              <a:t>slučaju</a:t>
            </a:r>
            <a:r>
              <a:rPr lang="fi-FI" sz="32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fi-FI" sz="3200" dirty="0" smtClean="0">
                <a:solidFill>
                  <a:srgbClr val="000000"/>
                </a:solidFill>
                <a:latin typeface="Calibri"/>
                <a:cs typeface="Calibri"/>
              </a:rPr>
              <a:t>velikih dokumenata. 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32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Mjesto</a:t>
            </a:r>
            <a:r>
              <a:rPr lang="en-US" sz="32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28" dirty="0">
                <a:solidFill>
                  <a:srgbClr val="000000"/>
                </a:solidFill>
                <a:latin typeface="Calibri"/>
                <a:cs typeface="Calibri"/>
              </a:rPr>
              <a:t>"</a:t>
            </a:r>
            <a:r>
              <a:rPr lang="en-US" sz="3200" spc="-28" dirty="0" err="1">
                <a:solidFill>
                  <a:srgbClr val="000000"/>
                </a:solidFill>
                <a:latin typeface="Calibri"/>
                <a:cs typeface="Calibri"/>
              </a:rPr>
              <a:t>skoka</a:t>
            </a:r>
            <a:r>
              <a:rPr lang="en-US" sz="3200" spc="-28" dirty="0">
                <a:solidFill>
                  <a:srgbClr val="000000"/>
                </a:solidFill>
                <a:latin typeface="Calibri"/>
                <a:cs typeface="Calibri"/>
              </a:rPr>
              <a:t>"</a:t>
            </a:r>
            <a:r>
              <a:rPr lang="en-US" sz="32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8" dirty="0" err="1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lang="en-US"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en-US"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5" dirty="0" err="1">
                <a:solidFill>
                  <a:srgbClr val="000000"/>
                </a:solidFill>
                <a:latin typeface="Calibri"/>
                <a:cs typeface="Calibri"/>
              </a:rPr>
              <a:t>registrovano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u</a:t>
            </a:r>
            <a:r>
              <a:rPr lang="en-US"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okviru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dokumenta</a:t>
            </a:r>
            <a:r>
              <a:rPr lang="en-US" sz="3200" spc="-1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endParaRPr lang="fi-FI"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A</a:t>
              </a:r>
              <a:r>
                <a:rPr lang="en-US" sz="3600" b="1" dirty="0" err="1" smtClean="0">
                  <a:ln w="1905"/>
                </a:rPr>
                <a:t>nc</a:t>
              </a:r>
              <a:r>
                <a:rPr lang="sr-Latn-ME" sz="3600" b="1" kern="1200" cap="none" spc="0" baseline="0" dirty="0" smtClean="0">
                  <a:ln w="1905"/>
                  <a:effectLst/>
                </a:rPr>
                <a:t>hor – i</a:t>
              </a:r>
              <a:r>
                <a:rPr lang="en-US" sz="3600" b="1" kern="1200" cap="none" spc="0" baseline="0" dirty="0" smtClean="0">
                  <a:ln w="1905"/>
                  <a:effectLst/>
                </a:rPr>
                <a:t>d</a:t>
              </a:r>
              <a:r>
                <a:rPr lang="sr-Latn-ME" sz="3600" b="1" kern="1200" cap="none" spc="0" baseline="0" dirty="0" err="1" smtClean="0">
                  <a:ln w="1905"/>
                  <a:effectLst/>
                </a:rPr>
                <a:t>entifikator</a:t>
              </a:r>
              <a:r>
                <a:rPr lang="sr-Latn-ME" sz="3600" b="1" kern="1200" cap="none" spc="0" baseline="0" dirty="0" smtClean="0">
                  <a:ln w="1905"/>
                  <a:effectLst/>
                </a:rPr>
                <a:t> fragmenta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24936" cy="37189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path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putanja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serveru 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kojoj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će </a:t>
            </a:r>
            <a:r>
              <a:rPr sz="2800" spc="-17" dirty="0" err="1">
                <a:solidFill>
                  <a:srgbClr val="000000"/>
                </a:solidFill>
                <a:latin typeface="Calibri"/>
                <a:cs typeface="Calibri"/>
              </a:rPr>
              <a:t>kolačić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dostupan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/>
                <a:cs typeface="Calibri"/>
              </a:rPr>
              <a:t>' / '</a:t>
            </a:r>
            <a:r>
              <a:rPr lang="en-US" sz="2400" b="1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cio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domen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3413"/>
              </a:lnSpc>
              <a:spcBef>
                <a:spcPts val="282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/>
                <a:cs typeface="Calibri"/>
              </a:rPr>
              <a:t>'/www/admin/'</a:t>
            </a:r>
            <a:r>
              <a:rPr lang="en-US" sz="2400" b="1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folderu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www/admin i </a:t>
            </a:r>
            <a:r>
              <a:rPr lang="en-US" sz="24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svim</a:t>
            </a:r>
            <a:r>
              <a:rPr lang="sr-Latn-ME" sz="2400" spc="-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podfolderima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</a:p>
          <a:p>
            <a:pPr marL="800100" lvl="1" indent="-342900">
              <a:lnSpc>
                <a:spcPts val="3413"/>
              </a:lnSpc>
              <a:spcBef>
                <a:spcPts val="285"/>
              </a:spcBef>
              <a:buFont typeface="Arial" pitchFamily="34" charset="0"/>
              <a:buChar char="•"/>
            </a:pPr>
            <a:r>
              <a:rPr lang="en-US" sz="2400" b="1" spc="-14" dirty="0">
                <a:solidFill>
                  <a:srgbClr val="000000"/>
                </a:solidFill>
                <a:latin typeface="Calibri"/>
                <a:cs typeface="Calibri"/>
              </a:rPr>
              <a:t>default</a:t>
            </a:r>
            <a:r>
              <a:rPr lang="en-US" sz="2400" b="1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b="1" spc="-10" dirty="0">
                <a:solidFill>
                  <a:srgbClr val="000000"/>
                </a:solidFill>
                <a:latin typeface="Calibri"/>
                <a:cs typeface="Calibri"/>
              </a:rPr>
              <a:t>path</a:t>
            </a:r>
            <a:r>
              <a:rPr lang="en-US" sz="2400" b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teku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ći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direktorijum</a:t>
            </a:r>
            <a:r>
              <a:rPr lang="en-US" sz="24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34" dirty="0" err="1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2400" spc="6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nalazi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skript</a:t>
            </a:r>
            <a:r>
              <a:rPr lang="en-US" sz="2400" spc="3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3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4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kreirao</a:t>
            </a:r>
            <a:r>
              <a:rPr lang="en-US"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kolačić</a:t>
            </a:r>
            <a:endParaRPr lang="en-US" sz="2400" spc="-15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Funkcija </a:t>
              </a:r>
              <a:r>
                <a:rPr lang="sr-Latn-ME" sz="3600" b="1" dirty="0" err="1" smtClean="0">
                  <a:ln w="1905"/>
                </a:rPr>
                <a:t>setcookie</a:t>
              </a:r>
              <a:r>
                <a:rPr lang="sr-Latn-ME" sz="3600" b="1" dirty="0" smtClean="0">
                  <a:ln w="1905"/>
                </a:rPr>
                <a:t>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542220" y="1505396"/>
            <a:ext cx="8366760" cy="38856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pl-PL" sz="3200" b="1" dirty="0">
                <a:solidFill>
                  <a:srgbClr val="000000"/>
                </a:solidFill>
                <a:latin typeface="Calibri"/>
                <a:cs typeface="Calibri"/>
              </a:rPr>
              <a:t>domain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pl-PL"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domen u</a:t>
            </a:r>
            <a:r>
              <a:rPr lang="pl-PL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27" dirty="0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lang="pl-PL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pl-PL"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27" dirty="0">
                <a:solidFill>
                  <a:srgbClr val="000000"/>
                </a:solidFill>
                <a:latin typeface="Calibri"/>
                <a:cs typeface="Calibri"/>
              </a:rPr>
              <a:t>kola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čić dostupan</a:t>
            </a:r>
          </a:p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563"/>
              </a:lnSpc>
              <a:buFont typeface="Arial" pitchFamily="34" charset="0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/>
                <a:cs typeface="Calibri"/>
              </a:rPr>
              <a:t>' '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400" spc="47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prazan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string)</a:t>
            </a:r>
            <a:r>
              <a:rPr lang="en-US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domen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lang="en-US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pripada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server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nalazi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skript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kreira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kola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čić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563"/>
              </a:lnSpc>
              <a:spcBef>
                <a:spcPts val="208"/>
              </a:spcBef>
              <a:buFont typeface="Arial" pitchFamily="34" charset="0"/>
              <a:buChar char="•"/>
            </a:pPr>
            <a:r>
              <a:rPr lang="en-US" sz="2400" b="1" spc="-12" dirty="0">
                <a:solidFill>
                  <a:srgbClr val="000000"/>
                </a:solidFill>
                <a:latin typeface="Calibri"/>
                <a:cs typeface="Calibri"/>
              </a:rPr>
              <a:t>'www.example.com'</a:t>
            </a:r>
            <a:r>
              <a:rPr lang="en-US" sz="2400" b="1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- 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navedenom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domenu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</a:p>
          <a:p>
            <a:pPr marL="800100" lvl="1" indent="-342900">
              <a:lnSpc>
                <a:spcPts val="2566"/>
              </a:lnSpc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0000"/>
                </a:solidFill>
                <a:latin typeface="Calibri"/>
                <a:cs typeface="Calibri"/>
              </a:rPr>
              <a:t>'.</a:t>
            </a:r>
            <a:r>
              <a:rPr lang="sr-Latn-ME" sz="2400" b="1" dirty="0" err="1" smtClean="0">
                <a:solidFill>
                  <a:srgbClr val="000000"/>
                </a:solidFill>
                <a:latin typeface="Calibri"/>
                <a:cs typeface="Calibri"/>
              </a:rPr>
              <a:t>ucg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  <a:cs typeface="Calibri"/>
              </a:rPr>
              <a:t>.ac.</a:t>
            </a:r>
            <a:r>
              <a:rPr lang="sr-Latn-ME" sz="2400" b="1" dirty="0" smtClean="0">
                <a:solidFill>
                  <a:srgbClr val="000000"/>
                </a:solidFill>
                <a:latin typeface="Calibri"/>
                <a:cs typeface="Calibri"/>
              </a:rPr>
              <a:t>me</a:t>
            </a:r>
            <a:r>
              <a:rPr lang="en-US" sz="2400" b="1" dirty="0" smtClean="0">
                <a:solidFill>
                  <a:srgbClr val="000000"/>
                </a:solidFill>
                <a:latin typeface="Calibri"/>
                <a:cs typeface="Calibri"/>
              </a:rPr>
              <a:t>'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- u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svim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poddomenima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domena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Univerziteta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Crne Gore</a:t>
            </a:r>
            <a:r>
              <a:rPr lang="en-US" sz="24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ucg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.ac.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me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566"/>
              </a:lnSpc>
            </a:pPr>
            <a:endParaRPr lang="en-US"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563"/>
              </a:lnSpc>
              <a:spcBef>
                <a:spcPts val="208"/>
              </a:spcBef>
            </a:pPr>
            <a:endParaRPr lang="en-US"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914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Funkcija </a:t>
              </a:r>
              <a:r>
                <a:rPr lang="sr-Latn-ME" sz="3600" b="1" dirty="0" err="1" smtClean="0">
                  <a:ln w="1905"/>
                </a:rPr>
                <a:t>setcookie</a:t>
              </a:r>
              <a:r>
                <a:rPr lang="sr-Latn-ME" sz="3600" b="1" dirty="0" smtClean="0">
                  <a:ln w="1905"/>
                </a:rPr>
                <a:t>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96944" cy="53989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secure</a:t>
            </a:r>
            <a:r>
              <a:rPr sz="3200" b="1" spc="-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Ozna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č</a:t>
            </a:r>
            <a:r>
              <a:rPr lang="en-US" sz="2800" spc="-43" dirty="0" err="1">
                <a:solidFill>
                  <a:srgbClr val="000000"/>
                </a:solidFill>
                <a:latin typeface="Calibri"/>
                <a:cs typeface="Calibri"/>
              </a:rPr>
              <a:t>ava</a:t>
            </a:r>
            <a:r>
              <a:rPr lang="en-US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kolačić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bude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poslat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samo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putem</a:t>
            </a:r>
            <a:r>
              <a:rPr lang="en-US"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sigurne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HTTPS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1" dirty="0" err="1">
                <a:solidFill>
                  <a:srgbClr val="000000"/>
                </a:solidFill>
                <a:latin typeface="Calibri"/>
                <a:cs typeface="Calibri"/>
              </a:rPr>
              <a:t>konekcije</a:t>
            </a:r>
            <a:r>
              <a:rPr lang="en-US" sz="2800" spc="-21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Vrijednosti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TRUE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1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znače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da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kolačić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šalje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samo</a:t>
            </a:r>
            <a:r>
              <a:rPr lang="en-US"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kroz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sigurne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HTTPS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konekcije</a:t>
            </a:r>
            <a:r>
              <a:rPr lang="en-US" sz="2800" spc="-18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Default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je </a:t>
            </a:r>
            <a:r>
              <a:rPr lang="en-US" sz="2800" spc="-34" dirty="0">
                <a:solidFill>
                  <a:srgbClr val="000000"/>
                </a:solidFill>
                <a:latin typeface="Calibri"/>
                <a:cs typeface="Calibri"/>
              </a:rPr>
              <a:t>FALSE</a:t>
            </a:r>
            <a:r>
              <a:rPr lang="en-US" sz="2800" spc="5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0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7" dirty="0" err="1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lang="en-US"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znači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kolačić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šalje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svim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vezama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(i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sigurnim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nesigurnim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</a:p>
          <a:p>
            <a:pPr>
              <a:lnSpc>
                <a:spcPts val="3455"/>
              </a:lnSpc>
            </a:pPr>
            <a:endParaRPr lang="en-US" sz="3200" spc="-18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455"/>
              </a:lnSpc>
            </a:pPr>
            <a:endParaRPr lang="en-US" sz="3200" spc="-21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Funkcija </a:t>
              </a:r>
              <a:r>
                <a:rPr lang="sr-Latn-ME" sz="3600" b="1" dirty="0" err="1" smtClean="0">
                  <a:ln w="1905"/>
                </a:rPr>
                <a:t>setcookie</a:t>
              </a:r>
              <a:r>
                <a:rPr lang="sr-Latn-ME" sz="3600" b="1" dirty="0" smtClean="0">
                  <a:ln w="1905"/>
                </a:rPr>
                <a:t>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654"/>
            <a:ext cx="8496944" cy="3449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ostali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header-i,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kolačići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moraju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poslati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naredbe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izlaza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okviru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skripta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ograničenje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protokola</a:t>
            </a:r>
            <a:r>
              <a:rPr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endParaRPr lang="sr-Latn-ME" sz="2800" spc="-18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283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lang="en-US" sz="2800" spc="29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znači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poziv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setcookie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prethodi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4" dirty="0" err="1">
                <a:solidFill>
                  <a:srgbClr val="000000"/>
                </a:solidFill>
                <a:latin typeface="Calibri"/>
                <a:cs typeface="Calibri"/>
              </a:rPr>
              <a:t>kom</a:t>
            </a:r>
            <a:r>
              <a:rPr lang="en-US"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izlazu</a:t>
            </a:r>
            <a:r>
              <a:rPr lang="en-US" sz="28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64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spc="-64" dirty="0" err="1">
                <a:solidFill>
                  <a:srgbClr val="000000"/>
                </a:solidFill>
                <a:latin typeface="Calibri"/>
                <a:cs typeface="Calibri"/>
              </a:rPr>
              <a:t>npr</a:t>
            </a:r>
            <a:r>
              <a:rPr lang="en-US" sz="2800" spc="-64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en-US" sz="2800" spc="9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pozivu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echo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),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uključujući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&lt;html&gt;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&lt;head&gt;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tagove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bjeline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8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Funkcija </a:t>
              </a:r>
              <a:r>
                <a:rPr lang="sr-Latn-ME" sz="3600" b="1" dirty="0" err="1" smtClean="0">
                  <a:ln w="1905"/>
                </a:rPr>
                <a:t>setcookie</a:t>
              </a:r>
              <a:r>
                <a:rPr lang="sr-Latn-ME" sz="3600" b="1" dirty="0" smtClean="0">
                  <a:ln w="1905"/>
                </a:rPr>
                <a:t>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55656"/>
            <a:ext cx="8568952" cy="38985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naredba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izlaza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prethodi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funkciji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setcookie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(),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23" dirty="0" err="1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spješn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sz="2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 err="1">
                <a:solidFill>
                  <a:srgbClr val="000000"/>
                </a:solidFill>
                <a:latin typeface="Calibri"/>
                <a:cs typeface="Calibri"/>
              </a:rPr>
              <a:t>završiti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vratiće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FALSE</a:t>
            </a:r>
            <a:r>
              <a:rPr sz="2800" spc="-27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27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spc="-27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36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setcookie</a:t>
            </a:r>
            <a:r>
              <a:rPr lang="en-US"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uspješno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izvrši</a:t>
            </a: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vratiće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spc="-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TRUE,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8" dirty="0" err="1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znači</a:t>
            </a:r>
            <a:r>
              <a:rPr lang="en-US" sz="2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prihvatio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kolačić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27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Funkcija </a:t>
              </a:r>
              <a:r>
                <a:rPr lang="sr-Latn-ME" sz="3600" b="1" dirty="0" err="1" smtClean="0">
                  <a:ln w="1905"/>
                </a:rPr>
                <a:t>setcookie</a:t>
              </a:r>
              <a:r>
                <a:rPr lang="sr-Latn-ME" sz="3600" b="1" dirty="0" smtClean="0">
                  <a:ln w="1905"/>
                </a:rPr>
                <a:t>()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92994" y="1356654"/>
            <a:ext cx="8478818" cy="4898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Kolačići se mogu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koristiti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jednostavnim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aplikacijama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kojima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neophodno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složeni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podaci čuvaju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između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dva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lang="sr-Latn-ME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7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vi-VN" sz="2800" spc="-14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lang="vi-VN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 veličina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su ograničeni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vi-VN" sz="2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pregledač</a:t>
            </a:r>
            <a:r>
              <a:rPr lang="vi-VN" sz="28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4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vi-VN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vi-VN" sz="2800" spc="-11" dirty="0">
                <a:solidFill>
                  <a:srgbClr val="000000"/>
                </a:solidFill>
                <a:latin typeface="Calibri"/>
                <a:cs typeface="Calibri"/>
              </a:rPr>
              <a:t>čuva</a:t>
            </a:r>
            <a:r>
              <a:rPr lang="vi-VN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samo</a:t>
            </a:r>
            <a:r>
              <a:rPr lang="vi-VN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posljednjih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20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lang="vi-VN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su mu</a:t>
            </a:r>
            <a:r>
              <a:rPr lang="vi-V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bili</a:t>
            </a:r>
            <a:r>
              <a:rPr lang="vi-VN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poslati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iz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određenog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domena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vi-VN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a veličina</a:t>
            </a:r>
            <a:r>
              <a:rPr lang="vi-VN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7" dirty="0">
                <a:solidFill>
                  <a:srgbClr val="000000"/>
                </a:solidFill>
                <a:latin typeface="Calibri"/>
                <a:cs typeface="Calibri"/>
              </a:rPr>
              <a:t>svakog</a:t>
            </a:r>
            <a:r>
              <a:rPr lang="vi-VN"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ograničena</a:t>
            </a:r>
            <a:r>
              <a:rPr lang="vi-VN"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4KB</a:t>
            </a:r>
            <a:r>
              <a:rPr lang="vi-VN" sz="28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(ovo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vi-VN"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vremenom mijenja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zavisi</a:t>
            </a:r>
            <a:r>
              <a:rPr lang="vi-VN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14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vi-VN"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verzije pregledača).</a:t>
            </a:r>
          </a:p>
          <a:p>
            <a:pPr marL="457200" marR="0" indent="-457200">
              <a:lnSpc>
                <a:spcPts val="3457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Ograničenja za kolačiće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17030"/>
            <a:ext cx="8568952" cy="27956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Pitanje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privatnosti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korisnika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zaštite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kojima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kolačići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07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Neki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korisnici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isključuju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podršku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52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0" dirty="0">
                <a:solidFill>
                  <a:srgbClr val="000000"/>
                </a:solidFill>
                <a:latin typeface="Calibri"/>
                <a:cs typeface="Calibri"/>
              </a:rPr>
              <a:t>rad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kolačićima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endParaRPr lang="en-US" sz="2800" spc="-3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07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Ograničenja za kolačiće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17030"/>
            <a:ext cx="8366760" cy="53989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sz="2800" spc="-55" dirty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odaci o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tekućem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stanju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čuvaju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lang="en-US" sz="28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tj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 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srednjem</a:t>
            </a:r>
            <a:r>
              <a:rPr lang="en-US" sz="2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sloju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27" dirty="0" err="1" smtClean="0">
                <a:solidFill>
                  <a:srgbClr val="000000"/>
                </a:solidFill>
                <a:latin typeface="Calibri"/>
                <a:cs typeface="Calibri"/>
              </a:rPr>
              <a:t>Rješava</a:t>
            </a:r>
            <a:r>
              <a:rPr lang="en-US"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28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problem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čuvanja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promjenljivih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stanja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zauzimaju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više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prostora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i/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većeg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broja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promjenljivih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stanja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27" dirty="0" err="1" smtClean="0">
                <a:solidFill>
                  <a:srgbClr val="000000"/>
                </a:solidFill>
                <a:latin typeface="Calibri"/>
                <a:cs typeface="Calibri"/>
              </a:rPr>
              <a:t>Rješava</a:t>
            </a:r>
            <a:r>
              <a:rPr lang="en-US"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problem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1" dirty="0" err="1">
                <a:solidFill>
                  <a:srgbClr val="000000"/>
                </a:solidFill>
                <a:latin typeface="Calibri"/>
                <a:cs typeface="Calibri"/>
              </a:rPr>
              <a:t>zaštit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poda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taka</a:t>
            </a:r>
            <a:r>
              <a:rPr lang="en-US"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sadržanih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promjenljivama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stanja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nenamjernih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namjernih</a:t>
            </a:r>
            <a:r>
              <a:rPr lang="en-US"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izmjena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bi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mogao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načiniti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3072"/>
              </a:lnSpc>
              <a:buFont typeface="Arial" pitchFamily="34" charset="0"/>
              <a:buChar char="•"/>
            </a:pPr>
            <a:endParaRPr lang="en-US" sz="2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3" name="Rounded Rectangle 12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Upravljanje sesijama na vebu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5656"/>
            <a:ext cx="8580854" cy="3449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Sesija (engl.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session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 je jedan od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načina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označavanja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upravljanja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skupom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stanju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sesijskih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datog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korisnika</a:t>
            </a:r>
            <a:r>
              <a:rPr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18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pošalje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50" dirty="0" err="1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lang="en-US" sz="2800" spc="-5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srednji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sloj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obradi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tekući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lang="en-US"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vodeći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računa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o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kontekstu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stanju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57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8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Sesija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92994" y="1356654"/>
            <a:ext cx="8194757" cy="4398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započne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sesiju,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klijentskom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pregledaču</a:t>
            </a:r>
            <a:r>
              <a:rPr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šalje se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identifikator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najčešće</a:t>
            </a:r>
            <a:r>
              <a:rPr sz="28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obliku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kolačića,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čija se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ugrađuje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naredne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28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-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pregledač</a:t>
            </a:r>
            <a:r>
              <a:rPr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upućuje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identifikatora</a:t>
            </a:r>
            <a:r>
              <a:rPr lang="en-US"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server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identifikuje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odgovarajuću</a:t>
            </a:r>
            <a:r>
              <a:rPr lang="en-US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nego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6" dirty="0" err="1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lang="en-US"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nastavi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dalju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obradu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prispjelog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7" dirty="0" err="1">
                <a:solidFill>
                  <a:srgbClr val="000000"/>
                </a:solidFill>
                <a:latin typeface="Calibri"/>
                <a:cs typeface="Calibri"/>
              </a:rPr>
              <a:t>zahtjeva</a:t>
            </a:r>
            <a:r>
              <a:rPr lang="en-US" sz="2800" spc="-27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Početak sesije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64842"/>
            <a:ext cx="7829633" cy="47961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Aplikacioni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sloj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sadrži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aplikacionu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logiku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uglavnom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realizuje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 err="1">
                <a:solidFill>
                  <a:srgbClr val="000000"/>
                </a:solidFill>
                <a:latin typeface="Calibri"/>
                <a:cs typeface="Calibri"/>
              </a:rPr>
              <a:t>preko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skriptova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Skriptovi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obavljaju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sljedeće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Obavljaju</a:t>
            </a:r>
            <a:r>
              <a:rPr lang="vi-VN" sz="2400" spc="3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određene</a:t>
            </a:r>
            <a:r>
              <a:rPr lang="vi-VN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27" dirty="0">
                <a:solidFill>
                  <a:srgbClr val="000000"/>
                </a:solidFill>
                <a:latin typeface="Calibri"/>
                <a:cs typeface="Calibri"/>
              </a:rPr>
              <a:t>zadatke</a:t>
            </a:r>
            <a:r>
              <a:rPr lang="vi-VN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karakterististične</a:t>
            </a:r>
            <a:r>
              <a:rPr lang="sr-Latn-ME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50" dirty="0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vi-VN" sz="24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33" dirty="0">
                <a:solidFill>
                  <a:srgbClr val="000000"/>
                </a:solidFill>
                <a:latin typeface="Calibri"/>
                <a:cs typeface="Calibri"/>
              </a:rPr>
              <a:t>svaku</a:t>
            </a:r>
            <a:r>
              <a:rPr lang="vi-VN"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aplikaciju</a:t>
            </a:r>
            <a:r>
              <a:rPr lang="vi-VN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pojedinačno</a:t>
            </a:r>
            <a:r>
              <a:rPr lang="vi-VN"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(izračunavanja,...)</a:t>
            </a:r>
            <a:r>
              <a:rPr lang="vi-VN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vi-VN"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Komuniciraju</a:t>
            </a:r>
            <a:r>
              <a:rPr lang="vi-VN" sz="2400" spc="4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vi-VN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DBMS-om</a:t>
            </a:r>
            <a:r>
              <a:rPr lang="vi-VN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vi-VN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21" dirty="0">
                <a:solidFill>
                  <a:srgbClr val="000000"/>
                </a:solidFill>
                <a:latin typeface="Calibri"/>
                <a:cs typeface="Calibri"/>
              </a:rPr>
              <a:t>strani</a:t>
            </a:r>
            <a:r>
              <a:rPr lang="vi-VN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sr-Latn-ME"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servera.</a:t>
            </a:r>
            <a:r>
              <a:rPr lang="sr-Latn-ME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Generišu</a:t>
            </a:r>
            <a:r>
              <a:rPr lang="vi-VN" sz="24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lang="vi-VN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49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lang="vi-VN" sz="24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potreban</a:t>
            </a:r>
            <a:r>
              <a:rPr lang="vi-VN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vi-VN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8" dirty="0" smtClean="0">
                <a:solidFill>
                  <a:srgbClr val="000000"/>
                </a:solidFill>
                <a:latin typeface="Calibri"/>
                <a:cs typeface="Calibri"/>
              </a:rPr>
              <a:t>prezentaciju</a:t>
            </a:r>
            <a:r>
              <a:rPr lang="sr-Latn-ME" sz="24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7" dirty="0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vi-VN" sz="24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vi-VN" sz="2400" spc="-23" dirty="0">
                <a:solidFill>
                  <a:srgbClr val="000000"/>
                </a:solidFill>
                <a:latin typeface="Calibri"/>
                <a:cs typeface="Calibri"/>
              </a:rPr>
              <a:t>korisnikovom</a:t>
            </a:r>
            <a:r>
              <a:rPr lang="vi-VN" sz="24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4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vi-VN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pregledaču.</a:t>
            </a: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Aplikacioni sloj (#1)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96944" cy="4898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lokalno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klijentskom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pregledaču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skladišt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svih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 neophodne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9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održavanje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stanja</a:t>
            </a:r>
            <a:r>
              <a:rPr sz="2800" spc="3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one se ugrađuju u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54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2800" spc="-54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54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7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spc="-54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vi-VN"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vi-VN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vi-VN" sz="2800" spc="-28" dirty="0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lang="vi-V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vi-VN" sz="2800" spc="-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spc="-10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vi-VN" sz="2800" b="1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>
                <a:solidFill>
                  <a:srgbClr val="000000"/>
                </a:solidFill>
                <a:latin typeface="Calibri"/>
                <a:cs typeface="Calibri"/>
              </a:rPr>
              <a:t>pregledač</a:t>
            </a:r>
            <a:r>
              <a:rPr lang="vi-VN" sz="2800" b="1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spc="-15" dirty="0">
                <a:solidFill>
                  <a:srgbClr val="000000"/>
                </a:solidFill>
                <a:latin typeface="Calibri"/>
                <a:cs typeface="Calibri"/>
              </a:rPr>
              <a:t>čuva</a:t>
            </a:r>
            <a:r>
              <a:rPr lang="vi-VN" sz="28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b="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 smtClean="0">
                <a:solidFill>
                  <a:srgbClr val="000000"/>
                </a:solidFill>
                <a:latin typeface="Calibri"/>
                <a:cs typeface="Calibri"/>
              </a:rPr>
              <a:t>ugrađuje</a:t>
            </a:r>
            <a:r>
              <a:rPr lang="vi-VN" sz="2800" b="1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vi-VN" sz="2800" b="1" spc="-20" dirty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lang="vi-VN" sz="2800" b="1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spc="11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lang="vi-VN" sz="2800" b="1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spc="-17" dirty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lang="vi-VN" sz="2800" b="1" spc="-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 smtClean="0">
                <a:solidFill>
                  <a:srgbClr val="000000"/>
                </a:solidFill>
                <a:latin typeface="Calibri"/>
                <a:cs typeface="Calibri"/>
              </a:rPr>
              <a:t>samo</a:t>
            </a:r>
            <a:r>
              <a:rPr lang="sr-Latn-ME" sz="2800" b="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 smtClean="0">
                <a:solidFill>
                  <a:srgbClr val="000000"/>
                </a:solidFill>
                <a:latin typeface="Calibri"/>
                <a:cs typeface="Calibri"/>
              </a:rPr>
              <a:t>identifikator</a:t>
            </a:r>
            <a:r>
              <a:rPr lang="vi-VN" sz="2800" b="1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>
                <a:solidFill>
                  <a:srgbClr val="000000"/>
                </a:solidFill>
                <a:latin typeface="Calibri"/>
                <a:cs typeface="Calibri"/>
              </a:rPr>
              <a:t>sesije, na</a:t>
            </a:r>
            <a:r>
              <a:rPr lang="vi-VN" sz="2800" b="1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>
                <a:solidFill>
                  <a:srgbClr val="000000"/>
                </a:solidFill>
                <a:latin typeface="Calibri"/>
                <a:cs typeface="Calibri"/>
              </a:rPr>
              <a:t>osnovu</a:t>
            </a:r>
            <a:r>
              <a:rPr lang="vi-VN" sz="2800" b="1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spc="-44" dirty="0">
                <a:solidFill>
                  <a:srgbClr val="000000"/>
                </a:solidFill>
                <a:latin typeface="Calibri"/>
                <a:cs typeface="Calibri"/>
              </a:rPr>
              <a:t>koga</a:t>
            </a:r>
            <a:r>
              <a:rPr lang="vi-VN" sz="2800" b="1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b="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 smtClean="0">
                <a:solidFill>
                  <a:srgbClr val="000000"/>
                </a:solidFill>
                <a:latin typeface="Calibri"/>
                <a:cs typeface="Calibri"/>
              </a:rPr>
              <a:t>jednoznačno</a:t>
            </a:r>
            <a:r>
              <a:rPr lang="vi-VN" sz="2800" b="1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>
                <a:solidFill>
                  <a:srgbClr val="000000"/>
                </a:solidFill>
                <a:latin typeface="Calibri"/>
                <a:cs typeface="Calibri"/>
              </a:rPr>
              <a:t>identifikuju</a:t>
            </a:r>
            <a:r>
              <a:rPr lang="vi-VN" sz="2800" b="1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>
                <a:solidFill>
                  <a:srgbClr val="000000"/>
                </a:solidFill>
                <a:latin typeface="Calibri"/>
                <a:cs typeface="Calibri"/>
              </a:rPr>
              <a:t>sesijske</a:t>
            </a:r>
            <a:r>
              <a:rPr lang="vi-VN" sz="2800" b="1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 smtClean="0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sr-Latn-ME" sz="2800" b="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 smtClean="0">
                <a:solidFill>
                  <a:srgbClr val="000000"/>
                </a:solidFill>
                <a:latin typeface="Calibri"/>
                <a:cs typeface="Calibri"/>
              </a:rPr>
              <a:t>njegove</a:t>
            </a:r>
            <a:r>
              <a:rPr lang="vi-VN" sz="2800" b="1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>
                <a:solidFill>
                  <a:srgbClr val="000000"/>
                </a:solidFill>
                <a:latin typeface="Calibri"/>
                <a:cs typeface="Calibri"/>
              </a:rPr>
              <a:t>sesije.</a:t>
            </a:r>
          </a:p>
          <a:p>
            <a:pPr marL="457200" marR="0" indent="-457200">
              <a:lnSpc>
                <a:spcPts val="3457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54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Identifikator sesije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654"/>
            <a:ext cx="8640960" cy="41165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srednjem sloju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čuvaju zasebni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0" dirty="0" err="1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sr-Latn-ME" sz="2800" spc="-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 err="1" smtClean="0">
                <a:solidFill>
                  <a:srgbClr val="000000"/>
                </a:solidFill>
                <a:latin typeface="Calibri"/>
                <a:cs typeface="Calibri"/>
              </a:rPr>
              <a:t>svaku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sesiju.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Pitanje: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Koliko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dugo?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odvija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5" dirty="0">
                <a:solidFill>
                  <a:srgbClr val="000000"/>
                </a:solidFill>
                <a:latin typeface="Calibri"/>
                <a:cs typeface="Calibri"/>
              </a:rPr>
              <a:t>kako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trebalo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sam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odjavljuje iz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(recimo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>
                <a:solidFill>
                  <a:srgbClr val="000000"/>
                </a:solidFill>
                <a:latin typeface="Calibri"/>
                <a:cs typeface="Calibri"/>
              </a:rPr>
              <a:t>klikom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dugme</a:t>
            </a:r>
            <a:r>
              <a:rPr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"Kraj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rada"),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 skript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onda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pokreće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završava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sesiju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eđutim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ovo se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smijete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pouzdati</a:t>
            </a:r>
            <a:r>
              <a:rPr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Korisnici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često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odjavljuju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adekvatan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način.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Problem </a:t>
              </a:r>
              <a:r>
                <a:rPr lang="sr-Latn-ME" sz="3600" b="1" dirty="0" err="1" smtClean="0">
                  <a:ln w="1905"/>
                </a:rPr>
                <a:t>zamrznutih</a:t>
              </a:r>
              <a:r>
                <a:rPr lang="sr-Latn-ME" sz="3600" b="1" dirty="0" smtClean="0">
                  <a:ln w="1905"/>
                </a:rPr>
                <a:t> sesija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17030"/>
            <a:ext cx="8475280" cy="4860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odjavi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adekvatno iz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njegova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sesija se neće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završiti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tj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800" dirty="0" err="1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jegove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sesijske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će se i dalje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čuvati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84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Server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nikada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bude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siguran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drugoj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strani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1" dirty="0">
                <a:solidFill>
                  <a:srgbClr val="000000"/>
                </a:solidFill>
                <a:latin typeface="Calibri"/>
                <a:cs typeface="Calibri"/>
              </a:rPr>
              <a:t>veze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još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uvijek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nalazi</a:t>
            </a:r>
            <a:r>
              <a:rPr sz="2800" spc="3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HTTP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nezavisan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drugih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endParaRPr lang="sr-Latn-ME" sz="2800" spc="-18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vi-VN" sz="2800" spc="-20" dirty="0">
                <a:solidFill>
                  <a:srgbClr val="000000"/>
                </a:solidFill>
                <a:latin typeface="Calibri"/>
                <a:cs typeface="Calibri"/>
              </a:rPr>
              <a:t>Zato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server treba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redovno da čisti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0" dirty="0">
                <a:solidFill>
                  <a:srgbClr val="000000"/>
                </a:solidFill>
                <a:latin typeface="Calibri"/>
                <a:cs typeface="Calibri"/>
              </a:rPr>
              <a:t>stare</a:t>
            </a:r>
            <a:r>
              <a:rPr lang="vi-VN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nezavršene</a:t>
            </a:r>
            <a:r>
              <a:rPr lang="vi-VN"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(zamrznute)</a:t>
            </a:r>
            <a:r>
              <a:rPr lang="vi-VN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vi-VN"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8" dirty="0">
                <a:solidFill>
                  <a:srgbClr val="000000"/>
                </a:solidFill>
                <a:latin typeface="Calibri"/>
                <a:cs typeface="Calibri"/>
              </a:rPr>
              <a:t>kojima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4" dirty="0" smtClean="0">
                <a:solidFill>
                  <a:srgbClr val="000000"/>
                </a:solidFill>
                <a:latin typeface="Calibri"/>
                <a:cs typeface="Calibri"/>
              </a:rPr>
              <a:t>tokom</a:t>
            </a:r>
            <a:r>
              <a:rPr lang="vi-VN" sz="2800" spc="5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određenog vremena nije </a:t>
            </a:r>
            <a:r>
              <a:rPr lang="vi-VN" sz="2800" spc="-18" dirty="0">
                <a:solidFill>
                  <a:srgbClr val="000000"/>
                </a:solidFill>
                <a:latin typeface="Calibri"/>
                <a:cs typeface="Calibri"/>
              </a:rPr>
              <a:t>ništa</a:t>
            </a:r>
            <a:r>
              <a:rPr lang="vi-VN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događalo.</a:t>
            </a:r>
          </a:p>
          <a:p>
            <a:pPr marL="457200" marR="0" indent="-457200">
              <a:lnSpc>
                <a:spcPts val="307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8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Problem </a:t>
              </a:r>
              <a:r>
                <a:rPr lang="sr-Latn-ME" sz="3600" b="1" dirty="0" err="1" smtClean="0">
                  <a:ln w="1905"/>
                </a:rPr>
                <a:t>zamrznutih</a:t>
              </a:r>
              <a:r>
                <a:rPr lang="sr-Latn-ME" sz="3600" b="1" dirty="0" smtClean="0">
                  <a:ln w="1905"/>
                </a:rPr>
                <a:t> sesija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64916" y="1356654"/>
            <a:ext cx="7896206" cy="39497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Problemi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izazivaju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zamrznute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sesije:</a:t>
            </a:r>
          </a:p>
          <a:p>
            <a:pPr marL="975613" marR="0" indent="-457200">
              <a:lnSpc>
                <a:spcPts val="3413"/>
              </a:lnSpc>
              <a:spcBef>
                <a:spcPts val="3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troše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resurse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servera</a:t>
            </a:r>
            <a:endParaRPr lang="en-US" sz="2800" spc="-12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75613" indent="-457200">
              <a:lnSpc>
                <a:spcPts val="3413"/>
              </a:lnSpc>
              <a:spcBef>
                <a:spcPts val="378"/>
              </a:spcBef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bezbjedonosni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rizik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Dužina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intervala</a:t>
            </a:r>
            <a:r>
              <a:rPr lang="en-US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čekanja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28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nego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40" dirty="0" err="1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lang="en-US"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neka</a:t>
            </a:r>
            <a:r>
              <a:rPr lang="en-US" sz="2800" spc="-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zamrznuta</a:t>
            </a:r>
            <a:r>
              <a:rPr lang="en-US" sz="2800" spc="3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oč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isti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univerzalni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lang="en-US"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zavisi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potreba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975613" indent="-457200">
              <a:lnSpc>
                <a:spcPts val="3413"/>
              </a:lnSpc>
              <a:spcBef>
                <a:spcPts val="378"/>
              </a:spcBef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975613" marR="0" indent="-457200">
              <a:lnSpc>
                <a:spcPts val="3413"/>
              </a:lnSpc>
              <a:spcBef>
                <a:spcPts val="378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2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Problem </a:t>
              </a:r>
              <a:r>
                <a:rPr lang="sr-Latn-ME" sz="3600" b="1" dirty="0" err="1" smtClean="0">
                  <a:ln w="1905"/>
                </a:rPr>
                <a:t>zamrznutih</a:t>
              </a:r>
              <a:r>
                <a:rPr lang="sr-Latn-ME" sz="3600" b="1" dirty="0" smtClean="0">
                  <a:ln w="1905"/>
                </a:rPr>
                <a:t> sesija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70519" cy="40523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čuvaju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stanje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moraju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skladištiti</a:t>
            </a:r>
            <a:r>
              <a:rPr sz="28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HTTP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sadrži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identifikator</a:t>
            </a:r>
            <a:r>
              <a:rPr lang="en-US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obradi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prispjeli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lang="en-US"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kontekstu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tekućeg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stanja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3914"/>
              </a:lnSpc>
              <a:spcBef>
                <a:spcPts val="359"/>
              </a:spcBef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zadato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vrijeme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čekanja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. 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suprotnom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4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napusti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lokaciju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nema</a:t>
            </a:r>
            <a:r>
              <a:rPr lang="en-US"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drugog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načina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30" dirty="0" err="1">
                <a:solidFill>
                  <a:srgbClr val="000000"/>
                </a:solidFill>
                <a:latin typeface="Calibri"/>
                <a:cs typeface="Calibri"/>
              </a:rPr>
              <a:t>završi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116632"/>
            <a:ext cx="7895516" cy="1023998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Odlike mehanizma za upravljanje sesijama</a:t>
              </a:r>
              <a:r>
                <a:rPr lang="en-US" sz="3200" b="1" dirty="0" smtClean="0">
                  <a:ln w="1905"/>
                </a:rPr>
                <a:t> </a:t>
              </a:r>
              <a:r>
                <a:rPr lang="en-US" sz="3200" b="1" dirty="0" err="1" smtClean="0">
                  <a:ln w="1905"/>
                </a:rPr>
                <a:t>na</a:t>
              </a:r>
              <a:r>
                <a:rPr lang="en-US" sz="3200" b="1" dirty="0" smtClean="0">
                  <a:ln w="1905"/>
                </a:rPr>
                <a:t> </a:t>
              </a:r>
              <a:r>
                <a:rPr lang="en-US" sz="3200" b="1" dirty="0" err="1" smtClean="0">
                  <a:ln w="1905"/>
                </a:rPr>
                <a:t>vebu</a:t>
              </a:r>
              <a:r>
                <a:rPr lang="en-US" sz="3200" b="1" dirty="0" smtClean="0">
                  <a:ln w="1905"/>
                </a:rPr>
                <a:t> - </a:t>
              </a:r>
              <a:r>
                <a:rPr lang="en-US" sz="3200" b="1" dirty="0" err="1" smtClean="0">
                  <a:ln w="1905"/>
                </a:rPr>
                <a:t>rezime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64916" y="1317030"/>
            <a:ext cx="8311215" cy="40010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 sadrži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skup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omogućavaju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upravljanje</a:t>
            </a:r>
            <a:r>
              <a:rPr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sesijama,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olakšava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razvoj</a:t>
            </a:r>
            <a:r>
              <a:rPr lang="en-US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Karakteristične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situacije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korišćenja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sesija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započinjanje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nove</a:t>
            </a:r>
            <a:r>
              <a:rPr lang="en-US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endParaRPr lang="en-US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korišćenje</a:t>
            </a:r>
            <a:r>
              <a:rPr lang="en-US" sz="24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sesijskih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promjenljivih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1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čuvaju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stanje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endParaRPr lang="en-US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400" spc="-21" dirty="0" err="1">
                <a:solidFill>
                  <a:srgbClr val="000000"/>
                </a:solidFill>
                <a:latin typeface="Calibri"/>
                <a:cs typeface="Calibri"/>
              </a:rPr>
              <a:t>okončavanje</a:t>
            </a:r>
            <a:r>
              <a:rPr lang="en-US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Upravljanje sesijama u PHP-u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63318"/>
            <a:ext cx="8352928" cy="46422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prvi put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pokrene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aplikaciju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upravlja</a:t>
            </a:r>
            <a:r>
              <a:rPr lang="en-US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stanjem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0" dirty="0">
                <a:solidFill>
                  <a:srgbClr val="000000"/>
                </a:solidFill>
                <a:latin typeface="Calibri"/>
                <a:cs typeface="Calibri"/>
              </a:rPr>
              <a:t>tako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 err="1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zahtijev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spc="-3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eb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stranicu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započinje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sesiju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2800" spc="-23" dirty="0" err="1">
                <a:solidFill>
                  <a:srgbClr val="000000"/>
                </a:solidFill>
                <a:latin typeface="Calibri"/>
                <a:cs typeface="Calibri"/>
              </a:rPr>
              <a:t>radi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stvari</a:t>
            </a:r>
            <a:r>
              <a:rPr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en-US" sz="2800" spc="-14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32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generiše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identifikator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(ID)</a:t>
            </a:r>
            <a:r>
              <a:rPr lang="en-US" sz="24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i</a:t>
            </a:r>
          </a:p>
          <a:p>
            <a:pPr marL="800100" lvl="1" indent="-342900">
              <a:lnSpc>
                <a:spcPts val="2929"/>
              </a:lnSpc>
              <a:spcBef>
                <a:spcPts val="290"/>
              </a:spcBef>
              <a:buFont typeface="Arial" pitchFamily="34" charset="0"/>
              <a:buChar char="•"/>
            </a:pP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formira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6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smještaj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vrijednosti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promjenljivih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4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odnose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novu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sesiju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vi-VN" sz="2800" spc="-37" dirty="0">
                <a:solidFill>
                  <a:srgbClr val="000000"/>
                </a:solidFill>
                <a:latin typeface="Calibri"/>
                <a:cs typeface="Calibri"/>
              </a:rPr>
              <a:t>odgovor,</a:t>
            </a:r>
            <a:r>
              <a:rPr lang="vi-VN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1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vi-VN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skript</a:t>
            </a:r>
            <a:r>
              <a:rPr lang="vi-VN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generiše,</a:t>
            </a:r>
            <a:r>
              <a:rPr lang="vi-VN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vi-VN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ugrađuje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kolačić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1" dirty="0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vi-VN"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sadrži ID sesije.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Klijentski</a:t>
            </a:r>
            <a:r>
              <a:rPr lang="vi-VN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pregledač</a:t>
            </a:r>
            <a:r>
              <a:rPr lang="vi-V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potom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skladišti</a:t>
            </a:r>
            <a:r>
              <a:rPr lang="vi-VN" sz="2800" spc="4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kolačić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 umeće</a:t>
            </a:r>
            <a:r>
              <a:rPr lang="vi-VN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njegovu</a:t>
            </a:r>
            <a:r>
              <a:rPr lang="vi-V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1" dirty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vi-VN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7" dirty="0" smtClean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lang="en-US" sz="2800" spc="-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naredne</a:t>
            </a:r>
            <a:r>
              <a:rPr lang="vi-VN"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1" dirty="0">
                <a:solidFill>
                  <a:srgbClr val="000000"/>
                </a:solidFill>
                <a:latin typeface="Calibri"/>
                <a:cs typeface="Calibri"/>
              </a:rPr>
              <a:t>zahtjeve</a:t>
            </a:r>
            <a:r>
              <a:rPr lang="vi-V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3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vi-VN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šalje 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4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Mehanizam sesija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362856" y="1320800"/>
            <a:ext cx="8781143" cy="5537200"/>
          </a:xfrm>
          <a:prstGeom prst="rect">
            <a:avLst/>
          </a:prstGeom>
          <a:blipFill>
            <a:blip r:embed="rId2" cstate="print"/>
            <a:srcRect/>
            <a:stretch>
              <a:fillRect l="-4132" t="-23853" b="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541017" y="5833826"/>
            <a:ext cx="7423156" cy="7181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1460" marR="0">
              <a:lnSpc>
                <a:spcPts val="292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Ra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zmjen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podataka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između pregledača i servera,</a:t>
            </a:r>
          </a:p>
          <a:p>
            <a:pPr marL="0" marR="0">
              <a:lnSpc>
                <a:spcPts val="2700"/>
              </a:lnSpc>
              <a:spcBef>
                <a:spcPts val="0"/>
              </a:spcBef>
              <a:spcAft>
                <a:spcPts val="0"/>
              </a:spcAft>
            </a:pP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prvi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pošalje aplikaciji</a:t>
            </a:r>
            <a:r>
              <a:rPr sz="2400" spc="-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čuva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stanje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Mehanizam sesija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676623" cy="50013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standardnoj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konfiguraciji,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upisuje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sesijskih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disku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pogodno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većinu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Rješenje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veći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stepen</a:t>
            </a:r>
            <a:r>
              <a:rPr lang="en-US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prilagodljivosti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zasnovano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upotrebu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MySQL-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52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čuvanje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o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sesijama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samo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46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7" dirty="0" err="1">
                <a:solidFill>
                  <a:srgbClr val="000000"/>
                </a:solidFill>
                <a:latin typeface="Calibri"/>
                <a:cs typeface="Calibri"/>
              </a:rPr>
              <a:t>jako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zahtjevne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gdje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je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veličina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sesijskih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promjenljivih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izražena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endParaRPr lang="en-US" sz="2800" spc="-12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Čuvanje </a:t>
              </a:r>
              <a:r>
                <a:rPr lang="sr-Latn-ME" sz="3600" b="1" dirty="0" err="1" smtClean="0">
                  <a:ln w="1905"/>
                </a:rPr>
                <a:t>pormjenljivih</a:t>
              </a:r>
              <a:r>
                <a:rPr lang="sr-Latn-ME" sz="3600" b="1" dirty="0" smtClean="0">
                  <a:ln w="1905"/>
                </a:rPr>
                <a:t> sesije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6003726" cy="15901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Započinjanje sesije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sesijskim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ljivama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Okončavanje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Rad sa sesijama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1" y="1364842"/>
            <a:ext cx="8043231" cy="56682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Najveći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aplikacione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logike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nalazi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aplikacionom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sloju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Aplikacioni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sloj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obavlja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većin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zadataka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kojih</a:t>
            </a:r>
            <a:r>
              <a:rPr lang="sr-Latn-ME" sz="28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objedinjuju</a:t>
            </a:r>
            <a:r>
              <a:rPr sz="2800" spc="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ostali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slojevi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Obrađuje </a:t>
            </a:r>
            <a:r>
              <a:rPr lang="vi-VN" sz="2400" spc="-14" dirty="0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dobijene od </a:t>
            </a:r>
            <a:r>
              <a:rPr lang="vi-VN" sz="2400" spc="-15" dirty="0">
                <a:solidFill>
                  <a:srgbClr val="000000"/>
                </a:solidFill>
                <a:latin typeface="Calibri"/>
                <a:cs typeface="Calibri"/>
              </a:rPr>
              <a:t>korisnika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pretvarajući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ih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upite</a:t>
            </a:r>
            <a:r>
              <a:rPr lang="vi-VN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3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vi-VN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čitanje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vi-VN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upisivanje</a:t>
            </a:r>
            <a:r>
              <a:rPr lang="vi-VN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u bazu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vi-VN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vi-VN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Upravlja</a:t>
            </a:r>
            <a:r>
              <a:rPr lang="vi-VN" sz="24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se strukturom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vi-VN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sadržajem </a:t>
            </a:r>
            <a:r>
              <a:rPr lang="vi-VN" sz="2400" spc="-11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vi-VN"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27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vi-VN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prikazuju </a:t>
            </a:r>
            <a:r>
              <a:rPr lang="vi-VN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korisniku.</a:t>
            </a:r>
            <a:endParaRPr lang="sr-Latn-ME" sz="2400" spc="-14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vi-VN"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upravljanje</a:t>
            </a:r>
            <a:r>
              <a:rPr lang="vi-VN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stanjem</a:t>
            </a:r>
            <a:r>
              <a:rPr lang="vi-VN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uz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upotrebu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lang="vi-VN"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7" dirty="0">
                <a:solidFill>
                  <a:srgbClr val="000000"/>
                </a:solidFill>
                <a:latin typeface="Calibri"/>
                <a:cs typeface="Calibri"/>
              </a:rPr>
              <a:t>protokola.</a:t>
            </a: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en-US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nametnuo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komponenta</a:t>
            </a:r>
            <a:r>
              <a:rPr lang="en-US"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mnogih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dinamičkih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srednjeg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velikog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obima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Aplikacioni sloj (#2)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96944" cy="44627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 započinjanje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nove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učitavanje</a:t>
            </a: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postojeće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session_start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():</a:t>
            </a:r>
          </a:p>
          <a:p>
            <a:pPr lvl="1">
              <a:lnSpc>
                <a:spcPts val="3167"/>
              </a:lnSpc>
              <a:spcBef>
                <a:spcPts val="566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bool</a:t>
            </a:r>
            <a:r>
              <a:rPr sz="24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session_start ( )</a:t>
            </a:r>
          </a:p>
          <a:p>
            <a:pPr marL="457200" marR="0" indent="-457200">
              <a:lnSpc>
                <a:spcPts val="3911"/>
              </a:lnSpc>
              <a:spcBef>
                <a:spcPts val="226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Ova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kreira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novu sesiju i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time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sz="28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pristup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superglobalnom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nizu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$_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SESSION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učitava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postojeću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sesiju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koju</a:t>
            </a:r>
            <a:r>
              <a:rPr lang="en-US" sz="28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identifikuje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osnovu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ID sesije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eđen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putem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80" dirty="0">
                <a:solidFill>
                  <a:srgbClr val="000000"/>
                </a:solidFill>
                <a:latin typeface="Calibri"/>
                <a:cs typeface="Calibri"/>
              </a:rPr>
              <a:t>GET,</a:t>
            </a:r>
            <a:r>
              <a:rPr sz="2800" spc="9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POST ili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cookie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55"/>
              </a:lnSpc>
              <a:buFont typeface="Arial" pitchFamily="34" charset="0"/>
              <a:buChar char="•"/>
            </a:pPr>
            <a:r>
              <a:rPr lang="en-US" sz="2800" spc="-15" dirty="0">
                <a:solidFill>
                  <a:srgbClr val="000000"/>
                </a:solidFill>
                <a:latin typeface="Calibri"/>
                <a:cs typeface="Calibri"/>
              </a:rPr>
              <a:t>Ova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uvijek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TRUE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Započinjanje sesije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654"/>
            <a:ext cx="8496944" cy="4847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sesije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zasnovane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kolačićima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gdje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identifikator</a:t>
            </a:r>
            <a:r>
              <a:rPr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sesije prenosi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kolačić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),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session_start()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pozvana</a:t>
            </a:r>
            <a:r>
              <a:rPr lang="en-US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nego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bilo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izlaz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uputi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pregledaču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Dva</a:t>
            </a:r>
            <a:r>
              <a:rPr lang="en-US"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slučaja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3544"/>
              </a:lnSpc>
              <a:spcBef>
                <a:spcPts val="355"/>
              </a:spcBef>
            </a:pP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	1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en-US" sz="2800" spc="13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zahtjevu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nema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identifikatora</a:t>
            </a:r>
            <a:r>
              <a:rPr lang="en-US" sz="2800" spc="-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lvl="2">
              <a:lnSpc>
                <a:spcPts val="3544"/>
              </a:lnSpc>
            </a:pP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2.</a:t>
            </a:r>
            <a:r>
              <a:rPr lang="en-US" sz="3200" spc="13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3200" spc="14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lang="en-US" sz="32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Calibri"/>
                <a:cs typeface="Calibri"/>
              </a:rPr>
              <a:t>zahtjevu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lang="en-US" sz="32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4" dirty="0" err="1">
                <a:solidFill>
                  <a:srgbClr val="000000"/>
                </a:solidFill>
                <a:latin typeface="Calibri"/>
                <a:cs typeface="Calibri"/>
              </a:rPr>
              <a:t>identifikatora</a:t>
            </a:r>
            <a:r>
              <a:rPr lang="en-US" sz="3200" spc="-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endParaRPr lang="en-US"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1371549" lvl="2">
              <a:lnSpc>
                <a:spcPts val="3178"/>
              </a:lnSpc>
              <a:spcBef>
                <a:spcPts val="387"/>
              </a:spcBef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1.</a:t>
            </a:r>
            <a:r>
              <a:rPr lang="en-US" sz="2800" spc="10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Odgovarajuća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1371549" lvl="2">
              <a:lnSpc>
                <a:spcPts val="3181"/>
              </a:lnSpc>
              <a:spcBef>
                <a:spcPts val="200"/>
              </a:spcBef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2.</a:t>
            </a:r>
            <a:r>
              <a:rPr lang="en-US" sz="2800" spc="10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Odgovarajuća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lang="en-US" sz="28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Započinjanje sesije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75280" cy="50013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Generiše se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identifikator</a:t>
            </a:r>
            <a:r>
              <a:rPr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nove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standardnoj</a:t>
            </a:r>
            <a:r>
              <a:rPr lang="en-US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konfiguraciji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odgovor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automatski</a:t>
            </a:r>
            <a:r>
              <a:rPr lang="en-US"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umeće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zaglavlje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>
                <a:solidFill>
                  <a:srgbClr val="000000"/>
                </a:solidFill>
                <a:latin typeface="Calibri"/>
                <a:cs typeface="Calibri"/>
              </a:rPr>
              <a:t>Set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-Cookie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7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klijentskom</a:t>
            </a:r>
            <a:r>
              <a:rPr lang="en-US"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računaru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formira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kolačić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čije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je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PHPSESSID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ID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grupa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32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nasumično</a:t>
            </a:r>
            <a:r>
              <a:rPr lang="en-US"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generisane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heksadecimalne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cifre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) 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formira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.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standardnoj</a:t>
            </a:r>
            <a:r>
              <a:rPr lang="en-US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konfiguraciji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smiještaju</a:t>
            </a:r>
            <a:r>
              <a:rPr lang="en-US"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direktorijum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/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tmp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8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sastoji</a:t>
            </a:r>
            <a:r>
              <a:rPr lang="en-US" sz="28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ID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i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prefiksa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sess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_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HTTP zahtjev i identifikator sesije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96944" cy="42832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 će pokušati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nađe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odgovarajuću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kojoj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odgovara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dati ID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56"/>
              </a:lnSpc>
              <a:buFont typeface="Arial" pitchFamily="34" charset="0"/>
              <a:buChar char="•"/>
            </a:pPr>
            <a:r>
              <a:rPr lang="en-US" sz="2800" b="1" spc="-43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b="1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spc="-12" dirty="0" err="1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b="1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spc="-11" dirty="0" err="1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učitava</a:t>
            </a:r>
            <a:r>
              <a:rPr lang="en-US"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postojeća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 a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promjenljivama</a:t>
            </a:r>
            <a:r>
              <a:rPr lang="en-US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7" dirty="0" err="1" smtClean="0">
                <a:solidFill>
                  <a:srgbClr val="000000"/>
                </a:solidFill>
                <a:latin typeface="Calibri"/>
                <a:cs typeface="Calibri"/>
              </a:rPr>
              <a:t>te</a:t>
            </a:r>
            <a:r>
              <a:rPr lang="en-US" sz="2800" spc="-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33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pristupati</a:t>
            </a:r>
            <a:r>
              <a:rPr lang="en-US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3167"/>
              </a:lnSpc>
            </a:pPr>
            <a:r>
              <a:rPr lang="en-US" sz="2400" dirty="0" smtClean="0">
                <a:solidFill>
                  <a:srgbClr val="FF0000"/>
                </a:solidFill>
                <a:latin typeface="Courier New"/>
                <a:cs typeface="Courier New"/>
              </a:rPr>
              <a:t>	$_</a:t>
            </a:r>
            <a:r>
              <a:rPr lang="en-US" sz="2400" dirty="0">
                <a:solidFill>
                  <a:srgbClr val="FF0000"/>
                </a:solidFill>
                <a:latin typeface="Courier New"/>
                <a:cs typeface="Courier New"/>
              </a:rPr>
              <a:t>SESSION["</a:t>
            </a:r>
            <a:r>
              <a:rPr lang="en-US" sz="2400" dirty="0" err="1">
                <a:solidFill>
                  <a:srgbClr val="FF0000"/>
                </a:solidFill>
                <a:latin typeface="Courier New"/>
                <a:cs typeface="Courier New"/>
              </a:rPr>
              <a:t>naziv_sesijske_promjenljive</a:t>
            </a:r>
            <a:r>
              <a:rPr lang="en-US" sz="2400" dirty="0">
                <a:solidFill>
                  <a:srgbClr val="FF0000"/>
                </a:solidFill>
                <a:latin typeface="Courier New"/>
                <a:cs typeface="Courier New"/>
              </a:rPr>
              <a:t>"]</a:t>
            </a:r>
          </a:p>
          <a:p>
            <a:pPr>
              <a:lnSpc>
                <a:spcPts val="3387"/>
              </a:lnSpc>
            </a:pP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	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mogući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čitanje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upis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457200" indent="-457200">
              <a:lnSpc>
                <a:spcPts val="3911"/>
              </a:lnSpc>
              <a:spcBef>
                <a:spcPts val="312"/>
              </a:spcBef>
              <a:buFont typeface="Arial" pitchFamily="34" charset="0"/>
              <a:buChar char="•"/>
            </a:pPr>
            <a:r>
              <a:rPr lang="en-US" sz="2800" b="1" spc="-43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b="1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spc="-11" dirty="0" err="1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 ne</a:t>
            </a:r>
            <a:r>
              <a:rPr lang="en-US" sz="2800" b="1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lang="en-US" sz="2800" b="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usljed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sakupljanja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smeća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tj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brisanja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zamrznutih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sesija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),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formira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praznu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lang="en-US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spc="-14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HTTP zahtjev i identifikator sesije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364055" cy="38472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Ispitivanje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li postoji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određena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sesijska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vrši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isset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3455"/>
              </a:lnSpc>
            </a:pPr>
            <a:r>
              <a:rPr lang="en-US" sz="2400" dirty="0" smtClean="0">
                <a:solidFill>
                  <a:srgbClr val="FF0000"/>
                </a:solidFill>
                <a:latin typeface="Courier New"/>
                <a:cs typeface="Courier New"/>
              </a:rPr>
              <a:t>	</a:t>
            </a:r>
            <a:r>
              <a:rPr lang="en-US" sz="2400" dirty="0" err="1" smtClean="0">
                <a:solidFill>
                  <a:srgbClr val="FF0000"/>
                </a:solidFill>
                <a:latin typeface="Courier New"/>
                <a:cs typeface="Courier New"/>
              </a:rPr>
              <a:t>isset</a:t>
            </a:r>
            <a:r>
              <a:rPr lang="en-US" sz="2400" dirty="0">
                <a:solidFill>
                  <a:srgbClr val="FF0000"/>
                </a:solidFill>
                <a:latin typeface="Courier New"/>
                <a:cs typeface="Courier New"/>
              </a:rPr>
              <a:t>($_SESSION["</a:t>
            </a:r>
            <a:r>
              <a:rPr lang="en-US" sz="2400" dirty="0" err="1">
                <a:solidFill>
                  <a:srgbClr val="FF0000"/>
                </a:solidFill>
                <a:latin typeface="Courier New"/>
                <a:cs typeface="Courier New"/>
              </a:rPr>
              <a:t>naziv_sesijske_prom</a:t>
            </a:r>
            <a:r>
              <a:rPr lang="en-US" sz="2400" dirty="0" smtClean="0">
                <a:solidFill>
                  <a:srgbClr val="FF0000"/>
                </a:solidFill>
                <a:latin typeface="Courier New"/>
                <a:cs typeface="Courier New"/>
              </a:rPr>
              <a:t>"])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Kreiranje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nove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sesijske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dodjela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nove</a:t>
            </a:r>
            <a:r>
              <a:rPr lang="en-US"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sesijskoj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promjenljivoj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se v</a:t>
            </a:r>
            <a:r>
              <a:rPr lang="en-US" sz="2800" spc="-71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rši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naredbe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3459"/>
              </a:lnSpc>
            </a:pPr>
            <a:r>
              <a:rPr lang="en-US" sz="2400" dirty="0" smtClean="0">
                <a:solidFill>
                  <a:srgbClr val="FF0000"/>
                </a:solidFill>
                <a:latin typeface="Courier New"/>
                <a:cs typeface="Courier New"/>
              </a:rPr>
              <a:t>	$_</a:t>
            </a:r>
            <a:r>
              <a:rPr lang="en-US" sz="2400" dirty="0">
                <a:solidFill>
                  <a:srgbClr val="FF0000"/>
                </a:solidFill>
                <a:latin typeface="Courier New"/>
                <a:cs typeface="Courier New"/>
              </a:rPr>
              <a:t>SESSION["</a:t>
            </a:r>
            <a:r>
              <a:rPr lang="en-US" sz="2400" dirty="0" err="1">
                <a:solidFill>
                  <a:srgbClr val="FF0000"/>
                </a:solidFill>
                <a:latin typeface="Courier New"/>
                <a:cs typeface="Courier New"/>
              </a:rPr>
              <a:t>naziv_sesijske_prom</a:t>
            </a:r>
            <a:r>
              <a:rPr lang="en-US" sz="2400" dirty="0">
                <a:solidFill>
                  <a:srgbClr val="FF0000"/>
                </a:solidFill>
                <a:latin typeface="Courier New"/>
                <a:cs typeface="Courier New"/>
              </a:rPr>
              <a:t>"]=</a:t>
            </a:r>
            <a:r>
              <a:rPr lang="en-US" sz="2400" dirty="0" err="1">
                <a:solidFill>
                  <a:srgbClr val="FF0000"/>
                </a:solidFill>
                <a:latin typeface="Courier New"/>
                <a:cs typeface="Courier New"/>
              </a:rPr>
              <a:t>izraz</a:t>
            </a:r>
            <a:endParaRPr lang="en-US" sz="2400" dirty="0">
              <a:solidFill>
                <a:srgbClr val="FF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Upotreba </a:t>
              </a:r>
              <a:r>
                <a:rPr lang="sr-Latn-ME" sz="3600" b="1" dirty="0" err="1" smtClean="0">
                  <a:ln w="1905"/>
                </a:rPr>
                <a:t>sesijskih</a:t>
              </a:r>
              <a:r>
                <a:rPr lang="sr-Latn-ME" sz="3600" b="1" dirty="0" smtClean="0">
                  <a:ln w="1905"/>
                </a:rPr>
                <a:t> promjenljivih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96944" cy="9700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Brisanje postojeće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sesijske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vrši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unset():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2898047"/>
            <a:ext cx="8331812" cy="4154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FF0000"/>
                </a:solidFill>
                <a:latin typeface="Courier New"/>
                <a:cs typeface="Courier New"/>
              </a:rPr>
              <a:t>unset($_SESSION["naziv_ses_prom"])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Upotreba </a:t>
              </a:r>
              <a:r>
                <a:rPr lang="sr-Latn-ME" sz="3600" b="1" dirty="0" err="1" smtClean="0">
                  <a:ln w="1905"/>
                </a:rPr>
                <a:t>sesijskih</a:t>
              </a:r>
              <a:r>
                <a:rPr lang="sr-Latn-ME" sz="3600" b="1" dirty="0" smtClean="0">
                  <a:ln w="1905"/>
                </a:rPr>
                <a:t> promjenljivih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79844" cy="29495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Sesija treba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okonča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odjavi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aplikacije (izborom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opcije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"Kraj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rada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").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endParaRPr lang="en-US" sz="2800" spc="-25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Okon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č</a:t>
            </a:r>
            <a:r>
              <a:rPr lang="en-US"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avanje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vr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ši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pozivom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session_destroy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</a:p>
          <a:p>
            <a:pPr marL="457200" marR="0" indent="-457200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Okončavanje sesije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96420"/>
            <a:ext cx="6309402" cy="4360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1">
              <a:lnSpc>
                <a:spcPts val="3398"/>
              </a:lnSpc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bool session_destroy ( 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95536" y="2398779"/>
            <a:ext cx="8424936" cy="30008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session_destroy()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uklanja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sesije iz sistema,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ali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uklanja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kolačić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$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PHPSESSID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TRUE, </a:t>
            </a:r>
            <a:r>
              <a:rPr lang="en-US" sz="2800" spc="-38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sesija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uspješno</a:t>
            </a:r>
            <a:r>
              <a:rPr lang="en-US"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uklonjena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inače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8" dirty="0">
                <a:solidFill>
                  <a:srgbClr val="000000"/>
                </a:solidFill>
                <a:latin typeface="Calibri"/>
                <a:cs typeface="Calibri"/>
              </a:rPr>
              <a:t>FALSE.</a:t>
            </a:r>
          </a:p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Okončavanje sesije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525027" y="1484784"/>
            <a:ext cx="8223437" cy="4847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Jedna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izmjena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33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unijeti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u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standardni</a:t>
            </a:r>
            <a:r>
              <a:rPr sz="2800" spc="5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PHP-ov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način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upravljanja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sesijama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jeste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šalje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metodom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GET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POST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ugradi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ID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sesije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atribut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bi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izbegla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potreba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formiranje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spc="-14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2800" spc="-14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b="1" dirty="0" err="1">
                <a:solidFill>
                  <a:srgbClr val="000000"/>
                </a:solidFill>
                <a:latin typeface="Calibri"/>
                <a:cs typeface="Calibri"/>
              </a:rPr>
              <a:t>Razlog</a:t>
            </a:r>
            <a:r>
              <a:rPr lang="en-US" sz="2800" b="1" dirty="0" smtClean="0">
                <a:solidFill>
                  <a:srgbClr val="000000"/>
                </a:solidFill>
                <a:latin typeface="Calibri"/>
                <a:cs typeface="Calibri"/>
              </a:rPr>
              <a:t>: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svoj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pregledač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da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podesi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46" dirty="0" err="1" smtClean="0">
                <a:solidFill>
                  <a:srgbClr val="000000"/>
                </a:solidFill>
                <a:latin typeface="Calibri"/>
                <a:cs typeface="Calibri"/>
              </a:rPr>
              <a:t>tako</a:t>
            </a:r>
            <a:r>
              <a:rPr lang="en-US" sz="2800" spc="-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zabranjuje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upotrebu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3455"/>
              </a:lnSpc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4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Upravljanje sesijama bez upotrebe kolačića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89208" y="1412776"/>
            <a:ext cx="8187248" cy="4873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osljed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ice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zabranjivanja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upotrebe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en-US" sz="2800" spc="-14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lang="en-US"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8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1" dirty="0" err="1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lang="en-US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sz="2400" spc="-43" dirty="0" err="1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lang="en-US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kojih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ID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prenosi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putem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neće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raditi</a:t>
            </a:r>
            <a:endParaRPr lang="en-US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lang="en-US" sz="24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put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zahtijeva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stranica</a:t>
            </a:r>
            <a:r>
              <a:rPr lang="en-US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odgovarajućem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folderu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kreira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>
                <a:solidFill>
                  <a:srgbClr val="000000"/>
                </a:solidFill>
                <a:latin typeface="Calibri"/>
                <a:cs typeface="Calibri"/>
              </a:rPr>
              <a:t>nova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sesija</a:t>
            </a:r>
            <a:endParaRPr lang="en-US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vi-VN" sz="2800" spc="-46" dirty="0">
                <a:solidFill>
                  <a:srgbClr val="000000"/>
                </a:solidFill>
                <a:latin typeface="Calibri"/>
                <a:cs typeface="Calibri"/>
              </a:rPr>
              <a:t>Kako</a:t>
            </a:r>
            <a:r>
              <a:rPr lang="vi-VN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napisati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lang="vi-VN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1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vi-V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će </a:t>
            </a:r>
            <a:r>
              <a:rPr lang="vi-VN" sz="2800" spc="-18" dirty="0">
                <a:solidFill>
                  <a:srgbClr val="000000"/>
                </a:solidFill>
                <a:latin typeface="Calibri"/>
                <a:cs typeface="Calibri"/>
              </a:rPr>
              <a:t>korektno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4" dirty="0">
                <a:solidFill>
                  <a:srgbClr val="000000"/>
                </a:solidFill>
                <a:latin typeface="Calibri"/>
                <a:cs typeface="Calibri"/>
              </a:rPr>
              <a:t>raditi</a:t>
            </a:r>
            <a:r>
              <a:rPr lang="vi-VN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vi-VN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lang="en-US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korisnici</a:t>
            </a:r>
            <a:r>
              <a:rPr lang="vi-VN" sz="2800" spc="49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4" dirty="0">
                <a:solidFill>
                  <a:srgbClr val="000000"/>
                </a:solidFill>
                <a:latin typeface="Calibri"/>
                <a:cs typeface="Calibri"/>
              </a:rPr>
              <a:t>svojim</a:t>
            </a:r>
            <a:r>
              <a:rPr lang="vi-VN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2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 pregledačima</a:t>
            </a:r>
            <a:r>
              <a:rPr lang="vi-V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zabranjuju</a:t>
            </a: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upotrebu</a:t>
            </a:r>
            <a:r>
              <a:rPr lang="vi-VN" sz="2800" spc="5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=&gt;</a:t>
            </a:r>
            <a:r>
              <a:rPr lang="vi-VN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ID</a:t>
            </a:r>
            <a:r>
              <a:rPr lang="vi-VN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vi-VN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 ne šalje u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obliku</a:t>
            </a:r>
            <a:r>
              <a:rPr lang="vi-VN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kolačića,</a:t>
            </a:r>
            <a:r>
              <a:rPr lang="vi-VN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2" dirty="0">
                <a:solidFill>
                  <a:srgbClr val="000000"/>
                </a:solidFill>
                <a:latin typeface="Calibri"/>
                <a:cs typeface="Calibri"/>
              </a:rPr>
              <a:t>nego</a:t>
            </a:r>
            <a:r>
              <a:rPr lang="vi-V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prosljeđuje</a:t>
            </a:r>
            <a:r>
              <a:rPr lang="vi-VN" sz="28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lang="vi-VN"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3" dirty="0">
                <a:solidFill>
                  <a:srgbClr val="000000"/>
                </a:solidFill>
                <a:latin typeface="Calibri"/>
                <a:cs typeface="Calibri"/>
              </a:rPr>
              <a:t>zahtjeva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metodom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GET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ili POST!</a:t>
            </a:r>
          </a:p>
          <a:p>
            <a:pPr marL="457200" indent="-457200">
              <a:lnSpc>
                <a:spcPts val="2594"/>
              </a:lnSpc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4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Upravljanje sesijama bez upotrebe kolačića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6654"/>
            <a:ext cx="7611184" cy="44242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Šta</a:t>
            </a:r>
            <a:r>
              <a:rPr sz="32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PHP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endParaRPr lang="sr-Latn-ME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Jezik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55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pisanje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skriptova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1" dirty="0" err="1">
                <a:solidFill>
                  <a:srgbClr val="000000"/>
                </a:solidFill>
                <a:latin typeface="Calibri"/>
                <a:cs typeface="Calibri"/>
              </a:rPr>
              <a:t>rade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namjenski</a:t>
            </a:r>
            <a:r>
              <a:rPr lang="en-US"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projektovan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46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upotrebu</a:t>
            </a:r>
            <a:r>
              <a:rPr lang="en-US"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vebu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Početna</a:t>
            </a:r>
            <a:r>
              <a:rPr lang="en-US"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verzija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-a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napravljena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1994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en-US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godine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Aktuelna</a:t>
            </a:r>
            <a:r>
              <a:rPr lang="en-US" sz="2800" spc="3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verzija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 PHP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75" dirty="0">
                <a:solidFill>
                  <a:srgbClr val="000000"/>
                </a:solidFill>
                <a:latin typeface="Calibri"/>
                <a:cs typeface="Calibri"/>
              </a:rPr>
              <a:t>ver.</a:t>
            </a:r>
            <a:r>
              <a:rPr lang="en-US" sz="2800" spc="8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7.4.7</a:t>
            </a:r>
            <a:r>
              <a:rPr lang="en-US" sz="2800" spc="3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(od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19.03.2020.).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en-US"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proizvod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otvorenog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koda</a:t>
            </a:r>
            <a:r>
              <a:rPr lang="en-US" sz="2800" spc="-25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25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spc="-17" dirty="0">
                <a:solidFill>
                  <a:srgbClr val="000000"/>
                </a:solidFill>
                <a:latin typeface="Calibri"/>
                <a:cs typeface="Calibri"/>
              </a:rPr>
              <a:t>Personal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Home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>
                <a:solidFill>
                  <a:srgbClr val="000000"/>
                </a:solidFill>
                <a:latin typeface="Calibri"/>
                <a:cs typeface="Calibri"/>
              </a:rPr>
              <a:t>Page,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lang="en-US" sz="2800" b="1" spc="-12" dirty="0">
                <a:solidFill>
                  <a:srgbClr val="000000"/>
                </a:solidFill>
                <a:latin typeface="Calibri"/>
                <a:cs typeface="Calibri"/>
              </a:rPr>
              <a:t>Hypertext</a:t>
            </a:r>
            <a:r>
              <a:rPr lang="en-US" sz="2800" b="1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dirty="0" smtClean="0">
                <a:solidFill>
                  <a:srgbClr val="000000"/>
                </a:solidFill>
                <a:latin typeface="Calibri"/>
                <a:cs typeface="Calibri"/>
              </a:rPr>
              <a:t>Preprocessor</a:t>
            </a:r>
            <a:r>
              <a:rPr lang="sr-Latn-ME" sz="2800" b="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://www.php.net</a:t>
            </a: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endParaRPr lang="en-US" sz="3200" spc="-25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</a:t>
              </a:r>
              <a:r>
                <a:rPr lang="sr-Latn-ME" sz="3600" b="1" kern="1200" cap="none" spc="0" baseline="0" dirty="0" smtClean="0">
                  <a:ln w="1905"/>
                  <a:effectLst/>
                </a:rPr>
                <a:t>HP – osnovni</a:t>
              </a:r>
              <a:r>
                <a:rPr lang="sr-Latn-ME" sz="3600" b="1" kern="1200" cap="none" spc="0" dirty="0" smtClean="0">
                  <a:ln w="1905"/>
                  <a:effectLst/>
                </a:rPr>
                <a:t> pojmovi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3606"/>
            <a:ext cx="8187248" cy="3329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session_start()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lang="en-US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ljivu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$PHPSESSID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bez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obzira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li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njena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eđena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metodom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GET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 </a:t>
            </a:r>
            <a:r>
              <a:rPr sz="2800" spc="-62" dirty="0">
                <a:solidFill>
                  <a:srgbClr val="000000"/>
                </a:solidFill>
                <a:latin typeface="Calibri"/>
                <a:cs typeface="Calibri"/>
              </a:rPr>
              <a:t>POST</a:t>
            </a:r>
            <a:r>
              <a:rPr sz="2800" spc="-62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spc="-62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2800" spc="-62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55"/>
              </a:lnSpc>
              <a:buFont typeface="Arial" pitchFamily="34" charset="0"/>
              <a:buChar char="•"/>
            </a:pPr>
            <a:r>
              <a:rPr lang="sv-SE" sz="2800" dirty="0">
                <a:solidFill>
                  <a:srgbClr val="000000"/>
                </a:solidFill>
                <a:latin typeface="Calibri"/>
                <a:cs typeface="Calibri"/>
              </a:rPr>
              <a:t>Uglavnom</a:t>
            </a:r>
            <a:r>
              <a:rPr lang="sv-SE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v-SE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sv-SE" sz="2800" spc="-23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lang="sv-SE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v-SE" sz="2800" dirty="0">
                <a:solidFill>
                  <a:srgbClr val="000000"/>
                </a:solidFill>
                <a:latin typeface="Calibri"/>
                <a:cs typeface="Calibri"/>
              </a:rPr>
              <a:t>metoda</a:t>
            </a:r>
            <a:r>
              <a:rPr lang="sv-SE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v-SE" sz="2800" spc="-76" dirty="0">
                <a:solidFill>
                  <a:srgbClr val="000000"/>
                </a:solidFill>
                <a:latin typeface="Calibri"/>
                <a:cs typeface="Calibri"/>
              </a:rPr>
              <a:t>GET.</a:t>
            </a: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62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Upravljanje sesijama bez upotrebe kolačića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187248" cy="2449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PHP-ov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 sistem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upravljanje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sesijama se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 err="1" smtClean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800" spc="-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podesiti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tako</a:t>
            </a:r>
            <a:r>
              <a:rPr sz="2800" spc="6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formira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kolačić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PHPSESSID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session.use_cookies</a:t>
            </a:r>
            <a:r>
              <a:rPr lang="en-US" sz="2800" spc="-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=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0 (default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) (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php.ini)</a:t>
            </a:r>
          </a:p>
          <a:p>
            <a:pPr marL="457200" marR="0" indent="-457200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Isključivanje kolačića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39552" y="1356654"/>
            <a:ext cx="8424936" cy="34496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pošalje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10" dirty="0" err="1">
                <a:solidFill>
                  <a:srgbClr val="000000"/>
                </a:solidFill>
                <a:latin typeface="Calibri"/>
                <a:cs typeface="Calibri"/>
              </a:rPr>
              <a:t>prvi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2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izvršavanje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skripta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otvara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nova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sesija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20" dirty="0" err="1">
                <a:solidFill>
                  <a:srgbClr val="000000"/>
                </a:solidFill>
                <a:latin typeface="Calibri"/>
                <a:cs typeface="Calibri"/>
              </a:rPr>
              <a:t>formira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odgovaraju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čije bi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nešto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poput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sess_be2202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...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AE80</a:t>
            </a:r>
            <a:endParaRPr lang="en-US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Svi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naredni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zahtjevi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trebalo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bi da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sadrže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atribut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PHPSESSID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izgledali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bi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3456"/>
              </a:lnSpc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	http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://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localhost/page.php?PHPSESSID=be2202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...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AE80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64916" y="286113"/>
            <a:ext cx="7895516" cy="838631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Prosljeđivanje</a:t>
              </a:r>
              <a:r>
                <a:rPr lang="sr-Latn-ME" sz="3200" b="1" dirty="0" smtClean="0">
                  <a:ln w="1905"/>
                </a:rPr>
                <a:t>  ID sesije u obliku GET promjenljive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395536" y="1574209"/>
            <a:ext cx="8507845" cy="50270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pl-PL" sz="2800" spc="-46" dirty="0">
                <a:solidFill>
                  <a:srgbClr val="000000"/>
                </a:solidFill>
                <a:latin typeface="Calibri"/>
                <a:cs typeface="Calibri"/>
              </a:rPr>
              <a:t>Kako</a:t>
            </a:r>
            <a:r>
              <a:rPr lang="pl-PL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11" dirty="0">
                <a:solidFill>
                  <a:srgbClr val="000000"/>
                </a:solidFill>
                <a:latin typeface="Calibri"/>
                <a:cs typeface="Calibri"/>
              </a:rPr>
              <a:t>navedeno</a:t>
            </a:r>
            <a:r>
              <a:rPr lang="pl-PL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15" dirty="0">
                <a:solidFill>
                  <a:srgbClr val="000000"/>
                </a:solidFill>
                <a:latin typeface="Calibri"/>
                <a:cs typeface="Calibri"/>
              </a:rPr>
              <a:t>posti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ći</a:t>
            </a:r>
            <a:r>
              <a:rPr lang="pl-PL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pl-PL" sz="2800" spc="-25" dirty="0">
                <a:solidFill>
                  <a:srgbClr val="000000"/>
                </a:solidFill>
                <a:latin typeface="Calibri"/>
                <a:cs typeface="Calibri"/>
              </a:rPr>
              <a:t>kodu?</a:t>
            </a: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Skriptovi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generi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šu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hiperlinkove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7" dirty="0">
                <a:solidFill>
                  <a:srgbClr val="000000"/>
                </a:solidFill>
                <a:latin typeface="Calibri"/>
                <a:cs typeface="Calibri"/>
              </a:rPr>
              <a:t>ka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drugim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stranicama</a:t>
            </a:r>
            <a:r>
              <a:rPr sz="2800" spc="49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moraju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ugrađuju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URL-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GET atribut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čiji je naziv PHPSESSID</a:t>
            </a:r>
          </a:p>
          <a:p>
            <a:pPr marR="0">
              <a:lnSpc>
                <a:spcPts val="3026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 href="abc.php?PHPSESSID=&lt;?=session_id()</a:t>
            </a:r>
            <a:r>
              <a:rPr sz="2400" spc="68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?&gt;"</a:t>
            </a:r>
          </a:p>
          <a:p>
            <a:pPr marL="457200" indent="-457200">
              <a:lnSpc>
                <a:spcPts val="3023"/>
              </a:lnSpc>
              <a:buFont typeface="Arial" pitchFamily="34" charset="0"/>
              <a:buChar char="•"/>
            </a:pP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kra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023"/>
              </a:lnSpc>
            </a:pPr>
            <a:r>
              <a:rPr lang="en-US"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&lt;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lang="en-US" sz="2400" spc="1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href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="</a:t>
            </a:r>
            <a:r>
              <a:rPr lang="en-US" sz="240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abc.php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?&lt;?=SID</a:t>
            </a:r>
            <a:r>
              <a:rPr lang="en-US" sz="2400" spc="64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?&gt;“</a:t>
            </a: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en-US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podešava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konstantu</a:t>
            </a:r>
            <a:r>
              <a:rPr lang="en-US" sz="2800" spc="7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SID u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oblik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pogodan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46" dirty="0" err="1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800" spc="-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upotrebu</a:t>
            </a:r>
            <a:r>
              <a:rPr lang="en-US" sz="2800" spc="5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URL-u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upitni</a:t>
            </a:r>
            <a:r>
              <a:rPr lang="en-US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deo</a:t>
            </a:r>
            <a:r>
              <a:rPr lang="en-US" sz="2800" spc="-18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bi se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olakšalo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pisanje</a:t>
            </a:r>
            <a:r>
              <a:rPr lang="en-US"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URL-</a:t>
            </a:r>
            <a:r>
              <a:rPr lang="en-US" sz="2800" spc="-25" dirty="0">
                <a:solidFill>
                  <a:srgbClr val="000000"/>
                </a:solidFill>
                <a:latin typeface="Calibri"/>
                <a:cs typeface="Calibri"/>
              </a:rPr>
              <a:t>ova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3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upućuju</a:t>
            </a:r>
            <a:r>
              <a:rPr lang="en-US"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skriptove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kojima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lang="en-US" sz="28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02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64916" y="286113"/>
            <a:ext cx="7895516" cy="838631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Prosljeđivanje</a:t>
              </a:r>
              <a:r>
                <a:rPr lang="sr-Latn-ME" sz="3200" b="1" dirty="0" smtClean="0">
                  <a:ln w="1905"/>
                </a:rPr>
                <a:t>  ID sesije u obliku GET promjenljive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17200" y="1363318"/>
            <a:ext cx="8547288" cy="29495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6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kreirana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session_start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podešava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4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konstante</a:t>
            </a:r>
            <a:r>
              <a:rPr lang="en-US" sz="2800" spc="-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SID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praznu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znakovnu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36"/>
              </a:lnSpc>
              <a:spcBef>
                <a:spcPts val="0"/>
              </a:spcBef>
              <a:spcAft>
                <a:spcPts val="0"/>
              </a:spcAft>
            </a:pPr>
            <a:endParaRPr lang="en-US" sz="2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spc="-46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spc="6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kreirana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SID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oblika</a:t>
            </a: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PHPSESSID=be2202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...AE80</a:t>
            </a:r>
          </a:p>
          <a:p>
            <a:pPr marL="0" marR="0">
              <a:lnSpc>
                <a:spcPts val="3036"/>
              </a:lnSpc>
              <a:spcBef>
                <a:spcPts val="0"/>
              </a:spcBef>
              <a:spcAft>
                <a:spcPts val="0"/>
              </a:spcAft>
            </a:pPr>
            <a:endParaRPr sz="28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286113"/>
            <a:ext cx="7895516" cy="838631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Prosljeđivanje</a:t>
              </a:r>
              <a:r>
                <a:rPr lang="sr-Latn-ME" sz="3200" b="1" dirty="0" smtClean="0">
                  <a:ln w="1905"/>
                </a:rPr>
                <a:t>  ID sesije u obliku GET promjenljive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7" y="1363318"/>
            <a:ext cx="8568952" cy="44371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mjest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piše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9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2800" spc="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ugrađuje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ID sesije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URL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PHP-u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opcija URL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rewrite,</a:t>
            </a:r>
            <a:r>
              <a:rPr sz="28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automatski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podešava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referentne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URL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3" dirty="0">
                <a:solidFill>
                  <a:srgbClr val="000000"/>
                </a:solidFill>
                <a:latin typeface="Calibri"/>
                <a:cs typeface="Calibri"/>
              </a:rPr>
              <a:t>tako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sadrže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ID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GET atribut.</a:t>
            </a:r>
          </a:p>
          <a:p>
            <a:pPr marL="457200" marR="0" indent="-4572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bi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ova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mogućnost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aktivirala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(php.ini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session.use_trans_sid</a:t>
            </a:r>
            <a:r>
              <a:rPr sz="2800" spc="6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=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(default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0)</a:t>
            </a: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Pošto</a:t>
            </a:r>
            <a:r>
              <a:rPr sz="28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uključi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opcija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URL</a:t>
            </a:r>
            <a:r>
              <a:rPr sz="2800" spc="-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rewrite,</a:t>
            </a:r>
            <a:r>
              <a:rPr sz="2800" i="1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analizira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9" dirty="0" err="1" smtClean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2800" spc="6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skriptovi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generišu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automatski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dopunjava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 smtClean="0">
                <a:solidFill>
                  <a:srgbClr val="000000"/>
                </a:solidFill>
                <a:latin typeface="Calibri"/>
                <a:cs typeface="Calibri"/>
              </a:rPr>
              <a:t>URL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sz="2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njemu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0" dirty="0">
                <a:solidFill>
                  <a:srgbClr val="000000"/>
                </a:solidFill>
                <a:latin typeface="Calibri"/>
                <a:cs typeface="Calibri"/>
              </a:rPr>
              <a:t>tako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sadrže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atribut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PHPSESSID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upitnom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elu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286113"/>
            <a:ext cx="7895516" cy="838631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Prosljeđivanje</a:t>
              </a:r>
              <a:r>
                <a:rPr lang="sr-Latn-ME" sz="3200" b="1" dirty="0" smtClean="0">
                  <a:ln w="1905"/>
                </a:rPr>
                <a:t>  ID sesije u obliku GET promjenljive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654"/>
            <a:ext cx="8640960" cy="41806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Mane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opcije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URL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rewrite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en-US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3413"/>
              </a:lnSpc>
              <a:buFont typeface="Arial" pitchFamily="34" charset="0"/>
              <a:buChar char="•"/>
            </a:pPr>
            <a:r>
              <a:rPr lang="pl-PL" sz="2400" spc="-17" dirty="0">
                <a:solidFill>
                  <a:srgbClr val="000000"/>
                </a:solidFill>
                <a:latin typeface="Calibri"/>
                <a:cs typeface="Calibri"/>
              </a:rPr>
              <a:t>Potrebna</a:t>
            </a:r>
            <a:r>
              <a:rPr lang="pl-PL"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je dodatna</a:t>
            </a:r>
            <a:r>
              <a:rPr lang="pl-PL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15" dirty="0">
                <a:solidFill>
                  <a:srgbClr val="000000"/>
                </a:solidFill>
                <a:latin typeface="Calibri"/>
                <a:cs typeface="Calibri"/>
              </a:rPr>
              <a:t>obrada</a:t>
            </a:r>
            <a:r>
              <a:rPr lang="pl-PL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zbog analiziranja</a:t>
            </a:r>
            <a:r>
              <a:rPr lang="pl-PL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43" dirty="0" smtClean="0">
                <a:solidFill>
                  <a:srgbClr val="000000"/>
                </a:solidFill>
                <a:latin typeface="Calibri"/>
                <a:cs typeface="Calibri"/>
              </a:rPr>
              <a:t>svake</a:t>
            </a:r>
            <a:r>
              <a:rPr lang="en-US" sz="2400" spc="-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 smtClean="0">
                <a:solidFill>
                  <a:srgbClr val="000000"/>
                </a:solidFill>
                <a:latin typeface="Calibri"/>
                <a:cs typeface="Calibri"/>
              </a:rPr>
              <a:t>generisane </a:t>
            </a:r>
            <a:r>
              <a:rPr lang="pl-PL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stranice</a:t>
            </a:r>
            <a:endParaRPr lang="en-US" sz="2400" spc="-15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23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Bezbjedonosni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problemi</a:t>
            </a:r>
            <a:endParaRPr lang="en-US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023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(URL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identifikatorom</a:t>
            </a:r>
            <a:r>
              <a:rPr lang="en-US"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4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vidi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u URL-u,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mo</a:t>
            </a:r>
            <a:r>
              <a:rPr lang="en-US" sz="2400" spc="-62" dirty="0" err="1" smtClean="0">
                <a:solidFill>
                  <a:srgbClr val="000000"/>
                </a:solidFill>
                <a:latin typeface="Calibri"/>
                <a:cs typeface="Calibri"/>
              </a:rPr>
              <a:t>že</a:t>
            </a:r>
            <a:r>
              <a:rPr lang="en-US" sz="2400" spc="-6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en-US"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sačuvan</a:t>
            </a:r>
            <a:r>
              <a:rPr lang="en-US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History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Bookmarks</a:t>
            </a:r>
            <a:r>
              <a:rPr lang="en-US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nekom</a:t>
            </a:r>
            <a:r>
              <a:rPr lang="en-US" sz="24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public</a:t>
            </a:r>
            <a:r>
              <a:rPr lang="en-US" sz="24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računaru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,...)</a:t>
            </a:r>
            <a:r>
              <a:rPr lang="en-US" sz="24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=&gt;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3" dirty="0">
                <a:solidFill>
                  <a:srgbClr val="000000"/>
                </a:solidFill>
                <a:latin typeface="Calibri"/>
                <a:cs typeface="Calibri"/>
              </a:rPr>
              <a:t>LO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ŠE!!!</a:t>
            </a:r>
          </a:p>
          <a:p>
            <a:pPr>
              <a:lnSpc>
                <a:spcPts val="3023"/>
              </a:lnSpc>
            </a:pPr>
            <a:endParaRPr lang="en-US" sz="32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023"/>
              </a:lnSpc>
            </a:pPr>
            <a:endParaRPr lang="pl-PL" sz="3200" spc="-15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endParaRPr sz="32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64916" y="286113"/>
            <a:ext cx="7895516" cy="838631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Prosljeđivanje</a:t>
              </a:r>
              <a:r>
                <a:rPr lang="sr-Latn-ME" sz="3200" b="1" dirty="0" smtClean="0">
                  <a:ln w="1905"/>
                </a:rPr>
                <a:t>  ID sesije u obliku GET promjenljive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56654"/>
            <a:ext cx="8496944" cy="45781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praviti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>
                <a:solidFill>
                  <a:srgbClr val="000000"/>
                </a:solidFill>
                <a:latin typeface="Calibri"/>
                <a:cs typeface="Calibri"/>
              </a:rPr>
              <a:t>korisniku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pružaju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mogućnost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sam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zatvori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sesiju, </a:t>
            </a:r>
            <a:r>
              <a:rPr sz="2800" spc="-44" dirty="0">
                <a:solidFill>
                  <a:srgbClr val="000000"/>
                </a:solidFill>
                <a:latin typeface="Calibri"/>
                <a:cs typeface="Calibri"/>
              </a:rPr>
              <a:t>tako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skriptu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pozvati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funkciju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session_destroy()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garantovati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će se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uvek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odjaviti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 aplikacije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tako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zahtijev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ati</a:t>
            </a:r>
            <a:r>
              <a:rPr lang="en-US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odgovarajući</a:t>
            </a:r>
            <a:r>
              <a:rPr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skript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PHP-ov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mehanizam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upravljanja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sesijama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ugrađen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mehanizam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sakupljanje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smeća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ob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ezbjeđ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se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neaktivnih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zamrznutih)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sesija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posl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izvesnog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vremena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brišu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Sakupljanje smeća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64916" y="1368444"/>
            <a:ext cx="8399572" cy="4873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04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Neophodnost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sakupljanja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smeća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049"/>
              </a:lnSpc>
              <a:buFont typeface="Arial" pitchFamily="34" charset="0"/>
              <a:buChar char="•"/>
            </a:pPr>
            <a:r>
              <a:rPr lang="vi-VN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sprječava</a:t>
            </a:r>
            <a:r>
              <a:rPr lang="vi-VN" sz="24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vi-VN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da se</a:t>
            </a:r>
            <a:r>
              <a:rPr lang="vi-VN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folder</a:t>
            </a:r>
            <a:r>
              <a:rPr lang="vi-VN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prepuni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datotekama</a:t>
            </a:r>
            <a:r>
              <a:rPr lang="vi-VN" sz="24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sesija,</a:t>
            </a:r>
            <a:r>
              <a:rPr lang="vi-VN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23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lang="vi-VN"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slabi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performanse</a:t>
            </a:r>
            <a:r>
              <a:rPr lang="vi-VN" sz="24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sistema</a:t>
            </a:r>
            <a:endParaRPr lang="en-US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049"/>
              </a:lnSpc>
              <a:buFont typeface="Arial" pitchFamily="34" charset="0"/>
              <a:buChar char="•"/>
            </a:pP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smanjuje</a:t>
            </a:r>
            <a:r>
              <a:rPr lang="vi-VN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se rizik</a:t>
            </a:r>
            <a:r>
              <a:rPr lang="vi-VN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vi-VN" sz="2400" spc="-23" dirty="0">
                <a:solidFill>
                  <a:srgbClr val="000000"/>
                </a:solidFill>
                <a:latin typeface="Calibri"/>
                <a:cs typeface="Calibri"/>
              </a:rPr>
              <a:t>neko</a:t>
            </a:r>
            <a:r>
              <a:rPr lang="vi-VN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63" dirty="0">
                <a:solidFill>
                  <a:srgbClr val="000000"/>
                </a:solidFill>
                <a:latin typeface="Calibri"/>
                <a:cs typeface="Calibri"/>
              </a:rPr>
              <a:t>ko</a:t>
            </a:r>
            <a:r>
              <a:rPr lang="vi-VN" sz="24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nasumično pogađa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ID sesija</a:t>
            </a:r>
            <a:r>
              <a:rPr lang="vi-VN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ukrade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neku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staru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sesiju</a:t>
            </a:r>
            <a:r>
              <a:rPr lang="vi-VN"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21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 se više</a:t>
            </a:r>
            <a:r>
              <a:rPr lang="vi-VN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lang="vi-VN" sz="2400" spc="-17" dirty="0" smtClean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endParaRPr lang="en-US" sz="2400" spc="-17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049"/>
              </a:lnSpc>
              <a:buFont typeface="Arial" pitchFamily="34" charset="0"/>
              <a:buChar char="•"/>
            </a:pPr>
            <a:endParaRPr lang="en-US" sz="2400" spc="-17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46"/>
              </a:lnSpc>
              <a:buFont typeface="Arial" pitchFamily="34" charset="0"/>
              <a:buChar char="•"/>
            </a:pP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Postoje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dva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parametra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definisana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datoteci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php.ini)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upravljaju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sakupljanjem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smeća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861313" marR="0" indent="-342900">
              <a:lnSpc>
                <a:spcPts val="2563"/>
              </a:lnSpc>
              <a:spcBef>
                <a:spcPts val="31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session.gc_maxlifetime</a:t>
            </a:r>
            <a:r>
              <a:rPr lang="en-US" sz="2400" spc="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</a:p>
          <a:p>
            <a:pPr marL="861313" indent="-342900">
              <a:lnSpc>
                <a:spcPts val="2563"/>
              </a:lnSpc>
              <a:spcBef>
                <a:spcPts val="319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session.gc_probability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61313" marR="0" indent="-342900">
              <a:lnSpc>
                <a:spcPts val="2563"/>
              </a:lnSpc>
              <a:spcBef>
                <a:spcPts val="319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20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268"/>
              </a:lnSpc>
              <a:buFont typeface="Arial" pitchFamily="34" charset="0"/>
              <a:buChar char="•"/>
            </a:pPr>
            <a:endParaRPr lang="vi-VN" sz="2400" spc="-17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304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5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Sakupljanje smeća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56654"/>
            <a:ext cx="8280920" cy="49500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76" dirty="0">
                <a:solidFill>
                  <a:srgbClr val="000000"/>
                </a:solidFill>
                <a:latin typeface="Calibri"/>
                <a:cs typeface="Calibri"/>
              </a:rPr>
              <a:t>Tokom</a:t>
            </a:r>
            <a:r>
              <a:rPr sz="2800" spc="9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postupka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sakupljanja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smeća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ispituju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sesije 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briše se 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svaka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sesija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kojoj</a:t>
            </a:r>
            <a:r>
              <a:rPr lang="en-US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niko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nije pristupio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tokom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vremena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određenog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parametrom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gc_maxlifetime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(default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1440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sec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vi-VN" sz="2800" spc="-18" dirty="0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lang="vi-VN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gc_probability</a:t>
            </a:r>
            <a:r>
              <a:rPr lang="vi-VN"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određuje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procenat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verovatnoće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sakupljanja</a:t>
            </a:r>
            <a:r>
              <a:rPr lang="vi-VN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smeća (100%</a:t>
            </a:r>
            <a:r>
              <a:rPr lang="vi-VN" sz="2800" spc="-5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lang="vi-VN" sz="2800" spc="-21" dirty="0" smtClean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lang="en-US" sz="2800" spc="-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put</a:t>
            </a:r>
            <a:r>
              <a:rPr lang="vi-VN" sz="28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8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lang="vi-VN"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vi-VN" sz="2800" spc="-28" dirty="0">
                <a:solidFill>
                  <a:srgbClr val="000000"/>
                </a:solidFill>
                <a:latin typeface="Calibri"/>
                <a:cs typeface="Calibri"/>
              </a:rPr>
              <a:t>pozove</a:t>
            </a:r>
            <a:r>
              <a:rPr lang="vi-V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vi-VN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session_start(),</a:t>
            </a:r>
            <a:r>
              <a:rPr lang="vi-VN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1%</a:t>
            </a:r>
            <a:r>
              <a:rPr lang="vi-VN" sz="2800" spc="-8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vi-VN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2" dirty="0">
                <a:solidFill>
                  <a:srgbClr val="000000"/>
                </a:solidFill>
                <a:latin typeface="Calibri"/>
                <a:cs typeface="Calibri"/>
              </a:rPr>
              <a:t>verovatnoćom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 0.01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0" dirty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put</a:t>
            </a:r>
            <a:r>
              <a:rPr lang="vi-VN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8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lang="vi-VN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vi-VN" sz="2800" spc="-27" dirty="0" smtClean="0">
                <a:solidFill>
                  <a:srgbClr val="000000"/>
                </a:solidFill>
                <a:latin typeface="Calibri"/>
                <a:cs typeface="Calibri"/>
              </a:rPr>
              <a:t>pozove</a:t>
            </a:r>
            <a:r>
              <a:rPr lang="en-US" sz="2800" spc="-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vi-VN"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session_start()</a:t>
            </a:r>
            <a:r>
              <a:rPr lang="vi-VN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Sakupljanje smeća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56654"/>
            <a:ext cx="8424936" cy="44499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Šta</a:t>
            </a:r>
            <a:r>
              <a:rPr sz="32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MySQL?</a:t>
            </a:r>
          </a:p>
          <a:p>
            <a:pPr marL="457200" marR="0" indent="-457200">
              <a:lnSpc>
                <a:spcPts val="3413"/>
              </a:lnSpc>
              <a:spcBef>
                <a:spcPts val="81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Brz i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robustan</a:t>
            </a:r>
            <a:r>
              <a:rPr sz="2800" spc="7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sistem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upravljanje</a:t>
            </a: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relacionim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bazama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podataka.</a:t>
            </a:r>
          </a:p>
          <a:p>
            <a:pPr marL="457200" marR="0" indent="-4572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MySQL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višekorisnički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višenitni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sistem.</a:t>
            </a:r>
          </a:p>
          <a:p>
            <a:pPr marL="457200" marR="0" indent="-457200">
              <a:lnSpc>
                <a:spcPts val="3911"/>
              </a:lnSpc>
              <a:spcBef>
                <a:spcPts val="216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SQL (Structed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Query</a:t>
            </a: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Language)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32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standardni</a:t>
            </a:r>
            <a:r>
              <a:rPr lang="en-US" sz="32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jezik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51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upite</a:t>
            </a:r>
            <a:r>
              <a:rPr sz="32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 bazi 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podataka.</a:t>
            </a:r>
          </a:p>
          <a:p>
            <a:pPr marL="457200" marR="0" indent="-457200">
              <a:lnSpc>
                <a:spcPts val="3911"/>
              </a:lnSpc>
              <a:spcBef>
                <a:spcPts val="36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8" dirty="0">
                <a:solidFill>
                  <a:srgbClr val="000000"/>
                </a:solidFill>
                <a:latin typeface="Calibri"/>
                <a:cs typeface="Calibri"/>
              </a:rPr>
              <a:t>Zašto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koristimo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 i MySQL?</a:t>
            </a:r>
          </a:p>
          <a:p>
            <a:pPr marL="914400" lvl="1" indent="-457200">
              <a:lnSpc>
                <a:spcPts val="3413"/>
              </a:lnSpc>
              <a:spcBef>
                <a:spcPts val="378"/>
              </a:spcBef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 da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rade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pod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svakim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poznatijim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operativnim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sistemom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čak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7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onih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manje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popularnih.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smtClean="0">
                  <a:ln w="1905"/>
                </a:rPr>
                <a:t>MySQL</a:t>
              </a:r>
              <a:r>
                <a:rPr lang="sr-Latn-ME" sz="3600" b="1" kern="1200" cap="none" spc="0" baseline="0" dirty="0" smtClean="0">
                  <a:ln w="1905"/>
                  <a:effectLst/>
                </a:rPr>
                <a:t> – osnovni</a:t>
              </a:r>
              <a:r>
                <a:rPr lang="sr-Latn-ME" sz="3600" b="1" kern="1200" cap="none" spc="0" dirty="0" smtClean="0">
                  <a:ln w="1905"/>
                  <a:effectLst/>
                </a:rPr>
                <a:t> pojmovi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56654"/>
            <a:ext cx="8424935" cy="44499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Postupak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sakupljanja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smeća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poprilično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optereti</a:t>
            </a:r>
            <a:r>
              <a:rPr sz="28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server,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naročito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velikim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brojem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korisnika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(mora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ispitati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datum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osljed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njeg</a:t>
            </a:r>
            <a:r>
              <a:rPr sz="28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ažuriranja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7" dirty="0">
                <a:solidFill>
                  <a:srgbClr val="000000"/>
                </a:solidFill>
                <a:latin typeface="Calibri"/>
                <a:cs typeface="Calibri"/>
              </a:rPr>
              <a:t>svake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800" spc="-36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gc_probability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podesi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suviše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visoko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nepotrebno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opterećuje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7" dirty="0">
                <a:solidFill>
                  <a:srgbClr val="000000"/>
                </a:solidFill>
                <a:latin typeface="Calibri"/>
                <a:cs typeface="Calibri"/>
              </a:rPr>
              <a:t>server,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lang="en-US"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spc="-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podesi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suviše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7" dirty="0" err="1">
                <a:solidFill>
                  <a:srgbClr val="000000"/>
                </a:solidFill>
                <a:latin typeface="Calibri"/>
                <a:cs typeface="Calibri"/>
              </a:rPr>
              <a:t>nisko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javlja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problem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zamrznutih</a:t>
            </a:r>
            <a:r>
              <a:rPr lang="pl-PL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sesija i problema</a:t>
            </a:r>
            <a:r>
              <a:rPr lang="pl-PL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25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pl-PL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one </a:t>
            </a:r>
            <a:r>
              <a:rPr lang="pl-PL" sz="2800" spc="-10" dirty="0">
                <a:solidFill>
                  <a:srgbClr val="000000"/>
                </a:solidFill>
                <a:latin typeface="Calibri"/>
                <a:cs typeface="Calibri"/>
              </a:rPr>
              <a:t>uzrokuju</a:t>
            </a:r>
          </a:p>
          <a:p>
            <a:pPr marR="0">
              <a:lnSpc>
                <a:spcPts val="3457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Sakupljanje smeća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82217" cy="33983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Generalno,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pravilo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3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podešavanje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parametara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gc_maxlifetime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gc_probability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Vrijednosti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ovih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parametara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trebalo</a:t>
            </a:r>
            <a:r>
              <a:rPr lang="vi-VN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bi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budu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odabrane</a:t>
            </a:r>
            <a:r>
              <a:rPr lang="vi-VN"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46" dirty="0">
                <a:solidFill>
                  <a:srgbClr val="000000"/>
                </a:solidFill>
                <a:latin typeface="Calibri"/>
                <a:cs typeface="Calibri"/>
              </a:rPr>
              <a:t>tako</a:t>
            </a:r>
            <a:r>
              <a:rPr lang="vi-VN"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obezbjeđuju</a:t>
            </a:r>
            <a:r>
              <a:rPr lang="vi-VN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0" dirty="0">
                <a:solidFill>
                  <a:srgbClr val="000000"/>
                </a:solidFill>
                <a:latin typeface="Calibri"/>
                <a:cs typeface="Calibri"/>
              </a:rPr>
              <a:t>ravnotežu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potreba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lang="vi-VN"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 performansi</a:t>
            </a:r>
            <a:r>
              <a:rPr lang="vi-V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sistema</a:t>
            </a:r>
          </a:p>
          <a:p>
            <a:pPr marL="457200" marR="0" indent="-457200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286113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Sakupljanje smeća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654"/>
            <a:ext cx="8475280" cy="19702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Podešavanje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sistema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upravljanje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sesijama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vrši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postavljanjem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odgovarajućim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parametrima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upravljanje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sesijama</a:t>
            </a:r>
            <a:r>
              <a:rPr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datoteci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php.ini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Podešavanje sistema za upravljanje sesijama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402750"/>
            <a:ext cx="8475280" cy="51039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167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session.auto_start</a:t>
            </a:r>
            <a:endParaRPr lang="en-US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566738">
              <a:lnSpc>
                <a:spcPts val="3911"/>
              </a:lnSpc>
            </a:pP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Određuje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da li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 sesija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započinje automatski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vi-VN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7" dirty="0">
                <a:solidFill>
                  <a:srgbClr val="000000"/>
                </a:solidFill>
                <a:latin typeface="Calibri"/>
                <a:cs typeface="Calibri"/>
              </a:rPr>
              <a:t>svakoj</a:t>
            </a:r>
            <a:r>
              <a:rPr lang="vi-VN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stranici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vi-VN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Default:</a:t>
            </a:r>
            <a:r>
              <a:rPr lang="vi-VN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0 (isključeno)</a:t>
            </a:r>
          </a:p>
          <a:p>
            <a:pPr marL="342900" indent="-342900">
              <a:lnSpc>
                <a:spcPts val="3167"/>
              </a:lnSpc>
              <a:spcBef>
                <a:spcPts val="552"/>
              </a:spcBef>
              <a:buFont typeface="Arial" pitchFamily="34" charset="0"/>
              <a:buChar char="•"/>
            </a:pPr>
            <a:r>
              <a:rPr lang="vi-VN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session.cookie_domain</a:t>
            </a:r>
            <a:endParaRPr lang="en-US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566738">
              <a:lnSpc>
                <a:spcPts val="3911"/>
              </a:lnSpc>
              <a:tabLst>
                <a:tab pos="508000" algn="l"/>
              </a:tabLst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domena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zadaje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sesijskom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kolačiću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. </a:t>
            </a:r>
          </a:p>
          <a:p>
            <a:pPr marL="566738">
              <a:lnSpc>
                <a:spcPts val="3911"/>
              </a:lnSpc>
              <a:tabLst>
                <a:tab pos="508000" algn="l"/>
              </a:tabLst>
            </a:pP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Default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ništa</a:t>
            </a:r>
            <a:endParaRPr lang="en-US" sz="2800" spc="-18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3167"/>
              </a:lnSpc>
              <a:spcBef>
                <a:spcPts val="553"/>
              </a:spcBef>
              <a:buFont typeface="Arial" pitchFamily="34" charset="0"/>
              <a:buChar char="•"/>
            </a:pP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session.cookie_lifetime</a:t>
            </a: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566738">
              <a:lnSpc>
                <a:spcPts val="3383"/>
              </a:lnSpc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Životni</a:t>
            </a:r>
            <a:r>
              <a:rPr lang="en-US"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vek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klijentskom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računaru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nalazi</a:t>
            </a:r>
            <a:r>
              <a:rPr lang="en-US"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identifikator</a:t>
            </a:r>
            <a:r>
              <a:rPr lang="en-US"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. </a:t>
            </a:r>
          </a:p>
          <a:p>
            <a:pPr marL="566738">
              <a:lnSpc>
                <a:spcPts val="3383"/>
              </a:lnSpc>
            </a:pP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Default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0 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dok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se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zatvori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čitač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Podešavanje sistema za upravljanje sesijama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402750"/>
            <a:ext cx="8557297" cy="5424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167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session.cookie_path</a:t>
            </a:r>
          </a:p>
          <a:p>
            <a:pPr marL="508000" marR="0">
              <a:lnSpc>
                <a:spcPts val="338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Putanja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zadaje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kolačiću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sesije.</a:t>
            </a:r>
          </a:p>
          <a:p>
            <a:pPr marL="50800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Default: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/</a:t>
            </a:r>
          </a:p>
          <a:p>
            <a:pPr marL="457200" marR="0" indent="-457200">
              <a:lnSpc>
                <a:spcPts val="3167"/>
              </a:lnSpc>
              <a:spcBef>
                <a:spcPts val="60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session.name</a:t>
            </a:r>
          </a:p>
          <a:p>
            <a:pPr marL="465138" marR="0">
              <a:lnSpc>
                <a:spcPts val="3384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Ime sesije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klijentskom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računaru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167"/>
              </a:lnSpc>
              <a:buFont typeface="Arial" pitchFamily="34" charset="0"/>
              <a:buChar char="•"/>
            </a:pPr>
            <a:r>
              <a:rPr lang="vi-VN" sz="2800" dirty="0">
                <a:solidFill>
                  <a:srgbClr val="000000"/>
                </a:solidFill>
                <a:latin typeface="Courier New"/>
                <a:cs typeface="Courier New"/>
              </a:rPr>
              <a:t>session.use_cookies</a:t>
            </a:r>
          </a:p>
          <a:p>
            <a:pPr marL="465138">
              <a:lnSpc>
                <a:spcPts val="3911"/>
              </a:lnSpc>
            </a:pP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Određuje da li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sesije </a:t>
            </a:r>
            <a:r>
              <a:rPr lang="vi-VN" sz="2800" spc="-28" dirty="0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lang="vi-VN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1" dirty="0">
                <a:solidFill>
                  <a:srgbClr val="000000"/>
                </a:solidFill>
                <a:latin typeface="Calibri"/>
                <a:cs typeface="Calibri"/>
              </a:rPr>
              <a:t>kolačiće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klijentskoj</a:t>
            </a:r>
            <a:r>
              <a:rPr lang="vi-VN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0" dirty="0">
                <a:solidFill>
                  <a:srgbClr val="000000"/>
                </a:solidFill>
                <a:latin typeface="Calibri"/>
                <a:cs typeface="Calibri"/>
              </a:rPr>
              <a:t>strani</a:t>
            </a:r>
            <a:r>
              <a:rPr lang="vi-VN"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(0-ne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7" dirty="0">
                <a:solidFill>
                  <a:srgbClr val="000000"/>
                </a:solidFill>
                <a:latin typeface="Calibri"/>
                <a:cs typeface="Calibri"/>
              </a:rPr>
              <a:t>koriste,</a:t>
            </a:r>
            <a:r>
              <a:rPr lang="vi-V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8" dirty="0">
                <a:solidFill>
                  <a:srgbClr val="000000"/>
                </a:solidFill>
                <a:latin typeface="Calibri"/>
                <a:cs typeface="Calibri"/>
              </a:rPr>
              <a:t>1-koriste</a:t>
            </a:r>
            <a:r>
              <a:rPr lang="vi-VN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r>
              <a:rPr lang="en-US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Default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vi-VN"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1 (sesije </a:t>
            </a:r>
            <a:r>
              <a:rPr lang="vi-VN" sz="2800" spc="-30" dirty="0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lang="vi-VN"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kolačiće)</a:t>
            </a:r>
          </a:p>
          <a:p>
            <a:pPr>
              <a:lnSpc>
                <a:spcPts val="3167"/>
              </a:lnSpc>
            </a:pPr>
            <a:endParaRPr lang="vi-VN" sz="32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Podešavanje sistema za upravljanje sesijama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402750"/>
            <a:ext cx="8366760" cy="65146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167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session.save_handler</a:t>
            </a:r>
            <a:endParaRPr lang="en-US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65138">
              <a:lnSpc>
                <a:spcPts val="3911"/>
              </a:lnSpc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Definiše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mjesto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gdjese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upisuju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. </a:t>
            </a:r>
            <a:r>
              <a:rPr lang="en-US" sz="2800" spc="-283" dirty="0" smtClean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lang="en-US" sz="2800" spc="299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3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spc="-126" dirty="0">
                <a:solidFill>
                  <a:srgbClr val="000000"/>
                </a:solidFill>
                <a:latin typeface="Calibri"/>
                <a:cs typeface="Calibri"/>
              </a:rPr>
              <a:t>BP,</a:t>
            </a:r>
            <a:r>
              <a:rPr lang="en-US" sz="2800" spc="1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ali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u </a:t>
            </a:r>
            <a:r>
              <a:rPr lang="en-US" sz="2800" spc="-18" dirty="0">
                <a:solidFill>
                  <a:srgbClr val="000000"/>
                </a:solidFill>
                <a:latin typeface="Calibri"/>
                <a:cs typeface="Calibri"/>
              </a:rPr>
              <a:t>tom</a:t>
            </a:r>
            <a:r>
              <a:rPr lang="en-US"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slučaju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morate</a:t>
            </a:r>
            <a:r>
              <a:rPr lang="en-US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napisati</a:t>
            </a:r>
            <a:r>
              <a:rPr lang="en-US"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vlastite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65138">
              <a:lnSpc>
                <a:spcPts val="3911"/>
              </a:lnSpc>
            </a:pP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Default: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files 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upisuju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fajlovima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>
              <a:lnSpc>
                <a:spcPts val="3456"/>
              </a:lnSpc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56"/>
              </a:lnSpc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session.save_path</a:t>
            </a:r>
            <a:endParaRPr lang="en-US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508000">
              <a:lnSpc>
                <a:spcPts val="3914"/>
              </a:lnSpc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Putanja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7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koju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upisuju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3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spc="-33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2800" spc="7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session.save_handler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=files).</a:t>
            </a:r>
          </a:p>
          <a:p>
            <a:pPr marL="508000">
              <a:lnSpc>
                <a:spcPts val="3455"/>
              </a:lnSpc>
            </a:pP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Default: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/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tmp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456"/>
              </a:lnSpc>
            </a:pPr>
            <a:endParaRPr lang="en-US" sz="28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3456"/>
              </a:lnSpc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455"/>
              </a:lnSpc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Podešavanje sistema za upravljanje sesijama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56654"/>
            <a:ext cx="3844495" cy="15395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Stranica</a:t>
            </a:r>
            <a:r>
              <a:rPr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page1.php:</a:t>
            </a:r>
          </a:p>
          <a:p>
            <a:pPr marL="0" marR="0">
              <a:lnSpc>
                <a:spcPts val="3167"/>
              </a:lnSpc>
              <a:spcBef>
                <a:spcPts val="514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2306482"/>
            <a:ext cx="8809136" cy="2603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// pocetak sesije</a:t>
            </a:r>
          </a:p>
          <a:p>
            <a:pPr marL="0" marR="0">
              <a:lnSpc>
                <a:spcPts val="3167"/>
              </a:lnSpc>
              <a:spcBef>
                <a:spcPts val="53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session_start();</a:t>
            </a:r>
          </a:p>
          <a:p>
            <a:pPr marL="0" marR="0">
              <a:lnSpc>
                <a:spcPts val="3167"/>
              </a:lnSpc>
              <a:spcBef>
                <a:spcPts val="528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// postavljanje</a:t>
            </a:r>
            <a:r>
              <a:rPr sz="2800" spc="-2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3 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rijednost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i</a:t>
            </a:r>
            <a:r>
              <a:rPr sz="2800" spc="-31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u sesiju</a:t>
            </a:r>
          </a:p>
          <a:p>
            <a:pPr marL="0" marR="0">
              <a:lnSpc>
                <a:spcPts val="3167"/>
              </a:lnSpc>
              <a:spcBef>
                <a:spcPts val="528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$_SESSION['color']='red';</a:t>
            </a:r>
          </a:p>
          <a:p>
            <a:pPr marL="0" marR="0">
              <a:lnSpc>
                <a:spcPts val="302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$_SESSION['size']='small';</a:t>
            </a: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$_SESSION['shape']='round';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4952781"/>
            <a:ext cx="7341038" cy="935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print</a:t>
            </a:r>
            <a:r>
              <a:rPr sz="28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ourier New"/>
                <a:cs typeface="Courier New"/>
              </a:rPr>
              <a:t>“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Uneti</a:t>
            </a:r>
            <a:r>
              <a:rPr sz="28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podaci u</a:t>
            </a:r>
            <a:r>
              <a:rPr sz="2800" spc="-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sesiju";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81000" y="5421868"/>
            <a:ext cx="960032" cy="935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7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3" name="Rounded Rectangle 12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 sesije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85756" y="1353606"/>
            <a:ext cx="8550740" cy="2039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session_start()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zaglavlju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ništa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šaljete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pregledaču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 smtClean="0">
                <a:solidFill>
                  <a:srgbClr val="000000"/>
                </a:solidFill>
                <a:latin typeface="Calibri"/>
                <a:cs typeface="Calibri"/>
              </a:rPr>
              <a:t>toga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Najbolje bi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sesiju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otpočnete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odmah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posl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spc="7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&lt;?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php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bi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nastali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potencijalni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problemi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Gdje staviti </a:t>
              </a:r>
              <a:r>
                <a:rPr lang="sr-Latn-ME" sz="3200" b="1" dirty="0" err="1" smtClean="0">
                  <a:ln w="1905"/>
                </a:rPr>
                <a:t>sesion</a:t>
              </a:r>
              <a:r>
                <a:rPr lang="sr-Latn-ME" sz="3200" b="1" dirty="0" smtClean="0">
                  <a:ln w="1905"/>
                </a:rPr>
                <a:t>_start()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60270"/>
            <a:ext cx="3389255" cy="14429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Stranica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page2.php:</a:t>
            </a:r>
          </a:p>
          <a:p>
            <a:pPr marL="0" marR="0">
              <a:lnSpc>
                <a:spcPts val="3167"/>
              </a:lnSpc>
              <a:spcBef>
                <a:spcPts val="492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2325491"/>
            <a:ext cx="9310369" cy="30498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// pocetak sesije</a:t>
            </a:r>
          </a:p>
          <a:p>
            <a:pPr marL="0" marR="0">
              <a:lnSpc>
                <a:spcPts val="3170"/>
              </a:lnSpc>
              <a:spcBef>
                <a:spcPts val="417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session_start();</a:t>
            </a:r>
          </a:p>
          <a:p>
            <a:pPr marL="0" marR="0">
              <a:lnSpc>
                <a:spcPts val="2718"/>
              </a:lnSpc>
              <a:spcBef>
                <a:spcPts val="559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// prikazujemo sta je sacuvano u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sesiji</a:t>
            </a:r>
          </a:p>
          <a:p>
            <a:pPr marL="0" marR="0">
              <a:lnSpc>
                <a:spcPts val="3167"/>
              </a:lnSpc>
              <a:spcBef>
                <a:spcPts val="42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sz="2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“Boja je ".$_SESSION['color'];</a:t>
            </a: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echo “Velicina</a:t>
            </a:r>
            <a:r>
              <a:rPr sz="2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je ".$_SESSION['size'];</a:t>
            </a:r>
          </a:p>
          <a:p>
            <a:pPr marL="0" marR="0">
              <a:lnSpc>
                <a:spcPts val="3167"/>
              </a:lnSpc>
              <a:spcBef>
                <a:spcPts val="531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sz="2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“Oblik je ".$_SESSION['shape'];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1000" y="4934492"/>
            <a:ext cx="959849" cy="935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 sesije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39552" y="1363318"/>
            <a:ext cx="8424936" cy="26161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1" dirty="0" err="1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5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čuvaju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-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superglobalnoj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ljivoj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nizu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$ _SESSION,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smo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vdje</a:t>
            </a:r>
            <a:r>
              <a:rPr lang="en-US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pristupili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Drugi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da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ovo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prikaže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je:</a:t>
            </a: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7240" y="4043842"/>
            <a:ext cx="1599763" cy="935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7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7240" y="4513869"/>
            <a:ext cx="5244410" cy="18792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689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session_start();</a:t>
            </a:r>
          </a:p>
          <a:p>
            <a:pPr marL="516890" marR="0">
              <a:lnSpc>
                <a:spcPts val="3167"/>
              </a:lnSpc>
              <a:spcBef>
                <a:spcPts val="528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Print_r($_SESSION);</a:t>
            </a:r>
          </a:p>
          <a:p>
            <a:pPr marL="0" marR="0">
              <a:lnSpc>
                <a:spcPts val="3167"/>
              </a:lnSpc>
              <a:spcBef>
                <a:spcPts val="516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 sesije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33832" y="1363318"/>
            <a:ext cx="8530656" cy="51424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Visoke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performanse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Povezivanje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velikim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brojem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sistema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upravljanje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bazama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Ugrađene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biblioteke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7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obavljanje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velikog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broja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poslova</a:t>
            </a:r>
          </a:p>
          <a:p>
            <a:pPr marL="457200" marR="0" indent="-4572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Niska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cijena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Lako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uči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upotrebljava</a:t>
            </a:r>
          </a:p>
          <a:p>
            <a:pPr marL="457200" marR="0" indent="-457200">
              <a:lnSpc>
                <a:spcPts val="3413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Dobra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podrška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objektno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orijentisano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programiranje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Prenosivost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Izvorni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2800" spc="7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dostupan</a:t>
            </a:r>
            <a:r>
              <a:rPr sz="28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svima</a:t>
            </a:r>
          </a:p>
          <a:p>
            <a:pPr marL="457200" marR="0" indent="-4572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Dobra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podrška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slučaju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problema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Glavni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konkurenti:</a:t>
            </a:r>
            <a:r>
              <a:rPr sz="2800" spc="6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Perl,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80" dirty="0">
                <a:solidFill>
                  <a:srgbClr val="000000"/>
                </a:solidFill>
                <a:latin typeface="Calibri"/>
                <a:cs typeface="Calibri"/>
              </a:rPr>
              <a:t>ASP.NET,</a:t>
            </a:r>
            <a:r>
              <a:rPr sz="2800" spc="11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88" dirty="0">
                <a:solidFill>
                  <a:srgbClr val="000000"/>
                </a:solidFill>
                <a:latin typeface="Calibri"/>
                <a:cs typeface="Calibri"/>
              </a:rPr>
              <a:t>JSP,</a:t>
            </a:r>
            <a:r>
              <a:rPr sz="2800" spc="1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ColdFusion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Prednosti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sr-Latn-ME" sz="3600" b="1" dirty="0" smtClean="0">
                  <a:ln w="1905"/>
                </a:rPr>
                <a:t>P</a:t>
              </a:r>
              <a:r>
                <a:rPr lang="sr-Latn-ME" sz="3600" b="1" kern="1200" cap="none" spc="0" baseline="0" dirty="0" smtClean="0">
                  <a:ln w="1905"/>
                  <a:effectLst/>
                </a:rPr>
                <a:t>HP</a:t>
              </a:r>
              <a:r>
                <a:rPr lang="en-US" sz="3600" b="1" kern="1200" cap="none" spc="0" baseline="0" dirty="0" smtClean="0">
                  <a:ln w="1905"/>
                  <a:effectLst/>
                </a:rPr>
                <a:t>-a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63318"/>
            <a:ext cx="8814751" cy="8577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elemente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rosljeđ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ujemo</a:t>
            </a:r>
            <a:r>
              <a:rPr sz="2800" spc="49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argument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Print_r</a:t>
            </a:r>
            <a:r>
              <a:rPr sz="2800" b="1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spc="-12" dirty="0">
                <a:solidFill>
                  <a:srgbClr val="000000"/>
                </a:solidFill>
                <a:latin typeface="Calibri"/>
                <a:cs typeface="Calibri"/>
              </a:rPr>
              <a:t>($your_array)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90594" y="2230200"/>
            <a:ext cx="1144648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&lt;?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php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86834" y="2565480"/>
            <a:ext cx="8253718" cy="12791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$imena = array ('a' =&gt; 'Aleksandra', 'b' =&gt;</a:t>
            </a:r>
          </a:p>
          <a:p>
            <a:pPr marL="0" marR="0">
              <a:lnSpc>
                <a:spcPts val="2161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'Branislav', 'd' =&gt; array ('Drasko', 'Dusan'));</a:t>
            </a:r>
          </a:p>
          <a:p>
            <a:pPr marL="0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print_r ($imena);</a:t>
            </a:r>
            <a:r>
              <a:rPr sz="2000" spc="120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50050" y="3429000"/>
            <a:ext cx="2061710" cy="7950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Rezultat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je:</a:t>
            </a:r>
          </a:p>
          <a:p>
            <a:pPr marL="0" marR="0">
              <a:lnSpc>
                <a:spcPts val="2272"/>
              </a:lnSpc>
              <a:spcBef>
                <a:spcPts val="535"/>
              </a:spcBef>
              <a:spcAft>
                <a:spcPts val="0"/>
              </a:spcAft>
            </a:pP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Array</a:t>
            </a:r>
            <a:endParaRPr sz="20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159185" y="4186535"/>
            <a:ext cx="533729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(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159185" y="4460855"/>
            <a:ext cx="2985407" cy="14923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[a] =&gt; Aleksandra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[b] =&gt; Branislav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[c] =&gt; Array</a:t>
            </a:r>
          </a:p>
          <a:p>
            <a:pPr marL="762254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(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921439" y="5558389"/>
            <a:ext cx="2362529" cy="12179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[0] =&gt; Drasko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[1] =&gt; Dusan</a:t>
            </a:r>
          </a:p>
          <a:p>
            <a:pPr marL="0" marR="0">
              <a:lnSpc>
                <a:spcPts val="2159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159185" y="6442308"/>
            <a:ext cx="533729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4" name="Rounded Rectangle 13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Funkcija </a:t>
              </a:r>
              <a:r>
                <a:rPr lang="sr-Latn-ME" sz="3200" b="1" dirty="0" err="1" smtClean="0">
                  <a:ln w="1905"/>
                </a:rPr>
                <a:t>Print</a:t>
              </a:r>
              <a:r>
                <a:rPr lang="sr-Latn-ME" sz="3200" b="1" dirty="0" smtClean="0">
                  <a:ln w="1905"/>
                </a:rPr>
                <a:t>_r()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63318"/>
            <a:ext cx="8157551" cy="4217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okviru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moguće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sačuvati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niz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podataka: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1000" y="2181432"/>
            <a:ext cx="1144648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2516712"/>
            <a:ext cx="2824674" cy="10048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session_start();</a:t>
            </a:r>
          </a:p>
          <a:p>
            <a:pPr marL="0" marR="0">
              <a:lnSpc>
                <a:spcPts val="2270"/>
              </a:lnSpc>
              <a:spcBef>
                <a:spcPts val="321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 pravimo niz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7240" y="3187526"/>
            <a:ext cx="6848836" cy="1949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$boje=array('crvena', 'zuta', 'plava');</a:t>
            </a:r>
          </a:p>
          <a:p>
            <a:pPr marL="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 dodavanje u sesiju</a:t>
            </a:r>
          </a:p>
          <a:p>
            <a:pPr marL="0" marR="0">
              <a:lnSpc>
                <a:spcPts val="2270"/>
              </a:lnSpc>
              <a:spcBef>
                <a:spcPts val="36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$_SESSION['boja']=$boje;</a:t>
            </a:r>
          </a:p>
          <a:p>
            <a:pPr marL="0" marR="0">
              <a:lnSpc>
                <a:spcPts val="2270"/>
              </a:lnSpc>
              <a:spcBef>
                <a:spcPts val="322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$_SESSION['size']='small';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$_SESSION['shape']='round';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4803347"/>
            <a:ext cx="5259201" cy="2949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print </a:t>
            </a:r>
            <a:r>
              <a:rPr sz="2000" spc="-12" dirty="0">
                <a:solidFill>
                  <a:srgbClr val="000000"/>
                </a:solidFill>
                <a:latin typeface="Courier New"/>
                <a:cs typeface="Courier New"/>
              </a:rPr>
              <a:t>“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Un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ij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eti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podaci u sesiju";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81000" y="5138627"/>
            <a:ext cx="686459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 sesije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5496" y="1363318"/>
            <a:ext cx="8613227" cy="7950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5344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okviru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moguće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sačuvati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niz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podataka:</a:t>
            </a:r>
          </a:p>
          <a:p>
            <a:pPr marL="0" marR="0">
              <a:lnSpc>
                <a:spcPts val="2270"/>
              </a:lnSpc>
              <a:spcBef>
                <a:spcPts val="537"/>
              </a:spcBef>
              <a:spcAft>
                <a:spcPts val="0"/>
              </a:spcAft>
            </a:pP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  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&lt;?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php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2181432"/>
            <a:ext cx="7726887" cy="12567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 otvaramo sesiju radi modifikovanja sesije</a:t>
            </a:r>
          </a:p>
          <a:p>
            <a:pPr marL="0" marR="0">
              <a:lnSpc>
                <a:spcPts val="2270"/>
              </a:lnSpc>
              <a:spcBef>
                <a:spcPts val="319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session_start();</a:t>
            </a:r>
          </a:p>
          <a:p>
            <a:pPr marL="0" marR="0">
              <a:lnSpc>
                <a:spcPts val="2270"/>
              </a:lnSpc>
              <a:spcBef>
                <a:spcPts val="371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 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romjen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a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varijable u sesiji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$_SESSION['size']='large';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3797125"/>
            <a:ext cx="6661281" cy="9437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//uklanjanje varijable</a:t>
            </a:r>
            <a:r>
              <a:rPr sz="2000" spc="-46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shape iz sesije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unset($_SESSION['shape']);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7240" y="4742387"/>
            <a:ext cx="8078108" cy="12790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 uklanjanje svih varijabli iz sesije, ali ne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unistavamo sesiju</a:t>
            </a:r>
          </a:p>
          <a:p>
            <a:pPr marL="0" marR="0">
              <a:lnSpc>
                <a:spcPts val="2272"/>
              </a:lnSpc>
              <a:spcBef>
                <a:spcPts val="367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session_unset();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6022800"/>
            <a:ext cx="7011509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session_destroy();</a:t>
            </a:r>
            <a:r>
              <a:rPr sz="2000" spc="-3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 unistavanje sesije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81000" y="6358081"/>
            <a:ext cx="686459" cy="6693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0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 sesije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81162" y="1484784"/>
            <a:ext cx="7895516" cy="1800200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marR="0">
                <a:lnSpc>
                  <a:spcPts val="3906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sr-Latn-ME" sz="6000" spc="-10" dirty="0" smtClean="0">
                  <a:solidFill>
                    <a:schemeClr val="tx1"/>
                  </a:solidFill>
                  <a:latin typeface="Calibri"/>
                  <a:cs typeface="Calibri"/>
                </a:rPr>
                <a:t>Rad sa fajlovima</a:t>
              </a:r>
              <a:endParaRPr lang="en-US" sz="6000" dirty="0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268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11406" y="1358178"/>
            <a:ext cx="6879049" cy="4698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Fajlovi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serveru se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mogu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miješt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ati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29819" y="1889098"/>
            <a:ext cx="6998565" cy="29495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b="1" dirty="0">
                <a:solidFill>
                  <a:srgbClr val="000000"/>
                </a:solidFill>
                <a:latin typeface="Calibri"/>
                <a:cs typeface="Calibri"/>
              </a:rPr>
              <a:t>u bazi</a:t>
            </a:r>
            <a:r>
              <a:rPr sz="2400" b="1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spc="-11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kolonama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tinyblob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do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~65B),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blob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(do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~65KB),</a:t>
            </a:r>
            <a:r>
              <a:rPr sz="24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mediumblob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do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~16MB),</a:t>
            </a:r>
            <a:r>
              <a:rPr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longblob</a:t>
            </a:r>
            <a:r>
              <a:rPr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(do ~4GB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26"/>
              </a:lnSpc>
              <a:spcBef>
                <a:spcPts val="0"/>
              </a:spcBef>
              <a:spcAft>
                <a:spcPts val="0"/>
              </a:spcAft>
            </a:pP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6"/>
              </a:lnSpc>
              <a:buFont typeface="Arial" pitchFamily="34" charset="0"/>
              <a:buChar char="•"/>
            </a:pPr>
            <a:r>
              <a:rPr lang="en-US" sz="2400" b="1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b="1" spc="-23" dirty="0" err="1">
                <a:solidFill>
                  <a:srgbClr val="000000"/>
                </a:solidFill>
                <a:latin typeface="Calibri"/>
                <a:cs typeface="Calibri"/>
              </a:rPr>
              <a:t>nekom</a:t>
            </a:r>
            <a:r>
              <a:rPr lang="en-US" sz="2400" b="1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b="1" spc="-10" dirty="0" err="1">
                <a:solidFill>
                  <a:srgbClr val="000000"/>
                </a:solidFill>
                <a:latin typeface="Calibri"/>
                <a:cs typeface="Calibri"/>
              </a:rPr>
              <a:t>folderu</a:t>
            </a:r>
            <a:r>
              <a:rPr lang="en-US" sz="2400" b="1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lang="en-US" sz="2400" b="1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obično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27" dirty="0" err="1" smtClean="0">
                <a:solidFill>
                  <a:srgbClr val="000000"/>
                </a:solidFill>
                <a:latin typeface="Calibri"/>
                <a:cs typeface="Calibri"/>
              </a:rPr>
              <a:t>nekom</a:t>
            </a:r>
            <a:r>
              <a:rPr lang="sr-Latn-ME" sz="2400" spc="-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podfolderu</a:t>
            </a:r>
            <a:r>
              <a:rPr lang="en-US" sz="2400" spc="4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foldera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34" dirty="0" err="1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lang="en-US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nalazi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0" marR="0">
              <a:lnSpc>
                <a:spcPts val="3026"/>
              </a:lnSpc>
              <a:spcBef>
                <a:spcPts val="0"/>
              </a:spcBef>
              <a:spcAft>
                <a:spcPts val="0"/>
              </a:spcAft>
            </a:pP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5" name="Rounded Rectangle 1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dirty="0" err="1" smtClean="0">
                  <a:ln w="1905"/>
                </a:rPr>
                <a:t>Smije</a:t>
              </a:r>
              <a:r>
                <a:rPr lang="sr-Latn-ME" sz="3200" b="1" dirty="0" smtClean="0">
                  <a:ln w="1905"/>
                </a:rPr>
                <a:t>š</a:t>
              </a:r>
              <a:r>
                <a:rPr lang="en-US" sz="3200" b="1" dirty="0" err="1" smtClean="0">
                  <a:ln w="1905"/>
                </a:rPr>
                <a:t>tanje</a:t>
              </a:r>
              <a:r>
                <a:rPr lang="en-US" sz="3200" b="1" dirty="0" smtClean="0">
                  <a:ln w="1905"/>
                </a:rPr>
                <a:t> </a:t>
              </a:r>
              <a:r>
                <a:rPr lang="en-US" sz="3200" b="1" dirty="0" err="1" smtClean="0">
                  <a:ln w="1905"/>
                </a:rPr>
                <a:t>fajlova</a:t>
              </a:r>
              <a:r>
                <a:rPr lang="en-US" sz="3200" b="1" dirty="0" smtClean="0">
                  <a:ln w="1905"/>
                </a:rPr>
                <a:t> </a:t>
              </a:r>
              <a:r>
                <a:rPr lang="en-US" sz="3200" b="1" dirty="0" err="1" smtClean="0">
                  <a:ln w="1905"/>
                </a:rPr>
                <a:t>na</a:t>
              </a:r>
              <a:r>
                <a:rPr lang="en-US" sz="3200" b="1" dirty="0" smtClean="0">
                  <a:ln w="1905"/>
                </a:rPr>
                <a:t> </a:t>
              </a:r>
              <a:r>
                <a:rPr lang="en-US" sz="3200" b="1" dirty="0" err="1" smtClean="0">
                  <a:ln w="1905"/>
                </a:rPr>
                <a:t>serveru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81578" y="1364842"/>
            <a:ext cx="8482910" cy="46294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Fajlovi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odlijež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logičkoj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strukturi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fajlovi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neki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povezani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podacima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14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24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Primjer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tabeli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800" i="1" dirty="0" smtClean="0">
                <a:solidFill>
                  <a:srgbClr val="000000"/>
                </a:solidFill>
                <a:latin typeface="Calibri"/>
                <a:cs typeface="Calibri"/>
              </a:rPr>
              <a:t>Studenti</a:t>
            </a:r>
            <a:r>
              <a:rPr lang="en-US" sz="2800" i="1" spc="3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čuvaju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bitni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studentima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čuvaju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fajlovi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0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predstavljaju</a:t>
            </a:r>
            <a:r>
              <a:rPr lang="en-US" sz="28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slike</a:t>
            </a:r>
            <a:r>
              <a:rPr lang="sr-Latn-ME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tih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studenata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en-US"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3" dirty="0" err="1">
                <a:solidFill>
                  <a:srgbClr val="000000"/>
                </a:solidFill>
                <a:latin typeface="Calibri"/>
                <a:cs typeface="Calibri"/>
              </a:rPr>
              <a:t>Svakom</a:t>
            </a:r>
            <a:r>
              <a:rPr lang="en-US"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studentu</a:t>
            </a:r>
            <a:r>
              <a:rPr lang="en-US" sz="2800" spc="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odgovara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jedna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slika</a:t>
            </a: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indent="-457200">
              <a:lnSpc>
                <a:spcPts val="3024"/>
              </a:lnSpc>
              <a:buFont typeface="Arial" pitchFamily="34" charset="0"/>
              <a:buChar char="•"/>
            </a:pPr>
            <a:endParaRPr lang="sr-Latn-ME" sz="2800" spc="-1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Fajlovi</a:t>
            </a:r>
            <a:r>
              <a:rPr lang="en-US"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0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podliježu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logičkoj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strukturi</a:t>
            </a:r>
            <a:r>
              <a:rPr lang="en-US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BP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mogu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smiještati</a:t>
            </a:r>
            <a:r>
              <a:rPr lang="en-US"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3416"/>
              </a:lnSpc>
              <a:buFont typeface="Arial" pitchFamily="34" charset="0"/>
              <a:buChar char="•"/>
            </a:pP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bazu</a:t>
            </a:r>
            <a:r>
              <a:rPr lang="pl-PL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17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pl-PL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</a:p>
          <a:p>
            <a:pPr marL="800100" lvl="1" indent="-342900">
              <a:lnSpc>
                <a:spcPts val="3413"/>
              </a:lnSpc>
              <a:spcBef>
                <a:spcPts val="284"/>
              </a:spcBef>
              <a:buFont typeface="Arial" pitchFamily="34" charset="0"/>
              <a:buChar char="•"/>
            </a:pP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u neki </a:t>
            </a:r>
            <a:r>
              <a:rPr lang="pl-PL" sz="2400" spc="-15" dirty="0">
                <a:solidFill>
                  <a:srgbClr val="000000"/>
                </a:solidFill>
                <a:latin typeface="Calibri"/>
                <a:cs typeface="Calibri"/>
              </a:rPr>
              <a:t>folder</a:t>
            </a:r>
            <a:r>
              <a:rPr lang="pl-PL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lang="pl-PL" sz="2400" dirty="0" smtClean="0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endParaRPr lang="pl-PL"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67544" y="188640"/>
            <a:ext cx="8111540" cy="982647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Fajlovi koji podliježu logičkoj strukturi baze podataka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64842"/>
            <a:ext cx="8366760" cy="5129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Prednosti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Svi</a:t>
            </a:r>
            <a:r>
              <a:rPr lang="en-US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nalaze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jednom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mjestu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(u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povezani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standardan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spcBef>
                <a:spcPts val="290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Nema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potrebe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voditi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računa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o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problemu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poklapanja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fajlova</a:t>
            </a:r>
            <a:endParaRPr lang="en-US" sz="2400" spc="-17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spcBef>
                <a:spcPts val="288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Jedinstveni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back-up</a:t>
            </a:r>
          </a:p>
          <a:p>
            <a:pPr marL="800100" lvl="1" indent="-342900">
              <a:lnSpc>
                <a:spcPts val="2932"/>
              </a:lnSpc>
              <a:spcBef>
                <a:spcPts val="235"/>
              </a:spcBef>
              <a:buFont typeface="Arial" pitchFamily="34" charset="0"/>
              <a:buChar char="•"/>
            </a:pPr>
            <a:r>
              <a:rPr lang="en-US" sz="2400" spc="-28" dirty="0" err="1">
                <a:solidFill>
                  <a:srgbClr val="000000"/>
                </a:solidFill>
                <a:latin typeface="Calibri"/>
                <a:cs typeface="Calibri"/>
              </a:rPr>
              <a:t>Atomsko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(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ned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eljivo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ažuriranje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2932"/>
              </a:lnSpc>
              <a:spcBef>
                <a:spcPts val="235"/>
              </a:spcBef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Nedostaci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2932"/>
              </a:lnSpc>
              <a:spcBef>
                <a:spcPts val="235"/>
              </a:spcBef>
              <a:buFont typeface="Arial" pitchFamily="34" charset="0"/>
              <a:buChar char="•"/>
            </a:pP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Nepotrebno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opterećuje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DBMS</a:t>
            </a:r>
            <a:r>
              <a:rPr lang="en-US"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usporava</a:t>
            </a:r>
            <a:r>
              <a:rPr lang="en-US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r>
              <a:rPr lang="en-US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posebno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40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radi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o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velikim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fajlovima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932"/>
              </a:lnSpc>
              <a:spcBef>
                <a:spcPts val="235"/>
              </a:spcBef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932"/>
              </a:lnSpc>
              <a:spcBef>
                <a:spcPts val="235"/>
              </a:spcBef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Smiještanje</a:t>
              </a:r>
              <a:r>
                <a:rPr lang="sr-Latn-ME" sz="3200" b="1" dirty="0" smtClean="0">
                  <a:ln w="1905"/>
                </a:rPr>
                <a:t> fajlova u bazu podataka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64842"/>
            <a:ext cx="8366760" cy="49500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Prednosti</a:t>
            </a:r>
            <a:endParaRPr lang="sr-Latn-ME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opterećuje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se DBMS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lang="en-US" sz="24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ubrzava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1" dirty="0" smtClean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endParaRPr lang="sr-Latn-ME" sz="2400" spc="-2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Mane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Prostorna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razdijeljenost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logički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povezanih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endParaRPr lang="en-US" sz="2400" spc="-11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32"/>
              </a:lnSpc>
              <a:spcBef>
                <a:spcPts val="285"/>
              </a:spcBef>
              <a:buFont typeface="Arial" pitchFamily="34" charset="0"/>
              <a:buChar char="•"/>
            </a:pPr>
            <a:r>
              <a:rPr lang="en-US" sz="2400" spc="-36" dirty="0" err="1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lang="en-US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1" dirty="0" err="1">
                <a:solidFill>
                  <a:srgbClr val="000000"/>
                </a:solidFill>
                <a:latin typeface="Calibri"/>
                <a:cs typeface="Calibri"/>
              </a:rPr>
              <a:t>nekako</a:t>
            </a:r>
            <a:r>
              <a:rPr lang="en-US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eštački</a:t>
            </a:r>
            <a:r>
              <a:rPr lang="en-US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obezbijediti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povezivanje</a:t>
            </a:r>
            <a:r>
              <a:rPr lang="en-US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sr-Latn-ME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i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odgovarajućih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fajlova</a:t>
            </a:r>
            <a:endParaRPr lang="en-US" sz="2400" spc="-17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spcBef>
                <a:spcPts val="288"/>
              </a:spcBef>
              <a:buFont typeface="Arial" pitchFamily="34" charset="0"/>
              <a:buChar char="•"/>
            </a:pPr>
            <a:r>
              <a:rPr lang="en-US" sz="2400" spc="-36" dirty="0" err="1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lang="en-US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riješiti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potencijalni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problem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preklapanja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fajlova</a:t>
            </a:r>
            <a:endParaRPr lang="en-US" sz="2400" spc="-17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spcBef>
                <a:spcPts val="238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Odvojeni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backup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i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foldera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fajlovima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32"/>
              </a:lnSpc>
              <a:spcBef>
                <a:spcPts val="285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Ažuriranje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1" dirty="0" err="1">
                <a:solidFill>
                  <a:srgbClr val="000000"/>
                </a:solidFill>
                <a:latin typeface="Calibri"/>
                <a:cs typeface="Calibri"/>
              </a:rPr>
              <a:t>atomsko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(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nedeljivo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endParaRPr lang="en-US" sz="2800" spc="-21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Smiještanje</a:t>
              </a:r>
              <a:r>
                <a:rPr lang="sr-Latn-ME" sz="3200" b="1" dirty="0" smtClean="0">
                  <a:ln w="1905"/>
                </a:rPr>
                <a:t> fajlova u folder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96390" y="1562596"/>
            <a:ext cx="8327360" cy="26545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04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Fajlovi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odlijež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logičkoj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strukturi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tj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 nisu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 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način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povezani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 podacima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miješt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aju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folder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04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46"/>
              </a:lnSpc>
              <a:buFont typeface="Arial" pitchFamily="34" charset="0"/>
              <a:buChar char="•"/>
            </a:pP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Fajlovi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aplikacijama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7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bazu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p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odataka</a:t>
            </a:r>
            <a:r>
              <a:rPr lang="en-US"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smiještaju</a:t>
            </a:r>
            <a:r>
              <a:rPr lang="en-US"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folder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188640"/>
            <a:ext cx="8111540" cy="982647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Fajlovi koji ne podliježu logičkoj strukturi baze podataka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64842"/>
            <a:ext cx="8549937" cy="42447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bi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okviru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>
                <a:solidFill>
                  <a:srgbClr val="000000"/>
                </a:solidFill>
                <a:latin typeface="Calibri"/>
                <a:cs typeface="Calibri"/>
              </a:rPr>
              <a:t>forme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bezbijed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ila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mogućnost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 err="1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upload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fajlova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server,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uraditi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okviru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&lt;form&gt;</a:t>
            </a: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taga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>
                <a:solidFill>
                  <a:srgbClr val="000000"/>
                </a:solidFill>
                <a:latin typeface="Calibri"/>
                <a:cs typeface="Calibri"/>
              </a:rPr>
              <a:t>postaviti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atributa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3413"/>
              </a:lnSpc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enctype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="multipart/form-data"</a:t>
            </a:r>
            <a:r>
              <a:rPr lang="en-US" sz="2400" spc="-3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(tip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sadr</a:t>
            </a:r>
            <a:r>
              <a:rPr lang="en-US" sz="2400" spc="-36" dirty="0" err="1" smtClean="0">
                <a:solidFill>
                  <a:srgbClr val="000000"/>
                </a:solidFill>
                <a:latin typeface="Calibri"/>
                <a:cs typeface="Calibri"/>
              </a:rPr>
              <a:t>ž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aja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	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forme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3413"/>
              </a:lnSpc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nn-NO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method</a:t>
            </a:r>
            <a:r>
              <a:rPr lang="nn-NO" sz="2400" dirty="0">
                <a:solidFill>
                  <a:srgbClr val="000000"/>
                </a:solidFill>
                <a:latin typeface="Courier New"/>
                <a:cs typeface="Courier New"/>
              </a:rPr>
              <a:t>="post"</a:t>
            </a:r>
            <a:r>
              <a:rPr lang="nn-NO" sz="2400" dirty="0">
                <a:solidFill>
                  <a:srgbClr val="000000"/>
                </a:solidFill>
                <a:latin typeface="Calibri"/>
                <a:cs typeface="Calibri"/>
              </a:rPr>
              <a:t>(način</a:t>
            </a:r>
            <a:r>
              <a:rPr lang="nn-NO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400" dirty="0">
                <a:solidFill>
                  <a:srgbClr val="000000"/>
                </a:solidFill>
                <a:latin typeface="Calibri"/>
                <a:cs typeface="Calibri"/>
              </a:rPr>
              <a:t>slanja</a:t>
            </a:r>
            <a:r>
              <a:rPr lang="nn-NO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400" dirty="0" smtClean="0">
                <a:solidFill>
                  <a:srgbClr val="000000"/>
                </a:solidFill>
                <a:latin typeface="Calibri"/>
                <a:cs typeface="Calibri"/>
              </a:rPr>
              <a:t>forme)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form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5" dirty="0" err="1">
                <a:solidFill>
                  <a:srgbClr val="000000"/>
                </a:solidFill>
                <a:latin typeface="Calibri"/>
                <a:cs typeface="Calibri"/>
              </a:rPr>
              <a:t>taga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definisati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input element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7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ispisuje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klasičnu</a:t>
            </a:r>
            <a:r>
              <a:rPr lang="en-US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"Browse"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strukturu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532"/>
              </a:lnSpc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&lt;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input</a:t>
            </a:r>
            <a:r>
              <a:rPr lang="en-US" sz="2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type="file" name=“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user_file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"&gt;</a:t>
            </a: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Slanje fajlova na server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63318"/>
            <a:ext cx="8352928" cy="4873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Sloj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sastoji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sistema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upravljanje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bazom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(Database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Management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System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DBMS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24"/>
              </a:lnSpc>
              <a:spcBef>
                <a:spcPts val="0"/>
              </a:spcBef>
              <a:spcAft>
                <a:spcPts val="0"/>
              </a:spcAft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24"/>
              </a:lnSpc>
              <a:buFont typeface="Arial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DBMS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914400" lvl="1" indent="-457200">
              <a:lnSpc>
                <a:spcPts val="3024"/>
              </a:lnSpc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Čitanje</a:t>
            </a:r>
            <a:r>
              <a:rPr lang="en-US"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endParaRPr lang="en-US" sz="2800" spc="-23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024"/>
              </a:lnSpc>
              <a:buFont typeface="Arial" pitchFamily="34" charset="0"/>
              <a:buChar char="•"/>
            </a:pP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Ažuriranje</a:t>
            </a:r>
            <a:r>
              <a:rPr lang="en-US" sz="2800" spc="3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unos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brisanje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izmjena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457200" indent="-457200">
              <a:lnSpc>
                <a:spcPts val="3024"/>
              </a:lnSpc>
              <a:buFont typeface="Arial" pitchFamily="34" charset="0"/>
              <a:buChar char="•"/>
            </a:pPr>
            <a:endParaRPr lang="en-US" sz="2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pl-PL" sz="2800" b="1" spc="-10" dirty="0">
                <a:solidFill>
                  <a:srgbClr val="000000"/>
                </a:solidFill>
                <a:latin typeface="Calibri"/>
                <a:cs typeface="Calibri"/>
              </a:rPr>
              <a:t>Organizacija</a:t>
            </a:r>
            <a:r>
              <a:rPr lang="pl-PL" sz="2800" b="1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b="1" dirty="0">
                <a:solidFill>
                  <a:srgbClr val="000000"/>
                </a:solidFill>
                <a:latin typeface="Calibri"/>
                <a:cs typeface="Calibri"/>
              </a:rPr>
              <a:t>prema</a:t>
            </a:r>
            <a:r>
              <a:rPr lang="pl-PL" sz="2800" b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b="1" dirty="0">
                <a:solidFill>
                  <a:srgbClr val="000000"/>
                </a:solidFill>
                <a:latin typeface="Calibri"/>
                <a:cs typeface="Calibri"/>
              </a:rPr>
              <a:t>objektima</a:t>
            </a:r>
            <a:r>
              <a:rPr lang="pl-PL" sz="2800" b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b="1" dirty="0">
                <a:solidFill>
                  <a:srgbClr val="000000"/>
                </a:solidFill>
                <a:latin typeface="Calibri"/>
                <a:cs typeface="Calibri"/>
              </a:rPr>
              <a:t>i odnosima</a:t>
            </a:r>
            <a:r>
              <a:rPr lang="pl-PL" sz="2800" b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b="1" spc="-28" dirty="0" smtClean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800" b="1" spc="-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b="1" spc="-10" dirty="0" smtClean="0">
                <a:solidFill>
                  <a:srgbClr val="000000"/>
                </a:solidFill>
                <a:latin typeface="Calibri"/>
                <a:cs typeface="Calibri"/>
              </a:rPr>
              <a:t>postoje</a:t>
            </a:r>
            <a:r>
              <a:rPr lang="pl-PL" sz="2800" b="1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b="1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pl-PL" sz="2800" b="1" spc="-10" dirty="0">
                <a:solidFill>
                  <a:srgbClr val="000000"/>
                </a:solidFill>
                <a:latin typeface="Calibri"/>
                <a:cs typeface="Calibri"/>
              </a:rPr>
              <a:t>sistemu</a:t>
            </a:r>
            <a:r>
              <a:rPr lang="pl-PL" sz="2800" b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b="1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pl-PL" sz="2800" b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b="1" spc="-28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pl-PL" sz="2800" b="1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b="1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pl-PL" sz="2800" b="1" spc="-10" dirty="0">
                <a:solidFill>
                  <a:srgbClr val="000000"/>
                </a:solidFill>
                <a:latin typeface="Calibri"/>
                <a:cs typeface="Calibri"/>
              </a:rPr>
              <a:t>baza</a:t>
            </a:r>
            <a:r>
              <a:rPr lang="pl-PL" sz="2800" b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b="1" spc="-10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pl-PL" sz="2800" b="1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b="1" spc="-15" dirty="0">
                <a:solidFill>
                  <a:srgbClr val="000000"/>
                </a:solidFill>
                <a:latin typeface="Calibri"/>
                <a:cs typeface="Calibri"/>
              </a:rPr>
              <a:t>odnosi.</a:t>
            </a:r>
          </a:p>
          <a:p>
            <a:pPr marL="0" marR="0">
              <a:lnSpc>
                <a:spcPts val="3024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Sloj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baze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podataka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8178"/>
            <a:ext cx="8366760" cy="40010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pošalje sliku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server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klikom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dugme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Submit</a:t>
            </a:r>
            <a:r>
              <a:rPr lang="en-US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okviru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forme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),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automatski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prebacuje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lang="en-US"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server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čuva</a:t>
            </a:r>
            <a:r>
              <a:rPr lang="en-US"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 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privremenoj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lokaciji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lang="en-US" sz="2800" spc="-41" dirty="0">
                <a:solidFill>
                  <a:srgbClr val="000000"/>
                </a:solidFill>
                <a:latin typeface="Calibri"/>
                <a:cs typeface="Calibri"/>
              </a:rPr>
              <a:t>va</a:t>
            </a:r>
            <a:r>
              <a:rPr lang="en-US"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lokacija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se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definiše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parametrom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upload_file_dir</a:t>
            </a:r>
            <a:r>
              <a:rPr lang="en-US" sz="2800" spc="3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datoteci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php.ini.</a:t>
            </a: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Gdje se čuva datoteka na serveru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64842"/>
            <a:ext cx="8619296" cy="3821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 upload-ovanom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fajlu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nalaze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superglobalnoj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ljivoj</a:t>
            </a:r>
            <a:r>
              <a:rPr sz="2800" spc="5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$_FILES,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automatski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inicijalizuje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prijemu</a:t>
            </a:r>
            <a:r>
              <a:rPr sz="2800" spc="4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putem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post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metode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02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$_FILES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strukturi</a:t>
            </a:r>
            <a:r>
              <a:rPr lang="vi-VN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dvodimenzionalni</a:t>
            </a:r>
            <a:r>
              <a:rPr lang="vi-VN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asocijativan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gdje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je prva</a:t>
            </a:r>
            <a:r>
              <a:rPr lang="vi-VN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dimenzija</a:t>
            </a:r>
            <a:r>
              <a:rPr lang="vi-V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1" dirty="0">
                <a:solidFill>
                  <a:srgbClr val="000000"/>
                </a:solidFill>
                <a:latin typeface="Calibri"/>
                <a:cs typeface="Calibri"/>
              </a:rPr>
              <a:t>naziv</a:t>
            </a:r>
            <a:r>
              <a:rPr lang="vi-VN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4" dirty="0">
                <a:solidFill>
                  <a:srgbClr val="000000"/>
                </a:solidFill>
                <a:latin typeface="Calibri"/>
                <a:cs typeface="Calibri"/>
              </a:rPr>
              <a:t>odgovaraju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ćeg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input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elementa</a:t>
            </a:r>
            <a:r>
              <a:rPr lang="vi-VN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vi-VN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upload</a:t>
            </a:r>
            <a:r>
              <a:rPr lang="vi-VN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fajla,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druga</a:t>
            </a:r>
            <a:r>
              <a:rPr lang="vi-V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dimenzija</a:t>
            </a:r>
            <a:r>
              <a:rPr lang="vi-VN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naziv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određenog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0" dirty="0">
                <a:solidFill>
                  <a:srgbClr val="000000"/>
                </a:solidFill>
                <a:latin typeface="Calibri"/>
                <a:cs typeface="Calibri"/>
              </a:rPr>
              <a:t>atributa</a:t>
            </a:r>
            <a:r>
              <a:rPr lang="vi-VN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0" dirty="0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02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Superglobal</a:t>
              </a:r>
              <a:r>
                <a:rPr lang="sr-Latn-ME" sz="3200" b="1" dirty="0" smtClean="0">
                  <a:ln w="1905"/>
                </a:rPr>
                <a:t> $_FILES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64842"/>
            <a:ext cx="8475280" cy="19620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slučaj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2718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&lt;input type="file" name="file1"&gt;</a:t>
            </a:r>
          </a:p>
          <a:p>
            <a:pPr>
              <a:lnSpc>
                <a:spcPts val="2927"/>
              </a:lnSpc>
            </a:pPr>
            <a:endParaRPr lang="sr-Latn-ME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508000">
              <a:lnSpc>
                <a:spcPts val="2927"/>
              </a:lnSpc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se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nalaziti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u</a:t>
            </a:r>
            <a:r>
              <a:rPr lang="en-US" sz="28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$_FILES["file1"]</a:t>
            </a:r>
          </a:p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67544" y="3017112"/>
            <a:ext cx="2413578" cy="4217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Atributi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fajla: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95653" y="3480760"/>
            <a:ext cx="8598242" cy="27327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3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$_FILES["file1"]["tmp_name"]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 lokacija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na serveru</a:t>
            </a:r>
          </a:p>
          <a:p>
            <a:pPr marL="0" marR="0">
              <a:lnSpc>
                <a:spcPts val="2929"/>
              </a:lnSpc>
              <a:spcBef>
                <a:spcPts val="291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$_FILES["file1"]["name"]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 orginalno ime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</a:p>
          <a:p>
            <a:pPr marL="0" marR="0">
              <a:lnSpc>
                <a:spcPts val="2592"/>
              </a:lnSpc>
              <a:spcBef>
                <a:spcPts val="0"/>
              </a:spcBef>
              <a:spcAft>
                <a:spcPts val="0"/>
              </a:spcAft>
            </a:pP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ra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čunaru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korisnika</a:t>
            </a:r>
          </a:p>
          <a:p>
            <a:pPr marL="0" marR="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$_FILES["file1"]["size"]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 veličina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 fajla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B</a:t>
            </a:r>
          </a:p>
          <a:p>
            <a:pPr marL="0" marR="0">
              <a:lnSpc>
                <a:spcPts val="2932"/>
              </a:lnSpc>
              <a:spcBef>
                <a:spcPts val="235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$_FILES["file1"]["type"]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 tip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(ako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postoji)</a:t>
            </a:r>
          </a:p>
          <a:p>
            <a:pPr marL="0" marR="0">
              <a:lnSpc>
                <a:spcPts val="2929"/>
              </a:lnSpc>
              <a:spcBef>
                <a:spcPts val="29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$_FILES["file1"]["error"]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 podaci o grešci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Superglobal</a:t>
              </a:r>
              <a:r>
                <a:rPr lang="sr-Latn-ME" sz="3200" b="1" dirty="0" smtClean="0">
                  <a:ln w="1905"/>
                </a:rPr>
                <a:t> $_FILES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64842"/>
            <a:ext cx="8569964" cy="5052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6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na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server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rosljeđ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uju</a:t>
            </a:r>
            <a:r>
              <a:rPr sz="2800" spc="6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fajlovi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veći od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nekoliko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MB</a:t>
            </a:r>
            <a:r>
              <a:rPr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neophodni</a:t>
            </a:r>
            <a:r>
              <a:rPr sz="2800" spc="5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dodatni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>
                <a:solidFill>
                  <a:srgbClr val="000000"/>
                </a:solidFill>
                <a:latin typeface="Calibri"/>
                <a:cs typeface="Calibri"/>
              </a:rPr>
              <a:t>koraci</a:t>
            </a:r>
            <a:r>
              <a:rPr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HTML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formu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dodati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skriveno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polje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8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sadržati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maksimalnu</a:t>
            </a:r>
            <a:r>
              <a:rPr lang="en-US" sz="24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dozvoljenu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veličinu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(u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B)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8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4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sr-Latn-ME" sz="2400" spc="-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poslati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server:</a:t>
            </a:r>
          </a:p>
          <a:p>
            <a:pPr>
              <a:lnSpc>
                <a:spcPts val="2718"/>
              </a:lnSpc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&lt;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INPUT</a:t>
            </a:r>
            <a:r>
              <a:rPr lang="en-US" sz="2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TYPE="hidden" NAME="MAX_FILE_SIZE" 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	 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VALUE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="100000"&gt;</a:t>
            </a:r>
          </a:p>
          <a:p>
            <a:pPr marL="800100" lvl="1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Maksimalna</a:t>
            </a:r>
            <a:r>
              <a:rPr lang="en-US"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količina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memorije</a:t>
            </a:r>
            <a:r>
              <a:rPr lang="en-US" sz="2400" spc="-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8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400" spc="-30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dodijeliti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skriptu</a:t>
            </a:r>
            <a:r>
              <a:rPr lang="en-US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veća</a:t>
            </a:r>
            <a:r>
              <a:rPr lang="en-US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maksimalne</a:t>
            </a:r>
            <a:r>
              <a:rPr lang="en-US"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veličine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sr-Latn-ME" sz="24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lang="en-US" sz="2400" spc="-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memory_limit</a:t>
            </a:r>
            <a:r>
              <a:rPr lang="en-US" sz="2400" spc="-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php.ini).</a:t>
            </a:r>
          </a:p>
          <a:p>
            <a:pPr>
              <a:lnSpc>
                <a:spcPts val="2718"/>
              </a:lnSpc>
            </a:pPr>
            <a:endParaRPr lang="en-US" sz="28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592"/>
              </a:lnSpc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endParaRPr sz="2800" spc="-23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Upload</a:t>
              </a:r>
              <a:r>
                <a:rPr lang="sr-Latn-ME" sz="3200" b="1" dirty="0" smtClean="0">
                  <a:ln w="1905"/>
                </a:rPr>
                <a:t> velikih fajlova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70639"/>
            <a:ext cx="8568952" cy="45397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04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Podesiti maksimalnu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veličinu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30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prebaciti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server (parametar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upload_max_filesize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php.ini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46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Podesiti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maksimalnu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veličinu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POST</a:t>
            </a:r>
            <a:r>
              <a:rPr lang="en-US" sz="2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zahtjeva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4" dirty="0" err="1">
                <a:solidFill>
                  <a:srgbClr val="000000"/>
                </a:solidFill>
                <a:latin typeface="Calibri"/>
                <a:cs typeface="Calibri"/>
              </a:rPr>
              <a:t>tako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bude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veća</a:t>
            </a:r>
            <a: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maksimalne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veličine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upload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uje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post_max_size</a:t>
            </a:r>
            <a:r>
              <a:rPr lang="en-US" sz="2800" spc="3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php.ini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46"/>
              </a:lnSpc>
              <a:buFont typeface="Arial" pitchFamily="34" charset="0"/>
              <a:buChar char="•"/>
            </a:pP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Najduže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vrijeme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izvršavanja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skriptova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pod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siti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odgovarajuću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postupak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slanja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obavi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do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kraja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(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max_execution_time</a:t>
            </a:r>
            <a:r>
              <a:rPr lang="en-US" sz="2800" spc="4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php.ini</a:t>
            </a:r>
            <a:r>
              <a:rPr lang="en-US" sz="2800" spc="-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defaultu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30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sec)</a:t>
            </a:r>
          </a:p>
          <a:p>
            <a:pPr marL="457200" indent="-457200">
              <a:lnSpc>
                <a:spcPts val="2700"/>
              </a:lnSpc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Upload</a:t>
              </a:r>
              <a:r>
                <a:rPr lang="sr-Latn-ME" sz="3200" b="1" dirty="0" smtClean="0">
                  <a:ln w="1905"/>
                </a:rPr>
                <a:t> velikih fajlova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43136" y="1370639"/>
            <a:ext cx="8525152" cy="44242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04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Upload-ovanom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fajlu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pristupa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preko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atributa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"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tmp_name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",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sadrži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lokaciju (putanju)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46"/>
              </a:lnSpc>
              <a:buFont typeface="Arial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kolonu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blob (i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tipova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izvedenih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blob)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upisuje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dirty="0" err="1" smtClean="0">
                <a:solidFill>
                  <a:srgbClr val="000000"/>
                </a:solidFill>
                <a:latin typeface="Calibri"/>
                <a:cs typeface="Calibri"/>
              </a:rPr>
              <a:t>binarni</a:t>
            </a:r>
            <a:r>
              <a:rPr lang="en-US" sz="2800" b="1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dirty="0" err="1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lang="en-US" sz="2800" b="1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upload-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ovanog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sam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upis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čemu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specifičan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upisa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kolone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drugih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tipova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2700"/>
              </a:lnSpc>
              <a:buFont typeface="Arial" pitchFamily="34" charset="0"/>
              <a:buChar char="•"/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kolone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blob 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brišu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svi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ostali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2700"/>
              </a:lnSpc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27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Opšte napomene za </a:t>
              </a:r>
              <a:r>
                <a:rPr lang="sr-Latn-ME" sz="3200" b="1" dirty="0" err="1" smtClean="0">
                  <a:ln w="1905"/>
                </a:rPr>
                <a:t>smiještanje</a:t>
              </a:r>
              <a:r>
                <a:rPr lang="sr-Latn-ME" sz="3200" b="1" dirty="0" smtClean="0">
                  <a:ln w="1905"/>
                </a:rPr>
                <a:t> fajlova u BP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31314"/>
            <a:ext cx="8797302" cy="11285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1.</a:t>
            </a:r>
            <a:r>
              <a:rPr sz="2800" spc="20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ava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li je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poslat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(upload)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server</a:t>
            </a:r>
          </a:p>
          <a:p>
            <a:pPr marL="609904" marR="0">
              <a:lnSpc>
                <a:spcPts val="268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is_uploaded_file()</a:t>
            </a:r>
          </a:p>
          <a:p>
            <a:pPr marL="609904" marR="0">
              <a:lnSpc>
                <a:spcPts val="2688"/>
              </a:lnSpc>
              <a:spcBef>
                <a:spcPts val="0"/>
              </a:spcBef>
              <a:spcAft>
                <a:spcPts val="0"/>
              </a:spcAft>
            </a:pP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jeste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prelazi se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korak.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1000" y="2441040"/>
            <a:ext cx="7801292" cy="4360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2.</a:t>
            </a:r>
            <a:r>
              <a:rPr sz="2800" spc="20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ava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li je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dozvoljene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veličine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0904" y="2782416"/>
            <a:ext cx="5127122" cy="9549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filesize()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90904" y="3123792"/>
            <a:ext cx="5949924" cy="4360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jeste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prelazi se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korak.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1000" y="3550222"/>
            <a:ext cx="7497033" cy="9627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6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3.</a:t>
            </a:r>
            <a:r>
              <a:rPr sz="2800" spc="20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Otvara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fopen()</a:t>
            </a:r>
            <a:r>
              <a:rPr sz="26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81000" y="3977613"/>
            <a:ext cx="9455211" cy="966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4.</a:t>
            </a:r>
            <a:r>
              <a:rPr sz="2800" spc="20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Čita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binarni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poslatog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90904" y="4318989"/>
            <a:ext cx="6561655" cy="4360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600" dirty="0" err="1">
                <a:solidFill>
                  <a:srgbClr val="000000"/>
                </a:solidFill>
                <a:latin typeface="Courier New"/>
                <a:cs typeface="Courier New"/>
              </a:rPr>
              <a:t>fread</a:t>
            </a:r>
            <a:r>
              <a:rPr sz="2600" dirty="0" smtClean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pamti u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 err="1">
                <a:solidFill>
                  <a:srgbClr val="000000"/>
                </a:solidFill>
                <a:latin typeface="Calibri"/>
                <a:cs typeface="Calibri"/>
              </a:rPr>
              <a:t>nekoj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ljivoj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81000" y="4745709"/>
            <a:ext cx="9536667" cy="20133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5.</a:t>
            </a:r>
            <a:r>
              <a:rPr sz="2800" spc="20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Binarni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poslatog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(sadržan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ljivoj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609904" marR="0">
              <a:lnSpc>
                <a:spcPts val="2688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prečišćava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AddSlashes()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0" marR="0">
              <a:lnSpc>
                <a:spcPts val="3413"/>
              </a:lnSpc>
              <a:spcBef>
                <a:spcPts val="212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6.</a:t>
            </a:r>
            <a:r>
              <a:rPr sz="2800" spc="20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Upis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bazu,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pri čemu se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kolonu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blob</a:t>
            </a:r>
          </a:p>
          <a:p>
            <a:pPr marL="609904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(ili tipa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izvedenog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 blob)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upisuje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prečišćeni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binarni</a:t>
            </a:r>
          </a:p>
          <a:p>
            <a:pPr marL="609904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poslatog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čuva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ljivoj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4" name="Rounded Rectangle 13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Redosljed</a:t>
              </a:r>
              <a:r>
                <a:rPr lang="sr-Latn-ME" sz="3200" b="1" dirty="0" smtClean="0">
                  <a:ln w="1905"/>
                </a:rPr>
                <a:t> koraka pri upisu fajlova u BP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23529" y="1364842"/>
            <a:ext cx="8640960" cy="21658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Prikaz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slike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mješt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ene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BP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(u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koloni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blob)</a:t>
            </a:r>
            <a:r>
              <a:rPr sz="28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postiže</a:t>
            </a:r>
            <a:r>
              <a:rPr lang="sr-Latn-ME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3" dirty="0" err="1" smtClean="0">
                <a:solidFill>
                  <a:srgbClr val="000000"/>
                </a:solidFill>
                <a:latin typeface="Calibri"/>
                <a:cs typeface="Calibri"/>
              </a:rPr>
              <a:t>tako</a:t>
            </a:r>
            <a:r>
              <a:rPr sz="2800" spc="4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okviru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&lt;img&gt;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taga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atributu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6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src</a:t>
            </a:r>
            <a:r>
              <a:rPr lang="sr-Latn-ME" sz="26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odijeli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4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sz="2800" spc="5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putanju</a:t>
            </a:r>
            <a:r>
              <a:rPr sz="28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skripta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čita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prikazuje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sadr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žaj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slike,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uz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dodatne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parametre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rosljeđ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uju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28600" y="3726768"/>
            <a:ext cx="10167422" cy="6696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72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&lt;img src="read_and_show_image.php?id_item=&lt;?=$id_item?&gt;" &gt;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Prikaz slike </a:t>
              </a:r>
              <a:r>
                <a:rPr lang="sr-Latn-ME" sz="3200" b="1" dirty="0" err="1" smtClean="0">
                  <a:ln w="1905"/>
                </a:rPr>
                <a:t>smještene</a:t>
              </a:r>
              <a:r>
                <a:rPr lang="sr-Latn-ME" sz="3200" b="1" dirty="0" smtClean="0">
                  <a:ln w="1905"/>
                </a:rPr>
                <a:t> u BP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63318"/>
            <a:ext cx="8496944" cy="5180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Skript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read_and_show_image.php</a:t>
            </a:r>
            <a:r>
              <a:rPr sz="2600" spc="6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osnovu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eđenog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parametra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id_item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opštem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slučaju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rosljeđ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uje</a:t>
            </a:r>
            <a:r>
              <a:rPr sz="28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više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parametara)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čita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binarni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>
                <a:solidFill>
                  <a:srgbClr val="000000"/>
                </a:solidFill>
                <a:latin typeface="Calibri"/>
                <a:cs typeface="Calibri"/>
              </a:rPr>
              <a:t>slike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Slika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prikazuje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0" dirty="0">
                <a:solidFill>
                  <a:srgbClr val="000000"/>
                </a:solidFill>
                <a:latin typeface="Calibri"/>
                <a:cs typeface="Calibri"/>
              </a:rPr>
              <a:t>tako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binarni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slike</a:t>
            </a:r>
            <a:r>
              <a:rPr lang="sr-Latn-ME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dobijen</a:t>
            </a:r>
            <a:r>
              <a:rPr sz="2800" spc="4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"</a:t>
            </a:r>
            <a:r>
              <a:rPr sz="2800" spc="-38" dirty="0">
                <a:solidFill>
                  <a:srgbClr val="000000"/>
                </a:solidFill>
                <a:latin typeface="Calibri"/>
                <a:cs typeface="Calibri"/>
              </a:rPr>
              <a:t>š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tampa"</a:t>
            </a:r>
            <a:r>
              <a:rPr sz="28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naredbe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echo:</a:t>
            </a:r>
          </a:p>
          <a:p>
            <a:pPr marL="0" marR="0">
              <a:lnSpc>
                <a:spcPts val="2807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6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600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$binary_content;</a:t>
            </a:r>
          </a:p>
          <a:p>
            <a:pPr marL="457200" marR="0" indent="-457200">
              <a:lnSpc>
                <a:spcPts val="3413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Neposredno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štampanja</a:t>
            </a:r>
            <a:r>
              <a:rPr sz="28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slike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naredbom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echo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pregledač</a:t>
            </a:r>
            <a:r>
              <a:rPr sz="28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šalje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zaglavlje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definiše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MIME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resursa)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štampa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header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type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atribut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$_FILES["file_name"]</a:t>
            </a:r>
            <a:r>
              <a:rPr sz="28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endParaRPr lang="sr-Latn-ME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3025"/>
              </a:lnSpc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header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("Content-Type:</a:t>
            </a:r>
            <a:r>
              <a:rPr lang="en-US" sz="24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image/jpeg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");</a:t>
            </a: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Prikaz slike </a:t>
              </a:r>
              <a:r>
                <a:rPr lang="sr-Latn-ME" sz="3200" b="1" dirty="0" err="1" smtClean="0">
                  <a:ln w="1905"/>
                </a:rPr>
                <a:t>smještene</a:t>
              </a:r>
              <a:r>
                <a:rPr lang="sr-Latn-ME" sz="3200" b="1" dirty="0" smtClean="0">
                  <a:ln w="1905"/>
                </a:rPr>
                <a:t> u BP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64842"/>
            <a:ext cx="8480325" cy="5065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Ideja: 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ne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čuva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sama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slika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nego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informacija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moguće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locirati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sliku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tj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odrediti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putanju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slike</a:t>
            </a:r>
            <a:r>
              <a:rPr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endParaRPr lang="sr-Latn-ME" sz="2800" spc="-15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02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spc="-15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24"/>
              </a:lnSpc>
              <a:buFont typeface="Arial" pitchFamily="34" charset="0"/>
              <a:buChar char="•"/>
            </a:pP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Potrebno</a:t>
            </a:r>
            <a:r>
              <a:rPr lang="en-US"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obezbijediti:</a:t>
            </a:r>
          </a:p>
          <a:p>
            <a:pPr marL="914400" lvl="1" indent="-4572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povezivanje</a:t>
            </a:r>
            <a:r>
              <a:rPr lang="en-US" sz="24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odgovarajućim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fajlovima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jedinstvenost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imenovanja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fajlova</a:t>
            </a:r>
            <a:r>
              <a:rPr lang="en-US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8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spc="-28" dirty="0" err="1">
                <a:solidFill>
                  <a:srgbClr val="000000"/>
                </a:solidFill>
                <a:latin typeface="Calibri"/>
                <a:cs typeface="Calibri"/>
              </a:rPr>
              <a:t>kako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ne bi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došlo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do</a:t>
            </a:r>
          </a:p>
          <a:p>
            <a:pPr marL="914400" lvl="1" indent="-457200">
              <a:lnSpc>
                <a:spcPts val="2592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prepisivanja</a:t>
            </a:r>
            <a:r>
              <a:rPr lang="en-US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do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nemogućnosti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upload-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ovanja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2592"/>
              </a:lnSpc>
              <a:buFont typeface="Arial" pitchFamily="34" charset="0"/>
              <a:buChar char="•"/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Ovi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problemi</a:t>
            </a:r>
            <a:r>
              <a:rPr lang="vi-V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vi-V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mogu riješiti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primjenom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određenih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konvencija</a:t>
            </a:r>
            <a:r>
              <a:rPr lang="vi-VN" sz="2800" spc="-18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2592"/>
              </a:lnSpc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02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5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Smiještanje</a:t>
              </a:r>
              <a:r>
                <a:rPr lang="sr-Latn-ME" sz="3200" b="1" dirty="0" smtClean="0">
                  <a:ln w="1905"/>
                </a:rPr>
                <a:t> fajlova u folder - napomene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1" y="1363318"/>
            <a:ext cx="8259256" cy="5155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indent="-457200">
              <a:lnSpc>
                <a:spcPts val="3416"/>
              </a:lnSpc>
              <a:buFont typeface="Arial" pitchFamily="34" charset="0"/>
              <a:buChar char="•"/>
            </a:pPr>
            <a:r>
              <a:rPr lang="vi-VN" sz="2800" b="1" dirty="0">
                <a:solidFill>
                  <a:srgbClr val="000000"/>
                </a:solidFill>
                <a:latin typeface="Calibri"/>
                <a:cs typeface="Calibri"/>
              </a:rPr>
              <a:t>Integrisanost</a:t>
            </a:r>
            <a:r>
              <a:rPr lang="vi-VN" sz="2800" b="1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vi-VN" sz="2800" b="1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spc="-11" dirty="0">
                <a:solidFill>
                  <a:srgbClr val="000000"/>
                </a:solidFill>
                <a:latin typeface="Calibri"/>
                <a:cs typeface="Calibri"/>
              </a:rPr>
              <a:t>kontrolisana</a:t>
            </a:r>
            <a:r>
              <a:rPr lang="vi-VN" sz="2800" b="1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b="1" spc="-11" dirty="0">
                <a:solidFill>
                  <a:srgbClr val="000000"/>
                </a:solidFill>
                <a:latin typeface="Calibri"/>
                <a:cs typeface="Calibri"/>
              </a:rPr>
              <a:t>redudansa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3026"/>
              </a:lnSpc>
            </a:pPr>
            <a:r>
              <a:rPr lang="vi-VN" sz="2800" spc="-18" dirty="0">
                <a:solidFill>
                  <a:srgbClr val="000000"/>
                </a:solidFill>
                <a:latin typeface="Calibri"/>
                <a:cs typeface="Calibri"/>
              </a:rPr>
              <a:t>Krajnji</a:t>
            </a:r>
            <a:r>
              <a:rPr lang="vi-V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cilj integrisanosti</a:t>
            </a:r>
            <a:r>
              <a:rPr lang="vi-VN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je minimalna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redudansa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vise</a:t>
            </a:r>
            <a:r>
              <a:rPr lang="vi-VN" sz="2800" spc="-21" dirty="0">
                <a:solidFill>
                  <a:srgbClr val="000000"/>
                </a:solidFill>
                <a:latin typeface="Calibri"/>
                <a:cs typeface="Calibri"/>
              </a:rPr>
              <a:t>šestruko</a:t>
            </a:r>
            <a:r>
              <a:rPr lang="vi-VN" sz="2800" spc="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pojavljivanje)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vi-VN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ponekad</a:t>
            </a:r>
            <a:r>
              <a:rPr lang="vi-VN"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svesno</a:t>
            </a:r>
            <a:r>
              <a:rPr lang="vi-VN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2" dirty="0">
                <a:solidFill>
                  <a:srgbClr val="000000"/>
                </a:solidFill>
                <a:latin typeface="Calibri"/>
                <a:cs typeface="Calibri"/>
              </a:rPr>
              <a:t>želimo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ponavljamo</a:t>
            </a:r>
            <a:r>
              <a:rPr lang="vi-VN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određene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lang="vi-VN" sz="2800" spc="3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1" dirty="0">
                <a:solidFill>
                  <a:srgbClr val="000000"/>
                </a:solidFill>
                <a:latin typeface="Calibri"/>
                <a:cs typeface="Calibri"/>
              </a:rPr>
              <a:t>radi</a:t>
            </a:r>
            <a:r>
              <a:rPr lang="vi-VN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7" dirty="0">
                <a:solidFill>
                  <a:srgbClr val="000000"/>
                </a:solidFill>
                <a:latin typeface="Calibri"/>
                <a:cs typeface="Calibri"/>
              </a:rPr>
              <a:t>bržeg</a:t>
            </a:r>
            <a:r>
              <a:rPr lang="vi-VN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0" dirty="0">
                <a:solidFill>
                  <a:srgbClr val="000000"/>
                </a:solidFill>
                <a:latin typeface="Calibri"/>
                <a:cs typeface="Calibri"/>
              </a:rPr>
              <a:t>rada</a:t>
            </a:r>
            <a:r>
              <a:rPr lang="vi-VN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bazom</a:t>
            </a:r>
            <a:r>
              <a:rPr lang="vi-V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2" dirty="0">
                <a:solidFill>
                  <a:srgbClr val="000000"/>
                </a:solidFill>
                <a:latin typeface="Calibri"/>
                <a:cs typeface="Calibri"/>
              </a:rPr>
              <a:t>podataka.</a:t>
            </a: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Organizacija</a:t>
            </a:r>
            <a:r>
              <a:rPr sz="2800" b="1" spc="4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 err="1" smtClean="0">
                <a:solidFill>
                  <a:srgbClr val="000000"/>
                </a:solidFill>
                <a:latin typeface="Calibri"/>
                <a:cs typeface="Calibri"/>
              </a:rPr>
              <a:t>prema</a:t>
            </a:r>
            <a:r>
              <a:rPr sz="2800" b="1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 err="1" smtClean="0">
                <a:solidFill>
                  <a:srgbClr val="000000"/>
                </a:solidFill>
                <a:latin typeface="Calibri"/>
                <a:cs typeface="Calibri"/>
              </a:rPr>
              <a:t>potrebama</a:t>
            </a:r>
            <a:r>
              <a:rPr sz="2800" b="1" spc="3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korisnika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Podra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zumije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va</a:t>
            </a:r>
            <a:r>
              <a:rPr sz="28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mogućnost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definisanja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izvedenih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slogova</a:t>
            </a:r>
          </a:p>
          <a:p>
            <a:pPr marL="0" marR="0">
              <a:lnSpc>
                <a:spcPts val="3024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podacima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24"/>
              </a:lnSpc>
              <a:buFont typeface="Arial" pitchFamily="34" charset="0"/>
              <a:buChar char="•"/>
            </a:pPr>
            <a:r>
              <a:rPr lang="en-US" sz="2800" b="1" dirty="0" err="1" smtClean="0">
                <a:solidFill>
                  <a:srgbClr val="000000"/>
                </a:solidFill>
                <a:latin typeface="Calibri"/>
                <a:cs typeface="Calibri"/>
              </a:rPr>
              <a:t>Sigurnost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3413"/>
              </a:lnSpc>
            </a:pP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Podrazumijeva</a:t>
            </a:r>
            <a:r>
              <a:rPr lang="en-US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efikasnu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kontrolu</a:t>
            </a:r>
            <a:r>
              <a:rPr lang="en-US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pristupa</a:t>
            </a:r>
            <a:r>
              <a:rPr lang="en-US"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podacima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</a:p>
          <a:p>
            <a:pPr>
              <a:lnSpc>
                <a:spcPts val="3023"/>
              </a:lnSpc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smislu</a:t>
            </a:r>
            <a:r>
              <a:rPr lang="en-US"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94" dirty="0" err="1">
                <a:solidFill>
                  <a:srgbClr val="000000"/>
                </a:solidFill>
                <a:latin typeface="Calibri"/>
                <a:cs typeface="Calibri"/>
              </a:rPr>
              <a:t>ko</a:t>
            </a:r>
            <a:r>
              <a:rPr lang="en-US" sz="2800" spc="1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pristupi</a:t>
            </a:r>
            <a:r>
              <a:rPr lang="en-US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</a:p>
          <a:p>
            <a:pPr>
              <a:lnSpc>
                <a:spcPts val="3027"/>
              </a:lnSpc>
            </a:pP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kojim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podacima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spc="-34" dirty="0" err="1">
                <a:solidFill>
                  <a:srgbClr val="000000"/>
                </a:solidFill>
                <a:latin typeface="Calibri"/>
                <a:cs typeface="Calibri"/>
              </a:rPr>
              <a:t>šta</a:t>
            </a:r>
            <a:r>
              <a:rPr lang="en-US" sz="28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1" dirty="0" err="1">
                <a:solidFill>
                  <a:srgbClr val="000000"/>
                </a:solidFill>
                <a:latin typeface="Calibri"/>
                <a:cs typeface="Calibri"/>
              </a:rPr>
              <a:t>radi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tim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podacima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0" marR="0">
              <a:lnSpc>
                <a:spcPts val="3024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Sloj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baze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podataka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34048"/>
            <a:ext cx="8568951" cy="5155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18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tabeli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mjest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kolone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tipa blob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staviti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kolonu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varchar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kojoj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pamti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orginalno ime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fajla.</a:t>
            </a:r>
          </a:p>
          <a:p>
            <a:pPr marL="457200" marR="0" indent="-457200">
              <a:lnSpc>
                <a:spcPts val="311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Svi fajlovi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čuvaju u jednom folderu db_files.</a:t>
            </a:r>
          </a:p>
          <a:p>
            <a:pPr marL="457200" marR="0" indent="-457200">
              <a:lnSpc>
                <a:spcPts val="312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svaku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tabelu u bazi</a:t>
            </a:r>
            <a:r>
              <a:rPr sz="2800" spc="-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"logički"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sadrži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fajlove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kreira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poseban</a:t>
            </a:r>
            <a:r>
              <a:rPr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podfolder u folderu db_files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čiji je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naziv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jednak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nazivu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tabele.</a:t>
            </a:r>
          </a:p>
          <a:p>
            <a:pPr marL="457200" marR="0" indent="-457200">
              <a:lnSpc>
                <a:spcPts val="312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svaku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kolonu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tabeli u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kojoj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pamti orginalno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kreira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podfolder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folderu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odgovara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toj tabeli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čiji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naziv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jednak nazivu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kolone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178"/>
              </a:lnSpc>
              <a:buFont typeface="Arial" pitchFamily="34" charset="0"/>
              <a:buChar char="•"/>
            </a:pP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preimenuje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3" dirty="0" err="1">
                <a:solidFill>
                  <a:srgbClr val="000000"/>
                </a:solidFill>
                <a:latin typeface="Calibri"/>
                <a:cs typeface="Calibri"/>
              </a:rPr>
              <a:t>tako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mu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prefiks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doda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primarnog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ključa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njemu</a:t>
            </a:r>
            <a:r>
              <a:rPr lang="en-US"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odgovarajućeg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reda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tabeli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2498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Rješenje problema - konverzija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64842"/>
            <a:ext cx="8669640" cy="43601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4350" marR="0" indent="-51435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Izvrši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upis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bazu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46" dirty="0" err="1" smtClean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tabela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"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logički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"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sadrži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fajlove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odgovara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juće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kolone</a:t>
            </a:r>
            <a:r>
              <a:rPr lang="en-US"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upisuju</a:t>
            </a:r>
            <a:r>
              <a:rPr lang="en-US"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orginalna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tih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fajlova</a:t>
            </a:r>
            <a:r>
              <a:rPr lang="en-US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spc="-17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lang="en-US" sz="2800" spc="-47" dirty="0" err="1" smtClean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800" spc="6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upis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uspio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prelazi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sljedeći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3" dirty="0" err="1" smtClean="0">
                <a:solidFill>
                  <a:srgbClr val="000000"/>
                </a:solidFill>
                <a:latin typeface="Calibri"/>
                <a:cs typeface="Calibri"/>
              </a:rPr>
              <a:t>korak</a:t>
            </a:r>
            <a:r>
              <a:rPr lang="en-US" sz="2800" spc="-33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33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514350" marR="0" indent="-51435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sr-Latn-ME" sz="2800" spc="-33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514350" marR="0" indent="-51435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Smiještanje</a:t>
            </a:r>
            <a:r>
              <a:rPr lang="en-US"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upload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ovanih</a:t>
            </a:r>
            <a:r>
              <a:rPr lang="en-US"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fajlova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njima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odgovarajuće</a:t>
            </a:r>
            <a:r>
              <a:rPr lang="en-US"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foldere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izmjena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tih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fajlova</a:t>
            </a:r>
            <a:r>
              <a:rPr lang="sr-Latn-ME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skladu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uvedenom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konvencijom</a:t>
            </a:r>
            <a:r>
              <a:rPr lang="en-US" sz="2800" spc="-17" dirty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</a:p>
          <a:p>
            <a:pPr marL="514350" marR="0" indent="-51435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sz="2800" spc="-33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Redosljed</a:t>
              </a:r>
              <a:r>
                <a:rPr lang="sr-Latn-ME" sz="3200" b="1" dirty="0" smtClean="0">
                  <a:ln w="1905"/>
                </a:rPr>
                <a:t> pri upisu podataka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75181"/>
            <a:ext cx="8454395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66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1.</a:t>
            </a:r>
            <a:r>
              <a:rPr sz="2100" spc="27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100" spc="6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da li</a:t>
            </a:r>
            <a:r>
              <a:rPr sz="21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1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upload-</a:t>
            </a:r>
            <a:r>
              <a:rPr sz="2100" spc="-17" dirty="0">
                <a:solidFill>
                  <a:srgbClr val="000000"/>
                </a:solidFill>
                <a:latin typeface="Calibri"/>
                <a:cs typeface="Calibri"/>
              </a:rPr>
              <a:t>ovao</a:t>
            </a:r>
            <a:r>
              <a:rPr sz="21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neki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fajl,</a:t>
            </a:r>
            <a:r>
              <a:rPr sz="21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pomoću funkcije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0904" y="1663889"/>
            <a:ext cx="2352247" cy="725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63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is_uploaded_file()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1000" y="2015933"/>
            <a:ext cx="8424341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63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2.</a:t>
            </a:r>
            <a:r>
              <a:rPr sz="2100" spc="27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100" spc="6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da li je </a:t>
            </a:r>
            <a:r>
              <a:rPr sz="2100" spc="-12" dirty="0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sz="21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dozvoljenog</a:t>
            </a:r>
            <a:r>
              <a:rPr sz="21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sz="21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i da li </a:t>
            </a:r>
            <a:r>
              <a:rPr sz="21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100" dirty="0" err="1" smtClean="0">
                <a:solidFill>
                  <a:srgbClr val="000000"/>
                </a:solidFill>
                <a:latin typeface="Calibri"/>
                <a:cs typeface="Calibri"/>
              </a:rPr>
              <a:t>osjed</a:t>
            </a:r>
            <a:r>
              <a:rPr sz="2100" dirty="0" err="1" smtClean="0">
                <a:solidFill>
                  <a:srgbClr val="000000"/>
                </a:solidFill>
                <a:latin typeface="Calibri"/>
                <a:cs typeface="Calibri"/>
              </a:rPr>
              <a:t>uje</a:t>
            </a:r>
            <a:r>
              <a:rPr sz="21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adekvatnu</a:t>
            </a:r>
          </a:p>
          <a:p>
            <a:pPr marL="609904" marR="0">
              <a:lnSpc>
                <a:spcPts val="2267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ekstenziju (opciono),</a:t>
            </a:r>
            <a:r>
              <a:rPr sz="21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ispitivanjem</a:t>
            </a:r>
            <a:r>
              <a:rPr sz="21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type i name atributa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 fajla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81000" y="2655722"/>
            <a:ext cx="9536144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66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3.</a:t>
            </a:r>
            <a:r>
              <a:rPr sz="2100" spc="27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100" spc="6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da li</a:t>
            </a:r>
            <a:r>
              <a:rPr sz="21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 dozvoljene</a:t>
            </a:r>
            <a:r>
              <a:rPr sz="21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veličine,</a:t>
            </a:r>
            <a:r>
              <a:rPr sz="21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ispitivanjem</a:t>
            </a:r>
            <a:r>
              <a:rPr sz="21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18" dirty="0">
                <a:solidFill>
                  <a:srgbClr val="000000"/>
                </a:solidFill>
                <a:latin typeface="Calibri"/>
                <a:cs typeface="Calibri"/>
              </a:rPr>
              <a:t>size</a:t>
            </a:r>
            <a:r>
              <a:rPr sz="21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atributa</a:t>
            </a:r>
            <a:r>
              <a:rPr sz="21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 ili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90904" y="2944302"/>
            <a:ext cx="3652107" cy="725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63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korišćenjem</a:t>
            </a:r>
            <a:r>
              <a:rPr sz="21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filesize()</a:t>
            </a:r>
            <a:r>
              <a:rPr sz="21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81000" y="3296346"/>
            <a:ext cx="9491406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63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4.</a:t>
            </a:r>
            <a:r>
              <a:rPr sz="2100" spc="27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100" spc="6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da li odredišni</a:t>
            </a:r>
            <a:r>
              <a:rPr sz="21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direktorijum</a:t>
            </a:r>
            <a:r>
              <a:rPr sz="21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sz="21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(trebalo bi da</a:t>
            </a:r>
            <a:r>
              <a:rPr sz="21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100" dirty="0" err="1" smtClean="0">
                <a:solidFill>
                  <a:srgbClr val="000000"/>
                </a:solidFill>
                <a:latin typeface="Calibri"/>
                <a:cs typeface="Calibri"/>
              </a:rPr>
              <a:t>uvijek</a:t>
            </a:r>
            <a:r>
              <a:rPr lang="en-US" sz="21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 err="1" smtClean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),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90904" y="3584382"/>
            <a:ext cx="5107319" cy="725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63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korišćenjem</a:t>
            </a:r>
            <a:r>
              <a:rPr sz="21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file_exists()</a:t>
            </a:r>
            <a:r>
              <a:rPr sz="2100" spc="6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i is_dir()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81000" y="3936136"/>
            <a:ext cx="9462471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66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5.</a:t>
            </a:r>
            <a:r>
              <a:rPr sz="2100" spc="27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1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100" spc="6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da li</a:t>
            </a:r>
            <a:r>
              <a:rPr sz="21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već</a:t>
            </a:r>
            <a:r>
              <a:rPr sz="21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sz="21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14" dirty="0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 sa istim</a:t>
            </a:r>
            <a:r>
              <a:rPr sz="21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imenom</a:t>
            </a:r>
            <a:r>
              <a:rPr sz="21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u odredišnom</a:t>
            </a:r>
            <a:r>
              <a:rPr sz="21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folderu</a:t>
            </a:r>
            <a:r>
              <a:rPr sz="21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(ne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90904" y="4224844"/>
            <a:ext cx="7017479" cy="725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63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bi trebalo nikad da</a:t>
            </a:r>
            <a:r>
              <a:rPr sz="21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postoji),</a:t>
            </a:r>
            <a:r>
              <a:rPr sz="21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pomoću funkcije</a:t>
            </a:r>
            <a:r>
              <a:rPr sz="21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file_exists()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81000" y="4576888"/>
            <a:ext cx="8041305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63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6.</a:t>
            </a:r>
            <a:r>
              <a:rPr sz="2100" spc="27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 err="1" smtClean="0">
                <a:solidFill>
                  <a:srgbClr val="000000"/>
                </a:solidFill>
                <a:latin typeface="Calibri"/>
                <a:cs typeface="Calibri"/>
              </a:rPr>
              <a:t>Pre</a:t>
            </a:r>
            <a:r>
              <a:rPr lang="en-US" sz="2100" dirty="0" err="1" smtClean="0">
                <a:solidFill>
                  <a:srgbClr val="000000"/>
                </a:solidFill>
                <a:latin typeface="Calibri"/>
                <a:cs typeface="Calibri"/>
              </a:rPr>
              <a:t>mjest</a:t>
            </a:r>
            <a:r>
              <a:rPr sz="2100" dirty="0" err="1" smtClean="0">
                <a:solidFill>
                  <a:srgbClr val="000000"/>
                </a:solidFill>
                <a:latin typeface="Calibri"/>
                <a:cs typeface="Calibri"/>
              </a:rPr>
              <a:t>iti</a:t>
            </a:r>
            <a:r>
              <a:rPr sz="21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14" dirty="0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sz="21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odredišni</a:t>
            </a:r>
            <a:r>
              <a:rPr sz="21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folder</a:t>
            </a:r>
            <a:r>
              <a:rPr sz="21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(u skladu sa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konvencijom),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990904" y="4864923"/>
            <a:ext cx="5361271" cy="7256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63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korišćenjem</a:t>
            </a:r>
            <a:r>
              <a:rPr sz="21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funkcije move_uploaded_file()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381000" y="5216967"/>
            <a:ext cx="7294784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63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7.</a:t>
            </a:r>
            <a:r>
              <a:rPr sz="2100" spc="27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1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rovjerit</a:t>
            </a:r>
            <a:r>
              <a:rPr sz="21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100" spc="5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1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li se </a:t>
            </a:r>
            <a:r>
              <a:rPr sz="21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100" dirty="0" err="1" smtClean="0">
                <a:solidFill>
                  <a:srgbClr val="000000"/>
                </a:solidFill>
                <a:latin typeface="Calibri"/>
                <a:cs typeface="Calibri"/>
              </a:rPr>
              <a:t>remiještanj</a:t>
            </a:r>
            <a:r>
              <a:rPr sz="21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1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10" dirty="0">
                <a:solidFill>
                  <a:srgbClr val="000000"/>
                </a:solidFill>
                <a:latin typeface="Calibri"/>
                <a:cs typeface="Calibri"/>
              </a:rPr>
              <a:t>izvršilo</a:t>
            </a:r>
            <a:r>
              <a:rPr sz="21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12" dirty="0">
                <a:solidFill>
                  <a:srgbClr val="000000"/>
                </a:solidFill>
                <a:latin typeface="Calibri"/>
                <a:cs typeface="Calibri"/>
              </a:rPr>
              <a:t>bez</a:t>
            </a:r>
            <a:r>
              <a:rPr sz="21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15" dirty="0">
                <a:solidFill>
                  <a:srgbClr val="000000"/>
                </a:solidFill>
                <a:latin typeface="Calibri"/>
                <a:cs typeface="Calibri"/>
              </a:rPr>
              <a:t>greške,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990904" y="5505258"/>
            <a:ext cx="7794975" cy="333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563"/>
              </a:lnSpc>
              <a:spcBef>
                <a:spcPts val="0"/>
              </a:spcBef>
              <a:spcAft>
                <a:spcPts val="0"/>
              </a:spcAft>
            </a:pP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ispitivanjem</a:t>
            </a:r>
            <a:r>
              <a:rPr sz="21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spc="-11" dirty="0" err="1">
                <a:solidFill>
                  <a:srgbClr val="000000"/>
                </a:solidFill>
                <a:latin typeface="Calibri"/>
                <a:cs typeface="Calibri"/>
              </a:rPr>
              <a:t>povratne</a:t>
            </a:r>
            <a:r>
              <a:rPr sz="21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1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1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1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100" dirty="0">
                <a:solidFill>
                  <a:srgbClr val="000000"/>
                </a:solidFill>
                <a:latin typeface="Calibri"/>
                <a:cs typeface="Calibri"/>
              </a:rPr>
              <a:t>funkcije move_uploaded_file()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467544" y="188640"/>
            <a:ext cx="8111540" cy="910639"/>
            <a:chOff x="0" y="750"/>
            <a:chExt cx="7520940" cy="547889"/>
          </a:xfrm>
        </p:grpSpPr>
        <p:sp>
          <p:nvSpPr>
            <p:cNvPr id="19" name="Rounded Rectangle 1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Redosljed</a:t>
              </a:r>
              <a:r>
                <a:rPr lang="sr-Latn-ME" sz="3200" b="1" dirty="0" smtClean="0">
                  <a:ln w="1905"/>
                </a:rPr>
                <a:t> koraka pri </a:t>
              </a:r>
              <a:r>
                <a:rPr lang="sr-Latn-ME" sz="3200" b="1" dirty="0" err="1" smtClean="0">
                  <a:ln w="1905"/>
                </a:rPr>
                <a:t>smiještanju</a:t>
              </a:r>
              <a:r>
                <a:rPr lang="sr-Latn-ME" sz="3200" b="1" dirty="0" smtClean="0">
                  <a:ln w="1905"/>
                </a:rPr>
                <a:t> </a:t>
              </a:r>
              <a:r>
                <a:rPr lang="sr-Latn-ME" sz="3200" b="1" dirty="0" err="1" smtClean="0">
                  <a:ln w="1905"/>
                </a:rPr>
                <a:t>upload</a:t>
              </a:r>
              <a:r>
                <a:rPr lang="sr-Latn-ME" sz="3200" b="1" dirty="0" smtClean="0">
                  <a:ln w="1905"/>
                </a:rPr>
                <a:t>-</a:t>
              </a:r>
              <a:r>
                <a:rPr lang="sr-Latn-ME" sz="3200" b="1" dirty="0" err="1" smtClean="0">
                  <a:ln w="1905"/>
                </a:rPr>
                <a:t>ovanih</a:t>
              </a:r>
              <a:r>
                <a:rPr lang="sr-Latn-ME" sz="3200" b="1" dirty="0" smtClean="0">
                  <a:ln w="1905"/>
                </a:rPr>
                <a:t> fajlova u folder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8178"/>
            <a:ext cx="8719177" cy="19702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Prikaz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 err="1">
                <a:solidFill>
                  <a:srgbClr val="000000"/>
                </a:solidFill>
                <a:latin typeface="Calibri"/>
                <a:cs typeface="Calibri"/>
              </a:rPr>
              <a:t>slike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mješt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ene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folderu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7" dirty="0" err="1">
                <a:solidFill>
                  <a:srgbClr val="000000"/>
                </a:solidFill>
                <a:latin typeface="Calibri"/>
                <a:cs typeface="Calibri"/>
              </a:rPr>
              <a:t>postiže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 err="1" smtClean="0">
                <a:solidFill>
                  <a:srgbClr val="000000"/>
                </a:solidFill>
                <a:latin typeface="Calibri"/>
                <a:cs typeface="Calibri"/>
              </a:rPr>
              <a:t>tako</a:t>
            </a:r>
            <a:r>
              <a:rPr lang="sr-Latn-ME" sz="2800" spc="-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7" dirty="0" err="1" smtClean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5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okviru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&lt;img&gt;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taga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atributu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source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odijelit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relativnu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odnosu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tekući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skript)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putanju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slike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3594262"/>
            <a:ext cx="7341248" cy="800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70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&lt;img</a:t>
            </a:r>
            <a:r>
              <a:rPr sz="2400" spc="-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src="db_files/ime_tabele/</a:t>
            </a:r>
          </a:p>
          <a:p>
            <a:pPr marL="0" marR="0">
              <a:lnSpc>
                <a:spcPts val="3063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ime_kolone/1_image.jpg"&gt;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Prikaz slike </a:t>
              </a:r>
              <a:r>
                <a:rPr lang="sr-Latn-ME" sz="3200" b="1" dirty="0" err="1" smtClean="0">
                  <a:ln w="1905"/>
                </a:rPr>
                <a:t>smještene</a:t>
              </a:r>
              <a:r>
                <a:rPr lang="sr-Latn-ME" sz="3200" b="1" dirty="0" smtClean="0">
                  <a:ln w="1905"/>
                </a:rPr>
                <a:t> u folderu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56654"/>
            <a:ext cx="8439472" cy="30090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4350" marR="0" indent="-51435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Pročita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primarnog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ključa i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atributa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orginalno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ime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reda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sr-Latn-ME" sz="2800" spc="-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obrisati,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zatim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red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obriše.</a:t>
            </a:r>
          </a:p>
          <a:p>
            <a:pPr marL="514350" marR="0" indent="-51435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+mj-lt"/>
              <a:buAutoNum type="arabicPeriod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Obriše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 odgovarajućeg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foldera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odgovarao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ovom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redu. Folder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7" dirty="0" err="1" smtClean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sr-Latn-ME" sz="2800" spc="-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jednoznačno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odrediti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23" dirty="0" err="1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navedena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konvencija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Redosljed</a:t>
              </a:r>
              <a:r>
                <a:rPr lang="sr-Latn-ME" sz="3200" b="1" dirty="0" smtClean="0">
                  <a:ln w="1905"/>
                </a:rPr>
                <a:t> pri brisanju podataka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525940"/>
            <a:ext cx="9232926" cy="11285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6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1.</a:t>
            </a:r>
            <a:r>
              <a:rPr sz="2800" spc="20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ava</a:t>
            </a:r>
            <a:r>
              <a:rPr sz="2800" spc="3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li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odgovara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redu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</a:p>
          <a:p>
            <a:pPr marL="609904" marR="0">
              <a:lnSpc>
                <a:spcPts val="2691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briše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odgovarajućem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folderu,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korišćenjem</a:t>
            </a:r>
          </a:p>
          <a:p>
            <a:pPr marL="609904" marR="0">
              <a:lnSpc>
                <a:spcPts val="2688"/>
              </a:lnSpc>
              <a:spcBef>
                <a:spcPts val="0"/>
              </a:spcBef>
              <a:spcAft>
                <a:spcPts val="0"/>
              </a:spcAft>
            </a:pP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file_exists()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0904" y="2550739"/>
            <a:ext cx="6324823" cy="7822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800" spc="-47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6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prelazi se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korak,</a:t>
            </a:r>
          </a:p>
          <a:p>
            <a:pPr marL="0" marR="0">
              <a:lnSpc>
                <a:spcPts val="2688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suprotnom</a:t>
            </a:r>
            <a:r>
              <a:rPr sz="2800" spc="6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ništa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preduzima.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1000" y="3266284"/>
            <a:ext cx="9514276" cy="966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2.</a:t>
            </a:r>
            <a:r>
              <a:rPr sz="2800" spc="20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Briše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postojeći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odgovara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obrisanom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redu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90904" y="3660465"/>
            <a:ext cx="6543248" cy="9621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tabeli,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korišćenjem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unlink()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1000" y="4086895"/>
            <a:ext cx="9360320" cy="7822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6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3.</a:t>
            </a:r>
            <a:r>
              <a:rPr sz="2800" spc="20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ava</a:t>
            </a:r>
            <a:r>
              <a:rPr sz="2800" spc="3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li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brisanje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fajla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spješn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izvršeno,</a:t>
            </a:r>
          </a:p>
          <a:p>
            <a:pPr marL="609904" marR="0">
              <a:lnSpc>
                <a:spcPts val="269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ispitivanjem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povratne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unlink()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67544" y="116632"/>
            <a:ext cx="8111540" cy="1043006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Redosljed</a:t>
              </a:r>
              <a:r>
                <a:rPr lang="sr-Latn-ME" sz="3200" b="1" dirty="0" smtClean="0">
                  <a:ln w="1905"/>
                </a:rPr>
                <a:t> koraka pri brisanju </a:t>
              </a:r>
              <a:r>
                <a:rPr lang="sr-Latn-ME" sz="3200" b="1" dirty="0" err="1" smtClean="0">
                  <a:ln w="1905"/>
                </a:rPr>
                <a:t>upload</a:t>
              </a:r>
              <a:r>
                <a:rPr lang="sr-Latn-ME" sz="3200" b="1" dirty="0" smtClean="0">
                  <a:ln w="1905"/>
                </a:rPr>
                <a:t>-</a:t>
              </a:r>
              <a:r>
                <a:rPr lang="sr-Latn-ME" sz="3200" b="1" dirty="0" err="1" smtClean="0">
                  <a:ln w="1905"/>
                </a:rPr>
                <a:t>ovanih</a:t>
              </a:r>
              <a:r>
                <a:rPr lang="sr-Latn-ME" sz="3200" b="1" dirty="0" smtClean="0">
                  <a:ln w="1905"/>
                </a:rPr>
                <a:t> fajlova iz foldera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363"/>
            <a:ext cx="5673392" cy="500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Čitanje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sadržaja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direktorijuma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67545" y="1886304"/>
            <a:ext cx="7690656" cy="8664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6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6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opendir</a:t>
            </a: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closedir()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600" dirty="0" err="1">
                <a:solidFill>
                  <a:srgbClr val="000000"/>
                </a:solidFill>
                <a:latin typeface="Courier New"/>
                <a:cs typeface="Courier New"/>
              </a:rPr>
              <a:t>readdir</a:t>
            </a:r>
            <a:r>
              <a:rPr sz="2600" dirty="0" smtClean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endParaRPr lang="sr-Latn-ME" sz="26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99464" y="2853313"/>
            <a:ext cx="8981760" cy="29317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830"/>
              </a:lnSpc>
              <a:spcBef>
                <a:spcPts val="0"/>
              </a:spcBef>
              <a:spcAft>
                <a:spcPts val="0"/>
              </a:spcAft>
            </a:pPr>
            <a:r>
              <a:rPr sz="2500" dirty="0">
                <a:solidFill>
                  <a:srgbClr val="000000"/>
                </a:solidFill>
                <a:latin typeface="Courier New"/>
                <a:cs typeface="Courier New"/>
              </a:rPr>
              <a:t>$tekuci_dir =‘/uploads/’;</a:t>
            </a:r>
          </a:p>
          <a:p>
            <a:pPr marL="0" marR="0">
              <a:lnSpc>
                <a:spcPts val="2827"/>
              </a:lnSpc>
              <a:spcBef>
                <a:spcPts val="475"/>
              </a:spcBef>
              <a:spcAft>
                <a:spcPts val="0"/>
              </a:spcAft>
            </a:pPr>
            <a:r>
              <a:rPr sz="2500" dirty="0">
                <a:solidFill>
                  <a:srgbClr val="000000"/>
                </a:solidFill>
                <a:latin typeface="Courier New"/>
                <a:cs typeface="Courier New"/>
              </a:rPr>
              <a:t>$dir = opendir($tekuci_dir);</a:t>
            </a:r>
          </a:p>
          <a:p>
            <a:pPr marL="0" marR="0">
              <a:lnSpc>
                <a:spcPts val="2827"/>
              </a:lnSpc>
              <a:spcBef>
                <a:spcPts val="472"/>
              </a:spcBef>
              <a:spcAft>
                <a:spcPts val="0"/>
              </a:spcAft>
            </a:pPr>
            <a:r>
              <a:rPr sz="2500" dirty="0">
                <a:solidFill>
                  <a:srgbClr val="000000"/>
                </a:solidFill>
                <a:latin typeface="Courier New"/>
                <a:cs typeface="Courier New"/>
              </a:rPr>
              <a:t>echo “&lt;p&gt;Listing direktorijuma:&lt;/p&gt;&lt;ul&gt;”;</a:t>
            </a:r>
          </a:p>
          <a:p>
            <a:pPr marL="0" marR="0">
              <a:lnSpc>
                <a:spcPts val="2830"/>
              </a:lnSpc>
              <a:spcBef>
                <a:spcPts val="469"/>
              </a:spcBef>
              <a:spcAft>
                <a:spcPts val="0"/>
              </a:spcAft>
            </a:pPr>
            <a:r>
              <a:rPr sz="2500" dirty="0">
                <a:solidFill>
                  <a:srgbClr val="000000"/>
                </a:solidFill>
                <a:latin typeface="Courier New"/>
                <a:cs typeface="Courier New"/>
              </a:rPr>
              <a:t>while ($fajl = readdir($dir)){</a:t>
            </a:r>
          </a:p>
          <a:p>
            <a:pPr marL="396189" marR="0">
              <a:lnSpc>
                <a:spcPts val="2827"/>
              </a:lnSpc>
              <a:spcBef>
                <a:spcPts val="474"/>
              </a:spcBef>
              <a:spcAft>
                <a:spcPts val="0"/>
              </a:spcAft>
            </a:pPr>
            <a:r>
              <a:rPr sz="2500" dirty="0">
                <a:solidFill>
                  <a:srgbClr val="000000"/>
                </a:solidFill>
                <a:latin typeface="Courier New"/>
                <a:cs typeface="Courier New"/>
              </a:rPr>
              <a:t>echo “&lt;li&gt;$fajl&lt;/li&gt;”;</a:t>
            </a:r>
          </a:p>
          <a:p>
            <a:pPr marL="0" marR="0">
              <a:lnSpc>
                <a:spcPts val="2827"/>
              </a:lnSpc>
              <a:spcBef>
                <a:spcPts val="472"/>
              </a:spcBef>
              <a:spcAft>
                <a:spcPts val="0"/>
              </a:spcAft>
            </a:pPr>
            <a:r>
              <a:rPr sz="25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99464" y="5368548"/>
            <a:ext cx="3333475" cy="1255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830"/>
              </a:lnSpc>
              <a:spcBef>
                <a:spcPts val="0"/>
              </a:spcBef>
              <a:spcAft>
                <a:spcPts val="0"/>
              </a:spcAft>
            </a:pPr>
            <a:r>
              <a:rPr sz="2500" dirty="0">
                <a:solidFill>
                  <a:srgbClr val="000000"/>
                </a:solidFill>
                <a:latin typeface="Courier New"/>
                <a:cs typeface="Courier New"/>
              </a:rPr>
              <a:t>echo “&lt;/ul&gt;”;</a:t>
            </a:r>
          </a:p>
          <a:p>
            <a:pPr marL="0" marR="0">
              <a:lnSpc>
                <a:spcPts val="2827"/>
              </a:lnSpc>
              <a:spcBef>
                <a:spcPts val="474"/>
              </a:spcBef>
              <a:spcAft>
                <a:spcPts val="0"/>
              </a:spcAft>
            </a:pPr>
            <a:r>
              <a:rPr sz="2500" dirty="0">
                <a:solidFill>
                  <a:srgbClr val="000000"/>
                </a:solidFill>
                <a:latin typeface="Courier New"/>
                <a:cs typeface="Courier New"/>
              </a:rPr>
              <a:t>closedir($dir);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Funkcije za rad sa direktorijumima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363"/>
            <a:ext cx="8451834" cy="2500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Učitvanje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tekućem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direktorijumu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dirname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putanja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basename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putanja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lang="en-US"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daju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dio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putanje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3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prikazuje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direktorijuma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odnosno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800" spc="-2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0" marR="0">
              <a:lnSpc>
                <a:spcPts val="3914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Funkcije za rad sa direktorijumima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363"/>
            <a:ext cx="6388478" cy="4698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Pravljenje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brisanje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direktorijuma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95653" y="1886304"/>
            <a:ext cx="3444450" cy="935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mkdir()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rmdir()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295653" y="2357220"/>
            <a:ext cx="7668835" cy="26545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Funkciji</a:t>
            </a:r>
            <a:r>
              <a:rPr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4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kreiranje</a:t>
            </a:r>
            <a:r>
              <a:rPr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direktorijuma</a:t>
            </a:r>
            <a:r>
              <a:rPr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potrebno</a:t>
            </a:r>
            <a:r>
              <a:rPr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roslijedit</a:t>
            </a:r>
            <a:r>
              <a:rPr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4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dva</a:t>
            </a:r>
            <a:r>
              <a:rPr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parametra:</a:t>
            </a:r>
            <a:r>
              <a:rPr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putanju</a:t>
            </a:r>
            <a:r>
              <a:rPr sz="24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50" dirty="0">
                <a:solidFill>
                  <a:srgbClr val="000000"/>
                </a:solidFill>
                <a:latin typeface="Calibri"/>
                <a:cs typeface="Calibri"/>
              </a:rPr>
              <a:t>ka</a:t>
            </a:r>
            <a:r>
              <a:rPr sz="24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direktorijumu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3" dirty="0" err="1" smtClean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400" spc="3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sadrži i ime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novog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>
                <a:solidFill>
                  <a:srgbClr val="000000"/>
                </a:solidFill>
                <a:latin typeface="Calibri"/>
                <a:cs typeface="Calibri"/>
              </a:rPr>
              <a:t>direktorijuma</a:t>
            </a:r>
            <a:r>
              <a:rPr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ovlašćenja</a:t>
            </a:r>
            <a:r>
              <a:rPr sz="24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pristup</a:t>
            </a:r>
            <a:r>
              <a:rPr sz="24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tom</a:t>
            </a:r>
            <a:r>
              <a:rPr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direktorijumu,</a:t>
            </a:r>
            <a:r>
              <a:rPr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400" dirty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400" dirty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mkdir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(“/tmp/testing”, 0777);</a:t>
            </a:r>
          </a:p>
          <a:p>
            <a:pPr marL="342900" marR="0" indent="-3429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Direktorijum</a:t>
            </a:r>
            <a:r>
              <a:rPr sz="24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3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1" dirty="0">
                <a:solidFill>
                  <a:srgbClr val="000000"/>
                </a:solidFill>
                <a:latin typeface="Calibri"/>
                <a:cs typeface="Calibri"/>
              </a:rPr>
              <a:t>nameravate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brišete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sz="24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prazan.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Funkcije za rad sa direktorijumima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124744"/>
            <a:ext cx="5704995" cy="4698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Dobijanje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datoteci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71600" y="1652578"/>
            <a:ext cx="8172400" cy="5180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29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7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fileatime()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filemtime()</a:t>
            </a:r>
            <a:r>
              <a:rPr sz="27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vraćaju</a:t>
            </a:r>
            <a:r>
              <a:rPr lang="sr-Latn-ME" sz="27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 err="1" smtClean="0">
                <a:solidFill>
                  <a:srgbClr val="000000"/>
                </a:solidFill>
                <a:latin typeface="Calibri"/>
                <a:cs typeface="Calibri"/>
              </a:rPr>
              <a:t>vremensku</a:t>
            </a:r>
            <a:r>
              <a:rPr sz="27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14" dirty="0">
                <a:solidFill>
                  <a:srgbClr val="000000"/>
                </a:solidFill>
                <a:latin typeface="Calibri"/>
                <a:cs typeface="Calibri"/>
              </a:rPr>
              <a:t>oznaku</a:t>
            </a:r>
            <a:r>
              <a:rPr sz="27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17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 je </a:t>
            </a:r>
            <a:r>
              <a:rPr sz="27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700" dirty="0" err="1" smtClean="0">
                <a:solidFill>
                  <a:srgbClr val="000000"/>
                </a:solidFill>
                <a:latin typeface="Calibri"/>
                <a:cs typeface="Calibri"/>
              </a:rPr>
              <a:t>osljed</a:t>
            </a:r>
            <a:r>
              <a:rPr sz="2700" dirty="0" err="1" smtClean="0">
                <a:solidFill>
                  <a:srgbClr val="000000"/>
                </a:solidFill>
                <a:latin typeface="Calibri"/>
                <a:cs typeface="Calibri"/>
              </a:rPr>
              <a:t>nji</a:t>
            </a:r>
            <a:r>
              <a:rPr sz="27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put </a:t>
            </a:r>
            <a:r>
              <a:rPr sz="2700" dirty="0" err="1" smtClean="0">
                <a:solidFill>
                  <a:srgbClr val="000000"/>
                </a:solidFill>
                <a:latin typeface="Calibri"/>
                <a:cs typeface="Calibri"/>
              </a:rPr>
              <a:t>pristupano</a:t>
            </a:r>
            <a:r>
              <a:rPr lang="sr-Latn-ME" sz="27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 err="1" smtClean="0">
                <a:solidFill>
                  <a:srgbClr val="000000"/>
                </a:solidFill>
                <a:latin typeface="Calibri"/>
                <a:cs typeface="Calibri"/>
              </a:rPr>
              <a:t>datoteci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7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odnosno</a:t>
            </a:r>
            <a:r>
              <a:rPr sz="27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direktorijumu.</a:t>
            </a:r>
          </a:p>
          <a:p>
            <a:pPr marL="457200" marR="0" indent="-457200">
              <a:lnSpc>
                <a:spcPts val="3295"/>
              </a:lnSpc>
              <a:spcBef>
                <a:spcPts val="247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7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fileowner()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filegroup()</a:t>
            </a:r>
            <a:r>
              <a:rPr sz="2700" spc="-14" dirty="0">
                <a:solidFill>
                  <a:srgbClr val="000000"/>
                </a:solidFill>
                <a:latin typeface="Calibri"/>
                <a:cs typeface="Calibri"/>
              </a:rPr>
              <a:t>vraćaju</a:t>
            </a:r>
            <a:r>
              <a:rPr sz="27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25" dirty="0" err="1">
                <a:solidFill>
                  <a:srgbClr val="000000"/>
                </a:solidFill>
                <a:latin typeface="Calibri"/>
                <a:cs typeface="Calibri"/>
              </a:rPr>
              <a:t>identif</a:t>
            </a:r>
            <a:r>
              <a:rPr sz="2700" spc="-25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7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 err="1" smtClean="0">
                <a:solidFill>
                  <a:srgbClr val="000000"/>
                </a:solidFill>
                <a:latin typeface="Calibri"/>
                <a:cs typeface="Calibri"/>
              </a:rPr>
              <a:t>vlasnika</a:t>
            </a:r>
            <a:r>
              <a:rPr sz="27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(uid), odnosno</a:t>
            </a:r>
            <a:r>
              <a:rPr sz="27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10" dirty="0">
                <a:solidFill>
                  <a:srgbClr val="000000"/>
                </a:solidFill>
                <a:latin typeface="Calibri"/>
                <a:cs typeface="Calibri"/>
              </a:rPr>
              <a:t>vlasničke 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grupe (gid).</a:t>
            </a:r>
          </a:p>
          <a:p>
            <a:pPr marL="457200" marR="0" indent="-457200">
              <a:lnSpc>
                <a:spcPts val="3298"/>
              </a:lnSpc>
              <a:spcBef>
                <a:spcPts val="29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7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fileperms()</a:t>
            </a:r>
            <a:r>
              <a:rPr sz="2700" spc="-20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7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ovlašćenja</a:t>
            </a:r>
            <a:r>
              <a:rPr sz="2700" spc="-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47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7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31" dirty="0" smtClean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r>
              <a:rPr lang="sr-Latn-ME" sz="2700" spc="-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 err="1" smtClean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7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20" dirty="0">
                <a:solidFill>
                  <a:srgbClr val="000000"/>
                </a:solidFill>
                <a:latin typeface="Calibri"/>
                <a:cs typeface="Calibri"/>
              </a:rPr>
              <a:t>datotekom.</a:t>
            </a:r>
          </a:p>
          <a:p>
            <a:pPr marL="457200" marR="0" indent="-457200">
              <a:lnSpc>
                <a:spcPts val="3295"/>
              </a:lnSpc>
              <a:spcBef>
                <a:spcPts val="29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7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filetype()</a:t>
            </a:r>
            <a:r>
              <a:rPr sz="2700" spc="-20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7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28" dirty="0" err="1">
                <a:solidFill>
                  <a:srgbClr val="000000"/>
                </a:solidFill>
                <a:latin typeface="Calibri"/>
                <a:cs typeface="Calibri"/>
              </a:rPr>
              <a:t>nekoliko</a:t>
            </a:r>
            <a:r>
              <a:rPr sz="27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sr-Latn-ME" sz="27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 smtClean="0">
                <a:solidFill>
                  <a:srgbClr val="000000"/>
                </a:solidFill>
                <a:latin typeface="Calibri"/>
                <a:cs typeface="Calibri"/>
              </a:rPr>
              <a:t>o 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tipu </a:t>
            </a:r>
            <a:r>
              <a:rPr sz="2700" spc="-25" dirty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33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7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se ispituje </a:t>
            </a:r>
            <a:r>
              <a:rPr sz="2700" spc="-18" dirty="0">
                <a:solidFill>
                  <a:srgbClr val="000000"/>
                </a:solidFill>
                <a:latin typeface="Calibri"/>
                <a:cs typeface="Calibri"/>
              </a:rPr>
              <a:t>(fifo,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46" dirty="0">
                <a:solidFill>
                  <a:srgbClr val="000000"/>
                </a:solidFill>
                <a:latin typeface="Calibri"/>
                <a:cs typeface="Calibri"/>
              </a:rPr>
              <a:t>char,</a:t>
            </a:r>
            <a:r>
              <a:rPr sz="27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57" dirty="0">
                <a:solidFill>
                  <a:srgbClr val="000000"/>
                </a:solidFill>
                <a:latin typeface="Calibri"/>
                <a:cs typeface="Calibri"/>
              </a:rPr>
              <a:t>dir,</a:t>
            </a:r>
            <a:r>
              <a:rPr sz="27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block</a:t>
            </a:r>
            <a:r>
              <a:rPr sz="27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7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 smtClean="0">
                <a:solidFill>
                  <a:srgbClr val="000000"/>
                </a:solidFill>
                <a:latin typeface="Calibri"/>
                <a:cs typeface="Calibri"/>
              </a:rPr>
              <a:t>link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, file i unknown</a:t>
            </a:r>
            <a:r>
              <a:rPr sz="27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sr-Latn-ME" sz="27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295"/>
              </a:lnSpc>
              <a:buFont typeface="Arial" pitchFamily="34" charset="0"/>
              <a:buChar char="•"/>
            </a:pPr>
            <a:r>
              <a:rPr lang="en-US" sz="2700" spc="-1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7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filesize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lang="en-US" sz="2400" spc="-5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700" spc="-20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7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700" dirty="0" err="1">
                <a:solidFill>
                  <a:srgbClr val="000000"/>
                </a:solidFill>
                <a:latin typeface="Calibri"/>
                <a:cs typeface="Calibri"/>
              </a:rPr>
              <a:t>veličinu</a:t>
            </a:r>
            <a:r>
              <a:rPr lang="en-US" sz="27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7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sr-Latn-ME" sz="27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7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700" dirty="0" err="1">
                <a:solidFill>
                  <a:srgbClr val="000000"/>
                </a:solidFill>
                <a:latin typeface="Calibri"/>
                <a:cs typeface="Calibri"/>
              </a:rPr>
              <a:t>bajtovima</a:t>
            </a:r>
            <a:r>
              <a:rPr lang="en-US" sz="27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sz="27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Rad sa sistemom datoteka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8178"/>
            <a:ext cx="7755200" cy="10002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50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32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sz="32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sz="32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32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nalazi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veb-u i </a:t>
            </a:r>
            <a:r>
              <a:rPr sz="3200" spc="-23" dirty="0">
                <a:solidFill>
                  <a:srgbClr val="000000"/>
                </a:solidFill>
                <a:latin typeface="Calibri"/>
                <a:cs typeface="Calibri"/>
              </a:rPr>
              <a:t>kojoj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pristupa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 err="1">
                <a:solidFill>
                  <a:srgbClr val="000000"/>
                </a:solidFill>
                <a:latin typeface="Calibri"/>
                <a:cs typeface="Calibri"/>
              </a:rPr>
              <a:t>putem</a:t>
            </a:r>
            <a:r>
              <a:rPr sz="32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nternet-a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2870240"/>
            <a:ext cx="7096293" cy="9836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50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32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sz="32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instalirana</a:t>
            </a:r>
            <a:r>
              <a:rPr sz="3200" spc="6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nekom</a:t>
            </a:r>
            <a:r>
              <a:rPr lang="en-US" sz="32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udaljenom</a:t>
            </a:r>
            <a:r>
              <a:rPr sz="32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serveru.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4382429"/>
            <a:ext cx="7470462" cy="1483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50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32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sz="32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pokreće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zahtjev</a:t>
            </a:r>
            <a:r>
              <a:rPr sz="32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om</a:t>
            </a:r>
            <a:r>
              <a:rPr lang="en-US" sz="32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odgovarajućeg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URL-a u </a:t>
            </a: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pregledaču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32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7" dirty="0">
                <a:solidFill>
                  <a:srgbClr val="000000"/>
                </a:solidFill>
                <a:latin typeface="Calibri"/>
                <a:cs typeface="Calibri"/>
              </a:rPr>
              <a:t>interfejs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aplikacija.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kern="1200" cap="none" spc="0" baseline="0" dirty="0" smtClean="0">
                  <a:ln w="1905"/>
                  <a:effectLst/>
                </a:rPr>
                <a:t>Web</a:t>
              </a:r>
              <a:r>
                <a:rPr lang="en-US" sz="3600" b="1" kern="1200" cap="none" spc="0" dirty="0" smtClean="0">
                  <a:ln w="1905"/>
                  <a:effectLst/>
                </a:rPr>
                <a:t> </a:t>
              </a:r>
              <a:r>
                <a:rPr lang="en-US" sz="3600" b="1" kern="1200" cap="none" spc="0" dirty="0" err="1" smtClean="0">
                  <a:ln w="1905"/>
                  <a:effectLst/>
                </a:rPr>
                <a:t>a</a:t>
              </a:r>
              <a:r>
                <a:rPr lang="en-US" sz="3600" b="1" kern="1200" cap="none" spc="0" baseline="0" dirty="0" err="1" smtClean="0">
                  <a:ln w="1905"/>
                  <a:effectLst/>
                </a:rPr>
                <a:t>plikacije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63318"/>
            <a:ext cx="7821648" cy="44884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spc="-15" dirty="0">
                <a:solidFill>
                  <a:srgbClr val="000000"/>
                </a:solidFill>
                <a:latin typeface="Calibri"/>
                <a:cs typeface="Calibri"/>
              </a:rPr>
              <a:t>Konkurentnost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Podra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zumije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va</a:t>
            </a:r>
            <a:r>
              <a:rPr sz="28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mogućnost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sinhronizovanog</a:t>
            </a:r>
            <a:r>
              <a:rPr sz="2800" spc="6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67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sz="28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ada</a:t>
            </a:r>
            <a:r>
              <a:rPr lang="en-US" sz="2800" spc="-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više</a:t>
            </a:r>
            <a:r>
              <a:rPr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korisnika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istovremeno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24"/>
              </a:lnSpc>
              <a:spcBef>
                <a:spcPts val="0"/>
              </a:spcBef>
              <a:spcAft>
                <a:spcPts val="0"/>
              </a:spcAft>
            </a:pPr>
            <a:endParaRPr lang="en-US" sz="2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24"/>
              </a:lnSpc>
              <a:buFont typeface="Arial" pitchFamily="34" charset="0"/>
              <a:buChar char="•"/>
            </a:pPr>
            <a:r>
              <a:rPr lang="en-US" sz="2800" b="1" spc="-14" dirty="0" err="1">
                <a:solidFill>
                  <a:srgbClr val="000000"/>
                </a:solidFill>
                <a:latin typeface="Calibri"/>
                <a:cs typeface="Calibri"/>
              </a:rPr>
              <a:t>Integritet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3413"/>
              </a:lnSpc>
            </a:pP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Podrazumijeva</a:t>
            </a:r>
            <a:r>
              <a:rPr lang="en-US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automatski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oporavak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nasilnih</a:t>
            </a:r>
            <a:r>
              <a:rPr lang="en-US"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prekida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u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toku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rada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dovode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do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62" dirty="0" err="1">
                <a:solidFill>
                  <a:srgbClr val="000000"/>
                </a:solidFill>
                <a:latin typeface="Calibri"/>
                <a:cs typeface="Calibri"/>
              </a:rPr>
              <a:t>tzv</a:t>
            </a:r>
            <a:r>
              <a:rPr lang="en-US" sz="2800" spc="-62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en-US" sz="2800" spc="6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nekonzistentnih</a:t>
            </a:r>
            <a:r>
              <a:rPr lang="en-US" sz="2800" spc="6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stanja</a:t>
            </a:r>
            <a:r>
              <a:rPr lang="en-US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usljed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djelimično</a:t>
            </a:r>
            <a:r>
              <a:rPr lang="en-US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izvršenih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ažuriranja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unosa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izmjene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brisanja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>
              <a:lnSpc>
                <a:spcPts val="3024"/>
              </a:lnSpc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24"/>
              </a:lnSpc>
              <a:spcBef>
                <a:spcPts val="0"/>
              </a:spcBef>
              <a:spcAft>
                <a:spcPts val="0"/>
              </a:spcAft>
            </a:pPr>
            <a:endParaRPr sz="28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Sloj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baze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podataka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79564" y="1356363"/>
            <a:ext cx="5704995" cy="483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Dobijanje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32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o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datoteci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7977" y="1887245"/>
            <a:ext cx="8038519" cy="28597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29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7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7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27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7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 err="1">
                <a:solidFill>
                  <a:srgbClr val="000000"/>
                </a:solidFill>
                <a:latin typeface="Calibri"/>
                <a:cs typeface="Calibri"/>
              </a:rPr>
              <a:t>ispituju</a:t>
            </a:r>
            <a:r>
              <a:rPr sz="27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7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7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dirty="0" err="1">
                <a:solidFill>
                  <a:srgbClr val="000000"/>
                </a:solidFill>
                <a:latin typeface="Calibri"/>
                <a:cs typeface="Calibri"/>
              </a:rPr>
              <a:t>određenog</a:t>
            </a:r>
            <a:r>
              <a:rPr sz="27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atributa</a:t>
            </a:r>
            <a:r>
              <a:rPr lang="sr-Latn-ME" sz="27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7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700" spc="-14" dirty="0">
                <a:solidFill>
                  <a:srgbClr val="000000"/>
                </a:solidFill>
                <a:latin typeface="Calibri"/>
                <a:cs typeface="Calibri"/>
              </a:rPr>
              <a:t>vraćaju</a:t>
            </a:r>
            <a:r>
              <a:rPr sz="27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true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ili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false</a:t>
            </a:r>
            <a:r>
              <a:rPr sz="27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lvl="1">
              <a:lnSpc>
                <a:spcPts val="2663"/>
              </a:lnSpc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is_dir()</a:t>
            </a:r>
          </a:p>
          <a:p>
            <a:pPr lvl="1">
              <a:lnSpc>
                <a:spcPts val="2595"/>
              </a:lnSpc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is_executable()</a:t>
            </a:r>
          </a:p>
          <a:p>
            <a:pPr lvl="1">
              <a:lnSpc>
                <a:spcPts val="2591"/>
              </a:lnSpc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is_file()</a:t>
            </a:r>
          </a:p>
          <a:p>
            <a:pPr lvl="1">
              <a:lnSpc>
                <a:spcPts val="2592"/>
              </a:lnSpc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is_link()</a:t>
            </a:r>
          </a:p>
          <a:p>
            <a:pPr lvl="1">
              <a:lnSpc>
                <a:spcPts val="2592"/>
              </a:lnSpc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is_readable()</a:t>
            </a:r>
          </a:p>
          <a:p>
            <a:pPr lvl="1">
              <a:lnSpc>
                <a:spcPts val="2555"/>
              </a:lnSpc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is_writable()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Rad sa sistemom datoteka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35623" y="1052736"/>
            <a:ext cx="8096817" cy="4698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Pravljenje,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brisanje i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remiještanj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99591" y="1469189"/>
            <a:ext cx="8036965" cy="55015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29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Pomoću funkcije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touch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možete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 err="1">
                <a:solidFill>
                  <a:srgbClr val="000000"/>
                </a:solidFill>
                <a:latin typeface="Calibri"/>
                <a:cs typeface="Calibri"/>
              </a:rPr>
              <a:t>napraviti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novu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24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izm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eniti</a:t>
            </a:r>
            <a:r>
              <a:rPr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vrijeme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4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osljed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nji</a:t>
            </a:r>
            <a:r>
              <a:rPr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put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</a:t>
            </a:r>
            <a:r>
              <a:rPr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sadržaj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postojeće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400" spc="-2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400" spc="-2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29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brišu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unlink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($ime_datoteke)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sz="2400" spc="57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Prototip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unlink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ime_datoteke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marR="0" indent="-457200">
              <a:lnSpc>
                <a:spcPts val="329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5" dirty="0" err="1">
                <a:solidFill>
                  <a:srgbClr val="000000"/>
                </a:solidFill>
                <a:latin typeface="Calibri"/>
                <a:cs typeface="Calibri"/>
              </a:rPr>
              <a:t>možete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5" dirty="0" err="1">
                <a:solidFill>
                  <a:srgbClr val="000000"/>
                </a:solidFill>
                <a:latin typeface="Calibri"/>
                <a:cs typeface="Calibri"/>
              </a:rPr>
              <a:t>kopirati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premiještati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copy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i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rename.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Prototip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tih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izgleda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ovako</a:t>
            </a:r>
            <a:r>
              <a:rPr lang="en-US" sz="2400" spc="-28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400" spc="-28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400" spc="-28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copy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izvorna_putanja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,</a:t>
            </a:r>
            <a:r>
              <a:rPr lang="en-US"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ciljna_putanja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/>
            </a:r>
            <a:b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</a:b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rename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staro_ime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, $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novo_ime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marR="0" indent="-457200">
              <a:lnSpc>
                <a:spcPts val="329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rename(),</a:t>
            </a:r>
            <a:r>
              <a:rPr lang="en-US"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osim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preimenovanja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-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radi</a:t>
            </a:r>
            <a:r>
              <a:rPr lang="sr-Latn-ME" sz="24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premiještanje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datoteke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jednog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mjesta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drugo</a:t>
            </a:r>
            <a:r>
              <a:rPr lang="en-US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jer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nema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posebnu</a:t>
            </a:r>
            <a:r>
              <a:rPr lang="en-US" sz="24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funkciju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54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4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premiještanje</a:t>
            </a:r>
            <a:r>
              <a:rPr lang="en-US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!</a:t>
            </a: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Rad sa sistemom datoteka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81162" y="1196752"/>
            <a:ext cx="7895516" cy="2088232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marR="0">
                <a:lnSpc>
                  <a:spcPts val="3906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sr-Latn-ME" sz="6000" spc="-10" dirty="0" smtClean="0">
                  <a:solidFill>
                    <a:schemeClr val="tx1"/>
                  </a:solidFill>
                  <a:latin typeface="Calibri"/>
                  <a:cs typeface="Calibri"/>
                </a:rPr>
                <a:t>Upotreba mrežnih </a:t>
              </a:r>
            </a:p>
            <a:p>
              <a:pPr marR="0">
                <a:lnSpc>
                  <a:spcPts val="3906"/>
                </a:lnSpc>
                <a:spcBef>
                  <a:spcPts val="0"/>
                </a:spcBef>
                <a:spcAft>
                  <a:spcPts val="0"/>
                </a:spcAft>
              </a:pPr>
              <a:endParaRPr lang="sr-Latn-ME" sz="6000" spc="-10" dirty="0">
                <a:solidFill>
                  <a:schemeClr val="tx1"/>
                </a:solidFill>
                <a:latin typeface="Calibri"/>
                <a:cs typeface="Calibri"/>
              </a:endParaRPr>
            </a:p>
            <a:p>
              <a:pPr marR="0">
                <a:lnSpc>
                  <a:spcPts val="3906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sr-Latn-ME" sz="6000" spc="-10" dirty="0" smtClean="0">
                  <a:solidFill>
                    <a:schemeClr val="tx1"/>
                  </a:solidFill>
                  <a:latin typeface="Calibri"/>
                  <a:cs typeface="Calibri"/>
                </a:rPr>
                <a:t>funkcija i protokola</a:t>
              </a:r>
              <a:endParaRPr lang="en-US" sz="6000" dirty="0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238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96167"/>
            <a:ext cx="8366760" cy="48859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0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void header($string)</a:t>
            </a:r>
          </a:p>
          <a:p>
            <a:pPr marL="914400" lvl="1" indent="-457200">
              <a:lnSpc>
                <a:spcPts val="3911"/>
              </a:lnSpc>
              <a:spcBef>
                <a:spcPts val="388"/>
              </a:spcBef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Šalje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sirovo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HTTP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zaglavlje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pozvana</a:t>
            </a:r>
            <a:r>
              <a:rPr lang="en-US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nego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6" dirty="0" err="1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lang="en-US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pošalje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izlaz</a:t>
            </a:r>
            <a:r>
              <a:rPr lang="en-US"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- HTML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tagovi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blanko</a:t>
            </a:r>
            <a:r>
              <a:rPr lang="en-US"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linije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u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fajlu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98" dirty="0">
                <a:solidFill>
                  <a:srgbClr val="000000"/>
                </a:solidFill>
                <a:latin typeface="Calibri"/>
                <a:cs typeface="Calibri"/>
              </a:rPr>
              <a:t>PHP.</a:t>
            </a:r>
          </a:p>
          <a:p>
            <a:pPr marL="914400" lvl="1" indent="-457200">
              <a:lnSpc>
                <a:spcPts val="3455"/>
              </a:lnSpc>
              <a:buFont typeface="Arial" pitchFamily="34" charset="0"/>
              <a:buChar char="•"/>
            </a:pPr>
            <a:r>
              <a:rPr lang="en-US" sz="2800" spc="-283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lang="en-US" sz="2800" spc="29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vrlo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česta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greška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lang="en-US"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lang="sr-Latn-ME" sz="2800" spc="-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include/require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neke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druge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50" dirty="0" err="1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800" spc="5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pristup</a:t>
            </a:r>
            <a:r>
              <a:rPr lang="en-US"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fajlu</a:t>
            </a: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1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pl-PL" sz="2800" spc="-20" dirty="0">
                <a:solidFill>
                  <a:srgbClr val="000000"/>
                </a:solidFill>
                <a:latin typeface="Calibri"/>
                <a:cs typeface="Calibri"/>
              </a:rPr>
              <a:t>Postoje</a:t>
            </a:r>
            <a:r>
              <a:rPr lang="pl-PL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2 specijalna</a:t>
            </a:r>
            <a:r>
              <a:rPr lang="pl-PL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slučaja</a:t>
            </a:r>
            <a:r>
              <a:rPr lang="pl-PL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 smtClean="0">
                <a:solidFill>
                  <a:srgbClr val="000000"/>
                </a:solidFill>
                <a:latin typeface="Calibri"/>
                <a:cs typeface="Calibri"/>
              </a:rPr>
              <a:t>pozivanja </a:t>
            </a:r>
            <a:r>
              <a:rPr lang="pl-PL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lang="pl-PL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funkcije.</a:t>
            </a:r>
          </a:p>
          <a:p>
            <a:pPr marL="457200" marR="0" indent="-457200">
              <a:lnSpc>
                <a:spcPts val="3911"/>
              </a:lnSpc>
              <a:spcBef>
                <a:spcPts val="388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dirty="0" err="1" smtClean="0">
                  <a:ln w="1905"/>
                </a:rPr>
                <a:t>Funkcija</a:t>
              </a:r>
              <a:r>
                <a:rPr lang="en-US" sz="3200" b="1" dirty="0" smtClean="0">
                  <a:ln w="1905"/>
                </a:rPr>
                <a:t> header()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363"/>
            <a:ext cx="8748464" cy="55528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u="sng" spc="10" dirty="0" err="1">
                <a:solidFill>
                  <a:srgbClr val="000000"/>
                </a:solidFill>
                <a:latin typeface="Calibri"/>
                <a:cs typeface="Calibri"/>
              </a:rPr>
              <a:t>Prvi</a:t>
            </a:r>
            <a:r>
              <a:rPr sz="3200" u="sng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u="sng" dirty="0" err="1" smtClean="0">
                <a:solidFill>
                  <a:srgbClr val="000000"/>
                </a:solidFill>
                <a:latin typeface="Calibri"/>
                <a:cs typeface="Calibri"/>
              </a:rPr>
              <a:t>slučaj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lang="vi-VN" sz="3200" spc="-18" dirty="0" smtClean="0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lang="vi-VN" sz="32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spc="-25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vi-VN"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Calibri"/>
                <a:cs typeface="Calibri"/>
              </a:rPr>
              <a:t>se prosljeđuje </a:t>
            </a:r>
            <a:r>
              <a:rPr lang="vi-VN" sz="3200" spc="-10" dirty="0">
                <a:solidFill>
                  <a:srgbClr val="000000"/>
                </a:solidFill>
                <a:latin typeface="Calibri"/>
                <a:cs typeface="Calibri"/>
              </a:rPr>
              <a:t>funkciji</a:t>
            </a:r>
            <a:r>
              <a:rPr lang="vi-VN" sz="32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Calibri"/>
                <a:cs typeface="Calibri"/>
              </a:rPr>
              <a:t>počinje </a:t>
            </a:r>
            <a:r>
              <a:rPr lang="vi-VN" sz="3200" dirty="0" smtClean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spc="-21" dirty="0" smtClean="0">
                <a:solidFill>
                  <a:srgbClr val="FF0000"/>
                </a:solidFill>
                <a:latin typeface="Calibri"/>
                <a:cs typeface="Calibri"/>
              </a:rPr>
              <a:t>HTTP</a:t>
            </a:r>
            <a:r>
              <a:rPr lang="vi-VN" sz="3200" spc="-21" dirty="0">
                <a:solidFill>
                  <a:srgbClr val="FF0000"/>
                </a:solidFill>
                <a:latin typeface="Calibri"/>
                <a:cs typeface="Calibri"/>
              </a:rPr>
              <a:t>/</a:t>
            </a:r>
            <a:r>
              <a:rPr lang="vi-VN" sz="3200" dirty="0">
                <a:solidFill>
                  <a:srgbClr val="000000"/>
                </a:solidFill>
                <a:latin typeface="Calibri"/>
                <a:cs typeface="Calibri"/>
              </a:rPr>
              <a:t>, a </a:t>
            </a:r>
            <a:r>
              <a:rPr lang="vi-VN" sz="3200" spc="-25" dirty="0">
                <a:solidFill>
                  <a:srgbClr val="000000"/>
                </a:solidFill>
                <a:latin typeface="Calibri"/>
                <a:cs typeface="Calibri"/>
              </a:rPr>
              <a:t>nakon</a:t>
            </a:r>
            <a:r>
              <a:rPr lang="vi-VN"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spc="-27" dirty="0">
                <a:solidFill>
                  <a:srgbClr val="000000"/>
                </a:solidFill>
                <a:latin typeface="Calibri"/>
                <a:cs typeface="Calibri"/>
              </a:rPr>
              <a:t>toga</a:t>
            </a:r>
            <a:r>
              <a:rPr lang="vi-VN" sz="32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Calibri"/>
                <a:cs typeface="Calibri"/>
              </a:rPr>
              <a:t>se piše </a:t>
            </a:r>
            <a:r>
              <a:rPr lang="vi-VN" sz="3200" spc="17" dirty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lang="vi-VN" sz="32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spc="-15" dirty="0">
                <a:solidFill>
                  <a:srgbClr val="000000"/>
                </a:solidFill>
                <a:latin typeface="Calibri"/>
                <a:cs typeface="Calibri"/>
              </a:rPr>
              <a:t>statusni</a:t>
            </a:r>
            <a:r>
              <a:rPr lang="vi-VN" sz="32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spc="-37" dirty="0" smtClean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lang="sr-Latn-ME" sz="3200" spc="-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spc="-49" dirty="0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vi-VN" sz="3200" spc="5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3200" dirty="0">
                <a:solidFill>
                  <a:srgbClr val="000000"/>
                </a:solidFill>
                <a:latin typeface="Calibri"/>
                <a:cs typeface="Calibri"/>
              </a:rPr>
              <a:t>slanje</a:t>
            </a:r>
            <a:r>
              <a:rPr lang="vi-VN" sz="32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b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header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("HTTP/1.0</a:t>
            </a:r>
            <a:r>
              <a:rPr lang="en-US" sz="2400" spc="-3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404 Not Found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");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/>
            </a:r>
            <a:b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</a:b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kraće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36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header("Status:</a:t>
            </a:r>
            <a:r>
              <a:rPr lang="en-US" sz="2400" spc="4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404</a:t>
            </a:r>
            <a:r>
              <a:rPr lang="en-US" sz="2400" spc="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Not</a:t>
            </a:r>
            <a:r>
              <a:rPr lang="en-US" sz="24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Found");</a:t>
            </a:r>
          </a:p>
          <a:p>
            <a:pPr marL="457200" marR="0" indent="-457200">
              <a:lnSpc>
                <a:spcPts val="3911"/>
              </a:lnSpc>
              <a:spcBef>
                <a:spcPts val="36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u="sng" dirty="0" err="1">
                <a:solidFill>
                  <a:srgbClr val="000000"/>
                </a:solidFill>
                <a:latin typeface="Calibri"/>
                <a:cs typeface="Calibri"/>
              </a:rPr>
              <a:t>Drugi</a:t>
            </a:r>
            <a:r>
              <a:rPr lang="en-US" sz="2800" u="sng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u="sng" dirty="0" err="1" smtClean="0">
                <a:solidFill>
                  <a:srgbClr val="000000"/>
                </a:solidFill>
                <a:latin typeface="Calibri"/>
                <a:cs typeface="Calibri"/>
              </a:rPr>
              <a:t>slučaj</a:t>
            </a:r>
            <a:r>
              <a:rPr lang="en-US" sz="2800" u="sng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u="sng" dirty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u="sng" dirty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lang="en-US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navodi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ključna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rijiječ</a:t>
            </a:r>
            <a:r>
              <a:rPr lang="en-US"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FF0000"/>
                </a:solidFill>
                <a:latin typeface="Calibri"/>
                <a:cs typeface="Calibri"/>
              </a:rPr>
              <a:t>Location</a:t>
            </a:r>
            <a:r>
              <a:rPr lang="en-US" sz="2800" dirty="0" smtClean="0">
                <a:solidFill>
                  <a:srgbClr val="FF0000"/>
                </a:solidFill>
                <a:latin typeface="Calibri"/>
                <a:cs typeface="Calibri"/>
              </a:rPr>
              <a:t>: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lang="en-US"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nakon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7" dirty="0">
                <a:solidFill>
                  <a:srgbClr val="000000"/>
                </a:solidFill>
                <a:latin typeface="Calibri"/>
                <a:cs typeface="Calibri"/>
              </a:rPr>
              <a:t>toga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lokacija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koju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prelazi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(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tačnije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čitač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redirektuje</a:t>
            </a:r>
            <a:r>
              <a:rPr lang="en-US" sz="2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drugu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stranicu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):</a:t>
            </a:r>
          </a:p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2727" y="6375494"/>
            <a:ext cx="7299673" cy="8699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49"/>
              </a:lnSpc>
              <a:spcBef>
                <a:spcPts val="0"/>
              </a:spcBef>
              <a:spcAft>
                <a:spcPts val="0"/>
              </a:spcAft>
            </a:pP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header("Location: welcome.php");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dirty="0" err="1" smtClean="0">
                  <a:ln w="1905"/>
                </a:rPr>
                <a:t>Funkcija</a:t>
              </a:r>
              <a:r>
                <a:rPr lang="en-US" sz="3200" b="1" dirty="0" smtClean="0">
                  <a:ln w="1905"/>
                </a:rPr>
                <a:t> header()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77984"/>
            <a:ext cx="8294238" cy="42447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66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Upotreba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jednostavne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funkcije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mail()</a:t>
            </a:r>
          </a:p>
          <a:p>
            <a:pPr marL="457200" marR="0" indent="-457200">
              <a:lnSpc>
                <a:spcPts val="3662"/>
              </a:lnSpc>
              <a:spcBef>
                <a:spcPts val="32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Šalje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 poruke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preko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protokola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SMTP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Simple Mail</a:t>
            </a:r>
            <a:r>
              <a:rPr sz="2800" i="1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spc="-23" dirty="0">
                <a:solidFill>
                  <a:srgbClr val="000000"/>
                </a:solidFill>
                <a:latin typeface="Calibri"/>
                <a:cs typeface="Calibri"/>
              </a:rPr>
              <a:t>Transfer</a:t>
            </a:r>
            <a:r>
              <a:rPr sz="2800" i="1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Protocol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665"/>
              </a:lnSpc>
              <a:buFont typeface="Arial" pitchFamily="34" charset="0"/>
              <a:buChar char="•"/>
            </a:pP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Protokol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SMTP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samo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slanje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poruka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662"/>
              </a:lnSpc>
              <a:buFont typeface="Arial" pitchFamily="34" charset="0"/>
              <a:buChar char="•"/>
            </a:pP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Protokoli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IMAP </a:t>
            </a:r>
            <a:r>
              <a:rPr lang="en-US" sz="2800" spc="-28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i="1" dirty="0">
                <a:solidFill>
                  <a:srgbClr val="000000"/>
                </a:solidFill>
                <a:latin typeface="Calibri"/>
                <a:cs typeface="Calibri"/>
              </a:rPr>
              <a:t>Internet</a:t>
            </a:r>
            <a:r>
              <a:rPr lang="en-US" sz="28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i="1" dirty="0">
                <a:solidFill>
                  <a:srgbClr val="000000"/>
                </a:solidFill>
                <a:latin typeface="Calibri"/>
                <a:cs typeface="Calibri"/>
              </a:rPr>
              <a:t>Message</a:t>
            </a:r>
            <a:r>
              <a:rPr lang="en-US" sz="2800" i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i="1" spc="-10" dirty="0">
                <a:solidFill>
                  <a:srgbClr val="000000"/>
                </a:solidFill>
                <a:latin typeface="Calibri"/>
                <a:cs typeface="Calibri"/>
              </a:rPr>
              <a:t>Access</a:t>
            </a:r>
            <a:r>
              <a:rPr lang="en-US" sz="2800" i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i="1" dirty="0">
                <a:solidFill>
                  <a:srgbClr val="000000"/>
                </a:solidFill>
                <a:latin typeface="Calibri"/>
                <a:cs typeface="Calibri"/>
              </a:rPr>
              <a:t>Protocol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)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POP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i="1" spc="-34" dirty="0">
                <a:solidFill>
                  <a:srgbClr val="000000"/>
                </a:solidFill>
                <a:latin typeface="Calibri"/>
                <a:cs typeface="Calibri"/>
              </a:rPr>
              <a:t>Post</a:t>
            </a:r>
            <a:r>
              <a:rPr lang="en-US" sz="2800" i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i="1" dirty="0">
                <a:solidFill>
                  <a:srgbClr val="000000"/>
                </a:solidFill>
                <a:latin typeface="Calibri"/>
                <a:cs typeface="Calibri"/>
              </a:rPr>
              <a:t>Office Protocol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)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omogućavaju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čitanje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poruka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servera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40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>
                <a:solidFill>
                  <a:srgbClr val="000000"/>
                </a:solidFill>
                <a:latin typeface="Calibri"/>
                <a:cs typeface="Calibri"/>
              </a:rPr>
              <a:t>e-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poštu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ali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slanje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poruka</a:t>
            </a:r>
            <a:endParaRPr lang="en-US" sz="2800" spc="-11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665"/>
              </a:lnSpc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23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dirty="0" err="1" smtClean="0">
                  <a:ln w="1905"/>
                </a:rPr>
                <a:t>Slanje</a:t>
              </a:r>
              <a:r>
                <a:rPr lang="en-US" sz="3200" b="1" dirty="0" smtClean="0">
                  <a:ln w="1905"/>
                </a:rPr>
                <a:t> i </a:t>
              </a:r>
              <a:r>
                <a:rPr lang="en-US" sz="3200" b="1" dirty="0" err="1" smtClean="0">
                  <a:ln w="1905"/>
                </a:rPr>
                <a:t>primanj</a:t>
              </a:r>
              <a:r>
                <a:rPr lang="en-US" sz="3200" b="1" dirty="0" err="1" smtClean="0">
                  <a:ln w="1905"/>
                </a:rPr>
                <a:t>e</a:t>
              </a:r>
              <a:r>
                <a:rPr lang="en-US" sz="3200" b="1" dirty="0" smtClean="0">
                  <a:ln w="1905"/>
                </a:rPr>
                <a:t> </a:t>
              </a:r>
              <a:r>
                <a:rPr lang="en-US" sz="3200" b="1" dirty="0" err="1" smtClean="0">
                  <a:ln w="1905"/>
                </a:rPr>
                <a:t>poruke</a:t>
              </a:r>
              <a:r>
                <a:rPr lang="en-US" sz="3200" b="1" dirty="0" smtClean="0">
                  <a:ln w="1905"/>
                </a:rPr>
                <a:t> e-</a:t>
              </a:r>
              <a:r>
                <a:rPr lang="en-US" sz="3200" b="1" dirty="0" err="1" smtClean="0">
                  <a:ln w="1905"/>
                </a:rPr>
                <a:t>po</a:t>
              </a:r>
              <a:r>
                <a:rPr lang="sr-Latn-ME" sz="3200" b="1" dirty="0" err="1" smtClean="0">
                  <a:ln w="1905"/>
                </a:rPr>
                <a:t>štom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290286" y="1335314"/>
            <a:ext cx="8853714" cy="5522686"/>
          </a:xfrm>
          <a:prstGeom prst="rect">
            <a:avLst/>
          </a:prstGeom>
          <a:blipFill>
            <a:blip r:embed="rId2" cstate="print"/>
            <a:srcRect/>
            <a:stretch>
              <a:fillRect l="-3278" t="-24179" r="-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04874" y="1454801"/>
            <a:ext cx="982600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Metod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759075" y="1454801"/>
            <a:ext cx="4149221" cy="1363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44089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Opis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Adresa e-</a:t>
            </a:r>
            <a:r>
              <a:rPr sz="1800" spc="-11" dirty="0">
                <a:solidFill>
                  <a:srgbClr val="000000"/>
                </a:solidFill>
                <a:latin typeface="Calibri"/>
                <a:cs typeface="Calibri"/>
              </a:rPr>
              <a:t>pošte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koju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 šalje poruka.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Naslov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poruke.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72440" y="1825768"/>
            <a:ext cx="574848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58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72440" y="2196608"/>
            <a:ext cx="1030062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Subject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72440" y="2567575"/>
            <a:ext cx="116210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Message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759075" y="2567575"/>
            <a:ext cx="2413430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37" dirty="0">
                <a:solidFill>
                  <a:srgbClr val="000000"/>
                </a:solidFill>
                <a:latin typeface="Calibri"/>
                <a:cs typeface="Calibri"/>
              </a:rPr>
              <a:t>Tekst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(sadržaj)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poruke.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72440" y="2937998"/>
            <a:ext cx="2115793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Additional Headers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759075" y="2937998"/>
            <a:ext cx="4953534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Opciono:</a:t>
            </a:r>
            <a:r>
              <a:rPr sz="1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dodatna zaglavlja (From,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Reply-To,...)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72440" y="3308838"/>
            <a:ext cx="8980161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Additional </a:t>
            </a:r>
            <a:r>
              <a:rPr sz="1800" spc="-15" dirty="0">
                <a:solidFill>
                  <a:srgbClr val="000000"/>
                </a:solidFill>
                <a:latin typeface="Calibri"/>
                <a:cs typeface="Calibri"/>
              </a:rPr>
              <a:t>Parameters</a:t>
            </a:r>
            <a:r>
              <a:rPr sz="1800" spc="13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Opciono:</a:t>
            </a:r>
            <a:r>
              <a:rPr sz="1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dodatni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parametri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želite</a:t>
            </a:r>
            <a:r>
              <a:rPr sz="1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da pošaljete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759075" y="3583830"/>
            <a:ext cx="1498790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mejl serveru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6" name="Rounded Rectangle 1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b="1" dirty="0" err="1" smtClean="0">
                  <a:ln w="1905"/>
                </a:rPr>
                <a:t>Funkcija</a:t>
              </a:r>
              <a:r>
                <a:rPr lang="en-US" sz="3200" b="1" dirty="0" smtClean="0">
                  <a:ln w="1905"/>
                </a:rPr>
                <a:t> </a:t>
              </a:r>
              <a:r>
                <a:rPr lang="sr-Latn-ME" sz="3200" b="1" dirty="0" smtClean="0">
                  <a:ln w="1905"/>
                </a:rPr>
                <a:t>mail</a:t>
              </a:r>
              <a:r>
                <a:rPr lang="en-US" sz="3200" b="1" dirty="0" smtClean="0">
                  <a:ln w="1905"/>
                </a:rPr>
                <a:t>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404425"/>
            <a:ext cx="8986365" cy="10956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358129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0000"/>
                </a:solidFill>
                <a:latin typeface="Courier New"/>
                <a:cs typeface="Courier New"/>
              </a:rPr>
              <a:t>//posalji_mejl.php</a:t>
            </a:r>
          </a:p>
          <a:p>
            <a:pPr marL="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  <a:p>
            <a:pPr marL="51689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if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(!array_key_exists('Submitted',$_POST)) {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2199952"/>
            <a:ext cx="617547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2501451"/>
            <a:ext cx="5978481" cy="6022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&lt;form method="post" action="Mail.php"&gt;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95653" y="2803711"/>
            <a:ext cx="8634150" cy="30988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&lt;input type="hidden" name="Submitted" value="true"/&gt;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Mail Server: &lt;input type="text" name="Host“ size="25"/&gt;</a:t>
            </a:r>
          </a:p>
          <a:p>
            <a:pPr marL="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&lt;br/&gt;</a:t>
            </a:r>
          </a:p>
          <a:p>
            <a:pPr marL="0" marR="0">
              <a:lnSpc>
                <a:spcPts val="2039"/>
              </a:lnSpc>
              <a:spcBef>
                <a:spcPts val="33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To: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&lt;input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type="text" name="To"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size="25"/&gt;</a:t>
            </a:r>
          </a:p>
          <a:p>
            <a:pPr marL="0" marR="0">
              <a:lnSpc>
                <a:spcPts val="194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&lt;br/&gt;</a:t>
            </a:r>
          </a:p>
          <a:p>
            <a:pPr marL="0" marR="0">
              <a:lnSpc>
                <a:spcPts val="2039"/>
              </a:lnSpc>
              <a:spcBef>
                <a:spcPts val="38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From: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&lt;input type="text" name="From" size="25"/&gt;</a:t>
            </a:r>
          </a:p>
          <a:p>
            <a:pPr marL="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&lt;br/&gt;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Subject: &lt;input type="text" name="Subject" size="25"/&gt;</a:t>
            </a:r>
          </a:p>
          <a:p>
            <a:pPr marL="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&lt;br/&gt;</a:t>
            </a:r>
          </a:p>
          <a:p>
            <a:pPr marL="0" marR="0">
              <a:lnSpc>
                <a:spcPts val="2039"/>
              </a:lnSpc>
              <a:spcBef>
                <a:spcPts val="38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&lt;textarea name="Message" cols="50" rows="10"&gt;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295653" y="5547545"/>
            <a:ext cx="6435835" cy="11505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&lt;/textarea&gt;</a:t>
            </a:r>
          </a:p>
          <a:p>
            <a:pPr marL="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&lt;br/&gt;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&lt;input type="submit" value="Send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Email"/&gt;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77240" y="6397684"/>
            <a:ext cx="1304456" cy="6022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&lt;/form&gt;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 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135370" y="1404425"/>
            <a:ext cx="2839674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0000"/>
                </a:solidFill>
                <a:latin typeface="Courier New"/>
                <a:cs typeface="Courier New"/>
              </a:rPr>
              <a:t>//posalji_mejl.php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1651313"/>
            <a:ext cx="1028811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1898201"/>
            <a:ext cx="1438602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 else {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94130" y="2145089"/>
            <a:ext cx="5335377" cy="18091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ini_set('SMTP',$_POST['Host']);</a:t>
            </a:r>
          </a:p>
          <a:p>
            <a:pPr marL="0" marR="0">
              <a:lnSpc>
                <a:spcPts val="2041"/>
              </a:lnSpc>
              <a:spcBef>
                <a:spcPts val="384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$To</a:t>
            </a:r>
            <a:r>
              <a:rPr sz="18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18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$_POST['To'];</a:t>
            </a:r>
          </a:p>
          <a:p>
            <a:pPr marL="0" marR="0">
              <a:lnSpc>
                <a:spcPts val="2039"/>
              </a:lnSpc>
              <a:spcBef>
                <a:spcPts val="38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$From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'From: '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.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$_POST['From'];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$Subject =</a:t>
            </a:r>
            <a:r>
              <a:rPr sz="1800" spc="-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$_POST['Subject'];</a:t>
            </a:r>
          </a:p>
          <a:p>
            <a:pPr marL="0" marR="0">
              <a:lnSpc>
                <a:spcPts val="2039"/>
              </a:lnSpc>
              <a:spcBef>
                <a:spcPts val="33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$Message =</a:t>
            </a:r>
            <a:r>
              <a:rPr sz="1800" spc="-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$_POST['Message'];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294130" y="3956236"/>
            <a:ext cx="6120367" cy="180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if(mail($To,$Subject,$Message,$From)) {</a:t>
            </a:r>
          </a:p>
          <a:p>
            <a:pPr marL="912875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echo "Message Sent";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 else {</a:t>
            </a:r>
          </a:p>
          <a:p>
            <a:pPr marL="912875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echo "Message Not Sent";</a:t>
            </a:r>
          </a:p>
          <a:p>
            <a:pPr marL="0" marR="0">
              <a:lnSpc>
                <a:spcPts val="2041"/>
              </a:lnSpc>
              <a:spcBef>
                <a:spcPts val="334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77240" y="5465250"/>
            <a:ext cx="617547" cy="9036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81000" y="6054197"/>
            <a:ext cx="8651338" cy="7053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2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WCNKH+Wingdings"/>
                <a:cs typeface="CWCNKH+Wingdings"/>
              </a:rPr>
              <a:t>.</a:t>
            </a:r>
            <a:r>
              <a:rPr sz="2400" spc="1422" dirty="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Da bi </a:t>
            </a:r>
            <a:r>
              <a:rPr sz="2400" spc="-18" dirty="0" err="1">
                <a:solidFill>
                  <a:srgbClr val="000000"/>
                </a:solidFill>
                <a:latin typeface="Calibri"/>
                <a:cs typeface="Calibri"/>
              </a:rPr>
              <a:t>ovaj</a:t>
            </a:r>
            <a:r>
              <a:rPr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radio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morate</a:t>
            </a:r>
            <a:r>
              <a:rPr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imati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podešen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mejl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1" dirty="0">
                <a:solidFill>
                  <a:srgbClr val="000000"/>
                </a:solidFill>
                <a:latin typeface="Calibri"/>
                <a:cs typeface="Calibri"/>
              </a:rPr>
              <a:t>server.</a:t>
            </a:r>
          </a:p>
          <a:p>
            <a:pPr marL="396240" marR="0">
              <a:lnSpc>
                <a:spcPts val="257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ini_set()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postavlja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adresu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mejl servera.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3" name="Rounded Rectangle 12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96391" y="1358178"/>
            <a:ext cx="8324082" cy="42832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Nema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podrške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SMTP autentifikaciju.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77" dirty="0">
                <a:solidFill>
                  <a:srgbClr val="000000"/>
                </a:solidFill>
                <a:latin typeface="Calibri"/>
                <a:cs typeface="Calibri"/>
              </a:rPr>
              <a:t>Teško</a:t>
            </a:r>
            <a:r>
              <a:rPr sz="2800" spc="7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šalju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poruke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formatirane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-u.</a:t>
            </a:r>
          </a:p>
          <a:p>
            <a:pPr marL="457200" marR="0" indent="-457200">
              <a:lnSpc>
                <a:spcPts val="3911"/>
              </a:lnSpc>
              <a:spcBef>
                <a:spcPts val="36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77" dirty="0">
                <a:solidFill>
                  <a:srgbClr val="000000"/>
                </a:solidFill>
                <a:latin typeface="Calibri"/>
                <a:cs typeface="Calibri"/>
              </a:rPr>
              <a:t>Teško</a:t>
            </a:r>
            <a:r>
              <a:rPr sz="2800" spc="7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rosljeđ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uju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prilozi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poruci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i="1" spc="-10" dirty="0">
                <a:solidFill>
                  <a:srgbClr val="000000"/>
                </a:solidFill>
                <a:latin typeface="Calibri"/>
                <a:cs typeface="Calibri"/>
              </a:rPr>
              <a:t>attachments</a:t>
            </a:r>
            <a:r>
              <a:rPr sz="2800" spc="14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endParaRPr lang="sr-Latn-ME" sz="2800" spc="14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spc="14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55"/>
              </a:lnSpc>
              <a:buFont typeface="Arial" pitchFamily="34" charset="0"/>
              <a:buChar char="•"/>
            </a:pP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Šta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rješenje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b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Koristiti</a:t>
            </a:r>
            <a:r>
              <a:rPr lang="en-US" sz="2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mnogobrojne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besplatne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klase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služe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50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slanje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mejlova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!</a:t>
            </a:r>
          </a:p>
          <a:p>
            <a:pPr>
              <a:lnSpc>
                <a:spcPts val="3455"/>
              </a:lnSpc>
            </a:pPr>
            <a:endParaRPr lang="en-US"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endParaRPr sz="3200" spc="14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Ograničenja mail() funkcije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777241" y="1747366"/>
            <a:ext cx="8187248" cy="47705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Import</a:t>
            </a:r>
            <a:r>
              <a:rPr lang="en-US" sz="2800" b="1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spc="-12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Baza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često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uvodi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neki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postojeći</a:t>
            </a:r>
          </a:p>
          <a:p>
            <a:pPr marL="0" marR="0">
              <a:lnSpc>
                <a:spcPts val="3024"/>
              </a:lnSpc>
              <a:spcBef>
                <a:spcPts val="0"/>
              </a:spcBef>
              <a:spcAft>
                <a:spcPts val="0"/>
              </a:spcAft>
            </a:pP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sistem,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tada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postojati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mogućnost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preuzimanja</a:t>
            </a: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tih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800" spc="-12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endParaRPr lang="en-US" sz="2800" spc="-12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23"/>
              </a:lnSpc>
              <a:buFont typeface="Arial" pitchFamily="34" charset="0"/>
              <a:buChar char="•"/>
            </a:pPr>
            <a:r>
              <a:rPr lang="en-US" sz="2800" b="1" dirty="0" err="1">
                <a:solidFill>
                  <a:srgbClr val="000000"/>
                </a:solidFill>
                <a:latin typeface="Calibri"/>
                <a:cs typeface="Calibri"/>
              </a:rPr>
              <a:t>Eksport</a:t>
            </a:r>
            <a:r>
              <a:rPr lang="en-US" sz="2800" b="1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spc="-14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3416"/>
              </a:lnSpc>
            </a:pP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Često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javlja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potreba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postojeća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baza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zamijeni</a:t>
            </a:r>
            <a:endParaRPr lang="en-US" sz="2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027"/>
              </a:lnSpc>
            </a:pP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nekom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još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savremenijom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bazom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tada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postojati</a:t>
            </a:r>
            <a:endParaRPr lang="en-US" sz="2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023"/>
              </a:lnSpc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mogućnost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predaje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1" dirty="0" err="1">
                <a:solidFill>
                  <a:srgbClr val="000000"/>
                </a:solidFill>
                <a:latin typeface="Calibri"/>
                <a:cs typeface="Calibri"/>
              </a:rPr>
              <a:t>koju</a:t>
            </a:r>
            <a:r>
              <a:rPr lang="en-US"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prelazi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>
              <a:lnSpc>
                <a:spcPts val="3023"/>
              </a:lnSpc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endParaRPr sz="2800" spc="-12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Sloj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baze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podataka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39552" y="1358178"/>
            <a:ext cx="7677295" cy="2526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Vrlo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dobra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ekstenzija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slanje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e-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pošte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je</a:t>
            </a: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PHPMailer.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Dostupan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besplatno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://phpmailer.sourceforge.net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em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pokazano</a:t>
            </a:r>
            <a: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4" dirty="0" err="1" smtClean="0">
                <a:solidFill>
                  <a:srgbClr val="000000"/>
                </a:solidFill>
                <a:latin typeface="Calibri"/>
                <a:cs typeface="Calibri"/>
              </a:rPr>
              <a:t>kako</a:t>
            </a:r>
            <a:r>
              <a:rPr sz="2800" spc="5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radi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PHPMailer klasom.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PHPMailer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88686" y="1335314"/>
            <a:ext cx="8955314" cy="5522686"/>
          </a:xfrm>
          <a:prstGeom prst="rect">
            <a:avLst/>
          </a:prstGeom>
          <a:blipFill>
            <a:blip r:embed="rId2" cstate="print"/>
            <a:srcRect/>
            <a:stretch>
              <a:fillRect l="-2106" t="-24179" r="-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72440" y="1454801"/>
            <a:ext cx="2737089" cy="9879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2852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Metoda</a:t>
            </a:r>
          </a:p>
          <a:p>
            <a:pPr marL="0" marR="0">
              <a:lnSpc>
                <a:spcPts val="2039"/>
              </a:lnSpc>
              <a:spcBef>
                <a:spcPts val="785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AddAddress()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455917" y="1454801"/>
            <a:ext cx="76762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Opis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664328" y="1825768"/>
            <a:ext cx="200576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Dodaje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polje "to".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00202" y="2188014"/>
            <a:ext cx="2400634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AddAttachment()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591811" y="2169811"/>
            <a:ext cx="3683994" cy="8962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Dodaje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datoteku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3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slanje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zadavanjem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putanje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sistemu.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00202" y="2803838"/>
            <a:ext cx="1441821" cy="9729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AddBCC()</a:t>
            </a:r>
          </a:p>
          <a:p>
            <a:pPr marL="0" marR="0">
              <a:lnSpc>
                <a:spcPts val="2039"/>
              </a:lnSpc>
              <a:spcBef>
                <a:spcPts val="93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AddCC()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591811" y="2785598"/>
            <a:ext cx="2123059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Dodaje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polje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"bcc".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591811" y="3156729"/>
            <a:ext cx="2002586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Dodaje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polje "cc".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00202" y="3545899"/>
            <a:ext cx="1989087" cy="13437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AddReplyTo()</a:t>
            </a:r>
          </a:p>
          <a:p>
            <a:pPr marL="0" marR="0">
              <a:lnSpc>
                <a:spcPts val="2039"/>
              </a:lnSpc>
              <a:spcBef>
                <a:spcPts val="931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IsHTML()</a:t>
            </a:r>
          </a:p>
          <a:p>
            <a:pPr marL="0" marR="0">
              <a:lnSpc>
                <a:spcPts val="2039"/>
              </a:lnSpc>
              <a:spcBef>
                <a:spcPts val="881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IsSMTP()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4591811" y="3527695"/>
            <a:ext cx="258475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Dodaje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polje "Reply-to".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591811" y="3898662"/>
            <a:ext cx="4737861" cy="992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Postavlja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tip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1" dirty="0">
                <a:solidFill>
                  <a:srgbClr val="000000"/>
                </a:solidFill>
                <a:latin typeface="Calibri"/>
                <a:cs typeface="Calibri"/>
              </a:rPr>
              <a:t>poruke</a:t>
            </a:r>
            <a:r>
              <a:rPr sz="1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na HTML.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Kaže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svojoj</a:t>
            </a:r>
            <a:r>
              <a:rPr sz="1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klasi da šalje </a:t>
            </a:r>
            <a:r>
              <a:rPr sz="1800" spc="-11" dirty="0">
                <a:solidFill>
                  <a:srgbClr val="000000"/>
                </a:solidFill>
                <a:latin typeface="Calibri"/>
                <a:cs typeface="Calibri"/>
              </a:rPr>
              <a:t>poruke</a:t>
            </a:r>
            <a:r>
              <a:rPr sz="1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preko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46" dirty="0">
                <a:solidFill>
                  <a:srgbClr val="000000"/>
                </a:solidFill>
                <a:latin typeface="Calibri"/>
                <a:cs typeface="Calibri"/>
              </a:rPr>
              <a:t>SMTP.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591811" y="4611259"/>
            <a:ext cx="4466793" cy="846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Funkcija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kreira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poruku,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šalje je i </a:t>
            </a:r>
            <a:r>
              <a:rPr sz="1800" spc="-12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slučaju da ne pošalje</a:t>
            </a:r>
          </a:p>
          <a:p>
            <a:pPr marL="0" marR="0">
              <a:lnSpc>
                <a:spcPts val="2162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poruku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spješn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2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false.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400202" y="4903528"/>
            <a:ext cx="1167091" cy="60220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Send()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9" name="Rounded Rectangle 1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PHPMailer</a:t>
              </a:r>
              <a:r>
                <a:rPr lang="sr-Latn-ME" sz="3200" b="1" dirty="0" smtClean="0">
                  <a:ln w="1905"/>
                </a:rPr>
                <a:t> metode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246742" y="1335314"/>
            <a:ext cx="8897257" cy="5522686"/>
          </a:xfrm>
          <a:prstGeom prst="rect">
            <a:avLst/>
          </a:prstGeom>
          <a:blipFill>
            <a:blip r:embed="rId2" cstate="print"/>
            <a:srcRect/>
            <a:stretch>
              <a:fillRect l="-2774" t="-24179" r="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72440" y="1454801"/>
            <a:ext cx="1501828" cy="9879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85546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Atribut</a:t>
            </a:r>
          </a:p>
          <a:p>
            <a:pPr marL="0" marR="0">
              <a:lnSpc>
                <a:spcPts val="2039"/>
              </a:lnSpc>
              <a:spcBef>
                <a:spcPts val="785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AltBody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301494" y="1454801"/>
            <a:ext cx="3907460" cy="9929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97307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Opis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Postavljanje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7" dirty="0">
                <a:solidFill>
                  <a:srgbClr val="000000"/>
                </a:solidFill>
                <a:latin typeface="Calibri"/>
                <a:cs typeface="Calibri"/>
              </a:rPr>
              <a:t>teksta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tela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poruke.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72440" y="2211764"/>
            <a:ext cx="891629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Body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301494" y="2196608"/>
            <a:ext cx="5225318" cy="654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Postavljanje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tela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poruke,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1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biti </a:t>
            </a: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tekst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HTML.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osljed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nje</a:t>
            </a:r>
            <a:r>
              <a:rPr sz="18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1" dirty="0">
                <a:solidFill>
                  <a:srgbClr val="000000"/>
                </a:solidFill>
                <a:latin typeface="Calibri"/>
                <a:cs typeface="Calibri"/>
              </a:rPr>
              <a:t>poruke</a:t>
            </a:r>
            <a:r>
              <a:rPr sz="1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 greškama.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72440" y="2582731"/>
            <a:ext cx="1577540" cy="9726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ErrorInfo</a:t>
            </a:r>
          </a:p>
          <a:p>
            <a:pPr marL="0" marR="0">
              <a:lnSpc>
                <a:spcPts val="2041"/>
              </a:lnSpc>
              <a:spcBef>
                <a:spcPts val="927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From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301494" y="2937998"/>
            <a:ext cx="3780130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Postavlja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adresu e-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pošte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pošiljaoca.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72440" y="3324030"/>
            <a:ext cx="1441821" cy="9731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FromName</a:t>
            </a:r>
          </a:p>
          <a:p>
            <a:pPr marL="0" marR="0">
              <a:lnSpc>
                <a:spcPts val="2041"/>
              </a:lnSpc>
              <a:spcBef>
                <a:spcPts val="92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Host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301494" y="3308838"/>
            <a:ext cx="6200447" cy="136417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Dodaje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ime pošiljaoca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poruci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 šalje.</a:t>
            </a:r>
          </a:p>
          <a:p>
            <a:pPr marL="0" marR="0">
              <a:lnSpc>
                <a:spcPts val="2200"/>
              </a:lnSpc>
              <a:spcBef>
                <a:spcPts val="720"/>
              </a:spcBef>
              <a:spcAft>
                <a:spcPts val="0"/>
              </a:spcAft>
            </a:pP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Postavlja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SMTP host.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Svi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hostovi moraju biti razdvojeni</a:t>
            </a:r>
            <a:r>
              <a:rPr sz="18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sa ;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Postavlja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SMTP lozinku.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72440" y="4066218"/>
            <a:ext cx="1440358" cy="208562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Password</a:t>
            </a:r>
          </a:p>
          <a:p>
            <a:pPr marL="0" marR="0">
              <a:lnSpc>
                <a:spcPts val="2039"/>
              </a:lnSpc>
              <a:spcBef>
                <a:spcPts val="931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SMTPAuth</a:t>
            </a:r>
          </a:p>
          <a:p>
            <a:pPr marL="0" marR="0">
              <a:lnSpc>
                <a:spcPts val="2039"/>
              </a:lnSpc>
              <a:spcBef>
                <a:spcPts val="881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Subject</a:t>
            </a:r>
          </a:p>
          <a:p>
            <a:pPr marL="0" marR="0">
              <a:lnSpc>
                <a:spcPts val="2039"/>
              </a:lnSpc>
              <a:spcBef>
                <a:spcPts val="88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Username</a:t>
            </a:r>
          </a:p>
          <a:p>
            <a:pPr marL="0" marR="0">
              <a:lnSpc>
                <a:spcPts val="2039"/>
              </a:lnSpc>
              <a:spcBef>
                <a:spcPts val="88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WordWrap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301494" y="4422030"/>
            <a:ext cx="6597457" cy="9929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Postavlja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SMTP autentifikaciju,</a:t>
            </a:r>
            <a:r>
              <a:rPr sz="1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5" dirty="0">
                <a:solidFill>
                  <a:srgbClr val="000000"/>
                </a:solidFill>
                <a:latin typeface="Calibri"/>
                <a:cs typeface="Calibri"/>
              </a:rPr>
              <a:t>koristeći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username i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password.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Dodaje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naslov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poruke.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2301494" y="5163836"/>
            <a:ext cx="3256796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Postavlja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SMTP </a:t>
            </a:r>
            <a:r>
              <a:rPr sz="1800" spc="-15" dirty="0">
                <a:solidFill>
                  <a:srgbClr val="000000"/>
                </a:solidFill>
                <a:latin typeface="Calibri"/>
                <a:cs typeface="Calibri"/>
              </a:rPr>
              <a:t>korisničko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ime.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2301494" y="5534829"/>
            <a:ext cx="4331276" cy="8962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Postavlja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odsecanje </a:t>
            </a:r>
            <a:r>
              <a:rPr sz="1800" spc="-15" dirty="0">
                <a:solidFill>
                  <a:srgbClr val="000000"/>
                </a:solidFill>
                <a:latin typeface="Calibri"/>
                <a:cs typeface="Calibri"/>
              </a:rPr>
              <a:t>teksta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telu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poruke,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5" dirty="0">
                <a:solidFill>
                  <a:srgbClr val="000000"/>
                </a:solidFill>
                <a:latin typeface="Calibri"/>
                <a:cs typeface="Calibri"/>
              </a:rPr>
              <a:t>nakon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zadatog broja </a:t>
            </a: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znakova.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8" name="Rounded Rectangle 1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PHPMailer</a:t>
              </a:r>
              <a:r>
                <a:rPr lang="sr-Latn-ME" sz="3200" b="1" dirty="0" smtClean="0">
                  <a:ln w="1905"/>
                </a:rPr>
                <a:t> atributi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4425"/>
            <a:ext cx="1028811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860669" y="1404425"/>
            <a:ext cx="3141327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0000"/>
                </a:solidFill>
                <a:latin typeface="Courier New"/>
                <a:cs typeface="Courier New"/>
              </a:rPr>
              <a:t>//</a:t>
            </a:r>
            <a:r>
              <a:rPr sz="1800" b="1" spc="-12" dirty="0">
                <a:solidFill>
                  <a:srgbClr val="FF0000"/>
                </a:solidFill>
                <a:latin typeface="Courier New"/>
                <a:cs typeface="Courier New"/>
              </a:rPr>
              <a:t> </a:t>
            </a:r>
            <a:r>
              <a:rPr sz="1800" b="1" dirty="0">
                <a:solidFill>
                  <a:srgbClr val="FF0000"/>
                </a:solidFill>
                <a:latin typeface="Courier New"/>
                <a:cs typeface="Courier New"/>
              </a:rPr>
              <a:t>posalji_gmejl.php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81000" y="1706176"/>
            <a:ext cx="9729846" cy="145234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624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if (!array_key_exists('Submitted',$_POST))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{ ?&gt;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&lt;form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method="post" action=“posalji_gmejl.php"&gt;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&lt;input type="hidden" name="Submitted" value="true"/&gt;&lt;br/&gt; Mail</a:t>
            </a:r>
          </a:p>
          <a:p>
            <a:pPr marL="39624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Server: &lt;input type="text" name="Host" size="25"/&gt;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7240" y="2858575"/>
            <a:ext cx="1028811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&lt;br/&gt;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3160326"/>
            <a:ext cx="9594985" cy="17543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If authentication is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required:&lt;br/&gt;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Username: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&lt;input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type="text" name="Username" size="25"/&gt;&lt;br/&gt;</a:t>
            </a:r>
          </a:p>
          <a:p>
            <a:pPr marL="0" marR="0">
              <a:lnSpc>
                <a:spcPts val="2041"/>
              </a:lnSpc>
              <a:spcBef>
                <a:spcPts val="384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Password: &lt;input type="password"</a:t>
            </a:r>
            <a:r>
              <a:rPr sz="18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name="Password" size="10"/&gt;</a:t>
            </a:r>
          </a:p>
          <a:p>
            <a:pPr marL="0" marR="0">
              <a:lnSpc>
                <a:spcPts val="194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&lt;hr/&gt;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To: &lt;input</a:t>
            </a:r>
            <a:r>
              <a:rPr sz="1800" spc="-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type="text" name="To"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size="25"/&gt;&lt;br/&gt;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77240" y="4614603"/>
            <a:ext cx="9281358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From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Email: &lt;input type="text" name="From" size="25"/&gt;&lt;br/&gt;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77240" y="4916356"/>
            <a:ext cx="9594985" cy="16445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From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Name:</a:t>
            </a:r>
            <a:r>
              <a:rPr sz="1800" spc="-2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&lt;input type="text" name="FromName" size="25"/&gt;</a:t>
            </a:r>
          </a:p>
          <a:p>
            <a:pPr marL="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&lt;br/&gt; Subject: &lt;input</a:t>
            </a:r>
            <a:r>
              <a:rPr sz="18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type="text" name="Subject"</a:t>
            </a:r>
          </a:p>
          <a:p>
            <a:pPr marL="0" marR="0">
              <a:lnSpc>
                <a:spcPts val="1945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size="25"/&gt;&lt;br/&gt;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&lt;textarea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name="Message" cols="50" rows="10"&gt;&lt;/textarea&gt;&lt;br/&gt;</a:t>
            </a:r>
          </a:p>
          <a:p>
            <a:pPr marL="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Using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HTML: &lt;input type="checkbox" name="HTML"/&gt;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381000" y="6260777"/>
            <a:ext cx="6905970" cy="9037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9624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&lt;input type="submit"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value="Send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Email"/&gt;</a:t>
            </a:r>
          </a:p>
          <a:p>
            <a:pPr marL="0" marR="0">
              <a:lnSpc>
                <a:spcPts val="2041"/>
              </a:lnSpc>
              <a:spcBef>
                <a:spcPts val="384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&lt;/form&gt;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4" name="Rounded Rectangle 13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4425"/>
            <a:ext cx="6434608" cy="9036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marL="39624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else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{ require("class.phpmailer.php");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2007928"/>
            <a:ext cx="3617917" cy="9036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$To =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$_POST['To'];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$From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 $_POST['From'];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2611687"/>
            <a:ext cx="8287428" cy="30163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$FromName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 $_POST['FromName'];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$Subject =</a:t>
            </a:r>
            <a:r>
              <a:rPr sz="1800" spc="-2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$_POST['Subject'];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$Message =</a:t>
            </a:r>
            <a:r>
              <a:rPr sz="1800" spc="-2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$_POST['Message'];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$Host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 $_POST['Host'];</a:t>
            </a:r>
          </a:p>
          <a:p>
            <a:pPr marL="0" marR="0">
              <a:lnSpc>
                <a:spcPts val="2041"/>
              </a:lnSpc>
              <a:spcBef>
                <a:spcPts val="334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if (array_key_exists('HTML',$_POST)) {</a:t>
            </a:r>
          </a:p>
          <a:p>
            <a:pPr marL="516890" marR="0">
              <a:lnSpc>
                <a:spcPts val="2039"/>
              </a:lnSpc>
              <a:spcBef>
                <a:spcPts val="38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$HTML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true;</a:t>
            </a:r>
          </a:p>
          <a:p>
            <a:pPr marL="51689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$Mail-&gt;Username=$_POST['Username']; //Gmail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nalog</a:t>
            </a:r>
          </a:p>
          <a:p>
            <a:pPr marL="51689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$Mail-&gt;Password=$_POST['Password']; //Gmail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sifra</a:t>
            </a:r>
          </a:p>
          <a:p>
            <a:pPr marL="0" marR="0">
              <a:lnSpc>
                <a:spcPts val="2041"/>
              </a:lnSpc>
              <a:spcBef>
                <a:spcPts val="384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 else {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294130" y="5328089"/>
            <a:ext cx="2255161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$HTML</a:t>
            </a:r>
            <a:r>
              <a:rPr sz="1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false;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5629842"/>
            <a:ext cx="480082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77240" y="5931594"/>
            <a:ext cx="5338016" cy="12054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 new PHPMailer();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$Mail-&gt;IsSMTP(); //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send via SMTP</a:t>
            </a:r>
          </a:p>
          <a:p>
            <a:pPr marL="0" marR="0">
              <a:lnSpc>
                <a:spcPts val="2041"/>
              </a:lnSpc>
              <a:spcBef>
                <a:spcPts val="384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$Mail-&gt;Host =</a:t>
            </a:r>
            <a:r>
              <a:rPr sz="18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$Host; //SMTP server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4425"/>
            <a:ext cx="6594329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if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(array_key_exists('Username',$_POST))</a:t>
            </a:r>
            <a:r>
              <a:rPr sz="18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1706176"/>
            <a:ext cx="8946843" cy="11505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715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$Mail-&gt;SMTPAuth=true; </a:t>
            </a:r>
            <a:r>
              <a:rPr sz="1800" i="1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sz="1800" i="1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i="1" dirty="0">
                <a:solidFill>
                  <a:srgbClr val="000000"/>
                </a:solidFill>
                <a:latin typeface="Courier New"/>
                <a:cs typeface="Courier New"/>
              </a:rPr>
              <a:t>dozvola</a:t>
            </a:r>
            <a:r>
              <a:rPr sz="1800" i="1" spc="-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i="1" dirty="0">
                <a:solidFill>
                  <a:srgbClr val="000000"/>
                </a:solidFill>
                <a:latin typeface="Courier New"/>
                <a:cs typeface="Courier New"/>
              </a:rPr>
              <a:t>SMTP autent.</a:t>
            </a:r>
          </a:p>
          <a:p>
            <a:pPr marL="0" marR="0">
              <a:lnSpc>
                <a:spcPts val="1944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 else {</a:t>
            </a:r>
            <a:r>
              <a:rPr sz="18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$Mail-&gt;SMTPAuth=false; }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$Mail-&gt;SMTPSecure =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"ssl";//postavljanje prefiksa serveru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2556315"/>
            <a:ext cx="1853917" cy="904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$Mail-&gt;Host</a:t>
            </a:r>
          </a:p>
          <a:p>
            <a:pPr marL="0" marR="0">
              <a:lnSpc>
                <a:spcPts val="2039"/>
              </a:lnSpc>
              <a:spcBef>
                <a:spcPts val="38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$Mail-&gt;Port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35325" y="2556315"/>
            <a:ext cx="5807645" cy="904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39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18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"smtp.gmail.com";</a:t>
            </a:r>
            <a:r>
              <a:rPr sz="1800" spc="1076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i="1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sz="1800" i="1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i="1" dirty="0">
                <a:solidFill>
                  <a:srgbClr val="000000"/>
                </a:solidFill>
                <a:latin typeface="Courier New"/>
                <a:cs typeface="Courier New"/>
              </a:rPr>
              <a:t>GMail SMTP</a:t>
            </a:r>
          </a:p>
          <a:p>
            <a:pPr marL="0" marR="0">
              <a:lnSpc>
                <a:spcPts val="2039"/>
              </a:lnSpc>
              <a:spcBef>
                <a:spcPts val="38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465;</a:t>
            </a:r>
            <a:r>
              <a:rPr sz="1800" spc="1397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i="1" dirty="0">
                <a:solidFill>
                  <a:srgbClr val="000000"/>
                </a:solidFill>
                <a:latin typeface="Courier New"/>
                <a:cs typeface="Courier New"/>
              </a:rPr>
              <a:t>//GMail SMTP port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3462078"/>
            <a:ext cx="3140450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$Mail-&gt;From =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$From;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717669" y="3462078"/>
            <a:ext cx="2982337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//e-mail posaljioca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77240" y="3763577"/>
            <a:ext cx="7064827" cy="24132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$Mail-&gt;FromName = $FromName; //ime</a:t>
            </a:r>
            <a:r>
              <a:rPr sz="18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posiljaoca</a:t>
            </a:r>
          </a:p>
          <a:p>
            <a:pPr marL="0" marR="0">
              <a:lnSpc>
                <a:spcPts val="2039"/>
              </a:lnSpc>
              <a:spcBef>
                <a:spcPts val="38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$Mail-&gt;AddAddress($To);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$Mail-&gt;AddReplyTo($From);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$Mail-&gt;WordWrap = 50;</a:t>
            </a:r>
          </a:p>
          <a:p>
            <a:pPr marL="0" marR="0">
              <a:lnSpc>
                <a:spcPts val="2039"/>
              </a:lnSpc>
              <a:spcBef>
                <a:spcPts val="33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$Mail-&gt;IsHTML($HTML);</a:t>
            </a:r>
          </a:p>
          <a:p>
            <a:pPr marL="0" marR="0">
              <a:lnSpc>
                <a:spcPts val="2039"/>
              </a:lnSpc>
              <a:spcBef>
                <a:spcPts val="38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$Mail-&gt;Subject</a:t>
            </a:r>
            <a:r>
              <a:rPr sz="1800" spc="1059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= $Subject;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$Mail-&gt;Body =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$Message;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3" name="Rounded Rectangle 12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404425"/>
            <a:ext cx="2681914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if($Mail-&gt;Send())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55319" y="1706176"/>
            <a:ext cx="480082" cy="6018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55319" y="2007928"/>
            <a:ext cx="3611111" cy="15073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5636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echo "Poruka poslata";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marL="0" marR="0">
              <a:lnSpc>
                <a:spcPts val="2039"/>
              </a:lnSpc>
              <a:spcBef>
                <a:spcPts val="38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else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28420" y="3215190"/>
            <a:ext cx="5496559" cy="9036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3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echo "Poruka nije</a:t>
            </a:r>
            <a:r>
              <a:rPr sz="1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poslata&lt;br/&gt;";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echo "GRESKA: "</a:t>
            </a:r>
            <a:r>
              <a:rPr sz="18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.</a:t>
            </a:r>
            <a:r>
              <a:rPr sz="1800" spc="-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$Mail-&gt;ErrorInfo;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81000" y="3818440"/>
            <a:ext cx="754585" cy="1206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74319" marR="0">
              <a:lnSpc>
                <a:spcPts val="2041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marL="137159" marR="0">
              <a:lnSpc>
                <a:spcPts val="2039"/>
              </a:lnSpc>
              <a:spcBef>
                <a:spcPts val="38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  <a:p>
            <a:pPr marL="0" marR="0">
              <a:lnSpc>
                <a:spcPts val="2039"/>
              </a:lnSpc>
              <a:spcBef>
                <a:spcPts val="386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8178"/>
            <a:ext cx="8424936" cy="30777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FTP (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File </a:t>
            </a:r>
            <a:r>
              <a:rPr sz="2800" i="1" spc="-23" dirty="0">
                <a:solidFill>
                  <a:srgbClr val="000000"/>
                </a:solidFill>
                <a:latin typeface="Calibri"/>
                <a:cs typeface="Calibri"/>
              </a:rPr>
              <a:t>Transfer</a:t>
            </a:r>
            <a:r>
              <a:rPr sz="2800" i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Protocol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spc="-27" dirty="0" err="1">
                <a:solidFill>
                  <a:srgbClr val="000000"/>
                </a:solidFill>
                <a:latin typeface="Calibri"/>
                <a:cs typeface="Calibri"/>
              </a:rPr>
              <a:t>protokol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6" dirty="0" err="1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sr-Latn-ME" sz="2800" spc="-5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prenošenje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umreženih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računara.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podržava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FTP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veze,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slično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HTML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veze.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FTP se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3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izradu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rezervnih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>
                <a:solidFill>
                  <a:srgbClr val="000000"/>
                </a:solidFill>
                <a:latin typeface="Calibri"/>
                <a:cs typeface="Calibri"/>
              </a:rPr>
              <a:t>kopija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lang="sr-Latn-ME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čine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prezentaciju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preslikavanju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engl.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mirroring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 tih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datoteka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drugu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lokaciju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Upotreba FTP protokola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81162" y="1196752"/>
            <a:ext cx="7895516" cy="2088232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marR="0">
                <a:lnSpc>
                  <a:spcPts val="3906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sr-Latn-ME" sz="6000" spc="-10" dirty="0" smtClean="0">
                  <a:solidFill>
                    <a:schemeClr val="tx1"/>
                  </a:solidFill>
                  <a:latin typeface="Calibri"/>
                  <a:cs typeface="Calibri"/>
                </a:rPr>
                <a:t>Rad sa datumom i</a:t>
              </a:r>
            </a:p>
            <a:p>
              <a:pPr marR="0">
                <a:lnSpc>
                  <a:spcPts val="3906"/>
                </a:lnSpc>
                <a:spcBef>
                  <a:spcPts val="0"/>
                </a:spcBef>
                <a:spcAft>
                  <a:spcPts val="0"/>
                </a:spcAft>
              </a:pPr>
              <a:endParaRPr lang="sr-Latn-ME" sz="6000" spc="-10" dirty="0">
                <a:solidFill>
                  <a:schemeClr val="tx1"/>
                </a:solidFill>
                <a:latin typeface="Calibri"/>
                <a:cs typeface="Calibri"/>
              </a:endParaRPr>
            </a:p>
            <a:p>
              <a:pPr marR="0">
                <a:lnSpc>
                  <a:spcPts val="3906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sr-Latn-ME" sz="6000" spc="-10" dirty="0" smtClean="0">
                  <a:solidFill>
                    <a:schemeClr val="tx1"/>
                  </a:solidFill>
                  <a:latin typeface="Calibri"/>
                  <a:cs typeface="Calibri"/>
                </a:rPr>
                <a:t>vremenom</a:t>
              </a:r>
              <a:endParaRPr lang="en-US" sz="6000" dirty="0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5003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3315"/>
            <a:ext cx="8258582" cy="4898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date()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ima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dva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parametra</a:t>
            </a:r>
            <a:r>
              <a:rPr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spc="-12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znakovnog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3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lang="sr-Latn-ME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zahtijevani</a:t>
            </a:r>
            <a:r>
              <a:rPr lang="en-US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>
                <a:solidFill>
                  <a:srgbClr val="000000"/>
                </a:solidFill>
                <a:latin typeface="Calibri"/>
                <a:cs typeface="Calibri"/>
              </a:rPr>
              <a:t>format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rezultata</a:t>
            </a:r>
            <a:endParaRPr lang="en-US" sz="2800" spc="-23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6"/>
              </a:lnSpc>
              <a:spcBef>
                <a:spcPts val="279"/>
              </a:spcBef>
              <a:buFont typeface="Arial" pitchFamily="34" charset="0"/>
              <a:buChar char="•"/>
            </a:pP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formatu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Unixove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vremenske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oznake</a:t>
            </a:r>
            <a:endParaRPr lang="sr-Latn-ME" sz="2800" spc="-25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Tipičan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primjer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8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date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lang="en-US" sz="2400" spc="-12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date(‘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d.m.Y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.’);</a:t>
            </a:r>
          </a:p>
          <a:p>
            <a:pPr marL="457200" indent="-457200">
              <a:lnSpc>
                <a:spcPts val="3914"/>
              </a:lnSpc>
              <a:spcBef>
                <a:spcPts val="273"/>
              </a:spcBef>
              <a:buFont typeface="Arial" pitchFamily="34" charset="0"/>
              <a:buChar char="•"/>
            </a:pPr>
            <a:r>
              <a:rPr lang="en-US" sz="2800" spc="-21" dirty="0" err="1">
                <a:solidFill>
                  <a:srgbClr val="000000"/>
                </a:solidFill>
                <a:latin typeface="Calibri"/>
                <a:cs typeface="Calibri"/>
              </a:rPr>
              <a:t>Rezultat</a:t>
            </a:r>
            <a:r>
              <a:rPr lang="en-US"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datum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obliku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22.03.2012.</a:t>
            </a:r>
          </a:p>
          <a:p>
            <a:pPr marL="457200" indent="-457200">
              <a:lnSpc>
                <a:spcPts val="3911"/>
              </a:lnSpc>
              <a:spcBef>
                <a:spcPts val="314"/>
              </a:spcBef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Neki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šabloni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50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formate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navedeni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sljedećoj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tabeli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3416"/>
              </a:lnSpc>
              <a:spcBef>
                <a:spcPts val="279"/>
              </a:spcBef>
              <a:buFont typeface="Arial" pitchFamily="34" charset="0"/>
              <a:buChar char="•"/>
            </a:pPr>
            <a:endParaRPr lang="en-US" sz="2800" spc="-25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2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Funkcija date()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63318"/>
            <a:ext cx="2529925" cy="4217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Performanse: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1747366"/>
            <a:ext cx="9158027" cy="12054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Baza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obezb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edjuje</a:t>
            </a:r>
            <a:r>
              <a:rPr sz="28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maksimalni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učinak</a:t>
            </a:r>
          </a:p>
          <a:p>
            <a:pPr marL="0" marR="0">
              <a:lnSpc>
                <a:spcPts val="3024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smislu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najveće brzine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rada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uz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najmanje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zauzeće</a:t>
            </a: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računarskih</a:t>
            </a:r>
            <a:r>
              <a:rPr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resursa.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2985108"/>
            <a:ext cx="8837210" cy="28341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Ekonomičnost:</a:t>
            </a: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Odnos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učinak-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cijena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je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niži.</a:t>
            </a: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Standardizacija:</a:t>
            </a:r>
          </a:p>
          <a:p>
            <a:pPr marL="0" marR="0">
              <a:lnSpc>
                <a:spcPts val="302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Standardni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opisa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organizacije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i operacija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nad</a:t>
            </a: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bazom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ob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ezbjeđ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uje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maksimalnu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nezavisnost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trajnost</a:t>
            </a: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korisničkog</a:t>
            </a:r>
            <a:r>
              <a:rPr sz="28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programa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bazom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</a:p>
          <a:p>
            <a:pPr marL="0" marR="0">
              <a:lnSpc>
                <a:spcPts val="3023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odnosu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prom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enu</a:t>
            </a:r>
            <a:r>
              <a:rPr sz="28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podataka.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Sloj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baze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podataka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290286" y="1306286"/>
            <a:ext cx="8853714" cy="5551714"/>
          </a:xfrm>
          <a:prstGeom prst="rect">
            <a:avLst/>
          </a:prstGeom>
          <a:blipFill>
            <a:blip r:embed="rId2" cstate="print"/>
            <a:srcRect/>
            <a:stretch>
              <a:fillRect l="-3278" t="-23529" r="-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3186" y="1454801"/>
            <a:ext cx="1501529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spc="-11" dirty="0">
                <a:solidFill>
                  <a:srgbClr val="FFFFFF"/>
                </a:solidFill>
                <a:latin typeface="Calibri"/>
                <a:cs typeface="Calibri"/>
              </a:rPr>
              <a:t>Kod</a:t>
            </a:r>
            <a:r>
              <a:rPr sz="1800" b="1" spc="2489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Opis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2058" y="1825768"/>
            <a:ext cx="475170" cy="1363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668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a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A</a:t>
            </a:r>
          </a:p>
          <a:p>
            <a:pPr marL="18287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c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87094" y="1825768"/>
            <a:ext cx="490132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Prikazuje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am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pm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u zavisnosti od doba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dana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87094" y="2196608"/>
            <a:ext cx="4963802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Prikazuje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AM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PM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zavisnosti</a:t>
            </a:r>
            <a:r>
              <a:rPr sz="1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doba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dana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387094" y="2567575"/>
            <a:ext cx="7052689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Datum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formatu ISO8601: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GGGG-MM-DD-</a:t>
            </a:r>
            <a:r>
              <a:rPr sz="1800" b="1" spc="-38" dirty="0">
                <a:solidFill>
                  <a:srgbClr val="FF0000"/>
                </a:solidFill>
                <a:latin typeface="Calibri"/>
                <a:cs typeface="Calibri"/>
              </a:rPr>
              <a:t>T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ČČ:MM:SS+GMTtime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1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2012-03-22-T22:45-21:45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65962" y="3207655"/>
            <a:ext cx="487114" cy="32185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191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</a:t>
            </a:r>
          </a:p>
          <a:p>
            <a:pPr marL="1523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</a:t>
            </a:r>
          </a:p>
          <a:p>
            <a:pPr marL="19812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F</a:t>
            </a:r>
          </a:p>
          <a:p>
            <a:pPr marL="18287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</a:t>
            </a:r>
          </a:p>
          <a:p>
            <a:pPr marL="12191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h</a:t>
            </a:r>
          </a:p>
          <a:p>
            <a:pPr marL="1523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H</a:t>
            </a:r>
          </a:p>
          <a:p>
            <a:pPr marL="45719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387094" y="3207655"/>
            <a:ext cx="8072227" cy="10259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Dan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datuma,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dvocifren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sa</a:t>
            </a: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vodećom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nulom.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Opseg: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01-31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Dan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ned</a:t>
            </a:r>
            <a:r>
              <a:rPr lang="sr-Latn-ME" sz="180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elji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skraćenica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od 3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slova. Opseg:</a:t>
            </a:r>
            <a:r>
              <a:rPr sz="1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Mon-Sun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Puno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englesko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. Opseg: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January-December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387094" y="4320556"/>
            <a:ext cx="6666350" cy="210566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Čas u 12-časovnom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formatu,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bez vodeće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nule. Opseg: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1-12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Čas u 24-časovnom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formatu,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bez vodeće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nule. Opseg: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0-23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Čas u 12-časovnom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formatu,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sa vodećom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nulom. Opseg: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01-12</a:t>
            </a:r>
          </a:p>
          <a:p>
            <a:pPr marL="0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Čas u 24-časovnom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formatu,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sa vodećom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nulom. Opseg: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00-23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Minuti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času sa vodećom nulom.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Opseg: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00-59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08634" y="6175214"/>
            <a:ext cx="400496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387094" y="6175214"/>
            <a:ext cx="7581221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Režim</a:t>
            </a:r>
            <a:r>
              <a:rPr sz="1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računanja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vremena.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18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spc="-18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18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1800" b="1" dirty="0" err="1" smtClean="0">
                <a:solidFill>
                  <a:srgbClr val="000000"/>
                </a:solidFill>
                <a:latin typeface="Calibri"/>
                <a:cs typeface="Calibri"/>
              </a:rPr>
              <a:t>ljetnj</a:t>
            </a:r>
            <a:r>
              <a:rPr sz="1800" b="1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1800" b="1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računanje vremena,</a:t>
            </a:r>
            <a:r>
              <a:rPr sz="1800" b="1" spc="-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0 </a:t>
            </a:r>
            <a:r>
              <a:rPr sz="1800" b="1" spc="-18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1800" b="1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zimsko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6" name="Rounded Rectangle 1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Šabloni za date() funkciju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333828" y="1335314"/>
            <a:ext cx="8810171" cy="5522686"/>
          </a:xfrm>
          <a:prstGeom prst="rect">
            <a:avLst/>
          </a:prstGeom>
          <a:blipFill>
            <a:blip r:embed="rId2" cstate="print"/>
            <a:srcRect/>
            <a:stretch>
              <a:fillRect l="-3790" t="-24179" r="2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3186" y="1454801"/>
            <a:ext cx="1501529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spc="-11" dirty="0">
                <a:solidFill>
                  <a:srgbClr val="FFFFFF"/>
                </a:solidFill>
                <a:latin typeface="Calibri"/>
                <a:cs typeface="Calibri"/>
              </a:rPr>
              <a:t>Kod</a:t>
            </a:r>
            <a:r>
              <a:rPr sz="1800" b="1" spc="2489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Opis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10158" y="1825768"/>
            <a:ext cx="397594" cy="9927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j</a:t>
            </a:r>
          </a:p>
          <a:p>
            <a:pPr marL="1523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l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87094" y="1825768"/>
            <a:ext cx="4708258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Dan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bez vodeće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nule.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Opseg: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1-31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87094" y="2196608"/>
            <a:ext cx="6450200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Puno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(englesko)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ime dana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ned</a:t>
            </a:r>
            <a:r>
              <a:rPr lang="sr-Latn-ME" sz="180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elji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. Opseg: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Monday-Sunday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90346" y="2567575"/>
            <a:ext cx="439005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L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387094" y="2567575"/>
            <a:ext cx="7553284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2" dirty="0">
                <a:solidFill>
                  <a:srgbClr val="000000"/>
                </a:solidFill>
                <a:latin typeface="Calibri"/>
                <a:cs typeface="Calibri"/>
              </a:rPr>
              <a:t>Podatak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tome da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li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je godina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prestupna. </a:t>
            </a:r>
            <a:r>
              <a:rPr sz="1800" spc="-25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1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1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18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spc="-18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1800" b="1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datum</a:t>
            </a:r>
            <a:r>
              <a:rPr sz="1800" b="1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prestupnoj</a:t>
            </a:r>
            <a:r>
              <a:rPr sz="1800" b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godini,</a:t>
            </a:r>
            <a:r>
              <a:rPr sz="1800" b="1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a 0</a:t>
            </a:r>
            <a:r>
              <a:rPr sz="18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spc="-23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1800" b="1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datum</a:t>
            </a:r>
            <a:r>
              <a:rPr sz="1800" b="1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nije u prestupnoj</a:t>
            </a:r>
            <a:r>
              <a:rPr sz="1800" b="1" spc="-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godini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40054" y="3207655"/>
            <a:ext cx="538348" cy="21056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095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</a:t>
            </a:r>
          </a:p>
          <a:p>
            <a:pPr marL="3810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</a:t>
            </a:r>
          </a:p>
          <a:p>
            <a:pPr marL="22859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</a:t>
            </a:r>
          </a:p>
          <a:p>
            <a:pPr marL="57912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387094" y="3207655"/>
            <a:ext cx="7228935" cy="10259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godini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dvocifren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sa</a:t>
            </a: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vodećom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nulom. Opseg:</a:t>
            </a:r>
            <a:r>
              <a:rPr sz="1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01-12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godini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skraćenica od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3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slova. Opseg:</a:t>
            </a:r>
            <a:r>
              <a:rPr sz="1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Jan-Dec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godini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bez vodeće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nule. Opseg:</a:t>
            </a:r>
            <a:r>
              <a:rPr sz="1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1-12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387094" y="4320556"/>
            <a:ext cx="8118905" cy="10259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Razlika</a:t>
            </a:r>
            <a:r>
              <a:rPr sz="1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časovima između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vremena u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tekućoj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zoni</a:t>
            </a:r>
            <a:r>
              <a:rPr sz="1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1800" spc="-44" dirty="0">
                <a:solidFill>
                  <a:srgbClr val="000000"/>
                </a:solidFill>
                <a:latin typeface="Calibri"/>
                <a:cs typeface="Calibri"/>
              </a:rPr>
              <a:t>GMT.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Datum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vrijeme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formatu RFC822.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1800" spc="3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Sun,</a:t>
            </a:r>
            <a:r>
              <a:rPr sz="1800" b="1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15</a:t>
            </a:r>
            <a:r>
              <a:rPr sz="18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Apr</a:t>
            </a:r>
            <a:r>
              <a:rPr sz="1800" b="1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2012 11:55:30</a:t>
            </a:r>
            <a:r>
              <a:rPr sz="1800" b="1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+0100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Sekunde u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minutu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sa vodećom nulom. Opseg:</a:t>
            </a:r>
            <a:r>
              <a:rPr sz="1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00-59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93394" y="5062363"/>
            <a:ext cx="432308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785774" y="5433330"/>
            <a:ext cx="447935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387094" y="5433330"/>
            <a:ext cx="7092527" cy="654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Sufiks (engleski)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opisuje redni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dana. Iz skupa:</a:t>
            </a:r>
            <a:r>
              <a:rPr sz="1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000000"/>
                </a:solidFill>
                <a:latin typeface="Calibri"/>
                <a:cs typeface="Calibri"/>
              </a:rPr>
              <a:t>st,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 nd,</a:t>
            </a:r>
            <a:r>
              <a:rPr sz="1800" b="1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spc="-11" dirty="0">
                <a:solidFill>
                  <a:srgbClr val="000000"/>
                </a:solidFill>
                <a:latin typeface="Calibri"/>
                <a:cs typeface="Calibri"/>
              </a:rPr>
              <a:t>rd,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 th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Ukupan broj dana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. Opseg: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28-31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799490" y="5804272"/>
            <a:ext cx="419472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t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782726" y="6175214"/>
            <a:ext cx="454297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T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1387094" y="6175214"/>
            <a:ext cx="7233176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2" dirty="0">
                <a:solidFill>
                  <a:srgbClr val="000000"/>
                </a:solidFill>
                <a:latin typeface="Calibri"/>
                <a:cs typeface="Calibri"/>
              </a:rPr>
              <a:t>Vremenska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zona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servera u obliku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skraćenice</a:t>
            </a:r>
            <a:r>
              <a:rPr sz="1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3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znaka.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1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2" dirty="0">
                <a:solidFill>
                  <a:srgbClr val="000000"/>
                </a:solidFill>
                <a:latin typeface="Calibri"/>
                <a:cs typeface="Calibri"/>
              </a:rPr>
              <a:t>EST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21" name="Rounded Rectangle 2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Šabloni za date() funkciju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304800" y="1335314"/>
            <a:ext cx="8839200" cy="5522686"/>
          </a:xfrm>
          <a:prstGeom prst="rect">
            <a:avLst/>
          </a:prstGeom>
          <a:blipFill>
            <a:blip r:embed="rId2" cstate="print"/>
            <a:srcRect/>
            <a:stretch>
              <a:fillRect l="-3448" t="-24179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653186" y="1454801"/>
            <a:ext cx="1501529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spc="-11" dirty="0">
                <a:solidFill>
                  <a:srgbClr val="FFFFFF"/>
                </a:solidFill>
                <a:latin typeface="Calibri"/>
                <a:cs typeface="Calibri"/>
              </a:rPr>
              <a:t>Kod</a:t>
            </a:r>
            <a:r>
              <a:rPr sz="1800" b="1" spc="2489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Opis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4438" y="1825768"/>
            <a:ext cx="489570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87094" y="1825768"/>
            <a:ext cx="7927400" cy="8962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Ukupan broj sekundi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1800" spc="-11" dirty="0">
                <a:solidFill>
                  <a:srgbClr val="000000"/>
                </a:solidFill>
                <a:latin typeface="Calibri"/>
                <a:cs typeface="Calibri"/>
              </a:rPr>
              <a:t>protekao</a:t>
            </a:r>
            <a:r>
              <a:rPr sz="1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1.januara 1970.godine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do tekućeg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trenutka. Ovo je poznat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2" dirty="0">
                <a:solidFill>
                  <a:srgbClr val="000000"/>
                </a:solidFill>
                <a:latin typeface="Calibri"/>
                <a:cs typeface="Calibri"/>
              </a:rPr>
              <a:t>Unixov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format vremenske </a:t>
            </a: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oznake.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56818" y="2465848"/>
            <a:ext cx="50631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w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387094" y="2465848"/>
            <a:ext cx="5026572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Redni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dana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sedmici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jednocifren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broj.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Opseg: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0 (</a:t>
            </a:r>
            <a:r>
              <a:rPr sz="1800" b="1" dirty="0" err="1" smtClean="0">
                <a:solidFill>
                  <a:srgbClr val="000000"/>
                </a:solidFill>
                <a:latin typeface="Calibri"/>
                <a:cs typeface="Calibri"/>
              </a:rPr>
              <a:t>ned</a:t>
            </a:r>
            <a:r>
              <a:rPr lang="sr-Latn-ME" sz="1800" b="1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1800" b="1" dirty="0" err="1" smtClean="0">
                <a:solidFill>
                  <a:srgbClr val="000000"/>
                </a:solidFill>
                <a:latin typeface="Calibri"/>
                <a:cs typeface="Calibri"/>
              </a:rPr>
              <a:t>elja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sz="1800" b="1" spc="-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do 6</a:t>
            </a:r>
            <a:r>
              <a:rPr sz="18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(subota)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37006" y="3106182"/>
            <a:ext cx="546273" cy="9929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W</a:t>
            </a:r>
          </a:p>
          <a:p>
            <a:pPr marL="48768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387094" y="3106182"/>
            <a:ext cx="6019362" cy="6540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Redni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sedmice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godini,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prema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standardu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ISO-8601.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Godina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dvocifren</a:t>
            </a:r>
            <a:r>
              <a:rPr sz="1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broj. Na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1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12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82726" y="3847445"/>
            <a:ext cx="454446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Y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387094" y="3847445"/>
            <a:ext cx="5044933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Godina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četvorocifren</a:t>
            </a:r>
            <a:r>
              <a:rPr sz="1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broj. Na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2012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93394" y="4218412"/>
            <a:ext cx="433321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z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387094" y="4218412"/>
            <a:ext cx="5067717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Redni</a:t>
            </a:r>
            <a:r>
              <a:rPr sz="1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dana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godini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broj. Opseg: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alibri"/>
                <a:cs typeface="Calibri"/>
              </a:rPr>
              <a:t>0-365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784250" y="4589379"/>
            <a:ext cx="450087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Z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1387094" y="4589379"/>
            <a:ext cx="7914314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Pomak tekuće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vremenske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zone,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sekundama. Opseg: od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-43200 do 43200</a:t>
            </a:r>
          </a:p>
        </p:txBody>
      </p:sp>
      <p:grpSp>
        <p:nvGrpSpPr>
          <p:cNvPr id="18" name="Group 1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9" name="Rounded Rectangle 1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Šabloni za date() funkciju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48411" y="1364842"/>
            <a:ext cx="8516077" cy="42447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Vr</a:t>
            </a:r>
            <a:r>
              <a:rPr lang="en-US"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eme</a:t>
            </a:r>
            <a:r>
              <a:rPr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formatu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Unix-ove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>
                <a:solidFill>
                  <a:srgbClr val="000000"/>
                </a:solidFill>
                <a:latin typeface="Calibri"/>
                <a:cs typeface="Calibri"/>
              </a:rPr>
              <a:t>vremenske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oznake</a:t>
            </a:r>
            <a:r>
              <a:rPr lang="sr-Latn-ME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sz="2800" spc="6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62" dirty="0">
                <a:solidFill>
                  <a:srgbClr val="000000"/>
                </a:solidFill>
                <a:latin typeface="Calibri"/>
                <a:cs typeface="Calibri"/>
              </a:rPr>
              <a:t>tzv.</a:t>
            </a:r>
            <a:r>
              <a:rPr sz="2800" spc="6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vremensku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marku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(engl.</a:t>
            </a:r>
            <a:r>
              <a:rPr sz="2800" spc="-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spc="-10" dirty="0">
                <a:solidFill>
                  <a:srgbClr val="000000"/>
                </a:solidFill>
                <a:latin typeface="Calibri"/>
                <a:cs typeface="Calibri"/>
              </a:rPr>
              <a:t>timestamp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većini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sistema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rade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pod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Unix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-om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tekući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datum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vrijeme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čuvaju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obliku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32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cjelobr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ojne</a:t>
            </a:r>
            <a:r>
              <a:rPr sz="2800" spc="5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 err="1" smtClean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sr-Latn-ME" sz="2800" spc="-3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sz="2800" spc="6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ukupan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sekundi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protekle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ponoći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1.januara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1970.godine,</a:t>
            </a:r>
            <a:r>
              <a:rPr sz="2800" spc="6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griničkom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vremenu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poznato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Unix-ova </a:t>
            </a:r>
            <a:r>
              <a:rPr sz="2800" i="1" dirty="0" err="1">
                <a:solidFill>
                  <a:srgbClr val="000000"/>
                </a:solidFill>
                <a:latin typeface="Calibri"/>
                <a:cs typeface="Calibri"/>
              </a:rPr>
              <a:t>epoha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02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24"/>
              </a:lnSpc>
              <a:buFont typeface="Arial" pitchFamily="34" charset="0"/>
              <a:buChar char="•"/>
            </a:pP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Izgleda čudno...</a:t>
            </a:r>
            <a:r>
              <a:rPr lang="pl-PL"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ali </a:t>
            </a:r>
            <a:r>
              <a:rPr lang="pl-PL" sz="2800" spc="-21" dirty="0">
                <a:solidFill>
                  <a:srgbClr val="000000"/>
                </a:solidFill>
                <a:latin typeface="Calibri"/>
                <a:cs typeface="Calibri"/>
              </a:rPr>
              <a:t>ovo</a:t>
            </a:r>
            <a:r>
              <a:rPr lang="pl-PL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pl-PL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15" dirty="0">
                <a:solidFill>
                  <a:srgbClr val="000000"/>
                </a:solidFill>
                <a:latin typeface="Calibri"/>
                <a:cs typeface="Calibri"/>
              </a:rPr>
              <a:t>standard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WCNKH+Wingdings"/>
                <a:cs typeface="CWCNKH+Wingdings"/>
              </a:rPr>
              <a:t></a:t>
            </a:r>
          </a:p>
          <a:p>
            <a:pPr marL="457200" marR="0" indent="-457200">
              <a:lnSpc>
                <a:spcPts val="302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Unix</a:t>
              </a:r>
              <a:r>
                <a:rPr lang="sr-Latn-ME" sz="3200" b="1" dirty="0" smtClean="0">
                  <a:ln w="1905"/>
                </a:rPr>
                <a:t>-ove vremenske oznake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64842"/>
            <a:ext cx="8366760" cy="67326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Prednost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3413"/>
              </a:lnSpc>
              <a:buFont typeface="Arial" pitchFamily="34" charset="0"/>
              <a:buChar char="•"/>
            </a:pPr>
            <a:r>
              <a:rPr lang="pl-PL" sz="2400" dirty="0" smtClean="0">
                <a:solidFill>
                  <a:srgbClr val="000000"/>
                </a:solidFill>
                <a:latin typeface="Calibri"/>
                <a:cs typeface="Calibri"/>
              </a:rPr>
              <a:t>Čuvanje</a:t>
            </a:r>
            <a:r>
              <a:rPr lang="pl-PL" sz="24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pl-PL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 smtClean="0">
                <a:solidFill>
                  <a:srgbClr val="000000"/>
                </a:solidFill>
                <a:latin typeface="Calibri"/>
                <a:cs typeface="Calibri"/>
              </a:rPr>
              <a:t>o datumu i</a:t>
            </a:r>
            <a:r>
              <a:rPr lang="pl-PL"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 smtClean="0">
                <a:solidFill>
                  <a:srgbClr val="000000"/>
                </a:solidFill>
                <a:latin typeface="Calibri"/>
                <a:cs typeface="Calibri"/>
              </a:rPr>
              <a:t>vremenu</a:t>
            </a:r>
            <a:r>
              <a:rPr lang="pl-PL"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pl-PL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sažetom</a:t>
            </a:r>
            <a:r>
              <a:rPr lang="pl-PL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400" dirty="0" smtClean="0">
                <a:solidFill>
                  <a:srgbClr val="000000"/>
                </a:solidFill>
                <a:latin typeface="Calibri"/>
                <a:cs typeface="Calibri"/>
              </a:rPr>
              <a:t>obliku</a:t>
            </a:r>
          </a:p>
          <a:p>
            <a:pPr marL="800100" lvl="1" indent="-3429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ovaj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>
                <a:solidFill>
                  <a:srgbClr val="000000"/>
                </a:solidFill>
                <a:latin typeface="Calibri"/>
                <a:cs typeface="Calibri"/>
              </a:rPr>
              <a:t>format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ne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utiče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problem “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milenijumske</a:t>
            </a:r>
            <a:r>
              <a:rPr lang="en-US" sz="24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bube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”</a:t>
            </a:r>
            <a:r>
              <a:rPr lang="en-US"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(Y2K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4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7" dirty="0" err="1">
                <a:solidFill>
                  <a:srgbClr val="000000"/>
                </a:solidFill>
                <a:latin typeface="Calibri"/>
                <a:cs typeface="Calibri"/>
              </a:rPr>
              <a:t>ugrožava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1" dirty="0" err="1">
                <a:solidFill>
                  <a:srgbClr val="000000"/>
                </a:solidFill>
                <a:latin typeface="Calibri"/>
                <a:cs typeface="Calibri"/>
              </a:rPr>
              <a:t>neke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druge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sažete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skraćene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formate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6" dirty="0" err="1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sr-Latn-ME" sz="2400" spc="-3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datum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342900" indent="-3429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Nedostaci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3413"/>
              </a:lnSpc>
              <a:buFont typeface="Arial" pitchFamily="34" charset="0"/>
              <a:buChar char="•"/>
            </a:pPr>
            <a:r>
              <a:rPr lang="vi-VN"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32-bitne vrijednosti</a:t>
            </a:r>
            <a:r>
              <a:rPr lang="vi-VN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je ograničen opseg datuma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softver</a:t>
            </a:r>
            <a:r>
              <a:rPr lang="vi-VN"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lang="vi-VN" sz="2400" spc="-28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vi-VN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da evidentira događaje</a:t>
            </a:r>
            <a:r>
              <a:rPr lang="vi-VN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8" dirty="0">
                <a:solidFill>
                  <a:srgbClr val="000000"/>
                </a:solidFill>
                <a:latin typeface="Calibri"/>
                <a:cs typeface="Calibri"/>
              </a:rPr>
              <a:t>prije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1902.god.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poslije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2038.god. (Windows ne </a:t>
            </a:r>
            <a:r>
              <a:rPr lang="vi-VN" sz="2400" spc="-17" dirty="0">
                <a:solidFill>
                  <a:srgbClr val="000000"/>
                </a:solidFill>
                <a:latin typeface="Calibri"/>
                <a:cs typeface="Calibri"/>
              </a:rPr>
              <a:t>podržava</a:t>
            </a:r>
            <a:r>
              <a:rPr lang="vi-VN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2" dirty="0">
                <a:solidFill>
                  <a:srgbClr val="000000"/>
                </a:solidFill>
                <a:latin typeface="Calibri"/>
                <a:cs typeface="Calibri"/>
              </a:rPr>
              <a:t>negativan</a:t>
            </a:r>
            <a:r>
              <a:rPr lang="vi-VN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opseg!)</a:t>
            </a: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date()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mnoge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druge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>
                <a:solidFill>
                  <a:srgbClr val="000000"/>
                </a:solidFill>
                <a:latin typeface="Calibri"/>
                <a:cs typeface="Calibri"/>
              </a:rPr>
              <a:t>PHP-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lang="en-US" sz="2800" spc="3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ovaj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standard,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čak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kad</a:t>
            </a:r>
            <a:r>
              <a:rPr lang="en-US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PHP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 pod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Windows-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om.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3413"/>
              </a:lnSpc>
              <a:buFont typeface="Arial" pitchFamily="34" charset="0"/>
              <a:buChar char="•"/>
            </a:pP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3413"/>
              </a:lnSpc>
              <a:buFont typeface="Arial" pitchFamily="34" charset="0"/>
              <a:buChar char="•"/>
            </a:pPr>
            <a:endParaRPr lang="pl-PL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413"/>
              </a:lnSpc>
              <a:spcBef>
                <a:spcPts val="0"/>
              </a:spcBef>
              <a:spcAft>
                <a:spcPts val="0"/>
              </a:spcAft>
            </a:pPr>
            <a:endParaRPr sz="28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Prednosti i nedostaci </a:t>
              </a:r>
              <a:r>
                <a:rPr lang="sr-Latn-ME" sz="3200" b="1" dirty="0" err="1" smtClean="0">
                  <a:ln w="1905"/>
                </a:rPr>
                <a:t>Unix</a:t>
              </a:r>
              <a:r>
                <a:rPr lang="sr-Latn-ME" sz="3200" b="1" dirty="0" smtClean="0">
                  <a:ln w="1905"/>
                </a:rPr>
                <a:t> formata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402668"/>
            <a:ext cx="8585682" cy="51809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1">
              <a:lnSpc>
                <a:spcPts val="2270"/>
              </a:lnSpc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int mktime ([int sati [, int minuti [, sekunde [,</a:t>
            </a:r>
          </a:p>
          <a:p>
            <a:pPr lvl="1">
              <a:lnSpc>
                <a:spcPts val="2160"/>
              </a:lnSpc>
            </a:pPr>
            <a:r>
              <a:rPr sz="2000" dirty="0" err="1">
                <a:solidFill>
                  <a:srgbClr val="000000"/>
                </a:solidFill>
                <a:latin typeface="Courier New"/>
                <a:cs typeface="Courier New"/>
              </a:rPr>
              <a:t>int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m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jesec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[, int dan [, int godina [,</a:t>
            </a:r>
          </a:p>
          <a:p>
            <a:pPr lvl="1">
              <a:lnSpc>
                <a:spcPts val="2159"/>
              </a:lnSpc>
            </a:pPr>
            <a:r>
              <a:rPr sz="2000" dirty="0" err="1">
                <a:solidFill>
                  <a:srgbClr val="000000"/>
                </a:solidFill>
                <a:latin typeface="Courier New"/>
                <a:cs typeface="Courier New"/>
              </a:rPr>
              <a:t>int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ljetnj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e_r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]]]]]]])</a:t>
            </a:r>
          </a:p>
          <a:p>
            <a:pPr marL="457200" marR="0" indent="-457200">
              <a:lnSpc>
                <a:spcPts val="3416"/>
              </a:lnSpc>
              <a:spcBef>
                <a:spcPts val="11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Ova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slu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ži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pretvaranje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podatka</a:t>
            </a:r>
            <a: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datumu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vremenu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Unix-ovu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vremensku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oznaku</a:t>
            </a:r>
            <a:r>
              <a:rPr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ljetnj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e_r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ljetnj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računanje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vremena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4" dirty="0" err="1" smtClean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primenjuje,</a:t>
            </a:r>
            <a:r>
              <a:rPr sz="28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odnosno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0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4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primenjuje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-1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znate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026"/>
              </a:lnSpc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Zam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erka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Redosljed</a:t>
            </a:r>
            <a:r>
              <a:rPr lang="en-US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parametara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neintuitivan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lang="en-US"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dopušta</a:t>
            </a:r>
            <a:r>
              <a:rPr lang="en-US" sz="2400" spc="5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izostavljanje</a:t>
            </a:r>
            <a:r>
              <a:rPr lang="en-US" sz="24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parametara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1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lang="sr-Latn-ME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vreme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46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vrijeme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bitno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5" dirty="0" err="1">
                <a:solidFill>
                  <a:srgbClr val="000000"/>
                </a:solidFill>
                <a:latin typeface="Calibri"/>
                <a:cs typeface="Calibri"/>
              </a:rPr>
              <a:t>možete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zadati</a:t>
            </a:r>
            <a:r>
              <a:rPr lang="en-US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nule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4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vrijednosti</a:t>
            </a:r>
            <a:r>
              <a:rPr lang="en-US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paramerara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sati,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minuti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sekunde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sz="24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Funkcija za konverziju u </a:t>
              </a:r>
              <a:r>
                <a:rPr lang="sr-Latn-ME" sz="3200" b="1" dirty="0" err="1" smtClean="0">
                  <a:ln w="1905"/>
                </a:rPr>
                <a:t>Unix</a:t>
              </a:r>
              <a:r>
                <a:rPr lang="sr-Latn-ME" sz="3200" b="1" dirty="0" smtClean="0">
                  <a:ln w="1905"/>
                </a:rPr>
                <a:t> format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8178"/>
            <a:ext cx="8366760" cy="35779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prototip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array</a:t>
            </a:r>
            <a:r>
              <a:rPr sz="2800" spc="-11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getdate([int</a:t>
            </a:r>
            <a:r>
              <a:rPr sz="28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vremenskaoznaka])</a:t>
            </a:r>
          </a:p>
          <a:p>
            <a:pPr marL="457200" marR="0" indent="-457200">
              <a:lnSpc>
                <a:spcPts val="3914"/>
              </a:lnSpc>
              <a:spcBef>
                <a:spcPts val="273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razla</a:t>
            </a:r>
            <a:r>
              <a:rPr sz="2800" spc="-74" dirty="0">
                <a:solidFill>
                  <a:srgbClr val="000000"/>
                </a:solidFill>
                <a:latin typeface="Calibri"/>
                <a:cs typeface="Calibri"/>
              </a:rPr>
              <a:t>že</a:t>
            </a:r>
            <a:r>
              <a:rPr sz="2800" spc="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opcionu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vremenske</a:t>
            </a:r>
            <a:r>
              <a:rPr lang="sr-Latn-ME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 err="1" smtClean="0">
                <a:solidFill>
                  <a:srgbClr val="000000"/>
                </a:solidFill>
                <a:latin typeface="Calibri"/>
                <a:cs typeface="Calibri"/>
              </a:rPr>
              <a:t>oznake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niz,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sastoji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nekoliko</a:t>
            </a:r>
            <a:r>
              <a:rPr lang="sr-Latn-ME" sz="2800" spc="-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komponenata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tj.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 datumu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vremenu.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pozovete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bez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datuma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dobićete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vremensku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oznaku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tekućeg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datuma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vremena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Funkcija </a:t>
              </a:r>
              <a:r>
                <a:rPr lang="sr-Latn-ME" sz="3200" b="1" dirty="0" err="1" smtClean="0">
                  <a:ln w="1905"/>
                </a:rPr>
                <a:t>getdate</a:t>
              </a:r>
              <a:r>
                <a:rPr lang="sr-Latn-ME" sz="3200" b="1" dirty="0" smtClean="0">
                  <a:ln w="1905"/>
                </a:rPr>
                <a:t>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190170" y="1378856"/>
            <a:ext cx="7953829" cy="5479143"/>
          </a:xfrm>
          <a:prstGeom prst="rect">
            <a:avLst/>
          </a:prstGeom>
          <a:blipFill>
            <a:blip r:embed="rId2" cstate="print"/>
            <a:srcRect/>
            <a:stretch>
              <a:fillRect l="-14963" t="-25166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615694" y="1565382"/>
            <a:ext cx="801500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Ključ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835275" y="1565382"/>
            <a:ext cx="1214258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b="1" spc="-11" dirty="0" err="1" smtClean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lang="en-US" sz="1800" b="1" spc="-11" dirty="0" err="1" smtClean="0">
                <a:solidFill>
                  <a:srgbClr val="FFFFFF"/>
                </a:solidFill>
                <a:latin typeface="Calibri"/>
                <a:cs typeface="Calibri"/>
              </a:rPr>
              <a:t>rijednost</a:t>
            </a:r>
            <a:endParaRPr sz="1800" b="1" spc="-11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615694" y="1936639"/>
            <a:ext cx="1097905" cy="24766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seconds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minutes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hours</a:t>
            </a:r>
          </a:p>
          <a:p>
            <a:pPr marL="0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mday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spc="-15" dirty="0">
                <a:solidFill>
                  <a:srgbClr val="000000"/>
                </a:solidFill>
                <a:latin typeface="Calibri"/>
                <a:cs typeface="Calibri"/>
              </a:rPr>
              <a:t>wday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mon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835275" y="1936639"/>
            <a:ext cx="3163987" cy="10259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Sekunde,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numerička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Minuti,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numerička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Sati,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numerička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35275" y="3049540"/>
            <a:ext cx="5002786" cy="21544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Dan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numerička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Redni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dana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sedmici,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numerička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numerička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Godina,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numerička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Redni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dana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godini,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numerička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Ime dana 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sedmici, </a:t>
            </a: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tekst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615694" y="4162314"/>
            <a:ext cx="749312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year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615694" y="4533281"/>
            <a:ext cx="779450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yday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615694" y="4904248"/>
            <a:ext cx="1170793" cy="13637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5" dirty="0">
                <a:solidFill>
                  <a:srgbClr val="000000"/>
                </a:solidFill>
                <a:latin typeface="Calibri"/>
                <a:cs typeface="Calibri"/>
              </a:rPr>
              <a:t>weekday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month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0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835275" y="5275088"/>
            <a:ext cx="2542708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Puno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tekst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835275" y="5646081"/>
            <a:ext cx="3838720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2" dirty="0">
                <a:solidFill>
                  <a:srgbClr val="000000"/>
                </a:solidFill>
                <a:latin typeface="Calibri"/>
                <a:cs typeface="Calibri"/>
              </a:rPr>
              <a:t>Vremenska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oznaka,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numeričkog</a:t>
            </a:r>
            <a:r>
              <a:rPr sz="1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tipa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6" name="Rounded Rectangle 1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Komponente niza koji vraća </a:t>
              </a:r>
              <a:r>
                <a:rPr lang="sr-Latn-ME" sz="3200" b="1" dirty="0" err="1" smtClean="0">
                  <a:ln w="1905"/>
                </a:rPr>
                <a:t>getdate</a:t>
              </a:r>
              <a:r>
                <a:rPr lang="sr-Latn-ME" sz="3200" b="1" dirty="0" smtClean="0">
                  <a:ln w="1905"/>
                </a:rPr>
                <a:t>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55130"/>
            <a:ext cx="8496944" cy="59246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checkdate()</a:t>
            </a:r>
            <a:r>
              <a:rPr sz="2800" spc="-33" dirty="0" err="1">
                <a:solidFill>
                  <a:srgbClr val="000000"/>
                </a:solidFill>
                <a:latin typeface="Calibri"/>
                <a:cs typeface="Calibri"/>
              </a:rPr>
              <a:t>možete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utvrditi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li je datum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ispravan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(ovo je </a:t>
            </a:r>
            <a:r>
              <a:rPr sz="2800" spc="-17" dirty="0" err="1">
                <a:solidFill>
                  <a:srgbClr val="000000"/>
                </a:solidFill>
                <a:latin typeface="Calibri"/>
                <a:cs typeface="Calibri"/>
              </a:rPr>
              <a:t>korisno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lang="sr-Latn-ME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unosi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datum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preko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forme).</a:t>
            </a:r>
          </a:p>
          <a:p>
            <a:pPr marL="457200" marR="0" indent="-457200">
              <a:lnSpc>
                <a:spcPts val="3911"/>
              </a:lnSpc>
              <a:spcBef>
                <a:spcPts val="29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checkdate()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prototip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sz="2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int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checkdate (</a:t>
            </a:r>
            <a:r>
              <a:rPr sz="2200" dirty="0" err="1">
                <a:solidFill>
                  <a:srgbClr val="000000"/>
                </a:solidFill>
                <a:latin typeface="Courier New"/>
                <a:cs typeface="Courier New"/>
              </a:rPr>
              <a:t>int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m</a:t>
            </a:r>
            <a:r>
              <a:rPr lang="en-US" sz="2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jesec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,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int</a:t>
            </a:r>
            <a:r>
              <a:rPr sz="22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dan,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 err="1">
                <a:solidFill>
                  <a:srgbClr val="000000"/>
                </a:solidFill>
                <a:latin typeface="Courier New"/>
                <a:cs typeface="Courier New"/>
              </a:rPr>
              <a:t>int</a:t>
            </a:r>
            <a:r>
              <a:rPr sz="22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godina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r>
              <a:rPr lang="sr-Latn-ME" sz="2200" dirty="0" smtClean="0">
                <a:solidFill>
                  <a:srgbClr val="000000"/>
                </a:solidFill>
                <a:latin typeface="Courier New"/>
                <a:cs typeface="Courier New"/>
              </a:rPr>
              <a:t/>
            </a:r>
            <a:br>
              <a:rPr lang="sr-Latn-ME" sz="2200" dirty="0" smtClean="0">
                <a:solidFill>
                  <a:srgbClr val="000000"/>
                </a:solidFill>
                <a:latin typeface="Courier New"/>
                <a:cs typeface="Courier New"/>
              </a:rPr>
            </a:b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sz="2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checkdate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(4,15,2012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) //true</a:t>
            </a:r>
          </a:p>
          <a:p>
            <a:pPr marL="1429766" marR="0">
              <a:lnSpc>
                <a:spcPts val="2391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checkdate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(4,31,2012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) //false</a:t>
            </a:r>
          </a:p>
          <a:p>
            <a:pPr marL="457200" marR="0" indent="-457200">
              <a:lnSpc>
                <a:spcPts val="3413"/>
              </a:lnSpc>
              <a:spcBef>
                <a:spcPts val="17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ispituje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3178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 li je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godina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ispravna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cjelobrojna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opsegu</a:t>
            </a:r>
            <a:r>
              <a:rPr lang="en-US" sz="24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</a:p>
          <a:p>
            <a:pPr marL="800100" lvl="1" indent="-342900">
              <a:lnSpc>
                <a:spcPts val="2808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0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do 32767?</a:t>
            </a:r>
          </a:p>
          <a:p>
            <a:pPr marL="800100" lvl="1" indent="-342900">
              <a:lnSpc>
                <a:spcPts val="3178"/>
              </a:lnSpc>
              <a:spcBef>
                <a:spcPts val="205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 li je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mjesec</a:t>
            </a:r>
            <a:r>
              <a:rPr lang="en-US" sz="2400" spc="-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cjelobrojna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opsegu</a:t>
            </a:r>
            <a:r>
              <a:rPr lang="en-US" sz="24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od 1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do 12?</a:t>
            </a:r>
          </a:p>
          <a:p>
            <a:pPr marL="800100" lvl="1" indent="-342900">
              <a:lnSpc>
                <a:spcPts val="3178"/>
              </a:lnSpc>
              <a:spcBef>
                <a:spcPts val="253"/>
              </a:spcBef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 li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zadati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dan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zadatom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mjesecu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?</a:t>
            </a:r>
          </a:p>
          <a:p>
            <a:pPr marL="0" marR="0">
              <a:lnSpc>
                <a:spcPts val="3413"/>
              </a:lnSpc>
              <a:spcBef>
                <a:spcPts val="174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Provjera ispravnosti datuma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8178"/>
            <a:ext cx="8366760" cy="41678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MySQL datum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vrijeme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su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formatu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ISO8601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ISO8601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datum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počinje godinom: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GGGG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-MM-DD</a:t>
            </a:r>
          </a:p>
          <a:p>
            <a:pPr marL="457200" marR="0" indent="-457200">
              <a:lnSpc>
                <a:spcPts val="3911"/>
              </a:lnSpc>
              <a:spcBef>
                <a:spcPts val="36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dirty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dirty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10.april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2012.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zadaje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30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2012-04-10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12-04-10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Zbog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toga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2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ra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datuma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potrebna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konverzija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sz="2800" dirty="0">
                <a:solidFill>
                  <a:srgbClr val="000000"/>
                </a:solidFill>
                <a:latin typeface="CWCNKH+Wingdings"/>
                <a:cs typeface="CWCNKH+Wingdings"/>
              </a:rPr>
              <a:t>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MySQL</a:t>
            </a:r>
          </a:p>
          <a:p>
            <a:pPr marL="457200" marR="0" indent="-457200">
              <a:lnSpc>
                <a:spcPts val="3914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Konverzija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8" dirty="0">
                <a:solidFill>
                  <a:srgbClr val="000000"/>
                </a:solidFill>
                <a:latin typeface="Calibri"/>
                <a:cs typeface="Calibri"/>
              </a:rPr>
              <a:t>vr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ši ili u PHP ili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MySQL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Konverzija datuma između PHP i </a:t>
              </a:r>
              <a:r>
                <a:rPr lang="sr-Latn-ME" sz="3200" b="1" dirty="0" err="1" smtClean="0">
                  <a:ln w="1905"/>
                </a:rPr>
                <a:t>MySQL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98495" y="1356654"/>
            <a:ext cx="8393985" cy="36163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20" dirty="0">
                <a:solidFill>
                  <a:srgbClr val="000000"/>
                </a:solidFill>
                <a:latin typeface="Calibri"/>
                <a:cs typeface="Calibri"/>
              </a:rPr>
              <a:t>Visoke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performanse</a:t>
            </a:r>
          </a:p>
          <a:p>
            <a:pPr marL="122224" marR="0">
              <a:lnSpc>
                <a:spcPts val="2929"/>
              </a:lnSpc>
              <a:spcBef>
                <a:spcPts val="492"/>
              </a:spcBef>
              <a:spcAft>
                <a:spcPts val="0"/>
              </a:spcAft>
            </a:pP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http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://web.mysql.com/benchmark.html</a:t>
            </a:r>
          </a:p>
          <a:p>
            <a:pPr marL="457200" marR="0" indent="-457200">
              <a:lnSpc>
                <a:spcPts val="3914"/>
              </a:lnSpc>
              <a:spcBef>
                <a:spcPts val="10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5" dirty="0" err="1">
                <a:solidFill>
                  <a:srgbClr val="000000"/>
                </a:solidFill>
                <a:latin typeface="Calibri"/>
                <a:cs typeface="Calibri"/>
              </a:rPr>
              <a:t>Niska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cijena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33" dirty="0">
                <a:solidFill>
                  <a:srgbClr val="000000"/>
                </a:solidFill>
                <a:latin typeface="Calibri"/>
                <a:cs typeface="Calibri"/>
              </a:rPr>
              <a:t>Lako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konfiguriše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 uči</a:t>
            </a:r>
          </a:p>
          <a:p>
            <a:pPr marL="457200" marR="0" indent="-457200">
              <a:lnSpc>
                <a:spcPts val="3911"/>
              </a:lnSpc>
              <a:spcBef>
                <a:spcPts val="36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Prenosivost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Izvorni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54" dirty="0">
                <a:solidFill>
                  <a:srgbClr val="000000"/>
                </a:solidFill>
                <a:latin typeface="Calibri"/>
                <a:cs typeface="Calibri"/>
              </a:rPr>
              <a:t>ko</a:t>
            </a:r>
            <a:r>
              <a:rPr sz="3200" spc="-7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 je javno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dostupan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28" dirty="0">
                <a:solidFill>
                  <a:srgbClr val="000000"/>
                </a:solidFill>
                <a:latin typeface="Calibri"/>
                <a:cs typeface="Calibri"/>
              </a:rPr>
              <a:t>Široko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dostupna</a:t>
            </a:r>
            <a:r>
              <a:rPr sz="32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8" dirty="0">
                <a:solidFill>
                  <a:srgbClr val="000000"/>
                </a:solidFill>
                <a:latin typeface="Calibri"/>
                <a:cs typeface="Calibri"/>
              </a:rPr>
              <a:t>podrška</a:t>
            </a:r>
            <a:r>
              <a:rPr sz="32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 slučaju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problema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Prednosti</a:t>
              </a:r>
              <a:r>
                <a:rPr lang="en-US" sz="3600" b="1" dirty="0" smtClean="0">
                  <a:ln w="1905"/>
                </a:rPr>
                <a:t> MySQL-a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35405" y="1268760"/>
            <a:ext cx="8704561" cy="55912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želite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konvertujete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datume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vrijeme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MySQL-u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koristite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DATE_FORMAT()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UNIX_TIMESTAMP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DATE_FORMAT()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radi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sličan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 err="1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ekvivalentna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PHP-ova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funkcija,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ali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date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r>
              <a:rPr sz="28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drugačije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šablone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9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formate</a:t>
            </a:r>
            <a:r>
              <a:rPr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Evropski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format: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DD-MM-GGGG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ISO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(MySQL)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format: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GGGG-MM-DD</a:t>
            </a:r>
          </a:p>
          <a:p>
            <a:pPr marL="457200" marR="0" indent="-457200">
              <a:lnSpc>
                <a:spcPts val="3911"/>
              </a:lnSpc>
              <a:spcBef>
                <a:spcPts val="36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Prototip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SELECT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DATE_FORMAT(</a:t>
            </a:r>
            <a:r>
              <a:rPr sz="2400" i="1" dirty="0" err="1">
                <a:solidFill>
                  <a:srgbClr val="000000"/>
                </a:solidFill>
                <a:latin typeface="Courier New"/>
                <a:cs typeface="Courier New"/>
              </a:rPr>
              <a:t>datumska_kolona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,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/>
            </a:r>
            <a:b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</a:b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‘%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d.</a:t>
            </a:r>
            <a:r>
              <a:rPr sz="24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%m. %Y’) FROM</a:t>
            </a:r>
            <a:r>
              <a:rPr sz="2400" spc="-4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i="1" dirty="0">
                <a:solidFill>
                  <a:srgbClr val="000000"/>
                </a:solidFill>
                <a:latin typeface="Courier New"/>
                <a:cs typeface="Courier New"/>
              </a:rPr>
              <a:t>tabela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;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DATE_FORMAT u </a:t>
              </a:r>
              <a:r>
                <a:rPr lang="sr-Latn-ME" sz="3200" b="1" dirty="0" err="1" smtClean="0">
                  <a:ln w="1905"/>
                </a:rPr>
                <a:t>MySQL</a:t>
              </a:r>
              <a:r>
                <a:rPr lang="sr-Latn-ME" sz="3200" b="1" dirty="0" smtClean="0">
                  <a:ln w="1905"/>
                </a:rPr>
                <a:t>-u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304800" y="1349828"/>
            <a:ext cx="8839200" cy="5508171"/>
          </a:xfrm>
          <a:prstGeom prst="rect">
            <a:avLst/>
          </a:prstGeom>
          <a:blipFill>
            <a:blip r:embed="rId2" cstate="print"/>
            <a:srcRect/>
            <a:stretch>
              <a:fillRect l="-3448" t="-24506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72440" y="1454801"/>
            <a:ext cx="713482" cy="24763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spc="-11" dirty="0">
                <a:solidFill>
                  <a:srgbClr val="FFFFFF"/>
                </a:solidFill>
                <a:latin typeface="Calibri"/>
                <a:cs typeface="Calibri"/>
              </a:rPr>
              <a:t>Kod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%M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%W</a:t>
            </a:r>
          </a:p>
          <a:p>
            <a:pPr marL="0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%D</a:t>
            </a:r>
          </a:p>
          <a:p>
            <a:pPr marL="0" marR="0">
              <a:lnSpc>
                <a:spcPts val="2200"/>
              </a:lnSpc>
              <a:spcBef>
                <a:spcPts val="71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%Y</a:t>
            </a:r>
          </a:p>
          <a:p>
            <a:pPr marL="0" marR="0">
              <a:lnSpc>
                <a:spcPts val="2200"/>
              </a:lnSpc>
              <a:spcBef>
                <a:spcPts val="71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%y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310894" y="1454801"/>
            <a:ext cx="76762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Opis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10894" y="1825768"/>
            <a:ext cx="198051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Puno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10894" y="2196608"/>
            <a:ext cx="2589464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Puno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ime dana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ned</a:t>
            </a:r>
            <a:r>
              <a:rPr lang="sr-Latn-ME" sz="180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elji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310894" y="2567575"/>
            <a:ext cx="8147400" cy="10259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Dan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</a:t>
            </a:r>
            <a:r>
              <a:rPr sz="1800" spc="-20" dirty="0" err="1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slijedi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tekstualni</a:t>
            </a:r>
            <a:r>
              <a:rPr sz="1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sufiks (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1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1st, 2nd,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3rd,...)</a:t>
            </a:r>
          </a:p>
          <a:p>
            <a:pPr marL="0" marR="0">
              <a:lnSpc>
                <a:spcPts val="2200"/>
              </a:lnSpc>
              <a:spcBef>
                <a:spcPts val="71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Godina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četvorocifreni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(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1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2012)</a:t>
            </a:r>
          </a:p>
          <a:p>
            <a:pPr marL="0" marR="0">
              <a:lnSpc>
                <a:spcPts val="2200"/>
              </a:lnSpc>
              <a:spcBef>
                <a:spcPts val="71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Godina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dvocifreni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72440" y="3679805"/>
            <a:ext cx="688925" cy="21059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%a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%d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%e</a:t>
            </a:r>
          </a:p>
          <a:p>
            <a:pPr marL="0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%m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%c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310894" y="3679805"/>
            <a:ext cx="4784862" cy="2526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Skraćeno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ime dana, do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tri slova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Dan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sa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vodećom nulom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Dan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bez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vodeće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nule</a:t>
            </a:r>
          </a:p>
          <a:p>
            <a:pPr marL="0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sa</a:t>
            </a:r>
            <a:r>
              <a:rPr sz="1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vodećom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nulom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bez vodeće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nule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Skraćeno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jesec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sastavljeno</a:t>
            </a:r>
            <a:r>
              <a:rPr sz="1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tri slova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Redni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dana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godini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72440" y="5534829"/>
            <a:ext cx="626417" cy="992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%j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5" name="Rounded Rectangle 1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Oznake u funkciji DATE_FORMAT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333828" y="1335314"/>
            <a:ext cx="8810171" cy="5522686"/>
          </a:xfrm>
          <a:prstGeom prst="rect">
            <a:avLst/>
          </a:prstGeom>
          <a:blipFill>
            <a:blip r:embed="rId2" cstate="print"/>
            <a:srcRect/>
            <a:stretch>
              <a:fillRect l="-3790" t="-24179" r="2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72440" y="1454801"/>
            <a:ext cx="713482" cy="9929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spc="-11" dirty="0">
                <a:solidFill>
                  <a:srgbClr val="FFFFFF"/>
                </a:solidFill>
                <a:latin typeface="Calibri"/>
                <a:cs typeface="Calibri"/>
              </a:rPr>
              <a:t>Kod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%H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91894" y="1454801"/>
            <a:ext cx="76762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Opis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691894" y="1825768"/>
            <a:ext cx="6570866" cy="32829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Čas u 24-časovnom formatu sa vodećom nulom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Čas u 24-časovnom formatu bez vodeće nule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Čas u 12-časovnom formatu sa vodećom nulom</a:t>
            </a:r>
          </a:p>
          <a:p>
            <a:pPr marL="0" marR="0">
              <a:lnSpc>
                <a:spcPts val="2200"/>
              </a:lnSpc>
              <a:spcBef>
                <a:spcPts val="76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Čas u 12-časovnom formatu bez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vodeće nule</a:t>
            </a:r>
          </a:p>
          <a:p>
            <a:pPr marL="0" marR="0">
              <a:lnSpc>
                <a:spcPts val="2200"/>
              </a:lnSpc>
              <a:spcBef>
                <a:spcPts val="71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Minuti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času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sa vodećom nulom</a:t>
            </a:r>
          </a:p>
          <a:p>
            <a:pPr marL="0" marR="0">
              <a:lnSpc>
                <a:spcPts val="2200"/>
              </a:lnSpc>
              <a:spcBef>
                <a:spcPts val="720"/>
              </a:spcBef>
              <a:spcAft>
                <a:spcPts val="0"/>
              </a:spcAft>
            </a:pPr>
            <a:r>
              <a:rPr sz="1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Vr</a:t>
            </a:r>
            <a:r>
              <a:rPr lang="en-US" sz="1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1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eme</a:t>
            </a:r>
            <a:r>
              <a:rPr sz="1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12-časovnom formatu (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1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hh:mm:ss [AM|PM] )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Vr</a:t>
            </a:r>
            <a:r>
              <a:rPr lang="en-US" sz="1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1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eme</a:t>
            </a:r>
            <a:r>
              <a:rPr sz="1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24-časovnom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formatu (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1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hh:mm:ss)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Sekunde u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minutu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sa vodećom nulom</a:t>
            </a:r>
          </a:p>
          <a:p>
            <a:pPr marL="0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dana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AM ili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PM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72440" y="2196608"/>
            <a:ext cx="610232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%k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72440" y="2567575"/>
            <a:ext cx="1109461" cy="9927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%h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%I</a:t>
            </a:r>
          </a:p>
          <a:p>
            <a:pPr marL="0" marR="0">
              <a:lnSpc>
                <a:spcPts val="2200"/>
              </a:lnSpc>
              <a:spcBef>
                <a:spcPts val="71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%l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72440" y="3308838"/>
            <a:ext cx="559063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%i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72440" y="3679805"/>
            <a:ext cx="586334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%r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72440" y="4051062"/>
            <a:ext cx="61771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%T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472440" y="4422030"/>
            <a:ext cx="1126338" cy="9929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%S ili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%s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%P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472440" y="5163836"/>
            <a:ext cx="669726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%w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691894" y="5163836"/>
            <a:ext cx="7643965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Redni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dana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ned</a:t>
            </a:r>
            <a:r>
              <a:rPr lang="sr-Latn-ME" sz="180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elji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broj u opsegu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od 0</a:t>
            </a:r>
            <a:r>
              <a:rPr sz="1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ned</a:t>
            </a:r>
            <a:r>
              <a:rPr lang="sr-Latn-ME" sz="180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elja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do 6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(subota)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7" name="Rounded Rectangle 1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Oznake u funkciji DATE_FORMAT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5130"/>
            <a:ext cx="8115240" cy="51167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UNIX_TIMESTAMP()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radi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na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sličan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ali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>
                <a:solidFill>
                  <a:srgbClr val="000000"/>
                </a:solidFill>
                <a:latin typeface="Calibri"/>
                <a:cs typeface="Calibri"/>
              </a:rPr>
              <a:t>pretvara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kolone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datumskog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Unix-ovu vremensku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oznaku.</a:t>
            </a:r>
          </a:p>
          <a:p>
            <a:pPr marL="457200" marR="0" indent="-457200">
              <a:lnSpc>
                <a:spcPts val="3911"/>
              </a:lnSpc>
              <a:spcBef>
                <a:spcPts val="36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Prototip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SELECT 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U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NIX_TIMESTAMP(</a:t>
            </a:r>
            <a:r>
              <a:rPr sz="2400" i="1" dirty="0" err="1" smtClean="0">
                <a:solidFill>
                  <a:srgbClr val="000000"/>
                </a:solidFill>
                <a:latin typeface="Courier New"/>
                <a:cs typeface="Courier New"/>
              </a:rPr>
              <a:t>datumska_kolona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/>
            </a:r>
            <a:b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</a:b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FROM</a:t>
            </a:r>
            <a:r>
              <a:rPr sz="2400" spc="-18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i="1" dirty="0" err="1" smtClean="0">
                <a:solidFill>
                  <a:srgbClr val="000000"/>
                </a:solidFill>
                <a:latin typeface="Courier New"/>
                <a:cs typeface="Courier New"/>
              </a:rPr>
              <a:t>tabela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;</a:t>
            </a:r>
          </a:p>
          <a:p>
            <a:pPr marL="457200" marR="0" indent="-457200">
              <a:lnSpc>
                <a:spcPts val="3911"/>
              </a:lnSpc>
              <a:spcBef>
                <a:spcPts val="22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 err="1" smtClean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datum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vidu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vremenske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marke,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PHP-u 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koristiti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želji.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Proračuni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poređenja datuma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jednostavni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800" spc="4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 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Unix-ovom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formatu!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Funkcija UNIX_TIMESTAMP()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8178"/>
            <a:ext cx="8280920" cy="9700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osnovu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un</a:t>
            </a:r>
            <a:r>
              <a:rPr lang="sr-Latn-ME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etog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datuma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rođenja u PHP </a:t>
            </a:r>
            <a:r>
              <a:rPr sz="2800" spc="-27" dirty="0" err="1">
                <a:solidFill>
                  <a:srgbClr val="000000"/>
                </a:solidFill>
                <a:latin typeface="Calibri"/>
                <a:cs typeface="Calibri"/>
              </a:rPr>
              <a:t>kodu</a:t>
            </a:r>
            <a:r>
              <a:rPr sz="2800" spc="-27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izračunati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starost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osobe u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godinama.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37282"/>
            <a:ext cx="2159626" cy="1036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87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</a:p>
          <a:p>
            <a:pPr marL="396240" marR="0">
              <a:lnSpc>
                <a:spcPts val="2376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$dan=18;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1940533"/>
            <a:ext cx="2942820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90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sz="2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m</a:t>
            </a:r>
            <a:r>
              <a:rPr lang="en-US" sz="2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jesec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2200" spc="2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9;</a:t>
            </a:r>
          </a:p>
          <a:p>
            <a:pPr marL="0" marR="0">
              <a:lnSpc>
                <a:spcPts val="2377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$godina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1988;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2846296"/>
            <a:ext cx="9102228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87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//formiramo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datum</a:t>
            </a:r>
            <a:r>
              <a:rPr sz="2200" spc="2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rodjenja</a:t>
            </a:r>
            <a:r>
              <a:rPr sz="2200" spc="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u Unix formatu</a:t>
            </a:r>
          </a:p>
          <a:p>
            <a:pPr marL="0" marR="0">
              <a:lnSpc>
                <a:spcPts val="2376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$rodjendan =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mktime(0,0,0,$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m</a:t>
            </a:r>
            <a:r>
              <a:rPr lang="en-US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jesec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,$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dan,$godina);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7240" y="3818862"/>
            <a:ext cx="7552161" cy="10367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87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//formiramo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tekuci datum u</a:t>
            </a:r>
            <a:r>
              <a:rPr sz="2200" spc="3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Unix formatu</a:t>
            </a:r>
          </a:p>
          <a:p>
            <a:pPr marL="0" marR="0">
              <a:lnSpc>
                <a:spcPts val="2376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$trenutno =</a:t>
            </a:r>
            <a:r>
              <a:rPr sz="2200" spc="1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time();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4791555"/>
            <a:ext cx="9287053" cy="7350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87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$godine_unix =</a:t>
            </a:r>
            <a:r>
              <a:rPr sz="2200" spc="1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$trenutno</a:t>
            </a:r>
            <a:r>
              <a:rPr sz="22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-</a:t>
            </a:r>
            <a:r>
              <a:rPr sz="2200" spc="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$rodjendan; //razlika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77240" y="5529146"/>
            <a:ext cx="9102228" cy="14058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87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//konverzija iz sekundi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u</a:t>
            </a:r>
            <a:r>
              <a:rPr sz="2200" spc="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godinu</a:t>
            </a:r>
          </a:p>
          <a:p>
            <a:pPr marL="0" marR="0">
              <a:lnSpc>
                <a:spcPts val="2375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$godine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floor($godine_unix /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(365*24*60*60));</a:t>
            </a:r>
          </a:p>
          <a:p>
            <a:pPr marL="0" marR="0">
              <a:lnSpc>
                <a:spcPts val="2487"/>
              </a:lnSpc>
              <a:spcBef>
                <a:spcPts val="418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“Broj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 godina</a:t>
            </a:r>
            <a:r>
              <a:rPr sz="2200" spc="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je</a:t>
            </a:r>
            <a:r>
              <a:rPr sz="2200" spc="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$godine”;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81000" y="6568819"/>
            <a:ext cx="754102" cy="7350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87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3" name="Rounded Rectangle 12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Rješenje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81162" y="1196752"/>
            <a:ext cx="7895516" cy="2088232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marR="0">
                <a:lnSpc>
                  <a:spcPts val="3906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sr-Latn-ME" sz="6000" spc="-10" dirty="0" smtClean="0">
                  <a:solidFill>
                    <a:schemeClr val="tx1"/>
                  </a:solidFill>
                  <a:latin typeface="Calibri"/>
                  <a:cs typeface="Calibri"/>
                </a:rPr>
                <a:t>Još neke korisne opcije</a:t>
              </a:r>
              <a:endParaRPr lang="en-US" sz="6000" dirty="0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527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363"/>
            <a:ext cx="8547288" cy="492442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Funkcija </a:t>
            </a:r>
            <a:r>
              <a:rPr sz="2600" dirty="0">
                <a:solidFill>
                  <a:srgbClr val="000000"/>
                </a:solidFill>
                <a:latin typeface="Courier New"/>
                <a:cs typeface="Courier New"/>
              </a:rPr>
              <a:t>eval()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obrađuje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eđeni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znakovni</a:t>
            </a:r>
            <a:r>
              <a:rPr lang="sr-Latn-ME" sz="32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32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3200" spc="-27" dirty="0">
                <a:solidFill>
                  <a:srgbClr val="000000"/>
                </a:solidFill>
                <a:latin typeface="Calibri"/>
                <a:cs typeface="Calibri"/>
              </a:rPr>
              <a:t>kod.</a:t>
            </a:r>
            <a:r>
              <a:rPr sz="32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60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eval</a:t>
            </a:r>
            <a:r>
              <a:rPr sz="2400" spc="-12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(“echo</a:t>
            </a:r>
            <a:r>
              <a:rPr sz="2400" spc="-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‘Zdravo 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svete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’;”);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indent="-457200">
              <a:lnSpc>
                <a:spcPts val="3060"/>
              </a:lnSpc>
              <a:buFont typeface="Arial" pitchFamily="34" charset="0"/>
              <a:buChar char="•"/>
            </a:pPr>
            <a:r>
              <a:rPr lang="it-IT" sz="2800" spc="-21" dirty="0">
                <a:solidFill>
                  <a:srgbClr val="000000"/>
                </a:solidFill>
                <a:latin typeface="Calibri"/>
                <a:cs typeface="Calibri"/>
              </a:rPr>
              <a:t>Rezultat</a:t>
            </a:r>
            <a:r>
              <a:rPr lang="it-IT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it-IT" sz="2800" dirty="0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lang="it-IT" sz="28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it-IT" sz="2800" dirty="0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it-IT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it-IT" sz="2800" spc="-14" dirty="0">
                <a:solidFill>
                  <a:srgbClr val="000000"/>
                </a:solidFill>
                <a:latin typeface="Calibri"/>
                <a:cs typeface="Calibri"/>
              </a:rPr>
              <a:t>isti</a:t>
            </a:r>
            <a:r>
              <a:rPr lang="it-IT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it-IT" sz="2800" spc="-3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it-IT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it-IT" sz="2800" dirty="0">
                <a:solidFill>
                  <a:srgbClr val="000000"/>
                </a:solidFill>
                <a:latin typeface="Calibri"/>
                <a:cs typeface="Calibri"/>
              </a:rPr>
              <a:t>da smo napisali</a:t>
            </a:r>
            <a:r>
              <a:rPr lang="it-IT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167"/>
              </a:lnSpc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lang="en-US" sz="2400" spc="-2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‘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Zdravo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svete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’;</a:t>
            </a:r>
          </a:p>
          <a:p>
            <a:pPr marL="457200" indent="-457200">
              <a:lnSpc>
                <a:spcPts val="3914"/>
              </a:lnSpc>
              <a:spcBef>
                <a:spcPts val="333"/>
              </a:spcBef>
              <a:buFont typeface="Arial" pitchFamily="34" charset="0"/>
              <a:buChar char="•"/>
            </a:pP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Zašto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korisna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>
                <a:solidFill>
                  <a:srgbClr val="000000"/>
                </a:solidFill>
                <a:latin typeface="Calibri"/>
                <a:cs typeface="Calibri"/>
              </a:rPr>
              <a:t>ova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spc="-47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400" spc="6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čuvamo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5" dirty="0" err="1">
                <a:solidFill>
                  <a:srgbClr val="000000"/>
                </a:solidFill>
                <a:latin typeface="Calibri"/>
                <a:cs typeface="Calibri"/>
              </a:rPr>
              <a:t>blokove</a:t>
            </a:r>
            <a:r>
              <a:rPr lang="en-US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4" dirty="0" err="1">
                <a:solidFill>
                  <a:srgbClr val="000000"/>
                </a:solidFill>
                <a:latin typeface="Calibri"/>
                <a:cs typeface="Calibri"/>
              </a:rPr>
              <a:t>koda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1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4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ćemo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potom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učitavati</a:t>
            </a:r>
            <a:r>
              <a:rPr lang="en-US"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400" spc="-21" dirty="0" err="1">
                <a:solidFill>
                  <a:srgbClr val="000000"/>
                </a:solidFill>
                <a:latin typeface="Calibri"/>
                <a:cs typeface="Calibri"/>
              </a:rPr>
              <a:t>izvršavati</a:t>
            </a:r>
            <a:r>
              <a:rPr lang="en-US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4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eval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</a:p>
          <a:p>
            <a:pPr marL="800100" lvl="1" indent="-342900">
              <a:lnSpc>
                <a:spcPts val="3413"/>
              </a:lnSpc>
              <a:spcBef>
                <a:spcPts val="294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Generisanje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4" dirty="0" err="1">
                <a:solidFill>
                  <a:srgbClr val="000000"/>
                </a:solidFill>
                <a:latin typeface="Calibri"/>
                <a:cs typeface="Calibri"/>
              </a:rPr>
              <a:t>koda</a:t>
            </a:r>
            <a:r>
              <a:rPr lang="en-US" sz="24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petlji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i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izvršavanje</a:t>
            </a:r>
            <a:r>
              <a:rPr lang="en-US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400" spc="3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eval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</a:p>
          <a:p>
            <a:pPr marL="0" marR="0">
              <a:lnSpc>
                <a:spcPts val="3060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Funkcija </a:t>
              </a:r>
              <a:r>
                <a:rPr lang="sr-Latn-ME" sz="3200" b="1" dirty="0" err="1" smtClean="0">
                  <a:ln w="1905"/>
                </a:rPr>
                <a:t>eval</a:t>
              </a:r>
              <a:r>
                <a:rPr lang="sr-Latn-ME" sz="3200" b="1" dirty="0" smtClean="0">
                  <a:ln w="1905"/>
                </a:rPr>
                <a:t> 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3315"/>
            <a:ext cx="8673621" cy="44884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eval()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obično se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sistema</a:t>
            </a:r>
            <a:r>
              <a:rPr sz="2800" spc="3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šablona.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učita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ešavina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koda,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koda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običnog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>
                <a:solidFill>
                  <a:srgbClr val="000000"/>
                </a:solidFill>
                <a:latin typeface="Calibri"/>
                <a:cs typeface="Calibri"/>
              </a:rPr>
              <a:t>teksta</a:t>
            </a:r>
            <a:r>
              <a:rPr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91" dirty="0" err="1" smtClean="0">
                <a:solidFill>
                  <a:srgbClr val="000000"/>
                </a:solidFill>
                <a:latin typeface="Calibri"/>
                <a:cs typeface="Calibri"/>
              </a:rPr>
              <a:t>Va</a:t>
            </a:r>
            <a:r>
              <a:rPr sz="2800" spc="-7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sistem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šablona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formatira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taj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blok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3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da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eval()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izvrši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2800" spc="-56" dirty="0">
                <a:solidFill>
                  <a:srgbClr val="000000"/>
                </a:solidFill>
                <a:latin typeface="Calibri"/>
                <a:cs typeface="Calibri"/>
              </a:rPr>
              <a:t>ko</a:t>
            </a:r>
            <a:r>
              <a:rPr sz="2800" spc="-7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njega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pt-BR"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pt-BR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BR" sz="2400" dirty="0">
                <a:solidFill>
                  <a:srgbClr val="000000"/>
                </a:solidFill>
                <a:latin typeface="Courier New"/>
                <a:cs typeface="Courier New"/>
              </a:rPr>
              <a:t>eval()</a:t>
            </a:r>
            <a:r>
              <a:rPr lang="pt-BR" sz="2800" dirty="0">
                <a:solidFill>
                  <a:srgbClr val="000000"/>
                </a:solidFill>
                <a:latin typeface="Calibri"/>
                <a:cs typeface="Calibri"/>
              </a:rPr>
              <a:t>primenjuje se</a:t>
            </a:r>
            <a:r>
              <a:rPr lang="pt-BR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BR" sz="2800" dirty="0">
                <a:solidFill>
                  <a:srgbClr val="000000"/>
                </a:solidFill>
                <a:latin typeface="Calibri"/>
                <a:cs typeface="Calibri"/>
              </a:rPr>
              <a:t>pri ažuriranju</a:t>
            </a:r>
            <a:r>
              <a:rPr lang="pt-BR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BR" sz="2800" dirty="0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BR" sz="2800" dirty="0" smtClean="0">
                <a:solidFill>
                  <a:srgbClr val="000000"/>
                </a:solidFill>
                <a:latin typeface="Calibri"/>
                <a:cs typeface="Calibri"/>
              </a:rPr>
              <a:t>ispravljanju</a:t>
            </a:r>
            <a:r>
              <a:rPr lang="pt-BR" sz="2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t-BR" sz="2800" dirty="0">
                <a:solidFill>
                  <a:srgbClr val="000000"/>
                </a:solidFill>
                <a:latin typeface="Calibri"/>
                <a:cs typeface="Calibri"/>
              </a:rPr>
              <a:t>postojećeg </a:t>
            </a:r>
            <a:r>
              <a:rPr lang="pt-BR" sz="2800" spc="-25" dirty="0">
                <a:solidFill>
                  <a:srgbClr val="000000"/>
                </a:solidFill>
                <a:latin typeface="Calibri"/>
                <a:cs typeface="Calibri"/>
              </a:rPr>
              <a:t>koda.</a:t>
            </a:r>
          </a:p>
          <a:p>
            <a:pPr marL="457200" marR="0" indent="-457200">
              <a:lnSpc>
                <a:spcPts val="347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Funkcija </a:t>
              </a:r>
              <a:r>
                <a:rPr lang="sr-Latn-ME" sz="3200" b="1" dirty="0" err="1" smtClean="0">
                  <a:ln w="1905"/>
                </a:rPr>
                <a:t>eval</a:t>
              </a:r>
              <a:r>
                <a:rPr lang="sr-Latn-ME" sz="3200" b="1" dirty="0" smtClean="0">
                  <a:ln w="1905"/>
                </a:rPr>
                <a:t> 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2462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00"/>
          </a:p>
        </p:txBody>
      </p:sp>
      <p:sp>
        <p:nvSpPr>
          <p:cNvPr id="3" name="object 3"/>
          <p:cNvSpPr txBox="1"/>
          <p:nvPr/>
        </p:nvSpPr>
        <p:spPr>
          <a:xfrm>
            <a:off x="539552" y="1353315"/>
            <a:ext cx="8366760" cy="52963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Prekid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izvršavanja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skripta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-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die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exit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nn-NO" sz="2800" dirty="0">
                <a:solidFill>
                  <a:srgbClr val="000000"/>
                </a:solidFill>
                <a:latin typeface="Calibri"/>
                <a:cs typeface="Calibri"/>
              </a:rPr>
              <a:t>Komanda</a:t>
            </a:r>
            <a:r>
              <a:rPr lang="nn-NO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400" dirty="0">
                <a:solidFill>
                  <a:srgbClr val="000000"/>
                </a:solidFill>
                <a:latin typeface="Courier New"/>
                <a:cs typeface="Courier New"/>
              </a:rPr>
              <a:t>exit</a:t>
            </a:r>
            <a:r>
              <a:rPr lang="nn-NO"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lang="nn-NO" sz="2800" spc="-18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nn-NO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spc="-15" dirty="0">
                <a:solidFill>
                  <a:srgbClr val="000000"/>
                </a:solidFill>
                <a:latin typeface="Calibri"/>
                <a:cs typeface="Calibri"/>
              </a:rPr>
              <a:t>ništa.</a:t>
            </a:r>
            <a:r>
              <a:rPr lang="nn-NO"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dirty="0">
                <a:solidFill>
                  <a:srgbClr val="000000"/>
                </a:solidFill>
                <a:latin typeface="Calibri"/>
                <a:cs typeface="Calibri"/>
              </a:rPr>
              <a:t>Drugo</a:t>
            </a:r>
            <a:r>
              <a:rPr lang="nn-NO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dirty="0">
                <a:solidFill>
                  <a:srgbClr val="000000"/>
                </a:solidFill>
                <a:latin typeface="Calibri"/>
                <a:cs typeface="Calibri"/>
              </a:rPr>
              <a:t>ime </a:t>
            </a:r>
            <a:r>
              <a:rPr lang="nn-NO" sz="2800" spc="-52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nn-NO"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dirty="0" smtClean="0">
                <a:solidFill>
                  <a:srgbClr val="000000"/>
                </a:solidFill>
                <a:latin typeface="Calibri"/>
                <a:cs typeface="Calibri"/>
              </a:rPr>
              <a:t>tu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komandu</a:t>
            </a:r>
            <a:r>
              <a:rPr lang="nn-NO"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nn-NO" sz="2400" dirty="0">
                <a:solidFill>
                  <a:srgbClr val="000000"/>
                </a:solidFill>
                <a:latin typeface="Courier New"/>
                <a:cs typeface="Courier New"/>
              </a:rPr>
              <a:t>die</a:t>
            </a:r>
            <a:r>
              <a:rPr lang="nn-NO" sz="2800" dirty="0">
                <a:solidFill>
                  <a:srgbClr val="000000"/>
                </a:solidFill>
                <a:latin typeface="Calibri"/>
                <a:cs typeface="Calibri"/>
              </a:rPr>
              <a:t>. </a:t>
            </a:r>
            <a:r>
              <a:rPr lang="nn-NO" sz="2800" spc="-11" dirty="0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lang="nn-NO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spc="-18" dirty="0">
                <a:solidFill>
                  <a:srgbClr val="000000"/>
                </a:solidFill>
                <a:latin typeface="Calibri"/>
                <a:cs typeface="Calibri"/>
              </a:rPr>
              <a:t>komande</a:t>
            </a:r>
            <a:r>
              <a:rPr lang="nn-NO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dirty="0">
                <a:solidFill>
                  <a:srgbClr val="000000"/>
                </a:solidFill>
                <a:latin typeface="Calibri"/>
                <a:cs typeface="Calibri"/>
              </a:rPr>
              <a:t>mogu da </a:t>
            </a:r>
            <a:r>
              <a:rPr lang="nn-NO"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komanduju</a:t>
            </a:r>
            <a:r>
              <a:rPr lang="nn-NO" sz="28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dirty="0">
                <a:solidFill>
                  <a:srgbClr val="000000"/>
                </a:solidFill>
                <a:latin typeface="Calibri"/>
                <a:cs typeface="Calibri"/>
              </a:rPr>
              <a:t>sa </a:t>
            </a:r>
            <a:r>
              <a:rPr lang="nn-NO" sz="2800" spc="-15" dirty="0">
                <a:solidFill>
                  <a:srgbClr val="000000"/>
                </a:solidFill>
                <a:latin typeface="Calibri"/>
                <a:cs typeface="Calibri"/>
              </a:rPr>
              <a:t>operatorom</a:t>
            </a:r>
            <a:r>
              <a:rPr lang="nn-NO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spc="10" dirty="0">
                <a:solidFill>
                  <a:srgbClr val="000000"/>
                </a:solidFill>
                <a:latin typeface="Calibri"/>
                <a:cs typeface="Calibri"/>
              </a:rPr>
              <a:t>OR.</a:t>
            </a:r>
          </a:p>
          <a:p>
            <a:pPr marL="342900" indent="-342900">
              <a:spcBef>
                <a:spcPts val="381"/>
              </a:spcBef>
              <a:buFont typeface="Arial" pitchFamily="34" charset="0"/>
              <a:buChar char="•"/>
            </a:pPr>
            <a:r>
              <a:rPr lang="nn-NO" sz="2800" dirty="0" smtClean="0">
                <a:solidFill>
                  <a:srgbClr val="000000"/>
                </a:solidFill>
                <a:latin typeface="Calibri"/>
                <a:cs typeface="Calibri"/>
              </a:rPr>
              <a:t>Primjer: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lang="sr-Latn-ME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exit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;</a:t>
            </a:r>
            <a:b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</a:b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exit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(‘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Izvrsavanje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skripta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je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prekinuto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’</a:t>
            </a:r>
            <a:r>
              <a:rPr lang="en-US" sz="2400" spc="-11" dirty="0">
                <a:solidFill>
                  <a:srgbClr val="000000"/>
                </a:solidFill>
                <a:latin typeface="Courier New"/>
                <a:cs typeface="Courier New"/>
              </a:rPr>
              <a:t>);</a:t>
            </a:r>
          </a:p>
          <a:p>
            <a:pPr marL="342900" indent="-3429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Česte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greške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nastaju</a:t>
            </a:r>
            <a:r>
              <a:rPr lang="en-US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lang="en-US"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želite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uspostavite</a:t>
            </a:r>
            <a: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vezu</a:t>
            </a:r>
            <a:r>
              <a:rPr lang="en-US"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bazom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izvršite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neki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upit</a:t>
            </a:r>
            <a:r>
              <a:rPr lang="en-US"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nad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bazom</a:t>
            </a: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Dobro</a:t>
            </a:r>
            <a:r>
              <a:rPr lang="en-US"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 da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tada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korisnika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obavestite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o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grešci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342900" indent="-342900">
              <a:lnSpc>
                <a:spcPts val="3413"/>
              </a:lnSpc>
              <a:spcBef>
                <a:spcPts val="381"/>
              </a:spcBef>
              <a:buFont typeface="Arial" pitchFamily="34" charset="0"/>
              <a:buChar char="•"/>
            </a:pPr>
            <a:endParaRPr lang="nn-NO"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28697" y="6108055"/>
            <a:ext cx="8827879" cy="7053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mysql_query($upit) or die(“Upit</a:t>
            </a:r>
            <a:r>
              <a:rPr sz="20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ne moze</a:t>
            </a:r>
            <a:r>
              <a:rPr sz="2000" spc="-1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da</a:t>
            </a:r>
          </a:p>
          <a:p>
            <a:pPr marL="0" marR="0">
              <a:lnSpc>
                <a:spcPts val="2718"/>
              </a:lnSpc>
              <a:spcBef>
                <a:spcPts val="53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se izvrsi” . mysql_error());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Komande </a:t>
              </a:r>
              <a:r>
                <a:rPr lang="sr-Latn-ME" sz="3200" b="1" dirty="0" err="1" smtClean="0">
                  <a:ln w="1905"/>
                </a:rPr>
                <a:t>die</a:t>
              </a:r>
              <a:r>
                <a:rPr lang="sr-Latn-ME" sz="3200" b="1" dirty="0" smtClean="0">
                  <a:ln w="1905"/>
                </a:rPr>
                <a:t> i </a:t>
              </a:r>
              <a:r>
                <a:rPr lang="sr-Latn-ME" sz="3200" b="1" dirty="0" err="1" smtClean="0">
                  <a:ln w="1905"/>
                </a:rPr>
                <a:t>exit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2286000" y="2683924"/>
            <a:ext cx="4572000" cy="14901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ts val="3911"/>
              </a:lnSpc>
            </a:pPr>
            <a:r>
              <a:rPr lang="en-US" b="1" dirty="0">
                <a:solidFill>
                  <a:srgbClr val="000000"/>
                </a:solidFill>
                <a:latin typeface="Calibri"/>
                <a:cs typeface="Calibri"/>
              </a:rPr>
              <a:t>R2</a:t>
            </a:r>
            <a:r>
              <a:rPr lang="en-US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pc="-1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/>
                <a:cs typeface="Calibri"/>
              </a:rPr>
              <a:t>escapeshellcmd</a:t>
            </a:r>
            <a:r>
              <a:rPr lang="en-US" dirty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en-US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pc="-20" dirty="0" err="1">
                <a:solidFill>
                  <a:srgbClr val="000000"/>
                </a:solidFill>
                <a:latin typeface="Calibri"/>
                <a:cs typeface="Calibri"/>
              </a:rPr>
              <a:t>pretvara</a:t>
            </a:r>
            <a:r>
              <a:rPr lang="en-US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pc="-37" dirty="0" err="1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lang="en-US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pc="-17" dirty="0" err="1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endParaRPr lang="en-US" spc="-17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455"/>
              </a:lnSpc>
            </a:pPr>
            <a:r>
              <a:rPr lang="en-US" spc="-23" dirty="0" err="1">
                <a:solidFill>
                  <a:srgbClr val="000000"/>
                </a:solidFill>
                <a:latin typeface="Calibri"/>
                <a:cs typeface="Calibri"/>
              </a:rPr>
              <a:t>znakove</a:t>
            </a:r>
            <a:r>
              <a:rPr lang="en-US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dirty="0" err="1">
                <a:solidFill>
                  <a:srgbClr val="000000"/>
                </a:solidFill>
                <a:latin typeface="Calibri"/>
                <a:cs typeface="Calibri"/>
              </a:rPr>
              <a:t>izlazne</a:t>
            </a:r>
            <a:r>
              <a:rPr lang="en-US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/>
                <a:cs typeface="Calibri"/>
              </a:rPr>
              <a:t>sekvence</a:t>
            </a:r>
            <a:r>
              <a:rPr lang="en-US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/>
                <a:cs typeface="Calibri"/>
              </a:rPr>
              <a:t>dodajući</a:t>
            </a:r>
            <a:r>
              <a:rPr lang="en-US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/>
                <a:cs typeface="Calibri"/>
              </a:rPr>
              <a:t>ispred</a:t>
            </a:r>
            <a:r>
              <a:rPr lang="en-US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alibri"/>
                <a:cs typeface="Calibri"/>
              </a:rPr>
              <a:t>njih</a:t>
            </a:r>
            <a:endParaRPr lang="en-US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457"/>
              </a:lnSpc>
            </a:pPr>
            <a:r>
              <a:rPr lang="en-US" dirty="0" err="1">
                <a:solidFill>
                  <a:srgbClr val="000000"/>
                </a:solidFill>
                <a:latin typeface="Calibri"/>
                <a:cs typeface="Calibri"/>
              </a:rPr>
              <a:t>znak</a:t>
            </a:r>
            <a:r>
              <a:rPr lang="en-US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Calibri"/>
                <a:cs typeface="Calibri"/>
              </a:rPr>
              <a:t>\ </a:t>
            </a:r>
            <a:r>
              <a:rPr lang="en-US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6654"/>
            <a:ext cx="5095364" cy="483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Integrisana</a:t>
            </a:r>
            <a:r>
              <a:rPr sz="32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= </a:t>
            </a:r>
            <a:r>
              <a:rPr sz="3200" spc="-36" dirty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sz="32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jednom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95653" y="1887574"/>
            <a:ext cx="2993690" cy="8720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WAMP</a:t>
            </a:r>
            <a:r>
              <a:rPr sz="2800" spc="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XAMPP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7240" y="2899196"/>
            <a:ext cx="2564927" cy="19364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Razdvojena:</a:t>
            </a:r>
          </a:p>
          <a:p>
            <a:pPr marL="975613" marR="0" indent="-457200">
              <a:lnSpc>
                <a:spcPts val="3413"/>
              </a:lnSpc>
              <a:spcBef>
                <a:spcPts val="3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Apache</a:t>
            </a:r>
          </a:p>
          <a:p>
            <a:pPr marL="975613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endParaRPr lang="en-US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75613" indent="-457200">
              <a:lnSpc>
                <a:spcPts val="3416"/>
              </a:lnSpc>
              <a:spcBef>
                <a:spcPts val="279"/>
              </a:spcBef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MySQL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7240" y="5307724"/>
            <a:ext cx="8693898" cy="14368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416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Download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Wamp: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FF0000"/>
                </a:solidFill>
                <a:latin typeface="Calibri"/>
                <a:cs typeface="Calibri"/>
              </a:rPr>
              <a:t>http://www.wampserver.com/en/</a:t>
            </a:r>
          </a:p>
          <a:p>
            <a:pPr marL="0" marR="0">
              <a:lnSpc>
                <a:spcPts val="3413"/>
              </a:lnSpc>
              <a:spcBef>
                <a:spcPts val="285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Download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XAMPP: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FF0000"/>
                </a:solidFill>
                <a:latin typeface="Calibri"/>
                <a:cs typeface="Calibri"/>
              </a:rPr>
              <a:t>http://xampp.en.softonic.com/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Intergrisane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instalacije</a:t>
              </a:r>
              <a:r>
                <a:rPr lang="en-US" sz="3600" b="1" dirty="0" smtClean="0">
                  <a:ln w="1905"/>
                </a:rPr>
                <a:t> WAMP i XAMPP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81162" y="1196752"/>
            <a:ext cx="7895516" cy="2088232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marR="0">
                <a:lnSpc>
                  <a:spcPts val="3906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sr-Latn-ME" sz="6000" spc="-10" dirty="0" smtClean="0">
                  <a:solidFill>
                    <a:schemeClr val="tx1"/>
                  </a:solidFill>
                  <a:latin typeface="Calibri"/>
                  <a:cs typeface="Calibri"/>
                </a:rPr>
                <a:t>Zaštita aplikacije</a:t>
              </a:r>
              <a:endParaRPr lang="en-US" sz="6000" dirty="0">
                <a:solidFill>
                  <a:schemeClr val="tx1"/>
                </a:solidFill>
                <a:latin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180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63318"/>
            <a:ext cx="8496944" cy="5091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Nikada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pouzdajte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8" dirty="0">
                <a:solidFill>
                  <a:srgbClr val="000000"/>
                </a:solidFill>
                <a:latin typeface="Calibri"/>
                <a:cs typeface="Calibri"/>
              </a:rPr>
              <a:t>š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ta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nad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čim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nemate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potpunu</a:t>
            </a:r>
            <a:r>
              <a:rPr sz="2800" spc="6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kontrolu.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korisni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</a:t>
            </a:r>
            <a:r>
              <a:rPr sz="2800" spc="-49" dirty="0">
                <a:solidFill>
                  <a:srgbClr val="000000"/>
                </a:solidFill>
                <a:latin typeface="Calibri"/>
                <a:cs typeface="Calibri"/>
              </a:rPr>
              <a:t>kog</a:t>
            </a:r>
            <a:r>
              <a:rPr sz="2800" spc="7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unosa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smiju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prihvatiti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bez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(tj. upisati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BP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 neki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roslijedit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dalje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sistemu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neke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izvršne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k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omande</a:t>
            </a:r>
            <a:r>
              <a:rPr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Problemi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32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Zaštita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endParaRPr lang="en-US" sz="2400" spc="-11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spcBef>
                <a:spcPts val="291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Zaštita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zlonamjernih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komandi</a:t>
            </a:r>
            <a:endParaRPr lang="en-US" sz="2400" spc="-15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spcBef>
                <a:spcPts val="288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Zaštita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zlonamjernih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skriptova</a:t>
            </a:r>
            <a:endParaRPr lang="en-US" sz="2400" spc="-11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026"/>
              </a:lnSpc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26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Problem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96944" cy="39497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P1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Znakovi</a:t>
            </a:r>
            <a:r>
              <a:rPr sz="2800" spc="7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"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'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\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NULL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 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izazovu</a:t>
            </a:r>
            <a:r>
              <a:rPr lang="sr-Latn-ME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probleme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prilikom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upisivanja</a:t>
            </a:r>
            <a:r>
              <a:rPr sz="2800" spc="5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28" dirty="0">
                <a:solidFill>
                  <a:srgbClr val="000000"/>
                </a:solidFill>
                <a:latin typeface="Calibri"/>
                <a:cs typeface="Calibri"/>
              </a:rPr>
              <a:t>BP,</a:t>
            </a:r>
            <a:r>
              <a:rPr sz="2800" spc="1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zato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0" dirty="0" err="1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BP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 err="1" smtClean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ih protumači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upravljačke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 err="1">
                <a:solidFill>
                  <a:srgbClr val="000000"/>
                </a:solidFill>
                <a:latin typeface="Calibri"/>
                <a:cs typeface="Calibri"/>
              </a:rPr>
              <a:t>znakove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R1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FF0000"/>
                </a:solidFill>
                <a:latin typeface="Calibri"/>
                <a:cs typeface="Calibri"/>
              </a:rPr>
              <a:t>addslashes</a:t>
            </a:r>
            <a:r>
              <a:rPr lang="en-US" sz="2800" dirty="0">
                <a:solidFill>
                  <a:srgbClr val="FF0000"/>
                </a:solidFill>
                <a:latin typeface="Calibri"/>
                <a:cs typeface="Calibri"/>
              </a:rPr>
              <a:t>()</a:t>
            </a:r>
            <a:r>
              <a:rPr lang="en-US" sz="2800" spc="37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pretvara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40" dirty="0" err="1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lang="sr-Latn-ME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znakove</a:t>
            </a:r>
            <a:r>
              <a:rPr lang="en-US"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izlazne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sekvence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dodajući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ispred</a:t>
            </a:r>
            <a:r>
              <a:rPr lang="en-US" sz="28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njih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znak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\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stripslashes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()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vrši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inverznu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obradu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tj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uklanja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znakove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\ 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lang="en-US"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izvorni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oblik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Zaštita baza podataka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202699" cy="483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Napomena: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magic_quotes_gpc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on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(php.ini)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71600" y="1887574"/>
            <a:ext cx="8014549" cy="45140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automatski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poziva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f-ju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addslashes()</a:t>
            </a:r>
            <a:r>
              <a:rPr sz="24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49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41" dirty="0" err="1" smtClean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lang="sr-Latn-ME" sz="2400" spc="-4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ulazne</a:t>
            </a:r>
            <a:r>
              <a:rPr sz="24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72" dirty="0">
                <a:solidFill>
                  <a:srgbClr val="000000"/>
                </a:solidFill>
                <a:latin typeface="Calibri"/>
                <a:cs typeface="Calibri"/>
              </a:rPr>
              <a:t>GET,</a:t>
            </a:r>
            <a:r>
              <a:rPr sz="24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POST</a:t>
            </a:r>
            <a:r>
              <a:rPr sz="24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COOKIE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automatski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poziva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funkciju</a:t>
            </a:r>
            <a:r>
              <a:rPr sz="24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stripslashes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24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slanja</a:t>
            </a:r>
            <a:r>
              <a:rPr sz="24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izlaz.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Opcija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 po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defaultu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postavljena</a:t>
            </a:r>
            <a:r>
              <a:rPr sz="24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4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on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novijim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verzijama PHP-a.</a:t>
            </a:r>
          </a:p>
          <a:p>
            <a:pPr marL="457200" marR="0" indent="-457200">
              <a:lnSpc>
                <a:spcPts val="3413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sz="2400" spc="-34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postavljena</a:t>
            </a:r>
            <a:r>
              <a:rPr sz="24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runtime-u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Pozivom</a:t>
            </a:r>
            <a:r>
              <a:rPr lang="en-US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get_magic_quotes_gpc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en-US" sz="24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dobija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smtClean="0">
                <a:solidFill>
                  <a:srgbClr val="000000"/>
                </a:solidFill>
                <a:latin typeface="Calibri"/>
                <a:cs typeface="Calibri"/>
              </a:rPr>
              <a:t>status</a:t>
            </a:r>
            <a:r>
              <a:rPr lang="en-US" sz="24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en-US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magic_quotes_gpc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13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Zaštita baza podataka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9049356" cy="483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Napomena: magic_quotes_runtime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on (php.ini)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71601" y="1887574"/>
            <a:ext cx="7848872" cy="36035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poziva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funkciju</a:t>
            </a:r>
            <a:r>
              <a:rPr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f-ju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addslashes()</a:t>
            </a:r>
            <a:r>
              <a:rPr sz="24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41" dirty="0" err="1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sz="24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lang="sr-Latn-ME" sz="24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pročitane</a:t>
            </a:r>
            <a:r>
              <a:rPr sz="24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iz 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eksternih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izvora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87" dirty="0">
                <a:solidFill>
                  <a:srgbClr val="000000"/>
                </a:solidFill>
                <a:latin typeface="Calibri"/>
                <a:cs typeface="Calibri"/>
              </a:rPr>
              <a:t>(BP,</a:t>
            </a:r>
            <a:r>
              <a:rPr sz="2400" spc="9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tekst</a:t>
            </a:r>
            <a:r>
              <a:rPr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fajlovi,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XML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fajlovi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</a:p>
          <a:p>
            <a:pPr marL="457200" marR="0" indent="-4572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Opcija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 po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defaultu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postavljena</a:t>
            </a:r>
            <a:r>
              <a:rPr sz="24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4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off</a:t>
            </a:r>
            <a:r>
              <a:rPr lang="sr-Latn-ME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novijim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verzijama PHP-a.</a:t>
            </a: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34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postavljena</a:t>
            </a:r>
            <a:r>
              <a:rPr sz="24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runtime-u</a:t>
            </a:r>
            <a:r>
              <a:rPr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 err="1">
                <a:solidFill>
                  <a:srgbClr val="000000"/>
                </a:solidFill>
                <a:latin typeface="Calibri"/>
                <a:cs typeface="Calibri"/>
              </a:rPr>
              <a:t>pozivom</a:t>
            </a:r>
            <a:r>
              <a:rPr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set_magic_quotes_runtime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().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Pozivom</a:t>
            </a:r>
            <a:r>
              <a:rPr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get_magic_quotes_runtime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dobija</a:t>
            </a:r>
            <a:r>
              <a:rPr sz="24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status</a:t>
            </a:r>
            <a:r>
              <a:rPr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magic_quotes_runtime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Zaštita baza podataka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28600" y="1400021"/>
            <a:ext cx="9676269" cy="18420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90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$str1 = "Is your name O'reilly?";</a:t>
            </a:r>
          </a:p>
          <a:p>
            <a:pPr marL="0" marR="0">
              <a:lnSpc>
                <a:spcPts val="2487"/>
              </a:lnSpc>
              <a:spcBef>
                <a:spcPts val="419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$str2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addslashes($str1);</a:t>
            </a:r>
          </a:p>
          <a:p>
            <a:pPr marL="0" marR="0">
              <a:lnSpc>
                <a:spcPts val="2487"/>
              </a:lnSpc>
              <a:spcBef>
                <a:spcPts val="416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echo($str2);</a:t>
            </a:r>
            <a:r>
              <a:rPr sz="2200" spc="266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sz="2200" spc="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Outputs:</a:t>
            </a:r>
            <a:r>
              <a:rPr sz="2200" spc="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Is</a:t>
            </a:r>
            <a:r>
              <a:rPr sz="2200" spc="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your name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O\'reilly?</a:t>
            </a:r>
          </a:p>
          <a:p>
            <a:pPr marL="0" marR="0">
              <a:lnSpc>
                <a:spcPts val="2487"/>
              </a:lnSpc>
              <a:spcBef>
                <a:spcPts val="416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$str3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stripslashes($str2);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28600" y="2809085"/>
            <a:ext cx="9283439" cy="7350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87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echo($str3);</a:t>
            </a:r>
            <a:r>
              <a:rPr sz="2200" spc="266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//Outputs: 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Is</a:t>
            </a:r>
            <a:r>
              <a:rPr sz="22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your name O'reilly?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24936" cy="39497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P2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 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podaci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korisničkog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unosa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rosljeđ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uju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f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unkcijama</a:t>
            </a:r>
            <a:r>
              <a:rPr sz="28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system()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exec()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>
                <a:solidFill>
                  <a:srgbClr val="000000"/>
                </a:solidFill>
                <a:latin typeface="Calibri"/>
                <a:cs typeface="Calibri"/>
              </a:rPr>
              <a:t>izvršavaju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komandu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sr-Latn-ME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edi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sr-Latn-ME" sz="28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 err="1" smtClean="0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određenih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metaznak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ova</a:t>
            </a:r>
            <a:r>
              <a:rPr lang="sr-Latn-ME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zlo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namjerni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korisnici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izvrše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proizvoljne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naredbe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sistemu</a:t>
            </a:r>
            <a:r>
              <a:rPr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14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R2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escapeshellcmd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pretvara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7" dirty="0" err="1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lang="en-US"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lang="sr-Latn-ME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znakove</a:t>
            </a:r>
            <a:r>
              <a:rPr lang="en-US"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izlazne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sekvence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dodajući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ispred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njih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znak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\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4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Zaštita </a:t>
              </a:r>
              <a:r>
                <a:rPr lang="sr-Latn-ME" sz="3200" b="1" dirty="0" err="1" smtClean="0">
                  <a:ln w="1905"/>
                </a:rPr>
                <a:t>zlonamjernih</a:t>
              </a:r>
              <a:r>
                <a:rPr lang="sr-Latn-ME" sz="3200" b="1" dirty="0" smtClean="0">
                  <a:ln w="1905"/>
                </a:rPr>
                <a:t> komandi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352928" cy="45525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P3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 </a:t>
            </a:r>
            <a:r>
              <a:rPr sz="2800" spc="-55" dirty="0">
                <a:solidFill>
                  <a:srgbClr val="000000"/>
                </a:solidFill>
                <a:latin typeface="Calibri"/>
                <a:cs typeface="Calibri"/>
              </a:rPr>
              <a:t>K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orisnici mogu 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ugrade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štetne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skriptove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(HTML</a:t>
            </a:r>
            <a:r>
              <a:rPr sz="2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PHP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oznake)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parametre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sr-Latn-ME" sz="2800" spc="-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rosljeđ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uju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dovesti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do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grešaka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prikazu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stranica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šalju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7" dirty="0" err="1">
                <a:solidFill>
                  <a:srgbClr val="000000"/>
                </a:solidFill>
                <a:latin typeface="Calibri"/>
                <a:cs typeface="Calibri"/>
              </a:rPr>
              <a:t>te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lang="sr-Latn-ME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izlaz.</a:t>
            </a: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R3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F-ja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strip_tags()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uklanja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0" dirty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HTML i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 err="1" smtClean="0">
                <a:solidFill>
                  <a:srgbClr val="000000"/>
                </a:solidFill>
                <a:latin typeface="Calibri"/>
                <a:cs typeface="Calibri"/>
              </a:rPr>
              <a:t>oznake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znakovnih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podataka.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F-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ja</a:t>
            </a:r>
            <a: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htmlspecialchars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pretvara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znakove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HTML-u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nešto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znače u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odgovarajuće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specijalne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znake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tj.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entitete(&amp;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=&gt;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&amp;amp;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"</a:t>
            </a:r>
            <a:r>
              <a:rPr sz="2800" spc="7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=&gt;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&amp;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quot;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' =&gt;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&amp;#039;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&lt; =&gt;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&amp;lt;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&gt; =&gt;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&amp;gt;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Zaštita </a:t>
              </a:r>
              <a:r>
                <a:rPr lang="sr-Latn-ME" sz="3200" b="1" dirty="0" err="1" smtClean="0">
                  <a:ln w="1905"/>
                </a:rPr>
                <a:t>zlonamjernih</a:t>
              </a:r>
              <a:r>
                <a:rPr lang="sr-Latn-ME" sz="3200" b="1" dirty="0" smtClean="0">
                  <a:ln w="1905"/>
                </a:rPr>
                <a:t> komandi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75637"/>
            <a:ext cx="5615655" cy="735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90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$text</a:t>
            </a:r>
            <a:r>
              <a:rPr sz="22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sz="2200" spc="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'&lt;b&gt;Hello&lt;/b&gt; world';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1979776"/>
            <a:ext cx="4571999" cy="10032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508" marR="0">
              <a:lnSpc>
                <a:spcPts val="2487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echo strip_tags($text);</a:t>
            </a:r>
          </a:p>
          <a:p>
            <a:pPr marL="0" marR="0">
              <a:lnSpc>
                <a:spcPts val="2111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sz="2200" spc="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Output: Hello world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2851757"/>
            <a:ext cx="6192989" cy="1271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508" marR="0">
              <a:lnSpc>
                <a:spcPts val="2487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echo strip_tags($text, '&lt;b&gt;');</a:t>
            </a:r>
          </a:p>
          <a:p>
            <a:pPr marL="0" marR="0">
              <a:lnSpc>
                <a:spcPts val="2112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sz="2200" spc="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Output: &lt;b&gt;Hello&lt;/b&gt;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world</a:t>
            </a:r>
          </a:p>
          <a:p>
            <a:pPr marL="0" marR="0">
              <a:lnSpc>
                <a:spcPts val="2111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sz="2200" spc="1336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=&gt; </a:t>
            </a:r>
            <a:r>
              <a:rPr sz="2200" b="1" dirty="0">
                <a:solidFill>
                  <a:srgbClr val="000000"/>
                </a:solidFill>
                <a:latin typeface="Courier New"/>
                <a:cs typeface="Courier New"/>
              </a:rPr>
              <a:t>Hello</a:t>
            </a:r>
            <a:r>
              <a:rPr sz="2200" b="1" spc="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world (u</a:t>
            </a:r>
            <a:r>
              <a:rPr sz="2200" spc="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browser-u)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7240" y="3991456"/>
            <a:ext cx="7939277" cy="12721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08508" marR="0">
              <a:lnSpc>
                <a:spcPts val="2490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echo htmlspecialchars($text);</a:t>
            </a:r>
          </a:p>
          <a:p>
            <a:pPr marL="0" marR="0">
              <a:lnSpc>
                <a:spcPts val="2114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sz="2200" spc="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Output: &amp;lt;b&amp;gt;Hello&amp;lt;/b&amp;gt;</a:t>
            </a:r>
            <a:r>
              <a:rPr sz="2200" spc="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world</a:t>
            </a:r>
          </a:p>
          <a:p>
            <a:pPr marL="0" marR="0">
              <a:lnSpc>
                <a:spcPts val="2111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sz="2200" spc="1336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=&gt; &lt;b&gt;Hello&lt;/b&gt; world </a:t>
            </a:r>
            <a:r>
              <a:rPr sz="2200" spc="12" dirty="0">
                <a:solidFill>
                  <a:srgbClr val="000000"/>
                </a:solidFill>
                <a:latin typeface="Courier New"/>
                <a:cs typeface="Courier New"/>
              </a:rPr>
              <a:t>(u</a:t>
            </a:r>
            <a:r>
              <a:rPr sz="22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browser-u)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Primjer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547288" cy="28982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P4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korisnički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un</a:t>
            </a:r>
            <a:r>
              <a:rPr lang="sr-Latn-ME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etog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parametra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sadrži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krajnje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leve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i krajnje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desne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jelin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R4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trim()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uklanjaju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krajnje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bjeline</a:t>
            </a:r>
            <a:r>
              <a:rPr lang="en-US"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obje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strane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stringa</a:t>
            </a:r>
            <a:r>
              <a:rPr lang="en-US" sz="2800" spc="-18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err="1" smtClean="0">
                  <a:ln w="1905"/>
                </a:rPr>
                <a:t>Ulanjanje</a:t>
              </a:r>
              <a:r>
                <a:rPr lang="sr-Latn-ME" sz="3200" b="1" dirty="0" smtClean="0">
                  <a:ln w="1905"/>
                </a:rPr>
                <a:t> krajnjih bjelina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5798089" cy="26673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Instalacija</a:t>
            </a:r>
            <a:r>
              <a:rPr sz="32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Apache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Podešavanje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Apache servera</a:t>
            </a: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Instalacija</a:t>
            </a:r>
            <a:r>
              <a:rPr sz="32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Podešavanje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konfiguracije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Instalacija</a:t>
            </a:r>
            <a:r>
              <a:rPr sz="32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MySQL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Razdvojene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err="1" smtClean="0">
                  <a:ln w="1905"/>
                </a:rPr>
                <a:t>instalacije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371523" cy="4398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P5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 Dužina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(broj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karaktera)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nekog</a:t>
            </a:r>
            <a:r>
              <a:rPr lang="sr-Latn-ME" sz="28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parametra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korisničkog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unosa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zadovoljava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ograničenja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b="1" dirty="0">
                <a:solidFill>
                  <a:srgbClr val="000000"/>
                </a:solidFill>
                <a:latin typeface="Calibri"/>
                <a:cs typeface="Calibri"/>
              </a:rPr>
              <a:t>R5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substr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()</a:t>
            </a:r>
            <a:r>
              <a:rPr lang="en-US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ograničava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dužina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korisničkog</a:t>
            </a:r>
            <a:r>
              <a:rPr lang="en-US"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parametra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odsecanjem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karaktera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desne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strane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prekida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izvršavanje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traži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sr-Latn-ME"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korisnika</a:t>
            </a:r>
            <a:r>
              <a:rPr lang="en-US" sz="2800" spc="4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ponovni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unos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podatka</a:t>
            </a:r>
            <a:r>
              <a:rPr lang="en-US" sz="2800" spc="-17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Ograničavanje dužine </a:t>
              </a:r>
              <a:r>
                <a:rPr lang="sr-Latn-ME" sz="3200" b="1" dirty="0" err="1" smtClean="0">
                  <a:ln w="1905"/>
                </a:rPr>
                <a:t>stringova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366760" cy="18420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Ključno je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bezbijed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iti</a:t>
            </a:r>
            <a:r>
              <a:rPr sz="28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>
                <a:solidFill>
                  <a:srgbClr val="000000"/>
                </a:solidFill>
                <a:latin typeface="Calibri"/>
                <a:cs typeface="Calibri"/>
              </a:rPr>
              <a:t>svi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zadovoljavaju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spc="-34" dirty="0" err="1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zahtjeve</a:t>
            </a:r>
            <a:r>
              <a:rPr lang="en-US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1" dirty="0" err="1">
                <a:solidFill>
                  <a:srgbClr val="000000"/>
                </a:solidFill>
                <a:latin typeface="Calibri"/>
                <a:cs typeface="Calibri"/>
              </a:rPr>
              <a:t>korisnika</a:t>
            </a:r>
            <a:r>
              <a:rPr lang="en-US"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sistema</a:t>
            </a:r>
            <a:endParaRPr lang="en-US" sz="2400" spc="-12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413"/>
              </a:lnSpc>
              <a:spcBef>
                <a:spcPts val="284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Ograničenja</a:t>
            </a:r>
            <a:r>
              <a:rPr lang="en-US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definisana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endParaRPr lang="en-US" sz="2400" spc="-18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Značaj provjere podataka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75280" cy="52963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klijentskoj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>
                <a:solidFill>
                  <a:srgbClr val="000000"/>
                </a:solidFill>
                <a:latin typeface="Calibri"/>
                <a:cs typeface="Calibri"/>
              </a:rPr>
              <a:t>strani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–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opciono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Najčešće</a:t>
            </a:r>
            <a:r>
              <a:rPr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korišćenjem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Java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Script-a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!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Provjere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srednjem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sloju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serverskoj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strani</a:t>
            </a:r>
            <a:r>
              <a:rPr lang="en-US" sz="2800" spc="-15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– 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obavezno</a:t>
            </a:r>
            <a: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Korišćenjem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!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55"/>
              </a:lnSpc>
              <a:buFont typeface="Arial" pitchFamily="34" charset="0"/>
              <a:buChar char="•"/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Provjera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serverskoj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strani</a:t>
            </a:r>
            <a:r>
              <a:rPr lang="en-US" sz="2800" spc="-15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en-US" sz="2800" spc="-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automatski</a:t>
            </a:r>
            <a:r>
              <a:rPr lang="en-US"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DBMS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vrši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ovu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provjeru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3455"/>
              </a:lnSpc>
              <a:buFont typeface="Arial" pitchFamily="34" charset="0"/>
              <a:buChar char="•"/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Mjesta provjere podataka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17030"/>
            <a:ext cx="8543175" cy="45012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Obavlja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u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klijenskom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pregledaču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najčešće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JavaScript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-a.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Obično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vrši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provjera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vrijednosti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elemenata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forme</a:t>
            </a:r>
            <a:r>
              <a:rPr lang="en-US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1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endParaRPr lang="sr-Latn-ME" sz="2800" spc="-11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Nedostatak</a:t>
            </a:r>
            <a:r>
              <a:rPr lang="en-US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spc="-10" dirty="0">
                <a:solidFill>
                  <a:srgbClr val="000000"/>
                </a:solidFill>
                <a:latin typeface="Calibri"/>
                <a:cs typeface="Calibri"/>
              </a:rPr>
              <a:t/>
            </a:r>
            <a:br>
              <a:rPr lang="sr-Latn-ME" sz="2800" spc="-10" dirty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Z</a:t>
            </a:r>
            <a:r>
              <a:rPr lang="vi-VN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avisi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3" dirty="0">
                <a:solidFill>
                  <a:srgbClr val="000000"/>
                </a:solidFill>
                <a:latin typeface="Calibri"/>
                <a:cs typeface="Calibri"/>
              </a:rPr>
              <a:t>korisnika</a:t>
            </a:r>
            <a:r>
              <a:rPr lang="vi-VN"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 njegovog okruženja</a:t>
            </a:r>
            <a:r>
              <a:rPr lang="vi-VN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lang="vi-VN"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1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lang="vi-V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vi-VN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zabrani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upotrebu</a:t>
            </a:r>
            <a:r>
              <a:rPr lang="vi-VN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JavaScript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-a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8" dirty="0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vi-VN"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vi-VN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vi-VN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namerno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nenamerno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zaobiđe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provjeru</a:t>
            </a:r>
            <a:r>
              <a:rPr lang="vi-VN"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1" dirty="0">
                <a:solidFill>
                  <a:srgbClr val="000000"/>
                </a:solidFill>
                <a:latin typeface="Calibri"/>
                <a:cs typeface="Calibri"/>
              </a:rPr>
              <a:t>ispravnosti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8" dirty="0">
                <a:solidFill>
                  <a:srgbClr val="000000"/>
                </a:solidFill>
                <a:latin typeface="Calibri"/>
                <a:cs typeface="Calibri"/>
              </a:rPr>
              <a:t>podataka.</a:t>
            </a: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Provjera podataka na klijentskoj strani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619296" cy="28982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vrši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skriptu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srednjeg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sloja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 skriptu)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glavni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14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spc="-14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3600" dirty="0" err="1">
                <a:solidFill>
                  <a:srgbClr val="FF0000"/>
                </a:solidFill>
                <a:latin typeface="Calibri"/>
                <a:cs typeface="Calibri"/>
              </a:rPr>
              <a:t>Ovo</a:t>
            </a:r>
            <a:r>
              <a:rPr lang="en-US" sz="3600" dirty="0">
                <a:solidFill>
                  <a:srgbClr val="FF0000"/>
                </a:solidFill>
                <a:latin typeface="Calibri"/>
                <a:cs typeface="Calibri"/>
              </a:rPr>
              <a:t> se</a:t>
            </a:r>
            <a:r>
              <a:rPr lang="en-US" sz="3600" spc="1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sz="3600" dirty="0">
                <a:solidFill>
                  <a:srgbClr val="FF0000"/>
                </a:solidFill>
                <a:latin typeface="Calibri"/>
                <a:cs typeface="Calibri"/>
              </a:rPr>
              <a:t>ne</a:t>
            </a:r>
            <a:r>
              <a:rPr lang="en-US" sz="3600" spc="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Calibri"/>
                <a:cs typeface="Calibri"/>
              </a:rPr>
              <a:t>smije</a:t>
            </a:r>
            <a:r>
              <a:rPr lang="en-US" sz="360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sz="3600" spc="-20" dirty="0" err="1">
                <a:solidFill>
                  <a:srgbClr val="FF0000"/>
                </a:solidFill>
                <a:latin typeface="Calibri"/>
                <a:cs typeface="Calibri"/>
              </a:rPr>
              <a:t>izostaviti</a:t>
            </a:r>
            <a:r>
              <a:rPr lang="en-US" sz="3600" spc="51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Calibri"/>
                <a:cs typeface="Calibri"/>
              </a:rPr>
              <a:t>ni</a:t>
            </a:r>
            <a:r>
              <a:rPr lang="en-US" sz="3600" dirty="0">
                <a:solidFill>
                  <a:srgbClr val="FF0000"/>
                </a:solidFill>
                <a:latin typeface="Calibri"/>
                <a:cs typeface="Calibri"/>
              </a:rPr>
              <a:t> u</a:t>
            </a:r>
            <a:r>
              <a:rPr lang="en-US" sz="3600" spc="18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sz="3600" dirty="0" err="1" smtClean="0">
                <a:solidFill>
                  <a:srgbClr val="FF0000"/>
                </a:solidFill>
                <a:latin typeface="Calibri"/>
                <a:cs typeface="Calibri"/>
              </a:rPr>
              <a:t>jednoj</a:t>
            </a:r>
            <a:r>
              <a:rPr lang="sr-Latn-ME" sz="3600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sz="3600" spc="-10" dirty="0" err="1" smtClean="0">
                <a:solidFill>
                  <a:srgbClr val="FF0000"/>
                </a:solidFill>
                <a:latin typeface="Calibri"/>
                <a:cs typeface="Calibri"/>
              </a:rPr>
              <a:t>veb</a:t>
            </a:r>
            <a:r>
              <a:rPr lang="en-US" sz="3600" spc="21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Calibri"/>
                <a:cs typeface="Calibri"/>
              </a:rPr>
              <a:t>aplikaciji</a:t>
            </a:r>
            <a:r>
              <a:rPr lang="en-US" sz="3600" dirty="0">
                <a:solidFill>
                  <a:srgbClr val="FF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5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spc="-14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Provjera podataka u srednjem sloju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9915" y="1363318"/>
            <a:ext cx="8504573" cy="45012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spc="4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vrši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automatski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ažuriranju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ava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zadovoljenost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ograničenja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definisanih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poželjno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osloniti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implicitnu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ispravnosti</a:t>
            </a:r>
            <a:r>
              <a:rPr sz="2800" spc="6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bazi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ih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razloga</a:t>
            </a:r>
            <a:r>
              <a:rPr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spc="-15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Presretanje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grešaka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8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MySQL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javlja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uz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pomoć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komplikovano</a:t>
            </a:r>
            <a:endParaRPr lang="en-US" sz="2400" spc="-2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2929"/>
              </a:lnSpc>
              <a:spcBef>
                <a:spcPts val="291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Nepotrebno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opterećuje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mreža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i DBMS</a:t>
            </a:r>
          </a:p>
          <a:p>
            <a:pPr marL="800100" lvl="1" indent="-342900">
              <a:lnSpc>
                <a:spcPts val="2929"/>
              </a:lnSpc>
              <a:spcBef>
                <a:spcPts val="288"/>
              </a:spcBef>
              <a:buFont typeface="Arial" pitchFamily="34" charset="0"/>
              <a:buChar char="•"/>
            </a:pPr>
            <a:r>
              <a:rPr lang="en-US" sz="2400" spc="-60" dirty="0" err="1">
                <a:solidFill>
                  <a:srgbClr val="000000"/>
                </a:solidFill>
                <a:latin typeface="Calibri"/>
                <a:cs typeface="Calibri"/>
              </a:rPr>
              <a:t>Teško</a:t>
            </a:r>
            <a:r>
              <a:rPr lang="en-US" sz="24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korisniku</a:t>
            </a:r>
            <a:r>
              <a:rPr lang="en-US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i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poruke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o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grešci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predstav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iti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razumljivom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obliku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26"/>
              </a:lnSpc>
              <a:spcBef>
                <a:spcPts val="0"/>
              </a:spcBef>
              <a:spcAft>
                <a:spcPts val="0"/>
              </a:spcAft>
            </a:pPr>
            <a:endParaRPr sz="2800" spc="-15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Provjera podataka u bazi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363"/>
            <a:ext cx="8547288" cy="33598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 nekim funkcijama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ve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ć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sr-Latn-ME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eči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861313" marR="0" indent="-342900">
              <a:lnSpc>
                <a:spcPts val="2718"/>
              </a:lnSpc>
              <a:spcBef>
                <a:spcPts val="59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bool empty( mixed 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var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861313" marR="0" indent="-342900">
              <a:lnSpc>
                <a:spcPts val="2718"/>
              </a:lnSpc>
              <a:spcBef>
                <a:spcPts val="59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bool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isset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( mixed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var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,..., mixed</a:t>
            </a:r>
            <a:r>
              <a:rPr lang="en-US"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var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</a:p>
          <a:p>
            <a:pPr marL="861313" marR="0" indent="-342900">
              <a:lnSpc>
                <a:spcPts val="2718"/>
              </a:lnSpc>
              <a:spcBef>
                <a:spcPts val="59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void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var_dump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(</a:t>
            </a:r>
            <a:r>
              <a:rPr lang="en-US" sz="2400" spc="-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mixed expression,...,</a:t>
            </a:r>
          </a:p>
          <a:p>
            <a:pPr marL="2923413" marR="0">
              <a:lnSpc>
                <a:spcPts val="2595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mixed</a:t>
            </a:r>
            <a:r>
              <a:rPr lang="en-US" sz="24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expression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endParaRPr lang="sr-Latn-ME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2923413" marR="0">
              <a:lnSpc>
                <a:spcPts val="2595"/>
              </a:lnSpc>
              <a:spcBef>
                <a:spcPts val="0"/>
              </a:spcBef>
              <a:spcAft>
                <a:spcPts val="0"/>
              </a:spcAft>
            </a:pP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352425" indent="-342900">
              <a:lnSpc>
                <a:spcPts val="2718"/>
              </a:lnSpc>
              <a:spcBef>
                <a:spcPts val="595"/>
              </a:spcBef>
              <a:buFont typeface="Arial" pitchFamily="34" charset="0"/>
              <a:buChar char="•"/>
            </a:pP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pl-PL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43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pl-PL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27" dirty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r>
              <a:rPr lang="pl-PL"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sa regularnim</a:t>
            </a:r>
            <a:r>
              <a:rPr lang="pl-PL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izrazima</a:t>
            </a:r>
          </a:p>
          <a:p>
            <a:pPr marL="518413" marR="0">
              <a:lnSpc>
                <a:spcPts val="2718"/>
              </a:lnSpc>
              <a:spcBef>
                <a:spcPts val="595"/>
              </a:spcBef>
              <a:spcAft>
                <a:spcPts val="0"/>
              </a:spcAft>
            </a:pP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PHP f-je koje se koriste za provjeru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56654"/>
            <a:ext cx="4731628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bool empty ( </a:t>
            </a:r>
            <a:r>
              <a:rPr sz="3200" b="1" spc="-14" dirty="0">
                <a:solidFill>
                  <a:srgbClr val="000000"/>
                </a:solidFill>
                <a:latin typeface="Calibri"/>
                <a:cs typeface="Calibri"/>
              </a:rPr>
              <a:t>mixed</a:t>
            </a: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b="1" spc="-23" dirty="0">
                <a:solidFill>
                  <a:srgbClr val="000000"/>
                </a:solidFill>
                <a:latin typeface="Calibri"/>
                <a:cs typeface="Calibri"/>
              </a:rPr>
              <a:t>var</a:t>
            </a:r>
            <a:r>
              <a:rPr sz="3200" b="1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95536" y="1887574"/>
            <a:ext cx="8748464" cy="39626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Utvrđuje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li se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smatrati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praznom</a:t>
            </a:r>
            <a:endParaRPr lang="sr-Latn-ME" sz="2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7" dirty="0" err="1" smtClean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800" spc="4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TRUE </a:t>
            </a:r>
            <a:r>
              <a:rPr sz="2800" spc="-44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smatrati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praznom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FALSE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suprotnom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smatra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praznom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4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definisana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nultu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sz="2800" spc="6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smatraju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praznim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""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(prazan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string),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0</a:t>
            </a:r>
            <a:r>
              <a:rPr sz="2800" b="1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(0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integer),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"0"</a:t>
            </a:r>
            <a:r>
              <a:rPr sz="28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(0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sr-Latn-ME" sz="28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string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),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NULL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spc="-33" dirty="0">
                <a:solidFill>
                  <a:srgbClr val="000000"/>
                </a:solidFill>
                <a:latin typeface="Calibri"/>
                <a:cs typeface="Calibri"/>
              </a:rPr>
              <a:t>FALSE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spc="-18" dirty="0">
                <a:solidFill>
                  <a:srgbClr val="000000"/>
                </a:solidFill>
                <a:latin typeface="Calibri"/>
                <a:cs typeface="Calibri"/>
              </a:rPr>
              <a:t>array()</a:t>
            </a:r>
            <a:r>
              <a:rPr sz="2800" b="1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(prazan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niz),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000000"/>
                </a:solidFill>
                <a:latin typeface="Calibri"/>
                <a:cs typeface="Calibri"/>
              </a:rPr>
              <a:t>var</a:t>
            </a:r>
            <a:r>
              <a:rPr sz="2800" b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spc="-11" dirty="0">
                <a:solidFill>
                  <a:srgbClr val="000000"/>
                </a:solidFill>
                <a:latin typeface="Calibri"/>
                <a:cs typeface="Calibri"/>
              </a:rPr>
              <a:t>$</a:t>
            </a:r>
            <a:r>
              <a:rPr sz="2800" b="1" spc="-11" dirty="0" err="1">
                <a:solidFill>
                  <a:srgbClr val="000000"/>
                </a:solidFill>
                <a:latin typeface="Calibri"/>
                <a:cs typeface="Calibri"/>
              </a:rPr>
              <a:t>var</a:t>
            </a:r>
            <a:r>
              <a:rPr sz="2800" b="1" spc="-11" dirty="0" smtClean="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lang="sr-Latn-ME" sz="2800" b="1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tj.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polje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klase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definisana,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ali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joj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dodijelj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ena</a:t>
            </a:r>
            <a:r>
              <a:rPr sz="2800" spc="3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endParaRPr sz="2800" spc="-15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Funkcija </a:t>
              </a:r>
              <a:r>
                <a:rPr lang="sr-Latn-ME" sz="3200" b="1" dirty="0" err="1" smtClean="0">
                  <a:ln w="1905"/>
                </a:rPr>
                <a:t>empty</a:t>
              </a:r>
              <a:r>
                <a:rPr lang="sr-Latn-ME" sz="3200" b="1" dirty="0" smtClean="0">
                  <a:ln w="1905"/>
                </a:rPr>
                <a:t>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56654"/>
            <a:ext cx="6954866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bool isset ( </a:t>
            </a:r>
            <a:r>
              <a:rPr sz="3200" b="1" spc="-14" dirty="0">
                <a:solidFill>
                  <a:srgbClr val="000000"/>
                </a:solidFill>
                <a:latin typeface="Calibri"/>
                <a:cs typeface="Calibri"/>
              </a:rPr>
              <a:t>mixed</a:t>
            </a: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b="1" spc="-70" dirty="0">
                <a:solidFill>
                  <a:srgbClr val="000000"/>
                </a:solidFill>
                <a:latin typeface="Calibri"/>
                <a:cs typeface="Calibri"/>
              </a:rPr>
              <a:t>var,</a:t>
            </a:r>
            <a:r>
              <a:rPr sz="3200" b="1" spc="8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... </a:t>
            </a:r>
            <a:r>
              <a:rPr sz="3200" b="1" spc="-10" dirty="0">
                <a:solidFill>
                  <a:srgbClr val="000000"/>
                </a:solidFill>
                <a:latin typeface="Calibri"/>
                <a:cs typeface="Calibri"/>
              </a:rPr>
              <a:t>,mixed </a:t>
            </a:r>
            <a:r>
              <a:rPr sz="3200" b="1" spc="-15" dirty="0">
                <a:solidFill>
                  <a:srgbClr val="000000"/>
                </a:solidFill>
                <a:latin typeface="Calibri"/>
                <a:cs typeface="Calibri"/>
              </a:rPr>
              <a:t>var)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01874" y="1844824"/>
            <a:ext cx="8390606" cy="26545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TRUE </a:t>
            </a:r>
            <a:r>
              <a:rPr sz="2800" spc="-44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var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postoji,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smtClean="0">
                <a:solidFill>
                  <a:srgbClr val="000000"/>
                </a:solidFill>
                <a:latin typeface="Calibri"/>
                <a:cs typeface="Calibri"/>
              </a:rPr>
              <a:t>FALSE</a:t>
            </a:r>
            <a:r>
              <a:rPr sz="2800" spc="3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suprotnom.</a:t>
            </a:r>
            <a:r>
              <a:rPr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varijanti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više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r>
              <a:rPr sz="2800" spc="49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800" spc="49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poziv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 više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argumenata)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TRUE samo a</a:t>
            </a:r>
            <a:r>
              <a:rPr sz="2800" spc="-6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 err="1" smtClean="0">
                <a:solidFill>
                  <a:srgbClr val="000000"/>
                </a:solidFill>
                <a:latin typeface="Calibri"/>
                <a:cs typeface="Calibri"/>
              </a:rPr>
              <a:t>ko</a:t>
            </a:r>
            <a:r>
              <a:rPr lang="sr-Latn-ME" sz="2800" spc="-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7" dirty="0" err="1" smtClean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sz="2800" spc="5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postoje.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Smatra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$x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tri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slučaja: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71600" y="4357730"/>
            <a:ext cx="6124621" cy="11926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sz="2400" spc="-33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2400" spc="-33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400" spc="-33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4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nego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joj je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dodijelj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ena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>
                <a:solidFill>
                  <a:srgbClr val="000000"/>
                </a:solidFill>
                <a:latin typeface="Calibri"/>
                <a:cs typeface="Calibri"/>
              </a:rPr>
              <a:t>neka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40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joj je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dodijelj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ena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4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null ($x=null)</a:t>
            </a:r>
          </a:p>
          <a:p>
            <a:pPr marL="342900" marR="0" indent="-342900">
              <a:lnSpc>
                <a:spcPts val="2932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Nakon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poziva</a:t>
            </a:r>
            <a:r>
              <a:rPr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unset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(unset($x))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Funkcija </a:t>
              </a:r>
              <a:r>
                <a:rPr lang="sr-Latn-ME" sz="3200" b="1" dirty="0" err="1" smtClean="0">
                  <a:ln w="1905"/>
                </a:rPr>
                <a:t>isset</a:t>
              </a:r>
              <a:r>
                <a:rPr lang="sr-Latn-ME" sz="3200" b="1" dirty="0" smtClean="0">
                  <a:ln w="1905"/>
                </a:rPr>
                <a:t>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56654"/>
            <a:ext cx="7469001" cy="15452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void var_dump</a:t>
            </a:r>
            <a:r>
              <a:rPr sz="3200" b="1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3200" b="1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b="1" spc="-15" dirty="0">
                <a:solidFill>
                  <a:srgbClr val="000000"/>
                </a:solidFill>
                <a:latin typeface="Calibri"/>
                <a:cs typeface="Calibri"/>
              </a:rPr>
              <a:t>mixed</a:t>
            </a: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 expression,</a:t>
            </a:r>
            <a:r>
              <a:rPr sz="3200" b="1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...</a:t>
            </a:r>
            <a:r>
              <a:rPr sz="3200" b="1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</a:p>
          <a:p>
            <a:pPr marL="2832226" marR="0">
              <a:lnSpc>
                <a:spcPts val="3456"/>
              </a:lnSpc>
              <a:spcBef>
                <a:spcPts val="0"/>
              </a:spcBef>
              <a:spcAft>
                <a:spcPts val="0"/>
              </a:spcAft>
            </a:pPr>
            <a:r>
              <a:rPr sz="3200" b="1" spc="-15" dirty="0">
                <a:solidFill>
                  <a:srgbClr val="000000"/>
                </a:solidFill>
                <a:latin typeface="Calibri"/>
                <a:cs typeface="Calibri"/>
              </a:rPr>
              <a:t>mixed</a:t>
            </a: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 expression</a:t>
            </a:r>
            <a:r>
              <a:rPr sz="3200" b="1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95537" y="2326486"/>
            <a:ext cx="8496944" cy="39497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izraze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skalarnog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ispisuju</a:t>
            </a:r>
            <a:r>
              <a:rPr sz="2800" spc="6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tip 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izraza.</a:t>
            </a:r>
          </a:p>
          <a:p>
            <a:pPr marL="457200" marR="0" indent="-4572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nizove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ispisuje</a:t>
            </a:r>
            <a:r>
              <a:rPr sz="28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(array),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lanova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zatim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5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član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niza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indeks,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 i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sz="2800" spc="-12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objekte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ispisuje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 (Object),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naziv klase, </a:t>
            </a:r>
            <a:r>
              <a:rPr sz="28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lang="sr-Latn-ME" sz="2800" spc="-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polja</a:t>
            </a:r>
            <a:r>
              <a:rPr sz="28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objekta/klase,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zatim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7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3" dirty="0">
                <a:solidFill>
                  <a:srgbClr val="000000"/>
                </a:solidFill>
                <a:latin typeface="Calibri"/>
                <a:cs typeface="Calibri"/>
              </a:rPr>
              <a:t>svako</a:t>
            </a:r>
            <a:r>
              <a:rPr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polje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objekta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naziv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polja,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 i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spc="-15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lang="vi-VN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vi-V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procesu</a:t>
            </a:r>
            <a:r>
              <a:rPr lang="vi-V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4" dirty="0">
                <a:solidFill>
                  <a:srgbClr val="000000"/>
                </a:solidFill>
                <a:latin typeface="Calibri"/>
                <a:cs typeface="Calibri"/>
              </a:rPr>
              <a:t>testiranja</a:t>
            </a:r>
            <a:r>
              <a:rPr lang="vi-VN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5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proslijeđenih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skriptu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vi-VN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a ne</a:t>
            </a:r>
            <a:r>
              <a:rPr lang="vi-VN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47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vi-VN"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samu</a:t>
            </a:r>
            <a:r>
              <a:rPr lang="vi-V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20" dirty="0">
                <a:solidFill>
                  <a:srgbClr val="000000"/>
                </a:solidFill>
                <a:latin typeface="Calibri"/>
                <a:cs typeface="Calibri"/>
              </a:rPr>
              <a:t>provjeru.</a:t>
            </a:r>
          </a:p>
          <a:p>
            <a:pPr marL="0" marR="0">
              <a:lnSpc>
                <a:spcPts val="3027"/>
              </a:lnSpc>
              <a:spcBef>
                <a:spcPts val="0"/>
              </a:spcBef>
              <a:spcAft>
                <a:spcPts val="0"/>
              </a:spcAft>
            </a:pPr>
            <a:endParaRPr sz="2800" spc="-15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Funkcija var_</a:t>
              </a:r>
              <a:r>
                <a:rPr lang="sr-Latn-ME" sz="3200" b="1" dirty="0" err="1" smtClean="0">
                  <a:ln w="1905"/>
                </a:rPr>
                <a:t>dump</a:t>
              </a:r>
              <a:r>
                <a:rPr lang="sr-Latn-ME" sz="3200" b="1" dirty="0" smtClean="0">
                  <a:ln w="1905"/>
                </a:rPr>
                <a:t>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430594" y="1828800"/>
            <a:ext cx="5737122" cy="4114800"/>
          </a:xfrm>
          <a:prstGeom prst="rect">
            <a:avLst/>
          </a:prstGeom>
          <a:blipFill>
            <a:blip r:embed="rId2" cstate="print"/>
            <a:srcRect/>
            <a:stretch>
              <a:fillRect l="-24935" t="-44444" r="-34447" b="-22223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pSp>
        <p:nvGrpSpPr>
          <p:cNvPr id="4" name="Group 3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5" name="Rounded Rectangle 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Instalacija</a:t>
              </a:r>
              <a:r>
                <a:rPr lang="en-US" sz="3600" b="1" dirty="0" smtClean="0">
                  <a:ln w="1905"/>
                </a:rPr>
                <a:t> Apache </a:t>
              </a:r>
              <a:r>
                <a:rPr lang="en-US" sz="3600" b="1" dirty="0" err="1" smtClean="0">
                  <a:ln w="1905"/>
                </a:rPr>
                <a:t>servera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363"/>
            <a:ext cx="9114888" cy="28725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Pronala</a:t>
            </a:r>
            <a:r>
              <a:rPr sz="3200" spc="-17" dirty="0">
                <a:solidFill>
                  <a:srgbClr val="000000"/>
                </a:solidFill>
                <a:latin typeface="Calibri"/>
                <a:cs typeface="Calibri"/>
              </a:rPr>
              <a:t>ženje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i </a:t>
            </a:r>
            <a:r>
              <a:rPr sz="3200" spc="-11" dirty="0" err="1">
                <a:solidFill>
                  <a:srgbClr val="000000"/>
                </a:solidFill>
                <a:latin typeface="Calibri"/>
                <a:cs typeface="Calibri"/>
              </a:rPr>
              <a:t>izdvajanje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167944" marR="0">
              <a:lnSpc>
                <a:spcPts val="2487"/>
              </a:lnSpc>
              <a:spcBef>
                <a:spcPts val="94"/>
              </a:spcBef>
              <a:spcAft>
                <a:spcPts val="0"/>
              </a:spcAft>
            </a:pPr>
            <a:r>
              <a:rPr lang="sr-Latn-ME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mixed</a:t>
            </a:r>
            <a:r>
              <a:rPr sz="2200" spc="15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ereg[i] (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string</a:t>
            </a:r>
            <a:r>
              <a:rPr sz="2200" spc="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uzorak, string izvor</a:t>
            </a:r>
          </a:p>
          <a:p>
            <a:pPr marL="2679826" marR="0">
              <a:lnSpc>
                <a:spcPts val="2376"/>
              </a:lnSpc>
              <a:spcBef>
                <a:spcPts val="0"/>
              </a:spcBef>
              <a:spcAft>
                <a:spcPts val="0"/>
              </a:spcAft>
            </a:pP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[,</a:t>
            </a:r>
            <a:r>
              <a:rPr sz="22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array</a:t>
            </a:r>
            <a:r>
              <a:rPr sz="22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&amp;regs]</a:t>
            </a:r>
            <a:r>
              <a:rPr sz="2200" spc="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</a:p>
          <a:p>
            <a:pPr marL="457200" marR="0" indent="-457200">
              <a:lnSpc>
                <a:spcPts val="3914"/>
              </a:lnSpc>
              <a:spcBef>
                <a:spcPts val="10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Zam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ena</a:t>
            </a:r>
            <a:r>
              <a:rPr sz="32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djelov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izvorne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32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32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0" marR="0">
              <a:lnSpc>
                <a:spcPts val="2487"/>
              </a:lnSpc>
              <a:spcBef>
                <a:spcPts val="623"/>
              </a:spcBef>
              <a:spcAft>
                <a:spcPts val="0"/>
              </a:spcAft>
            </a:pPr>
            <a:r>
              <a:rPr lang="sr-Latn-ME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string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ereg[i]_replace (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string pattern,</a:t>
            </a:r>
          </a:p>
          <a:p>
            <a:pPr marL="852170" marR="0">
              <a:lnSpc>
                <a:spcPts val="2376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		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string</a:t>
            </a:r>
            <a:r>
              <a:rPr sz="2200" spc="2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replacement, string</a:t>
            </a:r>
            <a:r>
              <a:rPr sz="22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string</a:t>
            </a:r>
            <a:r>
              <a:rPr sz="2200" spc="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</a:p>
          <a:p>
            <a:pPr marL="457200" marR="0" indent="-457200">
              <a:lnSpc>
                <a:spcPts val="3911"/>
              </a:lnSpc>
              <a:spcBef>
                <a:spcPts val="10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Razdvajanje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izvorne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elemente 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niza: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95537" y="4253965"/>
            <a:ext cx="8748464" cy="6283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90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array</a:t>
            </a:r>
            <a:r>
              <a:rPr sz="2200" spc="11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split[i]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(</a:t>
            </a:r>
            <a:r>
              <a:rPr sz="2200" spc="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string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pattern,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string string</a:t>
            </a:r>
          </a:p>
          <a:p>
            <a:pPr marL="2848991" marR="0">
              <a:lnSpc>
                <a:spcPts val="2413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[,</a:t>
            </a:r>
            <a:r>
              <a:rPr sz="2200" spc="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int limit] )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Funkcije za rad sa regularnim izrazima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89208" y="1340768"/>
            <a:ext cx="8619296" cy="37446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21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mixed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ereg</a:t>
            </a:r>
            <a:r>
              <a:rPr sz="24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( string</a:t>
            </a:r>
            <a:r>
              <a:rPr sz="2400" spc="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uzorak, string izvor</a:t>
            </a:r>
          </a:p>
          <a:p>
            <a:pPr marL="2344547" marR="0">
              <a:lnSpc>
                <a:spcPts val="2594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[, array &amp;regs]</a:t>
            </a:r>
            <a:r>
              <a:rPr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</a:p>
          <a:p>
            <a:pPr marL="457200" marR="0" indent="-457200">
              <a:lnSpc>
                <a:spcPts val="3911"/>
              </a:lnSpc>
              <a:spcBef>
                <a:spcPts val="16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rovjer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ava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unutar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stringa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 err="1">
                <a:solidFill>
                  <a:srgbClr val="000000"/>
                </a:solidFill>
                <a:latin typeface="Calibri"/>
                <a:cs typeface="Calibri"/>
              </a:rPr>
              <a:t>izvor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nalazi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odgovara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regularnom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izrazu</a:t>
            </a:r>
            <a:r>
              <a:rPr sz="2800" spc="-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 err="1" smtClean="0">
                <a:solidFill>
                  <a:srgbClr val="000000"/>
                </a:solidFill>
                <a:latin typeface="Calibri"/>
                <a:cs typeface="Calibri"/>
              </a:rPr>
              <a:t>uzorak</a:t>
            </a:r>
            <a:r>
              <a:rPr lang="sr-Latn-ME" sz="2800" i="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case sensitive).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opcioni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regs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1 u slučaju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stringa</a:t>
            </a:r>
            <a: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 err="1" smtClean="0">
                <a:solidFill>
                  <a:srgbClr val="000000"/>
                </a:solidFill>
                <a:latin typeface="Calibri"/>
                <a:cs typeface="Calibri"/>
              </a:rPr>
              <a:t>izvor</a:t>
            </a:r>
            <a:r>
              <a:rPr sz="2800" i="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nalazi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odgovara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regularnom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izrazu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 err="1" smtClean="0">
                <a:solidFill>
                  <a:srgbClr val="000000"/>
                </a:solidFill>
                <a:latin typeface="Calibri"/>
                <a:cs typeface="Calibri"/>
              </a:rPr>
              <a:t>uzorak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 U suprotnom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false.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Funkcija </a:t>
              </a:r>
              <a:r>
                <a:rPr lang="sr-Latn-ME" sz="3200" b="1" dirty="0" err="1" smtClean="0">
                  <a:ln w="1905"/>
                </a:rPr>
                <a:t>ereg</a:t>
              </a:r>
              <a:r>
                <a:rPr lang="sr-Latn-ME" sz="3200" b="1" dirty="0" smtClean="0">
                  <a:ln w="1905"/>
                </a:rPr>
                <a:t>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56654"/>
            <a:ext cx="8496944" cy="45397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Parametar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regs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u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njemu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čuvaju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djelov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stringa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izvor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odgovaraju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djelov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regularnog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izraza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uzorak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(koji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tom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slučaju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moraju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nalaziti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malih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zagrada).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$regs[1] će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sadržati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podstring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parametra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 err="1" smtClean="0">
                <a:solidFill>
                  <a:srgbClr val="000000"/>
                </a:solidFill>
                <a:latin typeface="Calibri"/>
                <a:cs typeface="Calibri"/>
              </a:rPr>
              <a:t>izvor</a:t>
            </a:r>
            <a:r>
              <a:rPr lang="sr-Latn-ME" sz="2800" i="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odgovara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delu regularnog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izraza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počinje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prve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leve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zagrade;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$regs[2]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podstringu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sr-Latn-ME" sz="2800" spc="-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počinje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druge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leve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zagrade,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itd</a:t>
            </a:r>
            <a:r>
              <a:rPr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$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regs[0] će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sadržati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koopiju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kompletnog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stringa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odgovara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regularnom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izrazu.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Funkcija </a:t>
              </a:r>
              <a:r>
                <a:rPr lang="sr-Latn-ME" sz="3200" b="1" dirty="0" err="1" smtClean="0">
                  <a:ln w="1905"/>
                </a:rPr>
                <a:t>ereg</a:t>
              </a:r>
              <a:r>
                <a:rPr lang="sr-Latn-ME" sz="3200" b="1" dirty="0" smtClean="0">
                  <a:ln w="1905"/>
                </a:rPr>
                <a:t>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400402"/>
            <a:ext cx="8424936" cy="11413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1">
              <a:lnSpc>
                <a:spcPts val="2490"/>
              </a:lnSpc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mixed eregi ( string</a:t>
            </a:r>
            <a:r>
              <a:rPr sz="2200" spc="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uzorak, string</a:t>
            </a:r>
            <a:r>
              <a:rPr sz="2200" spc="2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izvor</a:t>
            </a:r>
          </a:p>
          <a:p>
            <a:pPr marL="2801747" lvl="1">
              <a:lnSpc>
                <a:spcPts val="2377"/>
              </a:lnSpc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[,</a:t>
            </a:r>
            <a:r>
              <a:rPr sz="2200" spc="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array</a:t>
            </a:r>
            <a:r>
              <a:rPr sz="2200" spc="2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&amp;regs]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</a:p>
          <a:p>
            <a:pPr marL="457200" marR="0" indent="-457200">
              <a:lnSpc>
                <a:spcPts val="3911"/>
              </a:lnSpc>
              <a:spcBef>
                <a:spcPts val="10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Identična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funkciji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ereg()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samo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case-insensitive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Funkcija </a:t>
              </a:r>
              <a:r>
                <a:rPr lang="sr-Latn-ME" sz="3200" b="1" dirty="0" err="1" smtClean="0">
                  <a:ln w="1905"/>
                </a:rPr>
                <a:t>eregi</a:t>
              </a:r>
              <a:r>
                <a:rPr lang="sr-Latn-ME" sz="3200" b="1" dirty="0" smtClean="0">
                  <a:ln w="1905"/>
                </a:rPr>
                <a:t>()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3712" y="1363318"/>
            <a:ext cx="8510776" cy="44371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regulalnih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izraza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(regular expresions)</a:t>
            </a:r>
            <a:r>
              <a:rPr sz="28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utvrditi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li neki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string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zadovoljavaju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određene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složene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šablone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(datum,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adresa</a:t>
            </a:r>
            <a:r>
              <a:rPr sz="2800" spc="-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e-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pošte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,...).</a:t>
            </a: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7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regularnim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izrazima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omogućavaju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čak</a:t>
            </a:r>
            <a:r>
              <a:rPr sz="28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izdvajanje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zamjen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složenijih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podv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sz="2800" spc="5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zadatog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stringa.</a:t>
            </a: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Iako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7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r>
              <a:rPr sz="28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 regularnim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izrazima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pružaju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znatno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više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mogućnosti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nego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prethodno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opisane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ih izbeći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kad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god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moguće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 err="1">
                <a:solidFill>
                  <a:srgbClr val="000000"/>
                </a:solidFill>
                <a:latin typeface="Calibri"/>
                <a:cs typeface="Calibri"/>
              </a:rPr>
              <a:t>zato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lang="sr-Latn-ME" sz="2800" spc="-31" dirty="0" smtClean="0">
                <a:solidFill>
                  <a:srgbClr val="000000"/>
                </a:solidFill>
                <a:latin typeface="Calibri"/>
                <a:cs typeface="Calibri"/>
              </a:rPr>
              <a:t> t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roše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dosta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resursa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(prostornih</a:t>
            </a:r>
            <a:r>
              <a:rPr sz="28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vremenskih).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Regularni izrazi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0178" y="1356654"/>
            <a:ext cx="8584310" cy="46679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48944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.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znak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(džokerski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znak)</a:t>
            </a:r>
          </a:p>
          <a:p>
            <a:pPr marL="548944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\.</a:t>
            </a:r>
            <a:r>
              <a:rPr sz="2800" b="1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 znak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"."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(tač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ka)</a:t>
            </a:r>
          </a:p>
          <a:p>
            <a:pPr marL="548944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\\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 znak "\" (obrnuta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kosa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crta)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biste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izbegli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zabunu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regularan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izraz</a:t>
            </a:r>
            <a: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zadajete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tačno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određeni string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bolje je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koristite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jednostruke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navodnike</a:t>
            </a:r>
          </a:p>
          <a:p>
            <a:pPr marL="548944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[ ]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 bilo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znakova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zadatih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liste</a:t>
            </a:r>
            <a:r>
              <a:rPr lang="sr-Latn-ME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znakova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navedenih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sz="28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[ 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]; unutar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>
                <a:solidFill>
                  <a:srgbClr val="000000"/>
                </a:solidFill>
                <a:latin typeface="Calibri"/>
                <a:cs typeface="Calibri"/>
              </a:rPr>
              <a:t>liste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navode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pojedinačni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znaci i/ili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opsezi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znakova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POSIX-ova sintaksa za regularne izraze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24622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sz="1600"/>
          </a:p>
        </p:txBody>
      </p:sp>
      <p:sp>
        <p:nvSpPr>
          <p:cNvPr id="3" name="object 3"/>
          <p:cNvSpPr txBox="1"/>
          <p:nvPr/>
        </p:nvSpPr>
        <p:spPr>
          <a:xfrm>
            <a:off x="489208" y="1317030"/>
            <a:ext cx="8403272" cy="44242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8313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[^ ]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 nijedan od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znakova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zadatih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liste</a:t>
            </a:r>
            <a:r>
              <a:rPr lang="sr-Latn-ME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znakova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navedenih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sz="28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[^ i ]; unutar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>
                <a:solidFill>
                  <a:srgbClr val="000000"/>
                </a:solidFill>
                <a:latin typeface="Calibri"/>
                <a:cs typeface="Calibri"/>
              </a:rPr>
              <a:t>liste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navode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pojedinačni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znaci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i/ili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opsezi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znakova</a:t>
            </a:r>
          </a:p>
          <a:p>
            <a:pPr marL="457200" marR="0" indent="-457200">
              <a:lnSpc>
                <a:spcPts val="383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želite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se znak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^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tumači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običan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znak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postavite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1" dirty="0">
                <a:solidFill>
                  <a:srgbClr val="000000"/>
                </a:solidFill>
                <a:latin typeface="Calibri"/>
                <a:cs typeface="Calibri"/>
              </a:rPr>
              <a:t>ga</a:t>
            </a:r>
            <a:r>
              <a:rPr sz="2800" spc="6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mjest</a:t>
            </a: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osim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prvo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srednjih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zagrada.</a:t>
            </a:r>
          </a:p>
          <a:p>
            <a:pPr marL="457200" marR="0" indent="-457200">
              <a:lnSpc>
                <a:spcPts val="383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želite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znak</a:t>
            </a:r>
            <a:r>
              <a:rPr sz="2800" spc="-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 (znak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opseg)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tumači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 err="1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običan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znak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stavite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1" dirty="0">
                <a:solidFill>
                  <a:srgbClr val="000000"/>
                </a:solidFill>
                <a:latin typeface="Calibri"/>
                <a:cs typeface="Calibri"/>
              </a:rPr>
              <a:t>ga</a:t>
            </a:r>
            <a:r>
              <a:rPr sz="28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početak ili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kraj</a:t>
            </a:r>
            <a:r>
              <a:rPr lang="sr-Latn-ME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liste</a:t>
            </a:r>
            <a:r>
              <a:rPr sz="2800" spc="3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srednjih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zagrada.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POSIX-ova sintaksa za regularne izraze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568952" cy="398827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Pomoću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sidra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regularnom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izrazu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zadati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uzorak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nalazi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poč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etku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kraju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ispisuje.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Znak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^</a:t>
            </a:r>
            <a:r>
              <a:rPr sz="28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sidri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uzorak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po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etak,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a znak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$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kraj</a:t>
            </a:r>
            <a:r>
              <a:rPr lang="sr-Latn-ME"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znakovne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Ob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e </a:t>
            </a:r>
            <a:r>
              <a:rPr lang="en-US" sz="2800" spc="-30" dirty="0" err="1">
                <a:solidFill>
                  <a:srgbClr val="000000"/>
                </a:solidFill>
                <a:latin typeface="Calibri"/>
                <a:cs typeface="Calibri"/>
              </a:rPr>
              <a:t>vrste</a:t>
            </a:r>
            <a:r>
              <a:rPr lang="en-US"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sidra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28" dirty="0" err="1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regularnom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izrazu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kome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spc="-23" dirty="0" err="1">
                <a:solidFill>
                  <a:srgbClr val="000000"/>
                </a:solidFill>
                <a:latin typeface="Calibri"/>
                <a:cs typeface="Calibri"/>
              </a:rPr>
              <a:t>zahtijeva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potpuno</a:t>
            </a:r>
            <a:r>
              <a:rPr lang="en-US"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poklapanje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5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POSIX-ova sintaksa za regularne izraze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39552" y="1356654"/>
            <a:ext cx="8495928" cy="41678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Znak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?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znači 0 ili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pojavljivanje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Znak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*</a:t>
            </a:r>
            <a:r>
              <a:rPr sz="2800" b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znači 0,1 ili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više pojavljivanja</a:t>
            </a: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Znak +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znači 1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više pojavljivanja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Fiksni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pojavljivanja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 err="1">
                <a:solidFill>
                  <a:srgbClr val="000000"/>
                </a:solidFill>
                <a:latin typeface="Calibri"/>
                <a:cs typeface="Calibri"/>
              </a:rPr>
              <a:t>tra</a:t>
            </a:r>
            <a:r>
              <a:rPr sz="2800" spc="-75" dirty="0" err="1">
                <a:solidFill>
                  <a:srgbClr val="000000"/>
                </a:solidFill>
                <a:latin typeface="Calibri"/>
                <a:cs typeface="Calibri"/>
              </a:rPr>
              <a:t>ž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ene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pod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 err="1" smtClean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zadati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vitičastih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zagrada</a:t>
            </a:r>
            <a:r>
              <a:rPr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obliku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{min_broj}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Pomo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ću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sintakse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 vitičastim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>
                <a:solidFill>
                  <a:srgbClr val="000000"/>
                </a:solidFill>
                <a:latin typeface="Calibri"/>
                <a:cs typeface="Calibri"/>
              </a:rPr>
              <a:t>zagradama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mogu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zadati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minimalan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maksimalan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pojavljivanja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obliku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{min_broj,max_broj}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POSIX-ova sintaksa za regularne izraze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496944" cy="24493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Znaci ? ,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* , + , {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} se mogu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pojavljivati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iza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znaka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liste</a:t>
            </a:r>
            <a:r>
              <a:rPr sz="2800" spc="3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znakova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podizraza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regularnog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izraza</a:t>
            </a:r>
            <a:r>
              <a:rPr lang="sr-Latn-ME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razdvojenog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zagradama)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u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tom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slučaju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označava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određeni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broj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ponavljanja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>
                <a:solidFill>
                  <a:srgbClr val="000000"/>
                </a:solidFill>
                <a:latin typeface="Calibri"/>
                <a:cs typeface="Calibri"/>
              </a:rPr>
              <a:t>znaka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liste</a:t>
            </a:r>
            <a:r>
              <a:rPr sz="2800" spc="3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znakova,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podizraza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regularnog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izraza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POSIX-ova sintaksa za regularne izraze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401097" y="1814052"/>
            <a:ext cx="6312310" cy="4188542"/>
          </a:xfrm>
          <a:prstGeom prst="rect">
            <a:avLst/>
          </a:prstGeom>
          <a:blipFill>
            <a:blip r:embed="rId2" cstate="print"/>
            <a:srcRect/>
            <a:stretch>
              <a:fillRect l="-22196" t="-43311" r="-22662" b="-2042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pSp>
        <p:nvGrpSpPr>
          <p:cNvPr id="4" name="Group 3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5" name="Rounded Rectangle 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Instalacija</a:t>
              </a:r>
              <a:r>
                <a:rPr lang="en-US" sz="3600" b="1" dirty="0" smtClean="0">
                  <a:ln w="1905"/>
                </a:rPr>
                <a:t> Apache </a:t>
              </a:r>
              <a:r>
                <a:rPr lang="en-US" sz="3600" b="1" dirty="0" err="1" smtClean="0">
                  <a:ln w="1905"/>
                </a:rPr>
                <a:t>servera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6654"/>
            <a:ext cx="8292620" cy="40780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Podizrazi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regularnom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izrazu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uokviruju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malim</a:t>
            </a:r>
            <a:r>
              <a:rPr sz="28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zagradama.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Mogućnost grupisanja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izraza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podizraze</a:t>
            </a:r>
            <a:r>
              <a:rPr lang="sr-Latn-ME" sz="28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definisanje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složenih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regularnih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izraza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izdvajanje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odgovaraju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podizrazima</a:t>
            </a:r>
            <a:r>
              <a:rPr sz="2800" spc="3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regularnom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izrazu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niz.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Alternativni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uzorci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7" dirty="0" err="1">
                <a:solidFill>
                  <a:srgbClr val="000000"/>
                </a:solidFill>
                <a:latin typeface="Calibri"/>
                <a:cs typeface="Calibri"/>
              </a:rPr>
              <a:t>razdvajaju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pomoću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operatora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|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najniži prioritet od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svih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operatora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POSIX-ova sintaksa za regularne izraze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5" y="1356654"/>
            <a:ext cx="8568952" cy="40780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predstavljanje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specijalnih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znakova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sekvenca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obrnuta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kosa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crta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specijalni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znak.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Drugi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predstavi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specijalan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znak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on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stavi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listu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znakova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tamo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nema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specijalno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značenje.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regularnim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izrazima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 se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upotrebljavati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metaznaci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(\t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7" dirty="0">
                <a:solidFill>
                  <a:srgbClr val="000000"/>
                </a:solidFill>
                <a:latin typeface="Calibri"/>
                <a:cs typeface="Calibri"/>
              </a:rPr>
              <a:t>tabulator,</a:t>
            </a:r>
            <a:r>
              <a:rPr sz="2800" spc="8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\n -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novi red, \d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–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cifra,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\s - bilo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b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jelin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67544" y="286113"/>
            <a:ext cx="81115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200" b="1" dirty="0" smtClean="0">
                  <a:ln w="1905"/>
                </a:rPr>
                <a:t>POSIX-ova sintaksa za regularne izraze</a:t>
              </a:r>
              <a:endParaRPr lang="en-US" sz="32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1" y="1356654"/>
            <a:ext cx="8259256" cy="47064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C:\Program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Files\Apache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Group\Apache2\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conf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\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httpd.conf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DocumentRoot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"C:/Program</a:t>
            </a:r>
            <a:r>
              <a:rPr sz="32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Files/Apache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Group/Apache2/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htdocs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"</a:t>
            </a:r>
          </a:p>
          <a:p>
            <a:pPr marL="457200" marR="0" indent="-457200">
              <a:lnSpc>
                <a:spcPts val="3911"/>
              </a:lnSpc>
              <a:spcBef>
                <a:spcPts val="36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DocumentRoot "C:/www"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Obratiti</a:t>
            </a:r>
            <a:r>
              <a:rPr sz="32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pažnju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korišćenje</a:t>
            </a:r>
            <a:r>
              <a:rPr sz="3200" spc="-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/ i \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DirectoryIndex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index.html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index.php</a:t>
            </a:r>
            <a:r>
              <a:rPr sz="32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main.php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20" dirty="0">
                <a:solidFill>
                  <a:srgbClr val="000000"/>
                </a:solidFill>
                <a:latin typeface="Calibri"/>
                <a:cs typeface="Calibri"/>
              </a:rPr>
              <a:t>Restart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Apache servera </a:t>
            </a:r>
            <a:r>
              <a:rPr sz="3200" spc="-25" dirty="0">
                <a:solidFill>
                  <a:srgbClr val="000000"/>
                </a:solidFill>
                <a:latin typeface="Calibri"/>
                <a:cs typeface="Calibri"/>
              </a:rPr>
              <a:t>nakon</a:t>
            </a:r>
            <a:r>
              <a:rPr sz="32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1" dirty="0" err="1">
                <a:solidFill>
                  <a:srgbClr val="000000"/>
                </a:solidFill>
                <a:latin typeface="Calibri"/>
                <a:cs typeface="Calibri"/>
              </a:rPr>
              <a:t>pode</a:t>
            </a:r>
            <a:r>
              <a:rPr sz="3200" spc="-15" dirty="0" err="1">
                <a:solidFill>
                  <a:srgbClr val="000000"/>
                </a:solidFill>
                <a:latin typeface="Calibri"/>
                <a:cs typeface="Calibri"/>
              </a:rPr>
              <a:t>šavanja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obavezan</a:t>
            </a:r>
            <a:r>
              <a:rPr sz="3200" spc="-17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Instalacija</a:t>
              </a:r>
              <a:r>
                <a:rPr lang="en-US" sz="3600" b="1" dirty="0" smtClean="0">
                  <a:ln w="1905"/>
                </a:rPr>
                <a:t> Apache </a:t>
              </a:r>
              <a:r>
                <a:rPr lang="en-US" sz="3600" b="1" dirty="0" err="1" smtClean="0">
                  <a:ln w="1905"/>
                </a:rPr>
                <a:t>servera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401097" y="1858296"/>
            <a:ext cx="5309420" cy="3952569"/>
          </a:xfrm>
          <a:prstGeom prst="rect">
            <a:avLst/>
          </a:prstGeom>
          <a:blipFill>
            <a:blip r:embed="rId2" cstate="print"/>
            <a:srcRect/>
            <a:stretch>
              <a:fillRect l="-26388" t="-47014" r="-45832" b="-26493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pSp>
        <p:nvGrpSpPr>
          <p:cNvPr id="4" name="Group 3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5" name="Rounded Rectangle 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Instalacija</a:t>
              </a:r>
              <a:r>
                <a:rPr lang="en-US" sz="3600" b="1" dirty="0" smtClean="0">
                  <a:ln w="1905"/>
                </a:rPr>
                <a:t> PHP-a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1" y="1358178"/>
            <a:ext cx="8187247" cy="1483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Baz</a:t>
            </a:r>
            <a:r>
              <a:rPr lang="en-US" sz="32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32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32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3200" spc="-28" dirty="0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sz="32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50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skladištenje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32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4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32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klasična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32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8" dirty="0" err="1">
                <a:solidFill>
                  <a:srgbClr val="000000"/>
                </a:solidFill>
                <a:latin typeface="Calibri"/>
                <a:cs typeface="Calibri"/>
              </a:rPr>
              <a:t>rade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većom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količinom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8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1" y="3308861"/>
            <a:ext cx="8187247" cy="9836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Podaci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32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su potpuno</a:t>
            </a:r>
            <a:r>
              <a:rPr sz="32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2" dirty="0" err="1">
                <a:solidFill>
                  <a:srgbClr val="000000"/>
                </a:solidFill>
                <a:latin typeface="Calibri"/>
                <a:cs typeface="Calibri"/>
              </a:rPr>
              <a:t>nezavisni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aplikacije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1" y="4821051"/>
            <a:ext cx="8187247" cy="1483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Posebnim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naredbama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čita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0" dirty="0" err="1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iz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sz="3200" spc="3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32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ažurira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0" dirty="0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bazi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18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sz="32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odataka</a:t>
            </a:r>
            <a:r>
              <a:rPr lang="en-US" sz="32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dodaje, briše,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13" name="Rounded Rectangle 12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kern="1200" cap="none" spc="0" baseline="0" dirty="0" err="1" smtClean="0">
                  <a:ln w="1905"/>
                  <a:effectLst/>
                </a:rPr>
                <a:t>Aplikacije</a:t>
              </a:r>
              <a:r>
                <a:rPr lang="en-US" sz="3600" b="1" kern="1200" cap="none" spc="0" baseline="0" dirty="0" smtClean="0">
                  <a:ln w="1905"/>
                  <a:effectLst/>
                </a:rPr>
                <a:t> i </a:t>
              </a:r>
              <a:r>
                <a:rPr lang="en-US" sz="3600" b="1" kern="1200" cap="none" spc="0" baseline="0" dirty="0" err="1" smtClean="0">
                  <a:ln w="1905"/>
                  <a:effectLst/>
                </a:rPr>
                <a:t>baze</a:t>
              </a:r>
              <a:r>
                <a:rPr lang="en-US" sz="3600" b="1" kern="1200" cap="none" spc="0" baseline="0" dirty="0" smtClean="0">
                  <a:ln w="1905"/>
                  <a:effectLst/>
                </a:rPr>
                <a:t> </a:t>
              </a:r>
              <a:r>
                <a:rPr lang="en-US" sz="3600" b="1" kern="1200" cap="none" spc="0" baseline="0" dirty="0" err="1" smtClean="0">
                  <a:ln w="1905"/>
                  <a:effectLst/>
                </a:rPr>
                <a:t>podataka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371600" y="1651819"/>
            <a:ext cx="5265174" cy="4144298"/>
          </a:xfrm>
          <a:prstGeom prst="rect">
            <a:avLst/>
          </a:prstGeom>
          <a:blipFill>
            <a:blip r:embed="rId2" cstate="print"/>
            <a:srcRect/>
            <a:stretch>
              <a:fillRect l="-26051" t="-39857" r="-47618" b="-25623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pSp>
        <p:nvGrpSpPr>
          <p:cNvPr id="4" name="Group 3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5" name="Rounded Rectangle 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Instalacija</a:t>
              </a:r>
              <a:r>
                <a:rPr lang="en-US" sz="3600" b="1" dirty="0" smtClean="0">
                  <a:ln w="1905"/>
                </a:rPr>
                <a:t> PHP-a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356852" y="1843548"/>
            <a:ext cx="5043948" cy="3967317"/>
          </a:xfrm>
          <a:prstGeom prst="rect">
            <a:avLst/>
          </a:prstGeom>
          <a:blipFill>
            <a:blip r:embed="rId2" cstate="print"/>
            <a:srcRect/>
            <a:stretch>
              <a:fillRect l="-26900" t="-46470" r="-54386" b="-26392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pSp>
        <p:nvGrpSpPr>
          <p:cNvPr id="4" name="Group 3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5" name="Rounded Rectangle 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Instalacija</a:t>
              </a:r>
              <a:r>
                <a:rPr lang="en-US" sz="3600" b="1" dirty="0" smtClean="0">
                  <a:ln w="1905"/>
                </a:rPr>
                <a:t> PHP-a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755058" y="1828800"/>
            <a:ext cx="4807974" cy="3937819"/>
          </a:xfrm>
          <a:prstGeom prst="rect">
            <a:avLst/>
          </a:prstGeom>
          <a:blipFill>
            <a:blip r:embed="rId2" cstate="print"/>
            <a:srcRect/>
            <a:stretch>
              <a:fillRect l="-36501" t="-46443" r="-53681" b="-27715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pSp>
        <p:nvGrpSpPr>
          <p:cNvPr id="4" name="Group 3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5" name="Rounded Rectangle 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Instalacija</a:t>
              </a:r>
              <a:r>
                <a:rPr lang="en-US" sz="3600" b="1" dirty="0" smtClean="0">
                  <a:ln w="1905"/>
                </a:rPr>
                <a:t> PHP-a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04800" y="1340429"/>
            <a:ext cx="7847257" cy="11957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32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#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For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PHP 4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do something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like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this:</a:t>
            </a:r>
          </a:p>
          <a:p>
            <a:pPr marL="0" marR="0">
              <a:lnSpc>
                <a:spcPts val="2882"/>
              </a:lnSpc>
              <a:spcBef>
                <a:spcPts val="0"/>
              </a:spcBef>
              <a:spcAft>
                <a:spcPts val="0"/>
              </a:spcAft>
            </a:pPr>
            <a:r>
              <a:rPr sz="2400" b="1" dirty="0">
                <a:solidFill>
                  <a:srgbClr val="000000"/>
                </a:solidFill>
                <a:latin typeface="Calibri"/>
                <a:cs typeface="Calibri"/>
              </a:rPr>
              <a:t>LoadModule</a:t>
            </a:r>
            <a:r>
              <a:rPr sz="2400" b="1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0000"/>
                </a:solidFill>
                <a:latin typeface="Calibri"/>
                <a:cs typeface="Calibri"/>
              </a:rPr>
              <a:t>php4_module "c:/php/php4apache2.dll"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04800" y="2438089"/>
            <a:ext cx="10064367" cy="11955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32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# Don't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forget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copy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the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php4apache2.dll file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from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the sapi directory!</a:t>
            </a:r>
          </a:p>
          <a:p>
            <a:pPr marL="0" marR="0">
              <a:lnSpc>
                <a:spcPts val="2882"/>
              </a:lnSpc>
              <a:spcBef>
                <a:spcPts val="0"/>
              </a:spcBef>
              <a:spcAft>
                <a:spcPts val="0"/>
              </a:spcAft>
            </a:pPr>
            <a:r>
              <a:rPr sz="2400" b="1" spc="-12" dirty="0">
                <a:solidFill>
                  <a:srgbClr val="000000"/>
                </a:solidFill>
                <a:latin typeface="Calibri"/>
                <a:cs typeface="Calibri"/>
              </a:rPr>
              <a:t>AddType</a:t>
            </a:r>
            <a:r>
              <a:rPr sz="2400" b="1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0000"/>
                </a:solidFill>
                <a:latin typeface="Calibri"/>
                <a:cs typeface="Calibri"/>
              </a:rPr>
              <a:t>application/x-httpd-php</a:t>
            </a:r>
            <a:r>
              <a:rPr sz="2400" b="1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0000"/>
                </a:solidFill>
                <a:latin typeface="Calibri"/>
                <a:cs typeface="Calibri"/>
              </a:rPr>
              <a:t>.php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04800" y="3535914"/>
            <a:ext cx="7847035" cy="15611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2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#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For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PHP 5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do something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like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this:</a:t>
            </a:r>
          </a:p>
          <a:p>
            <a:pPr marL="0" marR="0">
              <a:lnSpc>
                <a:spcPts val="2879"/>
              </a:lnSpc>
              <a:spcBef>
                <a:spcPts val="0"/>
              </a:spcBef>
              <a:spcAft>
                <a:spcPts val="0"/>
              </a:spcAft>
            </a:pPr>
            <a:r>
              <a:rPr sz="2400" b="1" dirty="0">
                <a:solidFill>
                  <a:srgbClr val="000000"/>
                </a:solidFill>
                <a:latin typeface="Calibri"/>
                <a:cs typeface="Calibri"/>
              </a:rPr>
              <a:t>LoadModule</a:t>
            </a:r>
            <a:r>
              <a:rPr sz="2400" b="1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0000"/>
                </a:solidFill>
                <a:latin typeface="Calibri"/>
                <a:cs typeface="Calibri"/>
              </a:rPr>
              <a:t>php5_module "c:/php/php5apache2.dll"</a:t>
            </a:r>
          </a:p>
          <a:p>
            <a:pPr marL="0" marR="0">
              <a:lnSpc>
                <a:spcPts val="2882"/>
              </a:lnSpc>
              <a:spcBef>
                <a:spcPts val="0"/>
              </a:spcBef>
              <a:spcAft>
                <a:spcPts val="0"/>
              </a:spcAft>
            </a:pPr>
            <a:r>
              <a:rPr sz="2400" b="1" spc="-12" dirty="0">
                <a:solidFill>
                  <a:srgbClr val="000000"/>
                </a:solidFill>
                <a:latin typeface="Calibri"/>
                <a:cs typeface="Calibri"/>
              </a:rPr>
              <a:t>AddType</a:t>
            </a:r>
            <a:r>
              <a:rPr sz="2400" b="1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0000"/>
                </a:solidFill>
                <a:latin typeface="Calibri"/>
                <a:cs typeface="Calibri"/>
              </a:rPr>
              <a:t>application/x-httpd-php</a:t>
            </a:r>
            <a:r>
              <a:rPr sz="2400" b="1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0000"/>
                </a:solidFill>
                <a:latin typeface="Calibri"/>
                <a:cs typeface="Calibri"/>
              </a:rPr>
              <a:t>.php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04800" y="4999335"/>
            <a:ext cx="4318579" cy="11950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2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# configure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the path </a:t>
            </a: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php.ini</a:t>
            </a:r>
          </a:p>
          <a:p>
            <a:pPr marL="0" marR="0">
              <a:lnSpc>
                <a:spcPts val="2879"/>
              </a:lnSpc>
              <a:spcBef>
                <a:spcPts val="0"/>
              </a:spcBef>
              <a:spcAft>
                <a:spcPts val="0"/>
              </a:spcAft>
            </a:pPr>
            <a:r>
              <a:rPr sz="2400" b="1" dirty="0">
                <a:solidFill>
                  <a:srgbClr val="000000"/>
                </a:solidFill>
                <a:latin typeface="Calibri"/>
                <a:cs typeface="Calibri"/>
              </a:rPr>
              <a:t>PHPIniDir "C:/php"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Pode</a:t>
              </a:r>
              <a:r>
                <a:rPr lang="sr-Latn-ME" sz="3600" b="1" dirty="0" smtClean="0">
                  <a:ln w="1905"/>
                </a:rPr>
                <a:t>š</a:t>
              </a:r>
              <a:r>
                <a:rPr lang="en-US" sz="3600" b="1" dirty="0" err="1" smtClean="0">
                  <a:ln w="1905"/>
                </a:rPr>
                <a:t>avanje</a:t>
              </a:r>
              <a:r>
                <a:rPr lang="en-US" sz="3600" b="1" dirty="0" smtClean="0">
                  <a:ln w="1905"/>
                </a:rPr>
                <a:t> Apache i PHP-a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40429"/>
            <a:ext cx="7539176" cy="46038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3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PHPIniDir "C:/php"</a:t>
            </a:r>
          </a:p>
          <a:p>
            <a:pPr marL="342900" marR="0" indent="-342900">
              <a:lnSpc>
                <a:spcPts val="2882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register_globals</a:t>
            </a:r>
            <a:r>
              <a:rPr sz="2400" spc="-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:OFF</a:t>
            </a:r>
          </a:p>
          <a:p>
            <a:pPr marL="342900" marR="0" indent="-342900">
              <a:lnSpc>
                <a:spcPts val="287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error_reporting</a:t>
            </a:r>
          </a:p>
          <a:p>
            <a:pPr marL="518413" marR="0">
              <a:lnSpc>
                <a:spcPts val="2446"/>
              </a:lnSpc>
              <a:spcBef>
                <a:spcPts val="99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Razvoj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: E_ALL</a:t>
            </a:r>
          </a:p>
          <a:p>
            <a:pPr marL="518413" marR="0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Produkcija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: E_NONE</a:t>
            </a:r>
          </a:p>
          <a:p>
            <a:pPr marL="342900" marR="0" indent="-342900">
              <a:lnSpc>
                <a:spcPts val="2785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display_errors: ON</a:t>
            </a:r>
          </a:p>
          <a:p>
            <a:pPr marL="342900" marR="0" indent="-342900">
              <a:lnSpc>
                <a:spcPts val="287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extension and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extension_path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287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Putanja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do ekstenzija</a:t>
            </a:r>
          </a:p>
          <a:p>
            <a:pPr marL="0" marR="0">
              <a:lnSpc>
                <a:spcPts val="2783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session.save_path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278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Putanja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gd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lang="en-US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čuva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o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sesijama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783"/>
              </a:lnSpc>
            </a:pP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max_execution_time</a:t>
            </a: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518413" marR="0">
              <a:lnSpc>
                <a:spcPts val="2446"/>
              </a:lnSpc>
              <a:spcBef>
                <a:spcPts val="99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Default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: 30</a:t>
            </a:r>
          </a:p>
          <a:p>
            <a:pPr marL="0" marR="0">
              <a:lnSpc>
                <a:spcPts val="2783"/>
              </a:lnSpc>
              <a:spcBef>
                <a:spcPts val="0"/>
              </a:spcBef>
              <a:spcAft>
                <a:spcPts val="0"/>
              </a:spcAft>
            </a:pP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Pode</a:t>
              </a:r>
              <a:r>
                <a:rPr lang="sr-Latn-ME" sz="3600" b="1" dirty="0" err="1" smtClean="0">
                  <a:ln w="1905"/>
                </a:rPr>
                <a:t>šavanje</a:t>
              </a:r>
              <a:r>
                <a:rPr lang="en-US" sz="3600" b="1" dirty="0" smtClean="0">
                  <a:ln w="1905"/>
                </a:rPr>
                <a:t> PHP-a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312606" y="1858296"/>
            <a:ext cx="5781368" cy="4114801"/>
          </a:xfrm>
          <a:prstGeom prst="rect">
            <a:avLst/>
          </a:prstGeom>
          <a:blipFill>
            <a:blip r:embed="rId2" cstate="print"/>
            <a:srcRect/>
            <a:stretch>
              <a:fillRect l="-22704" t="-45161" r="-35460" b="-21505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Instalacija </a:t>
              </a:r>
              <a:r>
                <a:rPr lang="sr-Latn-ME" sz="3600" b="1" dirty="0" err="1" smtClean="0">
                  <a:ln w="1905"/>
                </a:rPr>
                <a:t>MySQL</a:t>
              </a:r>
              <a:r>
                <a:rPr lang="sr-Latn-ME" sz="3600" b="1" dirty="0" smtClean="0">
                  <a:ln w="1905"/>
                </a:rPr>
                <a:t>-a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371600" y="1873045"/>
            <a:ext cx="5338916" cy="4055808"/>
          </a:xfrm>
          <a:prstGeom prst="rect">
            <a:avLst/>
          </a:prstGeom>
          <a:blipFill>
            <a:blip r:embed="rId2" cstate="print"/>
            <a:srcRect/>
            <a:stretch>
              <a:fillRect l="-25691" t="-46182" r="-45580" b="-22909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pSp>
        <p:nvGrpSpPr>
          <p:cNvPr id="4" name="Group 3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5" name="Rounded Rectangle 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Instalacija </a:t>
              </a:r>
              <a:r>
                <a:rPr lang="sr-Latn-ME" sz="3600" b="1" dirty="0" err="1" smtClean="0">
                  <a:ln w="1905"/>
                </a:rPr>
                <a:t>MySQL</a:t>
              </a:r>
              <a:r>
                <a:rPr lang="sr-Latn-ME" sz="3600" b="1" dirty="0" smtClean="0">
                  <a:ln w="1905"/>
                </a:rPr>
                <a:t>-a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592994" y="1356362"/>
            <a:ext cx="8551006" cy="5501637"/>
          </a:xfrm>
          <a:prstGeom prst="rect">
            <a:avLst/>
          </a:prstGeom>
          <a:blipFill>
            <a:blip r:embed="rId2" cstate="print"/>
            <a:srcRect/>
            <a:stretch>
              <a:fillRect l="-6934" t="-24654" r="-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7240" y="1356363"/>
            <a:ext cx="3445626" cy="1106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4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Netbeans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IDE</a:t>
            </a:r>
            <a:r>
              <a:rPr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8.1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1795820"/>
            <a:ext cx="2357238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sz="3200" i="1" dirty="0">
                <a:solidFill>
                  <a:srgbClr val="000000"/>
                </a:solidFill>
                <a:latin typeface="Calibri"/>
                <a:cs typeface="Calibri"/>
              </a:rPr>
              <a:t>download: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2234732"/>
            <a:ext cx="6251213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https://netbeans.org/downloads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77240" y="2770889"/>
            <a:ext cx="7432119" cy="35944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4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Eclipse IDE + PHP</a:t>
            </a:r>
          </a:p>
          <a:p>
            <a:pPr marL="0" marR="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</a:pPr>
            <a:r>
              <a:rPr sz="3200" i="1" dirty="0">
                <a:solidFill>
                  <a:srgbClr val="000000"/>
                </a:solidFill>
                <a:latin typeface="Calibri"/>
                <a:cs typeface="Calibri"/>
              </a:rPr>
              <a:t>download:</a:t>
            </a:r>
          </a:p>
          <a:p>
            <a:pPr marL="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FF0000"/>
                </a:solidFill>
                <a:latin typeface="Calibri"/>
                <a:cs typeface="Calibri"/>
              </a:rPr>
              <a:t>https://eclipse.org/pdt/</a:t>
            </a:r>
          </a:p>
          <a:p>
            <a:pPr marL="0" marR="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PhpStorm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IDE</a:t>
            </a:r>
          </a:p>
          <a:p>
            <a:pPr marL="0" marR="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</a:pPr>
            <a:r>
              <a:rPr sz="3200" i="1" dirty="0">
                <a:solidFill>
                  <a:srgbClr val="000000"/>
                </a:solidFill>
                <a:latin typeface="Calibri"/>
                <a:cs typeface="Calibri"/>
              </a:rPr>
              <a:t>download:</a:t>
            </a:r>
          </a:p>
          <a:p>
            <a:pPr marL="0" marR="0">
              <a:lnSpc>
                <a:spcPts val="3456"/>
              </a:lnSpc>
              <a:spcBef>
                <a:spcPts val="0"/>
              </a:spcBef>
              <a:spcAft>
                <a:spcPts val="0"/>
              </a:spcAft>
            </a:pPr>
            <a:r>
              <a:rPr sz="3200" spc="-10" dirty="0">
                <a:solidFill>
                  <a:srgbClr val="FF0000"/>
                </a:solidFill>
                <a:latin typeface="Calibri"/>
                <a:cs typeface="Calibri"/>
              </a:rPr>
              <a:t>https://www.jetbrains.com/phpstorm/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5795736"/>
            <a:ext cx="3786588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Sublime</a:t>
            </a:r>
            <a:r>
              <a:rPr sz="32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76" dirty="0">
                <a:solidFill>
                  <a:srgbClr val="000000"/>
                </a:solidFill>
                <a:latin typeface="Calibri"/>
                <a:cs typeface="Calibri"/>
              </a:rPr>
              <a:t>Text</a:t>
            </a:r>
            <a:r>
              <a:rPr sz="3200" spc="7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Editor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Okruženje za pisanje koda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27261" y="1363028"/>
            <a:ext cx="8393211" cy="53732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 help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menija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odaberite</a:t>
            </a:r>
            <a:r>
              <a:rPr sz="2800" spc="-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spc="-10" dirty="0">
                <a:solidFill>
                  <a:srgbClr val="000000"/>
                </a:solidFill>
                <a:latin typeface="Calibri"/>
                <a:cs typeface="Calibri"/>
              </a:rPr>
              <a:t>Install</a:t>
            </a:r>
            <a:r>
              <a:rPr sz="2800" b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spc="-11" dirty="0">
                <a:solidFill>
                  <a:srgbClr val="000000"/>
                </a:solidFill>
                <a:latin typeface="Calibri"/>
                <a:cs typeface="Calibri"/>
              </a:rPr>
              <a:t>New</a:t>
            </a:r>
            <a:r>
              <a:rPr sz="2800" b="1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Software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...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otvorite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dijalog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instaliranje</a:t>
            </a:r>
            <a:r>
              <a:rPr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plug-in.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Iskopirajte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URL adresu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sajta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4" dirty="0">
                <a:solidFill>
                  <a:srgbClr val="000000"/>
                </a:solidFill>
                <a:latin typeface="Calibri"/>
                <a:cs typeface="Calibri"/>
              </a:rPr>
              <a:t>koga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skidate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plug-in</a:t>
            </a:r>
            <a:r>
              <a:rPr lang="sr-Latn-ME" sz="28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polje</a:t>
            </a:r>
            <a:r>
              <a:rPr sz="2800" spc="6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spc="-28" dirty="0">
                <a:solidFill>
                  <a:srgbClr val="000000"/>
                </a:solidFill>
                <a:latin typeface="Calibri"/>
                <a:cs typeface="Calibri"/>
              </a:rPr>
              <a:t>Work</a:t>
            </a:r>
            <a:r>
              <a:rPr sz="2800" b="1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With</a:t>
            </a:r>
            <a:r>
              <a:rPr sz="2800" b="1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pritisnuti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spc="-12" dirty="0">
                <a:solidFill>
                  <a:srgbClr val="000000"/>
                </a:solidFill>
                <a:latin typeface="Calibri"/>
                <a:cs typeface="Calibri"/>
              </a:rPr>
              <a:t>Enter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13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datoj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tabeli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čekirati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polje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pored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naziva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plug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-in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kliknuti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spc="-15" dirty="0">
                <a:solidFill>
                  <a:srgbClr val="000000"/>
                </a:solidFill>
                <a:latin typeface="Calibri"/>
                <a:cs typeface="Calibri"/>
              </a:rPr>
              <a:t>Next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Kliknuti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b="1" spc="-20" dirty="0">
                <a:solidFill>
                  <a:srgbClr val="000000"/>
                </a:solidFill>
                <a:latin typeface="Calibri"/>
                <a:cs typeface="Calibri"/>
              </a:rPr>
              <a:t>Next</a:t>
            </a:r>
            <a:r>
              <a:rPr sz="2800" b="1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dugme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 err="1">
                <a:solidFill>
                  <a:srgbClr val="000000"/>
                </a:solidFill>
                <a:latin typeface="Calibri"/>
                <a:cs typeface="Calibri"/>
              </a:rPr>
              <a:t>biste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prešli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stranu</a:t>
            </a:r>
            <a:r>
              <a:rPr sz="2800" spc="7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licenciranje.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Izaberite opciju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prihvatate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uslove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licence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kliknite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 </a:t>
            </a:r>
            <a:r>
              <a:rPr sz="2800" b="1" dirty="0">
                <a:solidFill>
                  <a:srgbClr val="000000"/>
                </a:solidFill>
                <a:latin typeface="Calibri"/>
                <a:cs typeface="Calibri"/>
              </a:rPr>
              <a:t>Finish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dugme.</a:t>
            </a:r>
          </a:p>
          <a:p>
            <a:pPr marL="457200" marR="0" indent="-457200">
              <a:lnSpc>
                <a:spcPts val="3413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Potrebno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 resetujete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Eclipse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biste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nastavili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korišćenje</a:t>
            </a:r>
            <a:r>
              <a:rPr sz="2800" spc="4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spješn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</a:t>
            </a:r>
            <a:r>
              <a:rPr sz="2800" spc="5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završili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proces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instalacije.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Instalacija </a:t>
              </a:r>
              <a:r>
                <a:rPr lang="sr-Latn-ME" sz="3600" b="1" dirty="0" err="1" smtClean="0">
                  <a:ln w="1905"/>
                </a:rPr>
                <a:t>plugin</a:t>
              </a:r>
              <a:r>
                <a:rPr lang="sr-Latn-ME" sz="3600" b="1" dirty="0" smtClean="0">
                  <a:ln w="1905"/>
                </a:rPr>
                <a:t>-a u </a:t>
              </a:r>
              <a:r>
                <a:rPr lang="sr-Latn-ME" sz="3600" b="1" dirty="0" err="1" smtClean="0">
                  <a:ln w="1905"/>
                </a:rPr>
                <a:t>Eclipse</a:t>
              </a:r>
              <a:r>
                <a:rPr lang="sr-Latn-ME" sz="3600" b="1" dirty="0" smtClean="0">
                  <a:ln w="1905"/>
                </a:rPr>
                <a:t>-u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536838" y="2996952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Uvod u PHP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21910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1" y="1358178"/>
            <a:ext cx="8126890" cy="51167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Statički sajtovi se ne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ju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7" dirty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sz="32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dok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sam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autor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nešto</a:t>
            </a:r>
            <a:r>
              <a:rPr sz="32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romijen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Omogućavaju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slanje informacija</a:t>
            </a:r>
            <a:r>
              <a:rPr sz="32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60" dirty="0">
                <a:solidFill>
                  <a:srgbClr val="000000"/>
                </a:solidFill>
                <a:latin typeface="Calibri"/>
                <a:cs typeface="Calibri"/>
              </a:rPr>
              <a:t>ka</a:t>
            </a:r>
            <a:r>
              <a:rPr sz="3200" spc="7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korisnicima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Korisnici</a:t>
            </a:r>
            <a:r>
              <a:rPr sz="32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nemaju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mogućnost</a:t>
            </a:r>
            <a:r>
              <a:rPr sz="32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interakcije</a:t>
            </a:r>
            <a:r>
              <a:rPr lang="sr-Latn-ME" sz="32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i ne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mogu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neki</a:t>
            </a:r>
            <a:r>
              <a:rPr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zadatak</a:t>
            </a:r>
            <a:r>
              <a:rPr sz="32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32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izvršavaju</a:t>
            </a:r>
            <a:r>
              <a:rPr lang="sr-Latn-ME" sz="3200" spc="-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programabilan</a:t>
            </a:r>
            <a:r>
              <a:rPr sz="32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način</a:t>
            </a:r>
            <a:endParaRPr lang="sr-Latn-ME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spcBef>
                <a:spcPts val="314"/>
              </a:spcBef>
              <a:buFont typeface="Arial" pitchFamily="34" charset="0"/>
              <a:buChar char="•"/>
            </a:pPr>
            <a:r>
              <a:rPr lang="en-US" sz="3200" spc="-21" dirty="0" err="1">
                <a:solidFill>
                  <a:srgbClr val="000000"/>
                </a:solidFill>
                <a:latin typeface="Calibri"/>
                <a:cs typeface="Calibri"/>
              </a:rPr>
              <a:t>Statičke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28" dirty="0" err="1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eb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0" dirty="0" err="1">
                <a:solidFill>
                  <a:srgbClr val="000000"/>
                </a:solidFill>
                <a:latin typeface="Calibri"/>
                <a:cs typeface="Calibri"/>
              </a:rPr>
              <a:t>sajtove</a:t>
            </a:r>
            <a:r>
              <a:rPr lang="en-US"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čine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obične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28" dirty="0" err="1">
                <a:solidFill>
                  <a:srgbClr val="000000"/>
                </a:solidFill>
                <a:latin typeface="Calibri"/>
                <a:cs typeface="Calibri"/>
              </a:rPr>
              <a:t>statičke</a:t>
            </a:r>
            <a:r>
              <a:rPr lang="en-US" sz="32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lang="en-US"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1" dirty="0" err="1">
                <a:solidFill>
                  <a:srgbClr val="000000"/>
                </a:solidFill>
                <a:latin typeface="Calibri"/>
                <a:cs typeface="Calibri"/>
              </a:rPr>
              <a:t>stranice</a:t>
            </a:r>
            <a:r>
              <a:rPr lang="en-US"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skup</a:t>
            </a:r>
            <a:r>
              <a:rPr lang="en-US" sz="32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HTML </a:t>
            </a:r>
            <a:r>
              <a:rPr lang="en-US" sz="3200" spc="-12" dirty="0" err="1">
                <a:solidFill>
                  <a:srgbClr val="000000"/>
                </a:solidFill>
                <a:latin typeface="Calibri"/>
                <a:cs typeface="Calibri"/>
              </a:rPr>
              <a:t>fajlova</a:t>
            </a:r>
            <a:r>
              <a:rPr lang="en-US" sz="3200" spc="-12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R="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kern="1200" cap="none" spc="0" baseline="0" dirty="0" err="1" smtClean="0">
                  <a:ln w="1905"/>
                  <a:effectLst/>
                </a:rPr>
                <a:t>Stati</a:t>
              </a:r>
              <a:r>
                <a:rPr lang="sr-Latn-ME" sz="3600" b="1" kern="1200" cap="none" spc="0" baseline="0" dirty="0" err="1" smtClean="0">
                  <a:ln w="1905"/>
                  <a:effectLst/>
                </a:rPr>
                <a:t>čki</a:t>
              </a:r>
              <a:r>
                <a:rPr lang="sr-Latn-ME" sz="3600" b="1" kern="1200" cap="none" spc="0" baseline="0" dirty="0" smtClean="0">
                  <a:ln w="1905"/>
                  <a:effectLst/>
                </a:rPr>
                <a:t> veb</a:t>
              </a:r>
              <a:r>
                <a:rPr lang="sr-Latn-ME" sz="3600" b="1" kern="1200" cap="none" spc="0" dirty="0" smtClean="0">
                  <a:ln w="1905"/>
                  <a:effectLst/>
                </a:rPr>
                <a:t> sajtovi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539552" y="1412776"/>
            <a:ext cx="9006853" cy="54886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elementi</a:t>
            </a:r>
            <a:endParaRPr lang="en-US"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Ugradnja</a:t>
            </a:r>
            <a:r>
              <a:rPr sz="32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3200" spc="-27" dirty="0">
                <a:solidFill>
                  <a:srgbClr val="000000"/>
                </a:solidFill>
                <a:latin typeface="Calibri"/>
                <a:cs typeface="Calibri"/>
              </a:rPr>
              <a:t>koda</a:t>
            </a:r>
            <a:r>
              <a:rPr sz="32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 HTML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6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Prom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enljive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superglobalne</a:t>
            </a:r>
            <a:r>
              <a:rPr sz="32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prom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enljive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1"/>
              </a:lnSpc>
              <a:spcBef>
                <a:spcPts val="36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stringom i naredbe </a:t>
            </a:r>
            <a:r>
              <a:rPr sz="3200" spc="-58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štampanje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Operatori</a:t>
            </a:r>
          </a:p>
          <a:p>
            <a:pPr marL="975613" marR="0" indent="-457200">
              <a:lnSpc>
                <a:spcPts val="3416"/>
              </a:lnSpc>
              <a:spcBef>
                <a:spcPts val="37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aritmetički,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dodje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nadovezivanje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stringova,</a:t>
            </a:r>
          </a:p>
          <a:p>
            <a:pPr marL="975613" marR="0" indent="-457200">
              <a:lnSpc>
                <a:spcPts val="302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reference,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operatori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poređenja,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logički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operatori,...</a:t>
            </a:r>
          </a:p>
          <a:p>
            <a:pPr marL="457200" marR="0" indent="-457200">
              <a:lnSpc>
                <a:spcPts val="3911"/>
              </a:lnSpc>
              <a:spcBef>
                <a:spcPts val="216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Uslovne strukture</a:t>
            </a:r>
          </a:p>
          <a:p>
            <a:pPr marL="975613" marR="0" indent="-457200">
              <a:lnSpc>
                <a:spcPts val="3416"/>
              </a:lnSpc>
              <a:spcBef>
                <a:spcPts val="37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58" dirty="0">
                <a:solidFill>
                  <a:srgbClr val="000000"/>
                </a:solidFill>
                <a:latin typeface="Calibri"/>
                <a:cs typeface="Calibri"/>
              </a:rPr>
              <a:t>if,</a:t>
            </a:r>
            <a:r>
              <a:rPr sz="28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if-else, 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switch</a:t>
            </a:r>
            <a:endParaRPr lang="sr-Latn-ME" sz="2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8788" marR="0" indent="-457200">
              <a:lnSpc>
                <a:spcPts val="3416"/>
              </a:lnSpc>
              <a:spcBef>
                <a:spcPts val="37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Petlje</a:t>
            </a:r>
            <a:endParaRPr lang="sr-Latn-ME" sz="2800" spc="-1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75613" indent="-457200">
              <a:lnSpc>
                <a:spcPts val="3416"/>
              </a:lnSpc>
              <a:spcBef>
                <a:spcPts val="375"/>
              </a:spcBef>
              <a:buFont typeface="Arial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while,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76" dirty="0">
                <a:solidFill>
                  <a:srgbClr val="000000"/>
                </a:solidFill>
                <a:latin typeface="Calibri"/>
                <a:cs typeface="Calibri"/>
              </a:rPr>
              <a:t>for,</a:t>
            </a:r>
            <a:r>
              <a:rPr lang="en-US" sz="2800" spc="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foreach</a:t>
            </a:r>
            <a:r>
              <a:rPr lang="en-US" sz="2800" spc="-15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do...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while</a:t>
            </a:r>
            <a:endParaRPr lang="sr-Latn-ME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Uvod u PHP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6363"/>
            <a:ext cx="4288445" cy="4834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4"/>
              </a:lnSpc>
              <a:spcBef>
                <a:spcPts val="0"/>
              </a:spcBef>
              <a:spcAft>
                <a:spcPts val="0"/>
              </a:spcAft>
            </a:pPr>
            <a:r>
              <a:rPr sz="3200" spc="-18" dirty="0">
                <a:solidFill>
                  <a:srgbClr val="000000"/>
                </a:solidFill>
                <a:latin typeface="Calibri"/>
                <a:cs typeface="Calibri"/>
              </a:rPr>
              <a:t>Neka</a:t>
            </a:r>
            <a:r>
              <a:rPr sz="32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dat</a:t>
            </a:r>
            <a:r>
              <a:rPr sz="32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HTML </a:t>
            </a:r>
            <a:r>
              <a:rPr sz="3200" spc="-25" dirty="0" err="1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3200" spc="-25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3200" spc="-25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7240" y="2275685"/>
            <a:ext cx="8529116" cy="39369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5938" indent="-515938">
              <a:lnSpc>
                <a:spcPts val="2487"/>
              </a:lnSpc>
            </a:pPr>
            <a:r>
              <a:rPr lang="en-US" sz="2200" dirty="0">
                <a:solidFill>
                  <a:srgbClr val="000000"/>
                </a:solidFill>
                <a:latin typeface="Courier New"/>
                <a:cs typeface="Courier New"/>
              </a:rPr>
              <a:t>&lt;html</a:t>
            </a:r>
            <a:r>
              <a:rPr lang="en-US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&gt;</a:t>
            </a:r>
          </a:p>
          <a:p>
            <a:pPr marL="515938" indent="-515938">
              <a:lnSpc>
                <a:spcPts val="2487"/>
              </a:lnSpc>
            </a:pPr>
            <a:r>
              <a:rPr lang="en-US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&lt;</a:t>
            </a:r>
            <a:r>
              <a:rPr lang="en-US" sz="2200" dirty="0">
                <a:solidFill>
                  <a:srgbClr val="000000"/>
                </a:solidFill>
                <a:latin typeface="Courier New"/>
                <a:cs typeface="Courier New"/>
              </a:rPr>
              <a:t>head&gt;</a:t>
            </a:r>
          </a:p>
          <a:p>
            <a:pPr marL="516890" marR="0">
              <a:lnSpc>
                <a:spcPts val="2487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&lt;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title&gt;</a:t>
            </a:r>
            <a:r>
              <a:rPr sz="2200" dirty="0" err="1">
                <a:solidFill>
                  <a:srgbClr val="000000"/>
                </a:solidFill>
                <a:latin typeface="Courier New"/>
                <a:cs typeface="Courier New"/>
              </a:rPr>
              <a:t>Univerzitet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Crne</a:t>
            </a:r>
            <a:r>
              <a:rPr lang="en-US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 Gore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&lt;/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title&gt;</a:t>
            </a:r>
          </a:p>
          <a:p>
            <a:pPr marL="0" marR="0">
              <a:lnSpc>
                <a:spcPts val="2487"/>
              </a:lnSpc>
              <a:spcBef>
                <a:spcPts val="419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&lt;/head&gt;</a:t>
            </a:r>
          </a:p>
          <a:p>
            <a:pPr marL="0" marR="0">
              <a:lnSpc>
                <a:spcPts val="2487"/>
              </a:lnSpc>
              <a:spcBef>
                <a:spcPts val="416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&lt;body&gt;</a:t>
            </a:r>
          </a:p>
          <a:p>
            <a:pPr marL="516890" marR="0">
              <a:lnSpc>
                <a:spcPts val="2487"/>
              </a:lnSpc>
              <a:spcBef>
                <a:spcPts val="416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&lt;h1&gt;Elektrotehni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čki</a:t>
            </a:r>
            <a:r>
              <a:rPr sz="22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fakultet&lt;/h1&gt;</a:t>
            </a:r>
          </a:p>
          <a:p>
            <a:pPr marL="516890" marR="0">
              <a:lnSpc>
                <a:spcPts val="2490"/>
              </a:lnSpc>
              <a:spcBef>
                <a:spcPts val="413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&lt;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h2&gt;</a:t>
            </a:r>
            <a:r>
              <a:rPr lang="en-US" sz="2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Studijski</a:t>
            </a:r>
            <a:r>
              <a:rPr lang="en-US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 program ETR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&lt;/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h2&gt;</a:t>
            </a:r>
          </a:p>
          <a:p>
            <a:pPr marL="516890" marR="0">
              <a:lnSpc>
                <a:spcPts val="2487"/>
              </a:lnSpc>
              <a:spcBef>
                <a:spcPts val="418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&lt;p&gt;Neki tekst</a:t>
            </a:r>
            <a:r>
              <a:rPr sz="22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napisan u</a:t>
            </a:r>
            <a:r>
              <a:rPr sz="22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HTML</a:t>
            </a:r>
            <a:r>
              <a:rPr sz="22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kodu&lt;/p&gt;</a:t>
            </a:r>
          </a:p>
          <a:p>
            <a:pPr marL="0" marR="0">
              <a:lnSpc>
                <a:spcPts val="2487"/>
              </a:lnSpc>
              <a:spcBef>
                <a:spcPts val="416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&lt;/body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&gt;</a:t>
            </a:r>
            <a:endParaRPr lang="en-US" sz="22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487"/>
              </a:lnSpc>
              <a:spcBef>
                <a:spcPts val="416"/>
              </a:spcBef>
            </a:pPr>
            <a:r>
              <a:rPr lang="en-US" sz="2200" dirty="0">
                <a:solidFill>
                  <a:srgbClr val="000000"/>
                </a:solidFill>
                <a:latin typeface="Courier New"/>
                <a:cs typeface="Courier New"/>
              </a:rPr>
              <a:t>&lt;/html&gt;</a:t>
            </a:r>
          </a:p>
          <a:p>
            <a:pPr marL="0" marR="0">
              <a:lnSpc>
                <a:spcPts val="2487"/>
              </a:lnSpc>
              <a:spcBef>
                <a:spcPts val="416"/>
              </a:spcBef>
              <a:spcAft>
                <a:spcPts val="0"/>
              </a:spcAft>
            </a:pPr>
            <a:endParaRPr sz="22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Primjer</a:t>
              </a:r>
              <a:r>
                <a:rPr lang="en-US" sz="3600" b="1" dirty="0" smtClean="0">
                  <a:ln w="1905"/>
                </a:rPr>
                <a:t> 1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6363"/>
            <a:ext cx="8465959" cy="13978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Sada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ćemo ispod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naslova,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odnosno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8" dirty="0">
                <a:solidFill>
                  <a:srgbClr val="000000"/>
                </a:solidFill>
                <a:latin typeface="Calibri"/>
                <a:cs typeface="Calibri"/>
              </a:rPr>
              <a:t>iza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</a:p>
          <a:p>
            <a:pPr marL="0" marR="0">
              <a:lnSpc>
                <a:spcPts val="3458"/>
              </a:lnSpc>
              <a:spcBef>
                <a:spcPts val="0"/>
              </a:spcBef>
              <a:spcAft>
                <a:spcPts val="0"/>
              </a:spcAft>
            </a:pPr>
            <a:r>
              <a:rPr sz="3200" spc="-28" dirty="0">
                <a:solidFill>
                  <a:srgbClr val="000000"/>
                </a:solidFill>
                <a:latin typeface="Calibri"/>
                <a:cs typeface="Calibri"/>
              </a:rPr>
              <a:t>taga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&lt;/h2&gt;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dodamo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jedan PHP skript i</a:t>
            </a:r>
            <a:r>
              <a:rPr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</a:p>
          <a:p>
            <a:pPr marL="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pokrenemo </a:t>
            </a:r>
            <a:r>
              <a:rPr sz="3200" spc="-20" dirty="0">
                <a:solidFill>
                  <a:srgbClr val="000000"/>
                </a:solidFill>
                <a:latin typeface="Calibri"/>
                <a:cs typeface="Calibri"/>
              </a:rPr>
              <a:t>fajl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pregledaču veba: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3522698"/>
            <a:ext cx="8140641" cy="10130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15938" indent="-515938">
              <a:lnSpc>
                <a:spcPts val="2487"/>
              </a:lnSpc>
            </a:pPr>
            <a:r>
              <a:rPr lang="en-US" sz="2200" dirty="0">
                <a:solidFill>
                  <a:srgbClr val="000000"/>
                </a:solidFill>
                <a:latin typeface="Courier New"/>
                <a:cs typeface="Courier New"/>
              </a:rPr>
              <a:t>&lt;?</a:t>
            </a:r>
            <a:r>
              <a:rPr lang="en-US" sz="2200" dirty="0" err="1">
                <a:solidFill>
                  <a:srgbClr val="000000"/>
                </a:solidFill>
                <a:latin typeface="Courier New"/>
                <a:cs typeface="Courier New"/>
              </a:rPr>
              <a:t>php</a:t>
            </a:r>
            <a:endParaRPr lang="en-US" sz="22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516890" marR="0">
              <a:lnSpc>
                <a:spcPts val="2487"/>
              </a:lnSpc>
              <a:spcBef>
                <a:spcPts val="0"/>
              </a:spcBef>
              <a:spcAft>
                <a:spcPts val="0"/>
              </a:spcAft>
            </a:pP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'&lt;</a:t>
            </a:r>
            <a:r>
              <a:rPr sz="2200" dirty="0" smtClean="0">
                <a:solidFill>
                  <a:srgbClr val="000000"/>
                </a:solidFill>
                <a:latin typeface="Courier New"/>
                <a:cs typeface="Courier New"/>
              </a:rPr>
              <a:t>p&gt;</a:t>
            </a:r>
            <a:r>
              <a:rPr sz="2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Ovd</a:t>
            </a:r>
            <a:r>
              <a:rPr lang="en-US" sz="2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j</a:t>
            </a:r>
            <a:r>
              <a:rPr sz="2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</a:t>
            </a:r>
            <a:r>
              <a:rPr sz="2200" spc="-11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cemo da</a:t>
            </a:r>
            <a:r>
              <a:rPr sz="2200" spc="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naucimo</a:t>
            </a:r>
            <a:r>
              <a:rPr sz="22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PHP&lt;/p&gt;';</a:t>
            </a:r>
          </a:p>
          <a:p>
            <a:pPr marL="0" marR="0">
              <a:lnSpc>
                <a:spcPts val="2487"/>
              </a:lnSpc>
              <a:spcBef>
                <a:spcPts val="416"/>
              </a:spcBef>
              <a:spcAft>
                <a:spcPts val="0"/>
              </a:spcAft>
            </a:pPr>
            <a:r>
              <a:rPr sz="22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Primjer</a:t>
              </a:r>
              <a:r>
                <a:rPr lang="en-US" sz="3600" b="1" dirty="0" smtClean="0">
                  <a:ln w="1905"/>
                </a:rPr>
                <a:t> 1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13" t="36875" r="33882" b="28958"/>
          <a:stretch/>
        </p:blipFill>
        <p:spPr bwMode="auto">
          <a:xfrm>
            <a:off x="1475656" y="1556792"/>
            <a:ext cx="6192688" cy="4162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Primjer</a:t>
              </a:r>
              <a:r>
                <a:rPr lang="en-US" sz="3600" b="1" dirty="0" smtClean="0">
                  <a:ln w="1905"/>
                </a:rPr>
                <a:t> </a:t>
              </a:r>
              <a:r>
                <a:rPr lang="en-US" sz="3600" b="1" dirty="0" smtClean="0">
                  <a:ln w="1905"/>
                </a:rPr>
                <a:t>1 - </a:t>
              </a:r>
              <a:r>
                <a:rPr lang="en-US" sz="3600" b="1" dirty="0" err="1" smtClean="0">
                  <a:ln w="1905"/>
                </a:rPr>
                <a:t>prikaz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6363"/>
            <a:ext cx="8908577" cy="1106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4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Source code: PHP </a:t>
            </a:r>
            <a:r>
              <a:rPr sz="3200" spc="-37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32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ne vidi! Samo HTML...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Primjer</a:t>
              </a:r>
              <a:r>
                <a:rPr lang="en-US" sz="3600" b="1" dirty="0" smtClean="0">
                  <a:ln w="1905"/>
                </a:rPr>
                <a:t> 1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9792" b="47708"/>
          <a:stretch/>
        </p:blipFill>
        <p:spPr bwMode="auto">
          <a:xfrm>
            <a:off x="797376" y="2524008"/>
            <a:ext cx="7375024" cy="3540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363"/>
            <a:ext cx="8496945" cy="43088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 naredbe se ne vide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4" dirty="0" err="1" smtClean="0">
                <a:solidFill>
                  <a:srgbClr val="000000"/>
                </a:solidFill>
                <a:latin typeface="Calibri"/>
                <a:cs typeface="Calibri"/>
              </a:rPr>
              <a:t>zato</a:t>
            </a:r>
            <a:r>
              <a:rPr sz="3200" spc="3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6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32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32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interpretator</a:t>
            </a:r>
            <a:r>
              <a:rPr lang="en-US" sz="32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3200" spc="-34" dirty="0" err="1" smtClean="0">
                <a:solidFill>
                  <a:srgbClr val="000000"/>
                </a:solidFill>
                <a:latin typeface="Calibri"/>
                <a:cs typeface="Calibri"/>
              </a:rPr>
              <a:t>koda</a:t>
            </a:r>
            <a:r>
              <a:rPr lang="en-US" sz="3200" spc="-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zam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enio</a:t>
            </a:r>
            <a:r>
              <a:rPr sz="32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naredbe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rezultatom.</a:t>
            </a: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 se dakle dobija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32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čisti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4" dirty="0" err="1" smtClean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lang="en-US" sz="3200" spc="-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zaključak: pregledač ne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mora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ra</a:t>
            </a:r>
            <a:r>
              <a:rPr lang="en-US" sz="32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zumije</a:t>
            </a:r>
            <a:r>
              <a:rPr sz="32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!)</a:t>
            </a:r>
            <a:endParaRPr lang="en-US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8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en-US"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58"/>
              </a:lnSpc>
              <a:buFont typeface="Arial" pitchFamily="34" charset="0"/>
              <a:buChar char="•"/>
            </a:pP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Skript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jezici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razlikuju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: </a:t>
            </a:r>
          </a:p>
          <a:p>
            <a:pPr marL="914400" lvl="1" indent="-457200">
              <a:lnSpc>
                <a:spcPts val="3458"/>
              </a:lnSpc>
              <a:buFont typeface="Arial" pitchFamily="34" charset="0"/>
              <a:buChar char="•"/>
            </a:pPr>
            <a:r>
              <a:rPr lang="en-US" sz="3200" spc="-12" dirty="0" smtClean="0">
                <a:solidFill>
                  <a:srgbClr val="000000"/>
                </a:solidFill>
                <a:latin typeface="Calibri"/>
                <a:cs typeface="Calibri"/>
              </a:rPr>
              <a:t>JavaScript</a:t>
            </a:r>
            <a:r>
              <a:rPr lang="en-US" sz="32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= </a:t>
            </a:r>
            <a:r>
              <a:rPr lang="en-US" sz="3200" spc="-25" dirty="0" err="1">
                <a:solidFill>
                  <a:srgbClr val="000000"/>
                </a:solidFill>
                <a:latin typeface="Calibri"/>
                <a:cs typeface="Calibri"/>
              </a:rPr>
              <a:t>izvršava</a:t>
            </a:r>
            <a:r>
              <a:rPr lang="en-US"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49" dirty="0" err="1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lang="en-US" sz="32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klijenta</a:t>
            </a:r>
            <a:r>
              <a:rPr lang="en-US" sz="3200" spc="-1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</a:p>
          <a:p>
            <a:pPr marL="914400" lvl="1" indent="-457200">
              <a:lnSpc>
                <a:spcPts val="3458"/>
              </a:lnSpc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lang="en-US" sz="32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= </a:t>
            </a:r>
            <a:r>
              <a:rPr lang="en-US" sz="3200" spc="-25" dirty="0" err="1">
                <a:solidFill>
                  <a:srgbClr val="000000"/>
                </a:solidFill>
                <a:latin typeface="Calibri"/>
                <a:cs typeface="Calibri"/>
              </a:rPr>
              <a:t>izvršava</a:t>
            </a:r>
            <a:r>
              <a:rPr lang="en-US"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1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lang="en-US"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serveru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0" marR="0">
              <a:lnSpc>
                <a:spcPts val="3458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Umetanje</a:t>
              </a:r>
              <a:r>
                <a:rPr lang="en-US" sz="3600" b="1" dirty="0" smtClean="0">
                  <a:ln w="1905"/>
                </a:rPr>
                <a:t> PHP </a:t>
              </a:r>
              <a:r>
                <a:rPr lang="en-US" sz="3600" b="1" dirty="0" err="1" smtClean="0">
                  <a:ln w="1905"/>
                </a:rPr>
                <a:t>koda</a:t>
              </a:r>
              <a:r>
                <a:rPr lang="en-US" sz="3600" b="1" dirty="0" smtClean="0">
                  <a:ln w="1905"/>
                </a:rPr>
                <a:t> u HTML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56363"/>
            <a:ext cx="7503368" cy="5206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 PHP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fajlu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mogu da postoje:</a:t>
            </a:r>
          </a:p>
          <a:p>
            <a:pPr marL="85344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7" dirty="0">
                <a:solidFill>
                  <a:srgbClr val="000000"/>
                </a:solidFill>
                <a:latin typeface="Calibri"/>
                <a:cs typeface="Calibri"/>
              </a:rPr>
              <a:t>oznake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(HTML</a:t>
            </a:r>
            <a:r>
              <a:rPr sz="32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tagovi),</a:t>
            </a:r>
          </a:p>
          <a:p>
            <a:pPr marL="85344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3200" spc="-27" dirty="0">
                <a:solidFill>
                  <a:srgbClr val="000000"/>
                </a:solidFill>
                <a:latin typeface="Calibri"/>
                <a:cs typeface="Calibri"/>
              </a:rPr>
              <a:t>oznake</a:t>
            </a:r>
            <a:r>
              <a:rPr sz="32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(PHP tagovi),</a:t>
            </a:r>
          </a:p>
          <a:p>
            <a:pPr marL="85344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iskazi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85344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Bjeline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3200" spc="-15" dirty="0" err="1">
                <a:solidFill>
                  <a:srgbClr val="000000"/>
                </a:solidFill>
                <a:latin typeface="Calibri"/>
                <a:cs typeface="Calibri"/>
              </a:rPr>
              <a:t>komentari</a:t>
            </a:r>
            <a:r>
              <a:rPr lang="en-US" sz="3200" spc="-15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endParaRPr lang="en-US" sz="32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primjeru</a:t>
            </a:r>
            <a:r>
              <a:rPr lang="en-US" sz="32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1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najveći</a:t>
            </a:r>
            <a:r>
              <a:rPr lang="en-US"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dio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25" dirty="0" err="1">
                <a:solidFill>
                  <a:srgbClr val="000000"/>
                </a:solidFill>
                <a:latin typeface="Calibri"/>
                <a:cs typeface="Calibri"/>
              </a:rPr>
              <a:t>koda</a:t>
            </a:r>
            <a:r>
              <a:rPr lang="en-US"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je HTML</a:t>
            </a:r>
            <a:r>
              <a:rPr lang="en-US"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25" dirty="0" err="1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lang="en-US" sz="3200" spc="-25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endParaRPr lang="en-US" sz="3200" spc="-15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5344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Elementi</a:t>
              </a:r>
              <a:r>
                <a:rPr lang="en-US" sz="3600" b="1" dirty="0" smtClean="0">
                  <a:ln w="1905"/>
                </a:rPr>
                <a:t> u PHP </a:t>
              </a:r>
              <a:r>
                <a:rPr lang="en-US" sz="3600" b="1" dirty="0" err="1" smtClean="0">
                  <a:ln w="1905"/>
                </a:rPr>
                <a:t>falju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1792"/>
            <a:ext cx="7655114" cy="40267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Početni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tag:</a:t>
            </a:r>
            <a:r>
              <a:rPr sz="3200" spc="237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ourier New"/>
                <a:cs typeface="Courier New"/>
              </a:rPr>
              <a:t>&lt;?</a:t>
            </a:r>
            <a:r>
              <a:rPr sz="32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php</a:t>
            </a:r>
            <a:endParaRPr lang="en-US" sz="32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R="0">
              <a:lnSpc>
                <a:spcPts val="3914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dirty="0" smtClean="0">
                <a:solidFill>
                  <a:srgbClr val="000000"/>
                </a:solidFill>
                <a:latin typeface="Courier New"/>
                <a:cs typeface="Courier New"/>
              </a:rPr>
              <a:t> 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ozna</a:t>
            </a:r>
            <a:r>
              <a:rPr sz="3200" spc="-36" dirty="0" err="1" smtClean="0">
                <a:solidFill>
                  <a:srgbClr val="000000"/>
                </a:solidFill>
                <a:latin typeface="Calibri"/>
                <a:cs typeface="Calibri"/>
              </a:rPr>
              <a:t>čava</a:t>
            </a:r>
            <a:r>
              <a:rPr sz="3200" spc="3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početak PHP </a:t>
            </a:r>
            <a:r>
              <a:rPr sz="3200" spc="-28" dirty="0">
                <a:solidFill>
                  <a:srgbClr val="000000"/>
                </a:solidFill>
                <a:latin typeface="Calibri"/>
                <a:cs typeface="Calibri"/>
              </a:rPr>
              <a:t>koda</a:t>
            </a:r>
          </a:p>
          <a:p>
            <a:pPr marL="457200" marR="0" indent="-457200">
              <a:lnSpc>
                <a:spcPts val="3911"/>
              </a:lnSpc>
              <a:spcBef>
                <a:spcPts val="276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27" dirty="0">
                <a:solidFill>
                  <a:srgbClr val="000000"/>
                </a:solidFill>
                <a:latin typeface="Calibri"/>
                <a:cs typeface="Calibri"/>
              </a:rPr>
              <a:t>Zavr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šni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tag:</a:t>
            </a:r>
            <a:r>
              <a:rPr sz="3200" spc="29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  <a:p>
            <a:pPr marR="0">
              <a:lnSpc>
                <a:spcPts val="3491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200" spc="-18" dirty="0" smtClean="0">
                <a:solidFill>
                  <a:srgbClr val="000000"/>
                </a:solidFill>
                <a:latin typeface="Calibri"/>
                <a:cs typeface="Calibri"/>
              </a:rPr>
              <a:t>     </a:t>
            </a:r>
            <a:r>
              <a:rPr sz="32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označava</a:t>
            </a:r>
            <a:r>
              <a:rPr sz="32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8" dirty="0">
                <a:solidFill>
                  <a:srgbClr val="000000"/>
                </a:solidFill>
                <a:latin typeface="Calibri"/>
                <a:cs typeface="Calibri"/>
              </a:rPr>
              <a:t>kraj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3200" spc="-27" dirty="0">
                <a:solidFill>
                  <a:srgbClr val="000000"/>
                </a:solidFill>
                <a:latin typeface="Calibri"/>
                <a:cs typeface="Calibri"/>
              </a:rPr>
              <a:t>koda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Ovi tagovi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pokazuju </a:t>
            </a:r>
            <a:r>
              <a:rPr sz="3200" spc="-28" dirty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eb serveru </a:t>
            </a:r>
            <a:r>
              <a:rPr sz="3200" spc="-36" dirty="0">
                <a:solidFill>
                  <a:srgbClr val="000000"/>
                </a:solidFill>
                <a:latin typeface="Calibri"/>
                <a:cs typeface="Calibri"/>
              </a:rPr>
              <a:t>šta</a:t>
            </a:r>
            <a:r>
              <a:rPr sz="32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PHP </a:t>
            </a:r>
            <a:r>
              <a:rPr sz="3200" spc="-28" dirty="0" err="1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3200" spc="-28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3200" spc="-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3200" spc="-33" dirty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sz="32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sz="32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ourier New"/>
                <a:cs typeface="Courier New"/>
              </a:rPr>
              <a:t>&lt;?php</a:t>
            </a:r>
            <a:r>
              <a:rPr sz="3200" spc="3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3200" dirty="0" smtClean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  <a:r>
              <a:rPr lang="en-US" sz="32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32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smatra</a:t>
            </a:r>
            <a:r>
              <a:rPr sz="32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PHP </a:t>
            </a:r>
            <a:r>
              <a:rPr sz="32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kodom</a:t>
            </a:r>
            <a:r>
              <a:rPr lang="en-US" sz="32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1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izvan</a:t>
            </a:r>
            <a:r>
              <a:rPr sz="32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ovih </a:t>
            </a:r>
            <a:r>
              <a:rPr sz="3200" spc="-18" dirty="0">
                <a:solidFill>
                  <a:srgbClr val="000000"/>
                </a:solidFill>
                <a:latin typeface="Calibri"/>
                <a:cs typeface="Calibri"/>
              </a:rPr>
              <a:t>oznaka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8" dirty="0">
                <a:solidFill>
                  <a:srgbClr val="000000"/>
                </a:solidFill>
                <a:latin typeface="Calibri"/>
                <a:cs typeface="Calibri"/>
              </a:rPr>
              <a:t>v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eb pregledač </a:t>
            </a:r>
            <a:r>
              <a:rPr sz="3200" spc="-18" dirty="0">
                <a:solidFill>
                  <a:srgbClr val="000000"/>
                </a:solidFill>
                <a:latin typeface="Calibri"/>
                <a:cs typeface="Calibri"/>
              </a:rPr>
              <a:t>smatra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običan</a:t>
            </a:r>
            <a:r>
              <a:rPr sz="32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7" dirty="0">
                <a:solidFill>
                  <a:srgbClr val="000000"/>
                </a:solidFill>
                <a:latin typeface="Calibri"/>
                <a:cs typeface="Calibri"/>
              </a:rPr>
              <a:t>kod)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smtClean="0">
                  <a:ln w="1905"/>
                </a:rPr>
                <a:t>PHP </a:t>
              </a:r>
              <a:r>
                <a:rPr lang="en-US" sz="3600" b="1" dirty="0" err="1" smtClean="0">
                  <a:ln w="1905"/>
                </a:rPr>
                <a:t>tagovi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6363"/>
            <a:ext cx="7683192" cy="5155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Postoje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četiri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stila</a:t>
            </a:r>
            <a:r>
              <a:rPr sz="32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pisanja</a:t>
            </a:r>
            <a:r>
              <a:rPr sz="32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PHP</a:t>
            </a:r>
            <a:r>
              <a:rPr sz="32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tagova</a:t>
            </a:r>
            <a:r>
              <a:rPr sz="3200" spc="-17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en-US" sz="3200" spc="-17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XML</a:t>
            </a:r>
            <a:r>
              <a:rPr lang="en-US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stil</a:t>
            </a:r>
            <a:r>
              <a:rPr lang="en-US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standardni</a:t>
            </a:r>
            <a:r>
              <a:rPr lang="en-US" sz="2400" spc="-12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>
              <a:lnSpc>
                <a:spcPts val="2483"/>
              </a:lnSpc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&lt;?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php</a:t>
            </a:r>
            <a:r>
              <a:rPr lang="en-US" sz="24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lang="en-US" sz="2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'ETF';</a:t>
            </a:r>
            <a:r>
              <a:rPr lang="en-US" sz="2400" spc="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?&gt;</a:t>
            </a:r>
          </a:p>
          <a:p>
            <a:pPr marL="342900" indent="-342900">
              <a:lnSpc>
                <a:spcPts val="3416"/>
              </a:lnSpc>
              <a:spcBef>
                <a:spcPts val="171"/>
              </a:spcBef>
              <a:buFont typeface="Arial" pitchFamily="34" charset="0"/>
              <a:buChar char="•"/>
            </a:pP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Skraćeni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stil</a:t>
            </a:r>
            <a:r>
              <a:rPr lang="en-US"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administratori</a:t>
            </a:r>
            <a:r>
              <a:rPr lang="en-US" sz="24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nekad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isključe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korišćenje</a:t>
            </a:r>
            <a:r>
              <a:rPr lang="en-US"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ove</a:t>
            </a:r>
            <a:r>
              <a:rPr lang="en-US"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5" dirty="0" err="1">
                <a:solidFill>
                  <a:srgbClr val="000000"/>
                </a:solidFill>
                <a:latin typeface="Calibri"/>
                <a:cs typeface="Calibri"/>
              </a:rPr>
              <a:t>oznake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opcija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short_tags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>
              <a:lnSpc>
                <a:spcPts val="2487"/>
              </a:lnSpc>
              <a:spcBef>
                <a:spcPts val="32"/>
              </a:spcBef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&lt;?</a:t>
            </a:r>
            <a:r>
              <a:rPr lang="en-US" sz="2400" spc="15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echo 'ETF'; ?&gt;</a:t>
            </a:r>
          </a:p>
          <a:p>
            <a:pPr marL="342900" indent="-342900">
              <a:lnSpc>
                <a:spcPts val="3413"/>
              </a:lnSpc>
              <a:spcBef>
                <a:spcPts val="188"/>
              </a:spcBef>
              <a:buFont typeface="Arial" pitchFamily="34" charset="0"/>
              <a:buChar char="•"/>
            </a:pP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stil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SCRIPT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slično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5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JS)</a:t>
            </a:r>
          </a:p>
          <a:p>
            <a:pPr>
              <a:lnSpc>
                <a:spcPts val="2490"/>
              </a:lnSpc>
              <a:spcBef>
                <a:spcPts val="29"/>
              </a:spcBef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&lt;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SCRIPT LANGUAGE='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php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'&gt; echo 'ETF';</a:t>
            </a:r>
            <a:r>
              <a:rPr lang="en-US" sz="2400" spc="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spc="15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&lt;/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SCRIPT&gt;</a:t>
            </a:r>
          </a:p>
          <a:p>
            <a:pPr>
              <a:lnSpc>
                <a:spcPts val="2490"/>
              </a:lnSpc>
              <a:spcBef>
                <a:spcPts val="29"/>
              </a:spcBef>
            </a:pP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342900" indent="-3429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ASP</a:t>
            </a:r>
            <a:r>
              <a:rPr lang="en-US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stil</a:t>
            </a:r>
            <a:r>
              <a:rPr lang="en-US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samo</a:t>
            </a:r>
            <a:r>
              <a:rPr lang="en-US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okruženjima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ASP</a:t>
            </a:r>
            <a:r>
              <a:rPr lang="en-US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400" spc="-82" dirty="0">
                <a:solidFill>
                  <a:srgbClr val="000000"/>
                </a:solidFill>
                <a:latin typeface="Calibri"/>
                <a:cs typeface="Calibri"/>
              </a:rPr>
              <a:t>ASP.NET</a:t>
            </a:r>
            <a:r>
              <a:rPr lang="en-US" sz="2400" spc="-82" dirty="0" smtClean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podrazumijevano</a:t>
            </a:r>
            <a:r>
              <a:rPr lang="en-US" sz="24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ovaj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stil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isključen</a:t>
            </a:r>
            <a:r>
              <a:rPr lang="en-US" sz="24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en-US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opcija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asp_tags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>
              <a:lnSpc>
                <a:spcPts val="3023"/>
              </a:lnSpc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	&lt;%</a:t>
            </a:r>
            <a:r>
              <a:rPr lang="en-US" sz="2400" spc="11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echo 'ETF';</a:t>
            </a:r>
            <a:r>
              <a:rPr lang="en-US" sz="2400" spc="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%&gt;</a:t>
            </a: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smtClean="0">
                  <a:ln w="1905"/>
                </a:rPr>
                <a:t>PHP </a:t>
              </a:r>
              <a:r>
                <a:rPr lang="en-US" sz="3600" b="1" dirty="0" err="1" smtClean="0">
                  <a:ln w="1905"/>
                </a:rPr>
                <a:t>tagovi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6363"/>
            <a:ext cx="8424936" cy="47961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iskazi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(engl.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i="1" spc="-15" dirty="0">
                <a:solidFill>
                  <a:srgbClr val="000000"/>
                </a:solidFill>
                <a:latin typeface="Calibri"/>
                <a:cs typeface="Calibri"/>
              </a:rPr>
              <a:t>statements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nalaze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početnog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završnog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000000"/>
                </a:solidFill>
                <a:latin typeface="Calibri"/>
                <a:cs typeface="Calibri"/>
              </a:rPr>
              <a:t>taga</a:t>
            </a:r>
            <a:r>
              <a:rPr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određuju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7" dirty="0" err="1" smtClean="0">
                <a:solidFill>
                  <a:srgbClr val="000000"/>
                </a:solidFill>
                <a:latin typeface="Calibri"/>
                <a:cs typeface="Calibri"/>
              </a:rPr>
              <a:t>šta</a:t>
            </a:r>
            <a:r>
              <a:rPr sz="2400" spc="49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interpretator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2400" spc="-34" dirty="0">
                <a:solidFill>
                  <a:srgbClr val="000000"/>
                </a:solidFill>
                <a:latin typeface="Calibri"/>
                <a:cs typeface="Calibri"/>
              </a:rPr>
              <a:t>koda</a:t>
            </a:r>
            <a:r>
              <a:rPr sz="24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uradi.</a:t>
            </a:r>
          </a:p>
          <a:p>
            <a:pPr marL="457200" marR="0" indent="-457200">
              <a:lnSpc>
                <a:spcPts val="3914"/>
              </a:lnSpc>
              <a:spcBef>
                <a:spcPts val="273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4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1, </a:t>
            </a:r>
            <a:r>
              <a:rPr sz="2400" spc="-12" dirty="0" err="1">
                <a:solidFill>
                  <a:srgbClr val="000000"/>
                </a:solidFill>
                <a:latin typeface="Calibri"/>
                <a:cs typeface="Calibri"/>
              </a:rPr>
              <a:t>komandom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štampamo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ispisujemo)</a:t>
            </a:r>
            <a:r>
              <a:rPr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jedan </a:t>
            </a:r>
            <a:r>
              <a:rPr sz="2400" spc="-34" dirty="0" err="1">
                <a:solidFill>
                  <a:srgbClr val="000000"/>
                </a:solidFill>
                <a:latin typeface="Calibri"/>
                <a:cs typeface="Calibri"/>
              </a:rPr>
              <a:t>paragraf</a:t>
            </a:r>
            <a:r>
              <a:rPr sz="2400" spc="-34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-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rezultat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izvršavanja</a:t>
            </a:r>
            <a:r>
              <a:rPr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spc="-10" dirty="0" err="1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pregledaču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sz="24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tekst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3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smo napisali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400" spc="-11" dirty="0" err="1">
                <a:solidFill>
                  <a:srgbClr val="000000"/>
                </a:solidFill>
                <a:latin typeface="Calibri"/>
                <a:cs typeface="Calibri"/>
              </a:rPr>
              <a:t>paragrafu</a:t>
            </a:r>
            <a:r>
              <a:rPr sz="2400" spc="-11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en-US" sz="2400" spc="-11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55"/>
              </a:lnSpc>
              <a:buFont typeface="Arial" pitchFamily="34" charset="0"/>
              <a:buChar char="•"/>
            </a:pPr>
            <a:r>
              <a:rPr lang="en-US" sz="2400" u="sng" dirty="0" err="1">
                <a:solidFill>
                  <a:srgbClr val="FF0000"/>
                </a:solidFill>
                <a:latin typeface="Calibri"/>
                <a:cs typeface="Calibri"/>
              </a:rPr>
              <a:t>Napomena</a:t>
            </a:r>
            <a:r>
              <a:rPr lang="en-US" sz="2400" u="sng" dirty="0" smtClean="0">
                <a:solidFill>
                  <a:srgbClr val="FF0000"/>
                </a:solidFill>
                <a:latin typeface="Calibri"/>
                <a:cs typeface="Calibri"/>
              </a:rPr>
              <a:t>:</a:t>
            </a: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kraju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iskaza</a:t>
            </a:r>
            <a:r>
              <a:rPr lang="en-US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echo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nalazi</a:t>
            </a:r>
            <a:r>
              <a:rPr lang="en-US"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znak</a:t>
            </a:r>
            <a:r>
              <a:rPr lang="en-US" sz="24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; (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ta</a:t>
            </a:r>
            <a:r>
              <a:rPr lang="en-US" sz="2400" spc="-21" dirty="0" err="1">
                <a:solidFill>
                  <a:srgbClr val="000000"/>
                </a:solidFill>
                <a:latin typeface="Calibri"/>
                <a:cs typeface="Calibri"/>
              </a:rPr>
              <a:t>čka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zarez</a:t>
            </a:r>
            <a:r>
              <a:rPr lang="en-US" sz="2400" spc="-20" dirty="0" smtClean="0">
                <a:solidFill>
                  <a:srgbClr val="000000"/>
                </a:solidFill>
                <a:latin typeface="Calibri"/>
                <a:cs typeface="Calibri"/>
              </a:rPr>
              <a:t>). </a:t>
            </a:r>
            <a:r>
              <a:rPr lang="en-US" sz="2400" spc="-69" dirty="0" err="1" smtClean="0">
                <a:solidFill>
                  <a:srgbClr val="000000"/>
                </a:solidFill>
                <a:latin typeface="Calibri"/>
                <a:cs typeface="Calibri"/>
              </a:rPr>
              <a:t>Taj</a:t>
            </a:r>
            <a:r>
              <a:rPr lang="en-US" sz="2400" spc="7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znak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1" dirty="0" err="1">
                <a:solidFill>
                  <a:srgbClr val="000000"/>
                </a:solidFill>
                <a:latin typeface="Calibri"/>
                <a:cs typeface="Calibri"/>
              </a:rPr>
              <a:t>razdvaja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>
                <a:solidFill>
                  <a:srgbClr val="000000"/>
                </a:solidFill>
                <a:latin typeface="Calibri"/>
                <a:cs typeface="Calibri"/>
              </a:rPr>
              <a:t>izraze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17" dirty="0">
                <a:solidFill>
                  <a:srgbClr val="000000"/>
                </a:solidFill>
                <a:latin typeface="Calibri"/>
                <a:cs typeface="Calibri"/>
              </a:rPr>
              <a:t>PHP-u</a:t>
            </a:r>
            <a:r>
              <a:rPr lang="en-US" sz="24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C-u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Javi</a:t>
            </a:r>
            <a:r>
              <a:rPr lang="en-US"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). </a:t>
            </a:r>
            <a:r>
              <a:rPr lang="en-US" sz="24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Izostavljanje</a:t>
            </a:r>
            <a:r>
              <a:rPr lang="en-US"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; je </a:t>
            </a:r>
            <a:r>
              <a:rPr lang="en-US" sz="2400" spc="-17" dirty="0" err="1">
                <a:solidFill>
                  <a:srgbClr val="000000"/>
                </a:solidFill>
                <a:latin typeface="Calibri"/>
                <a:cs typeface="Calibri"/>
              </a:rPr>
              <a:t>česta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sintaksna</a:t>
            </a:r>
            <a:r>
              <a:rPr lang="en-US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greška</a:t>
            </a:r>
            <a:r>
              <a:rPr lang="en-US" sz="2400" spc="-15" dirty="0" smtClean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sz="24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400" spc="3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1" dirty="0" err="1">
                <a:solidFill>
                  <a:srgbClr val="000000"/>
                </a:solidFill>
                <a:latin typeface="Calibri"/>
                <a:cs typeface="Calibri"/>
              </a:rPr>
              <a:t>lako</a:t>
            </a:r>
            <a:r>
              <a:rPr lang="en-US"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1" dirty="0" err="1">
                <a:solidFill>
                  <a:srgbClr val="000000"/>
                </a:solidFill>
                <a:latin typeface="Calibri"/>
                <a:cs typeface="Calibri"/>
              </a:rPr>
              <a:t>pravi</a:t>
            </a:r>
            <a:r>
              <a:rPr lang="en-US" sz="2400" spc="-21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ali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se</a:t>
            </a:r>
            <a:r>
              <a:rPr lang="en-US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1" dirty="0" err="1">
                <a:solidFill>
                  <a:srgbClr val="000000"/>
                </a:solidFill>
                <a:latin typeface="Calibri"/>
                <a:cs typeface="Calibri"/>
              </a:rPr>
              <a:t>lako</a:t>
            </a:r>
            <a:r>
              <a:rPr lang="en-US"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otkriva</a:t>
            </a:r>
            <a:r>
              <a:rPr lang="en-US" sz="2400" spc="-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WCNKH+Wingdings"/>
                <a:cs typeface="CWCNKH+Wingdings"/>
              </a:rPr>
              <a:t></a:t>
            </a:r>
            <a:endParaRPr lang="en-US" sz="2400" dirty="0">
              <a:solidFill>
                <a:srgbClr val="000000"/>
              </a:solidFill>
              <a:latin typeface="CWCNKH+Wingdings"/>
              <a:cs typeface="CWCNKH+Wingdings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smtClean="0">
                  <a:ln w="1905"/>
                </a:rPr>
                <a:t>PHP </a:t>
              </a:r>
              <a:r>
                <a:rPr lang="en-US" sz="3600" b="1" dirty="0" err="1" smtClean="0">
                  <a:ln w="1905"/>
                </a:rPr>
                <a:t>iskazi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241097" y="1916832"/>
            <a:ext cx="8892480" cy="4941168"/>
          </a:xfrm>
          <a:prstGeom prst="rect">
            <a:avLst/>
          </a:prstGeom>
          <a:blipFill>
            <a:blip r:embed="rId2" cstate="print"/>
            <a:srcRect/>
            <a:stretch>
              <a:fillRect t="-24332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grpSp>
        <p:nvGrpSpPr>
          <p:cNvPr id="4" name="Group 3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5" name="Rounded Rectangle 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Zahtjev za HTML dokumentom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619900" y="1181470"/>
            <a:ext cx="8568952" cy="75148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B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jelin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znakovi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2" dirty="0" err="1">
                <a:solidFill>
                  <a:srgbClr val="000000"/>
                </a:solidFill>
                <a:latin typeface="Calibri"/>
                <a:cs typeface="Calibri"/>
              </a:rPr>
              <a:t>razdvajanje</a:t>
            </a:r>
            <a:r>
              <a:rPr sz="3200" spc="-12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32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novi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red,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znaci </a:t>
            </a:r>
            <a:r>
              <a:rPr sz="3200" spc="-17" dirty="0">
                <a:solidFill>
                  <a:srgbClr val="000000"/>
                </a:solidFill>
                <a:latin typeface="Calibri"/>
                <a:cs typeface="Calibri"/>
              </a:rPr>
              <a:t>razmaka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tabulacija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Pregledači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veba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zanemaruju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b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jelin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0000"/>
                </a:solidFill>
                <a:latin typeface="Calibri"/>
                <a:cs typeface="Calibri"/>
              </a:rPr>
              <a:t>kodu</a:t>
            </a:r>
            <a:r>
              <a:rPr sz="32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 u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32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kodu</a:t>
            </a:r>
            <a:r>
              <a:rPr sz="3200" spc="-25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3200" spc="-25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Primjeri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20" dirty="0" err="1">
                <a:solidFill>
                  <a:srgbClr val="000000"/>
                </a:solidFill>
                <a:latin typeface="Calibri"/>
                <a:cs typeface="Calibri"/>
              </a:rPr>
              <a:t>istog</a:t>
            </a:r>
            <a:r>
              <a:rPr lang="en-US" sz="32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lang="en-US" sz="32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koda</a:t>
            </a:r>
            <a:r>
              <a:rPr lang="en-US" sz="3200" spc="-23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3200" spc="-23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455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echo '&lt;h1&gt;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Dobrodosli</a:t>
            </a:r>
            <a:r>
              <a:rPr lang="en-US" sz="24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u PHP&lt;/h1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&gt;';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3455"/>
              </a:lnSpc>
            </a:pPr>
            <a:r>
              <a:rPr lang="sr-Latn-ME" sz="2400" dirty="0">
                <a:solidFill>
                  <a:srgbClr val="000000"/>
                </a:solidFill>
                <a:latin typeface="Courier New"/>
                <a:cs typeface="Courier New"/>
              </a:rPr>
              <a:t>i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</a:p>
          <a:p>
            <a:pPr>
              <a:lnSpc>
                <a:spcPts val="3455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echo '&lt;h1&gt;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Dobrodosli</a:t>
            </a:r>
            <a:r>
              <a:rPr lang="en-US" sz="2400" spc="530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u</a:t>
            </a:r>
            <a:r>
              <a:rPr lang="en-US" sz="2400" spc="664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PHP</a:t>
            </a:r>
            <a:r>
              <a:rPr lang="en-US" sz="2400" spc="264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&lt;/h1&gt; </a:t>
            </a:r>
            <a:r>
              <a:rPr lang="en-US" sz="2400" spc="11" dirty="0" smtClean="0">
                <a:solidFill>
                  <a:srgbClr val="000000"/>
                </a:solidFill>
                <a:latin typeface="Courier New"/>
                <a:cs typeface="Courier New"/>
              </a:rPr>
              <a:t>'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;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487"/>
              </a:lnSpc>
            </a:pP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487"/>
              </a:lnSpc>
            </a:pP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'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Dobrodosli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spc="11" dirty="0">
                <a:solidFill>
                  <a:srgbClr val="000000"/>
                </a:solidFill>
                <a:latin typeface="Courier New"/>
                <a:cs typeface="Courier New"/>
              </a:rPr>
              <a:t>'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;</a:t>
            </a:r>
          </a:p>
          <a:p>
            <a:pPr>
              <a:lnSpc>
                <a:spcPts val="2376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echo '</a:t>
            </a:r>
            <a:r>
              <a:rPr lang="en-US" sz="2400" spc="11" dirty="0" err="1">
                <a:solidFill>
                  <a:srgbClr val="000000"/>
                </a:solidFill>
                <a:latin typeface="Courier New"/>
                <a:cs typeface="Courier New"/>
              </a:rPr>
              <a:t>na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ETF!</a:t>
            </a:r>
            <a:r>
              <a:rPr lang="en-US" sz="2400" spc="-119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';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376"/>
              </a:lnSpc>
            </a:pP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i</a:t>
            </a:r>
            <a:endParaRPr lang="sr-Latn-ME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2376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echo '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Dobrodosli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spc="11" dirty="0">
                <a:solidFill>
                  <a:srgbClr val="000000"/>
                </a:solidFill>
                <a:latin typeface="Courier New"/>
                <a:cs typeface="Courier New"/>
              </a:rPr>
              <a:t>'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;echo </a:t>
            </a:r>
            <a:r>
              <a:rPr lang="en-US" sz="2400" spc="11" dirty="0">
                <a:solidFill>
                  <a:srgbClr val="000000"/>
                </a:solidFill>
                <a:latin typeface="Courier New"/>
                <a:cs typeface="Courier New"/>
              </a:rPr>
              <a:t>'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na</a:t>
            </a:r>
            <a:r>
              <a:rPr lang="en-US" sz="24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ETF!';</a:t>
            </a:r>
          </a:p>
          <a:p>
            <a:pPr>
              <a:lnSpc>
                <a:spcPts val="2376"/>
              </a:lnSpc>
            </a:pPr>
            <a:endParaRPr lang="en-US" sz="32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3455"/>
              </a:lnSpc>
            </a:pPr>
            <a:endParaRPr lang="en-US" sz="32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3455"/>
              </a:lnSpc>
            </a:pPr>
            <a:endParaRPr lang="en-US" sz="32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3455"/>
              </a:lnSpc>
            </a:pPr>
            <a:endParaRPr lang="en-US" sz="3200" spc="-23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endParaRPr sz="3200" spc="-25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3" name="Rounded Rectangle 12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Bjeline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23529" y="1124744"/>
            <a:ext cx="8568952" cy="5655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Komentari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služe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ob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avješt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enje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osobama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čitaju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programski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kod.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Šta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piše najčešće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komentarima?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podržava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komentare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slično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C++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Jednoredni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komentar:</a:t>
            </a:r>
          </a:p>
          <a:p>
            <a:pPr marR="0">
              <a:lnSpc>
                <a:spcPts val="2487"/>
              </a:lnSpc>
              <a:spcBef>
                <a:spcPts val="92"/>
              </a:spcBef>
              <a:spcAft>
                <a:spcPts val="0"/>
              </a:spcAft>
            </a:pPr>
            <a:r>
              <a:rPr lang="sr-Latn-ME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'&lt;h1&gt;Dobrodosli</a:t>
            </a:r>
            <a:r>
              <a:rPr sz="20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u PHP&lt;/h1&gt;';</a:t>
            </a:r>
            <a:r>
              <a:rPr sz="20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sz="2000" spc="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komentar1</a:t>
            </a:r>
          </a:p>
          <a:p>
            <a:pPr marR="0">
              <a:lnSpc>
                <a:spcPts val="2411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'&lt;h1&gt;Dobrodosli u PHP&lt;/h1&gt;';</a:t>
            </a:r>
            <a:r>
              <a:rPr sz="20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# komentar2</a:t>
            </a:r>
          </a:p>
          <a:p>
            <a:pPr marL="457200" marR="0" indent="-457200">
              <a:lnSpc>
                <a:spcPts val="3911"/>
              </a:lnSpc>
              <a:spcBef>
                <a:spcPts val="7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Višeredni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komentar:</a:t>
            </a:r>
          </a:p>
          <a:p>
            <a:pPr marR="0">
              <a:lnSpc>
                <a:spcPts val="2487"/>
              </a:lnSpc>
              <a:spcBef>
                <a:spcPts val="92"/>
              </a:spcBef>
              <a:spcAft>
                <a:spcPts val="0"/>
              </a:spcAft>
            </a:pPr>
            <a:r>
              <a:rPr lang="sr-Latn-ME" sz="22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'&lt;h1&gt;Dobrodosli</a:t>
            </a:r>
            <a:r>
              <a:rPr sz="20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u PHP&lt;/h1&gt;';</a:t>
            </a:r>
          </a:p>
          <a:p>
            <a:pPr marR="0">
              <a:lnSpc>
                <a:spcPts val="2376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/*</a:t>
            </a:r>
            <a:r>
              <a:rPr sz="2000" spc="18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rimjer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komentara</a:t>
            </a:r>
            <a:endParaRPr lang="sr-Latn-ME" sz="20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516890" marR="0">
              <a:lnSpc>
                <a:spcPts val="2487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		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Izmijenjen</a:t>
            </a:r>
            <a:r>
              <a:rPr lang="en-US" sz="2000" spc="2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fajl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:</a:t>
            </a:r>
            <a:r>
              <a:rPr lang="en-US" sz="2000" spc="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0</a:t>
            </a: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3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.0</a:t>
            </a: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4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.20</a:t>
            </a: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20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.</a:t>
            </a:r>
            <a:endParaRPr lang="en-US" sz="20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516890" marR="0">
              <a:lnSpc>
                <a:spcPts val="2376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		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Opis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:</a:t>
            </a:r>
            <a:r>
              <a:rPr lang="en-US" sz="2000" spc="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Skript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opisuje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uvodnu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lekciju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.</a:t>
            </a:r>
          </a:p>
          <a:p>
            <a:pPr>
              <a:lnSpc>
                <a:spcPts val="2411"/>
              </a:lnSpc>
            </a:pPr>
            <a:r>
              <a:rPr lang="sr-Latn-ME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*/</a:t>
            </a:r>
            <a:endParaRPr lang="en-US" sz="20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342900" marR="0" indent="-342900">
              <a:lnSpc>
                <a:spcPts val="2376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2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Komentari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6363"/>
            <a:ext cx="8006257" cy="20390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30" dirty="0" err="1">
                <a:solidFill>
                  <a:srgbClr val="000000"/>
                </a:solidFill>
                <a:latin typeface="Calibri"/>
                <a:cs typeface="Calibri"/>
              </a:rPr>
              <a:t>Svaka</a:t>
            </a:r>
            <a:r>
              <a:rPr sz="32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32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(engl.</a:t>
            </a:r>
            <a:r>
              <a:rPr sz="32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i="1" dirty="0">
                <a:solidFill>
                  <a:srgbClr val="000000"/>
                </a:solidFill>
                <a:latin typeface="Calibri"/>
                <a:cs typeface="Calibri"/>
              </a:rPr>
              <a:t>variable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) u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PHP-u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počinje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3" dirty="0">
                <a:solidFill>
                  <a:srgbClr val="000000"/>
                </a:solidFill>
                <a:latin typeface="Calibri"/>
                <a:cs typeface="Calibri"/>
              </a:rPr>
              <a:t>znakom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43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dolar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FF0000"/>
                </a:solidFill>
                <a:latin typeface="Calibri"/>
                <a:cs typeface="Calibri"/>
              </a:rPr>
              <a:t>$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Nemojte da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nervirate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izostavljanje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b="1" dirty="0">
                <a:solidFill>
                  <a:srgbClr val="FF0000"/>
                </a:solidFill>
                <a:latin typeface="Calibri"/>
                <a:cs typeface="Calibri"/>
              </a:rPr>
              <a:t>$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uobičajena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greška</a:t>
            </a:r>
            <a:r>
              <a:rPr lang="sr-Latn-ME" sz="32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6" dirty="0" err="1" smtClean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32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početnika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PHP-u </a:t>
            </a:r>
            <a:r>
              <a:rPr sz="3200" dirty="0">
                <a:solidFill>
                  <a:srgbClr val="000000"/>
                </a:solidFill>
                <a:latin typeface="CWCNKH+Wingdings"/>
                <a:cs typeface="CWCNKH+Wingdings"/>
              </a:rPr>
              <a:t>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err="1" smtClean="0">
                  <a:ln w="1905"/>
                </a:rPr>
                <a:t>Promjenljive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57064" y="1052736"/>
            <a:ext cx="8063361" cy="5424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niz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karaktera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Deklaracije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800100" lvl="1" indent="-3429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apostrofi</a:t>
            </a:r>
            <a:r>
              <a:rPr lang="en-US" sz="2400" spc="359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'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Primjer1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'</a:t>
            </a:r>
          </a:p>
          <a:p>
            <a:pPr marL="800100" lvl="1" indent="-342900">
              <a:lnSpc>
                <a:spcPts val="3413"/>
              </a:lnSpc>
              <a:spcBef>
                <a:spcPts val="306"/>
              </a:spcBef>
              <a:buFont typeface="Arial" pitchFamily="34" charset="0"/>
              <a:buChar char="•"/>
            </a:pP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navodnici</a:t>
            </a:r>
            <a:r>
              <a:rPr lang="en-US" sz="2400" spc="289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“Primjer2”</a:t>
            </a:r>
          </a:p>
          <a:p>
            <a:pPr marL="800100" lvl="1" indent="-342900">
              <a:lnSpc>
                <a:spcPts val="3413"/>
              </a:lnSpc>
              <a:spcBef>
                <a:spcPts val="282"/>
              </a:spcBef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pomoćnih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>
                <a:solidFill>
                  <a:srgbClr val="000000"/>
                </a:solidFill>
                <a:latin typeface="Calibri"/>
                <a:cs typeface="Calibri"/>
              </a:rPr>
              <a:t>dokumenata</a:t>
            </a:r>
            <a:r>
              <a:rPr lang="en-US" sz="2400" spc="32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&lt;&lt;&lt;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When_Will_It_End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lang="en-US" sz="24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7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promjenljiva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lang="en-US" sz="2400" spc="-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stringa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navodnicima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pretvara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u string i</a:t>
            </a:r>
            <a:r>
              <a:rPr lang="en-US"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izvr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šava</a:t>
            </a:r>
            <a:r>
              <a:rPr lang="en-US" sz="2400" spc="-18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dok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400" spc="-40" dirty="0" err="1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lang="en-US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2" dirty="0" err="1">
                <a:solidFill>
                  <a:srgbClr val="000000"/>
                </a:solidFill>
                <a:latin typeface="Calibri"/>
                <a:cs typeface="Calibri"/>
              </a:rPr>
              <a:t>apostrofa</a:t>
            </a:r>
            <a:r>
              <a:rPr lang="en-US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ništa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ne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dešava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!</a:t>
            </a:r>
          </a:p>
          <a:p>
            <a:pPr lvl="1">
              <a:lnSpc>
                <a:spcPts val="2270"/>
              </a:lnSpc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$a=17;</a:t>
            </a:r>
          </a:p>
          <a:p>
            <a:pPr lvl="1">
              <a:lnSpc>
                <a:spcPts val="2270"/>
              </a:lnSpc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echo 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“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Presli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smo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$a 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slajdova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”; 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stampa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se 17</a:t>
            </a:r>
          </a:p>
          <a:p>
            <a:pPr lvl="1">
              <a:lnSpc>
                <a:spcPts val="2270"/>
              </a:lnSpc>
              <a:spcBef>
                <a:spcPts val="343"/>
              </a:spcBef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lang="en-US" sz="2000" spc="119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'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Presli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smo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$a </a:t>
            </a:r>
            <a:r>
              <a:rPr lang="en-US" sz="20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slajdova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’; 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lang="en-US" sz="2000" dirty="0" err="1">
                <a:solidFill>
                  <a:srgbClr val="000000"/>
                </a:solidFill>
                <a:latin typeface="Courier New"/>
                <a:cs typeface="Courier New"/>
              </a:rPr>
              <a:t>stampa</a:t>
            </a: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 se $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a</a:t>
            </a:r>
            <a:endParaRPr lang="en-US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270"/>
              </a:lnSpc>
              <a:spcBef>
                <a:spcPts val="343"/>
              </a:spcBef>
            </a:pPr>
            <a:endParaRPr lang="en-US" sz="20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2270"/>
              </a:lnSpc>
              <a:spcBef>
                <a:spcPts val="343"/>
              </a:spcBef>
            </a:pPr>
            <a:r>
              <a:rPr lang="en-US" sz="2000" dirty="0" smtClean="0">
                <a:solidFill>
                  <a:srgbClr val="FF0000"/>
                </a:solidFill>
                <a:latin typeface="Calibri"/>
                <a:cs typeface="Calibri"/>
              </a:rPr>
              <a:t>NAPOMENA: </a:t>
            </a:r>
            <a:r>
              <a:rPr lang="en-US" sz="2000" dirty="0" err="1" smtClean="0">
                <a:solidFill>
                  <a:srgbClr val="FF0000"/>
                </a:solidFill>
                <a:latin typeface="Calibri"/>
                <a:cs typeface="Calibri"/>
              </a:rPr>
              <a:t>Vodite</a:t>
            </a:r>
            <a:r>
              <a:rPr lang="en-US" sz="2000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sz="2000" dirty="0" err="1" smtClean="0">
                <a:solidFill>
                  <a:srgbClr val="FF0000"/>
                </a:solidFill>
                <a:latin typeface="Calibri"/>
                <a:cs typeface="Calibri"/>
              </a:rPr>
              <a:t>ra</a:t>
            </a:r>
            <a:r>
              <a:rPr lang="sr-Latn-ME" sz="2000" dirty="0" smtClean="0">
                <a:solidFill>
                  <a:srgbClr val="FF0000"/>
                </a:solidFill>
                <a:latin typeface="Calibri"/>
                <a:cs typeface="Calibri"/>
              </a:rPr>
              <a:t>čuna da apostrofi i navodnici budu pravilno napisani, jer prilikom kopiranja koda može doći do greške</a:t>
            </a:r>
            <a:endParaRPr lang="en-US" sz="2000" dirty="0">
              <a:solidFill>
                <a:srgbClr val="FF0000"/>
              </a:solidFill>
              <a:latin typeface="Courier New"/>
              <a:cs typeface="Courier New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02056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600" b="1" dirty="0" smtClean="0">
                  <a:ln w="1905"/>
                </a:rPr>
                <a:t>String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8178"/>
            <a:ext cx="5255723" cy="293670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Mogu se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koristiti:</a:t>
            </a:r>
          </a:p>
          <a:p>
            <a:pPr lvl="1">
              <a:lnSpc>
                <a:spcPts val="2718"/>
              </a:lnSpc>
              <a:spcBef>
                <a:spcPts val="593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 'zdravo';</a:t>
            </a:r>
          </a:p>
          <a:p>
            <a:pPr lvl="1">
              <a:lnSpc>
                <a:spcPts val="2721"/>
              </a:lnSpc>
              <a:spcBef>
                <a:spcPts val="496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 'zdravo', 'pozdrav';</a:t>
            </a:r>
          </a:p>
          <a:p>
            <a:pPr lvl="1">
              <a:lnSpc>
                <a:spcPts val="2718"/>
              </a:lnSpc>
              <a:spcBef>
                <a:spcPts val="451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 ('zdravo');</a:t>
            </a:r>
          </a:p>
          <a:p>
            <a:pPr lvl="1">
              <a:lnSpc>
                <a:spcPts val="2718"/>
              </a:lnSpc>
              <a:spcBef>
                <a:spcPts val="449"/>
              </a:spcBef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print '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zdravo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';</a:t>
            </a:r>
            <a:endParaRPr lang="sr-Latn-ME" sz="2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718"/>
              </a:lnSpc>
              <a:spcBef>
                <a:spcPts val="449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print ('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zdravo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');</a:t>
            </a:r>
          </a:p>
          <a:p>
            <a:pPr lvl="1">
              <a:lnSpc>
                <a:spcPts val="2718"/>
              </a:lnSpc>
              <a:spcBef>
                <a:spcPts val="449"/>
              </a:spcBef>
            </a:pP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2056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95522" y="6299648"/>
            <a:ext cx="1448769" cy="598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Uvod</a:t>
            </a:r>
            <a:r>
              <a:rPr sz="18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 PH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Štampanje – </a:t>
              </a:r>
              <a:r>
                <a:rPr lang="sr-Latn-ME" sz="3600" b="1" dirty="0" err="1" smtClean="0">
                  <a:ln w="1905"/>
                </a:rPr>
                <a:t>echo</a:t>
              </a:r>
              <a:r>
                <a:rPr lang="sr-Latn-ME" sz="3600" b="1" dirty="0" smtClean="0">
                  <a:ln w="1905"/>
                </a:rPr>
                <a:t>, </a:t>
              </a:r>
              <a:r>
                <a:rPr lang="sr-Latn-ME" sz="3600" b="1" dirty="0" err="1" smtClean="0">
                  <a:ln w="1905"/>
                </a:rPr>
                <a:t>print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8178"/>
            <a:ext cx="8496944" cy="5206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Identifikatori</a:t>
            </a:r>
            <a:r>
              <a:rPr sz="2800" spc="6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jivih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ali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klasa.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Identifikatori</a:t>
            </a:r>
            <a:r>
              <a:rPr sz="28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 da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budu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bilo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dužine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mogu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sastoje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 slova,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brojeva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i _</a:t>
            </a:r>
          </a:p>
          <a:p>
            <a:pPr marL="457200" marR="0" indent="-457200">
              <a:lnSpc>
                <a:spcPts val="3914"/>
              </a:lnSpc>
              <a:spcBef>
                <a:spcPts val="35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Identifikatori</a:t>
            </a:r>
            <a:r>
              <a:rPr sz="28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 mogu da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počinju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cifrom.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PHP-u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pravi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razlika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između malih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velikih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slova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imenima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identifikatora</a:t>
            </a:r>
            <a:r>
              <a:rPr sz="28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($pr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$Pr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sto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</a:p>
          <a:p>
            <a:pPr marL="457200" marR="0" indent="-457200">
              <a:lnSpc>
                <a:spcPts val="3906"/>
              </a:lnSpc>
              <a:spcBef>
                <a:spcPts val="317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 err="1">
                <a:solidFill>
                  <a:srgbClr val="FF0000"/>
                </a:solidFill>
                <a:latin typeface="Calibri"/>
                <a:cs typeface="Calibri"/>
              </a:rPr>
              <a:t>Izuzetak</a:t>
            </a:r>
            <a:r>
              <a:rPr sz="2800" spc="-15" dirty="0" smtClean="0">
                <a:solidFill>
                  <a:srgbClr val="FF0000"/>
                </a:solidFill>
                <a:latin typeface="Calibri"/>
                <a:cs typeface="Calibri"/>
              </a:rPr>
              <a:t>:</a:t>
            </a:r>
            <a:r>
              <a:rPr lang="sr-Latn-ME" sz="2800" strike="sngStrike" spc="-15" dirty="0" smtClean="0">
                <a:solidFill>
                  <a:srgbClr val="FF0000"/>
                </a:solidFill>
                <a:latin typeface="Calibri"/>
                <a:cs typeface="Calibri"/>
              </a:rPr>
              <a:t> </a:t>
            </a:r>
          </a:p>
          <a:p>
            <a:pPr marL="457200" marR="0" indent="-457200">
              <a:lnSpc>
                <a:spcPts val="3906"/>
              </a:lnSpc>
              <a:spcBef>
                <a:spcPts val="317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mogu se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pisati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malim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velikim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slovima!!!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Identifikatori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8178"/>
            <a:ext cx="8662513" cy="24365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 PHP-u ne treba</a:t>
            </a:r>
            <a:r>
              <a:rPr sz="32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da se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deklariše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prije</a:t>
            </a:r>
            <a:r>
              <a:rPr lang="en-US" sz="32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nego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6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32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potrijeb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će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napravljena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sz="3200" spc="4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joj prvi put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odijeli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mo</a:t>
            </a:r>
            <a:r>
              <a:rPr sz="32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R="0">
              <a:lnSpc>
                <a:spcPts val="3096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ime</a:t>
            </a:r>
            <a:r>
              <a:rPr sz="2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= "Jasna";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Deklaracije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7" y="1364842"/>
            <a:ext cx="8496944" cy="41036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integer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cjelobr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ojni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tip,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9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cijele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brojeve</a:t>
            </a:r>
            <a:endParaRPr sz="2800" spc="-17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double</a:t>
            </a:r>
            <a:r>
              <a:rPr sz="2800" i="1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float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pokretni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8" dirty="0">
                <a:solidFill>
                  <a:srgbClr val="000000"/>
                </a:solidFill>
                <a:latin typeface="Calibri"/>
                <a:cs typeface="Calibri"/>
              </a:rPr>
              <a:t>zarez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dvostruke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preciznosti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4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4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realne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brojeve</a:t>
            </a:r>
          </a:p>
          <a:p>
            <a:pPr marL="457200" marR="0" indent="-4572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string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znakovni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tip,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znakovne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boolean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logički,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podatke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tipa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tačno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netačno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array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niz,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čuvanje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više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istog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tipa</a:t>
            </a:r>
          </a:p>
          <a:p>
            <a:pPr marL="457200" marR="0" indent="-457200">
              <a:lnSpc>
                <a:spcPts val="3413"/>
              </a:lnSpc>
              <a:spcBef>
                <a:spcPts val="23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object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objekat,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koristi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čuvanje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ka</a:t>
            </a:r>
            <a:r>
              <a:rPr lang="sr-Latn-ME"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instance)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jedne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klase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Tipovi promjenljivih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64842"/>
            <a:ext cx="3323563" cy="4217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Dva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specijalna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tipa: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95653" y="1828780"/>
            <a:ext cx="7308795" cy="22698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NULL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kojima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dodijelj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ena</a:t>
            </a:r>
            <a:r>
              <a:rPr sz="2400" spc="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2400" spc="-28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nedefinisane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ili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kojima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je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izričito</a:t>
            </a:r>
            <a:r>
              <a:rPr sz="2400" spc="-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dodijelj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ena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NULL.</a:t>
            </a:r>
          </a:p>
          <a:p>
            <a:pPr marL="342900" marR="0" indent="-342900">
              <a:lnSpc>
                <a:spcPts val="2929"/>
              </a:lnSpc>
              <a:spcBef>
                <a:spcPts val="29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Resurs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sz="2400" spc="-21" dirty="0">
                <a:solidFill>
                  <a:srgbClr val="000000"/>
                </a:solidFill>
                <a:latin typeface="Calibri"/>
                <a:cs typeface="Calibri"/>
              </a:rPr>
              <a:t>neke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ugrađene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funkcije </a:t>
            </a:r>
            <a:r>
              <a:rPr sz="2400" spc="-46" dirty="0">
                <a:solidFill>
                  <a:srgbClr val="000000"/>
                </a:solidFill>
                <a:latin typeface="Calibri"/>
                <a:cs typeface="Calibri"/>
              </a:rPr>
              <a:t>(npr.</a:t>
            </a:r>
            <a:r>
              <a:rPr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1" dirty="0">
                <a:solidFill>
                  <a:srgbClr val="000000"/>
                </a:solidFill>
                <a:latin typeface="Calibri"/>
                <a:cs typeface="Calibri"/>
              </a:rPr>
              <a:t>rad</a:t>
            </a:r>
            <a:r>
              <a:rPr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bazama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>
                <a:solidFill>
                  <a:srgbClr val="000000"/>
                </a:solidFill>
                <a:latin typeface="Calibri"/>
                <a:cs typeface="Calibri"/>
              </a:rPr>
              <a:t>vraćaju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resurs,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0" dirty="0" err="1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400" spc="31" dirty="0" smtClean="0">
                <a:solidFill>
                  <a:srgbClr val="000000"/>
                </a:solidFill>
                <a:latin typeface="Calibri"/>
                <a:cs typeface="Calibri"/>
              </a:rPr>
              <a:t> p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redstavljaju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spoljne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resurse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(veza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bazom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podataka).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Specijalni tipovi podataka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777240" y="1365010"/>
            <a:ext cx="8025751" cy="19492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nn-NO" sz="2800" dirty="0">
                <a:solidFill>
                  <a:srgbClr val="000000"/>
                </a:solidFill>
                <a:latin typeface="Calibri"/>
                <a:cs typeface="Calibri"/>
              </a:rPr>
              <a:t>PHP je jezik sa</a:t>
            </a:r>
            <a:r>
              <a:rPr lang="nn-NO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dirty="0">
                <a:solidFill>
                  <a:srgbClr val="000000"/>
                </a:solidFill>
                <a:latin typeface="Calibri"/>
                <a:cs typeface="Calibri"/>
              </a:rPr>
              <a:t>slabom</a:t>
            </a:r>
            <a:r>
              <a:rPr lang="nn-NO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spc="-15" dirty="0">
                <a:solidFill>
                  <a:srgbClr val="000000"/>
                </a:solidFill>
                <a:latin typeface="Calibri"/>
                <a:cs typeface="Calibri"/>
              </a:rPr>
              <a:t>provjerom</a:t>
            </a:r>
            <a:r>
              <a:rPr lang="nn-NO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dirty="0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lang="nn-NO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nn-NO" sz="2800" spc="-11" dirty="0">
                <a:solidFill>
                  <a:srgbClr val="000000"/>
                </a:solidFill>
                <a:latin typeface="Calibri"/>
                <a:cs typeface="Calibri"/>
              </a:rPr>
              <a:t>podataka.</a:t>
            </a: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Tip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navodi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eksplicitno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4" dirty="0" err="1" smtClean="0">
                <a:solidFill>
                  <a:srgbClr val="000000"/>
                </a:solidFill>
                <a:latin typeface="Calibri"/>
                <a:cs typeface="Calibri"/>
              </a:rPr>
              <a:t>ko</a:t>
            </a:r>
            <a:r>
              <a:rPr sz="2800" spc="-7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PHP-u,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već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određuje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endParaRPr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57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osnovu</a:t>
            </a:r>
            <a:r>
              <a:rPr sz="28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joj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je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dodijelj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ena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7240" y="3511913"/>
            <a:ext cx="3724796" cy="13197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$ime</a:t>
            </a:r>
            <a:r>
              <a:rPr sz="2800" spc="-2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= "Jasna";</a:t>
            </a:r>
          </a:p>
          <a:p>
            <a:pPr marL="0" marR="0">
              <a:lnSpc>
                <a:spcPts val="3024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$broj =</a:t>
            </a:r>
            <a:r>
              <a:rPr sz="28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10;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947792" y="3553782"/>
            <a:ext cx="3567686" cy="11866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//ime </a:t>
            </a:r>
            <a:r>
              <a:rPr sz="2400" spc="-11" dirty="0">
                <a:solidFill>
                  <a:srgbClr val="000000"/>
                </a:solidFill>
                <a:latin typeface="Courier New"/>
                <a:cs typeface="Courier New"/>
              </a:rPr>
              <a:t>je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 string</a:t>
            </a:r>
          </a:p>
          <a:p>
            <a:pPr marL="0" marR="0">
              <a:lnSpc>
                <a:spcPts val="2721"/>
              </a:lnSpc>
              <a:spcBef>
                <a:spcPts val="302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//broj</a:t>
            </a:r>
            <a:r>
              <a:rPr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spc="-12" dirty="0">
                <a:solidFill>
                  <a:srgbClr val="000000"/>
                </a:solidFill>
                <a:latin typeface="Courier New"/>
                <a:cs typeface="Courier New"/>
              </a:rPr>
              <a:t>je</a:t>
            </a:r>
            <a:r>
              <a:rPr sz="2400" spc="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integer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4333889"/>
            <a:ext cx="9056740" cy="8953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$broj</a:t>
            </a:r>
            <a:r>
              <a:rPr sz="28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= "Desetka";</a:t>
            </a:r>
            <a:r>
              <a:rPr sz="2800" spc="-3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//broj je</a:t>
            </a:r>
            <a:r>
              <a:rPr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sada string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Provjera tipa podataka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8178"/>
            <a:ext cx="6645926" cy="9836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Dinamički</a:t>
            </a:r>
            <a:r>
              <a:rPr sz="32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32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sajtovi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omogućavaju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interakciju</a:t>
            </a:r>
            <a:r>
              <a:rPr sz="32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5" dirty="0">
                <a:solidFill>
                  <a:srgbClr val="000000"/>
                </a:solidFill>
                <a:latin typeface="Calibri"/>
                <a:cs typeface="Calibri"/>
              </a:rPr>
              <a:t>korisnikom.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1" y="2870240"/>
            <a:ext cx="8187247" cy="14837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Dinamičke</a:t>
            </a:r>
            <a:r>
              <a:rPr sz="32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32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sajtove</a:t>
            </a:r>
            <a:r>
              <a:rPr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čine </a:t>
            </a:r>
            <a:r>
              <a:rPr sz="3200" spc="-10" dirty="0" err="1">
                <a:solidFill>
                  <a:srgbClr val="000000"/>
                </a:solidFill>
                <a:latin typeface="Calibri"/>
                <a:cs typeface="Calibri"/>
              </a:rPr>
              <a:t>dinamičke</a:t>
            </a:r>
            <a:r>
              <a:rPr sz="32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stranice</a:t>
            </a:r>
            <a:r>
              <a:rPr lang="en-US" sz="32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skup</a:t>
            </a:r>
            <a:r>
              <a:rPr sz="32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php, asp, jsp...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fajlova)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3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32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8" dirty="0" err="1">
                <a:solidFill>
                  <a:srgbClr val="000000"/>
                </a:solidFill>
                <a:latin typeface="Calibri"/>
                <a:cs typeface="Calibri"/>
              </a:rPr>
              <a:t>takođe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3" dirty="0" err="1" smtClean="0">
                <a:solidFill>
                  <a:srgbClr val="000000"/>
                </a:solidFill>
                <a:latin typeface="Calibri"/>
                <a:cs typeface="Calibri"/>
              </a:rPr>
              <a:t>koriste</a:t>
            </a:r>
            <a:r>
              <a:rPr lang="en-US" sz="3200" spc="-3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HTML</a:t>
            </a:r>
            <a:r>
              <a:rPr sz="32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komunikaciju</a:t>
            </a:r>
            <a:r>
              <a:rPr sz="32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klijentom.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Dinamički veb sajtovi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1" y="1358178"/>
            <a:ext cx="8115239" cy="15004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Operator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konverziju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omogućava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privremenu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Postupak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odvija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identično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sz="2800" spc="-56" dirty="0">
                <a:solidFill>
                  <a:srgbClr val="000000"/>
                </a:solidFill>
                <a:latin typeface="Calibri"/>
                <a:cs typeface="Calibri"/>
              </a:rPr>
              <a:t>C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-u.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3211616"/>
            <a:ext cx="1834221" cy="500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7240" y="3777142"/>
            <a:ext cx="2877632" cy="935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7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$broj =</a:t>
            </a:r>
            <a:r>
              <a:rPr sz="2800" spc="-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10;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773926" y="3777142"/>
            <a:ext cx="2452855" cy="935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70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//integer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4166396"/>
            <a:ext cx="8818483" cy="9356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167"/>
              </a:lnSpc>
              <a:spcBef>
                <a:spcPts val="0"/>
              </a:spcBef>
              <a:spcAft>
                <a:spcPts val="0"/>
              </a:spcAft>
            </a:pP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$realbroj = (double)$broj;</a:t>
            </a:r>
            <a:r>
              <a:rPr sz="2800" spc="166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//double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0" name="Rounded Rectangle 9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Konverzija tipa podataka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8178"/>
            <a:ext cx="8204731" cy="52578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PHP </a:t>
            </a:r>
            <a:r>
              <a:rPr sz="3200" spc="-17" dirty="0">
                <a:solidFill>
                  <a:srgbClr val="000000"/>
                </a:solidFill>
                <a:latin typeface="Calibri"/>
                <a:cs typeface="Calibri"/>
              </a:rPr>
              <a:t>podržava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tip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engl. </a:t>
            </a:r>
            <a:r>
              <a:rPr sz="3200" i="1" dirty="0">
                <a:solidFill>
                  <a:srgbClr val="000000"/>
                </a:solidFill>
                <a:latin typeface="Calibri"/>
                <a:cs typeface="Calibri"/>
              </a:rPr>
              <a:t>variable</a:t>
            </a:r>
            <a:r>
              <a:rPr sz="3200" i="1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i="1" dirty="0">
                <a:solidFill>
                  <a:srgbClr val="000000"/>
                </a:solidFill>
                <a:latin typeface="Calibri"/>
                <a:cs typeface="Calibri"/>
              </a:rPr>
              <a:t>variable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54" dirty="0" err="1" smtClean="0">
                <a:solidFill>
                  <a:srgbClr val="000000"/>
                </a:solidFill>
                <a:latin typeface="Calibri"/>
                <a:cs typeface="Calibri"/>
              </a:rPr>
              <a:t>Takve</a:t>
            </a:r>
            <a:r>
              <a:rPr sz="3200" spc="6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32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omogućavaju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32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mo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dinamički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59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oc</a:t>
            </a:r>
            <a:r>
              <a:rPr lang="en-US"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j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ena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= "Deset";</a:t>
            </a:r>
          </a:p>
          <a:p>
            <a:pPr marL="0" marR="0">
              <a:lnSpc>
                <a:spcPts val="3027"/>
              </a:lnSpc>
              <a:spcBef>
                <a:spcPts val="0"/>
              </a:spcBef>
              <a:spcAft>
                <a:spcPts val="0"/>
              </a:spcAft>
            </a:pP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$$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oc</a:t>
            </a:r>
            <a:r>
              <a:rPr lang="en-US"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j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ena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800" dirty="0">
                <a:solidFill>
                  <a:srgbClr val="000000"/>
                </a:solidFill>
                <a:latin typeface="Courier New"/>
                <a:cs typeface="Courier New"/>
              </a:rPr>
              <a:t>= 10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;</a:t>
            </a:r>
            <a:endParaRPr lang="sr-Latn-ME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3027"/>
              </a:lnSpc>
              <a:spcBef>
                <a:spcPts val="0"/>
              </a:spcBef>
              <a:spcAft>
                <a:spcPts val="0"/>
              </a:spcAft>
            </a:pPr>
            <a:endParaRPr lang="sr-Latn-ME" sz="28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3416"/>
              </a:lnSpc>
            </a:pPr>
            <a:r>
              <a:rPr lang="sr-Latn-ME" sz="2800" spc="-30" dirty="0" smtClean="0">
                <a:solidFill>
                  <a:srgbClr val="000000"/>
                </a:solidFill>
                <a:latin typeface="Calibri"/>
                <a:cs typeface="Calibri"/>
              </a:rPr>
              <a:t>      </a:t>
            </a:r>
            <a:r>
              <a:rPr lang="en-US" sz="2800" spc="-30" dirty="0" err="1" smtClean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lang="en-US"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ekvivalentno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>
                <a:solidFill>
                  <a:srgbClr val="000000"/>
                </a:solidFill>
                <a:latin typeface="Calibri"/>
                <a:cs typeface="Calibri"/>
              </a:rPr>
              <a:t>izrazu</a:t>
            </a:r>
            <a:r>
              <a:rPr lang="en-US" sz="2800" spc="-11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3026"/>
              </a:lnSpc>
            </a:pP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</a:p>
          <a:p>
            <a:pPr>
              <a:lnSpc>
                <a:spcPts val="3026"/>
              </a:lnSpc>
            </a:pPr>
            <a:r>
              <a:rPr lang="sr-Latn-ME" sz="2800" dirty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800" dirty="0" err="1">
                <a:solidFill>
                  <a:srgbClr val="000000"/>
                </a:solidFill>
                <a:latin typeface="Courier New"/>
                <a:cs typeface="Courier New"/>
              </a:rPr>
              <a:t>Deset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 = 10;</a:t>
            </a:r>
          </a:p>
          <a:p>
            <a:pPr marL="0" marR="0">
              <a:lnSpc>
                <a:spcPts val="3027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Promjenljiva promjenljive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39552" y="1358178"/>
            <a:ext cx="8187248" cy="62709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Konstanta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predstavlja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određenu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isto</a:t>
            </a:r>
            <a:r>
              <a:rPr sz="2800" spc="5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ali se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ta</a:t>
            </a:r>
            <a:r>
              <a:rPr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zadaje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jednom</a:t>
            </a:r>
            <a:r>
              <a:rPr sz="28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potom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više ne </a:t>
            </a:r>
            <a:r>
              <a:rPr sz="2800" spc="-31" dirty="0" err="1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ti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Primjer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455"/>
              </a:lnSpc>
            </a:pP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define(’</a:t>
            </a: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PODGORICA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', </a:t>
            </a: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8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1000);</a:t>
            </a:r>
            <a:endParaRPr lang="sr-Latn-ME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800" spc="-46" dirty="0" err="1">
                <a:solidFill>
                  <a:srgbClr val="000000"/>
                </a:solidFill>
                <a:latin typeface="Calibri"/>
                <a:cs typeface="Calibri"/>
              </a:rPr>
              <a:t>Kako</a:t>
            </a:r>
            <a:r>
              <a:rPr lang="en-US"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razlikujemo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8" dirty="0" err="1">
                <a:solidFill>
                  <a:srgbClr val="000000"/>
                </a:solidFill>
                <a:latin typeface="Calibri"/>
                <a:cs typeface="Calibri"/>
              </a:rPr>
              <a:t>konstante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konstanti</a:t>
            </a:r>
            <a:r>
              <a:rPr lang="en-US"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pišu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velikim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slovom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!</a:t>
            </a:r>
            <a:r>
              <a:rPr lang="en-US"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spc="-15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C)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Ispred</a:t>
            </a:r>
            <a:r>
              <a:rPr lang="en-US"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8" dirty="0" err="1">
                <a:solidFill>
                  <a:srgbClr val="000000"/>
                </a:solidFill>
                <a:latin typeface="Calibri"/>
                <a:cs typeface="Calibri"/>
              </a:rPr>
              <a:t>konstante</a:t>
            </a:r>
            <a:r>
              <a:rPr lang="en-US"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ne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piše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simbol</a:t>
            </a:r>
            <a:r>
              <a:rPr lang="en-US"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dolar</a:t>
            </a:r>
            <a:r>
              <a:rPr lang="en-US"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Calibri"/>
                <a:cs typeface="Calibri"/>
              </a:rPr>
              <a:t>$</a:t>
            </a:r>
          </a:p>
          <a:p>
            <a:pPr marL="457200" indent="-457200">
              <a:lnSpc>
                <a:spcPts val="3911"/>
              </a:lnSpc>
              <a:spcBef>
                <a:spcPts val="218"/>
              </a:spcBef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Upotreba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8" dirty="0" err="1">
                <a:solidFill>
                  <a:srgbClr val="000000"/>
                </a:solidFill>
                <a:latin typeface="Calibri"/>
                <a:cs typeface="Calibri"/>
              </a:rPr>
              <a:t>konstante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-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samo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se </a:t>
            </a:r>
            <a:r>
              <a:rPr lang="en-US" sz="2800" spc="-30" dirty="0" err="1">
                <a:solidFill>
                  <a:srgbClr val="000000"/>
                </a:solidFill>
                <a:latin typeface="Calibri"/>
                <a:cs typeface="Calibri"/>
              </a:rPr>
              <a:t>pozove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njeno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>
              <a:lnSpc>
                <a:spcPts val="3167"/>
              </a:lnSpc>
              <a:spcBef>
                <a:spcPts val="600"/>
              </a:spcBef>
            </a:pP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	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lang="en-US" sz="2800" spc="-12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PODGORICA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;</a:t>
            </a:r>
            <a:r>
              <a:rPr lang="en-US" sz="2800" spc="2162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//</a:t>
            </a:r>
            <a:r>
              <a:rPr lang="en-US" sz="2800" dirty="0" err="1">
                <a:solidFill>
                  <a:srgbClr val="000000"/>
                </a:solidFill>
                <a:latin typeface="Courier New"/>
                <a:cs typeface="Courier New"/>
              </a:rPr>
              <a:t>izlaz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: </a:t>
            </a:r>
            <a:r>
              <a:rPr lang="sr-Latn-ME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8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1000</a:t>
            </a:r>
            <a:endParaRPr lang="en-US" sz="28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3455"/>
              </a:lnSpc>
            </a:pPr>
            <a:endParaRPr lang="en-US" sz="32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3455"/>
              </a:lnSpc>
            </a:pPr>
            <a:endParaRPr lang="en-US" sz="32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Deklarisanje i upotreba konstanti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8178"/>
            <a:ext cx="8642461" cy="461664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Izraz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opseg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važenja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(engl.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i="1" dirty="0">
                <a:solidFill>
                  <a:srgbClr val="000000"/>
                </a:solidFill>
                <a:latin typeface="Calibri"/>
                <a:cs typeface="Calibri"/>
              </a:rPr>
              <a:t>scope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) odnosi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mjest</a:t>
            </a:r>
            <a:r>
              <a:rPr sz="2800" spc="-17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skriptu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kojima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spc="-20" dirty="0">
                <a:solidFill>
                  <a:srgbClr val="000000"/>
                </a:solidFill>
                <a:latin typeface="Calibri"/>
                <a:cs typeface="Calibri"/>
              </a:rPr>
              <a:t>data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vidljiva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8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55"/>
              </a:lnSpc>
              <a:buFont typeface="Arial" pitchFamily="34" charset="0"/>
              <a:buChar char="•"/>
            </a:pP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U PHP-u </a:t>
            </a:r>
            <a:r>
              <a:rPr lang="pl-PL" sz="2800" spc="-12" dirty="0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lang="pl-PL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dirty="0">
                <a:solidFill>
                  <a:srgbClr val="000000"/>
                </a:solidFill>
                <a:latin typeface="Calibri"/>
                <a:cs typeface="Calibri"/>
              </a:rPr>
              <a:t>6 mogućih</a:t>
            </a:r>
            <a:r>
              <a:rPr lang="pl-PL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11" dirty="0">
                <a:solidFill>
                  <a:srgbClr val="000000"/>
                </a:solidFill>
                <a:latin typeface="Calibri"/>
                <a:cs typeface="Calibri"/>
              </a:rPr>
              <a:t>opsega</a:t>
            </a:r>
            <a:r>
              <a:rPr lang="pl-PL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važenja:</a:t>
            </a:r>
          </a:p>
          <a:p>
            <a:pPr marL="914400" lvl="1" indent="-457200">
              <a:lnSpc>
                <a:spcPts val="3455"/>
              </a:lnSpc>
              <a:buFont typeface="Arial" pitchFamily="34" charset="0"/>
              <a:buChar char="•"/>
            </a:pP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Ugrađene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globalne </a:t>
            </a:r>
            <a:r>
              <a:rPr lang="vi-VN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lang="vi-VN"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vidljive</a:t>
            </a:r>
            <a:r>
              <a:rPr lang="vi-VN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cijelom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skriptu.</a:t>
            </a:r>
          </a:p>
          <a:p>
            <a:pPr marL="914400" lvl="1" indent="-457200">
              <a:lnSpc>
                <a:spcPts val="3413"/>
              </a:lnSpc>
              <a:spcBef>
                <a:spcPts val="285"/>
              </a:spcBef>
              <a:buFont typeface="Arial" pitchFamily="34" charset="0"/>
              <a:buChar char="•"/>
            </a:pPr>
            <a:r>
              <a:rPr lang="vi-VN" sz="2400" spc="-23" dirty="0">
                <a:solidFill>
                  <a:srgbClr val="000000"/>
                </a:solidFill>
                <a:latin typeface="Calibri"/>
                <a:cs typeface="Calibri"/>
              </a:rPr>
              <a:t>Konstante</a:t>
            </a:r>
            <a:r>
              <a:rPr lang="vi-VN" sz="24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imaju</a:t>
            </a:r>
            <a:r>
              <a:rPr lang="vi-VN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globalnu</a:t>
            </a:r>
            <a:r>
              <a:rPr lang="vi-VN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vidljivost</a:t>
            </a:r>
            <a:r>
              <a:rPr lang="vi-VN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pa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vi-VN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1" dirty="0">
                <a:solidFill>
                  <a:srgbClr val="000000"/>
                </a:solidFill>
                <a:latin typeface="Calibri"/>
                <a:cs typeface="Calibri"/>
              </a:rPr>
              <a:t>upotrebljavaju</a:t>
            </a:r>
            <a:r>
              <a:rPr lang="vi-VN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vi-VN" sz="2400" spc="-12" dirty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lang="vi-VN"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vi-VN" sz="2400" spc="-20" dirty="0">
                <a:solidFill>
                  <a:srgbClr val="000000"/>
                </a:solidFill>
                <a:latin typeface="Calibri"/>
                <a:cs typeface="Calibri"/>
              </a:rPr>
              <a:t>izvan</a:t>
            </a:r>
            <a:r>
              <a:rPr lang="vi-VN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funkcija.</a:t>
            </a:r>
          </a:p>
          <a:p>
            <a:pPr marL="914400" lvl="1" indent="-457200">
              <a:lnSpc>
                <a:spcPts val="3416"/>
              </a:lnSpc>
              <a:spcBef>
                <a:spcPts val="279"/>
              </a:spcBef>
              <a:buFont typeface="Arial" pitchFamily="34" charset="0"/>
              <a:buChar char="•"/>
            </a:pP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Globalne</a:t>
            </a:r>
            <a:r>
              <a:rPr lang="vi-VN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promjenljive,</a:t>
            </a:r>
            <a:r>
              <a:rPr lang="vi-VN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deklarisane</a:t>
            </a:r>
            <a:r>
              <a:rPr lang="vi-VN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vi-VN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skriptu,</a:t>
            </a:r>
            <a:r>
              <a:rPr lang="vi-VN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vidljive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vi-VN" sz="24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8" dirty="0">
                <a:solidFill>
                  <a:srgbClr val="000000"/>
                </a:solidFill>
                <a:latin typeface="Calibri"/>
                <a:cs typeface="Calibri"/>
              </a:rPr>
              <a:t>svuda</a:t>
            </a:r>
            <a:r>
              <a:rPr lang="vi-VN" sz="24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vi-VN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skriptu,</a:t>
            </a:r>
            <a:r>
              <a:rPr lang="vi-VN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ali ne</a:t>
            </a:r>
            <a:r>
              <a:rPr lang="vi-VN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vi-VN" sz="2400" spc="-12" dirty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lang="vi-VN"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funkcija.</a:t>
            </a:r>
          </a:p>
          <a:p>
            <a:pPr>
              <a:lnSpc>
                <a:spcPts val="3455"/>
              </a:lnSpc>
            </a:pPr>
            <a:endParaRPr lang="pl-PL" sz="3200" spc="-15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455"/>
              </a:lnSpc>
              <a:spcBef>
                <a:spcPts val="0"/>
              </a:spcBef>
              <a:spcAft>
                <a:spcPts val="0"/>
              </a:spcAft>
            </a:pPr>
            <a:endParaRPr sz="32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Opseg važenja promjenljive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81000" y="1358178"/>
            <a:ext cx="2319090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sz="3200" spc="-18" dirty="0">
                <a:solidFill>
                  <a:srgbClr val="000000"/>
                </a:solidFill>
                <a:latin typeface="Calibri"/>
                <a:cs typeface="Calibri"/>
              </a:rPr>
              <a:t>(nastavak)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84176" y="1889098"/>
            <a:ext cx="7692280" cy="47833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>
              <a:lnSpc>
                <a:spcPts val="3416"/>
              </a:lnSpc>
              <a:buFont typeface="Arial" pitchFamily="34" charset="0"/>
              <a:buChar char="•"/>
            </a:pPr>
            <a:r>
              <a:rPr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ljiva</a:t>
            </a:r>
            <a:r>
              <a:rPr sz="24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3" dirty="0">
                <a:solidFill>
                  <a:srgbClr val="000000"/>
                </a:solidFill>
                <a:latin typeface="Calibri"/>
                <a:cs typeface="Calibri"/>
              </a:rPr>
              <a:t>koju</a:t>
            </a:r>
            <a:r>
              <a:rPr sz="24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000000"/>
                </a:solidFill>
                <a:latin typeface="Calibri"/>
                <a:cs typeface="Calibri"/>
              </a:rPr>
              <a:t>napravite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err="1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1" dirty="0" err="1">
                <a:solidFill>
                  <a:srgbClr val="000000"/>
                </a:solidFill>
                <a:latin typeface="Calibri"/>
                <a:cs typeface="Calibri"/>
              </a:rPr>
              <a:t>isto</a:t>
            </a:r>
            <a:r>
              <a:rPr lang="en-US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ime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4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promjenljiva</a:t>
            </a:r>
            <a:r>
              <a:rPr lang="en-US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3" dirty="0" err="1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deklarisana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4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globalna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upućuje</a:t>
            </a:r>
            <a:r>
              <a:rPr lang="en-US" sz="24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lang="en-US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globalnu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promjenljivu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istog</a:t>
            </a:r>
            <a:r>
              <a:rPr lang="en-US" sz="2400" spc="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imena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ts val="3416"/>
              </a:lnSpc>
              <a:buFont typeface="Arial" pitchFamily="34" charset="0"/>
              <a:buChar char="•"/>
            </a:pP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vi-VN"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33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vi-VN"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20" dirty="0">
                <a:solidFill>
                  <a:srgbClr val="000000"/>
                </a:solidFill>
                <a:latin typeface="Calibri"/>
                <a:cs typeface="Calibri"/>
              </a:rPr>
              <a:t>napravite</a:t>
            </a:r>
            <a:r>
              <a:rPr lang="vi-VN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1" dirty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lang="vi-VN" sz="2400" spc="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vi-VN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a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deklarišete </a:t>
            </a:r>
            <a:r>
              <a:rPr lang="vi-VN" sz="2400" spc="-23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vi-VN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27" dirty="0">
                <a:solidFill>
                  <a:srgbClr val="000000"/>
                </a:solidFill>
                <a:latin typeface="Calibri"/>
                <a:cs typeface="Calibri"/>
              </a:rPr>
              <a:t>statičke</a:t>
            </a:r>
            <a:r>
              <a:rPr lang="vi-VN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vi-VN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lang="vi-VN" sz="24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vide</a:t>
            </a:r>
            <a:r>
              <a:rPr lang="vi-VN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vi-VN" sz="2400" spc="-18" dirty="0">
                <a:solidFill>
                  <a:srgbClr val="000000"/>
                </a:solidFill>
                <a:latin typeface="Calibri"/>
                <a:cs typeface="Calibri"/>
              </a:rPr>
              <a:t>izvan</a:t>
            </a:r>
            <a:r>
              <a:rPr lang="vi-VN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funkcija,</a:t>
            </a:r>
            <a:r>
              <a:rPr lang="vi-VN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ali čuvaju</a:t>
            </a:r>
            <a:r>
              <a:rPr lang="vi-VN"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20" dirty="0">
                <a:solidFill>
                  <a:srgbClr val="000000"/>
                </a:solidFill>
                <a:latin typeface="Calibri"/>
                <a:cs typeface="Calibri"/>
              </a:rPr>
              <a:t>svoju</a:t>
            </a:r>
            <a:r>
              <a:rPr lang="vi-VN" sz="24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sr-Latn-ME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lang="vi-VN" sz="24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23" dirty="0">
                <a:solidFill>
                  <a:srgbClr val="000000"/>
                </a:solidFill>
                <a:latin typeface="Calibri"/>
                <a:cs typeface="Calibri"/>
              </a:rPr>
              <a:t>dva</a:t>
            </a:r>
            <a:r>
              <a:rPr lang="vi-VN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8" dirty="0">
                <a:solidFill>
                  <a:srgbClr val="000000"/>
                </a:solidFill>
                <a:latin typeface="Calibri"/>
                <a:cs typeface="Calibri"/>
              </a:rPr>
              <a:t>izvršavanja</a:t>
            </a:r>
            <a:r>
              <a:rPr lang="vi-VN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funkcije.</a:t>
            </a:r>
          </a:p>
          <a:p>
            <a:pPr marL="342900" indent="-342900">
              <a:lnSpc>
                <a:spcPts val="3413"/>
              </a:lnSpc>
              <a:spcBef>
                <a:spcPts val="284"/>
              </a:spcBef>
              <a:buFont typeface="Arial" pitchFamily="34" charset="0"/>
              <a:buChar char="•"/>
            </a:pP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vi-VN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33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lang="vi-VN"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20" dirty="0">
                <a:solidFill>
                  <a:srgbClr val="000000"/>
                </a:solidFill>
                <a:latin typeface="Calibri"/>
                <a:cs typeface="Calibri"/>
              </a:rPr>
              <a:t>napravite</a:t>
            </a:r>
            <a:r>
              <a:rPr lang="vi-VN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1" dirty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lang="vi-VN"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1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lang="vi-VN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lokalne</a:t>
            </a:r>
            <a:r>
              <a:rPr lang="sr-Latn-ME"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vi-VN" sz="24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vi-VN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1" dirty="0">
                <a:solidFill>
                  <a:srgbClr val="000000"/>
                </a:solidFill>
                <a:latin typeface="Calibri"/>
                <a:cs typeface="Calibri"/>
              </a:rPr>
              <a:t>funkciju</a:t>
            </a:r>
            <a:r>
              <a:rPr lang="vi-VN" sz="24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vi-VN" sz="2400" spc="-18" dirty="0">
                <a:solidFill>
                  <a:srgbClr val="000000"/>
                </a:solidFill>
                <a:latin typeface="Calibri"/>
                <a:cs typeface="Calibri"/>
              </a:rPr>
              <a:t>prestaju</a:t>
            </a:r>
            <a:r>
              <a:rPr lang="vi-VN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da </a:t>
            </a:r>
            <a:r>
              <a:rPr lang="vi-VN" sz="2400" spc="-11" dirty="0">
                <a:solidFill>
                  <a:srgbClr val="000000"/>
                </a:solidFill>
                <a:latin typeface="Calibri"/>
                <a:cs typeface="Calibri"/>
              </a:rPr>
              <a:t>postoje</a:t>
            </a:r>
            <a:r>
              <a:rPr lang="vi-VN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8" dirty="0">
                <a:solidFill>
                  <a:srgbClr val="000000"/>
                </a:solidFill>
                <a:latin typeface="Calibri"/>
                <a:cs typeface="Calibri"/>
              </a:rPr>
              <a:t>kada</a:t>
            </a:r>
            <a:r>
              <a:rPr lang="vi-VN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8" dirty="0" smtClean="0">
                <a:solidFill>
                  <a:srgbClr val="000000"/>
                </a:solidFill>
                <a:latin typeface="Calibri"/>
                <a:cs typeface="Calibri"/>
              </a:rPr>
              <a:t>prestane</a:t>
            </a:r>
            <a:r>
              <a:rPr lang="sr-Latn-ME" sz="24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8" dirty="0" smtClean="0">
                <a:solidFill>
                  <a:srgbClr val="000000"/>
                </a:solidFill>
                <a:latin typeface="Calibri"/>
                <a:cs typeface="Calibri"/>
              </a:rPr>
              <a:t>izvršavanje</a:t>
            </a:r>
            <a:r>
              <a:rPr lang="vi-VN" sz="2400" spc="3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0" dirty="0">
                <a:solidFill>
                  <a:srgbClr val="000000"/>
                </a:solidFill>
                <a:latin typeface="Calibri"/>
                <a:cs typeface="Calibri"/>
              </a:rPr>
              <a:t>funkcije.</a:t>
            </a:r>
          </a:p>
          <a:p>
            <a:pPr marL="342900" indent="-342900">
              <a:lnSpc>
                <a:spcPts val="3023"/>
              </a:lnSpc>
              <a:buFont typeface="Arial" pitchFamily="34" charset="0"/>
              <a:buChar char="•"/>
            </a:pPr>
            <a:endParaRPr lang="en-US"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marR="0" indent="-3429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4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Opseg važenja promjenljive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89326" y="1358178"/>
            <a:ext cx="7971106" cy="25391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PHP-a 4.1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nadalje, </a:t>
            </a:r>
            <a:r>
              <a:rPr sz="2800" spc="-5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nizove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$_GET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$_POST</a:t>
            </a:r>
            <a:r>
              <a:rPr sz="2800" spc="-46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43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3" dirty="0">
                <a:solidFill>
                  <a:srgbClr val="000000"/>
                </a:solidFill>
                <a:latin typeface="Calibri"/>
                <a:cs typeface="Calibri"/>
              </a:rPr>
              <a:t>neke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druge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posebne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 err="1" smtClean="0">
                <a:solidFill>
                  <a:srgbClr val="000000"/>
                </a:solidFill>
                <a:latin typeface="Calibri"/>
                <a:cs typeface="Calibri"/>
              </a:rPr>
              <a:t>važe</a:t>
            </a:r>
            <a:r>
              <a:rPr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drugačija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pravila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9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opseg 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važenja.</a:t>
            </a:r>
          </a:p>
          <a:p>
            <a:pPr marL="457200" marR="0" indent="-457200">
              <a:lnSpc>
                <a:spcPts val="3911"/>
              </a:lnSpc>
              <a:spcBef>
                <a:spcPts val="31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283" dirty="0">
                <a:solidFill>
                  <a:srgbClr val="000000"/>
                </a:solidFill>
                <a:latin typeface="Calibri"/>
                <a:cs typeface="Calibri"/>
              </a:rPr>
              <a:t>To</a:t>
            </a:r>
            <a:r>
              <a:rPr sz="2800" spc="29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superglobalne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ljive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svuda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vide,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u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funkcijama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van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njih.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Opseg važenja promjenljive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45374" y="1364842"/>
            <a:ext cx="8591122" cy="46273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2" dirty="0">
                <a:solidFill>
                  <a:srgbClr val="FF0000"/>
                </a:solidFill>
                <a:latin typeface="Calibri"/>
                <a:cs typeface="Calibri"/>
              </a:rPr>
              <a:t>$GLOBALS</a:t>
            </a:r>
            <a:r>
              <a:rPr sz="2400" spc="18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svih</a:t>
            </a:r>
            <a:r>
              <a:rPr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globalnih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$_SERVER</a:t>
            </a:r>
            <a:r>
              <a:rPr sz="2400" spc="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serverskih</a:t>
            </a:r>
            <a:r>
              <a:rPr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$_GET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r>
              <a:rPr sz="2400" spc="6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eđenih</a:t>
            </a:r>
            <a:r>
              <a:rPr sz="24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skriptu</a:t>
            </a:r>
            <a:r>
              <a:rPr sz="24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metodom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GET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$_POST</a:t>
            </a:r>
            <a:r>
              <a:rPr sz="2400" spc="4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r>
              <a:rPr sz="2400" spc="49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prosl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ij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eđenih</a:t>
            </a:r>
            <a:r>
              <a:rPr sz="2400" spc="3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skriptu</a:t>
            </a:r>
            <a:r>
              <a:rPr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metodom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 smtClean="0">
                <a:solidFill>
                  <a:srgbClr val="000000"/>
                </a:solidFill>
                <a:latin typeface="Calibri"/>
                <a:cs typeface="Calibri"/>
              </a:rPr>
              <a:t>POST</a:t>
            </a:r>
            <a:endParaRPr sz="24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$_COOKIE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niz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kolačića</a:t>
            </a:r>
          </a:p>
          <a:p>
            <a:pPr marL="457200" marR="0" indent="-457200">
              <a:lnSpc>
                <a:spcPts val="3413"/>
              </a:lnSpc>
              <a:spcBef>
                <a:spcPts val="23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$_FILES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r>
              <a:rPr sz="2400" spc="6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3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 odnose</a:t>
            </a:r>
            <a:r>
              <a:rPr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fajlove</a:t>
            </a:r>
            <a:r>
              <a:rPr lang="sr-Latn-ME" sz="2400" spc="-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poslate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klijentskog</a:t>
            </a:r>
            <a:r>
              <a:rPr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7" dirty="0">
                <a:solidFill>
                  <a:srgbClr val="000000"/>
                </a:solidFill>
                <a:latin typeface="Calibri"/>
                <a:cs typeface="Calibri"/>
              </a:rPr>
              <a:t>računara</a:t>
            </a:r>
          </a:p>
          <a:p>
            <a:pPr marL="457200" marR="0" indent="-45720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$_ENV</a:t>
            </a:r>
            <a:r>
              <a:rPr sz="2400" spc="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r>
              <a:rPr sz="2400" spc="49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okruženja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$_REQUEST</a:t>
            </a:r>
            <a:r>
              <a:rPr sz="2400" spc="18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0" dirty="0" err="1">
                <a:solidFill>
                  <a:srgbClr val="000000"/>
                </a:solidFill>
                <a:latin typeface="Calibri"/>
                <a:cs typeface="Calibri"/>
              </a:rPr>
              <a:t>svih</a:t>
            </a:r>
            <a:r>
              <a:rPr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r>
              <a:rPr sz="2400" spc="49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33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400" spc="-17" dirty="0" err="1">
                <a:solidFill>
                  <a:srgbClr val="000000"/>
                </a:solidFill>
                <a:latin typeface="Calibri"/>
                <a:cs typeface="Calibri"/>
              </a:rPr>
              <a:t>korisnik</a:t>
            </a:r>
            <a:r>
              <a:rPr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sr-Latn-ME" sz="24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poslao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$_SESSION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24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niz</a:t>
            </a:r>
            <a:r>
              <a:rPr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romjen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ljivih</a:t>
            </a:r>
            <a:r>
              <a:rPr sz="2400" spc="5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sesije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err="1" smtClean="0">
                  <a:ln w="1905"/>
                </a:rPr>
                <a:t>Superglobalne</a:t>
              </a:r>
              <a:r>
                <a:rPr lang="sr-Latn-ME" sz="3600" b="1" dirty="0" smtClean="0">
                  <a:ln w="1905"/>
                </a:rPr>
                <a:t> promjenljive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442452" y="2669458"/>
            <a:ext cx="8701548" cy="4188542"/>
          </a:xfrm>
          <a:prstGeom prst="rect">
            <a:avLst/>
          </a:prstGeom>
          <a:blipFill>
            <a:blip r:embed="rId2" cstate="print"/>
            <a:srcRect/>
            <a:stretch>
              <a:fillRect l="-5084" t="-63732" r="-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23528" y="1704727"/>
            <a:ext cx="8424936" cy="50013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Aritmetički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operatori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znakovi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0" dirty="0" err="1" smtClean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računske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operacije.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1040" y="2785254"/>
            <a:ext cx="121276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Operator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351276" y="2785254"/>
            <a:ext cx="704887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Ime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6001258" y="2785254"/>
            <a:ext cx="1072451" cy="21544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 err="1" smtClean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lang="en-US" sz="1800" b="1" dirty="0" err="1" smtClean="0">
                <a:solidFill>
                  <a:srgbClr val="FFFFFF"/>
                </a:solidFill>
                <a:latin typeface="Calibri"/>
                <a:cs typeface="Calibri"/>
              </a:rPr>
              <a:t>rimjer</a:t>
            </a:r>
            <a:endParaRPr sz="1800" b="1" dirty="0">
              <a:solidFill>
                <a:srgbClr val="FFFFFF"/>
              </a:solidFill>
              <a:latin typeface="Calibri"/>
              <a:cs typeface="Calibri"/>
            </a:endParaRP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+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- $b</a:t>
            </a:r>
          </a:p>
          <a:p>
            <a:pPr marL="0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*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/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%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01040" y="3156220"/>
            <a:ext cx="456753" cy="9927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+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351276" y="3156220"/>
            <a:ext cx="1427075" cy="17347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sabiranje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oduzimanje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množenje</a:t>
            </a:r>
          </a:p>
          <a:p>
            <a:pPr marL="0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deljenje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01040" y="3898027"/>
            <a:ext cx="456753" cy="9929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*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/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01040" y="4639961"/>
            <a:ext cx="50631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351276" y="4639961"/>
            <a:ext cx="1673859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modulo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(mod)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272794" y="5109704"/>
            <a:ext cx="3083182" cy="15004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b="1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000" b="1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endParaRPr sz="2000" b="1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114300" marR="0">
              <a:lnSpc>
                <a:spcPts val="1948"/>
              </a:lnSpc>
              <a:spcBef>
                <a:spcPts val="513"/>
              </a:spcBef>
              <a:spcAft>
                <a:spcPts val="0"/>
              </a:spcAft>
            </a:pPr>
            <a:r>
              <a:rPr sz="1600" dirty="0">
                <a:solidFill>
                  <a:srgbClr val="000000"/>
                </a:solidFill>
                <a:latin typeface="Calibri"/>
                <a:cs typeface="Calibri"/>
              </a:rPr>
              <a:t>$a = 16;</a:t>
            </a:r>
          </a:p>
          <a:p>
            <a:pPr marL="114300" marR="0">
              <a:lnSpc>
                <a:spcPts val="1951"/>
              </a:lnSpc>
              <a:spcBef>
                <a:spcPts val="302"/>
              </a:spcBef>
              <a:spcAft>
                <a:spcPts val="0"/>
              </a:spcAft>
            </a:pPr>
            <a:r>
              <a:rPr sz="16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  <a:r>
              <a:rPr sz="1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000000"/>
                </a:solidFill>
                <a:latin typeface="Calibri"/>
                <a:cs typeface="Calibri"/>
              </a:rPr>
              <a:t>= 10</a:t>
            </a:r>
            <a:r>
              <a:rPr sz="1600" dirty="0" smtClean="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endParaRPr lang="sr-Latn-ME" sz="16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114300">
              <a:lnSpc>
                <a:spcPts val="1951"/>
              </a:lnSpc>
              <a:spcBef>
                <a:spcPts val="302"/>
              </a:spcBef>
            </a:pPr>
            <a:r>
              <a:rPr lang="pl-PL" sz="1600" dirty="0">
                <a:solidFill>
                  <a:srgbClr val="000000"/>
                </a:solidFill>
                <a:latin typeface="Calibri"/>
                <a:cs typeface="Calibri"/>
              </a:rPr>
              <a:t>$rezultat</a:t>
            </a:r>
            <a:r>
              <a:rPr lang="pl-PL" sz="16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1600" dirty="0">
                <a:solidFill>
                  <a:srgbClr val="000000"/>
                </a:solidFill>
                <a:latin typeface="Calibri"/>
                <a:cs typeface="Calibri"/>
              </a:rPr>
              <a:t>= $a + $b; //</a:t>
            </a:r>
            <a:r>
              <a:rPr lang="pl-PL" sz="16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1600" dirty="0">
                <a:solidFill>
                  <a:srgbClr val="000000"/>
                </a:solidFill>
                <a:latin typeface="Calibri"/>
                <a:cs typeface="Calibri"/>
              </a:rPr>
              <a:t>rezultat je</a:t>
            </a:r>
            <a:r>
              <a:rPr lang="pl-PL" sz="1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1600" dirty="0" smtClean="0">
                <a:solidFill>
                  <a:srgbClr val="000000"/>
                </a:solidFill>
                <a:latin typeface="Calibri"/>
                <a:cs typeface="Calibri"/>
              </a:rPr>
              <a:t>26</a:t>
            </a:r>
          </a:p>
          <a:p>
            <a:pPr marL="114300">
              <a:lnSpc>
                <a:spcPts val="1951"/>
              </a:lnSpc>
              <a:spcBef>
                <a:spcPts val="302"/>
              </a:spcBef>
            </a:pPr>
            <a:r>
              <a:rPr lang="pl-PL" sz="1600" dirty="0">
                <a:solidFill>
                  <a:srgbClr val="000000"/>
                </a:solidFill>
                <a:latin typeface="Calibri"/>
                <a:cs typeface="Calibri"/>
              </a:rPr>
              <a:t>$rezultat</a:t>
            </a:r>
            <a:r>
              <a:rPr lang="pl-PL" sz="16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1600" dirty="0">
                <a:solidFill>
                  <a:srgbClr val="000000"/>
                </a:solidFill>
                <a:latin typeface="Calibri"/>
                <a:cs typeface="Calibri"/>
              </a:rPr>
              <a:t>= $a % $b;</a:t>
            </a:r>
            <a:r>
              <a:rPr lang="pl-PL" sz="16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pl-PL" sz="1600" dirty="0">
                <a:solidFill>
                  <a:srgbClr val="000000"/>
                </a:solidFill>
                <a:latin typeface="Arial"/>
                <a:cs typeface="Arial"/>
              </a:rPr>
              <a:t>//</a:t>
            </a:r>
            <a:r>
              <a:rPr lang="pl-PL" sz="1600" spc="23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pl-PL" sz="1600" dirty="0">
                <a:solidFill>
                  <a:srgbClr val="000000"/>
                </a:solidFill>
                <a:latin typeface="Arial"/>
                <a:cs typeface="Arial"/>
              </a:rPr>
              <a:t>rezultat</a:t>
            </a:r>
            <a:r>
              <a:rPr lang="pl-PL" sz="16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pl-PL" sz="1600" dirty="0">
                <a:solidFill>
                  <a:srgbClr val="000000"/>
                </a:solidFill>
                <a:latin typeface="Arial"/>
                <a:cs typeface="Arial"/>
              </a:rPr>
              <a:t>je</a:t>
            </a:r>
            <a:r>
              <a:rPr lang="pl-PL" sz="1600" spc="-18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pl-PL" sz="1600" dirty="0" smtClean="0">
                <a:solidFill>
                  <a:srgbClr val="000000"/>
                </a:solidFill>
                <a:latin typeface="Arial"/>
                <a:cs typeface="Arial"/>
              </a:rPr>
              <a:t>6</a:t>
            </a:r>
            <a:endParaRPr sz="16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387094" y="6050835"/>
            <a:ext cx="3366098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48"/>
              </a:lnSpc>
              <a:spcBef>
                <a:spcPts val="0"/>
              </a:spcBef>
              <a:spcAft>
                <a:spcPts val="0"/>
              </a:spcAft>
            </a:pPr>
            <a:endParaRPr sz="16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387094" y="6344966"/>
            <a:ext cx="3341731" cy="24365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48"/>
              </a:lnSpc>
              <a:spcBef>
                <a:spcPts val="0"/>
              </a:spcBef>
              <a:spcAft>
                <a:spcPts val="0"/>
              </a:spcAft>
            </a:pPr>
            <a:endParaRPr sz="16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8" name="Rounded Rectangle 1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Aritmetički </a:t>
              </a:r>
              <a:r>
                <a:rPr lang="sr-Latn-ME" sz="3600" b="1" dirty="0" err="1" smtClean="0">
                  <a:ln w="1905"/>
                </a:rPr>
                <a:t>opetatori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63318"/>
            <a:ext cx="8043232" cy="54245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Operator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nadovezivanja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 err="1">
                <a:solidFill>
                  <a:srgbClr val="000000"/>
                </a:solidFill>
                <a:latin typeface="Calibri"/>
                <a:cs typeface="Calibri"/>
              </a:rPr>
              <a:t>znakovnih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(.)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 err="1" smtClean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3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7" dirty="0">
                <a:solidFill>
                  <a:srgbClr val="000000"/>
                </a:solidFill>
                <a:latin typeface="Calibri"/>
                <a:cs typeface="Calibri"/>
              </a:rPr>
              <a:t>koristiti</a:t>
            </a:r>
            <a:r>
              <a:rPr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6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spajanje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dvije</a:t>
            </a:r>
            <a:r>
              <a:rPr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više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znakovnih</a:t>
            </a:r>
            <a:r>
              <a:rPr lang="sr-Latn-ME" sz="2800" spc="-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(slično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sabiranje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dva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 više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brojeva</a:t>
            </a:r>
            <a:r>
              <a:rPr sz="2800" spc="-10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endParaRPr lang="sr-Latn-ME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lang="sr-Latn-ME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3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Primjer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lvl="2">
              <a:lnSpc>
                <a:spcPts val="2718"/>
              </a:lnSpc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$a = "Nikola ";</a:t>
            </a:r>
          </a:p>
          <a:p>
            <a:pPr lvl="2">
              <a:lnSpc>
                <a:spcPts val="2721"/>
              </a:lnSpc>
              <a:spcBef>
                <a:spcPts val="496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$b = '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casove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';</a:t>
            </a:r>
          </a:p>
          <a:p>
            <a:pPr lvl="2">
              <a:lnSpc>
                <a:spcPts val="2718"/>
              </a:lnSpc>
              <a:spcBef>
                <a:spcPts val="452"/>
              </a:spcBef>
            </a:pP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$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rezultat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= $a."</a:t>
            </a:r>
            <a:r>
              <a:rPr lang="en-US"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drzi</a:t>
            </a:r>
            <a:r>
              <a:rPr lang="en-US" sz="2400" dirty="0">
                <a:solidFill>
                  <a:srgbClr val="000000"/>
                </a:solidFill>
                <a:latin typeface="Courier New"/>
                <a:cs typeface="Courier New"/>
              </a:rPr>
              <a:t> ".$b;</a:t>
            </a:r>
          </a:p>
          <a:p>
            <a:pPr marL="457200" indent="-457200">
              <a:lnSpc>
                <a:spcPts val="3416"/>
              </a:lnSpc>
              <a:buFont typeface="Arial" pitchFamily="34" charset="0"/>
              <a:buChar char="•"/>
            </a:pPr>
            <a:endParaRPr lang="sr-Latn-ME" sz="2800" spc="-1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416"/>
              </a:lnSpc>
              <a:buFont typeface="Arial" pitchFamily="34" charset="0"/>
              <a:buChar char="•"/>
            </a:pPr>
            <a:r>
              <a:rPr lang="en-US"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Promjenljiva</a:t>
            </a:r>
            <a:r>
              <a:rPr lang="en-US" sz="2800" spc="4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rezultat</a:t>
            </a:r>
            <a:r>
              <a:rPr lang="en-US"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u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4" dirty="0" err="1">
                <a:solidFill>
                  <a:srgbClr val="000000"/>
                </a:solidFill>
                <a:latin typeface="Calibri"/>
                <a:cs typeface="Calibri"/>
              </a:rPr>
              <a:t>ovom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slučaju</a:t>
            </a:r>
            <a:r>
              <a:rPr lang="en-US" sz="28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sadržati</a:t>
            </a:r>
            <a:r>
              <a:rPr lang="sr-Latn-ME" sz="2800" spc="-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znakovnu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en-US" sz="2800" spc="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„</a:t>
            </a:r>
            <a:r>
              <a:rPr lang="sr-Latn-ME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Nikola</a:t>
            </a:r>
            <a:r>
              <a:rPr lang="en-US" sz="2800" spc="4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drzi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casove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“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>
              <a:lnSpc>
                <a:spcPts val="3413"/>
              </a:lnSpc>
            </a:pP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3024"/>
              </a:lnSpc>
              <a:spcBef>
                <a:spcPts val="0"/>
              </a:spcBef>
              <a:spcAft>
                <a:spcPts val="0"/>
              </a:spcAft>
            </a:pPr>
            <a:endParaRPr sz="28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Operatori nadovezivanja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251520" y="1363318"/>
            <a:ext cx="8820472" cy="41165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Osnovni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operator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dodje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le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(=)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Čita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>
                <a:solidFill>
                  <a:srgbClr val="000000"/>
                </a:solidFill>
                <a:latin typeface="Calibri"/>
                <a:cs typeface="Calibri"/>
              </a:rPr>
              <a:t>“</a:t>
            </a:r>
            <a:r>
              <a:rPr sz="2800" spc="-21" dirty="0" err="1">
                <a:solidFill>
                  <a:srgbClr val="000000"/>
                </a:solidFill>
                <a:latin typeface="Calibri"/>
                <a:cs typeface="Calibri"/>
              </a:rPr>
              <a:t>dobija</a:t>
            </a:r>
            <a:r>
              <a:rPr sz="28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”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27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2800" spc="128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$ukupno=3;</a:t>
            </a:r>
            <a:r>
              <a:rPr sz="2400" spc="-2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//ukupno</a:t>
            </a:r>
            <a:r>
              <a:rPr sz="2400" spc="-2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dobija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sr-Latn-ME" sz="2400" spc="-10" dirty="0" smtClean="0">
                <a:solidFill>
                  <a:srgbClr val="000000"/>
                </a:solidFill>
                <a:latin typeface="Courier New"/>
                <a:cs typeface="Courier New"/>
              </a:rPr>
              <a:t>v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rijed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.3</a:t>
            </a: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marR="0" indent="-457200">
              <a:lnSpc>
                <a:spcPts val="3413"/>
              </a:lnSpc>
              <a:spcBef>
                <a:spcPts val="296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0" dirty="0">
                <a:solidFill>
                  <a:srgbClr val="000000"/>
                </a:solidFill>
                <a:latin typeface="Calibri"/>
                <a:cs typeface="Calibri"/>
              </a:rPr>
              <a:t>sve</a:t>
            </a:r>
            <a:r>
              <a:rPr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operatore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dodje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le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 err="1">
                <a:solidFill>
                  <a:srgbClr val="000000"/>
                </a:solidFill>
                <a:latin typeface="Calibri"/>
                <a:cs typeface="Calibri"/>
              </a:rPr>
              <a:t>važi</a:t>
            </a:r>
            <a:r>
              <a:rPr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</a:t>
            </a:r>
            <a:r>
              <a:rPr sz="2800" spc="1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 smtClean="0">
                <a:solidFill>
                  <a:srgbClr val="000000"/>
                </a:solidFill>
                <a:latin typeface="Calibri"/>
                <a:cs typeface="Calibri"/>
              </a:rPr>
              <a:t>pravilo</a:t>
            </a:r>
            <a:r>
              <a:rPr sz="2800" spc="-18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lang="sr-Latn-ME" sz="28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cijelo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g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1" dirty="0" err="1">
                <a:solidFill>
                  <a:srgbClr val="000000"/>
                </a:solidFill>
                <a:latin typeface="Calibri"/>
                <a:cs typeface="Calibri"/>
              </a:rPr>
              <a:t>iskaza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dodje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le</a:t>
            </a:r>
            <a:r>
              <a:rPr sz="2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odijelj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ena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operandu</a:t>
            </a:r>
            <a:r>
              <a:rPr sz="2800" spc="4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lijevo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j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strani.</a:t>
            </a:r>
          </a:p>
          <a:p>
            <a:pPr marL="457200" marR="0" indent="-457200">
              <a:lnSpc>
                <a:spcPts val="3413"/>
              </a:lnSpc>
              <a:spcBef>
                <a:spcPts val="273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Na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r>
              <a:rPr sz="2800" spc="128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$b=6+($a</a:t>
            </a:r>
            <a:r>
              <a:rPr sz="2400" spc="-2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 5);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//b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dobija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vrijed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.11</a:t>
            </a: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457200" marR="0" indent="-457200">
              <a:lnSpc>
                <a:spcPts val="3413"/>
              </a:lnSpc>
              <a:spcBef>
                <a:spcPts val="29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Zagrade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upotrebljavaju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poveća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prioritet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izračuvanja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podizraza.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Princip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isti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5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 matematici!!!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6" name="Rounded Rectangle 5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Operatori </a:t>
              </a:r>
              <a:r>
                <a:rPr lang="sr-Latn-ME" sz="3600" b="1" dirty="0" err="1" smtClean="0">
                  <a:ln w="1905"/>
                </a:rPr>
                <a:t>dodjele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1484784"/>
            <a:ext cx="9144000" cy="5373216"/>
          </a:xfrm>
          <a:prstGeom prst="rect">
            <a:avLst/>
          </a:prstGeom>
          <a:blipFill>
            <a:blip r:embed="rId2" cstate="print"/>
            <a:srcRect/>
            <a:stretch>
              <a:fillRect t="-27857" b="-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 dirty="0"/>
          </a:p>
        </p:txBody>
      </p:sp>
      <p:grpSp>
        <p:nvGrpSpPr>
          <p:cNvPr id="4" name="Group 3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5" name="Rounded Rectangle 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Zahtjev za PHP </a:t>
              </a:r>
              <a:r>
                <a:rPr lang="sr-Latn-ME" sz="3600" b="1" kern="1200" cap="none" spc="0" baseline="0" dirty="0" err="1" smtClean="0">
                  <a:ln w="1905"/>
                  <a:effectLst/>
                </a:rPr>
                <a:t>skriptom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03238" y="1356852"/>
            <a:ext cx="9040761" cy="5501148"/>
          </a:xfrm>
          <a:prstGeom prst="rect">
            <a:avLst/>
          </a:prstGeom>
          <a:blipFill>
            <a:blip r:embed="rId2" cstate="print"/>
            <a:srcRect/>
            <a:stretch>
              <a:fillRect l="-1142" t="-24665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48640" y="1794654"/>
            <a:ext cx="121276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Operator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198876" y="1794654"/>
            <a:ext cx="1248816" cy="28472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Upotreba</a:t>
            </a:r>
          </a:p>
          <a:p>
            <a:pPr marL="0" marR="0">
              <a:lnSpc>
                <a:spcPts val="2200"/>
              </a:lnSpc>
              <a:spcBef>
                <a:spcPts val="717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+=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200"/>
              </a:lnSpc>
              <a:spcBef>
                <a:spcPts val="72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-= $b</a:t>
            </a:r>
          </a:p>
          <a:p>
            <a:pPr marL="0" marR="0">
              <a:lnSpc>
                <a:spcPts val="2200"/>
              </a:lnSpc>
              <a:spcBef>
                <a:spcPts val="77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*=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/=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%=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.= $b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848858" y="1794654"/>
            <a:ext cx="2148068" cy="13635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Ekvivalentan</a:t>
            </a:r>
            <a:r>
              <a:rPr sz="1800" b="1" spc="-37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izrazu</a:t>
            </a:r>
          </a:p>
          <a:p>
            <a:pPr marL="0" marR="0">
              <a:lnSpc>
                <a:spcPts val="2200"/>
              </a:lnSpc>
              <a:spcBef>
                <a:spcPts val="717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=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+ $b</a:t>
            </a:r>
          </a:p>
          <a:p>
            <a:pPr marL="0" marR="0">
              <a:lnSpc>
                <a:spcPts val="2200"/>
              </a:lnSpc>
              <a:spcBef>
                <a:spcPts val="72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=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- $b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48640" y="2164949"/>
            <a:ext cx="571204" cy="9932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+=</a:t>
            </a:r>
          </a:p>
          <a:p>
            <a:pPr marL="0" marR="0">
              <a:lnSpc>
                <a:spcPts val="2200"/>
              </a:lnSpc>
              <a:spcBef>
                <a:spcPts val="72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-=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48640" y="2906883"/>
            <a:ext cx="620166" cy="17350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*=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/=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%=</a:t>
            </a:r>
          </a:p>
          <a:p>
            <a:pPr marL="0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.=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848858" y="2906883"/>
            <a:ext cx="1467386" cy="9932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=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* 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=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/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5848858" y="3648981"/>
            <a:ext cx="1517459" cy="9929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=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%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=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. $b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62940" y="4918563"/>
            <a:ext cx="8272765" cy="7437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92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Kombinovani</a:t>
            </a:r>
            <a:r>
              <a:rPr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operatori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dodje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le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postoje za svaki aritmetički</a:t>
            </a:r>
          </a:p>
          <a:p>
            <a:pPr marL="0" marR="0">
              <a:lnSpc>
                <a:spcPts val="287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operator i za operator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nadovezivanja</a:t>
            </a:r>
            <a:r>
              <a:rPr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znakovnih</a:t>
            </a:r>
            <a:r>
              <a:rPr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endParaRPr sz="24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95522" y="6299648"/>
            <a:ext cx="1601408" cy="598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Uvod</a:t>
            </a:r>
            <a:r>
              <a:rPr sz="18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 PHP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4" name="Rounded Rectangle 13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Kombinovani operatori </a:t>
              </a:r>
              <a:r>
                <a:rPr lang="sr-Latn-ME" sz="3600" b="1" dirty="0" err="1" smtClean="0">
                  <a:ln w="1905"/>
                </a:rPr>
                <a:t>dodjele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89208" y="1363318"/>
            <a:ext cx="8043232" cy="56169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Prefiksno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uvećanje</a:t>
            </a:r>
            <a:r>
              <a:rPr sz="28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++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umanjenje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--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(prefiksno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uvećanje)</a:t>
            </a:r>
          </a:p>
          <a:p>
            <a:pPr marR="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</a:pP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$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sz="2400" spc="1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sz="2400" spc="14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4;</a:t>
            </a:r>
          </a:p>
          <a:p>
            <a:pPr marR="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echo</a:t>
            </a:r>
            <a:r>
              <a:rPr sz="2400" spc="15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++$a;</a:t>
            </a:r>
          </a:p>
          <a:p>
            <a:pPr marR="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//</a:t>
            </a:r>
            <a:r>
              <a:rPr sz="2400" spc="2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spc="-18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rezultat</a:t>
            </a:r>
            <a:r>
              <a:rPr sz="2400" spc="17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spc="1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je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5,</a:t>
            </a:r>
            <a:r>
              <a:rPr sz="2400" spc="28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a=5</a:t>
            </a:r>
          </a:p>
          <a:p>
            <a:pPr marL="457200" marR="0" indent="-45720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Sufiksno</a:t>
            </a:r>
            <a:r>
              <a:rPr sz="2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uvećanje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++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i umanjenje</a:t>
            </a:r>
            <a:r>
              <a:rPr sz="28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--</a:t>
            </a:r>
          </a:p>
          <a:p>
            <a:pPr marL="457200" marR="0" indent="-457200">
              <a:lnSpc>
                <a:spcPts val="3413"/>
              </a:lnSpc>
              <a:spcBef>
                <a:spcPts val="28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(sufiksno</a:t>
            </a:r>
            <a:r>
              <a:rPr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uvećanje)</a:t>
            </a:r>
          </a:p>
          <a:p>
            <a:pPr marR="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</a:pP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$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</a:t>
            </a:r>
            <a:r>
              <a:rPr sz="2400" spc="1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sz="2400" spc="14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4;</a:t>
            </a:r>
          </a:p>
          <a:p>
            <a:pPr marR="0">
              <a:lnSpc>
                <a:spcPts val="3416"/>
              </a:lnSpc>
              <a:spcBef>
                <a:spcPts val="279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echo</a:t>
            </a:r>
            <a:r>
              <a:rPr sz="2400" spc="2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$a++;</a:t>
            </a:r>
          </a:p>
          <a:p>
            <a:pPr marR="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//</a:t>
            </a:r>
            <a:r>
              <a:rPr sz="2400" spc="2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spc="-18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rezultat</a:t>
            </a:r>
            <a:r>
              <a:rPr sz="2400" spc="17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spc="1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je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4,</a:t>
            </a:r>
            <a:r>
              <a:rPr sz="2400" spc="28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a=5</a:t>
            </a:r>
            <a:endParaRPr lang="sr-Latn-ME" sz="2400" dirty="0" smtClean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457200" indent="-457200">
              <a:lnSpc>
                <a:spcPts val="3413"/>
              </a:lnSpc>
              <a:spcBef>
                <a:spcPts val="284"/>
              </a:spcBef>
              <a:buFont typeface="Arial" pitchFamily="34" charset="0"/>
              <a:buChar char="•"/>
            </a:pPr>
            <a:r>
              <a:rPr lang="it-IT" sz="2800" dirty="0">
                <a:solidFill>
                  <a:srgbClr val="000000"/>
                </a:solidFill>
                <a:latin typeface="Calibri"/>
                <a:cs typeface="Calibri"/>
              </a:rPr>
              <a:t>Slično</a:t>
            </a:r>
            <a:r>
              <a:rPr lang="it-IT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it-IT"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it-IT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it-IT" sz="2800" dirty="0">
                <a:solidFill>
                  <a:srgbClr val="000000"/>
                </a:solidFill>
                <a:latin typeface="Calibri"/>
                <a:cs typeface="Calibri"/>
              </a:rPr>
              <a:t>ponašaju</a:t>
            </a:r>
            <a:r>
              <a:rPr lang="it-IT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it-IT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it-IT" sz="2800" spc="-12" dirty="0">
                <a:solidFill>
                  <a:srgbClr val="000000"/>
                </a:solidFill>
                <a:latin typeface="Calibri"/>
                <a:cs typeface="Calibri"/>
              </a:rPr>
              <a:t>operatori</a:t>
            </a:r>
            <a:r>
              <a:rPr lang="it-IT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it-IT" sz="2800" dirty="0">
                <a:solidFill>
                  <a:srgbClr val="000000"/>
                </a:solidFill>
                <a:latin typeface="Calibri"/>
                <a:cs typeface="Calibri"/>
              </a:rPr>
              <a:t>umanjenja</a:t>
            </a:r>
          </a:p>
          <a:p>
            <a:pPr marL="0" marR="0">
              <a:lnSpc>
                <a:spcPts val="3413"/>
              </a:lnSpc>
              <a:spcBef>
                <a:spcPts val="284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Operatori ++ i --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64916" y="1363318"/>
            <a:ext cx="8471581" cy="58092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Operator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referenca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(&amp;,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ampersa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nd)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 err="1">
                <a:solidFill>
                  <a:srgbClr val="000000"/>
                </a:solidFill>
                <a:latin typeface="Calibri"/>
                <a:cs typeface="Calibri"/>
              </a:rPr>
              <a:t>koristiti</a:t>
            </a:r>
            <a:r>
              <a:rPr sz="28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kombinaciji</a:t>
            </a:r>
            <a:r>
              <a:rPr sz="2800" spc="46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operatorima</a:t>
            </a:r>
            <a:r>
              <a:rPr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dodje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457200" marR="0" indent="-457200">
              <a:lnSpc>
                <a:spcPts val="3413"/>
              </a:lnSpc>
              <a:spcBef>
                <a:spcPts val="28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rimjer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:</a:t>
            </a: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lvl="1">
              <a:lnSpc>
                <a:spcPts val="2272"/>
              </a:lnSpc>
              <a:spcBef>
                <a:spcPts val="559"/>
              </a:spcBef>
            </a:pPr>
            <a:r>
              <a:rPr sz="2000" dirty="0">
                <a:solidFill>
                  <a:srgbClr val="000000"/>
                </a:solidFill>
                <a:latin typeface="Courier New"/>
                <a:cs typeface="Courier New"/>
              </a:rPr>
              <a:t>$a = 5</a:t>
            </a:r>
            <a:r>
              <a:rPr sz="2000" dirty="0" smtClean="0">
                <a:solidFill>
                  <a:srgbClr val="000000"/>
                </a:solidFill>
                <a:latin typeface="Courier New"/>
                <a:cs typeface="Courier New"/>
              </a:rPr>
              <a:t>;</a:t>
            </a:r>
            <a:endParaRPr lang="sr-Latn-ME" sz="20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272"/>
              </a:lnSpc>
              <a:spcBef>
                <a:spcPts val="559"/>
              </a:spcBef>
            </a:pPr>
            <a:r>
              <a:rPr lang="en-US" sz="2000" dirty="0">
                <a:solidFill>
                  <a:srgbClr val="000000"/>
                </a:solidFill>
                <a:latin typeface="Courier New"/>
                <a:cs typeface="Courier New"/>
              </a:rPr>
              <a:t>$b = $a</a:t>
            </a:r>
            <a:r>
              <a:rPr lang="en-US" sz="2000" dirty="0" smtClean="0">
                <a:solidFill>
                  <a:srgbClr val="000000"/>
                </a:solidFill>
                <a:latin typeface="Courier New"/>
                <a:cs typeface="Courier New"/>
              </a:rPr>
              <a:t>;</a:t>
            </a:r>
            <a:endParaRPr lang="sr-Latn-ME" sz="20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lvl="1">
              <a:lnSpc>
                <a:spcPts val="2270"/>
              </a:lnSpc>
            </a:pPr>
            <a:r>
              <a:rPr lang="vi-VN" sz="2000" dirty="0">
                <a:solidFill>
                  <a:srgbClr val="000000"/>
                </a:solidFill>
                <a:latin typeface="Courier New"/>
                <a:cs typeface="Courier New"/>
              </a:rPr>
              <a:t>$a = 7; // b je i dalje 5</a:t>
            </a:r>
          </a:p>
          <a:p>
            <a:pPr lvl="1">
              <a:lnSpc>
                <a:spcPts val="2270"/>
              </a:lnSpc>
              <a:spcBef>
                <a:spcPts val="319"/>
              </a:spcBef>
            </a:pPr>
            <a:r>
              <a:rPr lang="vi-VN" sz="2000" dirty="0">
                <a:solidFill>
                  <a:srgbClr val="000000"/>
                </a:solidFill>
                <a:latin typeface="Courier New"/>
                <a:cs typeface="Courier New"/>
              </a:rPr>
              <a:t>- - - - - - - - - - - - - - - - - - - -</a:t>
            </a:r>
          </a:p>
          <a:p>
            <a:pPr lvl="1">
              <a:lnSpc>
                <a:spcPts val="2272"/>
              </a:lnSpc>
              <a:spcBef>
                <a:spcPts val="367"/>
              </a:spcBef>
            </a:pPr>
            <a:r>
              <a:rPr lang="vi-VN" sz="2000" dirty="0">
                <a:solidFill>
                  <a:srgbClr val="000000"/>
                </a:solidFill>
                <a:latin typeface="Courier New"/>
                <a:cs typeface="Courier New"/>
              </a:rPr>
              <a:t>$a = 5;</a:t>
            </a:r>
          </a:p>
          <a:p>
            <a:pPr lvl="1">
              <a:lnSpc>
                <a:spcPts val="2270"/>
              </a:lnSpc>
              <a:spcBef>
                <a:spcPts val="322"/>
              </a:spcBef>
            </a:pPr>
            <a:r>
              <a:rPr lang="vi-VN" sz="2000" dirty="0">
                <a:solidFill>
                  <a:srgbClr val="000000"/>
                </a:solidFill>
                <a:latin typeface="Courier New"/>
                <a:cs typeface="Courier New"/>
              </a:rPr>
              <a:t>$b = &amp;$a;</a:t>
            </a:r>
          </a:p>
          <a:p>
            <a:pPr lvl="1">
              <a:lnSpc>
                <a:spcPts val="2270"/>
              </a:lnSpc>
              <a:spcBef>
                <a:spcPts val="319"/>
              </a:spcBef>
            </a:pPr>
            <a:r>
              <a:rPr lang="vi-VN" sz="2000" dirty="0">
                <a:solidFill>
                  <a:srgbClr val="000000"/>
                </a:solidFill>
                <a:latin typeface="Courier New"/>
                <a:cs typeface="Courier New"/>
              </a:rPr>
              <a:t>$a = 7; // i a i b su sada 7</a:t>
            </a:r>
          </a:p>
          <a:p>
            <a:pPr marL="457200" indent="-457200">
              <a:lnSpc>
                <a:spcPts val="3413"/>
              </a:lnSpc>
              <a:spcBef>
                <a:spcPts val="164"/>
              </a:spcBef>
              <a:buFont typeface="Arial" pitchFamily="34" charset="0"/>
              <a:buChar char="•"/>
            </a:pPr>
            <a:r>
              <a:rPr lang="vi-VN" sz="2800" spc="-20" dirty="0">
                <a:solidFill>
                  <a:srgbClr val="000000"/>
                </a:solidFill>
                <a:latin typeface="Calibri"/>
                <a:cs typeface="Calibri"/>
              </a:rPr>
              <a:t>Poništavanje</a:t>
            </a:r>
            <a:r>
              <a:rPr lang="vi-VN" sz="28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definicije</a:t>
            </a:r>
            <a:r>
              <a:rPr lang="vi-VN"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jedne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promjenljivih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unset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($a);</a:t>
            </a:r>
            <a:r>
              <a:rPr lang="vi-VN" sz="2400" spc="-2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800" spc="-11" dirty="0">
                <a:solidFill>
                  <a:srgbClr val="000000"/>
                </a:solidFill>
                <a:latin typeface="Calibri"/>
                <a:cs typeface="Calibri"/>
              </a:rPr>
              <a:t>Promjenljiva</a:t>
            </a:r>
            <a:r>
              <a:rPr lang="vi-VN"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b ne</a:t>
            </a:r>
            <a:r>
              <a:rPr lang="vi-VN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lang="vi-VN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12" dirty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vi-VN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 smtClean="0">
                <a:solidFill>
                  <a:srgbClr val="000000"/>
                </a:solidFill>
                <a:latin typeface="Calibri"/>
                <a:cs typeface="Calibri"/>
              </a:rPr>
              <a:t>ali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prekida</a:t>
            </a:r>
            <a:r>
              <a:rPr lang="vi-VN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vi-V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spc="-31" dirty="0">
                <a:solidFill>
                  <a:srgbClr val="000000"/>
                </a:solidFill>
                <a:latin typeface="Calibri"/>
                <a:cs typeface="Calibri"/>
              </a:rPr>
              <a:t>veza</a:t>
            </a:r>
            <a:r>
              <a:rPr lang="vi-VN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između</a:t>
            </a:r>
            <a:r>
              <a:rPr lang="vi-VN" sz="28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ourier New"/>
                <a:cs typeface="Courier New"/>
              </a:rPr>
              <a:t>$a</a:t>
            </a:r>
            <a:r>
              <a:rPr lang="vi-VN" sz="2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vi-VN" sz="2800" dirty="0">
                <a:solidFill>
                  <a:srgbClr val="000000"/>
                </a:solidFill>
                <a:latin typeface="Calibri"/>
                <a:cs typeface="Calibri"/>
              </a:rPr>
              <a:t>i 7.</a:t>
            </a:r>
          </a:p>
          <a:p>
            <a:pPr>
              <a:lnSpc>
                <a:spcPts val="2272"/>
              </a:lnSpc>
              <a:spcBef>
                <a:spcPts val="559"/>
              </a:spcBef>
            </a:pPr>
            <a:endParaRPr lang="en-US" sz="20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2272"/>
              </a:lnSpc>
              <a:spcBef>
                <a:spcPts val="559"/>
              </a:spcBef>
              <a:spcAft>
                <a:spcPts val="0"/>
              </a:spcAft>
            </a:pPr>
            <a:endParaRPr sz="20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Reference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537074" y="1533832"/>
            <a:ext cx="8606926" cy="5324168"/>
          </a:xfrm>
          <a:prstGeom prst="rect">
            <a:avLst/>
          </a:prstGeom>
          <a:blipFill>
            <a:blip r:embed="rId2" cstate="print"/>
            <a:srcRect/>
            <a:stretch>
              <a:fillRect l="-6240" t="-28809" b="-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53744" y="1794654"/>
            <a:ext cx="121276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Operator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503676" y="1794654"/>
            <a:ext cx="704887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Ime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153658" y="1794654"/>
            <a:ext cx="1252596" cy="28472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Upotreba</a:t>
            </a:r>
          </a:p>
          <a:p>
            <a:pPr marL="0" marR="0">
              <a:lnSpc>
                <a:spcPts val="2200"/>
              </a:lnSpc>
              <a:spcBef>
                <a:spcPts val="717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==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200"/>
              </a:lnSpc>
              <a:spcBef>
                <a:spcPts val="72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===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200"/>
              </a:lnSpc>
              <a:spcBef>
                <a:spcPts val="77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!=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!==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&lt;&gt;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&lt;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53744" y="2164949"/>
            <a:ext cx="685504" cy="13642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==</a:t>
            </a:r>
          </a:p>
          <a:p>
            <a:pPr marL="0" marR="0">
              <a:lnSpc>
                <a:spcPts val="2200"/>
              </a:lnSpc>
              <a:spcBef>
                <a:spcPts val="72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===</a:t>
            </a:r>
          </a:p>
          <a:p>
            <a:pPr marL="0" marR="0">
              <a:lnSpc>
                <a:spcPts val="2200"/>
              </a:lnSpc>
              <a:spcBef>
                <a:spcPts val="72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!=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503676" y="2164949"/>
            <a:ext cx="1086505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jednako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3503676" y="2535916"/>
            <a:ext cx="1216829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identično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503676" y="2906883"/>
            <a:ext cx="1074545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različito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53744" y="3278140"/>
            <a:ext cx="645119" cy="1363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!==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&lt;&gt;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&lt;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503676" y="3278140"/>
            <a:ext cx="1606222" cy="9927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nije identično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različito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503676" y="4019947"/>
            <a:ext cx="1216926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manje od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853744" y="4390914"/>
            <a:ext cx="45675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&gt;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3503676" y="4390914"/>
            <a:ext cx="1061707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veće od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6153658" y="4390914"/>
            <a:ext cx="1023836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&gt;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853744" y="4761881"/>
            <a:ext cx="571053" cy="9929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&lt;=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&gt;=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3503676" y="4761881"/>
            <a:ext cx="2214984" cy="9929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manje od ili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jednako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veće od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jednako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6153658" y="4761881"/>
            <a:ext cx="1138136" cy="9929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&lt;=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&gt;=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302056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22" name="Rounded Rectangle 2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Operatori poređenja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564916" y="2020528"/>
            <a:ext cx="8579084" cy="4837471"/>
          </a:xfrm>
          <a:prstGeom prst="rect">
            <a:avLst/>
          </a:prstGeom>
          <a:blipFill>
            <a:blip r:embed="rId2" cstate="print"/>
            <a:srcRect/>
            <a:stretch>
              <a:fillRect l="-6584" t="-41768" r="-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7240" y="2328054"/>
            <a:ext cx="1867427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Operator</a:t>
            </a:r>
            <a:r>
              <a:rPr sz="1800" b="1" spc="1954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Ime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97301" y="2328054"/>
            <a:ext cx="2333094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Upotreba</a:t>
            </a:r>
            <a:r>
              <a:rPr sz="1800" b="1" spc="20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Rezultat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2699020"/>
            <a:ext cx="41735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!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939798" y="2699020"/>
            <a:ext cx="1107169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negacija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297301" y="2699020"/>
            <a:ext cx="653427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!$b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511928" y="2699020"/>
            <a:ext cx="372112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28" dirty="0">
                <a:solidFill>
                  <a:srgbClr val="000000"/>
                </a:solidFill>
                <a:latin typeface="Calibri"/>
                <a:cs typeface="Calibri"/>
              </a:rPr>
              <a:t>Vra</a:t>
            </a:r>
            <a:r>
              <a:rPr sz="1800" spc="-17" dirty="0">
                <a:solidFill>
                  <a:srgbClr val="000000"/>
                </a:solidFill>
                <a:latin typeface="Calibri"/>
                <a:cs typeface="Calibri"/>
              </a:rPr>
              <a:t>ća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i="1" dirty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  <a:r>
              <a:rPr sz="18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30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je $b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i="1" dirty="0">
                <a:solidFill>
                  <a:srgbClr val="000000"/>
                </a:solidFill>
                <a:latin typeface="Calibri"/>
                <a:cs typeface="Calibri"/>
              </a:rPr>
              <a:t>false</a:t>
            </a:r>
            <a:r>
              <a:rPr sz="18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 obrnuto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777240" y="3069860"/>
            <a:ext cx="693433" cy="173485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&amp;&amp;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||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and</a:t>
            </a:r>
          </a:p>
          <a:p>
            <a:pPr marL="0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or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939798" y="3069860"/>
            <a:ext cx="605292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konjunkcija</a:t>
            </a:r>
            <a:r>
              <a:rPr sz="1800" spc="207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&amp;&amp; $b</a:t>
            </a:r>
            <a:r>
              <a:rPr sz="1800" spc="224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5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1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i="1" dirty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  <a:r>
              <a:rPr sz="18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30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su $a i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i="1" dirty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939798" y="3440827"/>
            <a:ext cx="6250825" cy="13638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disjunkcija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konjunkcija</a:t>
            </a:r>
            <a:r>
              <a:rPr sz="1800" spc="207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and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  <a:r>
              <a:rPr sz="1800" spc="19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Isto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&amp;&amp;,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ali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nižeg</a:t>
            </a:r>
            <a:r>
              <a:rPr sz="1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prioriteta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disjunkcija</a:t>
            </a:r>
            <a:r>
              <a:rPr sz="1800" spc="26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or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  <a:r>
              <a:rPr sz="1800" spc="31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Isto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8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1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||, ali ni</a:t>
            </a:r>
            <a:r>
              <a:rPr sz="1800" spc="-38" dirty="0">
                <a:solidFill>
                  <a:srgbClr val="000000"/>
                </a:solidFill>
                <a:latin typeface="Calibri"/>
                <a:cs typeface="Calibri"/>
              </a:rPr>
              <a:t>ž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eg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prioriteta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297301" y="3440827"/>
            <a:ext cx="111832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|| $b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511928" y="3440827"/>
            <a:ext cx="3799516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25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sz="1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i="1" dirty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  <a:r>
              <a:rPr sz="18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30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su $a i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oba </a:t>
            </a:r>
            <a:r>
              <a:rPr sz="1800" i="1" dirty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592995" y="4706725"/>
            <a:ext cx="8371494" cy="151323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238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Na</a:t>
            </a:r>
            <a:r>
              <a:rPr sz="2000" spc="-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Arial"/>
                <a:cs typeface="Arial"/>
              </a:rPr>
              <a:t>p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rimjer</a:t>
            </a:r>
            <a:r>
              <a:rPr sz="2000" spc="-23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koristimo</a:t>
            </a:r>
            <a:r>
              <a:rPr sz="2000" spc="-27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pri</a:t>
            </a:r>
            <a:r>
              <a:rPr sz="2000" spc="-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utvrđivanju da</a:t>
            </a:r>
            <a:r>
              <a:rPr sz="2000" spc="-12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li je 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vrijednost</a:t>
            </a:r>
            <a:r>
              <a:rPr sz="2000" spc="-4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000" dirty="0" err="1" smtClean="0">
                <a:solidFill>
                  <a:srgbClr val="000000"/>
                </a:solidFill>
                <a:latin typeface="Arial"/>
                <a:cs typeface="Arial"/>
              </a:rPr>
              <a:t>p</a:t>
            </a:r>
            <a:r>
              <a:rPr lang="en-US" sz="2000" dirty="0" err="1" smtClean="0">
                <a:solidFill>
                  <a:srgbClr val="000000"/>
                </a:solidFill>
                <a:latin typeface="Arial"/>
                <a:cs typeface="Arial"/>
              </a:rPr>
              <a:t>romjen</a:t>
            </a:r>
            <a:r>
              <a:rPr sz="2000" dirty="0" err="1" smtClean="0">
                <a:solidFill>
                  <a:srgbClr val="000000"/>
                </a:solidFill>
                <a:latin typeface="Arial"/>
                <a:cs typeface="Arial"/>
              </a:rPr>
              <a:t>ljive</a:t>
            </a:r>
            <a:r>
              <a:rPr sz="2000" spc="-18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$a</a:t>
            </a:r>
          </a:p>
          <a:p>
            <a:pPr marL="0" marR="0">
              <a:lnSpc>
                <a:spcPts val="2238"/>
              </a:lnSpc>
              <a:spcBef>
                <a:spcPts val="161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između</a:t>
            </a:r>
            <a:r>
              <a:rPr sz="2000" spc="-28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0 i 100.</a:t>
            </a:r>
            <a:r>
              <a:rPr sz="2000" spc="-5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sr-Latn-ME" sz="2000" spc="-214" dirty="0" smtClean="0">
                <a:solidFill>
                  <a:srgbClr val="000000"/>
                </a:solidFill>
                <a:latin typeface="Arial"/>
                <a:cs typeface="Arial"/>
              </a:rPr>
              <a:t>To</a:t>
            </a:r>
            <a:r>
              <a:rPr sz="2000" spc="2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omogućava</a:t>
            </a:r>
            <a:r>
              <a:rPr sz="2000" spc="-46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operator</a:t>
            </a:r>
            <a:r>
              <a:rPr sz="2000" spc="-37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logičke</a:t>
            </a:r>
            <a:r>
              <a:rPr sz="2000" spc="-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konjunkcije</a:t>
            </a:r>
            <a:r>
              <a:rPr sz="2000" spc="-23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000000"/>
                </a:solidFill>
                <a:latin typeface="Arial"/>
                <a:cs typeface="Arial"/>
              </a:rPr>
              <a:t>(AND</a:t>
            </a:r>
            <a:r>
              <a:rPr sz="2000" dirty="0" smtClean="0">
                <a:solidFill>
                  <a:srgbClr val="000000"/>
                </a:solidFill>
                <a:latin typeface="Arial"/>
                <a:cs typeface="Arial"/>
              </a:rPr>
              <a:t>):</a:t>
            </a:r>
            <a:endParaRPr lang="sr-Latn-ME" sz="200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marL="0" marR="0">
              <a:lnSpc>
                <a:spcPts val="2238"/>
              </a:lnSpc>
              <a:spcBef>
                <a:spcPts val="161"/>
              </a:spcBef>
              <a:spcAft>
                <a:spcPts val="0"/>
              </a:spcAft>
            </a:pPr>
            <a:endParaRPr lang="sr-Latn-ME" sz="2000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lnSpc>
                <a:spcPts val="2238"/>
              </a:lnSpc>
              <a:spcBef>
                <a:spcPts val="161"/>
              </a:spcBef>
            </a:pPr>
            <a:r>
              <a:rPr lang="sr-Latn-ME" sz="20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$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 &gt;=</a:t>
            </a:r>
            <a:r>
              <a:rPr lang="en-US" sz="2000" spc="1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0 &amp;&amp; $a</a:t>
            </a:r>
            <a:r>
              <a:rPr lang="en-US" sz="2000" spc="1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&lt;= 100</a:t>
            </a:r>
          </a:p>
          <a:p>
            <a:pPr marL="0" marR="0">
              <a:lnSpc>
                <a:spcPts val="2238"/>
              </a:lnSpc>
              <a:spcBef>
                <a:spcPts val="161"/>
              </a:spcBef>
              <a:spcAft>
                <a:spcPts val="0"/>
              </a:spcAft>
            </a:pPr>
            <a:endParaRPr sz="2000" dirty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8" name="Rounded Rectangle 1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Logički operatori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302056" y="1651818"/>
            <a:ext cx="8841944" cy="5206181"/>
          </a:xfrm>
          <a:prstGeom prst="rect">
            <a:avLst/>
          </a:prstGeom>
          <a:blipFill>
            <a:blip r:embed="rId2" cstate="print"/>
            <a:srcRect/>
            <a:stretch>
              <a:fillRect l="-3416" t="-31728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77240" y="2023254"/>
            <a:ext cx="189511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Operator</a:t>
            </a:r>
            <a:r>
              <a:rPr sz="1800" b="1" spc="2172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Ime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162297" y="2023254"/>
            <a:ext cx="236205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Upotreba</a:t>
            </a:r>
            <a:r>
              <a:rPr sz="1800" b="1" spc="2262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Rezultat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2394220"/>
            <a:ext cx="498834" cy="9927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&amp;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|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967483" y="2394220"/>
            <a:ext cx="1399616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konjunkcija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4162297" y="2394220"/>
            <a:ext cx="1064755" cy="1363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&amp; $b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| 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~$a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405882" y="2394220"/>
            <a:ext cx="3076207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Bitovi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su aktivni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$a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 $b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967483" y="2765060"/>
            <a:ext cx="1317017" cy="992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disjunkcija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negacija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5405882" y="2765060"/>
            <a:ext cx="3197137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Bitovi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su aktivni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$a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77240" y="3136027"/>
            <a:ext cx="45675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~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5405882" y="3136027"/>
            <a:ext cx="3323324" cy="8962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Bitovi </a:t>
            </a:r>
            <a:r>
              <a:rPr sz="1800" spc="-20" dirty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su aktivni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$a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nisu u</a:t>
            </a:r>
          </a:p>
          <a:p>
            <a:pPr marL="0" marR="0">
              <a:lnSpc>
                <a:spcPts val="2159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 obrnuto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777240" y="3776107"/>
            <a:ext cx="45675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^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1967483" y="3776107"/>
            <a:ext cx="1599614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isklju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čiva</a:t>
            </a:r>
            <a:r>
              <a:rPr sz="1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disj.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4162297" y="3776107"/>
            <a:ext cx="1023836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^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5405882" y="3776107"/>
            <a:ext cx="3277696" cy="89627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Bitovi aktivni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ili</a:t>
            </a:r>
            <a:r>
              <a:rPr sz="1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 $b, ali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ne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1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oba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777240" y="4415897"/>
            <a:ext cx="571509" cy="12627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&lt;&lt;</a:t>
            </a:r>
          </a:p>
          <a:p>
            <a:pPr marL="0" marR="0">
              <a:lnSpc>
                <a:spcPts val="2197"/>
              </a:lnSpc>
              <a:spcBef>
                <a:spcPts val="2845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&gt;&gt;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1967483" y="4415897"/>
            <a:ext cx="2092987" cy="9233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omijer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anje</a:t>
            </a:r>
            <a:r>
              <a:rPr sz="18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lijevo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2197"/>
              </a:lnSpc>
              <a:spcBef>
                <a:spcPts val="2845"/>
              </a:spcBef>
              <a:spcAft>
                <a:spcPts val="0"/>
              </a:spcAft>
            </a:pP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omijer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anje</a:t>
            </a:r>
            <a:r>
              <a:rPr sz="1800" spc="1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udesno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4162297" y="4415897"/>
            <a:ext cx="1138296" cy="12627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&lt;&lt;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2845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&gt;&gt;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5405882" y="4415897"/>
            <a:ext cx="3134493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omijer</a:t>
            </a:r>
            <a:r>
              <a:rPr sz="1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1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bitove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lijevo</a:t>
            </a:r>
            <a:r>
              <a:rPr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27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1800" spc="4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63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mjest</a:t>
            </a:r>
            <a:r>
              <a:rPr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endParaRPr sz="18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405882" y="5056648"/>
            <a:ext cx="3337432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1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omijer</a:t>
            </a:r>
            <a:r>
              <a:rPr sz="1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sz="1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bitove</a:t>
            </a:r>
            <a:r>
              <a:rPr sz="1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udesno </a:t>
            </a:r>
            <a:r>
              <a:rPr sz="1800" spc="-27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mjest</a:t>
            </a:r>
            <a:r>
              <a:rPr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endParaRPr sz="18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02056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9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25" name="Rounded Rectangle 24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Operatori nad bitovima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8178"/>
            <a:ext cx="8424936" cy="52065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Uslovni</a:t>
            </a:r>
            <a:r>
              <a:rPr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operator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(slično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7" dirty="0">
                <a:solidFill>
                  <a:srgbClr val="000000"/>
                </a:solidFill>
                <a:latin typeface="Calibri"/>
                <a:cs typeface="Calibri"/>
              </a:rPr>
              <a:t>if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-else)</a:t>
            </a:r>
          </a:p>
          <a:p>
            <a:pPr lvl="1">
              <a:lnSpc>
                <a:spcPts val="3911"/>
              </a:lnSpc>
              <a:spcBef>
                <a:spcPts val="312"/>
              </a:spcBef>
            </a:pP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uslov</a:t>
            </a:r>
            <a:r>
              <a:rPr sz="2400" spc="17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? uslov_true</a:t>
            </a:r>
            <a:r>
              <a:rPr sz="2400" spc="25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: uslov_false</a:t>
            </a:r>
          </a:p>
          <a:p>
            <a:pPr lvl="1">
              <a:lnSpc>
                <a:spcPts val="3911"/>
              </a:lnSpc>
              <a:spcBef>
                <a:spcPts val="278"/>
              </a:spcBef>
            </a:pP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($</a:t>
            </a:r>
            <a:r>
              <a:rPr sz="2400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oc</a:t>
            </a:r>
            <a:r>
              <a:rPr lang="en-US" sz="2400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j</a:t>
            </a:r>
            <a:r>
              <a:rPr sz="2400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ena</a:t>
            </a:r>
            <a:r>
              <a:rPr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&gt; 5</a:t>
            </a:r>
            <a:r>
              <a:rPr sz="2400" spc="18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? 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sz="2400" spc="-1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Polozio</a:t>
            </a:r>
            <a:r>
              <a:rPr sz="2400" spc="719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: 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</a:t>
            </a:r>
            <a:r>
              <a:rPr sz="2400" spc="-2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Pao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');</a:t>
            </a:r>
          </a:p>
          <a:p>
            <a:pPr marL="457200" marR="0" indent="-457200">
              <a:lnSpc>
                <a:spcPts val="3911"/>
              </a:lnSpc>
              <a:spcBef>
                <a:spcPts val="39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Operator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zanemarivanja</a:t>
            </a:r>
            <a:r>
              <a:rPr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gre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</a:t>
            </a:r>
            <a:r>
              <a:rPr sz="2800" spc="-7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7" dirty="0">
                <a:solidFill>
                  <a:srgbClr val="000000"/>
                </a:solidFill>
                <a:latin typeface="Calibri"/>
                <a:cs typeface="Calibri"/>
              </a:rPr>
              <a:t>ke</a:t>
            </a:r>
          </a:p>
          <a:p>
            <a:pPr marL="0" marR="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</a:pPr>
            <a:r>
              <a:rPr lang="sr-Latn-ME"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sz="24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$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 =</a:t>
            </a:r>
            <a:r>
              <a:rPr sz="2400" spc="15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sz="2400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@</a:t>
            </a:r>
            <a:r>
              <a:rPr sz="2400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(27/0)</a:t>
            </a:r>
          </a:p>
          <a:p>
            <a:pPr marL="457200" marR="0" indent="-457200">
              <a:lnSpc>
                <a:spcPts val="3911"/>
              </a:lnSpc>
              <a:spcBef>
                <a:spcPts val="315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5" dirty="0" err="1" smtClean="0">
                <a:solidFill>
                  <a:srgbClr val="000000"/>
                </a:solidFill>
                <a:latin typeface="Calibri"/>
                <a:cs typeface="Calibri"/>
              </a:rPr>
              <a:t>Bez</a:t>
            </a:r>
            <a:r>
              <a:rPr sz="28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operatora</a:t>
            </a:r>
            <a:r>
              <a:rPr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@,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izvr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šno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okruženje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bi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generisalo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2" dirty="0" err="1">
                <a:solidFill>
                  <a:srgbClr val="000000"/>
                </a:solidFill>
                <a:latin typeface="Calibri"/>
                <a:cs typeface="Calibri"/>
              </a:rPr>
              <a:t>upozorenje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“</a:t>
            </a:r>
            <a:r>
              <a:rPr lang="en-US"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dijeli</a:t>
            </a:r>
            <a:r>
              <a:rPr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te</a:t>
            </a:r>
            <a:r>
              <a:rPr sz="2800" spc="2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0" dirty="0">
                <a:solidFill>
                  <a:srgbClr val="000000"/>
                </a:solidFill>
                <a:latin typeface="Calibri"/>
                <a:cs typeface="Calibri"/>
              </a:rPr>
              <a:t>nulom”.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sz="2800" spc="-36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potrijeb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ite</a:t>
            </a:r>
            <a:r>
              <a:rPr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4" dirty="0">
                <a:solidFill>
                  <a:srgbClr val="000000"/>
                </a:solidFill>
                <a:latin typeface="Calibri"/>
                <a:cs typeface="Calibri"/>
              </a:rPr>
              <a:t>ovaj</a:t>
            </a:r>
            <a:r>
              <a:rPr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1" dirty="0">
                <a:solidFill>
                  <a:srgbClr val="000000"/>
                </a:solidFill>
                <a:latin typeface="Calibri"/>
                <a:cs typeface="Calibri"/>
              </a:rPr>
              <a:t>operator</a:t>
            </a:r>
            <a:r>
              <a:rPr sz="2800" spc="-41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800" spc="-4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greška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zanemaruje</a:t>
            </a:r>
            <a:r>
              <a:rPr lang="en-US" sz="2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ali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30" dirty="0" err="1">
                <a:solidFill>
                  <a:srgbClr val="000000"/>
                </a:solidFill>
                <a:latin typeface="Calibri"/>
                <a:cs typeface="Calibri"/>
              </a:rPr>
              <a:t>kad</a:t>
            </a:r>
            <a:r>
              <a:rPr lang="en-US"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zanemaruju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 err="1" smtClean="0">
                <a:solidFill>
                  <a:srgbClr val="000000"/>
                </a:solidFill>
                <a:latin typeface="Calibri"/>
                <a:cs typeface="Calibri"/>
              </a:rPr>
              <a:t>upozorenja</a:t>
            </a:r>
            <a:r>
              <a:rPr lang="en-US" sz="28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o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greškama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trebalo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bi da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napišete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54" dirty="0" err="1" smtClean="0">
                <a:solidFill>
                  <a:srgbClr val="000000"/>
                </a:solidFill>
                <a:latin typeface="Calibri"/>
                <a:cs typeface="Calibri"/>
              </a:rPr>
              <a:t>ko</a:t>
            </a:r>
            <a:r>
              <a:rPr lang="en-US" sz="2800" spc="-7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 </a:t>
            </a:r>
            <a:r>
              <a:rPr lang="en-US" sz="2800" spc="-49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lang="en-US" sz="2800" spc="6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obradu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grešaka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endParaRPr lang="en-US"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Još neki operatori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62232" y="1519084"/>
            <a:ext cx="8981768" cy="5338916"/>
          </a:xfrm>
          <a:prstGeom prst="rect">
            <a:avLst/>
          </a:prstGeom>
          <a:blipFill>
            <a:blip r:embed="rId2" cstate="print"/>
            <a:srcRect/>
            <a:stretch>
              <a:fillRect l="-1806" t="-28454" b="1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853744" y="1947054"/>
            <a:ext cx="1867122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Operator</a:t>
            </a:r>
            <a:r>
              <a:rPr sz="1800" b="1" spc="1972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Ime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659123" y="1947054"/>
            <a:ext cx="2404722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Upotreba</a:t>
            </a:r>
            <a:r>
              <a:rPr sz="1800" b="1" spc="2598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Rezultat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53744" y="2318020"/>
            <a:ext cx="45675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+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015998" y="2318020"/>
            <a:ext cx="799765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unija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659123" y="2318020"/>
            <a:ext cx="1023607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+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945379" y="2318020"/>
            <a:ext cx="3571274" cy="9927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niz od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svih elemenata $a i $b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i="1" dirty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1800" spc="-30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imaju jednake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elemente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53744" y="2688860"/>
            <a:ext cx="685504" cy="9927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==</a:t>
            </a:r>
          </a:p>
          <a:p>
            <a:pPr marL="0" marR="0">
              <a:lnSpc>
                <a:spcPts val="2200"/>
              </a:lnSpc>
              <a:spcBef>
                <a:spcPts val="71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===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015998" y="2688860"/>
            <a:ext cx="1216829" cy="9927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jednako</a:t>
            </a:r>
          </a:p>
          <a:p>
            <a:pPr marL="0" marR="0">
              <a:lnSpc>
                <a:spcPts val="2200"/>
              </a:lnSpc>
              <a:spcBef>
                <a:spcPts val="718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identično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659123" y="2688860"/>
            <a:ext cx="1137679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==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3659123" y="3059283"/>
            <a:ext cx="5251369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===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  <a:r>
              <a:rPr sz="1800" spc="25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i="1" dirty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1800" spc="-30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imaju jednake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elemente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4945379" y="3334148"/>
            <a:ext cx="2240749" cy="2821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 err="1">
                <a:solidFill>
                  <a:srgbClr val="000000"/>
                </a:solidFill>
                <a:latin typeface="Calibri"/>
                <a:cs typeface="Calibri"/>
              </a:rPr>
              <a:t>jednakom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1800" dirty="0" err="1" smtClean="0">
                <a:solidFill>
                  <a:srgbClr val="000000"/>
                </a:solidFill>
                <a:latin typeface="Calibri"/>
                <a:cs typeface="Calibri"/>
              </a:rPr>
              <a:t>edoslje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du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53744" y="3699907"/>
            <a:ext cx="531429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!=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2015998" y="3699907"/>
            <a:ext cx="107357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različito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3659123" y="3699907"/>
            <a:ext cx="1213066" cy="13638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!=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&lt;&gt;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!==</a:t>
            </a:r>
            <a:r>
              <a:rPr sz="1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4945379" y="3699907"/>
            <a:ext cx="3090725" cy="136388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i="1" dirty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1800" spc="-30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1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je $a </a:t>
            </a:r>
            <a:r>
              <a:rPr sz="1800" spc="-10" dirty="0">
                <a:solidFill>
                  <a:srgbClr val="000000"/>
                </a:solidFill>
                <a:latin typeface="Calibri"/>
                <a:cs typeface="Calibri"/>
              </a:rPr>
              <a:t>razli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čit</a:t>
            </a:r>
            <a:r>
              <a:rPr sz="1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i="1" dirty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1800" spc="-30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je $a različit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od</a:t>
            </a:r>
            <a:r>
              <a:rPr sz="1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i="1" dirty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 </a:t>
            </a:r>
            <a:r>
              <a:rPr sz="1800" spc="-30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1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$a nije</a:t>
            </a:r>
            <a:r>
              <a:rPr sz="18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identičan</a:t>
            </a:r>
            <a:r>
              <a:rPr sz="1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$b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853744" y="4070874"/>
            <a:ext cx="645119" cy="992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&lt;&gt;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!==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2015998" y="4070874"/>
            <a:ext cx="107357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različito</a:t>
            </a:r>
          </a:p>
        </p:txBody>
      </p:sp>
      <p:sp>
        <p:nvSpPr>
          <p:cNvPr id="20" name="object 20"/>
          <p:cNvSpPr txBox="1"/>
          <p:nvPr/>
        </p:nvSpPr>
        <p:spPr>
          <a:xfrm>
            <a:off x="2015998" y="4441842"/>
            <a:ext cx="160622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nije identično</a:t>
            </a:r>
          </a:p>
        </p:txBody>
      </p:sp>
      <p:sp>
        <p:nvSpPr>
          <p:cNvPr id="21" name="object 21"/>
          <p:cNvSpPr txBox="1"/>
          <p:nvPr/>
        </p:nvSpPr>
        <p:spPr>
          <a:xfrm>
            <a:off x="891844" y="4995404"/>
            <a:ext cx="7540510" cy="16671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46"/>
              </a:lnSpc>
              <a:spcBef>
                <a:spcPts val="0"/>
              </a:spcBef>
              <a:spcAft>
                <a:spcPts val="0"/>
              </a:spcAft>
            </a:pP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Operator</a:t>
            </a:r>
            <a:r>
              <a:rPr sz="20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000000"/>
                </a:solidFill>
                <a:latin typeface="Calibri"/>
                <a:cs typeface="Calibri"/>
              </a:rPr>
              <a:t>za utvrđivanje tipa - </a:t>
            </a:r>
            <a:r>
              <a:rPr sz="2000" b="1" dirty="0">
                <a:solidFill>
                  <a:srgbClr val="000000"/>
                </a:solidFill>
                <a:latin typeface="Calibri"/>
                <a:cs typeface="Calibri"/>
              </a:rPr>
              <a:t>instanceof</a:t>
            </a:r>
            <a:r>
              <a:rPr sz="2000" b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600" dirty="0">
                <a:solidFill>
                  <a:srgbClr val="000000"/>
                </a:solidFill>
                <a:latin typeface="Calibri"/>
                <a:cs typeface="Calibri"/>
              </a:rPr>
              <a:t>:</a:t>
            </a:r>
          </a:p>
          <a:p>
            <a:pPr marL="0" marR="0">
              <a:lnSpc>
                <a:spcPts val="1590"/>
              </a:lnSpc>
              <a:spcBef>
                <a:spcPts val="509"/>
              </a:spcBef>
              <a:spcAft>
                <a:spcPts val="0"/>
              </a:spcAft>
            </a:pPr>
            <a:r>
              <a:rPr sz="1400" dirty="0">
                <a:solidFill>
                  <a:srgbClr val="000000"/>
                </a:solidFill>
                <a:latin typeface="Courier New"/>
                <a:cs typeface="Courier New"/>
              </a:rPr>
              <a:t>class nekaKlasa { </a:t>
            </a:r>
            <a:r>
              <a:rPr sz="1400" dirty="0" smtClean="0">
                <a:solidFill>
                  <a:srgbClr val="000000"/>
                </a:solidFill>
                <a:latin typeface="Courier New"/>
                <a:cs typeface="Courier New"/>
              </a:rPr>
              <a:t>};</a:t>
            </a:r>
            <a:endParaRPr lang="sr-Latn-ME" sz="14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>
              <a:lnSpc>
                <a:spcPts val="1590"/>
              </a:lnSpc>
            </a:pPr>
            <a:r>
              <a:rPr lang="en-US" sz="1400" dirty="0" err="1">
                <a:solidFill>
                  <a:srgbClr val="000000"/>
                </a:solidFill>
                <a:latin typeface="Courier New"/>
                <a:cs typeface="Courier New"/>
              </a:rPr>
              <a:t>nekiObjekat</a:t>
            </a:r>
            <a:r>
              <a:rPr lang="en-US" sz="1400" spc="-1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ourier New"/>
                <a:cs typeface="Courier New"/>
              </a:rPr>
              <a:t>=</a:t>
            </a:r>
            <a:r>
              <a:rPr lang="en-US" sz="1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ourier New"/>
                <a:cs typeface="Courier New"/>
              </a:rPr>
              <a:t>new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cs typeface="Courier New"/>
              </a:rPr>
              <a:t>nekaKlasa</a:t>
            </a:r>
            <a:r>
              <a:rPr lang="en-US" sz="1400" dirty="0">
                <a:solidFill>
                  <a:srgbClr val="000000"/>
                </a:solidFill>
                <a:latin typeface="Courier New"/>
                <a:cs typeface="Courier New"/>
              </a:rPr>
              <a:t>();</a:t>
            </a:r>
          </a:p>
          <a:p>
            <a:pPr>
              <a:lnSpc>
                <a:spcPts val="1590"/>
              </a:lnSpc>
            </a:pPr>
            <a:r>
              <a:rPr lang="en-US" sz="1400" dirty="0">
                <a:solidFill>
                  <a:srgbClr val="000000"/>
                </a:solidFill>
                <a:latin typeface="Courier New"/>
                <a:cs typeface="Courier New"/>
              </a:rPr>
              <a:t>if (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cs typeface="Courier New"/>
              </a:rPr>
              <a:t>nekiObjekat</a:t>
            </a:r>
            <a:r>
              <a:rPr lang="en-US" sz="14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cs typeface="Courier New"/>
              </a:rPr>
              <a:t>instanceof</a:t>
            </a:r>
            <a:r>
              <a:rPr lang="en-US" sz="14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cs typeface="Courier New"/>
              </a:rPr>
              <a:t>nekaKlasa</a:t>
            </a:r>
            <a:r>
              <a:rPr lang="en-US" sz="1400" dirty="0">
                <a:solidFill>
                  <a:srgbClr val="000000"/>
                </a:solidFill>
                <a:latin typeface="Courier New"/>
                <a:cs typeface="Courier New"/>
              </a:rPr>
              <a:t>) </a:t>
            </a:r>
          </a:p>
          <a:p>
            <a:pPr>
              <a:lnSpc>
                <a:spcPts val="1590"/>
              </a:lnSpc>
            </a:pPr>
            <a:r>
              <a:rPr lang="en-US" sz="1400" dirty="0">
                <a:solidFill>
                  <a:srgbClr val="000000"/>
                </a:solidFill>
                <a:latin typeface="Courier New"/>
                <a:cs typeface="Courier New"/>
              </a:rPr>
              <a:t>echo “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cs typeface="Courier New"/>
              </a:rPr>
              <a:t>nekiObjekat</a:t>
            </a:r>
            <a:r>
              <a:rPr lang="en-US" sz="1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1400" dirty="0">
                <a:solidFill>
                  <a:srgbClr val="000000"/>
                </a:solidFill>
                <a:latin typeface="Courier New"/>
                <a:cs typeface="Courier New"/>
              </a:rPr>
              <a:t>je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cs typeface="Courier New"/>
              </a:rPr>
              <a:t>primjerak</a:t>
            </a:r>
            <a:r>
              <a:rPr lang="en-US" sz="1400" spc="-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cs typeface="Courier New"/>
              </a:rPr>
              <a:t>klase</a:t>
            </a:r>
            <a:r>
              <a:rPr lang="en-US" sz="140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urier New"/>
                <a:cs typeface="Courier New"/>
              </a:rPr>
              <a:t>nekaKlasa</a:t>
            </a:r>
            <a:r>
              <a:rPr lang="en-US" sz="1400" dirty="0">
                <a:solidFill>
                  <a:srgbClr val="000000"/>
                </a:solidFill>
                <a:latin typeface="Courier New"/>
                <a:cs typeface="Courier New"/>
              </a:rPr>
              <a:t>”;</a:t>
            </a:r>
          </a:p>
          <a:p>
            <a:pPr>
              <a:lnSpc>
                <a:spcPts val="1590"/>
              </a:lnSpc>
            </a:pPr>
            <a:endParaRPr lang="en-US" sz="1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1590"/>
              </a:lnSpc>
              <a:spcBef>
                <a:spcPts val="509"/>
              </a:spcBef>
              <a:spcAft>
                <a:spcPts val="0"/>
              </a:spcAft>
            </a:pPr>
            <a:endParaRPr sz="1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02056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</a:p>
        </p:txBody>
      </p:sp>
      <p:sp>
        <p:nvSpPr>
          <p:cNvPr id="25" name="object 25"/>
          <p:cNvSpPr txBox="1"/>
          <p:nvPr/>
        </p:nvSpPr>
        <p:spPr>
          <a:xfrm>
            <a:off x="3295522" y="6299648"/>
            <a:ext cx="1601408" cy="598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Uvod</a:t>
            </a:r>
            <a:r>
              <a:rPr sz="18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 PHP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28" name="Rounded Rectangle 2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Operatori za rad sa nizovima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395536" y="1358178"/>
            <a:ext cx="8530893" cy="39754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operator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određeni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prioritet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sz="3200" spc="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edoslje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3" dirty="0">
                <a:solidFill>
                  <a:srgbClr val="000000"/>
                </a:solidFill>
                <a:latin typeface="Calibri"/>
                <a:cs typeface="Calibri"/>
              </a:rPr>
              <a:t>kojim</a:t>
            </a:r>
            <a:r>
              <a:rPr sz="32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izračunava.</a:t>
            </a:r>
          </a:p>
          <a:p>
            <a:pPr marL="457200" marR="0" indent="-457200">
              <a:lnSpc>
                <a:spcPts val="3914"/>
              </a:lnSpc>
              <a:spcBef>
                <a:spcPts val="30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Svaki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4" dirty="0">
                <a:solidFill>
                  <a:srgbClr val="000000"/>
                </a:solidFill>
                <a:latin typeface="Calibri"/>
                <a:cs typeface="Calibri"/>
              </a:rPr>
              <a:t>operator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ima i</a:t>
            </a:r>
            <a:r>
              <a:rPr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asocijativnost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edoslje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sr-Latn-ME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izračuvanja</a:t>
            </a:r>
            <a:r>
              <a:rPr sz="32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50" dirty="0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32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operatore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jednakih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prioriteta):</a:t>
            </a:r>
          </a:p>
          <a:p>
            <a:pPr marL="975613" marR="0" indent="-457200">
              <a:lnSpc>
                <a:spcPts val="3413"/>
              </a:lnSpc>
              <a:spcBef>
                <a:spcPts val="3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r>
              <a:rPr sz="28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asocijativnost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1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r>
              <a:rPr sz="28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nadesno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75613" marR="0" indent="-457200">
              <a:lnSpc>
                <a:spcPts val="3413"/>
              </a:lnSpc>
              <a:spcBef>
                <a:spcPts val="3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desna</a:t>
            </a:r>
            <a:r>
              <a:rPr lang="en-US"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asocijativnost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2" dirty="0">
                <a:solidFill>
                  <a:srgbClr val="000000"/>
                </a:solidFill>
                <a:latin typeface="Calibri"/>
                <a:cs typeface="Calibri"/>
              </a:rPr>
              <a:t>(</a:t>
            </a:r>
            <a:r>
              <a:rPr lang="en-US" sz="2800" spc="-12" dirty="0" err="1">
                <a:solidFill>
                  <a:srgbClr val="000000"/>
                </a:solidFill>
                <a:latin typeface="Calibri"/>
                <a:cs typeface="Calibri"/>
              </a:rPr>
              <a:t>zdesna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nalijevo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)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975613" marR="0" indent="-457200">
              <a:lnSpc>
                <a:spcPts val="3413"/>
              </a:lnSpc>
              <a:spcBef>
                <a:spcPts val="37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lang="en-US"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bitna</a:t>
            </a:r>
            <a:r>
              <a:rPr lang="en-US"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asocijativnost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(n\b)</a:t>
            </a:r>
          </a:p>
          <a:p>
            <a:pPr marL="975613" marR="0" indent="-457200">
              <a:lnSpc>
                <a:spcPts val="3413"/>
              </a:lnSpc>
              <a:spcBef>
                <a:spcPts val="378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Prioriteti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32734" y="1327354"/>
            <a:ext cx="9011265" cy="5530645"/>
          </a:xfrm>
          <a:prstGeom prst="rect">
            <a:avLst/>
          </a:prstGeom>
          <a:blipFill>
            <a:blip r:embed="rId2" cstate="print"/>
            <a:srcRect/>
            <a:stretch>
              <a:fillRect l="-1474" t="-24000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16026" y="1454801"/>
            <a:ext cx="284527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Asocijativnost</a:t>
            </a:r>
            <a:r>
              <a:rPr sz="1800" b="1" spc="1378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Operatori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30363" y="1585256"/>
            <a:ext cx="1195369" cy="87326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Arial"/>
                <a:cs typeface="Arial"/>
              </a:rPr>
              <a:t>najmanji</a:t>
            </a:r>
          </a:p>
          <a:p>
            <a:pPr marL="44195" marR="0">
              <a:lnSpc>
                <a:spcPts val="2010"/>
              </a:lnSpc>
              <a:spcBef>
                <a:spcPts val="15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Arial"/>
                <a:cs typeface="Arial"/>
              </a:rPr>
              <a:t>prioritet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03122" y="1825768"/>
            <a:ext cx="897079" cy="4398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916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9916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lang="en-US"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9916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lang="en-US"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9916" marR="0">
              <a:lnSpc>
                <a:spcPts val="2200"/>
              </a:lnSpc>
              <a:spcBef>
                <a:spcPts val="768"/>
              </a:spcBef>
              <a:spcAft>
                <a:spcPts val="0"/>
              </a:spcAft>
            </a:pPr>
            <a:r>
              <a:rPr lang="en-US" sz="1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1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2200"/>
              </a:lnSpc>
              <a:spcBef>
                <a:spcPts val="719"/>
              </a:spcBef>
              <a:spcAft>
                <a:spcPts val="0"/>
              </a:spcAft>
            </a:pPr>
            <a:r>
              <a:rPr lang="sr-Latn-ME" sz="1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Calibri"/>
                <a:cs typeface="Calibri"/>
              </a:rPr>
              <a:t>desna</a:t>
            </a:r>
            <a:endParaRPr sz="1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9916" marR="0">
              <a:lnSpc>
                <a:spcPts val="2200"/>
              </a:lnSpc>
              <a:spcBef>
                <a:spcPts val="720"/>
              </a:spcBef>
              <a:spcAft>
                <a:spcPts val="0"/>
              </a:spcAft>
            </a:pPr>
            <a:r>
              <a:rPr lang="en-US" sz="1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1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9916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lang="en-US"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9916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lang="en-US"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9916" marR="0">
              <a:lnSpc>
                <a:spcPts val="2197"/>
              </a:lnSpc>
              <a:spcBef>
                <a:spcPts val="773"/>
              </a:spcBef>
              <a:spcAft>
                <a:spcPts val="0"/>
              </a:spcAft>
            </a:pPr>
            <a:r>
              <a:rPr lang="en-US"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9916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lang="en-US"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9916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lang="en-US"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9916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lang="en-US"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72894" y="1825768"/>
            <a:ext cx="399938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072894" y="2196608"/>
            <a:ext cx="543148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or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072894" y="2567575"/>
            <a:ext cx="642156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spc="-23" dirty="0">
                <a:solidFill>
                  <a:srgbClr val="000000"/>
                </a:solidFill>
                <a:latin typeface="Calibri"/>
                <a:cs typeface="Calibri"/>
              </a:rPr>
              <a:t>xor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072894" y="2937998"/>
            <a:ext cx="693075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and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072894" y="3308838"/>
            <a:ext cx="792438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print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072894" y="3679805"/>
            <a:ext cx="4938605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=</a:t>
            </a:r>
            <a:r>
              <a:rPr sz="1800" spc="4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+=</a:t>
            </a:r>
            <a:r>
              <a:rPr sz="1800" spc="4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-=</a:t>
            </a:r>
            <a:r>
              <a:rPr sz="1800" spc="4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*=</a:t>
            </a:r>
            <a:r>
              <a:rPr sz="1800" spc="4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/=</a:t>
            </a:r>
            <a:r>
              <a:rPr sz="1800" spc="4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,=</a:t>
            </a:r>
            <a:r>
              <a:rPr sz="1800" spc="4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%=</a:t>
            </a:r>
            <a:r>
              <a:rPr sz="1800" spc="4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&amp;=</a:t>
            </a:r>
            <a:r>
              <a:rPr sz="1800" spc="4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|=</a:t>
            </a:r>
            <a:r>
              <a:rPr sz="1800" spc="4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^=</a:t>
            </a:r>
            <a:r>
              <a:rPr sz="1800" spc="4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~=</a:t>
            </a:r>
            <a:r>
              <a:rPr sz="1800" spc="4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&lt;&lt;=</a:t>
            </a:r>
            <a:r>
              <a:rPr sz="1800" spc="41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&gt;&gt;=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072894" y="4051062"/>
            <a:ext cx="654769" cy="17347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?: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||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&amp;&amp;</a:t>
            </a:r>
          </a:p>
          <a:p>
            <a:pPr marL="0" marR="0">
              <a:lnSpc>
                <a:spcPts val="2197"/>
              </a:lnSpc>
              <a:spcBef>
                <a:spcPts val="77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|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2072894" y="5534829"/>
            <a:ext cx="456753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^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2072894" y="5905770"/>
            <a:ext cx="498834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&amp;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320040" y="6387402"/>
            <a:ext cx="5474315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Arial"/>
                <a:cs typeface="Arial"/>
              </a:rPr>
              <a:t># nastavak</a:t>
            </a:r>
            <a:r>
              <a:rPr sz="1800" spc="1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0000"/>
                </a:solidFill>
                <a:latin typeface="Arial"/>
                <a:cs typeface="Arial"/>
              </a:rPr>
              <a:t>tabele</a:t>
            </a:r>
            <a:r>
              <a:rPr sz="1800" spc="1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0000"/>
                </a:solidFill>
                <a:latin typeface="Arial"/>
                <a:cs typeface="Arial"/>
              </a:rPr>
              <a:t>prioriteta</a:t>
            </a:r>
            <a:r>
              <a:rPr sz="1800" spc="12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dirty="0" err="1">
                <a:solidFill>
                  <a:srgbClr val="000000"/>
                </a:solidFill>
                <a:latin typeface="Arial"/>
                <a:cs typeface="Arial"/>
              </a:rPr>
              <a:t>na</a:t>
            </a:r>
            <a:r>
              <a:rPr sz="180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dirty="0" err="1" smtClean="0">
                <a:solidFill>
                  <a:srgbClr val="000000"/>
                </a:solidFill>
                <a:latin typeface="Arial"/>
                <a:cs typeface="Arial"/>
              </a:rPr>
              <a:t>s</a:t>
            </a:r>
            <a:r>
              <a:rPr lang="en-US" sz="1800" dirty="0" err="1" smtClean="0">
                <a:solidFill>
                  <a:srgbClr val="000000"/>
                </a:solidFill>
                <a:latin typeface="Arial"/>
                <a:cs typeface="Arial"/>
              </a:rPr>
              <a:t>ljedeć</a:t>
            </a:r>
            <a:r>
              <a:rPr sz="1800" dirty="0" err="1" smtClean="0">
                <a:solidFill>
                  <a:srgbClr val="000000"/>
                </a:solidFill>
                <a:latin typeface="Arial"/>
                <a:cs typeface="Arial"/>
              </a:rPr>
              <a:t>em</a:t>
            </a:r>
            <a:r>
              <a:rPr sz="1800" dirty="0" smtClean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000000"/>
                </a:solidFill>
                <a:latin typeface="Arial"/>
                <a:cs typeface="Arial"/>
              </a:rPr>
              <a:t>slajdu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8" name="Rounded Rectangle 1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Prioriteti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1" y="1371580"/>
            <a:ext cx="3794760" cy="18477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Većina</a:t>
            </a:r>
            <a:r>
              <a:rPr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2" dirty="0">
                <a:solidFill>
                  <a:srgbClr val="000000"/>
                </a:solidFill>
                <a:latin typeface="Calibri"/>
                <a:cs typeface="Calibri"/>
              </a:rPr>
              <a:t>veb</a:t>
            </a:r>
            <a:r>
              <a:rPr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aplikacija</a:t>
            </a:r>
            <a:r>
              <a:rPr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rade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sa bazama </a:t>
            </a:r>
            <a:r>
              <a:rPr sz="2400" spc="-11" dirty="0" err="1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p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osjed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je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52" dirty="0" err="1" smtClean="0">
                <a:solidFill>
                  <a:srgbClr val="000000"/>
                </a:solidFill>
                <a:latin typeface="Calibri"/>
                <a:cs typeface="Calibri"/>
              </a:rPr>
              <a:t>tzv</a:t>
            </a:r>
            <a:r>
              <a:rPr sz="2400" spc="-52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sz="2400" spc="5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troslojnu arhitekturu</a:t>
            </a:r>
            <a:r>
              <a:rPr sz="2400" spc="-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27" dirty="0">
                <a:solidFill>
                  <a:srgbClr val="000000"/>
                </a:solidFill>
                <a:latin typeface="Calibri"/>
                <a:cs typeface="Calibri"/>
              </a:rPr>
              <a:t>koju</a:t>
            </a:r>
            <a:r>
              <a:rPr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Calibri"/>
                <a:cs typeface="Calibri"/>
              </a:rPr>
              <a:t>čine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ljedeć</a:t>
            </a:r>
            <a:r>
              <a:rPr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slojevi: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295653" y="3501008"/>
            <a:ext cx="2736800" cy="11926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marR="0" indent="-342900">
              <a:lnSpc>
                <a:spcPts val="2929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klijentski</a:t>
            </a:r>
            <a:r>
              <a:rPr sz="2400" spc="-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sloj</a:t>
            </a:r>
          </a:p>
          <a:p>
            <a:pPr marL="342900" marR="0" indent="-3429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aplikacioni</a:t>
            </a:r>
            <a:r>
              <a:rPr sz="2400" spc="-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sloj</a:t>
            </a:r>
          </a:p>
          <a:p>
            <a:pPr marL="342900" marR="0" indent="-342900">
              <a:lnSpc>
                <a:spcPts val="2929"/>
              </a:lnSpc>
              <a:spcBef>
                <a:spcPts val="288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sloj </a:t>
            </a:r>
            <a:r>
              <a:rPr sz="2400" spc="-15" dirty="0">
                <a:solidFill>
                  <a:srgbClr val="000000"/>
                </a:solidFill>
                <a:latin typeface="Calibri"/>
                <a:cs typeface="Calibri"/>
              </a:rPr>
              <a:t>baze</a:t>
            </a:r>
            <a:r>
              <a:rPr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400" spc="-11" dirty="0">
                <a:solidFill>
                  <a:srgbClr val="000000"/>
                </a:solidFill>
                <a:latin typeface="Calibri"/>
                <a:cs typeface="Calibri"/>
              </a:rPr>
              <a:t>podataka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520940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kern="1200" cap="none" spc="0" baseline="0" dirty="0" smtClean="0">
                  <a:ln w="1905"/>
                  <a:effectLst/>
                </a:rPr>
                <a:t>Troslojna arhitektura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  <p:sp>
        <p:nvSpPr>
          <p:cNvPr id="9" name="object 1"/>
          <p:cNvSpPr/>
          <p:nvPr/>
        </p:nvSpPr>
        <p:spPr>
          <a:xfrm>
            <a:off x="4932040" y="1124744"/>
            <a:ext cx="3311013" cy="5530645"/>
          </a:xfrm>
          <a:prstGeom prst="rect">
            <a:avLst/>
          </a:prstGeom>
          <a:blipFill>
            <a:blip r:embed="rId2" cstate="print"/>
            <a:srcRect/>
            <a:stretch>
              <a:fillRect l="-76170" t="-24000" r="-100002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176980" y="1342102"/>
            <a:ext cx="8967019" cy="5515897"/>
          </a:xfrm>
          <a:prstGeom prst="rect">
            <a:avLst/>
          </a:prstGeom>
          <a:blipFill>
            <a:blip r:embed="rId2" cstate="print"/>
            <a:srcRect/>
            <a:stretch>
              <a:fillRect l="-1974" t="-24332"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16026" y="1454801"/>
            <a:ext cx="284527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Asocijativnost</a:t>
            </a:r>
            <a:r>
              <a:rPr sz="1800" b="1" spc="1378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Operatori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15898" y="1825768"/>
            <a:ext cx="671792" cy="99279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n\b</a:t>
            </a:r>
          </a:p>
          <a:p>
            <a:pPr marL="0" marR="0">
              <a:lnSpc>
                <a:spcPts val="2197"/>
              </a:lnSpc>
              <a:spcBef>
                <a:spcPts val="722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n\b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072894" y="1825768"/>
            <a:ext cx="1310802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==</a:t>
            </a:r>
            <a:r>
              <a:rPr sz="1800" spc="4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!=</a:t>
            </a:r>
            <a:r>
              <a:rPr sz="1800" spc="40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===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072894" y="2196608"/>
            <a:ext cx="1340749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&lt;</a:t>
            </a:r>
            <a:r>
              <a:rPr sz="1800" spc="4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&lt;=</a:t>
            </a:r>
            <a:r>
              <a:rPr sz="1800" spc="4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&gt;</a:t>
            </a:r>
            <a:r>
              <a:rPr sz="1800" spc="4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&gt;=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03122" y="2567575"/>
            <a:ext cx="897079" cy="21544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916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spc="-10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9916" marR="0">
              <a:lnSpc>
                <a:spcPts val="2200"/>
              </a:lnSpc>
              <a:spcBef>
                <a:spcPts val="718"/>
              </a:spcBef>
              <a:spcAft>
                <a:spcPts val="0"/>
              </a:spcAft>
            </a:pPr>
            <a:r>
              <a:rPr lang="en-US" sz="1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1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89916" marR="0">
              <a:lnSpc>
                <a:spcPts val="2200"/>
              </a:lnSpc>
              <a:spcBef>
                <a:spcPts val="719"/>
              </a:spcBef>
              <a:spcAft>
                <a:spcPts val="0"/>
              </a:spcAft>
            </a:pPr>
            <a:r>
              <a:rPr lang="en-US" sz="1800" spc="-11" dirty="0" err="1" smtClean="0">
                <a:solidFill>
                  <a:srgbClr val="000000"/>
                </a:solidFill>
                <a:latin typeface="Calibri"/>
                <a:cs typeface="Calibri"/>
              </a:rPr>
              <a:t>lijeva</a:t>
            </a:r>
            <a:endParaRPr sz="1800" spc="-11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0" marR="0">
              <a:lnSpc>
                <a:spcPts val="2200"/>
              </a:lnSpc>
              <a:spcBef>
                <a:spcPts val="77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desna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desna</a:t>
            </a:r>
          </a:p>
          <a:p>
            <a:pPr marL="112775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n\b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072894" y="2567575"/>
            <a:ext cx="903895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&lt;&lt;</a:t>
            </a:r>
            <a:r>
              <a:rPr sz="1800" spc="4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&gt;&gt;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072894" y="2937998"/>
            <a:ext cx="793876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+</a:t>
            </a:r>
            <a:r>
              <a:rPr sz="1800" spc="4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-</a:t>
            </a:r>
            <a:r>
              <a:rPr sz="1800" spc="40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072894" y="3308838"/>
            <a:ext cx="919246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*</a:t>
            </a:r>
            <a:r>
              <a:rPr sz="1800" spc="4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/</a:t>
            </a:r>
            <a:r>
              <a:rPr sz="1800" spc="4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%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2072894" y="3679805"/>
            <a:ext cx="5370376" cy="622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20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!</a:t>
            </a:r>
            <a:r>
              <a:rPr sz="1800" spc="4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~</a:t>
            </a:r>
            <a:r>
              <a:rPr sz="1800" spc="40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17" dirty="0">
                <a:solidFill>
                  <a:srgbClr val="000000"/>
                </a:solidFill>
                <a:latin typeface="Calibri"/>
                <a:cs typeface="Calibri"/>
              </a:rPr>
              <a:t>++</a:t>
            </a:r>
            <a:r>
              <a:rPr sz="1800" spc="41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--</a:t>
            </a:r>
            <a:r>
              <a:rPr sz="1800" spc="4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(int)</a:t>
            </a:r>
            <a:r>
              <a:rPr sz="1800" spc="42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(double)</a:t>
            </a:r>
            <a:r>
              <a:rPr sz="1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(string)</a:t>
            </a:r>
            <a:r>
              <a:rPr sz="1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spc="-12" dirty="0">
                <a:solidFill>
                  <a:srgbClr val="000000"/>
                </a:solidFill>
                <a:latin typeface="Calibri"/>
                <a:cs typeface="Calibri"/>
              </a:rPr>
              <a:t>(array)</a:t>
            </a:r>
            <a:r>
              <a:rPr sz="1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(object)</a:t>
            </a:r>
            <a:r>
              <a:rPr sz="1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@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2072894" y="4051062"/>
            <a:ext cx="534841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[ ]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2072894" y="4422030"/>
            <a:ext cx="740159" cy="99291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new</a:t>
            </a:r>
          </a:p>
          <a:p>
            <a:pPr marL="0" marR="0">
              <a:lnSpc>
                <a:spcPts val="2197"/>
              </a:lnSpc>
              <a:spcBef>
                <a:spcPts val="723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( )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7774558" y="4710748"/>
            <a:ext cx="1105160" cy="872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5908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Arial"/>
                <a:cs typeface="Arial"/>
              </a:rPr>
              <a:t>najveći</a:t>
            </a:r>
          </a:p>
          <a:p>
            <a:pPr marL="0" marR="0">
              <a:lnSpc>
                <a:spcPts val="2010"/>
              </a:lnSpc>
              <a:spcBef>
                <a:spcPts val="199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Arial"/>
                <a:cs typeface="Arial"/>
              </a:rPr>
              <a:t>prioritet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1015898" y="4792996"/>
            <a:ext cx="671792" cy="62195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Calibri"/>
                <a:cs typeface="Calibri"/>
              </a:rPr>
              <a:t>n\b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8" name="Rounded Rectangle 1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Prioriteti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60270"/>
            <a:ext cx="8043232" cy="4219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string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gettype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(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ljiva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endParaRPr lang="sr-Latn-ME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914400" lvl="1" indent="-457200">
              <a:lnSpc>
                <a:spcPts val="2929"/>
              </a:lnSpc>
              <a:buFont typeface="Arial" pitchFamily="34" charset="0"/>
              <a:buChar char="•"/>
            </a:pP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Utvrđuje</a:t>
            </a:r>
            <a:r>
              <a:rPr lang="vi-VN" sz="24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tip</a:t>
            </a:r>
            <a:r>
              <a:rPr lang="vi-VN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promjenljive </a:t>
            </a:r>
            <a:r>
              <a:rPr lang="vi-VN" sz="2400" spc="-27" dirty="0">
                <a:solidFill>
                  <a:srgbClr val="000000"/>
                </a:solidFill>
                <a:latin typeface="Calibri"/>
                <a:cs typeface="Calibri"/>
              </a:rPr>
              <a:t>koju</a:t>
            </a:r>
            <a:r>
              <a:rPr lang="vi-VN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joj proslijedite i</a:t>
            </a:r>
            <a:r>
              <a:rPr lang="vi-VN"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5" dirty="0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vi-VN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znakovnu</a:t>
            </a:r>
            <a:r>
              <a:rPr lang="sr-Latn-ME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vi-VN" sz="2400" spc="1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s imenom</a:t>
            </a:r>
            <a:r>
              <a:rPr lang="vi-VN" sz="24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tipa </a:t>
            </a:r>
            <a:r>
              <a:rPr lang="vi-VN" sz="2400" spc="-46" dirty="0">
                <a:solidFill>
                  <a:srgbClr val="000000"/>
                </a:solidFill>
                <a:latin typeface="Calibri"/>
                <a:cs typeface="Calibri"/>
              </a:rPr>
              <a:t>(npr.</a:t>
            </a:r>
            <a:r>
              <a:rPr lang="vi-VN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boolean, </a:t>
            </a:r>
            <a:r>
              <a:rPr lang="vi-VN" sz="2400" spc="-33" dirty="0">
                <a:solidFill>
                  <a:srgbClr val="000000"/>
                </a:solidFill>
                <a:latin typeface="Calibri"/>
                <a:cs typeface="Calibri"/>
              </a:rPr>
              <a:t>integer,</a:t>
            </a:r>
            <a:r>
              <a:rPr lang="vi-VN" sz="24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double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string</a:t>
            </a:r>
            <a:r>
              <a:rPr lang="vi-VN" sz="2400" spc="-12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spc="-40" dirty="0">
                <a:solidFill>
                  <a:srgbClr val="000000"/>
                </a:solidFill>
                <a:latin typeface="Calibri"/>
                <a:cs typeface="Calibri"/>
              </a:rPr>
              <a:t>array,</a:t>
            </a:r>
            <a:r>
              <a:rPr lang="vi-VN" sz="24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resource, object</a:t>
            </a:r>
            <a:r>
              <a:rPr lang="vi-VN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vi-VN" sz="2400" dirty="0">
                <a:solidFill>
                  <a:srgbClr val="000000"/>
                </a:solidFill>
                <a:latin typeface="Calibri"/>
                <a:cs typeface="Calibri"/>
              </a:rPr>
              <a:t>ili NULL</a:t>
            </a:r>
            <a:r>
              <a:rPr lang="vi-VN" sz="2400" dirty="0" smtClean="0">
                <a:solidFill>
                  <a:srgbClr val="000000"/>
                </a:solidFill>
                <a:latin typeface="Calibri"/>
                <a:cs typeface="Calibri"/>
              </a:rPr>
              <a:t>).</a:t>
            </a: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914400" lvl="1" indent="-457200">
              <a:lnSpc>
                <a:spcPts val="2929"/>
              </a:lnSpc>
              <a:buFont typeface="Arial" pitchFamily="34" charset="0"/>
              <a:buChar char="•"/>
            </a:pPr>
            <a:endParaRPr lang="sr-Latn-ME" sz="2400" dirty="0" smtClean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800" spc="-17" dirty="0" err="1">
                <a:solidFill>
                  <a:srgbClr val="000000"/>
                </a:solidFill>
                <a:latin typeface="Calibri"/>
                <a:cs typeface="Calibri"/>
              </a:rPr>
              <a:t>int</a:t>
            </a:r>
            <a:r>
              <a:rPr lang="en-US" sz="2800" spc="107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ourier New"/>
                <a:cs typeface="Courier New"/>
              </a:rPr>
              <a:t>settype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(</a:t>
            </a:r>
            <a:r>
              <a:rPr lang="en-US" sz="2800" dirty="0" err="1">
                <a:solidFill>
                  <a:srgbClr val="000000"/>
                </a:solidFill>
                <a:latin typeface="Courier New"/>
                <a:cs typeface="Courier New"/>
              </a:rPr>
              <a:t>promjenljiva,tip</a:t>
            </a:r>
            <a:r>
              <a:rPr lang="en-US" sz="2800" dirty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</a:p>
          <a:p>
            <a:pPr marL="914400" lvl="1" indent="-457200">
              <a:lnSpc>
                <a:spcPts val="2929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Mijenja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tip</a:t>
            </a:r>
            <a:r>
              <a:rPr lang="en-US" sz="24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7" dirty="0" err="1">
                <a:solidFill>
                  <a:srgbClr val="000000"/>
                </a:solidFill>
                <a:latin typeface="Calibri"/>
                <a:cs typeface="Calibri"/>
              </a:rPr>
              <a:t>koju</a:t>
            </a:r>
            <a:r>
              <a:rPr lang="en-US" sz="24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joj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proslijedite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novi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tip</a:t>
            </a:r>
            <a:r>
              <a:rPr lang="en-US" sz="24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naveden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obliku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znakovne</a:t>
            </a:r>
            <a:r>
              <a:rPr lang="en-US" sz="24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vrijednosti</a:t>
            </a:r>
            <a:r>
              <a:rPr lang="en-US" sz="24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8" dirty="0" err="1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drugi</a:t>
            </a:r>
            <a:r>
              <a:rPr lang="en-US" sz="2400" spc="-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argument.</a:t>
            </a:r>
          </a:p>
          <a:p>
            <a:pPr marL="457200" indent="-457200">
              <a:lnSpc>
                <a:spcPts val="2929"/>
              </a:lnSpc>
              <a:buFont typeface="Arial" pitchFamily="34" charset="0"/>
              <a:buChar char="•"/>
            </a:pPr>
            <a:endParaRPr lang="vi-VN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endParaRPr sz="2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Funkcije za rad sa </a:t>
              </a:r>
              <a:r>
                <a:rPr lang="sr-Latn-ME" sz="3600" b="1" dirty="0" err="1" smtClean="0">
                  <a:ln w="1905"/>
                </a:rPr>
                <a:t>promjenljivima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89208" y="1349626"/>
            <a:ext cx="7827208" cy="564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571500" marR="0" indent="-571500">
              <a:lnSpc>
                <a:spcPts val="4397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Funkcije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2" dirty="0" err="1">
                <a:solidFill>
                  <a:srgbClr val="000000"/>
                </a:solidFill>
                <a:latin typeface="Calibri"/>
                <a:cs typeface="Calibri"/>
              </a:rPr>
              <a:t>za</a:t>
            </a:r>
            <a:r>
              <a:rPr sz="28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ispitivanje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određenih</a:t>
            </a:r>
            <a:r>
              <a:rPr sz="2800" spc="-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tipova </a:t>
            </a:r>
            <a:r>
              <a:rPr sz="2800" spc="-15" dirty="0">
                <a:solidFill>
                  <a:srgbClr val="000000"/>
                </a:solidFill>
                <a:latin typeface="Calibri"/>
                <a:cs typeface="Calibri"/>
              </a:rPr>
              <a:t>podataka: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854104" y="1988840"/>
            <a:ext cx="8398416" cy="35394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42900" indent="-342900">
              <a:lnSpc>
                <a:spcPts val="2721"/>
              </a:lnSpc>
              <a:buFont typeface="Arial" pitchFamily="34" charset="0"/>
              <a:buChar char="•"/>
            </a:pPr>
            <a:r>
              <a:rPr lang="en-US" sz="2400" dirty="0" err="1">
                <a:solidFill>
                  <a:srgbClr val="000000"/>
                </a:solidFill>
                <a:latin typeface="Courier New"/>
                <a:cs typeface="Courier New"/>
              </a:rPr>
              <a:t>is_array</a:t>
            </a:r>
            <a:endParaRPr lang="en-US" sz="24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342900" marR="0" indent="-342900">
              <a:lnSpc>
                <a:spcPts val="272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is_double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, is_float, is_real</a:t>
            </a:r>
            <a:r>
              <a:rPr sz="2400" spc="1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//ista f-ja</a:t>
            </a:r>
          </a:p>
          <a:p>
            <a:pPr marL="342900" marR="0" indent="-342900">
              <a:lnSpc>
                <a:spcPts val="2718"/>
              </a:lnSpc>
              <a:spcBef>
                <a:spcPts val="45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is_long,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is_int,</a:t>
            </a:r>
            <a:r>
              <a:rPr sz="2400" spc="-1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is_integer</a:t>
            </a:r>
            <a:r>
              <a:rPr sz="2400" spc="1450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//ista f-ja</a:t>
            </a:r>
          </a:p>
          <a:p>
            <a:pPr marL="342900" marR="0" indent="-342900">
              <a:lnSpc>
                <a:spcPts val="2718"/>
              </a:lnSpc>
              <a:spcBef>
                <a:spcPts val="49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is_string</a:t>
            </a:r>
          </a:p>
          <a:p>
            <a:pPr marL="342900" marR="0" indent="-342900">
              <a:lnSpc>
                <a:spcPts val="2721"/>
              </a:lnSpc>
              <a:spcBef>
                <a:spcPts val="446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is_object</a:t>
            </a:r>
          </a:p>
          <a:p>
            <a:pPr marL="342900" marR="0" indent="-342900">
              <a:lnSpc>
                <a:spcPts val="2718"/>
              </a:lnSpc>
              <a:spcBef>
                <a:spcPts val="45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is_resource()</a:t>
            </a:r>
          </a:p>
          <a:p>
            <a:pPr marL="342900" marR="0" indent="-342900">
              <a:lnSpc>
                <a:spcPts val="2718"/>
              </a:lnSpc>
              <a:spcBef>
                <a:spcPts val="49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is_null()</a:t>
            </a:r>
          </a:p>
          <a:p>
            <a:pPr marL="342900" marR="0" indent="-342900">
              <a:lnSpc>
                <a:spcPts val="2718"/>
              </a:lnSpc>
              <a:spcBef>
                <a:spcPts val="449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is_scalar()</a:t>
            </a:r>
          </a:p>
          <a:p>
            <a:pPr marL="342900" marR="0" indent="-342900">
              <a:lnSpc>
                <a:spcPts val="2718"/>
              </a:lnSpc>
              <a:spcBef>
                <a:spcPts val="451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400" dirty="0" err="1">
                <a:solidFill>
                  <a:srgbClr val="000000"/>
                </a:solidFill>
                <a:latin typeface="Courier New"/>
                <a:cs typeface="Courier New"/>
              </a:rPr>
              <a:t>is_numeric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()</a:t>
            </a: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Funkcije za provjeru tipova podataka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51792"/>
            <a:ext cx="8187248" cy="51296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4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boolean</a:t>
            </a:r>
            <a:r>
              <a:rPr sz="2800" spc="120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isset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(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</a:t>
            </a:r>
            <a:r>
              <a:rPr lang="en-US"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romjen</a:t>
            </a:r>
            <a:r>
              <a:rPr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ljiva</a:t>
            </a:r>
            <a:r>
              <a:rPr sz="28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endParaRPr lang="sr-Latn-ME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914400" lvl="1" indent="-457200">
              <a:lnSpc>
                <a:spcPts val="3914"/>
              </a:lnSpc>
              <a:buFont typeface="Arial" pitchFamily="34" charset="0"/>
              <a:buChar char="•"/>
            </a:pPr>
            <a:r>
              <a:rPr lang="en-US" sz="2400" spc="-46" dirty="0" err="1" smtClean="0">
                <a:solidFill>
                  <a:srgbClr val="000000"/>
                </a:solidFill>
                <a:latin typeface="Calibri"/>
                <a:cs typeface="Calibri"/>
              </a:rPr>
              <a:t>Vra</a:t>
            </a:r>
            <a:r>
              <a:rPr lang="en-US" sz="2400" spc="-20" dirty="0" err="1" smtClean="0">
                <a:solidFill>
                  <a:srgbClr val="000000"/>
                </a:solidFill>
                <a:latin typeface="Calibri"/>
                <a:cs typeface="Calibri"/>
              </a:rPr>
              <a:t>ća</a:t>
            </a:r>
            <a:r>
              <a:rPr lang="en-US" sz="2400" spc="2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true,</a:t>
            </a:r>
            <a:r>
              <a:rPr lang="en-US" sz="24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46" dirty="0" err="1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lang="en-US" sz="2400" spc="4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je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promjenljiva</a:t>
            </a:r>
            <a:r>
              <a:rPr lang="en-US" sz="2400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definisana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suprotnom</a:t>
            </a:r>
            <a:r>
              <a:rPr lang="en-US" sz="2400" spc="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>
                <a:solidFill>
                  <a:srgbClr val="000000"/>
                </a:solidFill>
                <a:latin typeface="Calibri"/>
                <a:cs typeface="Calibri"/>
              </a:rPr>
              <a:t>false</a:t>
            </a:r>
          </a:p>
          <a:p>
            <a:pPr marL="457200" indent="-457200">
              <a:lnSpc>
                <a:spcPts val="3914"/>
              </a:lnSpc>
              <a:spcBef>
                <a:spcPts val="177"/>
              </a:spcBef>
              <a:buFont typeface="Arial" pitchFamily="34" charset="0"/>
              <a:buChar char="•"/>
            </a:pP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void 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unset(</a:t>
            </a:r>
            <a:r>
              <a:rPr lang="en-US"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promjenljiva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endParaRPr lang="sr-Latn-ME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914400" lvl="1" indent="-457200">
              <a:lnSpc>
                <a:spcPts val="3914"/>
              </a:lnSpc>
              <a:spcBef>
                <a:spcPts val="177"/>
              </a:spcBef>
              <a:buFont typeface="Arial" pitchFamily="34" charset="0"/>
              <a:buChar char="•"/>
            </a:pPr>
            <a:r>
              <a:rPr lang="en-US" sz="2400" spc="-30" dirty="0" err="1" smtClean="0">
                <a:solidFill>
                  <a:srgbClr val="000000"/>
                </a:solidFill>
                <a:latin typeface="Calibri"/>
                <a:cs typeface="Calibri"/>
              </a:rPr>
              <a:t>Poništava</a:t>
            </a:r>
            <a:r>
              <a:rPr lang="en-US" sz="2400" spc="5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definiciju</a:t>
            </a:r>
            <a:r>
              <a:rPr lang="en-US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0" dirty="0" err="1">
                <a:solidFill>
                  <a:srgbClr val="000000"/>
                </a:solidFill>
                <a:latin typeface="Calibri"/>
                <a:cs typeface="Calibri"/>
              </a:rPr>
              <a:t>promjenljive</a:t>
            </a:r>
            <a:r>
              <a:rPr lang="en-US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3" dirty="0" err="1">
                <a:solidFill>
                  <a:srgbClr val="000000"/>
                </a:solidFill>
                <a:latin typeface="Calibri"/>
                <a:cs typeface="Calibri"/>
              </a:rPr>
              <a:t>koju</a:t>
            </a:r>
            <a:r>
              <a:rPr lang="en-US" sz="2400" spc="4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joj</a:t>
            </a:r>
            <a:r>
              <a:rPr lang="en-US" sz="2400" spc="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proslijedite</a:t>
            </a:r>
            <a:endParaRPr lang="en-US" sz="2400" spc="-11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spcBef>
                <a:spcPts val="180"/>
              </a:spcBef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boolean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empty(</a:t>
            </a:r>
            <a:r>
              <a:rPr lang="en-US" sz="28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var</a:t>
            </a:r>
            <a:r>
              <a:rPr lang="en-US" sz="2800" dirty="0" smtClean="0">
                <a:solidFill>
                  <a:srgbClr val="000000"/>
                </a:solidFill>
                <a:latin typeface="Courier New"/>
                <a:cs typeface="Courier New"/>
              </a:rPr>
              <a:t>)</a:t>
            </a:r>
            <a:endParaRPr lang="sr-Latn-ME" sz="2800" dirty="0" smtClean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914400" lvl="1" indent="-457200">
              <a:lnSpc>
                <a:spcPts val="3911"/>
              </a:lnSpc>
              <a:spcBef>
                <a:spcPts val="180"/>
              </a:spcBef>
              <a:buFont typeface="Arial" pitchFamily="34" charset="0"/>
              <a:buChar char="•"/>
            </a:pP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Ispituje</a:t>
            </a:r>
            <a:r>
              <a:rPr lang="en-US" sz="2400" spc="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4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li</a:t>
            </a:r>
            <a:r>
              <a:rPr lang="en-US" sz="24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postoji</a:t>
            </a:r>
            <a:r>
              <a:rPr lang="en-US" sz="24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1" dirty="0" err="1">
                <a:solidFill>
                  <a:srgbClr val="000000"/>
                </a:solidFill>
                <a:latin typeface="Calibri"/>
                <a:cs typeface="Calibri"/>
              </a:rPr>
              <a:t>promjenljiva</a:t>
            </a:r>
            <a:r>
              <a:rPr lang="en-US" sz="24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i da li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ima</a:t>
            </a:r>
            <a:r>
              <a:rPr lang="en-US" sz="24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4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lang="sr-Latn-ME" sz="2400" spc="-1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33" dirty="0" err="1" smtClean="0">
                <a:solidFill>
                  <a:srgbClr val="000000"/>
                </a:solidFill>
                <a:latin typeface="Calibri"/>
                <a:cs typeface="Calibri"/>
              </a:rPr>
              <a:t>koja</a:t>
            </a:r>
            <a:r>
              <a:rPr lang="en-US" sz="2400" spc="38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nula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4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odnosno</a:t>
            </a:r>
            <a:r>
              <a:rPr lang="en-US" sz="24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/>
                <a:cs typeface="Calibri"/>
              </a:rPr>
              <a:t>nije</a:t>
            </a:r>
            <a:r>
              <a:rPr lang="en-US" sz="24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5" dirty="0" err="1">
                <a:solidFill>
                  <a:srgbClr val="000000"/>
                </a:solidFill>
                <a:latin typeface="Calibri"/>
                <a:cs typeface="Calibri"/>
              </a:rPr>
              <a:t>prazna</a:t>
            </a:r>
            <a:r>
              <a:rPr lang="en-US" sz="24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400" spc="-20" dirty="0" err="1">
                <a:solidFill>
                  <a:srgbClr val="000000"/>
                </a:solidFill>
                <a:latin typeface="Calibri"/>
                <a:cs typeface="Calibri"/>
              </a:rPr>
              <a:t>vraća</a:t>
            </a:r>
            <a:r>
              <a:rPr lang="en-US" sz="24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>
                <a:solidFill>
                  <a:srgbClr val="000000"/>
                </a:solidFill>
                <a:latin typeface="Calibri"/>
                <a:cs typeface="Calibri"/>
              </a:rPr>
              <a:t>true</a:t>
            </a:r>
            <a:r>
              <a:rPr lang="en-US" sz="24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dirty="0" err="1" smtClean="0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sr-Latn-ME" sz="24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400" spc="-17" dirty="0" smtClean="0">
                <a:solidFill>
                  <a:srgbClr val="000000"/>
                </a:solidFill>
                <a:latin typeface="Calibri"/>
                <a:cs typeface="Calibri"/>
              </a:rPr>
              <a:t>false</a:t>
            </a:r>
            <a:endParaRPr lang="en-US" sz="2400" spc="-17" dirty="0">
              <a:solidFill>
                <a:srgbClr val="000000"/>
              </a:solidFill>
              <a:latin typeface="Calibri"/>
              <a:cs typeface="Calibri"/>
            </a:endParaRPr>
          </a:p>
          <a:p>
            <a:pPr>
              <a:lnSpc>
                <a:spcPts val="3911"/>
              </a:lnSpc>
              <a:spcBef>
                <a:spcPts val="180"/>
              </a:spcBef>
            </a:pPr>
            <a:endParaRPr lang="en-US" sz="2800" dirty="0">
              <a:solidFill>
                <a:srgbClr val="000000"/>
              </a:solidFill>
              <a:latin typeface="Courier New"/>
              <a:cs typeface="Courier New"/>
            </a:endParaRPr>
          </a:p>
          <a:p>
            <a:pPr marL="0" marR="0">
              <a:lnSpc>
                <a:spcPts val="3914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8" name="Rounded Rectangle 7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Ispitivanje stanja promjenljive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8178"/>
            <a:ext cx="8931880" cy="100027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36" dirty="0">
                <a:solidFill>
                  <a:srgbClr val="000000"/>
                </a:solidFill>
                <a:latin typeface="Calibri"/>
                <a:cs typeface="Calibri"/>
              </a:rPr>
              <a:t>Ako</a:t>
            </a:r>
            <a:r>
              <a:rPr sz="3200" spc="3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 uslov</a:t>
            </a:r>
            <a:r>
              <a:rPr sz="32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ispunjen,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1" dirty="0">
                <a:solidFill>
                  <a:srgbClr val="000000"/>
                </a:solidFill>
                <a:latin typeface="Calibri"/>
                <a:cs typeface="Calibri"/>
              </a:rPr>
              <a:t>izvršava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blok </a:t>
            </a:r>
            <a:r>
              <a:rPr sz="3200" spc="-33" dirty="0" err="1">
                <a:solidFill>
                  <a:srgbClr val="000000"/>
                </a:solidFill>
                <a:latin typeface="Calibri"/>
                <a:cs typeface="Calibri"/>
              </a:rPr>
              <a:t>koda</a:t>
            </a:r>
            <a:r>
              <a:rPr sz="32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sr-Latn-ME" sz="32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 smtClean="0">
                <a:solidFill>
                  <a:srgbClr val="000000"/>
                </a:solidFill>
                <a:latin typeface="Calibri"/>
                <a:cs typeface="Calibri"/>
              </a:rPr>
              <a:t>slijedi</a:t>
            </a:r>
            <a:r>
              <a:rPr lang="en-US"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iza</a:t>
            </a:r>
            <a:r>
              <a:rPr sz="3200" spc="34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64" dirty="0">
                <a:solidFill>
                  <a:srgbClr val="000000"/>
                </a:solidFill>
                <a:latin typeface="Calibri"/>
                <a:cs typeface="Calibri"/>
              </a:rPr>
              <a:t>if,</a:t>
            </a:r>
            <a:r>
              <a:rPr sz="3200" spc="8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 suprotnom</a:t>
            </a:r>
            <a:r>
              <a:rPr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preskače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7240" y="2908250"/>
            <a:ext cx="8991994" cy="19877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629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if($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oc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j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ena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==</a:t>
            </a:r>
            <a:r>
              <a:rPr sz="24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5)</a:t>
            </a:r>
          </a:p>
          <a:p>
            <a:pPr marL="0" marR="0">
              <a:lnSpc>
                <a:spcPts val="3632"/>
              </a:lnSpc>
              <a:spcBef>
                <a:spcPts val="641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 'Pali </a:t>
            </a:r>
            <a:r>
              <a:rPr sz="2400" spc="10" dirty="0">
                <a:solidFill>
                  <a:srgbClr val="000000"/>
                </a:solidFill>
                <a:latin typeface="Courier New"/>
                <a:cs typeface="Courier New"/>
              </a:rPr>
              <a:t>ste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 ispit!&lt;br/&gt;';</a:t>
            </a:r>
          </a:p>
          <a:p>
            <a:pPr marL="0" marR="0">
              <a:lnSpc>
                <a:spcPts val="3629"/>
              </a:lnSpc>
              <a:spcBef>
                <a:spcPts val="597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//ako je</a:t>
            </a:r>
            <a:r>
              <a:rPr sz="2400" spc="11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uslov </a:t>
            </a:r>
            <a:r>
              <a:rPr sz="2400" i="1" dirty="0">
                <a:solidFill>
                  <a:srgbClr val="000000"/>
                </a:solidFill>
                <a:latin typeface="Courier New"/>
                <a:cs typeface="Courier New"/>
              </a:rPr>
              <a:t>true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biće izvršen</a:t>
            </a:r>
          </a:p>
          <a:p>
            <a:pPr marL="0" marR="0">
              <a:lnSpc>
                <a:spcPts val="3504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//iskaz echo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95522" y="6299648"/>
            <a:ext cx="1601408" cy="5986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3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Uvod</a:t>
            </a:r>
            <a:r>
              <a:rPr sz="1800" spc="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u PHP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Uslovne strukture – iskaz IF 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39552" y="1358178"/>
            <a:ext cx="8221083" cy="9836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7" dirty="0">
                <a:solidFill>
                  <a:srgbClr val="000000"/>
                </a:solidFill>
                <a:latin typeface="Calibri"/>
                <a:cs typeface="Calibri"/>
              </a:rPr>
              <a:t>Često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unutar</a:t>
            </a:r>
            <a:r>
              <a:rPr sz="32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jednog uslovnog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17" dirty="0">
                <a:solidFill>
                  <a:srgbClr val="000000"/>
                </a:solidFill>
                <a:latin typeface="Calibri"/>
                <a:cs typeface="Calibri"/>
              </a:rPr>
              <a:t>iskaza,</a:t>
            </a:r>
            <a:r>
              <a:rPr sz="3200" spc="3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npr i</a:t>
            </a:r>
            <a:r>
              <a:rPr sz="3200" spc="-72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99" dirty="0">
                <a:solidFill>
                  <a:srgbClr val="000000"/>
                </a:solidFill>
                <a:latin typeface="Calibri"/>
                <a:cs typeface="Calibri"/>
              </a:rPr>
              <a:t>f</a:t>
            </a:r>
            <a:r>
              <a:rPr sz="3200" spc="-99" dirty="0" smtClean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sr-Latn-ME" sz="3200" spc="-99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treba</a:t>
            </a:r>
            <a:r>
              <a:rPr sz="3200" spc="1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3200" spc="-15" dirty="0">
                <a:solidFill>
                  <a:srgbClr val="000000"/>
                </a:solidFill>
                <a:latin typeface="Calibri"/>
                <a:cs typeface="Calibri"/>
              </a:rPr>
              <a:t>izvrši</a:t>
            </a:r>
            <a:r>
              <a:rPr sz="32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više </a:t>
            </a:r>
            <a:r>
              <a:rPr sz="3200" spc="-17" dirty="0">
                <a:solidFill>
                  <a:srgbClr val="000000"/>
                </a:solidFill>
                <a:latin typeface="Calibri"/>
                <a:cs typeface="Calibri"/>
              </a:rPr>
              <a:t>iskaza: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11119" y="2596646"/>
            <a:ext cx="3015666" cy="346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21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if($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oc</a:t>
            </a:r>
            <a:r>
              <a:rPr lang="en-US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j</a:t>
            </a:r>
            <a:r>
              <a:rPr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ena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&gt; 5)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011119" y="3028446"/>
            <a:ext cx="640109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528009" y="3430782"/>
            <a:ext cx="6716399" cy="16075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 '&lt;font color=red&gt;';</a:t>
            </a:r>
          </a:p>
          <a:p>
            <a:pPr marL="0" marR="0">
              <a:lnSpc>
                <a:spcPts val="2721"/>
              </a:lnSpc>
              <a:spcBef>
                <a:spcPts val="496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 'Polozili</a:t>
            </a:r>
            <a:r>
              <a:rPr sz="2400" spc="-18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ste ispit!&lt;br/&gt;';</a:t>
            </a:r>
          </a:p>
          <a:p>
            <a:pPr marL="0" marR="0">
              <a:lnSpc>
                <a:spcPts val="2718"/>
              </a:lnSpc>
              <a:spcBef>
                <a:spcPts val="452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 '&lt;/font&gt;';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37815" y="3831184"/>
            <a:ext cx="1316324" cy="11063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blok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011119" y="4642743"/>
            <a:ext cx="640109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1" name="Rounded Rectangle 10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2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Blok naredbi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  <p:sp>
        <p:nvSpPr>
          <p:cNvPr id="13" name="Left Brace 12"/>
          <p:cNvSpPr/>
          <p:nvPr/>
        </p:nvSpPr>
        <p:spPr>
          <a:xfrm>
            <a:off x="1152659" y="3430782"/>
            <a:ext cx="196836" cy="131857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777240" y="1797090"/>
            <a:ext cx="8043232" cy="50013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sr-Latn-ME" sz="2800" b="1" spc="-20" dirty="0" smtClean="0">
                <a:solidFill>
                  <a:srgbClr val="FF0000"/>
                </a:solidFill>
                <a:latin typeface="Calibri"/>
                <a:cs typeface="Calibri"/>
              </a:rPr>
              <a:t>Napomena:</a:t>
            </a: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8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5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smo naučili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PHP zanemaruje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praznine</a:t>
            </a:r>
            <a:r>
              <a:rPr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smtClean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kodu</a:t>
            </a:r>
            <a:r>
              <a:rPr lang="en-US" sz="2800" spc="-25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endParaRPr lang="sr-Latn-ME" sz="2800" dirty="0">
              <a:solidFill>
                <a:srgbClr val="000000"/>
              </a:solidFill>
              <a:latin typeface="Calibri"/>
              <a:cs typeface="Calibri"/>
            </a:endParaRPr>
          </a:p>
          <a:p>
            <a:pPr marL="457200" indent="-457200">
              <a:lnSpc>
                <a:spcPts val="3911"/>
              </a:lnSpc>
              <a:buFont typeface="Arial" pitchFamily="34" charset="0"/>
              <a:buChar char="•"/>
            </a:pP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Radi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bolje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čitljivosti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trebalo</a:t>
            </a:r>
            <a:r>
              <a:rPr lang="en-US" sz="2800" spc="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bi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uvlačite</a:t>
            </a:r>
            <a:r>
              <a:rPr lang="en-US"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0" dirty="0" err="1">
                <a:solidFill>
                  <a:srgbClr val="000000"/>
                </a:solidFill>
                <a:latin typeface="Calibri"/>
                <a:cs typeface="Calibri"/>
              </a:rPr>
              <a:t>iskaze</a:t>
            </a:r>
            <a:r>
              <a:rPr lang="en-US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.</a:t>
            </a:r>
            <a:r>
              <a:rPr lang="sr-Latn-ME" sz="2800" spc="-2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Uvlačenje</a:t>
            </a:r>
            <a:r>
              <a:rPr lang="en-US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obično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primenjuje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da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8" dirty="0" err="1">
                <a:solidFill>
                  <a:srgbClr val="000000"/>
                </a:solidFill>
                <a:latin typeface="Calibri"/>
                <a:cs typeface="Calibri"/>
              </a:rPr>
              <a:t>biste</a:t>
            </a:r>
            <a:r>
              <a:rPr lang="en-US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lakše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uočili</a:t>
            </a:r>
            <a:r>
              <a:rPr lang="en-US" sz="2800" spc="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redove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će</a:t>
            </a:r>
            <a:r>
              <a:rPr lang="en-US" sz="28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biti</a:t>
            </a:r>
            <a:r>
              <a:rPr lang="en-US" sz="28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10" dirty="0" err="1">
                <a:solidFill>
                  <a:srgbClr val="000000"/>
                </a:solidFill>
                <a:latin typeface="Calibri"/>
                <a:cs typeface="Calibri"/>
              </a:rPr>
              <a:t>izvršeni</a:t>
            </a:r>
            <a:r>
              <a:rPr lang="en-US" sz="2800" spc="12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a</a:t>
            </a:r>
            <a:r>
              <a:rPr lang="en-US" sz="2800" spc="-71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55" dirty="0" err="1">
                <a:solidFill>
                  <a:srgbClr val="000000"/>
                </a:solidFill>
                <a:latin typeface="Calibri"/>
                <a:cs typeface="Calibri"/>
              </a:rPr>
              <a:t>ko</a:t>
            </a:r>
            <a:r>
              <a:rPr lang="en-US"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en-US"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ispunjeni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uslovi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sz="28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iskaze</a:t>
            </a:r>
            <a:r>
              <a:rPr lang="en-US" sz="28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grupisani</a:t>
            </a:r>
            <a:r>
              <a:rPr lang="en-US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u </a:t>
            </a:r>
            <a:r>
              <a:rPr lang="en-US" sz="2800" spc="-21" dirty="0" err="1">
                <a:solidFill>
                  <a:srgbClr val="000000"/>
                </a:solidFill>
                <a:latin typeface="Calibri"/>
                <a:cs typeface="Calibri"/>
              </a:rPr>
              <a:t>blokove</a:t>
            </a:r>
            <a:r>
              <a:rPr lang="en-US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lang="en-US" sz="2800" spc="-23" dirty="0" err="1" smtClean="0">
                <a:solidFill>
                  <a:srgbClr val="000000"/>
                </a:solidFill>
                <a:latin typeface="Calibri"/>
                <a:cs typeface="Calibri"/>
              </a:rPr>
              <a:t>iskaze</a:t>
            </a:r>
            <a:r>
              <a:rPr lang="sr-Latn-ME" sz="2800" spc="-23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koji</a:t>
            </a:r>
            <a:r>
              <a:rPr lang="en-US" sz="2800" spc="3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dio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petlji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ili</a:t>
            </a:r>
            <a:r>
              <a:rPr lang="en-US" sz="28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>
                <a:solidFill>
                  <a:srgbClr val="000000"/>
                </a:solidFill>
                <a:latin typeface="Calibri"/>
                <a:cs typeface="Calibri"/>
              </a:rPr>
              <a:t>funkcija</a:t>
            </a:r>
            <a:r>
              <a:rPr lang="en-US" sz="2800" dirty="0">
                <a:solidFill>
                  <a:srgbClr val="000000"/>
                </a:solidFill>
                <a:latin typeface="Calibri"/>
                <a:cs typeface="Calibri"/>
              </a:rPr>
              <a:t>.</a:t>
            </a:r>
          </a:p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endParaRPr sz="28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9" name="Rounded Rectangle 8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Uvlačenje koda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777240" y="1398264"/>
            <a:ext cx="3779580" cy="12054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21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if ($uslov == </a:t>
            </a:r>
            <a:r>
              <a:rPr sz="2400" spc="-12" dirty="0">
                <a:solidFill>
                  <a:srgbClr val="000000"/>
                </a:solidFill>
                <a:latin typeface="Courier New"/>
                <a:cs typeface="Courier New"/>
              </a:rPr>
              <a:t>0)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 {</a:t>
            </a:r>
          </a:p>
          <a:p>
            <a:pPr marL="0" marR="0">
              <a:lnSpc>
                <a:spcPts val="2718"/>
              </a:lnSpc>
              <a:spcBef>
                <a:spcPts val="452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…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12824" y="2203570"/>
            <a:ext cx="1917221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}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else 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{</a:t>
            </a: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77240" y="2605653"/>
            <a:ext cx="640292" cy="12053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21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…</a:t>
            </a:r>
          </a:p>
          <a:p>
            <a:pPr marL="0" marR="0">
              <a:lnSpc>
                <a:spcPts val="2718"/>
              </a:lnSpc>
              <a:spcBef>
                <a:spcPts val="451"/>
              </a:spcBef>
              <a:spcAft>
                <a:spcPts val="0"/>
              </a:spcAft>
            </a:pP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  <a:endParaRPr sz="2400" dirty="0">
              <a:solidFill>
                <a:srgbClr val="000000"/>
              </a:solidFill>
              <a:latin typeface="Courier New"/>
              <a:cs typeface="Courier New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7240" y="3410832"/>
            <a:ext cx="8409359" cy="28145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if ($kolicina &lt;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10)</a:t>
            </a:r>
          </a:p>
          <a:p>
            <a:pPr marL="516890" marR="0">
              <a:lnSpc>
                <a:spcPts val="2721"/>
              </a:lnSpc>
              <a:spcBef>
                <a:spcPts val="496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$popust</a:t>
            </a:r>
            <a:r>
              <a:rPr sz="2400" spc="-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 0;</a:t>
            </a:r>
          </a:p>
          <a:p>
            <a:pPr marL="0" marR="0">
              <a:lnSpc>
                <a:spcPts val="2718"/>
              </a:lnSpc>
              <a:spcBef>
                <a:spcPts val="452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elseif ($kolicina &gt;=10 </a:t>
            </a:r>
            <a:r>
              <a:rPr sz="2400" spc="-15" dirty="0">
                <a:solidFill>
                  <a:srgbClr val="000000"/>
                </a:solidFill>
                <a:latin typeface="Courier New"/>
                <a:cs typeface="Courier New"/>
              </a:rPr>
              <a:t>&amp;&amp;</a:t>
            </a:r>
            <a:r>
              <a:rPr sz="2400" spc="14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$kolicina&lt;=99)</a:t>
            </a:r>
          </a:p>
          <a:p>
            <a:pPr marL="516890" marR="0">
              <a:lnSpc>
                <a:spcPts val="2718"/>
              </a:lnSpc>
              <a:spcBef>
                <a:spcPts val="449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$popust</a:t>
            </a:r>
            <a:r>
              <a:rPr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 10;</a:t>
            </a:r>
          </a:p>
          <a:p>
            <a:pPr marL="0" marR="0">
              <a:lnSpc>
                <a:spcPts val="2718"/>
              </a:lnSpc>
              <a:spcBef>
                <a:spcPts val="499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elseif ($kolicina &gt;100)</a:t>
            </a:r>
          </a:p>
          <a:p>
            <a:pPr marL="516890" marR="0">
              <a:lnSpc>
                <a:spcPts val="2721"/>
              </a:lnSpc>
              <a:spcBef>
                <a:spcPts val="496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$popust</a:t>
            </a:r>
            <a:r>
              <a:rPr sz="2400" spc="-25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= 20;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240" y="5807623"/>
            <a:ext cx="8366760" cy="15004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3911"/>
              </a:lnSpc>
            </a:pPr>
            <a:r>
              <a:rPr sz="32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sz="3200" spc="-25" dirty="0" err="1" smtClean="0">
                <a:solidFill>
                  <a:srgbClr val="000000"/>
                </a:solidFill>
                <a:latin typeface="Calibri"/>
                <a:cs typeface="Calibri"/>
              </a:rPr>
              <a:t>iječ</a:t>
            </a:r>
            <a:r>
              <a:rPr lang="en-US" sz="3200" spc="-25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 err="1" smtClean="0">
                <a:solidFill>
                  <a:srgbClr val="000000"/>
                </a:solidFill>
                <a:latin typeface="Calibri"/>
                <a:cs typeface="Calibri"/>
              </a:rPr>
              <a:t>elseif</a:t>
            </a:r>
            <a:r>
              <a:rPr sz="32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0" dirty="0">
                <a:solidFill>
                  <a:srgbClr val="000000"/>
                </a:solidFill>
                <a:latin typeface="Calibri"/>
                <a:cs typeface="Calibri"/>
              </a:rPr>
              <a:t>može</a:t>
            </a:r>
            <a:r>
              <a:rPr sz="3200" spc="2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da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se </a:t>
            </a:r>
            <a:r>
              <a:rPr sz="3200" spc="-18" dirty="0">
                <a:solidFill>
                  <a:srgbClr val="000000"/>
                </a:solidFill>
                <a:latin typeface="Calibri"/>
                <a:cs typeface="Calibri"/>
              </a:rPr>
              <a:t>kuca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37" dirty="0">
                <a:solidFill>
                  <a:srgbClr val="000000"/>
                </a:solidFill>
                <a:latin typeface="Calibri"/>
                <a:cs typeface="Calibri"/>
              </a:rPr>
              <a:t>ovako</a:t>
            </a:r>
            <a:r>
              <a:rPr sz="3200" spc="3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3200" dirty="0" err="1">
                <a:solidFill>
                  <a:srgbClr val="000000"/>
                </a:solidFill>
                <a:latin typeface="Calibri"/>
                <a:cs typeface="Calibri"/>
              </a:rPr>
              <a:t>sa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spc="-21" dirty="0" err="1" smtClean="0">
                <a:solidFill>
                  <a:srgbClr val="000000"/>
                </a:solidFill>
                <a:latin typeface="Calibri"/>
                <a:cs typeface="Calibri"/>
              </a:rPr>
              <a:t>razmakom</a:t>
            </a:r>
            <a:r>
              <a:rPr lang="sr-Latn-ME" sz="3200" spc="-21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(else </a:t>
            </a:r>
            <a:r>
              <a:rPr lang="en-US" sz="3200" spc="15" dirty="0">
                <a:solidFill>
                  <a:srgbClr val="000000"/>
                </a:solidFill>
                <a:latin typeface="Calibri"/>
                <a:cs typeface="Calibri"/>
              </a:rPr>
              <a:t>if),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oba</a:t>
            </a:r>
            <a:r>
              <a:rPr lang="en-US"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0" dirty="0" err="1">
                <a:solidFill>
                  <a:srgbClr val="000000"/>
                </a:solidFill>
                <a:latin typeface="Calibri"/>
                <a:cs typeface="Calibri"/>
              </a:rPr>
              <a:t>oblika</a:t>
            </a:r>
            <a:r>
              <a:rPr lang="en-US" sz="32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Calibri"/>
                <a:cs typeface="Calibri"/>
              </a:rPr>
              <a:t>su</a:t>
            </a:r>
            <a:r>
              <a:rPr lang="en-US" sz="32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3200" spc="-10" dirty="0" err="1">
                <a:solidFill>
                  <a:srgbClr val="000000"/>
                </a:solidFill>
                <a:latin typeface="Calibri"/>
                <a:cs typeface="Calibri"/>
              </a:rPr>
              <a:t>ispravna</a:t>
            </a:r>
            <a:r>
              <a:rPr lang="en-US" sz="3200" spc="-10" dirty="0">
                <a:solidFill>
                  <a:srgbClr val="000000"/>
                </a:solidFill>
                <a:latin typeface="Calibri"/>
                <a:cs typeface="Calibri"/>
              </a:rPr>
              <a:t>!</a:t>
            </a:r>
          </a:p>
          <a:p>
            <a:pPr marL="0" marR="0">
              <a:lnSpc>
                <a:spcPts val="3911"/>
              </a:lnSpc>
              <a:spcBef>
                <a:spcPts val="0"/>
              </a:spcBef>
              <a:spcAft>
                <a:spcPts val="0"/>
              </a:spcAft>
            </a:pPr>
            <a:endParaRPr sz="3200" spc="-21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2" name="Rounded Rectangle 11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Iskazi </a:t>
              </a:r>
              <a:r>
                <a:rPr lang="sr-Latn-ME" sz="3600" b="1" dirty="0" err="1" smtClean="0">
                  <a:ln w="1905"/>
                </a:rPr>
                <a:t>else</a:t>
              </a:r>
              <a:r>
                <a:rPr lang="sr-Latn-ME" sz="3600" b="1" dirty="0" smtClean="0">
                  <a:ln w="1905"/>
                </a:rPr>
                <a:t> i </a:t>
              </a:r>
              <a:r>
                <a:rPr lang="sr-Latn-ME" sz="3600" b="1" dirty="0" err="1" smtClean="0">
                  <a:ln w="1905"/>
                </a:rPr>
                <a:t>elseif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36471" y="1363318"/>
            <a:ext cx="8669509" cy="130805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413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Slično</a:t>
            </a:r>
            <a:r>
              <a:rPr sz="2800" spc="1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23" dirty="0">
                <a:solidFill>
                  <a:srgbClr val="000000"/>
                </a:solidFill>
                <a:latin typeface="Calibri"/>
                <a:cs typeface="Calibri"/>
              </a:rPr>
              <a:t>kao</a:t>
            </a:r>
            <a:r>
              <a:rPr sz="2800" spc="2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55" dirty="0">
                <a:solidFill>
                  <a:srgbClr val="000000"/>
                </a:solidFill>
                <a:latin typeface="Calibri"/>
                <a:cs typeface="Calibri"/>
              </a:rPr>
              <a:t>if,</a:t>
            </a:r>
            <a:r>
              <a:rPr sz="28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osim</a:t>
            </a:r>
            <a:r>
              <a:rPr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0" dirty="0">
                <a:solidFill>
                  <a:srgbClr val="000000"/>
                </a:solidFill>
                <a:latin typeface="Calibri"/>
                <a:cs typeface="Calibri"/>
              </a:rPr>
              <a:t>što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49" dirty="0">
                <a:solidFill>
                  <a:srgbClr val="000000"/>
                </a:solidFill>
                <a:latin typeface="Calibri"/>
                <a:cs typeface="Calibri"/>
              </a:rPr>
              <a:t>kod</a:t>
            </a:r>
            <a:r>
              <a:rPr sz="2800" spc="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switch,</a:t>
            </a:r>
            <a:r>
              <a:rPr sz="28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67" dirty="0">
                <a:solidFill>
                  <a:srgbClr val="000000"/>
                </a:solidFill>
                <a:latin typeface="Calibri"/>
                <a:cs typeface="Calibri"/>
              </a:rPr>
              <a:t>u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slov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8" dirty="0">
                <a:solidFill>
                  <a:srgbClr val="000000"/>
                </a:solidFill>
                <a:latin typeface="Calibri"/>
                <a:cs typeface="Calibri"/>
              </a:rPr>
              <a:t>mo</a:t>
            </a:r>
            <a:r>
              <a:rPr sz="2800" spc="-62" dirty="0">
                <a:solidFill>
                  <a:srgbClr val="000000"/>
                </a:solidFill>
                <a:latin typeface="Calibri"/>
                <a:cs typeface="Calibri"/>
              </a:rPr>
              <a:t>že</a:t>
            </a:r>
            <a:r>
              <a:rPr sz="2800" spc="6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 err="1">
                <a:solidFill>
                  <a:srgbClr val="000000"/>
                </a:solidFill>
                <a:latin typeface="Calibri"/>
                <a:cs typeface="Calibri"/>
              </a:rPr>
              <a:t>imati</a:t>
            </a:r>
            <a:r>
              <a:rPr sz="28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više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različitih</a:t>
            </a:r>
            <a:r>
              <a:rPr sz="2800" spc="17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sz="2800" dirty="0" err="1" smtClean="0">
                <a:solidFill>
                  <a:srgbClr val="000000"/>
                </a:solidFill>
                <a:latin typeface="Calibri"/>
                <a:cs typeface="Calibri"/>
              </a:rPr>
              <a:t>vrijednost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56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1" dirty="0">
                <a:solidFill>
                  <a:srgbClr val="000000"/>
                </a:solidFill>
                <a:latin typeface="Calibri"/>
                <a:cs typeface="Calibri"/>
              </a:rPr>
              <a:t>koje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10" dirty="0">
                <a:solidFill>
                  <a:srgbClr val="000000"/>
                </a:solidFill>
                <a:latin typeface="Calibri"/>
                <a:cs typeface="Calibri"/>
              </a:rPr>
              <a:t>moraju</a:t>
            </a:r>
            <a:r>
              <a:rPr sz="2800" spc="3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biti </a:t>
            </a:r>
            <a:r>
              <a:rPr sz="2800" dirty="0" err="1">
                <a:solidFill>
                  <a:srgbClr val="000000"/>
                </a:solidFill>
                <a:latin typeface="Calibri"/>
                <a:cs typeface="Calibri"/>
              </a:rPr>
              <a:t>skalarnog</a:t>
            </a:r>
            <a:r>
              <a:rPr sz="2800" spc="27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 err="1" smtClean="0">
                <a:solidFill>
                  <a:srgbClr val="000000"/>
                </a:solidFill>
                <a:latin typeface="Calibri"/>
                <a:cs typeface="Calibri"/>
              </a:rPr>
              <a:t>tipa</a:t>
            </a:r>
            <a:r>
              <a:rPr lang="sr-Latn-ME" sz="2800" dirty="0" smtClean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spc="-34" dirty="0" smtClean="0">
                <a:solidFill>
                  <a:srgbClr val="000000"/>
                </a:solidFill>
                <a:latin typeface="Calibri"/>
                <a:cs typeface="Calibri"/>
              </a:rPr>
              <a:t>(integer</a:t>
            </a:r>
            <a:r>
              <a:rPr sz="2800" spc="-34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string</a:t>
            </a:r>
            <a:r>
              <a:rPr sz="2800" spc="33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2800" dirty="0">
                <a:solidFill>
                  <a:srgbClr val="000000"/>
                </a:solidFill>
                <a:latin typeface="Calibri"/>
                <a:cs typeface="Calibri"/>
              </a:rPr>
              <a:t>ili float).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77240" y="2959729"/>
            <a:ext cx="8328740" cy="7566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switch ($navijac) {</a:t>
            </a:r>
          </a:p>
          <a:p>
            <a:pPr marL="122224" marR="0">
              <a:lnSpc>
                <a:spcPts val="2718"/>
              </a:lnSpc>
              <a:spcBef>
                <a:spcPts val="499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case 'c':</a:t>
            </a:r>
            <a:r>
              <a:rPr sz="2400" spc="144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'&lt;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p&gt;</a:t>
            </a:r>
            <a:r>
              <a:rPr lang="sr-Latn-ME" sz="2400" dirty="0" err="1" smtClean="0">
                <a:solidFill>
                  <a:srgbClr val="000000"/>
                </a:solidFill>
                <a:latin typeface="Courier New"/>
                <a:cs typeface="Courier New"/>
              </a:rPr>
              <a:t>Buducnost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&lt;/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p&gt;';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900807" y="3764401"/>
            <a:ext cx="1554658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break;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899464" y="4167118"/>
            <a:ext cx="7136621" cy="3462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case 'p':</a:t>
            </a:r>
            <a:r>
              <a:rPr sz="2400" spc="1447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'&lt;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p&gt;</a:t>
            </a:r>
            <a:r>
              <a:rPr lang="sr-Latn-ME" sz="2400" dirty="0" smtClean="0">
                <a:solidFill>
                  <a:srgbClr val="000000"/>
                </a:solidFill>
                <a:latin typeface="Courier New"/>
                <a:cs typeface="Courier New"/>
              </a:rPr>
              <a:t>Mornar</a:t>
            </a:r>
            <a:r>
              <a:rPr sz="2400" dirty="0" smtClean="0">
                <a:solidFill>
                  <a:srgbClr val="000000"/>
                </a:solidFill>
                <a:latin typeface="Courier New"/>
                <a:cs typeface="Courier New"/>
              </a:rPr>
              <a:t>&lt;/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p&gt;';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900807" y="4569454"/>
            <a:ext cx="1554658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break;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99464" y="4971790"/>
            <a:ext cx="9026597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default:</a:t>
            </a:r>
            <a:r>
              <a:rPr sz="2400" spc="2869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echo</a:t>
            </a:r>
            <a:r>
              <a:rPr sz="2400" spc="-23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'&lt;p&gt;Ne</a:t>
            </a:r>
            <a:r>
              <a:rPr sz="2400" spc="-12" dirty="0">
                <a:solidFill>
                  <a:srgbClr val="000000"/>
                </a:solidFill>
                <a:latin typeface="Courier New"/>
                <a:cs typeface="Courier New"/>
              </a:rPr>
              <a:t> 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navija </a:t>
            </a:r>
            <a:r>
              <a:rPr sz="2400" spc="-11" dirty="0">
                <a:solidFill>
                  <a:srgbClr val="000000"/>
                </a:solidFill>
                <a:latin typeface="Courier New"/>
                <a:cs typeface="Courier New"/>
              </a:rPr>
              <a:t>za</a:t>
            </a: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 klub&lt;/p&gt;';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900807" y="5373821"/>
            <a:ext cx="1555756" cy="8028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21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break;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99464" y="5776716"/>
            <a:ext cx="640109" cy="80248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718"/>
              </a:lnSpc>
              <a:spcBef>
                <a:spcPts val="0"/>
              </a:spcBef>
              <a:spcAft>
                <a:spcPts val="0"/>
              </a:spcAft>
            </a:pPr>
            <a:r>
              <a:rPr sz="2400" dirty="0">
                <a:solidFill>
                  <a:srgbClr val="000000"/>
                </a:solidFill>
                <a:latin typeface="Courier New"/>
                <a:cs typeface="Courier New"/>
              </a:rPr>
              <a:t>}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344423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14" name="Rounded Rectangle 13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Iskaz </a:t>
              </a:r>
              <a:r>
                <a:rPr lang="sr-Latn-ME" sz="3600" b="1" dirty="0" err="1" smtClean="0">
                  <a:ln w="1905"/>
                </a:rPr>
                <a:t>switch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67544" y="1358178"/>
            <a:ext cx="7378084" cy="212878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57200" marR="0" indent="-457200">
              <a:lnSpc>
                <a:spcPts val="3911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Ponavljanje nekih </a:t>
            </a: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akcija</a:t>
            </a:r>
            <a:r>
              <a:rPr sz="32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(0 ili</a:t>
            </a:r>
            <a:r>
              <a:rPr sz="3200" spc="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više </a:t>
            </a:r>
            <a:r>
              <a:rPr sz="3200" spc="-10" dirty="0">
                <a:solidFill>
                  <a:srgbClr val="000000"/>
                </a:solidFill>
                <a:latin typeface="Calibri"/>
                <a:cs typeface="Calibri"/>
              </a:rPr>
              <a:t>puta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Petlja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WHILE</a:t>
            </a:r>
          </a:p>
          <a:p>
            <a:pPr marL="457200" marR="0" indent="-457200">
              <a:lnSpc>
                <a:spcPts val="3911"/>
              </a:lnSpc>
              <a:spcBef>
                <a:spcPts val="364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Petlje</a:t>
            </a:r>
            <a:r>
              <a:rPr sz="3200" spc="-18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FOR</a:t>
            </a:r>
            <a:r>
              <a:rPr sz="3200" spc="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i </a:t>
            </a:r>
            <a:r>
              <a:rPr sz="3200" spc="-12" dirty="0">
                <a:solidFill>
                  <a:srgbClr val="000000"/>
                </a:solidFill>
                <a:latin typeface="Calibri"/>
                <a:cs typeface="Calibri"/>
              </a:rPr>
              <a:t>FOREACH</a:t>
            </a:r>
          </a:p>
          <a:p>
            <a:pPr marL="457200" marR="0" indent="-457200">
              <a:lnSpc>
                <a:spcPts val="3911"/>
              </a:lnSpc>
              <a:spcBef>
                <a:spcPts val="312"/>
              </a:spcBef>
              <a:spcAft>
                <a:spcPts val="0"/>
              </a:spcAft>
              <a:buFont typeface="Arial" pitchFamily="34" charset="0"/>
              <a:buChar char="•"/>
            </a:pPr>
            <a:r>
              <a:rPr sz="3200" spc="-11" dirty="0">
                <a:solidFill>
                  <a:srgbClr val="000000"/>
                </a:solidFill>
                <a:latin typeface="Calibri"/>
                <a:cs typeface="Calibri"/>
              </a:rPr>
              <a:t>Petlja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 DO</a:t>
            </a:r>
            <a:r>
              <a:rPr sz="32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..</a:t>
            </a:r>
            <a:r>
              <a:rPr sz="32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sz="3200" dirty="0">
                <a:solidFill>
                  <a:srgbClr val="000000"/>
                </a:solidFill>
                <a:latin typeface="Calibri"/>
                <a:cs typeface="Calibri"/>
              </a:rPr>
              <a:t>WHILE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8548" y="6304801"/>
            <a:ext cx="470036" cy="5982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01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64916" y="332656"/>
            <a:ext cx="7895516" cy="547889"/>
            <a:chOff x="0" y="750"/>
            <a:chExt cx="7520940" cy="547889"/>
          </a:xfrm>
        </p:grpSpPr>
        <p:sp>
          <p:nvSpPr>
            <p:cNvPr id="7" name="Rounded Rectangle 6"/>
            <p:cNvSpPr/>
            <p:nvPr/>
          </p:nvSpPr>
          <p:spPr>
            <a:xfrm>
              <a:off x="0" y="750"/>
              <a:ext cx="7520940" cy="547889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26746" y="27496"/>
              <a:ext cx="7467448" cy="49439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l" defTabSz="16002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sr-Latn-ME" sz="3600" b="1" dirty="0" smtClean="0">
                  <a:ln w="1905"/>
                </a:rPr>
                <a:t>Petlje</a:t>
              </a:r>
              <a:endParaRPr lang="en-US" sz="3600" b="1" kern="1200" cap="none" spc="0" dirty="0">
                <a:ln w="1905"/>
                <a:effectLst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11047</TotalTime>
  <Words>21861</Words>
  <Application>Microsoft Office PowerPoint</Application>
  <PresentationFormat>On-screen Show (4:3)</PresentationFormat>
  <Paragraphs>3059</Paragraphs>
  <Slides>371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371</vt:i4>
      </vt:variant>
    </vt:vector>
  </HeadingPairs>
  <TitlesOfParts>
    <vt:vector size="382" baseType="lpstr">
      <vt:lpstr>Arial</vt:lpstr>
      <vt:lpstr>Calibri</vt:lpstr>
      <vt:lpstr>Franklin Gothic Medium</vt:lpstr>
      <vt:lpstr>Franklin Gothic Book</vt:lpstr>
      <vt:lpstr>Courier New</vt:lpstr>
      <vt:lpstr>Tunga</vt:lpstr>
      <vt:lpstr>Times New Roman</vt:lpstr>
      <vt:lpstr>Wingdings</vt:lpstr>
      <vt:lpstr>CWCNKH+Wingdings</vt:lpstr>
      <vt:lpstr>Angles</vt:lpstr>
      <vt:lpstr>1_Angles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PowerPoint</dc:title>
  <cp:lastModifiedBy>Nikola</cp:lastModifiedBy>
  <cp:revision>117</cp:revision>
  <dcterms:modified xsi:type="dcterms:W3CDTF">2020-04-07T22:26:28Z</dcterms:modified>
</cp:coreProperties>
</file>