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6" r:id="rId5"/>
    <p:sldId id="388" r:id="rId6"/>
    <p:sldId id="389" r:id="rId7"/>
    <p:sldId id="390" r:id="rId8"/>
    <p:sldId id="391" r:id="rId9"/>
    <p:sldId id="382" r:id="rId10"/>
    <p:sldId id="385" r:id="rId11"/>
    <p:sldId id="384" r:id="rId12"/>
    <p:sldId id="386" r:id="rId13"/>
    <p:sldId id="387" r:id="rId14"/>
    <p:sldId id="39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Impress, Work Together" id="{B9B51309-D148-4332-87C2-07BE32FBCA3B}">
          <p14:sldIdLst>
            <p14:sldId id="388"/>
            <p14:sldId id="389"/>
            <p14:sldId id="390"/>
            <p14:sldId id="391"/>
            <p14:sldId id="382"/>
            <p14:sldId id="385"/>
            <p14:sldId id="384"/>
            <p14:sldId id="386"/>
            <p14:sldId id="387"/>
            <p14:sldId id="392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462F"/>
    <a:srgbClr val="D24726"/>
    <a:srgbClr val="FFFFFF"/>
    <a:srgbClr val="D2B4A6"/>
    <a:srgbClr val="734F29"/>
    <a:srgbClr val="AEB785"/>
    <a:srgbClr val="EFD5A2"/>
    <a:srgbClr val="3B3026"/>
    <a:srgbClr val="ECE1CA"/>
    <a:srgbClr val="7955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7" autoAdjust="0"/>
    <p:restoredTop sz="94317" autoAdjust="0"/>
  </p:normalViewPr>
  <p:slideViewPr>
    <p:cSldViewPr snapToGrid="0">
      <p:cViewPr varScale="1">
        <p:scale>
          <a:sx n="70" d="100"/>
          <a:sy n="70" d="100"/>
        </p:scale>
        <p:origin x="702" y="66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513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54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31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376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62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595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51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51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51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51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2/17/2021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8.png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36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35.png"/><Relationship Id="rId9" Type="http://schemas.openxmlformats.org/officeDocument/2006/relationships/image" Target="../media/image34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Посебне технике фундирања</a:t>
            </a:r>
            <a:r>
              <a:rPr lang="en-US" dirty="0" smtClean="0"/>
              <a:t> </a:t>
            </a:r>
            <a:r>
              <a:rPr lang="sr-Cyrl-RS" dirty="0" smtClean="0"/>
              <a:t>2021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10515598" cy="1137793"/>
          </a:xfrm>
        </p:spPr>
        <p:txBody>
          <a:bodyPr>
            <a:normAutofit/>
          </a:bodyPr>
          <a:lstStyle/>
          <a:p>
            <a:r>
              <a:rPr lang="en-US" dirty="0"/>
              <a:t>I</a:t>
            </a:r>
            <a:r>
              <a:rPr lang="en-US" dirty="0" smtClean="0"/>
              <a:t>I </a:t>
            </a:r>
            <a:r>
              <a:rPr lang="sr-Cyrl-RS" dirty="0" smtClean="0"/>
              <a:t>предавање</a:t>
            </a:r>
            <a:r>
              <a:rPr lang="en-US" dirty="0" smtClean="0"/>
              <a:t>.</a:t>
            </a:r>
            <a:r>
              <a:rPr lang="sr-Cyrl-ME" dirty="0" smtClean="0"/>
              <a:t>Прорачун зидова загата.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9826"/>
            <a:ext cx="5769033" cy="628139"/>
          </a:xfrm>
        </p:spPr>
        <p:txBody>
          <a:bodyPr>
            <a:normAutofit fontScale="90000"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Proračun zidova zagata </a:t>
            </a:r>
            <a:br>
              <a:rPr lang="sr-Latn-ME" sz="2500" dirty="0" smtClean="0">
                <a:solidFill>
                  <a:srgbClr val="FFFFFF"/>
                </a:solidFill>
              </a:rPr>
            </a:br>
            <a:r>
              <a:rPr lang="sr-Latn-ME" sz="2500" dirty="0" smtClean="0">
                <a:solidFill>
                  <a:srgbClr val="FFFFFF"/>
                </a:solidFill>
              </a:rPr>
              <a:t>proračun elemenata, djelova zida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8830018" y="35560"/>
            <a:ext cx="3240062" cy="124793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Prvo se izračunaju statički uticaji za dimenzionisanje suvog zida, a zatim se računa mokri zid.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90" y="1498991"/>
            <a:ext cx="4090670" cy="3817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4" r="9791" b="18489"/>
          <a:stretch/>
        </p:blipFill>
        <p:spPr bwMode="auto">
          <a:xfrm>
            <a:off x="4911407" y="1498991"/>
            <a:ext cx="3750311" cy="359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8830018" y="1370636"/>
            <a:ext cx="3240062" cy="882564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Kod mokrog zida su poznata opterećenja sa obije strane zida.</a:t>
            </a:r>
          </a:p>
          <a:p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8830018" y="2400299"/>
            <a:ext cx="3240062" cy="93349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Sa spoljnje strane na mokri zid djeluje: Pa, Pw i Z (kN/m</a:t>
            </a:r>
            <a:r>
              <a:rPr lang="en-US" sz="1500" dirty="0" smtClean="0">
                <a:solidFill>
                  <a:schemeClr val="bg1"/>
                </a:solidFill>
              </a:rPr>
              <a:t>’).</a:t>
            </a:r>
            <a:endParaRPr lang="sr-Latn-ME" sz="1500" dirty="0" smtClean="0">
              <a:solidFill>
                <a:schemeClr val="bg1"/>
              </a:solidFill>
            </a:endParaRPr>
          </a:p>
          <a:p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8830018" y="3458256"/>
            <a:ext cx="3240062" cy="93349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Sa </a:t>
            </a:r>
            <a:r>
              <a:rPr lang="en-US" sz="1500" dirty="0" err="1" smtClean="0">
                <a:solidFill>
                  <a:schemeClr val="bg1"/>
                </a:solidFill>
              </a:rPr>
              <a:t>unutarnje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sr-Latn-ME" sz="1500" dirty="0" smtClean="0">
                <a:solidFill>
                  <a:schemeClr val="bg1"/>
                </a:solidFill>
              </a:rPr>
              <a:t> strane na mokri zid djeluje: </a:t>
            </a:r>
            <a:r>
              <a:rPr lang="sr-Latn-ME" sz="2000" b="1" dirty="0" smtClean="0">
                <a:solidFill>
                  <a:schemeClr val="bg1"/>
                </a:solidFill>
              </a:rPr>
              <a:t>P</a:t>
            </a:r>
            <a:r>
              <a:rPr lang="sr-Latn-ME" sz="2000" b="1" baseline="-25000" dirty="0" smtClean="0">
                <a:solidFill>
                  <a:schemeClr val="bg1"/>
                </a:solidFill>
              </a:rPr>
              <a:t>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i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sr-Latn-ME" sz="1500" dirty="0" smtClean="0">
                <a:solidFill>
                  <a:schemeClr val="bg1"/>
                </a:solidFill>
              </a:rPr>
              <a:t> </a:t>
            </a:r>
            <a:r>
              <a:rPr lang="sr-Latn-ME" sz="2000" b="1" dirty="0" smtClean="0">
                <a:solidFill>
                  <a:schemeClr val="bg1"/>
                </a:solidFill>
              </a:rPr>
              <a:t>P</a:t>
            </a:r>
            <a:r>
              <a:rPr lang="en-US" sz="2000" b="1" baseline="-25000" dirty="0" smtClean="0">
                <a:solidFill>
                  <a:schemeClr val="bg1"/>
                </a:solidFill>
              </a:rPr>
              <a:t>cr</a:t>
            </a:r>
            <a:r>
              <a:rPr lang="en-US" sz="1500" dirty="0" smtClean="0">
                <a:solidFill>
                  <a:schemeClr val="bg1"/>
                </a:solidFill>
              </a:rPr>
              <a:t>.</a:t>
            </a:r>
            <a:endParaRPr lang="sr-Latn-ME" sz="1500" dirty="0" smtClean="0">
              <a:solidFill>
                <a:schemeClr val="bg1"/>
              </a:solidFill>
            </a:endParaRPr>
          </a:p>
          <a:p>
            <a:endParaRPr lang="en-US" sz="15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55040" y="2509520"/>
            <a:ext cx="711200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7294562" y="2461259"/>
            <a:ext cx="731838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788160" y="4683760"/>
            <a:ext cx="416560" cy="413904"/>
          </a:xfrm>
          <a:prstGeom prst="rect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8" name="Rectangle 27"/>
          <p:cNvSpPr/>
          <p:nvPr/>
        </p:nvSpPr>
        <p:spPr>
          <a:xfrm>
            <a:off x="6878002" y="4683760"/>
            <a:ext cx="416560" cy="413904"/>
          </a:xfrm>
          <a:prstGeom prst="rect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9" name="Rectangle 28"/>
          <p:cNvSpPr/>
          <p:nvPr/>
        </p:nvSpPr>
        <p:spPr>
          <a:xfrm>
            <a:off x="2733040" y="4683760"/>
            <a:ext cx="487680" cy="413904"/>
          </a:xfrm>
          <a:prstGeom prst="rect">
            <a:avLst/>
          </a:prstGeom>
          <a:solidFill>
            <a:srgbClr val="FF000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288290" y="5316220"/>
            <a:ext cx="8541728" cy="137922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>
                <a:solidFill>
                  <a:schemeClr val="bg1"/>
                </a:solidFill>
              </a:rPr>
              <a:t>Od </a:t>
            </a:r>
            <a:r>
              <a:rPr lang="en-US" sz="1500" dirty="0" err="1" smtClean="0">
                <a:solidFill>
                  <a:schemeClr val="bg1"/>
                </a:solidFill>
              </a:rPr>
              <a:t>ovih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ukupnih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optere</a:t>
            </a:r>
            <a:r>
              <a:rPr lang="sr-Latn-ME" sz="1500" dirty="0" smtClean="0">
                <a:solidFill>
                  <a:schemeClr val="bg1"/>
                </a:solidFill>
              </a:rPr>
              <a:t>će</a:t>
            </a:r>
            <a:r>
              <a:rPr lang="en-US" sz="1500" dirty="0" err="1" smtClean="0">
                <a:solidFill>
                  <a:schemeClr val="bg1"/>
                </a:solidFill>
              </a:rPr>
              <a:t>nja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treba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usvajati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onaj</a:t>
            </a:r>
            <a:r>
              <a:rPr lang="sr-Latn-ME" sz="1500" dirty="0" smtClean="0">
                <a:solidFill>
                  <a:schemeClr val="bg1"/>
                </a:solidFill>
              </a:rPr>
              <a:t> dio otpora koji zadovoljava uslove ravnoteže u ravni. Naime, Krejovi otpori tla su maksimalni mogući i u račun unosimo onaj dio, mobilisani dio koji za poznato </a:t>
            </a:r>
            <a:r>
              <a:rPr lang="sr-Latn-ME" sz="1500" b="1" dirty="0" smtClean="0">
                <a:solidFill>
                  <a:schemeClr val="bg1"/>
                </a:solidFill>
              </a:rPr>
              <a:t>Z</a:t>
            </a:r>
            <a:r>
              <a:rPr lang="sr-Latn-ME" sz="1500" dirty="0" smtClean="0">
                <a:solidFill>
                  <a:schemeClr val="bg1"/>
                </a:solidFill>
              </a:rPr>
              <a:t>, </a:t>
            </a:r>
            <a:r>
              <a:rPr lang="sr-Latn-ME" sz="1500" b="1" dirty="0" smtClean="0">
                <a:solidFill>
                  <a:schemeClr val="bg1"/>
                </a:solidFill>
              </a:rPr>
              <a:t>p</a:t>
            </a:r>
            <a:r>
              <a:rPr lang="sr-Latn-ME" sz="1500" b="1" baseline="-25000" dirty="0" smtClean="0">
                <a:solidFill>
                  <a:schemeClr val="bg1"/>
                </a:solidFill>
              </a:rPr>
              <a:t>a</a:t>
            </a:r>
            <a:r>
              <a:rPr lang="sr-Latn-ME" sz="1500" dirty="0" smtClean="0">
                <a:solidFill>
                  <a:schemeClr val="bg1"/>
                </a:solidFill>
              </a:rPr>
              <a:t> i </a:t>
            </a:r>
            <a:r>
              <a:rPr lang="sr-Latn-ME" sz="1500" b="1" dirty="0" smtClean="0">
                <a:solidFill>
                  <a:schemeClr val="bg1"/>
                </a:solidFill>
              </a:rPr>
              <a:t>p</a:t>
            </a:r>
            <a:r>
              <a:rPr lang="sr-Latn-ME" sz="1500" b="1" baseline="-25000" dirty="0" smtClean="0">
                <a:solidFill>
                  <a:schemeClr val="bg1"/>
                </a:solidFill>
              </a:rPr>
              <a:t>w</a:t>
            </a:r>
            <a:r>
              <a:rPr lang="sr-Latn-ME" sz="1500" dirty="0" smtClean="0">
                <a:solidFill>
                  <a:schemeClr val="bg1"/>
                </a:solidFill>
              </a:rPr>
              <a:t> zadovol</a:t>
            </a:r>
            <a:r>
              <a:rPr lang="en-US" sz="1500" dirty="0" smtClean="0">
                <a:solidFill>
                  <a:schemeClr val="bg1"/>
                </a:solidFill>
              </a:rPr>
              <a:t>j</a:t>
            </a:r>
            <a:r>
              <a:rPr lang="sr-Latn-ME" sz="1500" dirty="0" smtClean="0">
                <a:solidFill>
                  <a:schemeClr val="bg1"/>
                </a:solidFill>
              </a:rPr>
              <a:t>a</a:t>
            </a:r>
            <a:r>
              <a:rPr lang="en-US" sz="1500" dirty="0" err="1" smtClean="0">
                <a:solidFill>
                  <a:schemeClr val="bg1"/>
                </a:solidFill>
              </a:rPr>
              <a:t>va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sr-Latn-ME" sz="1500" dirty="0" smtClean="0">
                <a:solidFill>
                  <a:schemeClr val="bg1"/>
                </a:solidFill>
              </a:rPr>
              <a:t>uslove ravnoteže.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37" y="6122670"/>
            <a:ext cx="27622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375920" y="4636712"/>
            <a:ext cx="416560" cy="413904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33" name="Rectangle 32"/>
          <p:cNvSpPr/>
          <p:nvPr/>
        </p:nvSpPr>
        <p:spPr>
          <a:xfrm>
            <a:off x="1026160" y="4636712"/>
            <a:ext cx="492760" cy="413904"/>
          </a:xfrm>
          <a:prstGeom prst="rect">
            <a:avLst/>
          </a:prstGeom>
          <a:solidFill>
            <a:srgbClr val="7030A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290" y="1664530"/>
            <a:ext cx="11806806" cy="4228269"/>
          </a:xfrm>
          <a:prstGeom prst="rect">
            <a:avLst/>
          </a:prstGeom>
          <a:ln w="44450">
            <a:solidFill>
              <a:srgbClr val="002060"/>
            </a:solidFill>
          </a:ln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9321786" y="1815152"/>
            <a:ext cx="559193" cy="62824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b="1" dirty="0" smtClean="0">
                <a:solidFill>
                  <a:srgbClr val="FF0000"/>
                </a:solidFill>
              </a:rPr>
              <a:t>M</a:t>
            </a:r>
            <a:endParaRPr lang="en-US" sz="2500" b="1" dirty="0">
              <a:solidFill>
                <a:srgbClr val="FF0000"/>
              </a:solidFill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107669" y="1784642"/>
            <a:ext cx="559193" cy="62824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b="1" dirty="0" smtClean="0">
                <a:solidFill>
                  <a:srgbClr val="FF0000"/>
                </a:solidFill>
              </a:rPr>
              <a:t>T</a:t>
            </a:r>
            <a:endParaRPr lang="en-US" sz="2500" b="1" dirty="0">
              <a:solidFill>
                <a:srgbClr val="FF00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186459" y="2233101"/>
            <a:ext cx="30699" cy="336248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4241029" y="3951655"/>
            <a:ext cx="1370877" cy="1753140"/>
            <a:chOff x="4241029" y="3951655"/>
            <a:chExt cx="1370877" cy="1753140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513280"/>
                </p:ext>
              </p:extLst>
            </p:nvPr>
          </p:nvGraphicFramePr>
          <p:xfrm>
            <a:off x="4300861" y="3951655"/>
            <a:ext cx="1311045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" r:id="rId8" imgW="2018880" imgH="507600" progId="">
                    <p:embed/>
                  </p:oleObj>
                </mc:Choice>
                <mc:Fallback>
                  <p:oleObj r:id="rId8" imgW="2018880" imgH="507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300861" y="3951655"/>
                          <a:ext cx="1311045" cy="508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jec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0664928"/>
                </p:ext>
              </p:extLst>
            </p:nvPr>
          </p:nvGraphicFramePr>
          <p:xfrm>
            <a:off x="4245213" y="4402537"/>
            <a:ext cx="1311045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r:id="rId10" imgW="2018880" imgH="507600" progId="">
                    <p:embed/>
                  </p:oleObj>
                </mc:Choice>
                <mc:Fallback>
                  <p:oleObj r:id="rId10" imgW="2018880" imgH="507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245213" y="4402537"/>
                          <a:ext cx="1311045" cy="508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5342627"/>
                </p:ext>
              </p:extLst>
            </p:nvPr>
          </p:nvGraphicFramePr>
          <p:xfrm>
            <a:off x="4251757" y="4763946"/>
            <a:ext cx="1311045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" r:id="rId11" imgW="2018880" imgH="507600" progId="">
                    <p:embed/>
                  </p:oleObj>
                </mc:Choice>
                <mc:Fallback>
                  <p:oleObj r:id="rId11" imgW="2018880" imgH="507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251757" y="4763946"/>
                          <a:ext cx="1311045" cy="508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9861922"/>
                </p:ext>
              </p:extLst>
            </p:nvPr>
          </p:nvGraphicFramePr>
          <p:xfrm>
            <a:off x="4241029" y="5196795"/>
            <a:ext cx="1311045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1" r:id="rId12" imgW="2018880" imgH="507600" progId="">
                    <p:embed/>
                  </p:oleObj>
                </mc:Choice>
                <mc:Fallback>
                  <p:oleObj r:id="rId12" imgW="2018880" imgH="507600" progId="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241029" y="5196795"/>
                          <a:ext cx="1311045" cy="508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Isosceles Triangle 7"/>
          <p:cNvSpPr/>
          <p:nvPr/>
        </p:nvSpPr>
        <p:spPr>
          <a:xfrm rot="5400000">
            <a:off x="3838146" y="2591293"/>
            <a:ext cx="329130" cy="398193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9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9" grpId="0" animBg="1"/>
      <p:bldP spid="20" grpId="0" animBg="1"/>
      <p:bldP spid="25" grpId="0" animBg="1"/>
      <p:bldP spid="9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21" grpId="0" animBg="1"/>
      <p:bldP spid="22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">
            <a:off x="7219211" y="1457430"/>
            <a:ext cx="1763058" cy="33930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0000">
            <a:off x="9174256" y="1453182"/>
            <a:ext cx="1269224" cy="25964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0000">
            <a:off x="10648950" y="1462916"/>
            <a:ext cx="1543050" cy="2962275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9826"/>
            <a:ext cx="5769033" cy="628139"/>
          </a:xfrm>
        </p:spPr>
        <p:txBody>
          <a:bodyPr>
            <a:normAutofit fontScale="90000"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Proračun zidova zagata </a:t>
            </a:r>
            <a:br>
              <a:rPr lang="sr-Latn-ME" sz="2500" dirty="0" smtClean="0">
                <a:solidFill>
                  <a:srgbClr val="FFFFFF"/>
                </a:solidFill>
              </a:rPr>
            </a:br>
            <a:r>
              <a:rPr lang="sr-Latn-ME" sz="2500" dirty="0" smtClean="0">
                <a:solidFill>
                  <a:srgbClr val="FFFFFF"/>
                </a:solidFill>
              </a:rPr>
              <a:t>Ćelijski zid zagata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3846220" y="1542456"/>
            <a:ext cx="3240062" cy="124793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Stabilnost ćelijskog zida zagata, kako je već rečeno, izračunava se sa srednjom širinom zida Bsr</a:t>
            </a:r>
            <a:endParaRPr lang="en-US" sz="1500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8244755" y="2025439"/>
            <a:ext cx="508808" cy="506052"/>
          </a:xfrm>
          <a:prstGeom prst="straightConnector1">
            <a:avLst/>
          </a:prstGeom>
          <a:ln w="508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60000">
            <a:off x="46137" y="1485608"/>
            <a:ext cx="3743123" cy="3119269"/>
          </a:xfrm>
          <a:prstGeom prst="rect">
            <a:avLst/>
          </a:prstGeom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3846220" y="2944054"/>
            <a:ext cx="3240062" cy="1205915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Talpe zidova ćelija rade na zatezanje. Ispituje se horizontalni prsten ćelije, visine 1,0m.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4161" y="4477761"/>
            <a:ext cx="3082401" cy="470438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3846220" y="5179423"/>
            <a:ext cx="2034075" cy="657919"/>
          </a:xfrm>
          <a:prstGeom prst="rect">
            <a:avLst/>
          </a:prstGeom>
          <a:solidFill>
            <a:srgbClr val="D24726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2000" dirty="0" smtClean="0">
                <a:solidFill>
                  <a:schemeClr val="bg1"/>
                </a:solidFill>
              </a:rPr>
              <a:t>Z=p </a:t>
            </a:r>
            <a:r>
              <a:rPr lang="sr-Latn-ME" sz="2000" dirty="0" smtClean="0">
                <a:solidFill>
                  <a:schemeClr val="bg1"/>
                </a:solidFill>
                <a:sym typeface="Symbol" panose="05050102010706020507" pitchFamily="18" charset="2"/>
              </a:rPr>
              <a:t> </a:t>
            </a:r>
            <a:r>
              <a:rPr lang="sr-Latn-ME" sz="2000" dirty="0" smtClean="0">
                <a:solidFill>
                  <a:schemeClr val="bg1"/>
                </a:solidFill>
              </a:rPr>
              <a:t>r  (kN/m</a:t>
            </a:r>
            <a:r>
              <a:rPr lang="en-US" sz="2000" dirty="0" smtClean="0">
                <a:solidFill>
                  <a:schemeClr val="bg1"/>
                </a:solidFill>
              </a:rPr>
              <a:t>’)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7868" y="3419953"/>
            <a:ext cx="36264" cy="18094"/>
          </a:xfrm>
          <a:prstGeom prst="rect">
            <a:avLst/>
          </a:prstGeom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3816195" y="6068566"/>
            <a:ext cx="3103220" cy="657919"/>
          </a:xfrm>
          <a:prstGeom prst="rect">
            <a:avLst/>
          </a:prstGeom>
          <a:solidFill>
            <a:srgbClr val="D24726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2000" dirty="0" smtClean="0">
                <a:solidFill>
                  <a:schemeClr val="bg1"/>
                </a:solidFill>
              </a:rPr>
              <a:t>Z=</a:t>
            </a:r>
            <a:r>
              <a:rPr lang="en-US" sz="2000" dirty="0" smtClean="0">
                <a:solidFill>
                  <a:schemeClr val="bg1"/>
                </a:solidFill>
              </a:rPr>
              <a:t>1500 do 3000</a:t>
            </a:r>
            <a:r>
              <a:rPr lang="sr-Latn-ME" sz="2000" dirty="0" smtClean="0">
                <a:solidFill>
                  <a:schemeClr val="bg1"/>
                </a:solidFill>
              </a:rPr>
              <a:t> (kN/m</a:t>
            </a:r>
            <a:r>
              <a:rPr lang="en-US" sz="2000" dirty="0" smtClean="0">
                <a:solidFill>
                  <a:schemeClr val="bg1"/>
                </a:solidFill>
              </a:rPr>
              <a:t>’)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07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 bwMode="auto">
          <a:xfrm>
            <a:off x="102553" y="1404303"/>
            <a:ext cx="3228975" cy="3543617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3" y="5085080"/>
            <a:ext cx="3286125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4061199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Zagati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1324133" y="132308"/>
            <a:ext cx="4613202" cy="119682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Zagat je zaštita od slobodne vode, vode iznad dna.</a:t>
            </a:r>
          </a:p>
          <a:p>
            <a:r>
              <a:rPr lang="sr-Latn-ME" sz="1500" dirty="0" smtClean="0">
                <a:solidFill>
                  <a:schemeClr val="bg1"/>
                </a:solidFill>
              </a:rPr>
              <a:t> To je prostor suvog dna u kome se gradi objekat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6728791" y="99179"/>
            <a:ext cx="5433392" cy="3200961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Zagat ima zid koji štiti temeljnu jamu od slobodne vode</a:t>
            </a:r>
            <a:r>
              <a:rPr lang="en-US" sz="1300" dirty="0" smtClean="0">
                <a:solidFill>
                  <a:schemeClr val="bg1"/>
                </a:solidFill>
              </a:rPr>
              <a:t>.</a:t>
            </a:r>
            <a:br>
              <a:rPr lang="en-US" sz="1300" dirty="0" smtClean="0">
                <a:solidFill>
                  <a:schemeClr val="bg1"/>
                </a:solidFill>
              </a:rPr>
            </a:br>
            <a:r>
              <a:rPr lang="sr-Latn-ME" sz="1300" dirty="0" smtClean="0">
                <a:solidFill>
                  <a:schemeClr val="bg1"/>
                </a:solidFill>
              </a:rPr>
              <a:t>Iz zidom zagata zatvorenog prostora crpi se voda i radi se u suvom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Zid zagata je šljunčani nasip, čije su bočne strane zaštićene talpama. Talpe štite nasip, ispunu zida zagata, da ga voda ne odnese.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Zagati su privremen</a:t>
            </a:r>
            <a:r>
              <a:rPr lang="en-US" sz="1300" dirty="0" smtClean="0">
                <a:solidFill>
                  <a:schemeClr val="bg1"/>
                </a:solidFill>
              </a:rPr>
              <a:t>e</a:t>
            </a:r>
            <a:r>
              <a:rPr lang="sr-Latn-ME" sz="1300" dirty="0" smtClean="0">
                <a:solidFill>
                  <a:schemeClr val="bg1"/>
                </a:solidFill>
              </a:rPr>
              <a:t> građevine. Poslije za</a:t>
            </a:r>
            <a:r>
              <a:rPr lang="en-US" sz="1300" dirty="0" err="1" smtClean="0">
                <a:solidFill>
                  <a:schemeClr val="bg1"/>
                </a:solidFill>
              </a:rPr>
              <a:t>vr</a:t>
            </a:r>
            <a:r>
              <a:rPr lang="sr-Latn-ME" sz="1300" dirty="0" smtClean="0">
                <a:solidFill>
                  <a:schemeClr val="bg1"/>
                </a:solidFill>
              </a:rPr>
              <a:t>šenog građenja  u zagatu, zidovi zagata se uklanjaju, ruše.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Zidovi zagata su autostabilne građevine, ne zahtijevaju razupiranje i rijetko kad se podupiru sa strane branjenog područja.</a:t>
            </a:r>
          </a:p>
          <a:p>
            <a:endParaRPr lang="en-US" sz="1300" baseline="-25000" dirty="0">
              <a:solidFill>
                <a:schemeClr val="bg1"/>
              </a:solidFill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796" y="1375699"/>
            <a:ext cx="2351723" cy="1157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reeform 2"/>
          <p:cNvSpPr/>
          <p:nvPr/>
        </p:nvSpPr>
        <p:spPr>
          <a:xfrm>
            <a:off x="495241" y="1625194"/>
            <a:ext cx="1500628" cy="2763948"/>
          </a:xfrm>
          <a:custGeom>
            <a:avLst/>
            <a:gdLst>
              <a:gd name="connsiteX0" fmla="*/ 2599 w 1500628"/>
              <a:gd name="connsiteY0" fmla="*/ 2601366 h 2763948"/>
              <a:gd name="connsiteX1" fmla="*/ 154999 w 1500628"/>
              <a:gd name="connsiteY1" fmla="*/ 2763926 h 2763948"/>
              <a:gd name="connsiteX2" fmla="*/ 388679 w 1500628"/>
              <a:gd name="connsiteY2" fmla="*/ 2611526 h 2763948"/>
              <a:gd name="connsiteX3" fmla="*/ 856039 w 1500628"/>
              <a:gd name="connsiteY3" fmla="*/ 2408326 h 2763948"/>
              <a:gd name="connsiteX4" fmla="*/ 1181159 w 1500628"/>
              <a:gd name="connsiteY4" fmla="*/ 2245766 h 2763948"/>
              <a:gd name="connsiteX5" fmla="*/ 1364039 w 1500628"/>
              <a:gd name="connsiteY5" fmla="*/ 2123846 h 2763948"/>
              <a:gd name="connsiteX6" fmla="*/ 1475799 w 1500628"/>
              <a:gd name="connsiteY6" fmla="*/ 1880006 h 2763948"/>
              <a:gd name="connsiteX7" fmla="*/ 1465639 w 1500628"/>
              <a:gd name="connsiteY7" fmla="*/ 1605686 h 2763948"/>
              <a:gd name="connsiteX8" fmla="*/ 1496119 w 1500628"/>
              <a:gd name="connsiteY8" fmla="*/ 1361846 h 2763948"/>
              <a:gd name="connsiteX9" fmla="*/ 1475799 w 1500628"/>
              <a:gd name="connsiteY9" fmla="*/ 1219606 h 2763948"/>
              <a:gd name="connsiteX10" fmla="*/ 1272599 w 1500628"/>
              <a:gd name="connsiteY10" fmla="*/ 1006246 h 2763948"/>
              <a:gd name="connsiteX11" fmla="*/ 927159 w 1500628"/>
              <a:gd name="connsiteY11" fmla="*/ 650646 h 2763948"/>
              <a:gd name="connsiteX12" fmla="*/ 419159 w 1500628"/>
              <a:gd name="connsiteY12" fmla="*/ 203606 h 2763948"/>
              <a:gd name="connsiteX13" fmla="*/ 287079 w 1500628"/>
              <a:gd name="connsiteY13" fmla="*/ 81686 h 2763948"/>
              <a:gd name="connsiteX14" fmla="*/ 226119 w 1500628"/>
              <a:gd name="connsiteY14" fmla="*/ 406 h 2763948"/>
              <a:gd name="connsiteX15" fmla="*/ 114359 w 1500628"/>
              <a:gd name="connsiteY15" fmla="*/ 51206 h 2763948"/>
              <a:gd name="connsiteX16" fmla="*/ 104199 w 1500628"/>
              <a:gd name="connsiteY16" fmla="*/ 71526 h 2763948"/>
              <a:gd name="connsiteX17" fmla="*/ 195639 w 1500628"/>
              <a:gd name="connsiteY17" fmla="*/ 193446 h 2763948"/>
              <a:gd name="connsiteX18" fmla="*/ 1079559 w 1500628"/>
              <a:gd name="connsiteY18" fmla="*/ 1077366 h 2763948"/>
              <a:gd name="connsiteX19" fmla="*/ 1191319 w 1500628"/>
              <a:gd name="connsiteY19" fmla="*/ 1219606 h 2763948"/>
              <a:gd name="connsiteX20" fmla="*/ 1262439 w 1500628"/>
              <a:gd name="connsiteY20" fmla="*/ 1290726 h 2763948"/>
              <a:gd name="connsiteX21" fmla="*/ 1313239 w 1500628"/>
              <a:gd name="connsiteY21" fmla="*/ 1341526 h 2763948"/>
              <a:gd name="connsiteX22" fmla="*/ 1323399 w 1500628"/>
              <a:gd name="connsiteY22" fmla="*/ 1422806 h 2763948"/>
              <a:gd name="connsiteX23" fmla="*/ 1333559 w 1500628"/>
              <a:gd name="connsiteY23" fmla="*/ 1910486 h 2763948"/>
              <a:gd name="connsiteX24" fmla="*/ 1282759 w 1500628"/>
              <a:gd name="connsiteY24" fmla="*/ 1981606 h 2763948"/>
              <a:gd name="connsiteX25" fmla="*/ 1130359 w 1500628"/>
              <a:gd name="connsiteY25" fmla="*/ 2083206 h 2763948"/>
              <a:gd name="connsiteX26" fmla="*/ 723959 w 1500628"/>
              <a:gd name="connsiteY26" fmla="*/ 2255926 h 2763948"/>
              <a:gd name="connsiteX27" fmla="*/ 337879 w 1500628"/>
              <a:gd name="connsiteY27" fmla="*/ 2448966 h 2763948"/>
              <a:gd name="connsiteX28" fmla="*/ 134679 w 1500628"/>
              <a:gd name="connsiteY28" fmla="*/ 2560726 h 2763948"/>
              <a:gd name="connsiteX29" fmla="*/ 63559 w 1500628"/>
              <a:gd name="connsiteY29" fmla="*/ 2601366 h 2763948"/>
              <a:gd name="connsiteX30" fmla="*/ 2599 w 1500628"/>
              <a:gd name="connsiteY30" fmla="*/ 2601366 h 2763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500628" h="2763948">
                <a:moveTo>
                  <a:pt x="2599" y="2601366"/>
                </a:moveTo>
                <a:cubicBezTo>
                  <a:pt x="17839" y="2628459"/>
                  <a:pt x="90652" y="2762233"/>
                  <a:pt x="154999" y="2763926"/>
                </a:cubicBezTo>
                <a:cubicBezTo>
                  <a:pt x="219346" y="2765619"/>
                  <a:pt x="271839" y="2670793"/>
                  <a:pt x="388679" y="2611526"/>
                </a:cubicBezTo>
                <a:cubicBezTo>
                  <a:pt x="505519" y="2552259"/>
                  <a:pt x="723959" y="2469286"/>
                  <a:pt x="856039" y="2408326"/>
                </a:cubicBezTo>
                <a:cubicBezTo>
                  <a:pt x="988119" y="2347366"/>
                  <a:pt x="1096492" y="2293179"/>
                  <a:pt x="1181159" y="2245766"/>
                </a:cubicBezTo>
                <a:cubicBezTo>
                  <a:pt x="1265826" y="2198353"/>
                  <a:pt x="1314932" y="2184806"/>
                  <a:pt x="1364039" y="2123846"/>
                </a:cubicBezTo>
                <a:cubicBezTo>
                  <a:pt x="1413146" y="2062886"/>
                  <a:pt x="1458866" y="1966366"/>
                  <a:pt x="1475799" y="1880006"/>
                </a:cubicBezTo>
                <a:cubicBezTo>
                  <a:pt x="1492732" y="1793646"/>
                  <a:pt x="1462252" y="1692046"/>
                  <a:pt x="1465639" y="1605686"/>
                </a:cubicBezTo>
                <a:cubicBezTo>
                  <a:pt x="1469026" y="1519326"/>
                  <a:pt x="1494426" y="1426193"/>
                  <a:pt x="1496119" y="1361846"/>
                </a:cubicBezTo>
                <a:cubicBezTo>
                  <a:pt x="1497812" y="1297499"/>
                  <a:pt x="1513052" y="1278872"/>
                  <a:pt x="1475799" y="1219606"/>
                </a:cubicBezTo>
                <a:cubicBezTo>
                  <a:pt x="1438546" y="1160340"/>
                  <a:pt x="1272599" y="1006246"/>
                  <a:pt x="1272599" y="1006246"/>
                </a:cubicBezTo>
                <a:cubicBezTo>
                  <a:pt x="1181159" y="911419"/>
                  <a:pt x="1069399" y="784419"/>
                  <a:pt x="927159" y="650646"/>
                </a:cubicBezTo>
                <a:cubicBezTo>
                  <a:pt x="784919" y="516873"/>
                  <a:pt x="525839" y="298433"/>
                  <a:pt x="419159" y="203606"/>
                </a:cubicBezTo>
                <a:cubicBezTo>
                  <a:pt x="312479" y="108779"/>
                  <a:pt x="319252" y="115553"/>
                  <a:pt x="287079" y="81686"/>
                </a:cubicBezTo>
                <a:cubicBezTo>
                  <a:pt x="254906" y="47819"/>
                  <a:pt x="254906" y="5486"/>
                  <a:pt x="226119" y="406"/>
                </a:cubicBezTo>
                <a:cubicBezTo>
                  <a:pt x="197332" y="-4674"/>
                  <a:pt x="134679" y="39353"/>
                  <a:pt x="114359" y="51206"/>
                </a:cubicBezTo>
                <a:cubicBezTo>
                  <a:pt x="94039" y="63059"/>
                  <a:pt x="90652" y="47819"/>
                  <a:pt x="104199" y="71526"/>
                </a:cubicBezTo>
                <a:cubicBezTo>
                  <a:pt x="117746" y="95233"/>
                  <a:pt x="33079" y="25806"/>
                  <a:pt x="195639" y="193446"/>
                </a:cubicBezTo>
                <a:cubicBezTo>
                  <a:pt x="358199" y="361086"/>
                  <a:pt x="913612" y="906339"/>
                  <a:pt x="1079559" y="1077366"/>
                </a:cubicBezTo>
                <a:cubicBezTo>
                  <a:pt x="1245506" y="1248393"/>
                  <a:pt x="1160839" y="1184046"/>
                  <a:pt x="1191319" y="1219606"/>
                </a:cubicBezTo>
                <a:cubicBezTo>
                  <a:pt x="1221799" y="1255166"/>
                  <a:pt x="1262439" y="1290726"/>
                  <a:pt x="1262439" y="1290726"/>
                </a:cubicBezTo>
                <a:cubicBezTo>
                  <a:pt x="1282759" y="1311046"/>
                  <a:pt x="1303079" y="1319513"/>
                  <a:pt x="1313239" y="1341526"/>
                </a:cubicBezTo>
                <a:cubicBezTo>
                  <a:pt x="1323399" y="1363539"/>
                  <a:pt x="1320012" y="1327979"/>
                  <a:pt x="1323399" y="1422806"/>
                </a:cubicBezTo>
                <a:cubicBezTo>
                  <a:pt x="1326786" y="1517633"/>
                  <a:pt x="1340332" y="1817353"/>
                  <a:pt x="1333559" y="1910486"/>
                </a:cubicBezTo>
                <a:cubicBezTo>
                  <a:pt x="1326786" y="2003619"/>
                  <a:pt x="1316626" y="1952819"/>
                  <a:pt x="1282759" y="1981606"/>
                </a:cubicBezTo>
                <a:cubicBezTo>
                  <a:pt x="1248892" y="2010393"/>
                  <a:pt x="1223492" y="2037486"/>
                  <a:pt x="1130359" y="2083206"/>
                </a:cubicBezTo>
                <a:cubicBezTo>
                  <a:pt x="1037226" y="2128926"/>
                  <a:pt x="856039" y="2194966"/>
                  <a:pt x="723959" y="2255926"/>
                </a:cubicBezTo>
                <a:cubicBezTo>
                  <a:pt x="591879" y="2316886"/>
                  <a:pt x="436092" y="2398166"/>
                  <a:pt x="337879" y="2448966"/>
                </a:cubicBezTo>
                <a:cubicBezTo>
                  <a:pt x="239666" y="2499766"/>
                  <a:pt x="180399" y="2535326"/>
                  <a:pt x="134679" y="2560726"/>
                </a:cubicBezTo>
                <a:cubicBezTo>
                  <a:pt x="88959" y="2586126"/>
                  <a:pt x="83879" y="2589513"/>
                  <a:pt x="63559" y="2601366"/>
                </a:cubicBezTo>
                <a:cubicBezTo>
                  <a:pt x="43239" y="2613219"/>
                  <a:pt x="-12641" y="2574273"/>
                  <a:pt x="2599" y="2601366"/>
                </a:cubicBezTo>
                <a:close/>
              </a:path>
            </a:pathLst>
          </a:cu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4" name="Rectangle 3"/>
          <p:cNvSpPr/>
          <p:nvPr/>
        </p:nvSpPr>
        <p:spPr>
          <a:xfrm>
            <a:off x="1688465" y="5232400"/>
            <a:ext cx="307404" cy="471805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5" name="Rectangle 4"/>
          <p:cNvSpPr/>
          <p:nvPr/>
        </p:nvSpPr>
        <p:spPr>
          <a:xfrm>
            <a:off x="579120" y="3128690"/>
            <a:ext cx="1109344" cy="342900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0" name="Rectangle 19"/>
          <p:cNvSpPr/>
          <p:nvPr/>
        </p:nvSpPr>
        <p:spPr>
          <a:xfrm>
            <a:off x="524195" y="5296852"/>
            <a:ext cx="349565" cy="171450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1" name="Rectangle 20"/>
          <p:cNvSpPr/>
          <p:nvPr/>
        </p:nvSpPr>
        <p:spPr>
          <a:xfrm>
            <a:off x="1133792" y="5468301"/>
            <a:ext cx="380683" cy="169227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2" name="Rectangle 21"/>
          <p:cNvSpPr/>
          <p:nvPr/>
        </p:nvSpPr>
        <p:spPr>
          <a:xfrm>
            <a:off x="853441" y="5398291"/>
            <a:ext cx="260032" cy="174943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459798" y="2613992"/>
            <a:ext cx="3119906" cy="2923882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Talpe zagata su uglavnom čelične profilisane ( rijetko drvene / betonske)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Talpe zida zagata se pobijaju u rječno dno. </a:t>
            </a:r>
            <a:r>
              <a:rPr lang="en-US" sz="1300" dirty="0" smtClean="0">
                <a:solidFill>
                  <a:schemeClr val="bg1"/>
                </a:solidFill>
              </a:rPr>
              <a:t>K</a:t>
            </a:r>
            <a:r>
              <a:rPr lang="sr-Latn-ME" sz="1300" dirty="0" smtClean="0">
                <a:solidFill>
                  <a:schemeClr val="bg1"/>
                </a:solidFill>
              </a:rPr>
              <a:t>ad god je to moguće talpe pobijamo kroz rječni nanos do dubljih, vodonepropusnih slojeva, do stijene ili gline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3034498" y="5566283"/>
            <a:ext cx="3545206" cy="1272874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sr-Latn-ME" sz="1500" b="1" dirty="0" smtClean="0">
                <a:solidFill>
                  <a:schemeClr val="bg1"/>
                </a:solidFill>
              </a:rPr>
              <a:t>Koritaste talpe </a:t>
            </a:r>
            <a:r>
              <a:rPr lang="sr-Latn-ME" sz="1500" dirty="0" smtClean="0">
                <a:solidFill>
                  <a:schemeClr val="bg1"/>
                </a:solidFill>
              </a:rPr>
              <a:t>– rade na savijanje</a:t>
            </a:r>
          </a:p>
          <a:p>
            <a:pPr marL="342900" indent="-342900">
              <a:buFont typeface="+mj-lt"/>
              <a:buAutoNum type="arabicPeriod"/>
            </a:pPr>
            <a:r>
              <a:rPr lang="sr-Latn-ME" sz="1500" b="1" dirty="0" smtClean="0">
                <a:solidFill>
                  <a:schemeClr val="bg1"/>
                </a:solidFill>
              </a:rPr>
              <a:t>Ravne talpe</a:t>
            </a:r>
            <a:r>
              <a:rPr lang="sr-Latn-ME" sz="1500" dirty="0" smtClean="0">
                <a:solidFill>
                  <a:schemeClr val="bg1"/>
                </a:solidFill>
              </a:rPr>
              <a:t> – rade na zatezanje, </a:t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1500" dirty="0" smtClean="0">
                <a:solidFill>
                  <a:schemeClr val="bg1"/>
                </a:solidFill>
              </a:rPr>
              <a:t>kidanje brava talpi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lum bright="-4000" contrast="33000"/>
          </a:blip>
          <a:stretch>
            <a:fillRect/>
          </a:stretch>
        </p:blipFill>
        <p:spPr>
          <a:xfrm>
            <a:off x="6732723" y="3374236"/>
            <a:ext cx="2597726" cy="3019729"/>
          </a:xfrm>
          <a:prstGeom prst="rect">
            <a:avLst/>
          </a:prstGeom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9411438" y="3471590"/>
            <a:ext cx="2500629" cy="274507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>
                <a:solidFill>
                  <a:schemeClr val="bg1"/>
                </a:solidFill>
              </a:rPr>
              <a:t>Zagat II faze </a:t>
            </a:r>
            <a:r>
              <a:rPr lang="en-US" sz="1500" dirty="0" err="1" smtClean="0">
                <a:solidFill>
                  <a:schemeClr val="bg1"/>
                </a:solidFill>
              </a:rPr>
              <a:t>gra</a:t>
            </a:r>
            <a:r>
              <a:rPr lang="sr-Latn-ME" sz="1500" dirty="0" smtClean="0">
                <a:solidFill>
                  <a:schemeClr val="bg1"/>
                </a:solidFill>
              </a:rPr>
              <a:t>đenja objekta. Zidovi zagata se vezuju za vezne elemente sagrađene na dijelu već gotovog objekta. Voda se propušta kroz otvore objekta koji je sagrađen u I fazi građenja.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rot="2567109">
            <a:off x="8470244" y="3567661"/>
            <a:ext cx="131936" cy="1343255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7" name="Rectangle 26"/>
          <p:cNvSpPr/>
          <p:nvPr/>
        </p:nvSpPr>
        <p:spPr>
          <a:xfrm rot="17568551">
            <a:off x="8456829" y="4796051"/>
            <a:ext cx="106242" cy="1119788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8" name="Rectangle 27"/>
          <p:cNvSpPr/>
          <p:nvPr/>
        </p:nvSpPr>
        <p:spPr>
          <a:xfrm>
            <a:off x="7187303" y="4792249"/>
            <a:ext cx="950857" cy="300414"/>
          </a:xfrm>
          <a:prstGeom prst="rect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9" name="Rectangle 28"/>
          <p:cNvSpPr/>
          <p:nvPr/>
        </p:nvSpPr>
        <p:spPr>
          <a:xfrm>
            <a:off x="8138160" y="4784666"/>
            <a:ext cx="785943" cy="300414"/>
          </a:xfrm>
          <a:prstGeom prst="rect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5362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58" grpId="0" build="p" animBg="1"/>
      <p:bldP spid="3" grpId="0" animBg="1"/>
      <p:bldP spid="4" grpId="0" animBg="1"/>
      <p:bldP spid="5" grpId="0" animBg="1"/>
      <p:bldP spid="20" grpId="0" animBg="1"/>
      <p:bldP spid="21" grpId="0" animBg="1"/>
      <p:bldP spid="22" grpId="0" animBg="1"/>
      <p:bldP spid="23" grpId="0" build="p" animBg="1"/>
      <p:bldP spid="24" grpId="0" build="p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972" y="1337343"/>
            <a:ext cx="3073400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7256"/>
            <a:ext cx="3773424" cy="1670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4061199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Zid zagata od koritastih talpi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8302294" y="755082"/>
            <a:ext cx="3203763" cy="6102918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Dva paralelna zida priboja koji obuhvataju nasip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Pobijanje talpi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Montiranje podvlaka i zatega  od čelika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Nasipanje ispune zida, crpljenje vode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Rušenje zagata ide obrnutim redom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U ovakvoj konstrukciji čelične talpe rade na savijanje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Za slučaj veće visine vodenog stuba, moraju imati više redova zatega. Građenje i proračuni ovakvih konstrukcija je komplikovano, pa se u takvim slučajevima koriste zidovi zagata sastavljeni od niza ćelija koje se grade od ravnih čeličnih talpi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sr-Latn-ME" sz="1300" dirty="0" smtClean="0">
              <a:solidFill>
                <a:schemeClr val="bg1"/>
              </a:solidFill>
            </a:endParaRPr>
          </a:p>
          <a:p>
            <a:endParaRPr lang="en-US" sz="1300" baseline="-250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17820" y="1748454"/>
            <a:ext cx="120618" cy="213774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5" name="Rectangle 4"/>
          <p:cNvSpPr/>
          <p:nvPr/>
        </p:nvSpPr>
        <p:spPr>
          <a:xfrm>
            <a:off x="2090938" y="-513098"/>
            <a:ext cx="1109344" cy="342900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72964" y="3444951"/>
            <a:ext cx="3952384" cy="3300561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pobijanje talpi do vodonepropusne podloge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uz talpe se u branjenom prostoru gradi nasip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sa spoljnje strane se takođe gradi nasip, kameni nabačaj. Njabolje da su to gabioni. Kameni nabačaj štiti dno u području talpi od odnošenja vode.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crpljenje vode iz zagata, branjenog područja i početak gradnje u zagatu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sr-Latn-ME" sz="13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2351169" y="1708531"/>
            <a:ext cx="1070357" cy="47387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H=3-4m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4" y="2992579"/>
            <a:ext cx="3657976" cy="452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1872158" y="1199385"/>
            <a:ext cx="1328124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zid priboja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>
            <a:off x="1652238" y="1910665"/>
            <a:ext cx="612140" cy="406066"/>
          </a:xfrm>
          <a:custGeom>
            <a:avLst/>
            <a:gdLst>
              <a:gd name="connsiteX0" fmla="*/ 0 w 741680"/>
              <a:gd name="connsiteY0" fmla="*/ 436462 h 436462"/>
              <a:gd name="connsiteX1" fmla="*/ 0 w 741680"/>
              <a:gd name="connsiteY1" fmla="*/ 0 h 436462"/>
              <a:gd name="connsiteX2" fmla="*/ 741680 w 741680"/>
              <a:gd name="connsiteY2" fmla="*/ 436462 h 436462"/>
              <a:gd name="connsiteX3" fmla="*/ 0 w 741680"/>
              <a:gd name="connsiteY3" fmla="*/ 436462 h 436462"/>
              <a:gd name="connsiteX0" fmla="*/ 0 w 741680"/>
              <a:gd name="connsiteY0" fmla="*/ 485793 h 485793"/>
              <a:gd name="connsiteX1" fmla="*/ 0 w 741680"/>
              <a:gd name="connsiteY1" fmla="*/ 49331 h 485793"/>
              <a:gd name="connsiteX2" fmla="*/ 284480 w 741680"/>
              <a:gd name="connsiteY2" fmla="*/ 18433 h 485793"/>
              <a:gd name="connsiteX3" fmla="*/ 741680 w 741680"/>
              <a:gd name="connsiteY3" fmla="*/ 485793 h 485793"/>
              <a:gd name="connsiteX4" fmla="*/ 0 w 741680"/>
              <a:gd name="connsiteY4" fmla="*/ 485793 h 485793"/>
              <a:gd name="connsiteX0" fmla="*/ 30480 w 772160"/>
              <a:gd name="connsiteY0" fmla="*/ 568542 h 568542"/>
              <a:gd name="connsiteX1" fmla="*/ 0 w 772160"/>
              <a:gd name="connsiteY1" fmla="*/ 0 h 568542"/>
              <a:gd name="connsiteX2" fmla="*/ 314960 w 772160"/>
              <a:gd name="connsiteY2" fmla="*/ 101182 h 568542"/>
              <a:gd name="connsiteX3" fmla="*/ 772160 w 772160"/>
              <a:gd name="connsiteY3" fmla="*/ 568542 h 568542"/>
              <a:gd name="connsiteX4" fmla="*/ 30480 w 772160"/>
              <a:gd name="connsiteY4" fmla="*/ 568542 h 568542"/>
              <a:gd name="connsiteX0" fmla="*/ 0 w 741680"/>
              <a:gd name="connsiteY0" fmla="*/ 507582 h 507582"/>
              <a:gd name="connsiteX1" fmla="*/ 0 w 741680"/>
              <a:gd name="connsiteY1" fmla="*/ 0 h 507582"/>
              <a:gd name="connsiteX2" fmla="*/ 284480 w 741680"/>
              <a:gd name="connsiteY2" fmla="*/ 40222 h 507582"/>
              <a:gd name="connsiteX3" fmla="*/ 741680 w 741680"/>
              <a:gd name="connsiteY3" fmla="*/ 507582 h 507582"/>
              <a:gd name="connsiteX4" fmla="*/ 0 w 741680"/>
              <a:gd name="connsiteY4" fmla="*/ 507582 h 507582"/>
              <a:gd name="connsiteX0" fmla="*/ 0 w 612140"/>
              <a:gd name="connsiteY0" fmla="*/ 507582 h 507582"/>
              <a:gd name="connsiteX1" fmla="*/ 0 w 612140"/>
              <a:gd name="connsiteY1" fmla="*/ 0 h 507582"/>
              <a:gd name="connsiteX2" fmla="*/ 284480 w 612140"/>
              <a:gd name="connsiteY2" fmla="*/ 40222 h 507582"/>
              <a:gd name="connsiteX3" fmla="*/ 612140 w 612140"/>
              <a:gd name="connsiteY3" fmla="*/ 507582 h 507582"/>
              <a:gd name="connsiteX4" fmla="*/ 0 w 612140"/>
              <a:gd name="connsiteY4" fmla="*/ 507582 h 50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140" h="507582">
                <a:moveTo>
                  <a:pt x="0" y="507582"/>
                </a:moveTo>
                <a:lnTo>
                  <a:pt x="0" y="0"/>
                </a:lnTo>
                <a:cubicBezTo>
                  <a:pt x="121920" y="74367"/>
                  <a:pt x="162560" y="-34145"/>
                  <a:pt x="284480" y="40222"/>
                </a:cubicBezTo>
                <a:lnTo>
                  <a:pt x="612140" y="507582"/>
                </a:lnTo>
                <a:lnTo>
                  <a:pt x="0" y="507582"/>
                </a:lnTo>
                <a:close/>
              </a:path>
            </a:pathLst>
          </a:custGeom>
          <a:solidFill>
            <a:schemeClr val="accent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6758193" y="3791359"/>
            <a:ext cx="1070357" cy="47387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H=6-7m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352203" y="755083"/>
            <a:ext cx="3476347" cy="473877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Zid zagata sa paralelnim talpama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5889416" y="1269955"/>
            <a:ext cx="953712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mokri zid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414922" y="2045634"/>
            <a:ext cx="120618" cy="184056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6782168" y="1588940"/>
            <a:ext cx="953712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suvi zid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567616" y="2113698"/>
            <a:ext cx="847306" cy="1185762"/>
          </a:xfrm>
          <a:prstGeom prst="rect">
            <a:avLst/>
          </a:prstGeom>
          <a:solidFill>
            <a:srgbClr val="0070C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867568" y="2432130"/>
            <a:ext cx="1089292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ispuna zida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7150734" y="1776302"/>
            <a:ext cx="953712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podvlaka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553851" y="2283628"/>
            <a:ext cx="102981" cy="148502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35" name="Rectangle 34"/>
          <p:cNvSpPr/>
          <p:nvPr/>
        </p:nvSpPr>
        <p:spPr>
          <a:xfrm>
            <a:off x="5314839" y="2283628"/>
            <a:ext cx="102981" cy="148502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37" name="Rectangle 36"/>
          <p:cNvSpPr/>
          <p:nvPr/>
        </p:nvSpPr>
        <p:spPr>
          <a:xfrm>
            <a:off x="6580409" y="4789084"/>
            <a:ext cx="74026" cy="1270340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38" name="Rectangle 37"/>
          <p:cNvSpPr/>
          <p:nvPr/>
        </p:nvSpPr>
        <p:spPr>
          <a:xfrm>
            <a:off x="5346619" y="4815723"/>
            <a:ext cx="74026" cy="1270340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39" name="Rectangle 38"/>
          <p:cNvSpPr/>
          <p:nvPr/>
        </p:nvSpPr>
        <p:spPr>
          <a:xfrm>
            <a:off x="5438726" y="4789083"/>
            <a:ext cx="128889" cy="132345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40" name="Rectangle 39"/>
          <p:cNvSpPr/>
          <p:nvPr/>
        </p:nvSpPr>
        <p:spPr>
          <a:xfrm>
            <a:off x="6423444" y="4762524"/>
            <a:ext cx="128889" cy="132345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41" name="Rectangle 40"/>
          <p:cNvSpPr/>
          <p:nvPr/>
        </p:nvSpPr>
        <p:spPr>
          <a:xfrm>
            <a:off x="5576138" y="4813099"/>
            <a:ext cx="847306" cy="1272883"/>
          </a:xfrm>
          <a:prstGeom prst="rect">
            <a:avLst/>
          </a:prstGeom>
          <a:solidFill>
            <a:srgbClr val="0070C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cxnSp>
        <p:nvCxnSpPr>
          <p:cNvPr id="8" name="Straight Connector 7"/>
          <p:cNvCxnSpPr/>
          <p:nvPr/>
        </p:nvCxnSpPr>
        <p:spPr>
          <a:xfrm>
            <a:off x="5151120" y="2395979"/>
            <a:ext cx="165390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158819" y="5070599"/>
            <a:ext cx="165390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189220" y="5817359"/>
            <a:ext cx="165390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ntent Placeholder 2"/>
          <p:cNvSpPr txBox="1">
            <a:spLocks/>
          </p:cNvSpPr>
          <p:nvPr/>
        </p:nvSpPr>
        <p:spPr>
          <a:xfrm>
            <a:off x="6888666" y="2190002"/>
            <a:ext cx="1089292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zatega</a:t>
            </a:r>
            <a:endParaRPr lang="en-US" sz="1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66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build="p" animBg="1"/>
      <p:bldP spid="4" grpId="0" animBg="1"/>
      <p:bldP spid="23" grpId="0" build="p" animBg="1"/>
      <p:bldP spid="24" grpId="0" animBg="1"/>
      <p:bldP spid="19" grpId="0"/>
      <p:bldP spid="6" grpId="0" animBg="1"/>
      <p:bldP spid="25" grpId="0" animBg="1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333" y="1884503"/>
            <a:ext cx="2344524" cy="4611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4061199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Zid zagata od ravnih talpi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7600884" y="172528"/>
            <a:ext cx="3970201" cy="2881414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300" dirty="0" smtClean="0">
                <a:solidFill>
                  <a:schemeClr val="bg1"/>
                </a:solidFill>
              </a:rPr>
              <a:t>Niz nezavisnih kružnih ćelija se vezuje lučnim vezama, koje se takođe grade od ravnih talpi.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300" dirty="0" smtClean="0">
                <a:solidFill>
                  <a:schemeClr val="bg1"/>
                </a:solidFill>
              </a:rPr>
              <a:t>Dobra osobina ovakvih zidova je što je svaka kružna ćelija za sebe stabilna</a:t>
            </a:r>
            <a:r>
              <a:rPr lang="en-US" sz="1300" dirty="0" smtClean="0">
                <a:solidFill>
                  <a:schemeClr val="bg1"/>
                </a:solidFill>
              </a:rPr>
              <a:t> – </a:t>
            </a:r>
            <a:r>
              <a:rPr lang="en-US" sz="1300" dirty="0" err="1" smtClean="0">
                <a:solidFill>
                  <a:schemeClr val="bg1"/>
                </a:solidFill>
              </a:rPr>
              <a:t>nezavisno</a:t>
            </a:r>
            <a:r>
              <a:rPr lang="en-US" sz="1300" dirty="0" smtClean="0">
                <a:solidFill>
                  <a:schemeClr val="bg1"/>
                </a:solidFill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</a:rPr>
              <a:t>mo</a:t>
            </a:r>
            <a:r>
              <a:rPr lang="sr-Latn-ME" sz="1300" dirty="0" smtClean="0">
                <a:solidFill>
                  <a:schemeClr val="bg1"/>
                </a:solidFill>
              </a:rPr>
              <a:t>ž</a:t>
            </a:r>
            <a:r>
              <a:rPr lang="en-US" sz="1300" dirty="0" smtClean="0">
                <a:solidFill>
                  <a:schemeClr val="bg1"/>
                </a:solidFill>
              </a:rPr>
              <a:t>e da se </a:t>
            </a:r>
            <a:r>
              <a:rPr lang="en-US" sz="1300" dirty="0" err="1" smtClean="0">
                <a:solidFill>
                  <a:schemeClr val="bg1"/>
                </a:solidFill>
              </a:rPr>
              <a:t>puni</a:t>
            </a:r>
            <a:r>
              <a:rPr lang="en-US" sz="1300" dirty="0" smtClean="0">
                <a:solidFill>
                  <a:schemeClr val="bg1"/>
                </a:solidFill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</a:rPr>
              <a:t>ili</a:t>
            </a:r>
            <a:r>
              <a:rPr lang="en-US" sz="1300" dirty="0" smtClean="0">
                <a:solidFill>
                  <a:schemeClr val="bg1"/>
                </a:solidFill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</a:rPr>
              <a:t>prazni</a:t>
            </a:r>
            <a:r>
              <a:rPr lang="en-US" sz="1300" dirty="0" smtClean="0">
                <a:solidFill>
                  <a:schemeClr val="bg1"/>
                </a:solidFill>
              </a:rPr>
              <a:t> </a:t>
            </a:r>
            <a:r>
              <a:rPr lang="en-US" sz="1300" dirty="0" err="1" smtClean="0">
                <a:solidFill>
                  <a:schemeClr val="bg1"/>
                </a:solidFill>
              </a:rPr>
              <a:t>ispunom</a:t>
            </a:r>
            <a:r>
              <a:rPr lang="en-US" sz="1300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chemeClr val="bg1"/>
                </a:solidFill>
              </a:rPr>
              <a:t>Lu</a:t>
            </a:r>
            <a:r>
              <a:rPr lang="sr-Latn-ME" sz="1300" dirty="0">
                <a:solidFill>
                  <a:schemeClr val="bg1"/>
                </a:solidFill>
              </a:rPr>
              <a:t>č</a:t>
            </a:r>
            <a:r>
              <a:rPr lang="en-US" sz="1300" dirty="0" err="1" smtClean="0">
                <a:solidFill>
                  <a:schemeClr val="bg1"/>
                </a:solidFill>
              </a:rPr>
              <a:t>ni</a:t>
            </a:r>
            <a:r>
              <a:rPr lang="en-US" sz="1300" dirty="0" smtClean="0">
                <a:solidFill>
                  <a:schemeClr val="bg1"/>
                </a:solidFill>
              </a:rPr>
              <a:t>, </a:t>
            </a:r>
            <a:r>
              <a:rPr lang="en-US" sz="1300" dirty="0" err="1" smtClean="0">
                <a:solidFill>
                  <a:schemeClr val="bg1"/>
                </a:solidFill>
              </a:rPr>
              <a:t>ve</a:t>
            </a:r>
            <a:r>
              <a:rPr lang="sr-Latn-ME" sz="1300" dirty="0" smtClean="0">
                <a:solidFill>
                  <a:schemeClr val="bg1"/>
                </a:solidFill>
              </a:rPr>
              <a:t>zni djelovi zida pune se ispunom poslije punjenja kružnih ćelija.</a:t>
            </a:r>
            <a:r>
              <a:rPr lang="en-US" sz="1300" dirty="0" smtClean="0">
                <a:solidFill>
                  <a:schemeClr val="bg1"/>
                </a:solidFill>
              </a:rPr>
              <a:t> </a:t>
            </a:r>
            <a:r>
              <a:rPr lang="sr-Latn-ME" sz="1300" dirty="0" smtClean="0">
                <a:solidFill>
                  <a:schemeClr val="bg1"/>
                </a:solidFill>
              </a:rPr>
              <a:t>Pražnjenje ide obrnutim redom.</a:t>
            </a:r>
            <a:endParaRPr lang="en-US" sz="13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90938" y="-513098"/>
            <a:ext cx="1109344" cy="342900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927930" y="0"/>
            <a:ext cx="2343661" cy="126995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sr-Latn-ME" sz="1200" b="1" dirty="0" smtClean="0">
                <a:solidFill>
                  <a:schemeClr val="bg1"/>
                </a:solidFill>
              </a:rPr>
              <a:t>kružni ćelijski zidovi</a:t>
            </a:r>
          </a:p>
          <a:p>
            <a:pPr marL="342900" indent="-342900">
              <a:buFont typeface="+mj-lt"/>
              <a:buAutoNum type="arabicPeriod"/>
            </a:pPr>
            <a:r>
              <a:rPr lang="sr-Latn-ME" sz="1200" b="1" dirty="0" smtClean="0">
                <a:solidFill>
                  <a:schemeClr val="bg1"/>
                </a:solidFill>
              </a:rPr>
              <a:t>segmentni ćelijski zidovi</a:t>
            </a:r>
          </a:p>
          <a:p>
            <a:pPr marL="342900" indent="-342900">
              <a:buFont typeface="+mj-lt"/>
              <a:buAutoNum type="arabicPeriod"/>
            </a:pPr>
            <a:r>
              <a:rPr lang="sr-Latn-ME" sz="1200" b="1" dirty="0" smtClean="0">
                <a:solidFill>
                  <a:schemeClr val="bg1"/>
                </a:solidFill>
              </a:rPr>
              <a:t>krstasti ćelijski zidovi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sr-Latn-ME" sz="12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526945" y="6120168"/>
            <a:ext cx="1596818" cy="47387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Bsr=10 do 15m 15m7m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5276"/>
            <a:ext cx="3624264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1" y="4588335"/>
            <a:ext cx="2704764" cy="118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Content Placeholder 2"/>
          <p:cNvSpPr txBox="1">
            <a:spLocks/>
          </p:cNvSpPr>
          <p:nvPr/>
        </p:nvSpPr>
        <p:spPr>
          <a:xfrm>
            <a:off x="158176" y="2334989"/>
            <a:ext cx="3650000" cy="2177376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Brave ovih talpi su tako konstruisane da mogu da prime opterećenje sile zatezanja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300" dirty="0" smtClean="0">
                <a:solidFill>
                  <a:schemeClr val="bg1"/>
                </a:solidFill>
              </a:rPr>
              <a:t>Ovakve brave dozvoljavaju odstupanje susjednih talpi za neki ugao </a:t>
            </a:r>
            <a:r>
              <a:rPr lang="sr-Latn-ME" b="1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sr-Latn-ME" sz="1300" dirty="0" smtClean="0">
                <a:solidFill>
                  <a:schemeClr val="bg1"/>
                </a:solidFill>
              </a:rPr>
              <a:t>, što omogućuje građenje zakrivljenih, kružnih zidova</a:t>
            </a: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138180" y="5885744"/>
            <a:ext cx="3650000" cy="783412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dirty="0" smtClean="0">
                <a:solidFill>
                  <a:schemeClr val="bg1"/>
                </a:solidFill>
              </a:rPr>
              <a:t>O</a:t>
            </a:r>
            <a:r>
              <a:rPr lang="en-US" sz="1300" dirty="0" smtClean="0">
                <a:solidFill>
                  <a:schemeClr val="bg1"/>
                </a:solidFill>
              </a:rPr>
              <a:t>d</a:t>
            </a:r>
            <a:r>
              <a:rPr lang="sr-Latn-ME" sz="1300" dirty="0" smtClean="0">
                <a:solidFill>
                  <a:schemeClr val="bg1"/>
                </a:solidFill>
              </a:rPr>
              <a:t> veličine poluprečnika </a:t>
            </a:r>
            <a:r>
              <a:rPr lang="sr-Latn-ME" sz="1300" b="1" dirty="0" smtClean="0">
                <a:solidFill>
                  <a:schemeClr val="bg1"/>
                </a:solidFill>
              </a:rPr>
              <a:t>r</a:t>
            </a:r>
            <a:r>
              <a:rPr lang="sr-Latn-ME" sz="1300" dirty="0" smtClean="0">
                <a:solidFill>
                  <a:schemeClr val="bg1"/>
                </a:solidFill>
              </a:rPr>
              <a:t>, kružne krivine zida ćelije, zavisi i veličina sile  (</a:t>
            </a:r>
            <a:r>
              <a:rPr lang="sr-Latn-ME" sz="1300" b="1" dirty="0" smtClean="0">
                <a:solidFill>
                  <a:schemeClr val="bg1"/>
                </a:solidFill>
              </a:rPr>
              <a:t>Z</a:t>
            </a:r>
            <a:r>
              <a:rPr lang="sr-Latn-ME" sz="1300" dirty="0" smtClean="0">
                <a:solidFill>
                  <a:schemeClr val="bg1"/>
                </a:solidFill>
              </a:rPr>
              <a:t> kN/m</a:t>
            </a:r>
            <a:r>
              <a:rPr lang="en-US" sz="1300" dirty="0" smtClean="0">
                <a:solidFill>
                  <a:schemeClr val="bg1"/>
                </a:solidFill>
              </a:rPr>
              <a:t>’</a:t>
            </a:r>
            <a:r>
              <a:rPr lang="sr-Latn-ME" sz="1300" dirty="0" smtClean="0">
                <a:solidFill>
                  <a:schemeClr val="bg1"/>
                </a:solidFill>
              </a:rPr>
              <a:t>)</a:t>
            </a:r>
            <a:r>
              <a:rPr lang="en-US" sz="1300" dirty="0" smtClean="0">
                <a:solidFill>
                  <a:schemeClr val="bg1"/>
                </a:solidFill>
              </a:rPr>
              <a:t> </a:t>
            </a:r>
            <a:r>
              <a:rPr lang="sr-Latn-ME" sz="1300" dirty="0" smtClean="0">
                <a:solidFill>
                  <a:schemeClr val="bg1"/>
                </a:solidFill>
              </a:rPr>
              <a:t>u talpi.</a:t>
            </a: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2862940" y="4857101"/>
            <a:ext cx="946607" cy="47387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r</a:t>
            </a:r>
            <a:r>
              <a:rPr lang="sr-Latn-ME" sz="1500" b="1" dirty="0" smtClean="0">
                <a:solidFill>
                  <a:schemeClr val="bg1"/>
                </a:solidFill>
                <a:sym typeface="Symbol"/>
              </a:rPr>
              <a:t>7.50m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4000708" y="1456225"/>
            <a:ext cx="680622" cy="47387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H</a:t>
            </a:r>
            <a:r>
              <a:rPr lang="sr-Latn-ME" sz="1500" b="1" dirty="0" smtClean="0">
                <a:solidFill>
                  <a:schemeClr val="bg1"/>
                </a:solidFill>
                <a:sym typeface="Symbol"/>
              </a:rPr>
              <a:t>B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4833789" y="1410626"/>
            <a:ext cx="2447783" cy="47387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200" b="1" dirty="0" smtClean="0">
                <a:solidFill>
                  <a:schemeClr val="bg1"/>
                </a:solidFill>
              </a:rPr>
              <a:t>H</a:t>
            </a:r>
            <a:r>
              <a:rPr lang="sr-Latn-ME" sz="1200" b="1" dirty="0" smtClean="0">
                <a:solidFill>
                  <a:schemeClr val="bg1"/>
                </a:solidFill>
                <a:sym typeface="Symbol"/>
              </a:rPr>
              <a:t>10 do 15m vodenog stuba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4348841" y="3072396"/>
            <a:ext cx="1539260" cy="1512701"/>
          </a:xfrm>
          <a:prstGeom prst="ellipse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7" name="Pie 6"/>
          <p:cNvSpPr/>
          <p:nvPr/>
        </p:nvSpPr>
        <p:spPr>
          <a:xfrm>
            <a:off x="4300642" y="1410626"/>
            <a:ext cx="1559490" cy="1431674"/>
          </a:xfrm>
          <a:prstGeom prst="pie">
            <a:avLst>
              <a:gd name="adj1" fmla="val 21511258"/>
              <a:gd name="adj2" fmla="val 10848660"/>
            </a:avLst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>
              <a:solidFill>
                <a:schemeClr val="tx1"/>
              </a:solidFill>
            </a:endParaRPr>
          </a:p>
        </p:txBody>
      </p:sp>
      <p:sp>
        <p:nvSpPr>
          <p:cNvPr id="49" name="Pie 48"/>
          <p:cNvSpPr/>
          <p:nvPr/>
        </p:nvSpPr>
        <p:spPr>
          <a:xfrm rot="10800000">
            <a:off x="4377985" y="4732060"/>
            <a:ext cx="1559490" cy="1431674"/>
          </a:xfrm>
          <a:prstGeom prst="pie">
            <a:avLst>
              <a:gd name="adj1" fmla="val 21511258"/>
              <a:gd name="adj2" fmla="val 10848660"/>
            </a:avLst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>
              <a:solidFill>
                <a:schemeClr val="tx1"/>
              </a:solidFill>
            </a:endParaRP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9"/>
          <a:stretch/>
        </p:blipFill>
        <p:spPr bwMode="auto">
          <a:xfrm>
            <a:off x="129503" y="2322422"/>
            <a:ext cx="3683321" cy="217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 descr="circular type cellular cofferdam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94" t="25249" r="3000" b="5501"/>
          <a:stretch/>
        </p:blipFill>
        <p:spPr bwMode="auto">
          <a:xfrm>
            <a:off x="7528107" y="3200400"/>
            <a:ext cx="4605588" cy="329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9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9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build="p" animBg="1"/>
      <p:bldP spid="23" grpId="0" build="p" animBg="1"/>
      <p:bldP spid="25" grpId="0" animBg="1"/>
      <p:bldP spid="44" grpId="0" build="p" animBg="1"/>
      <p:bldP spid="45" grpId="0" animBg="1"/>
      <p:bldP spid="46" grpId="0" animBg="1"/>
      <p:bldP spid="47" grpId="0" animBg="1"/>
      <p:bldP spid="48" grpId="0" animBg="1"/>
      <p:bldP spid="3" grpId="0" animBg="1"/>
      <p:bldP spid="7" grpId="0" animBg="1"/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53750"/>
            <a:ext cx="2026392" cy="4467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4061199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Zid zagata od ravnih talpi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2233362" y="1820918"/>
            <a:ext cx="3171757" cy="5000109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300" dirty="0" smtClean="0">
                <a:solidFill>
                  <a:schemeClr val="bg1"/>
                </a:solidFill>
              </a:rPr>
              <a:t>Zid zagata od segmentnih ćelija sastoji se od kružnih djelova koji se spajaju pravim zidovima, zidovima zategama, dijafragmama.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300" dirty="0" smtClean="0">
                <a:solidFill>
                  <a:schemeClr val="bg1"/>
                </a:solidFill>
              </a:rPr>
              <a:t>Ovakvim oblikom konstrukcije zida zagata dobija se, za nepromijenjenu silu zatezanja </a:t>
            </a:r>
            <a:br>
              <a:rPr lang="sr-Latn-ME" sz="1300" dirty="0" smtClean="0">
                <a:solidFill>
                  <a:schemeClr val="bg1"/>
                </a:solidFill>
              </a:rPr>
            </a:br>
            <a:r>
              <a:rPr lang="sr-Latn-ME" sz="1300" dirty="0" smtClean="0">
                <a:solidFill>
                  <a:schemeClr val="bg1"/>
                </a:solidFill>
              </a:rPr>
              <a:t>(Z=const) u talpama, veća širina zida.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300" dirty="0" smtClean="0">
                <a:solidFill>
                  <a:schemeClr val="bg1"/>
                </a:solidFill>
              </a:rPr>
              <a:t>Z=2r+</a:t>
            </a:r>
            <a:r>
              <a:rPr lang="sr-Latn-ME" sz="1300" dirty="0" smtClean="0">
                <a:solidFill>
                  <a:schemeClr val="bg1"/>
                </a:solidFill>
                <a:latin typeface="Symbol" panose="05050102010706020507" pitchFamily="18" charset="2"/>
              </a:rPr>
              <a:t>D</a:t>
            </a:r>
            <a:r>
              <a:rPr lang="sr-Latn-ME" sz="1300" dirty="0" smtClean="0">
                <a:solidFill>
                  <a:schemeClr val="bg1"/>
                </a:solidFill>
              </a:rPr>
              <a:t>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300" dirty="0" smtClean="0">
                <a:solidFill>
                  <a:schemeClr val="bg1"/>
                </a:solidFill>
              </a:rPr>
              <a:t>Zid kao cjelina je stabilan, međutim jedna ćelija nije sama za sebe stabilna. </a:t>
            </a:r>
            <a:r>
              <a:rPr lang="en-US" sz="1300" dirty="0" smtClean="0">
                <a:solidFill>
                  <a:schemeClr val="bg1"/>
                </a:solidFill>
              </a:rPr>
              <a:t>P</a:t>
            </a:r>
            <a:r>
              <a:rPr lang="sr-Latn-ME" sz="1300" dirty="0" smtClean="0">
                <a:solidFill>
                  <a:schemeClr val="bg1"/>
                </a:solidFill>
              </a:rPr>
              <a:t>rema tome, ćelije ovakvog zida zagata moraju se postepeno puniti odnosno prazniti.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90938" y="-513098"/>
            <a:ext cx="1109344" cy="342900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214788" y="6347151"/>
            <a:ext cx="1876150" cy="47387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Bsr=15 do 20m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200028" y="1284131"/>
            <a:ext cx="680622" cy="47387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H</a:t>
            </a:r>
            <a:r>
              <a:rPr lang="sr-Latn-ME" sz="1500" b="1" dirty="0" smtClean="0">
                <a:solidFill>
                  <a:schemeClr val="bg1"/>
                </a:solidFill>
                <a:sym typeface="Symbol"/>
              </a:rPr>
              <a:t>B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52527" y="1284131"/>
            <a:ext cx="2447783" cy="47387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200" b="1" dirty="0" smtClean="0">
                <a:solidFill>
                  <a:schemeClr val="bg1"/>
                </a:solidFill>
              </a:rPr>
              <a:t>H</a:t>
            </a:r>
            <a:r>
              <a:rPr lang="sr-Latn-ME" sz="1200" b="1" dirty="0" smtClean="0">
                <a:solidFill>
                  <a:schemeClr val="bg1"/>
                </a:solidFill>
                <a:sym typeface="Symbol"/>
              </a:rPr>
              <a:t>15 do 20m vodenog stuba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">
            <a:off x="5569473" y="1390975"/>
            <a:ext cx="2153412" cy="4917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708104" y="6360954"/>
            <a:ext cx="1876150" cy="473877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chemeClr val="bg1"/>
                </a:solidFill>
              </a:rPr>
              <a:t>Bsr=20 do 25m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907870" y="1825890"/>
            <a:ext cx="3171757" cy="247701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300" dirty="0" smtClean="0">
                <a:solidFill>
                  <a:schemeClr val="bg1"/>
                </a:solidFill>
              </a:rPr>
              <a:t>Niz nezavisnih krstastih ćelija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300" dirty="0" smtClean="0">
                <a:solidFill>
                  <a:schemeClr val="bg1"/>
                </a:solidFill>
              </a:rPr>
              <a:t>Ovakve ćelije se međusobno vezuju lučnim vezama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300" dirty="0" smtClean="0">
                <a:solidFill>
                  <a:schemeClr val="bg1"/>
                </a:solidFill>
              </a:rPr>
              <a:t>Svaka krstatsta ćelija je sama za sebe stabilna. Međutim, njeni djelovi su pojedinačno nestabilni</a:t>
            </a:r>
            <a:endParaRPr lang="en-US" sz="1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41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build="p" animBg="1"/>
      <p:bldP spid="25" grpId="0" animBg="1"/>
      <p:bldP spid="47" grpId="0" animBg="1"/>
      <p:bldP spid="48" grpId="0" animBg="1"/>
      <p:bldP spid="10" grpId="0" animBg="1"/>
      <p:bldP spid="1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154509" y="1484825"/>
            <a:ext cx="5211409" cy="3829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066"/>
            <a:ext cx="5769033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Proračun zidova zagata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700074" y="82279"/>
            <a:ext cx="4924424" cy="1508396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sr-Latn-ME" sz="1500" dirty="0" smtClean="0">
                <a:solidFill>
                  <a:schemeClr val="bg1"/>
                </a:solidFill>
              </a:rPr>
              <a:t>Hidrualički proračun</a:t>
            </a:r>
          </a:p>
          <a:p>
            <a:pPr marL="342900" indent="-342900">
              <a:buFont typeface="+mj-lt"/>
              <a:buAutoNum type="arabicPeriod"/>
            </a:pPr>
            <a:r>
              <a:rPr lang="sr-Latn-ME" sz="1500" dirty="0" smtClean="0">
                <a:solidFill>
                  <a:schemeClr val="bg1"/>
                </a:solidFill>
              </a:rPr>
              <a:t>Proračun stabilnosti zida</a:t>
            </a:r>
          </a:p>
          <a:p>
            <a:pPr marL="342900" indent="-342900">
              <a:buFont typeface="+mj-lt"/>
              <a:buAutoNum type="arabicPeriod"/>
            </a:pPr>
            <a:r>
              <a:rPr lang="sr-Latn-ME" sz="1500" dirty="0" smtClean="0">
                <a:solidFill>
                  <a:schemeClr val="bg1"/>
                </a:solidFill>
              </a:rPr>
              <a:t>Proračun elemenata, djelova konstrukcije zida.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23218" y="1819176"/>
            <a:ext cx="953712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talpa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36838" y="3182103"/>
            <a:ext cx="1310640" cy="864510"/>
          </a:xfrm>
          <a:prstGeom prst="rect">
            <a:avLst/>
          </a:prstGeom>
          <a:solidFill>
            <a:srgbClr val="0070C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389409" y="2099496"/>
            <a:ext cx="1943647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oblik provirne linije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436838" y="2476729"/>
            <a:ext cx="1310640" cy="1557412"/>
          </a:xfrm>
          <a:custGeom>
            <a:avLst/>
            <a:gdLst>
              <a:gd name="connsiteX0" fmla="*/ 0 w 1310640"/>
              <a:gd name="connsiteY0" fmla="*/ 0 h 1557412"/>
              <a:gd name="connsiteX1" fmla="*/ 193040 w 1310640"/>
              <a:gd name="connsiteY1" fmla="*/ 264160 h 1557412"/>
              <a:gd name="connsiteX2" fmla="*/ 365760 w 1310640"/>
              <a:gd name="connsiteY2" fmla="*/ 436880 h 1557412"/>
              <a:gd name="connsiteX3" fmla="*/ 518160 w 1310640"/>
              <a:gd name="connsiteY3" fmla="*/ 558800 h 1557412"/>
              <a:gd name="connsiteX4" fmla="*/ 619760 w 1310640"/>
              <a:gd name="connsiteY4" fmla="*/ 650240 h 1557412"/>
              <a:gd name="connsiteX5" fmla="*/ 670560 w 1310640"/>
              <a:gd name="connsiteY5" fmla="*/ 701040 h 1557412"/>
              <a:gd name="connsiteX6" fmla="*/ 731520 w 1310640"/>
              <a:gd name="connsiteY6" fmla="*/ 751840 h 1557412"/>
              <a:gd name="connsiteX7" fmla="*/ 782320 w 1310640"/>
              <a:gd name="connsiteY7" fmla="*/ 833120 h 1557412"/>
              <a:gd name="connsiteX8" fmla="*/ 863600 w 1310640"/>
              <a:gd name="connsiteY8" fmla="*/ 934720 h 1557412"/>
              <a:gd name="connsiteX9" fmla="*/ 914400 w 1310640"/>
              <a:gd name="connsiteY9" fmla="*/ 1016000 h 1557412"/>
              <a:gd name="connsiteX10" fmla="*/ 955040 w 1310640"/>
              <a:gd name="connsiteY10" fmla="*/ 1097280 h 1557412"/>
              <a:gd name="connsiteX11" fmla="*/ 985520 w 1310640"/>
              <a:gd name="connsiteY11" fmla="*/ 1137920 h 1557412"/>
              <a:gd name="connsiteX12" fmla="*/ 1016000 w 1310640"/>
              <a:gd name="connsiteY12" fmla="*/ 1188720 h 1557412"/>
              <a:gd name="connsiteX13" fmla="*/ 1066800 w 1310640"/>
              <a:gd name="connsiteY13" fmla="*/ 1270000 h 1557412"/>
              <a:gd name="connsiteX14" fmla="*/ 1107440 w 1310640"/>
              <a:gd name="connsiteY14" fmla="*/ 1310640 h 1557412"/>
              <a:gd name="connsiteX15" fmla="*/ 1137920 w 1310640"/>
              <a:gd name="connsiteY15" fmla="*/ 1381760 h 1557412"/>
              <a:gd name="connsiteX16" fmla="*/ 1198880 w 1310640"/>
              <a:gd name="connsiteY16" fmla="*/ 1463040 h 1557412"/>
              <a:gd name="connsiteX17" fmla="*/ 1249680 w 1310640"/>
              <a:gd name="connsiteY17" fmla="*/ 1524000 h 1557412"/>
              <a:gd name="connsiteX18" fmla="*/ 1300480 w 1310640"/>
              <a:gd name="connsiteY18" fmla="*/ 1554480 h 1557412"/>
              <a:gd name="connsiteX19" fmla="*/ 1310640 w 1310640"/>
              <a:gd name="connsiteY19" fmla="*/ 1554480 h 155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310640" h="1557412">
                <a:moveTo>
                  <a:pt x="0" y="0"/>
                </a:moveTo>
                <a:cubicBezTo>
                  <a:pt x="66040" y="95673"/>
                  <a:pt x="132080" y="191347"/>
                  <a:pt x="193040" y="264160"/>
                </a:cubicBezTo>
                <a:cubicBezTo>
                  <a:pt x="254000" y="336973"/>
                  <a:pt x="311573" y="387773"/>
                  <a:pt x="365760" y="436880"/>
                </a:cubicBezTo>
                <a:cubicBezTo>
                  <a:pt x="419947" y="485987"/>
                  <a:pt x="475827" y="523240"/>
                  <a:pt x="518160" y="558800"/>
                </a:cubicBezTo>
                <a:cubicBezTo>
                  <a:pt x="560493" y="594360"/>
                  <a:pt x="594360" y="626533"/>
                  <a:pt x="619760" y="650240"/>
                </a:cubicBezTo>
                <a:cubicBezTo>
                  <a:pt x="645160" y="673947"/>
                  <a:pt x="651933" y="684107"/>
                  <a:pt x="670560" y="701040"/>
                </a:cubicBezTo>
                <a:cubicBezTo>
                  <a:pt x="689187" y="717973"/>
                  <a:pt x="712893" y="729827"/>
                  <a:pt x="731520" y="751840"/>
                </a:cubicBezTo>
                <a:cubicBezTo>
                  <a:pt x="750147" y="773853"/>
                  <a:pt x="760307" y="802640"/>
                  <a:pt x="782320" y="833120"/>
                </a:cubicBezTo>
                <a:cubicBezTo>
                  <a:pt x="804333" y="863600"/>
                  <a:pt x="841587" y="904240"/>
                  <a:pt x="863600" y="934720"/>
                </a:cubicBezTo>
                <a:cubicBezTo>
                  <a:pt x="885613" y="965200"/>
                  <a:pt x="899160" y="988907"/>
                  <a:pt x="914400" y="1016000"/>
                </a:cubicBezTo>
                <a:cubicBezTo>
                  <a:pt x="929640" y="1043093"/>
                  <a:pt x="943187" y="1076960"/>
                  <a:pt x="955040" y="1097280"/>
                </a:cubicBezTo>
                <a:cubicBezTo>
                  <a:pt x="966893" y="1117600"/>
                  <a:pt x="975360" y="1122680"/>
                  <a:pt x="985520" y="1137920"/>
                </a:cubicBezTo>
                <a:cubicBezTo>
                  <a:pt x="995680" y="1153160"/>
                  <a:pt x="1002453" y="1166707"/>
                  <a:pt x="1016000" y="1188720"/>
                </a:cubicBezTo>
                <a:cubicBezTo>
                  <a:pt x="1029547" y="1210733"/>
                  <a:pt x="1051560" y="1249680"/>
                  <a:pt x="1066800" y="1270000"/>
                </a:cubicBezTo>
                <a:cubicBezTo>
                  <a:pt x="1082040" y="1290320"/>
                  <a:pt x="1095587" y="1292014"/>
                  <a:pt x="1107440" y="1310640"/>
                </a:cubicBezTo>
                <a:cubicBezTo>
                  <a:pt x="1119293" y="1329266"/>
                  <a:pt x="1122680" y="1356360"/>
                  <a:pt x="1137920" y="1381760"/>
                </a:cubicBezTo>
                <a:cubicBezTo>
                  <a:pt x="1153160" y="1407160"/>
                  <a:pt x="1180253" y="1439333"/>
                  <a:pt x="1198880" y="1463040"/>
                </a:cubicBezTo>
                <a:cubicBezTo>
                  <a:pt x="1217507" y="1486747"/>
                  <a:pt x="1232747" y="1508760"/>
                  <a:pt x="1249680" y="1524000"/>
                </a:cubicBezTo>
                <a:cubicBezTo>
                  <a:pt x="1266613" y="1539240"/>
                  <a:pt x="1290320" y="1549400"/>
                  <a:pt x="1300480" y="1554480"/>
                </a:cubicBezTo>
                <a:cubicBezTo>
                  <a:pt x="1310640" y="1559560"/>
                  <a:pt x="1310640" y="1557020"/>
                  <a:pt x="1310640" y="1554480"/>
                </a:cubicBezTo>
              </a:path>
            </a:pathLst>
          </a:cu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cxnSp>
        <p:nvCxnSpPr>
          <p:cNvPr id="14" name="Straight Connector 13"/>
          <p:cNvCxnSpPr/>
          <p:nvPr/>
        </p:nvCxnSpPr>
        <p:spPr>
          <a:xfrm>
            <a:off x="2704806" y="3852663"/>
            <a:ext cx="129834" cy="0"/>
          </a:xfrm>
          <a:prstGeom prst="line">
            <a:avLst/>
          </a:prstGeom>
          <a:ln w="4762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3628725" y="2448961"/>
            <a:ext cx="3795671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nivo vode za proračun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176930" y="3007370"/>
            <a:ext cx="3795671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otvori za drenažu ispune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810915" y="3786536"/>
            <a:ext cx="1736190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objekat u zagatu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783044" y="4079887"/>
            <a:ext cx="2813764" cy="3494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b="1" dirty="0" smtClean="0">
                <a:solidFill>
                  <a:schemeClr val="tx1"/>
                </a:solidFill>
              </a:rPr>
              <a:t>vodonepropusna podloga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50088" y="5230176"/>
            <a:ext cx="3774123" cy="780099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Uvijek težimo da baze talpi pobijemo u vodonepropusnu podlogu, stijenu ili glinu.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275224" y="5230175"/>
            <a:ext cx="3774123" cy="1094425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Želja nam je da provirna linija bude što niža, da bi ispuna zida bila što teža – stabilnost.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8878558" y="77712"/>
            <a:ext cx="3232162" cy="2495181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300" dirty="0" smtClean="0">
                <a:solidFill>
                  <a:schemeClr val="bg1"/>
                </a:solidFill>
              </a:rPr>
              <a:t>Oblik provirne linije se određuje laboratorijskim putem, ipsitivanjem modela zida u hidrolaboratoriji.</a:t>
            </a:r>
          </a:p>
          <a:p>
            <a:r>
              <a:rPr lang="sr-Latn-ME" sz="1300" dirty="0" smtClean="0">
                <a:solidFill>
                  <a:schemeClr val="bg1"/>
                </a:solidFill>
              </a:rPr>
              <a:t>U nedostatku ovakvih podataka za proračune zidova zagata usvajamo da je nivo vode u nasipu zida horizontalan i zavisi od vodopropusnosti podloge.</a:t>
            </a:r>
            <a:endParaRPr lang="en-US" sz="1300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1436838" y="3182102"/>
            <a:ext cx="1323375" cy="1"/>
          </a:xfrm>
          <a:prstGeom prst="line">
            <a:avLst/>
          </a:prstGeom>
          <a:ln w="635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3596808" y="3495040"/>
            <a:ext cx="414424" cy="37794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cxnSp>
        <p:nvCxnSpPr>
          <p:cNvPr id="28" name="Straight Arrow Connector 27"/>
          <p:cNvCxnSpPr>
            <a:stCxn id="26" idx="6"/>
          </p:cNvCxnSpPr>
          <p:nvPr/>
        </p:nvCxnSpPr>
        <p:spPr>
          <a:xfrm flipV="1">
            <a:off x="4011232" y="3399734"/>
            <a:ext cx="3507168" cy="284278"/>
          </a:xfrm>
          <a:prstGeom prst="straightConnector1">
            <a:avLst/>
          </a:prstGeom>
          <a:ln w="127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2"/>
          <p:cNvSpPr txBox="1">
            <a:spLocks/>
          </p:cNvSpPr>
          <p:nvPr/>
        </p:nvSpPr>
        <p:spPr>
          <a:xfrm>
            <a:off x="7518400" y="2749781"/>
            <a:ext cx="2976239" cy="1504838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Za zagatne zidove čije su talpe pobijene u stijenu, usvaja se:</a:t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2500" dirty="0" smtClean="0">
                <a:solidFill>
                  <a:schemeClr val="bg1"/>
                </a:solidFill>
              </a:rPr>
              <a:t>H</a:t>
            </a:r>
            <a:r>
              <a:rPr lang="sr-Latn-ME" sz="2500" baseline="-25000" dirty="0" smtClean="0">
                <a:solidFill>
                  <a:schemeClr val="bg1"/>
                </a:solidFill>
              </a:rPr>
              <a:t>w </a:t>
            </a:r>
            <a:r>
              <a:rPr lang="sr-Latn-ME" sz="2500" dirty="0" smtClean="0">
                <a:solidFill>
                  <a:schemeClr val="bg1"/>
                </a:solidFill>
                <a:sym typeface="Symbol"/>
              </a:rPr>
              <a:t> ¾ H</a:t>
            </a:r>
          </a:p>
          <a:p>
            <a:endParaRPr lang="sr-Latn-ME" sz="2000" dirty="0">
              <a:solidFill>
                <a:schemeClr val="bg1"/>
              </a:solidFill>
              <a:sym typeface="Symbol"/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8514080" y="4429352"/>
            <a:ext cx="3476347" cy="1504838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Za zagatne zidove čije su baze talpi u vodopropusnom sloju:</a:t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2500" dirty="0" smtClean="0">
                <a:solidFill>
                  <a:schemeClr val="bg1"/>
                </a:solidFill>
              </a:rPr>
              <a:t>H</a:t>
            </a:r>
            <a:r>
              <a:rPr lang="sr-Latn-ME" sz="2500" baseline="-25000" dirty="0" smtClean="0">
                <a:solidFill>
                  <a:schemeClr val="bg1"/>
                </a:solidFill>
              </a:rPr>
              <a:t>w </a:t>
            </a:r>
            <a:r>
              <a:rPr lang="sr-Latn-ME" sz="2500" dirty="0" smtClean="0">
                <a:solidFill>
                  <a:schemeClr val="bg1"/>
                </a:solidFill>
                <a:sym typeface="Symbol"/>
              </a:rPr>
              <a:t> ( ½ -</a:t>
            </a:r>
            <a:r>
              <a:rPr lang="sr-Latn-ME" sz="2000" dirty="0" smtClean="0">
                <a:solidFill>
                  <a:schemeClr val="bg1"/>
                </a:solidFill>
                <a:sym typeface="Symbol"/>
              </a:rPr>
              <a:t>2/3 </a:t>
            </a:r>
            <a:r>
              <a:rPr lang="sr-Latn-ME" sz="2500" dirty="0" smtClean="0">
                <a:solidFill>
                  <a:schemeClr val="bg1"/>
                </a:solidFill>
                <a:sym typeface="Symbol"/>
              </a:rPr>
              <a:t>) H </a:t>
            </a:r>
          </a:p>
          <a:p>
            <a:endParaRPr lang="sr-Latn-ME" sz="2500" dirty="0" smtClean="0">
              <a:solidFill>
                <a:schemeClr val="bg1"/>
              </a:solidFill>
              <a:sym typeface="Symbol"/>
            </a:endParaRPr>
          </a:p>
          <a:p>
            <a:endParaRPr lang="sr-Latn-ME" sz="2000" dirty="0">
              <a:solidFill>
                <a:schemeClr val="bg1"/>
              </a:solidFill>
              <a:sym typeface="Symbol"/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4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 animBg="1"/>
      <p:bldP spid="8" grpId="0"/>
      <p:bldP spid="10" grpId="0" animBg="1"/>
      <p:bldP spid="16" grpId="0"/>
      <p:bldP spid="17" grpId="0"/>
      <p:bldP spid="20" grpId="0"/>
      <p:bldP spid="21" grpId="0"/>
      <p:bldP spid="22" grpId="0" animBg="1"/>
      <p:bldP spid="23" grpId="0" animBg="1"/>
      <p:bldP spid="24" grpId="0" build="p" animBg="1"/>
      <p:bldP spid="26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4" y="1370653"/>
            <a:ext cx="5911215" cy="5290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066"/>
            <a:ext cx="5769033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Proračun zidova zagata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828401" y="75833"/>
            <a:ext cx="4924424" cy="175202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Kada bazama talpi ne možemo da siđemo do vodonepropusne podloge tada se dubina talpi </a:t>
            </a:r>
            <a:r>
              <a:rPr lang="sr-Latn-ME" sz="1700" b="1" dirty="0" smtClean="0">
                <a:solidFill>
                  <a:schemeClr val="bg1"/>
                </a:solidFill>
              </a:rPr>
              <a:t>h</a:t>
            </a:r>
            <a:r>
              <a:rPr lang="sr-Latn-ME" sz="1700" b="1" baseline="-25000" dirty="0" smtClean="0">
                <a:solidFill>
                  <a:schemeClr val="bg1"/>
                </a:solidFill>
              </a:rPr>
              <a:t>s</a:t>
            </a:r>
            <a:r>
              <a:rPr lang="sr-Latn-ME" sz="1500" dirty="0" smtClean="0">
                <a:solidFill>
                  <a:schemeClr val="bg1"/>
                </a:solidFill>
              </a:rPr>
              <a:t> ispod nivoa snižene vode u branjenom području određuje iz uslova sigurnosti protiv unutrašnje erozije tla.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74640" y="3870960"/>
            <a:ext cx="426720" cy="457200"/>
          </a:xfrm>
          <a:prstGeom prst="rect">
            <a:avLst/>
          </a:pr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121" y="2969895"/>
            <a:ext cx="2828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771" y="4425892"/>
            <a:ext cx="15335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685" y="4449704"/>
            <a:ext cx="145637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896" y="5555993"/>
            <a:ext cx="1923789" cy="447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627" y="6220577"/>
            <a:ext cx="629906" cy="52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087" y="6277860"/>
            <a:ext cx="1768784" cy="408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reeform 8"/>
          <p:cNvSpPr/>
          <p:nvPr/>
        </p:nvSpPr>
        <p:spPr>
          <a:xfrm>
            <a:off x="2154767" y="3512820"/>
            <a:ext cx="1495777" cy="1008662"/>
          </a:xfrm>
          <a:custGeom>
            <a:avLst/>
            <a:gdLst>
              <a:gd name="connsiteX0" fmla="*/ 1693 w 1495777"/>
              <a:gd name="connsiteY0" fmla="*/ 0 h 1008662"/>
              <a:gd name="connsiteX1" fmla="*/ 32173 w 1495777"/>
              <a:gd name="connsiteY1" fmla="*/ 76200 h 1008662"/>
              <a:gd name="connsiteX2" fmla="*/ 39793 w 1495777"/>
              <a:gd name="connsiteY2" fmla="*/ 144780 h 1008662"/>
              <a:gd name="connsiteX3" fmla="*/ 47413 w 1495777"/>
              <a:gd name="connsiteY3" fmla="*/ 266700 h 1008662"/>
              <a:gd name="connsiteX4" fmla="*/ 24553 w 1495777"/>
              <a:gd name="connsiteY4" fmla="*/ 320040 h 1008662"/>
              <a:gd name="connsiteX5" fmla="*/ 1693 w 1495777"/>
              <a:gd name="connsiteY5" fmla="*/ 381000 h 1008662"/>
              <a:gd name="connsiteX6" fmla="*/ 1693 w 1495777"/>
              <a:gd name="connsiteY6" fmla="*/ 419100 h 1008662"/>
              <a:gd name="connsiteX7" fmla="*/ 1693 w 1495777"/>
              <a:gd name="connsiteY7" fmla="*/ 472440 h 1008662"/>
              <a:gd name="connsiteX8" fmla="*/ 24553 w 1495777"/>
              <a:gd name="connsiteY8" fmla="*/ 510540 h 1008662"/>
              <a:gd name="connsiteX9" fmla="*/ 32173 w 1495777"/>
              <a:gd name="connsiteY9" fmla="*/ 563880 h 1008662"/>
              <a:gd name="connsiteX10" fmla="*/ 32173 w 1495777"/>
              <a:gd name="connsiteY10" fmla="*/ 617220 h 1008662"/>
              <a:gd name="connsiteX11" fmla="*/ 32173 w 1495777"/>
              <a:gd name="connsiteY11" fmla="*/ 632460 h 1008662"/>
              <a:gd name="connsiteX12" fmla="*/ 32173 w 1495777"/>
              <a:gd name="connsiteY12" fmla="*/ 685800 h 1008662"/>
              <a:gd name="connsiteX13" fmla="*/ 9313 w 1495777"/>
              <a:gd name="connsiteY13" fmla="*/ 723900 h 1008662"/>
              <a:gd name="connsiteX14" fmla="*/ 1693 w 1495777"/>
              <a:gd name="connsiteY14" fmla="*/ 762000 h 1008662"/>
              <a:gd name="connsiteX15" fmla="*/ 1693 w 1495777"/>
              <a:gd name="connsiteY15" fmla="*/ 815340 h 1008662"/>
              <a:gd name="connsiteX16" fmla="*/ 1693 w 1495777"/>
              <a:gd name="connsiteY16" fmla="*/ 838200 h 1008662"/>
              <a:gd name="connsiteX17" fmla="*/ 24553 w 1495777"/>
              <a:gd name="connsiteY17" fmla="*/ 906780 h 1008662"/>
              <a:gd name="connsiteX18" fmla="*/ 47413 w 1495777"/>
              <a:gd name="connsiteY18" fmla="*/ 967740 h 1008662"/>
              <a:gd name="connsiteX19" fmla="*/ 70273 w 1495777"/>
              <a:gd name="connsiteY19" fmla="*/ 982980 h 1008662"/>
              <a:gd name="connsiteX20" fmla="*/ 108373 w 1495777"/>
              <a:gd name="connsiteY20" fmla="*/ 982980 h 1008662"/>
              <a:gd name="connsiteX21" fmla="*/ 154093 w 1495777"/>
              <a:gd name="connsiteY21" fmla="*/ 990600 h 1008662"/>
              <a:gd name="connsiteX22" fmla="*/ 260773 w 1495777"/>
              <a:gd name="connsiteY22" fmla="*/ 975360 h 1008662"/>
              <a:gd name="connsiteX23" fmla="*/ 336973 w 1495777"/>
              <a:gd name="connsiteY23" fmla="*/ 944880 h 1008662"/>
              <a:gd name="connsiteX24" fmla="*/ 390313 w 1495777"/>
              <a:gd name="connsiteY24" fmla="*/ 944880 h 1008662"/>
              <a:gd name="connsiteX25" fmla="*/ 458893 w 1495777"/>
              <a:gd name="connsiteY25" fmla="*/ 944880 h 1008662"/>
              <a:gd name="connsiteX26" fmla="*/ 519853 w 1495777"/>
              <a:gd name="connsiteY26" fmla="*/ 944880 h 1008662"/>
              <a:gd name="connsiteX27" fmla="*/ 557953 w 1495777"/>
              <a:gd name="connsiteY27" fmla="*/ 952500 h 1008662"/>
              <a:gd name="connsiteX28" fmla="*/ 573193 w 1495777"/>
              <a:gd name="connsiteY28" fmla="*/ 975360 h 1008662"/>
              <a:gd name="connsiteX29" fmla="*/ 626533 w 1495777"/>
              <a:gd name="connsiteY29" fmla="*/ 998220 h 1008662"/>
              <a:gd name="connsiteX30" fmla="*/ 657013 w 1495777"/>
              <a:gd name="connsiteY30" fmla="*/ 998220 h 1008662"/>
              <a:gd name="connsiteX31" fmla="*/ 717973 w 1495777"/>
              <a:gd name="connsiteY31" fmla="*/ 952500 h 1008662"/>
              <a:gd name="connsiteX32" fmla="*/ 786553 w 1495777"/>
              <a:gd name="connsiteY32" fmla="*/ 944880 h 1008662"/>
              <a:gd name="connsiteX33" fmla="*/ 817033 w 1495777"/>
              <a:gd name="connsiteY33" fmla="*/ 960120 h 1008662"/>
              <a:gd name="connsiteX34" fmla="*/ 916093 w 1495777"/>
              <a:gd name="connsiteY34" fmla="*/ 960120 h 1008662"/>
              <a:gd name="connsiteX35" fmla="*/ 954193 w 1495777"/>
              <a:gd name="connsiteY35" fmla="*/ 975360 h 1008662"/>
              <a:gd name="connsiteX36" fmla="*/ 1038013 w 1495777"/>
              <a:gd name="connsiteY36" fmla="*/ 975360 h 1008662"/>
              <a:gd name="connsiteX37" fmla="*/ 1114213 w 1495777"/>
              <a:gd name="connsiteY37" fmla="*/ 982980 h 1008662"/>
              <a:gd name="connsiteX38" fmla="*/ 1167553 w 1495777"/>
              <a:gd name="connsiteY38" fmla="*/ 1005840 h 1008662"/>
              <a:gd name="connsiteX39" fmla="*/ 1274233 w 1495777"/>
              <a:gd name="connsiteY39" fmla="*/ 1005840 h 1008662"/>
              <a:gd name="connsiteX40" fmla="*/ 1342813 w 1495777"/>
              <a:gd name="connsiteY40" fmla="*/ 1005840 h 1008662"/>
              <a:gd name="connsiteX41" fmla="*/ 1403773 w 1495777"/>
              <a:gd name="connsiteY41" fmla="*/ 1005840 h 1008662"/>
              <a:gd name="connsiteX42" fmla="*/ 1426633 w 1495777"/>
              <a:gd name="connsiteY42" fmla="*/ 967740 h 1008662"/>
              <a:gd name="connsiteX43" fmla="*/ 1464733 w 1495777"/>
              <a:gd name="connsiteY43" fmla="*/ 914400 h 1008662"/>
              <a:gd name="connsiteX44" fmla="*/ 1479973 w 1495777"/>
              <a:gd name="connsiteY44" fmla="*/ 815340 h 1008662"/>
              <a:gd name="connsiteX45" fmla="*/ 1495213 w 1495777"/>
              <a:gd name="connsiteY45" fmla="*/ 685800 h 1008662"/>
              <a:gd name="connsiteX46" fmla="*/ 1479973 w 1495777"/>
              <a:gd name="connsiteY46" fmla="*/ 533400 h 1008662"/>
              <a:gd name="connsiteX47" fmla="*/ 1479973 w 1495777"/>
              <a:gd name="connsiteY47" fmla="*/ 441960 h 1008662"/>
              <a:gd name="connsiteX48" fmla="*/ 1487593 w 1495777"/>
              <a:gd name="connsiteY48" fmla="*/ 358140 h 1008662"/>
              <a:gd name="connsiteX49" fmla="*/ 1495213 w 1495777"/>
              <a:gd name="connsiteY49" fmla="*/ 342900 h 1008662"/>
              <a:gd name="connsiteX50" fmla="*/ 1495213 w 1495777"/>
              <a:gd name="connsiteY50" fmla="*/ 304800 h 1008662"/>
              <a:gd name="connsiteX51" fmla="*/ 1495213 w 1495777"/>
              <a:gd name="connsiteY51" fmla="*/ 274320 h 1008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495777" h="1008662">
                <a:moveTo>
                  <a:pt x="1693" y="0"/>
                </a:moveTo>
                <a:cubicBezTo>
                  <a:pt x="13758" y="26035"/>
                  <a:pt x="25823" y="52070"/>
                  <a:pt x="32173" y="76200"/>
                </a:cubicBezTo>
                <a:cubicBezTo>
                  <a:pt x="38523" y="100330"/>
                  <a:pt x="37253" y="113030"/>
                  <a:pt x="39793" y="144780"/>
                </a:cubicBezTo>
                <a:cubicBezTo>
                  <a:pt x="42333" y="176530"/>
                  <a:pt x="49953" y="237490"/>
                  <a:pt x="47413" y="266700"/>
                </a:cubicBezTo>
                <a:cubicBezTo>
                  <a:pt x="44873" y="295910"/>
                  <a:pt x="32173" y="300990"/>
                  <a:pt x="24553" y="320040"/>
                </a:cubicBezTo>
                <a:cubicBezTo>
                  <a:pt x="16933" y="339090"/>
                  <a:pt x="5503" y="364490"/>
                  <a:pt x="1693" y="381000"/>
                </a:cubicBezTo>
                <a:cubicBezTo>
                  <a:pt x="-2117" y="397510"/>
                  <a:pt x="1693" y="419100"/>
                  <a:pt x="1693" y="419100"/>
                </a:cubicBezTo>
                <a:cubicBezTo>
                  <a:pt x="1693" y="434340"/>
                  <a:pt x="-2117" y="457200"/>
                  <a:pt x="1693" y="472440"/>
                </a:cubicBezTo>
                <a:cubicBezTo>
                  <a:pt x="5503" y="487680"/>
                  <a:pt x="19473" y="495300"/>
                  <a:pt x="24553" y="510540"/>
                </a:cubicBezTo>
                <a:cubicBezTo>
                  <a:pt x="29633" y="525780"/>
                  <a:pt x="30903" y="546100"/>
                  <a:pt x="32173" y="563880"/>
                </a:cubicBezTo>
                <a:cubicBezTo>
                  <a:pt x="33443" y="581660"/>
                  <a:pt x="32173" y="617220"/>
                  <a:pt x="32173" y="617220"/>
                </a:cubicBezTo>
                <a:lnTo>
                  <a:pt x="32173" y="632460"/>
                </a:lnTo>
                <a:cubicBezTo>
                  <a:pt x="32173" y="643890"/>
                  <a:pt x="35983" y="670560"/>
                  <a:pt x="32173" y="685800"/>
                </a:cubicBezTo>
                <a:cubicBezTo>
                  <a:pt x="28363" y="701040"/>
                  <a:pt x="14393" y="711200"/>
                  <a:pt x="9313" y="723900"/>
                </a:cubicBezTo>
                <a:cubicBezTo>
                  <a:pt x="4233" y="736600"/>
                  <a:pt x="2963" y="746760"/>
                  <a:pt x="1693" y="762000"/>
                </a:cubicBezTo>
                <a:cubicBezTo>
                  <a:pt x="423" y="777240"/>
                  <a:pt x="1693" y="815340"/>
                  <a:pt x="1693" y="815340"/>
                </a:cubicBezTo>
                <a:cubicBezTo>
                  <a:pt x="1693" y="828040"/>
                  <a:pt x="-2117" y="822960"/>
                  <a:pt x="1693" y="838200"/>
                </a:cubicBezTo>
                <a:cubicBezTo>
                  <a:pt x="5503" y="853440"/>
                  <a:pt x="16933" y="885190"/>
                  <a:pt x="24553" y="906780"/>
                </a:cubicBezTo>
                <a:cubicBezTo>
                  <a:pt x="32173" y="928370"/>
                  <a:pt x="39793" y="955040"/>
                  <a:pt x="47413" y="967740"/>
                </a:cubicBezTo>
                <a:cubicBezTo>
                  <a:pt x="55033" y="980440"/>
                  <a:pt x="60113" y="980440"/>
                  <a:pt x="70273" y="982980"/>
                </a:cubicBezTo>
                <a:cubicBezTo>
                  <a:pt x="80433" y="985520"/>
                  <a:pt x="94403" y="981710"/>
                  <a:pt x="108373" y="982980"/>
                </a:cubicBezTo>
                <a:cubicBezTo>
                  <a:pt x="122343" y="984250"/>
                  <a:pt x="128693" y="991870"/>
                  <a:pt x="154093" y="990600"/>
                </a:cubicBezTo>
                <a:cubicBezTo>
                  <a:pt x="179493" y="989330"/>
                  <a:pt x="230293" y="982980"/>
                  <a:pt x="260773" y="975360"/>
                </a:cubicBezTo>
                <a:cubicBezTo>
                  <a:pt x="291253" y="967740"/>
                  <a:pt x="315383" y="949960"/>
                  <a:pt x="336973" y="944880"/>
                </a:cubicBezTo>
                <a:cubicBezTo>
                  <a:pt x="358563" y="939800"/>
                  <a:pt x="390313" y="944880"/>
                  <a:pt x="390313" y="944880"/>
                </a:cubicBezTo>
                <a:lnTo>
                  <a:pt x="458893" y="944880"/>
                </a:lnTo>
                <a:cubicBezTo>
                  <a:pt x="480483" y="944880"/>
                  <a:pt x="503343" y="943610"/>
                  <a:pt x="519853" y="944880"/>
                </a:cubicBezTo>
                <a:cubicBezTo>
                  <a:pt x="536363" y="946150"/>
                  <a:pt x="549063" y="947420"/>
                  <a:pt x="557953" y="952500"/>
                </a:cubicBezTo>
                <a:cubicBezTo>
                  <a:pt x="566843" y="957580"/>
                  <a:pt x="561763" y="967740"/>
                  <a:pt x="573193" y="975360"/>
                </a:cubicBezTo>
                <a:cubicBezTo>
                  <a:pt x="584623" y="982980"/>
                  <a:pt x="612563" y="994410"/>
                  <a:pt x="626533" y="998220"/>
                </a:cubicBezTo>
                <a:cubicBezTo>
                  <a:pt x="640503" y="1002030"/>
                  <a:pt x="641773" y="1005840"/>
                  <a:pt x="657013" y="998220"/>
                </a:cubicBezTo>
                <a:cubicBezTo>
                  <a:pt x="672253" y="990600"/>
                  <a:pt x="696383" y="961390"/>
                  <a:pt x="717973" y="952500"/>
                </a:cubicBezTo>
                <a:cubicBezTo>
                  <a:pt x="739563" y="943610"/>
                  <a:pt x="770043" y="943610"/>
                  <a:pt x="786553" y="944880"/>
                </a:cubicBezTo>
                <a:cubicBezTo>
                  <a:pt x="803063" y="946150"/>
                  <a:pt x="795443" y="957580"/>
                  <a:pt x="817033" y="960120"/>
                </a:cubicBezTo>
                <a:cubicBezTo>
                  <a:pt x="838623" y="962660"/>
                  <a:pt x="893233" y="957580"/>
                  <a:pt x="916093" y="960120"/>
                </a:cubicBezTo>
                <a:cubicBezTo>
                  <a:pt x="938953" y="962660"/>
                  <a:pt x="933873" y="972820"/>
                  <a:pt x="954193" y="975360"/>
                </a:cubicBezTo>
                <a:cubicBezTo>
                  <a:pt x="974513" y="977900"/>
                  <a:pt x="1011343" y="974090"/>
                  <a:pt x="1038013" y="975360"/>
                </a:cubicBezTo>
                <a:cubicBezTo>
                  <a:pt x="1064683" y="976630"/>
                  <a:pt x="1092623" y="977900"/>
                  <a:pt x="1114213" y="982980"/>
                </a:cubicBezTo>
                <a:cubicBezTo>
                  <a:pt x="1135803" y="988060"/>
                  <a:pt x="1140883" y="1002030"/>
                  <a:pt x="1167553" y="1005840"/>
                </a:cubicBezTo>
                <a:cubicBezTo>
                  <a:pt x="1194223" y="1009650"/>
                  <a:pt x="1274233" y="1005840"/>
                  <a:pt x="1274233" y="1005840"/>
                </a:cubicBezTo>
                <a:lnTo>
                  <a:pt x="1342813" y="1005840"/>
                </a:lnTo>
                <a:cubicBezTo>
                  <a:pt x="1364403" y="1005840"/>
                  <a:pt x="1389803" y="1012190"/>
                  <a:pt x="1403773" y="1005840"/>
                </a:cubicBezTo>
                <a:cubicBezTo>
                  <a:pt x="1417743" y="999490"/>
                  <a:pt x="1416473" y="982980"/>
                  <a:pt x="1426633" y="967740"/>
                </a:cubicBezTo>
                <a:cubicBezTo>
                  <a:pt x="1436793" y="952500"/>
                  <a:pt x="1455843" y="939800"/>
                  <a:pt x="1464733" y="914400"/>
                </a:cubicBezTo>
                <a:cubicBezTo>
                  <a:pt x="1473623" y="889000"/>
                  <a:pt x="1474893" y="853440"/>
                  <a:pt x="1479973" y="815340"/>
                </a:cubicBezTo>
                <a:cubicBezTo>
                  <a:pt x="1485053" y="777240"/>
                  <a:pt x="1495213" y="732790"/>
                  <a:pt x="1495213" y="685800"/>
                </a:cubicBezTo>
                <a:cubicBezTo>
                  <a:pt x="1495213" y="638810"/>
                  <a:pt x="1482513" y="574040"/>
                  <a:pt x="1479973" y="533400"/>
                </a:cubicBezTo>
                <a:cubicBezTo>
                  <a:pt x="1477433" y="492760"/>
                  <a:pt x="1478703" y="471170"/>
                  <a:pt x="1479973" y="441960"/>
                </a:cubicBezTo>
                <a:cubicBezTo>
                  <a:pt x="1481243" y="412750"/>
                  <a:pt x="1485053" y="374650"/>
                  <a:pt x="1487593" y="358140"/>
                </a:cubicBezTo>
                <a:cubicBezTo>
                  <a:pt x="1490133" y="341630"/>
                  <a:pt x="1493943" y="351790"/>
                  <a:pt x="1495213" y="342900"/>
                </a:cubicBezTo>
                <a:cubicBezTo>
                  <a:pt x="1496483" y="334010"/>
                  <a:pt x="1495213" y="304800"/>
                  <a:pt x="1495213" y="304800"/>
                </a:cubicBezTo>
                <a:lnTo>
                  <a:pt x="1495213" y="274320"/>
                </a:lnTo>
              </a:path>
            </a:pathLst>
          </a:custGeom>
          <a:noFill/>
          <a:ln w="31750">
            <a:solidFill>
              <a:srgbClr val="00B0F0"/>
            </a:solidFill>
            <a:headEnd type="oval"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828401" y="2046712"/>
            <a:ext cx="4924424" cy="75744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tx1"/>
                </a:solidFill>
              </a:rPr>
              <a:t>U momentu labilne ravnoteže tlo lebdi u vodi koja dotiče odozdo: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834131" y="3638427"/>
            <a:ext cx="4924424" cy="75744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tx1"/>
                </a:solidFill>
              </a:rPr>
              <a:t>Da bi imali  potrebnu sigurnost protiv unutrašnje erozije tla usvajamo: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6915411" y="5125144"/>
            <a:ext cx="4924424" cy="45605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tx1"/>
                </a:solidFill>
              </a:rPr>
              <a:t>Dubinu </a:t>
            </a:r>
            <a:r>
              <a:rPr lang="sr-Latn-ME" sz="1400" b="1" dirty="0">
                <a:solidFill>
                  <a:schemeClr val="tx1"/>
                </a:solidFill>
              </a:rPr>
              <a:t>h</a:t>
            </a:r>
            <a:r>
              <a:rPr lang="sr-Latn-ME" sz="1400" b="1" baseline="-25000" dirty="0">
                <a:solidFill>
                  <a:schemeClr val="tx1"/>
                </a:solidFill>
              </a:rPr>
              <a:t>s</a:t>
            </a:r>
            <a:r>
              <a:rPr lang="sr-Latn-ME" sz="1500" dirty="0" smtClean="0">
                <a:solidFill>
                  <a:schemeClr val="tx1"/>
                </a:solidFill>
              </a:rPr>
              <a:t> izračunavamo iz puta vode </a:t>
            </a:r>
            <a:r>
              <a:rPr lang="sr-Latn-ME" sz="1500" b="1" dirty="0" smtClean="0">
                <a:solidFill>
                  <a:schemeClr val="tx1"/>
                </a:solidFill>
              </a:rPr>
              <a:t>L</a:t>
            </a:r>
            <a:r>
              <a:rPr lang="sr-Latn-ME" sz="1500" dirty="0" smtClean="0">
                <a:solidFill>
                  <a:schemeClr val="tx1"/>
                </a:solidFill>
              </a:rPr>
              <a:t>:</a:t>
            </a:r>
            <a:endParaRPr lang="en-US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27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26" y="1370653"/>
            <a:ext cx="6821185" cy="3107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8066"/>
            <a:ext cx="5769033" cy="628139"/>
          </a:xfrm>
        </p:spPr>
        <p:txBody>
          <a:bodyPr>
            <a:normAutofit fontScale="90000"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Proračun </a:t>
            </a:r>
            <a:r>
              <a:rPr lang="sr-Latn-ME" sz="2500" dirty="0">
                <a:solidFill>
                  <a:srgbClr val="FFFFFF"/>
                </a:solidFill>
              </a:rPr>
              <a:t>zidova zagata– proračun stabilnosti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915411" y="-1021"/>
            <a:ext cx="5276589" cy="2793233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Proračunom stabilnosti ispituje se 1.0m dužine zida. Kod ćelijskih zidova u račun se unosi srednja širina zida </a:t>
            </a:r>
            <a:r>
              <a:rPr lang="sr-Latn-ME" sz="1400" b="1" dirty="0" smtClean="0">
                <a:solidFill>
                  <a:schemeClr val="bg1"/>
                </a:solidFill>
              </a:rPr>
              <a:t>B</a:t>
            </a:r>
            <a:r>
              <a:rPr lang="sr-Latn-ME" sz="1400" b="1" baseline="-25000" dirty="0" smtClean="0">
                <a:solidFill>
                  <a:schemeClr val="bg1"/>
                </a:solidFill>
              </a:rPr>
              <a:t>sr</a:t>
            </a:r>
            <a:r>
              <a:rPr lang="sr-Latn-ME" sz="1400" dirty="0" smtClean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Stabilnost zida zagata se ispituje  kao što se ispituje zid bilo koga dugog masivnog objekta istih dimenzija.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Ispitujemo stabilnost na kliženje i izračunavamo napone na koti donje ivice zida, baza talpi. Ako se u ovoj spojnici jave naponi zatezanja, treba ispitati i sigurnost na preturanje zida.</a:t>
            </a:r>
            <a:endParaRPr lang="sr-Latn-ME" sz="1400" dirty="0">
              <a:solidFill>
                <a:schemeClr val="bg1"/>
              </a:solidFill>
            </a:endParaRPr>
          </a:p>
          <a:p>
            <a:endParaRPr lang="sr-Latn-ME" sz="1400" dirty="0" smtClean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78075" y="3520440"/>
            <a:ext cx="426720" cy="340360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8055684" y="2803212"/>
            <a:ext cx="4136316" cy="1465668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Pritisci vode </a:t>
            </a:r>
            <a:r>
              <a:rPr lang="sr-Latn-ME" sz="1400" b="1" dirty="0" smtClean="0">
                <a:solidFill>
                  <a:schemeClr val="bg1"/>
                </a:solidFill>
              </a:rPr>
              <a:t>hidrostatičkog</a:t>
            </a:r>
            <a:r>
              <a:rPr lang="sr-Latn-ME" sz="1400" dirty="0" smtClean="0">
                <a:solidFill>
                  <a:schemeClr val="bg1"/>
                </a:solidFill>
              </a:rPr>
              <a:t> oblika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Rankinovi pritisci tla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400" dirty="0" smtClean="0">
                <a:solidFill>
                  <a:schemeClr val="bg1"/>
                </a:solidFill>
              </a:rPr>
              <a:t>Koristi se puna vrijednost pasivnog pritiska </a:t>
            </a:r>
            <a:r>
              <a:rPr lang="sr-Latn-ME" sz="1400" b="1" dirty="0" smtClean="0">
                <a:solidFill>
                  <a:schemeClr val="bg1"/>
                </a:solidFill>
              </a:rPr>
              <a:t>p</a:t>
            </a:r>
            <a:r>
              <a:rPr lang="sr-Latn-ME" sz="1400" b="1" baseline="-25000" dirty="0" smtClean="0">
                <a:solidFill>
                  <a:schemeClr val="bg1"/>
                </a:solidFill>
              </a:rPr>
              <a:t>p</a:t>
            </a:r>
            <a:endParaRPr lang="en-US" sz="1400" b="1" baseline="-250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08480" y="2924292"/>
            <a:ext cx="1066800" cy="596148"/>
          </a:xfrm>
          <a:prstGeom prst="rect">
            <a:avLst/>
          </a:prstGeom>
          <a:solidFill>
            <a:schemeClr val="accent1"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12" name="Right Triangle 11"/>
          <p:cNvSpPr/>
          <p:nvPr/>
        </p:nvSpPr>
        <p:spPr>
          <a:xfrm flipH="1">
            <a:off x="1808480" y="1838960"/>
            <a:ext cx="1066800" cy="1085332"/>
          </a:xfrm>
          <a:prstGeom prst="rtTriangle">
            <a:avLst/>
          </a:prstGeom>
          <a:solidFill>
            <a:schemeClr val="accent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8" y="4451638"/>
            <a:ext cx="1678622" cy="59796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26" y="5265983"/>
            <a:ext cx="4548894" cy="140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359" y="4745134"/>
            <a:ext cx="2407601" cy="5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151" y="4332052"/>
            <a:ext cx="3926209" cy="787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475" y="5204427"/>
            <a:ext cx="5117205" cy="159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41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37" grpId="0" build="p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9826"/>
            <a:ext cx="5769033" cy="628139"/>
          </a:xfrm>
        </p:spPr>
        <p:txBody>
          <a:bodyPr>
            <a:normAutofit fontScale="90000"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Proračun zidova zagata </a:t>
            </a:r>
            <a:br>
              <a:rPr lang="sr-Latn-ME" sz="2500" dirty="0" smtClean="0">
                <a:solidFill>
                  <a:srgbClr val="FFFFFF"/>
                </a:solidFill>
              </a:rPr>
            </a:br>
            <a:r>
              <a:rPr lang="sr-Latn-ME" sz="2500" dirty="0" smtClean="0">
                <a:solidFill>
                  <a:srgbClr val="FFFFFF"/>
                </a:solidFill>
              </a:rPr>
              <a:t>proračun elemenata, djelova zida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48237" y="11908"/>
            <a:ext cx="3899145" cy="1247932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Suvi zid (1) je zid priboja sa jednim razupiranjem pomjerljivog oslonca (zatege) i obično elastičnog ukleštenja u tlo</a:t>
            </a: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635" y="11908"/>
            <a:ext cx="3603365" cy="2957987"/>
          </a:xfrm>
          <a:prstGeom prst="rect">
            <a:avLst/>
          </a:prstGeom>
          <a:noFill/>
          <a:ln w="158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343" y="2516142"/>
            <a:ext cx="3472177" cy="3868996"/>
          </a:xfrm>
          <a:prstGeom prst="rect">
            <a:avLst/>
          </a:prstGeom>
          <a:noFill/>
          <a:ln w="158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9510641" y="56055"/>
            <a:ext cx="1299599" cy="37872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rgbClr val="0070C0"/>
                </a:solidFill>
              </a:rPr>
              <a:t>mokri zid</a:t>
            </a:r>
            <a:endParaRPr lang="en-US" sz="1500" b="1" dirty="0">
              <a:solidFill>
                <a:srgbClr val="0070C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0515600" y="528320"/>
            <a:ext cx="0" cy="17170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1450320" y="528320"/>
            <a:ext cx="0" cy="171704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11036041" y="2126920"/>
            <a:ext cx="952759" cy="37872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b="1" dirty="0" smtClean="0">
                <a:solidFill>
                  <a:srgbClr val="00B050"/>
                </a:solidFill>
              </a:rPr>
              <a:t>suvi zid</a:t>
            </a:r>
            <a:endParaRPr lang="en-US" sz="1500" b="1" dirty="0">
              <a:solidFill>
                <a:srgbClr val="00B050"/>
              </a:solidFill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568556" y="1386840"/>
            <a:ext cx="3878825" cy="79093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Mokri zid (2) je opterećen i otporom tla ispune, </a:t>
            </a:r>
            <a:r>
              <a:rPr lang="sr-Latn-ME" sz="1500" b="1" dirty="0" smtClean="0">
                <a:solidFill>
                  <a:schemeClr val="bg1"/>
                </a:solidFill>
              </a:rPr>
              <a:t>Krejovim otporom</a:t>
            </a:r>
            <a:r>
              <a:rPr lang="sr-Latn-ME" sz="1500" dirty="0" smtClean="0">
                <a:solidFill>
                  <a:schemeClr val="bg1"/>
                </a:solidFill>
              </a:rPr>
              <a:t> smicanja u tlu.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53379" y="2516142"/>
            <a:ext cx="3240062" cy="2974167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Dijagrami pritisaka ispune na talpe zavise i od širine B zida. Pri pojavi aktivnog pritiska tla dolazi do otkidanja zemljanog klina. Ako je širina zida mala, ne može se formirati puna vrijednost zemljanog klina na visini tj. dužini talpe </a:t>
            </a:r>
            <a:r>
              <a:rPr lang="sr-Latn-ME" sz="1500" b="1" dirty="0" smtClean="0">
                <a:solidFill>
                  <a:schemeClr val="bg1"/>
                </a:solidFill>
              </a:rPr>
              <a:t>t+f </a:t>
            </a:r>
            <a:r>
              <a:rPr lang="sr-Latn-ME" sz="1500" dirty="0" smtClean="0">
                <a:solidFill>
                  <a:schemeClr val="bg1"/>
                </a:solidFill>
              </a:rPr>
              <a:t> zbog postojanja suprotnog zida. </a:t>
            </a:r>
            <a:endParaRPr lang="en-US" sz="1500" b="1" dirty="0">
              <a:solidFill>
                <a:schemeClr val="bg1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175" y="3032072"/>
            <a:ext cx="3689778" cy="1548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702" y="4885104"/>
            <a:ext cx="2589339" cy="57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968" y="5755526"/>
            <a:ext cx="4838192" cy="547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 flipV="1">
            <a:off x="4968240" y="3149600"/>
            <a:ext cx="1056640" cy="12090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5039360" y="3942450"/>
            <a:ext cx="1056640" cy="12090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20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  <p:bldP spid="22" grpId="0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to PowerPoint.potx" id="{43699C43-EC89-4A55-9A99-3FD944590577}" vid="{3C36ED3A-1C33-4ECB-8650-37D568EF45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1584528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2012-06-20T23:39:00+00:00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TP102923943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843282</LocLastLocAttemptVersionLookup>
    <IsSearchable xmlns="4873beb7-5857-4685-be1f-d57550cc96cc">true</IsSearchable>
    <TemplateTemplateType xmlns="4873beb7-5857-4685-be1f-d57550cc96cc">PowerPoint Template - Slideshow Launch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LocMarketGroupTiers2 xmlns="4873beb7-5857-4685-be1f-d57550cc96cc" xsi:nil="true"/>
    <APAuthor xmlns="4873beb7-5857-4685-be1f-d57550cc96cc">
      <UserInfo>
        <DisplayName>REDMOND\v-sa</DisplayName>
        <AccountId>2467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970C04F-E7AC-41AB-9C6D-1B1BB88BFF7F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4873beb7-5857-4685-be1f-d57550cc96cc"/>
  </ds:schemaRefs>
</ds:datastoreItem>
</file>

<file path=customXml/itemProps2.xml><?xml version="1.0" encoding="utf-8"?>
<ds:datastoreItem xmlns:ds="http://schemas.openxmlformats.org/officeDocument/2006/customXml" ds:itemID="{63EE7759-C66F-4EA4-9863-7EBA32518D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DEC53A-9DF1-4780-BE92-17E971B7A9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 2013</Template>
  <TotalTime>21159</TotalTime>
  <Words>1063</Words>
  <Application>Microsoft Office PowerPoint</Application>
  <PresentationFormat>Widescreen</PresentationFormat>
  <Paragraphs>120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Segoe UI</vt:lpstr>
      <vt:lpstr>Segoe UI Light</vt:lpstr>
      <vt:lpstr>Symbol</vt:lpstr>
      <vt:lpstr>Wingdings</vt:lpstr>
      <vt:lpstr>WelcomeDoc</vt:lpstr>
      <vt:lpstr>Посебне технике фундирања 2021</vt:lpstr>
      <vt:lpstr>Zagati</vt:lpstr>
      <vt:lpstr>Zid zagata od koritastih talpi</vt:lpstr>
      <vt:lpstr>Zid zagata od ravnih talpi</vt:lpstr>
      <vt:lpstr>Zid zagata od ravnih talpi</vt:lpstr>
      <vt:lpstr>Proračun zidova zagata</vt:lpstr>
      <vt:lpstr>Proračun zidova zagata</vt:lpstr>
      <vt:lpstr>Proračun zidova zagata– proračun stabilnosti</vt:lpstr>
      <vt:lpstr>Proračun zidova zagata  proračun elemenata, djelova zida</vt:lpstr>
      <vt:lpstr>Proračun zidova zagata  proračun elemenata, djelova zida</vt:lpstr>
      <vt:lpstr>Proračun zidova zagata  Ćelijski zid zagata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PowerPoint</dc:title>
  <dc:creator>PC</dc:creator>
  <cp:lastModifiedBy>PC</cp:lastModifiedBy>
  <cp:revision>1628</cp:revision>
  <dcterms:created xsi:type="dcterms:W3CDTF">2020-09-27T13:47:40Z</dcterms:created>
  <dcterms:modified xsi:type="dcterms:W3CDTF">2021-02-17T15:22:47Z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_TemplateID">
    <vt:lpwstr>TC029239449991</vt:lpwstr>
  </property>
  <property fmtid="{D5CDD505-2E9C-101B-9397-08002B2CF9AE}" pid="4" name="ContentTypeId">
    <vt:lpwstr>0x0101006EDDDB5EE6D98C44930B742096920B300400F5B6D36B3EF94B4E9A635CDF2A18F5B8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</Properties>
</file>