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9"/>
  </p:notesMasterIdLst>
  <p:sldIdLst>
    <p:sldId id="256" r:id="rId5"/>
    <p:sldId id="393" r:id="rId6"/>
    <p:sldId id="394" r:id="rId7"/>
    <p:sldId id="401" r:id="rId8"/>
    <p:sldId id="388" r:id="rId9"/>
    <p:sldId id="395" r:id="rId10"/>
    <p:sldId id="396" r:id="rId11"/>
    <p:sldId id="398" r:id="rId12"/>
    <p:sldId id="397" r:id="rId13"/>
    <p:sldId id="399" r:id="rId14"/>
    <p:sldId id="400" r:id="rId15"/>
    <p:sldId id="402" r:id="rId16"/>
    <p:sldId id="403" r:id="rId17"/>
    <p:sldId id="40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elcome" id="{E75E278A-FF0E-49A4-B170-79828D63BBAD}">
          <p14:sldIdLst>
            <p14:sldId id="256"/>
          </p14:sldIdLst>
        </p14:section>
        <p14:section name="Design, Impress, Work Together" id="{B9B51309-D148-4332-87C2-07BE32FBCA3B}">
          <p14:sldIdLst>
            <p14:sldId id="393"/>
            <p14:sldId id="394"/>
            <p14:sldId id="401"/>
            <p14:sldId id="388"/>
            <p14:sldId id="395"/>
            <p14:sldId id="396"/>
            <p14:sldId id="398"/>
            <p14:sldId id="397"/>
            <p14:sldId id="399"/>
            <p14:sldId id="400"/>
            <p14:sldId id="402"/>
            <p14:sldId id="403"/>
            <p14:sldId id="404"/>
          </p14:sldIdLst>
        </p14:section>
        <p14:section name="Learn More" id="{2CC34DB2-6590-42C0-AD4B-A04C6060184E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B4A6"/>
    <a:srgbClr val="EFD5A2"/>
    <a:srgbClr val="C9A6E4"/>
    <a:srgbClr val="D24726"/>
    <a:srgbClr val="DD462F"/>
    <a:srgbClr val="FFFFFF"/>
    <a:srgbClr val="734F29"/>
    <a:srgbClr val="AEB785"/>
    <a:srgbClr val="3B3026"/>
    <a:srgbClr val="ECE1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07" autoAdjust="0"/>
    <p:restoredTop sz="94434" autoAdjust="0"/>
  </p:normalViewPr>
  <p:slideViewPr>
    <p:cSldViewPr snapToGrid="0">
      <p:cViewPr varScale="1">
        <p:scale>
          <a:sx n="68" d="100"/>
          <a:sy n="68" d="100"/>
        </p:scale>
        <p:origin x="84" y="78"/>
      </p:cViewPr>
      <p:guideLst>
        <p:guide orient="horz" pos="2160"/>
        <p:guide pos="384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3577B-6902-467D-A26C-08A0DD5E4E03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1EA0F-A667-4B49-8422-0062BC55E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698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9225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3149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799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6198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4319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3972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8332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4461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1132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907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721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061006"/>
            <a:ext cx="10515600" cy="2387600"/>
          </a:xfrm>
        </p:spPr>
        <p:txBody>
          <a:bodyPr anchor="b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2" y="5110609"/>
            <a:ext cx="6705599" cy="113779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2800">
                <a:solidFill>
                  <a:srgbClr val="D24726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596921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215419" y="365125"/>
            <a:ext cx="1819564" cy="5811838"/>
          </a:xfrm>
        </p:spPr>
        <p:txBody>
          <a:bodyPr vert="eaVert"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302266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434" y="0"/>
            <a:ext cx="10749367" cy="1208868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4167753" cy="435133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Aft>
                <a:spcPts val="1200"/>
              </a:spcAft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  <a:lvl2pPr>
              <a:lnSpc>
                <a:spcPct val="150000"/>
              </a:lnSpc>
              <a:spcAft>
                <a:spcPts val="1200"/>
              </a:spcAft>
              <a:defRPr sz="1400">
                <a:solidFill>
                  <a:schemeClr val="bg1">
                    <a:lumMod val="50000"/>
                  </a:schemeClr>
                </a:solidFill>
              </a:defRPr>
            </a:lvl2pPr>
            <a:lvl3pPr>
              <a:lnSpc>
                <a:spcPct val="150000"/>
              </a:lnSpc>
              <a:spcAft>
                <a:spcPts val="1200"/>
              </a:spcAft>
              <a:defRPr sz="1200">
                <a:solidFill>
                  <a:schemeClr val="bg1">
                    <a:lumMod val="50000"/>
                  </a:schemeClr>
                </a:solidFill>
              </a:defRPr>
            </a:lvl3pPr>
            <a:lvl4pPr>
              <a:lnSpc>
                <a:spcPct val="150000"/>
              </a:lnSpc>
              <a:spcAft>
                <a:spcPts val="1200"/>
              </a:spcAft>
              <a:defRPr sz="1100">
                <a:solidFill>
                  <a:schemeClr val="bg1">
                    <a:lumMod val="50000"/>
                  </a:schemeClr>
                </a:solidFill>
              </a:defRPr>
            </a:lvl4pPr>
            <a:lvl5pPr>
              <a:lnSpc>
                <a:spcPct val="150000"/>
              </a:lnSpc>
              <a:spcAft>
                <a:spcPts val="1200"/>
              </a:spcAft>
              <a:defRPr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2402238"/>
            <a:ext cx="4508715" cy="2187227"/>
          </a:xfrm>
        </p:spPr>
        <p:txBody>
          <a:bodyPr anchor="ctr">
            <a:noAutofit/>
          </a:bodyPr>
          <a:lstStyle>
            <a:lvl1pPr algn="l">
              <a:defRPr sz="4800">
                <a:solidFill>
                  <a:srgbClr val="D247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308" y="2402237"/>
            <a:ext cx="5269424" cy="2187226"/>
          </a:xfrm>
        </p:spPr>
        <p:txBody>
          <a:bodyPr anchor="ctr">
            <a:normAutofit/>
          </a:bodyPr>
          <a:lstStyle>
            <a:lvl1pPr marL="0" indent="0">
              <a:lnSpc>
                <a:spcPct val="15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328223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737851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489075"/>
            <a:ext cx="515620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1851" y="2193927"/>
            <a:ext cx="5156200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9664" y="1489075"/>
            <a:ext cx="5157787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9664" y="2193927"/>
            <a:ext cx="5157787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606029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00814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432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193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095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EBAAA-29B5-4AF5-BC5F-7E580C29002D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emf"/><Relationship Id="rId5" Type="http://schemas.openxmlformats.org/officeDocument/2006/relationships/image" Target="../media/image30.pn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13" Type="http://schemas.openxmlformats.org/officeDocument/2006/relationships/image" Target="../media/image23.emf"/><Relationship Id="rId3" Type="http://schemas.openxmlformats.org/officeDocument/2006/relationships/image" Target="../media/image13.emf"/><Relationship Id="rId7" Type="http://schemas.openxmlformats.org/officeDocument/2006/relationships/image" Target="../media/image17.emf"/><Relationship Id="rId12" Type="http://schemas.openxmlformats.org/officeDocument/2006/relationships/image" Target="../media/image2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emf"/><Relationship Id="rId11" Type="http://schemas.openxmlformats.org/officeDocument/2006/relationships/image" Target="../media/image21.emf"/><Relationship Id="rId5" Type="http://schemas.openxmlformats.org/officeDocument/2006/relationships/image" Target="../media/image15.emf"/><Relationship Id="rId10" Type="http://schemas.openxmlformats.org/officeDocument/2006/relationships/image" Target="../media/image20.emf"/><Relationship Id="rId4" Type="http://schemas.openxmlformats.org/officeDocument/2006/relationships/image" Target="../media/image14.emf"/><Relationship Id="rId9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/>
              <a:t>Посебне технике фундирања</a:t>
            </a:r>
            <a:r>
              <a:rPr lang="en-US" dirty="0" smtClean="0"/>
              <a:t> </a:t>
            </a:r>
            <a:r>
              <a:rPr lang="sr-Cyrl-RS" dirty="0" smtClean="0"/>
              <a:t>2021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2" y="5110609"/>
            <a:ext cx="10515598" cy="1137793"/>
          </a:xfrm>
        </p:spPr>
        <p:txBody>
          <a:bodyPr>
            <a:normAutofit/>
          </a:bodyPr>
          <a:lstStyle/>
          <a:p>
            <a:r>
              <a:rPr lang="en-US" dirty="0" smtClean="0"/>
              <a:t>IV </a:t>
            </a:r>
            <a:r>
              <a:rPr lang="sr-Cyrl-RS" dirty="0" smtClean="0"/>
              <a:t>предавање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032738" y="4943344"/>
            <a:ext cx="732106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spcAft>
                <a:spcPts val="0"/>
              </a:spcAft>
              <a:buFont typeface="+mj-lt"/>
              <a:buAutoNum type="arabicPeriod"/>
            </a:pPr>
            <a:r>
              <a:rPr lang="sr-Cyrl-ME" dirty="0"/>
              <a:t>Темељна јама без заштите бочних страна ископа</a:t>
            </a:r>
          </a:p>
          <a:p>
            <a:pPr marL="228600" indent="-228600">
              <a:spcAft>
                <a:spcPts val="0"/>
              </a:spcAft>
              <a:buFont typeface="+mj-lt"/>
              <a:buAutoNum type="arabicPeriod"/>
            </a:pPr>
            <a:r>
              <a:rPr lang="sr-Cyrl-ME" dirty="0"/>
              <a:t>Заштита бочних страна темељне јаме послије ископа</a:t>
            </a:r>
            <a:r>
              <a:rPr lang="sr-Latn-CS" dirty="0"/>
              <a:t>. </a:t>
            </a:r>
            <a:endParaRPr lang="sr-Cyrl-ME" dirty="0"/>
          </a:p>
          <a:p>
            <a:pPr marL="228600" indent="-228600">
              <a:spcAft>
                <a:spcPts val="0"/>
              </a:spcAft>
              <a:buFont typeface="+mj-lt"/>
              <a:buAutoNum type="arabicPeriod"/>
            </a:pPr>
            <a:r>
              <a:rPr lang="sr-Cyrl-ME" dirty="0"/>
              <a:t>Заштита бочних страна темељне јаме паралелно са копањем</a:t>
            </a:r>
            <a:r>
              <a:rPr lang="sr-Latn-CS" dirty="0"/>
              <a:t>. </a:t>
            </a:r>
            <a:endParaRPr lang="sr-Cyrl-ME" dirty="0"/>
          </a:p>
          <a:p>
            <a:pPr marL="228600" indent="-228600">
              <a:spcAft>
                <a:spcPts val="0"/>
              </a:spcAft>
              <a:buFont typeface="+mj-lt"/>
              <a:buAutoNum type="arabicPeriod"/>
            </a:pPr>
            <a:r>
              <a:rPr lang="sr-Cyrl-ME" dirty="0"/>
              <a:t>Рударска подграда</a:t>
            </a:r>
            <a:r>
              <a:rPr lang="sr-Latn-CS" dirty="0"/>
              <a:t>. </a:t>
            </a:r>
            <a:endParaRPr lang="sr-Cyrl-ME" dirty="0"/>
          </a:p>
          <a:p>
            <a:pPr marL="228600" indent="-228600">
              <a:spcAft>
                <a:spcPts val="0"/>
              </a:spcAft>
              <a:buFont typeface="+mj-lt"/>
              <a:buAutoNum type="arabicPeriod"/>
            </a:pPr>
            <a:r>
              <a:rPr lang="sr-Cyrl-ME" dirty="0"/>
              <a:t>Вертикални носачи и хоризонтална оплата</a:t>
            </a:r>
            <a:r>
              <a:rPr lang="sr-Latn-CS" dirty="0"/>
              <a:t>.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1807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>
            <a:extLst>
              <a:ext uri="{FF2B5EF4-FFF2-40B4-BE49-F238E27FC236}">
                <a16:creationId xmlns="" xmlns:a16="http://schemas.microsoft.com/office/drawing/2014/main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72712"/>
            <a:ext cx="7037704" cy="628139"/>
          </a:xfrm>
        </p:spPr>
        <p:txBody>
          <a:bodyPr>
            <a:normAutofit/>
          </a:bodyPr>
          <a:lstStyle/>
          <a:p>
            <a:r>
              <a:rPr lang="sr-Latn-ME" sz="2500" dirty="0" smtClean="0">
                <a:solidFill>
                  <a:srgbClr val="FFFFFF"/>
                </a:solidFill>
              </a:rPr>
              <a:t>Zaštita bočnih strana temeljne jame poslije iskopa</a:t>
            </a:r>
            <a:endParaRPr lang="en-US" sz="2500" dirty="0">
              <a:solidFill>
                <a:srgbClr val="FFFFFF"/>
              </a:solidFill>
            </a:endParaRPr>
          </a:p>
        </p:txBody>
      </p:sp>
      <p:sp>
        <p:nvSpPr>
          <p:cNvPr id="36" name="Rectangle 2"/>
          <p:cNvSpPr>
            <a:spLocks noChangeArrowheads="1"/>
          </p:cNvSpPr>
          <p:nvPr/>
        </p:nvSpPr>
        <p:spPr bwMode="auto">
          <a:xfrm>
            <a:off x="3808176" y="2714669"/>
            <a:ext cx="12192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102746" y="3057569"/>
            <a:ext cx="6934958" cy="3679371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dirty="0" smtClean="0">
                <a:solidFill>
                  <a:schemeClr val="bg1"/>
                </a:solidFill>
              </a:rPr>
              <a:t>metalana montažno-demontažna podgrada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dirty="0" smtClean="0">
                <a:solidFill>
                  <a:schemeClr val="bg1"/>
                </a:solidFill>
              </a:rPr>
              <a:t>Metalne table i cjevasti razupirači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dirty="0" smtClean="0">
                <a:solidFill>
                  <a:schemeClr val="bg1"/>
                </a:solidFill>
              </a:rPr>
              <a:t>Odmah poslije iskopa, ili po potrebi paralelno sa iskopom, utiskuju se u rov, pritiskom kašike rovokopača metalne table podgrade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dirty="0" smtClean="0">
                <a:solidFill>
                  <a:schemeClr val="bg1"/>
                </a:solidFill>
              </a:rPr>
              <a:t>Zglobne veze tabli i razupirača omogućuju kinematiku ugrađivanja podgrade u iskop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dirty="0" smtClean="0">
                <a:solidFill>
                  <a:schemeClr val="bg1"/>
                </a:solidFill>
              </a:rPr>
              <a:t>Poslije završenog građenja u rovu table  se vade, a rov zasipa.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12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6569" y="651827"/>
            <a:ext cx="6908800" cy="2270162"/>
          </a:xfrm>
          <a:prstGeom prst="rect">
            <a:avLst/>
          </a:prstGeom>
          <a:ln w="41275">
            <a:solidFill>
              <a:srgbClr val="002060"/>
            </a:solidFill>
          </a:ln>
          <a:effectLst>
            <a:outerShdw blurRad="50800" dist="38100" dir="2700000" sx="103000" sy="103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47429" y="162002"/>
            <a:ext cx="4554066" cy="4260865"/>
          </a:xfrm>
          <a:prstGeom prst="rect">
            <a:avLst/>
          </a:prstGeom>
          <a:ln w="25400">
            <a:solidFill>
              <a:srgbClr val="002060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lum bright="-2000" contrast="37000"/>
          </a:blip>
          <a:stretch>
            <a:fillRect/>
          </a:stretch>
        </p:blipFill>
        <p:spPr>
          <a:xfrm>
            <a:off x="7547429" y="4676264"/>
            <a:ext cx="4397828" cy="1865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136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b="9821"/>
          <a:stretch/>
        </p:blipFill>
        <p:spPr>
          <a:xfrm>
            <a:off x="901077" y="4911771"/>
            <a:ext cx="2057143" cy="17430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2590" y="725535"/>
            <a:ext cx="2142857" cy="335142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b="2650"/>
          <a:stretch/>
        </p:blipFill>
        <p:spPr>
          <a:xfrm>
            <a:off x="171717" y="799916"/>
            <a:ext cx="3681428" cy="4026084"/>
          </a:xfrm>
          <a:prstGeom prst="rect">
            <a:avLst/>
          </a:prstGeom>
        </p:spPr>
      </p:pic>
      <p:sp>
        <p:nvSpPr>
          <p:cNvPr id="2" name="Title 1" descr="title">
            <a:extLst>
              <a:ext uri="{FF2B5EF4-FFF2-40B4-BE49-F238E27FC236}">
                <a16:creationId xmlns="" xmlns:a16="http://schemas.microsoft.com/office/drawing/2014/main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9" y="117220"/>
            <a:ext cx="6516549" cy="628139"/>
          </a:xfrm>
        </p:spPr>
        <p:txBody>
          <a:bodyPr>
            <a:normAutofit fontScale="90000"/>
          </a:bodyPr>
          <a:lstStyle/>
          <a:p>
            <a:r>
              <a:rPr lang="en-US" sz="2500" dirty="0" err="1" smtClean="0">
                <a:solidFill>
                  <a:srgbClr val="FFFFFF"/>
                </a:solidFill>
              </a:rPr>
              <a:t>Z</a:t>
            </a:r>
            <a:r>
              <a:rPr lang="en-US" sz="2500" dirty="0" err="1" smtClean="0">
                <a:solidFill>
                  <a:srgbClr val="FFFFFF"/>
                </a:solidFill>
              </a:rPr>
              <a:t>a</a:t>
            </a:r>
            <a:r>
              <a:rPr lang="sr-Latn-ME" sz="2500" dirty="0" smtClean="0">
                <a:solidFill>
                  <a:srgbClr val="FFFFFF"/>
                </a:solidFill>
              </a:rPr>
              <a:t>štit</a:t>
            </a:r>
            <a:r>
              <a:rPr lang="en-US" sz="2500" dirty="0" smtClean="0">
                <a:solidFill>
                  <a:srgbClr val="FFFFFF"/>
                </a:solidFill>
              </a:rPr>
              <a:t>a</a:t>
            </a:r>
            <a:r>
              <a:rPr lang="sr-Latn-ME" sz="2500" dirty="0" smtClean="0">
                <a:solidFill>
                  <a:srgbClr val="FFFFFF"/>
                </a:solidFill>
              </a:rPr>
              <a:t> </a:t>
            </a:r>
            <a:r>
              <a:rPr lang="sr-Latn-ME" sz="2500" dirty="0" smtClean="0">
                <a:solidFill>
                  <a:srgbClr val="FFFFFF"/>
                </a:solidFill>
              </a:rPr>
              <a:t>bočnih strana </a:t>
            </a:r>
            <a:r>
              <a:rPr lang="sr-Latn-ME" sz="2500" dirty="0" smtClean="0">
                <a:solidFill>
                  <a:srgbClr val="FFFFFF"/>
                </a:solidFill>
              </a:rPr>
              <a:t>iskopa</a:t>
            </a:r>
            <a:r>
              <a:rPr lang="en-US" sz="2500" dirty="0" smtClean="0">
                <a:solidFill>
                  <a:srgbClr val="FFFFFF"/>
                </a:solidFill>
              </a:rPr>
              <a:t> </a:t>
            </a:r>
            <a:r>
              <a:rPr lang="en-US" sz="2500" dirty="0" err="1" smtClean="0">
                <a:solidFill>
                  <a:srgbClr val="FFFFFF"/>
                </a:solidFill>
              </a:rPr>
              <a:t>paralelno</a:t>
            </a:r>
            <a:r>
              <a:rPr lang="en-US" sz="2500" dirty="0" smtClean="0">
                <a:solidFill>
                  <a:srgbClr val="FFFFFF"/>
                </a:solidFill>
              </a:rPr>
              <a:t> </a:t>
            </a:r>
            <a:r>
              <a:rPr lang="en-US" sz="2500" dirty="0" err="1" smtClean="0">
                <a:solidFill>
                  <a:srgbClr val="FFFFFF"/>
                </a:solidFill>
              </a:rPr>
              <a:t>sa</a:t>
            </a:r>
            <a:r>
              <a:rPr lang="en-US" sz="2500" dirty="0" smtClean="0">
                <a:solidFill>
                  <a:srgbClr val="FFFFFF"/>
                </a:solidFill>
              </a:rPr>
              <a:t> </a:t>
            </a:r>
            <a:r>
              <a:rPr lang="en-US" sz="2500" dirty="0" err="1" smtClean="0">
                <a:solidFill>
                  <a:srgbClr val="FFFFFF"/>
                </a:solidFill>
              </a:rPr>
              <a:t>kopanjem</a:t>
            </a:r>
            <a:endParaRPr lang="en-US" sz="2500" dirty="0">
              <a:solidFill>
                <a:srgbClr val="FFFFFF"/>
              </a:solidFill>
            </a:endParaRPr>
          </a:p>
        </p:txBody>
      </p:sp>
      <p:sp>
        <p:nvSpPr>
          <p:cNvPr id="36" name="Rectangle 2"/>
          <p:cNvSpPr>
            <a:spLocks noChangeArrowheads="1"/>
          </p:cNvSpPr>
          <p:nvPr/>
        </p:nvSpPr>
        <p:spPr bwMode="auto">
          <a:xfrm>
            <a:off x="3808176" y="2714669"/>
            <a:ext cx="12192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7676620" y="0"/>
            <a:ext cx="4545356" cy="5778500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1"/>
                </a:solidFill>
              </a:rPr>
              <a:t>U </a:t>
            </a:r>
            <a:r>
              <a:rPr lang="en-US" sz="1500" dirty="0" err="1" smtClean="0">
                <a:solidFill>
                  <a:schemeClr val="bg1"/>
                </a:solidFill>
              </a:rPr>
              <a:t>tlu</a:t>
            </a:r>
            <a:r>
              <a:rPr lang="en-US" sz="1500" dirty="0" smtClean="0">
                <a:solidFill>
                  <a:schemeClr val="bg1"/>
                </a:solidFill>
              </a:rPr>
              <a:t> </a:t>
            </a:r>
            <a:r>
              <a:rPr lang="en-US" sz="1500" dirty="0" err="1" smtClean="0">
                <a:solidFill>
                  <a:schemeClr val="bg1"/>
                </a:solidFill>
              </a:rPr>
              <a:t>sa</a:t>
            </a:r>
            <a:r>
              <a:rPr lang="en-US" sz="1500" dirty="0" smtClean="0">
                <a:solidFill>
                  <a:schemeClr val="bg1"/>
                </a:solidFill>
              </a:rPr>
              <a:t> </a:t>
            </a:r>
            <a:r>
              <a:rPr lang="en-US" sz="1500" dirty="0" err="1" smtClean="0">
                <a:solidFill>
                  <a:schemeClr val="bg1"/>
                </a:solidFill>
              </a:rPr>
              <a:t>malom</a:t>
            </a:r>
            <a:r>
              <a:rPr lang="en-US" sz="1500" dirty="0" smtClean="0">
                <a:solidFill>
                  <a:schemeClr val="bg1"/>
                </a:solidFill>
              </a:rPr>
              <a:t> </a:t>
            </a:r>
            <a:r>
              <a:rPr lang="en-US" sz="1500" dirty="0" err="1" smtClean="0">
                <a:solidFill>
                  <a:schemeClr val="bg1"/>
                </a:solidFill>
              </a:rPr>
              <a:t>kohezijom</a:t>
            </a:r>
            <a:r>
              <a:rPr lang="en-US" sz="1500" dirty="0" smtClean="0">
                <a:solidFill>
                  <a:schemeClr val="bg1"/>
                </a:solidFill>
              </a:rPr>
              <a:t>, </a:t>
            </a:r>
            <a:r>
              <a:rPr lang="en-US" sz="1500" dirty="0" err="1" smtClean="0">
                <a:solidFill>
                  <a:schemeClr val="bg1"/>
                </a:solidFill>
              </a:rPr>
              <a:t>kada</a:t>
            </a:r>
            <a:r>
              <a:rPr lang="en-US" sz="1500" dirty="0" smtClean="0">
                <a:solidFill>
                  <a:schemeClr val="bg1"/>
                </a:solidFill>
              </a:rPr>
              <a:t> se </a:t>
            </a:r>
            <a:r>
              <a:rPr lang="en-US" sz="1500" dirty="0" err="1" smtClean="0">
                <a:solidFill>
                  <a:schemeClr val="bg1"/>
                </a:solidFill>
              </a:rPr>
              <a:t>tlo</a:t>
            </a:r>
            <a:r>
              <a:rPr lang="en-US" sz="1500" dirty="0" smtClean="0">
                <a:solidFill>
                  <a:schemeClr val="bg1"/>
                </a:solidFill>
              </a:rPr>
              <a:t> </a:t>
            </a:r>
            <a:r>
              <a:rPr lang="en-US" sz="1500" dirty="0" err="1" smtClean="0">
                <a:solidFill>
                  <a:schemeClr val="bg1"/>
                </a:solidFill>
              </a:rPr>
              <a:t>osipa</a:t>
            </a:r>
            <a:endParaRPr lang="sr-Latn-ME" sz="15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1"/>
                </a:solidFill>
              </a:rPr>
              <a:t>U </a:t>
            </a:r>
            <a:r>
              <a:rPr lang="en-US" sz="1500" dirty="0" err="1" smtClean="0">
                <a:solidFill>
                  <a:schemeClr val="bg1"/>
                </a:solidFill>
              </a:rPr>
              <a:t>tlu</a:t>
            </a:r>
            <a:r>
              <a:rPr lang="en-US" sz="1500" dirty="0" smtClean="0">
                <a:solidFill>
                  <a:schemeClr val="bg1"/>
                </a:solidFill>
              </a:rPr>
              <a:t> </a:t>
            </a:r>
            <a:r>
              <a:rPr lang="en-US" sz="1500" dirty="0" err="1" smtClean="0">
                <a:solidFill>
                  <a:schemeClr val="bg1"/>
                </a:solidFill>
              </a:rPr>
              <a:t>nema</a:t>
            </a:r>
            <a:r>
              <a:rPr lang="en-US" sz="1500" dirty="0" smtClean="0">
                <a:solidFill>
                  <a:schemeClr val="bg1"/>
                </a:solidFill>
              </a:rPr>
              <a:t> </a:t>
            </a:r>
            <a:r>
              <a:rPr lang="en-US" sz="1500" dirty="0" err="1" smtClean="0">
                <a:solidFill>
                  <a:schemeClr val="bg1"/>
                </a:solidFill>
              </a:rPr>
              <a:t>podzemne</a:t>
            </a:r>
            <a:r>
              <a:rPr lang="en-US" sz="1500" dirty="0" smtClean="0">
                <a:solidFill>
                  <a:schemeClr val="bg1"/>
                </a:solidFill>
              </a:rPr>
              <a:t> </a:t>
            </a:r>
            <a:r>
              <a:rPr lang="en-US" sz="1500" dirty="0" err="1" smtClean="0">
                <a:solidFill>
                  <a:schemeClr val="bg1"/>
                </a:solidFill>
              </a:rPr>
              <a:t>vode</a:t>
            </a:r>
            <a:r>
              <a:rPr lang="en-US" sz="1500" dirty="0" smtClean="0">
                <a:solidFill>
                  <a:schemeClr val="bg1"/>
                </a:solidFill>
              </a:rPr>
              <a:t>, </a:t>
            </a:r>
            <a:r>
              <a:rPr lang="en-US" sz="1500" dirty="0" err="1" smtClean="0">
                <a:solidFill>
                  <a:schemeClr val="bg1"/>
                </a:solidFill>
              </a:rPr>
              <a:t>ili</a:t>
            </a:r>
            <a:r>
              <a:rPr lang="en-US" sz="1500" dirty="0" smtClean="0">
                <a:solidFill>
                  <a:schemeClr val="bg1"/>
                </a:solidFill>
              </a:rPr>
              <a:t> je </a:t>
            </a:r>
            <a:r>
              <a:rPr lang="en-US" sz="1500" dirty="0" err="1" smtClean="0">
                <a:solidFill>
                  <a:schemeClr val="bg1"/>
                </a:solidFill>
              </a:rPr>
              <a:t>priliv</a:t>
            </a:r>
            <a:r>
              <a:rPr lang="en-US" sz="1500" dirty="0" smtClean="0">
                <a:solidFill>
                  <a:schemeClr val="bg1"/>
                </a:solidFill>
              </a:rPr>
              <a:t> </a:t>
            </a:r>
            <a:r>
              <a:rPr lang="en-US" sz="1500" dirty="0" err="1" smtClean="0">
                <a:solidFill>
                  <a:schemeClr val="bg1"/>
                </a:solidFill>
              </a:rPr>
              <a:t>podzemne</a:t>
            </a:r>
            <a:r>
              <a:rPr lang="en-US" sz="1500" dirty="0" smtClean="0">
                <a:solidFill>
                  <a:schemeClr val="bg1"/>
                </a:solidFill>
              </a:rPr>
              <a:t> </a:t>
            </a:r>
            <a:r>
              <a:rPr lang="en-US" sz="1500" dirty="0" err="1" smtClean="0">
                <a:solidFill>
                  <a:schemeClr val="bg1"/>
                </a:solidFill>
              </a:rPr>
              <a:t>vode</a:t>
            </a:r>
            <a:r>
              <a:rPr lang="en-US" sz="1500" dirty="0" smtClean="0">
                <a:solidFill>
                  <a:schemeClr val="bg1"/>
                </a:solidFill>
              </a:rPr>
              <a:t> </a:t>
            </a:r>
            <a:r>
              <a:rPr lang="en-US" sz="1500" dirty="0" err="1" smtClean="0">
                <a:solidFill>
                  <a:schemeClr val="bg1"/>
                </a:solidFill>
              </a:rPr>
              <a:t>neynatan</a:t>
            </a:r>
            <a:r>
              <a:rPr lang="en-US" sz="1500" dirty="0" smtClean="0">
                <a:solidFill>
                  <a:schemeClr val="bg1"/>
                </a:solidFill>
              </a:rPr>
              <a:t>, a </a:t>
            </a:r>
            <a:r>
              <a:rPr lang="en-US" sz="1500" dirty="0" err="1" smtClean="0">
                <a:solidFill>
                  <a:schemeClr val="bg1"/>
                </a:solidFill>
              </a:rPr>
              <a:t>dotok</a:t>
            </a:r>
            <a:r>
              <a:rPr lang="en-US" sz="1500" dirty="0" smtClean="0">
                <a:solidFill>
                  <a:schemeClr val="bg1"/>
                </a:solidFill>
              </a:rPr>
              <a:t> ne </a:t>
            </a:r>
            <a:r>
              <a:rPr lang="en-US" sz="1500" dirty="0" err="1" smtClean="0">
                <a:solidFill>
                  <a:schemeClr val="bg1"/>
                </a:solidFill>
              </a:rPr>
              <a:t>izaziva</a:t>
            </a:r>
            <a:r>
              <a:rPr lang="en-US" sz="1500" dirty="0" smtClean="0">
                <a:solidFill>
                  <a:schemeClr val="bg1"/>
                </a:solidFill>
              </a:rPr>
              <a:t> </a:t>
            </a:r>
            <a:r>
              <a:rPr lang="en-US" sz="1500" dirty="0" err="1" smtClean="0">
                <a:solidFill>
                  <a:schemeClr val="bg1"/>
                </a:solidFill>
              </a:rPr>
              <a:t>unutra</a:t>
            </a:r>
            <a:r>
              <a:rPr lang="sr-Latn-ME" sz="1500" dirty="0" smtClean="0">
                <a:solidFill>
                  <a:schemeClr val="bg1"/>
                </a:solidFill>
              </a:rPr>
              <a:t>šnju eroziju okolnog tla.</a:t>
            </a:r>
            <a:endParaRPr lang="en-US" sz="15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500" dirty="0" smtClean="0">
                <a:solidFill>
                  <a:schemeClr val="bg1"/>
                </a:solidFill>
              </a:rPr>
              <a:t>Odmah poslije </a:t>
            </a:r>
            <a:r>
              <a:rPr lang="sr-Latn-ME" sz="1500" b="1" dirty="0" smtClean="0">
                <a:solidFill>
                  <a:schemeClr val="bg1"/>
                </a:solidFill>
              </a:rPr>
              <a:t>djelimičnog</a:t>
            </a:r>
            <a:r>
              <a:rPr lang="sr-Latn-ME" sz="1500" dirty="0" smtClean="0">
                <a:solidFill>
                  <a:schemeClr val="bg1"/>
                </a:solidFill>
              </a:rPr>
              <a:t> iskopa štiti se otkopani dio od zarušavanja. Ovo je moguće zato što u prirodi nema izrazito sipkog tla. Čak i tlo bez kohezije, zbog svoje prirodne vlažnosti i zbog svoje zbijenosti, može izvjesno kraće vrijeme da stoji u obliku plitkog vertikalnog zasjeka.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500" dirty="0" smtClean="0">
                <a:solidFill>
                  <a:schemeClr val="bg1"/>
                </a:solidFill>
              </a:rPr>
              <a:t>Materijal zaštite bočnih strana iskopa je najčešće drvo, kombinacija čelika i drveta, čelika i betona ili samo armirani beton.</a:t>
            </a:r>
            <a:endParaRPr lang="sr-Latn-ME" sz="15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7676620" y="-3131"/>
            <a:ext cx="4545356" cy="3154294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sz="1500" dirty="0" smtClean="0">
                <a:solidFill>
                  <a:schemeClr val="bg1"/>
                </a:solidFill>
              </a:rPr>
              <a:t>Tlo sa malom kohezijom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sz="1500" b="1" dirty="0" smtClean="0">
                <a:solidFill>
                  <a:schemeClr val="bg1"/>
                </a:solidFill>
              </a:rPr>
              <a:t>dubina do 4m</a:t>
            </a:r>
            <a:endParaRPr lang="sr-Latn-ME" sz="1500" b="1" dirty="0" smtClean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sz="1500" dirty="0" smtClean="0">
                <a:solidFill>
                  <a:schemeClr val="bg1"/>
                </a:solidFill>
              </a:rPr>
              <a:t>Kopa se do dubine t1 (1 do 1.5m)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sz="1500" dirty="0" smtClean="0">
                <a:solidFill>
                  <a:schemeClr val="bg1"/>
                </a:solidFill>
              </a:rPr>
              <a:t>postavlja se horizontalna podužna oplata koja s se preko pomoćnih vertikala i pomoćnih razupirača priteže klinovima. Oplata može biti i razmaknuta</a:t>
            </a:r>
            <a:endParaRPr lang="sr-Latn-ME" sz="1500" dirty="0" smtClean="0">
              <a:solidFill>
                <a:schemeClr val="bg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97978" y="5236547"/>
            <a:ext cx="4118628" cy="1485156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4181475" y="1155906"/>
            <a:ext cx="1600200" cy="178718"/>
          </a:xfrm>
          <a:prstGeom prst="rect">
            <a:avLst/>
          </a:prstGeom>
          <a:solidFill>
            <a:srgbClr val="FF0000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153031" y="1489216"/>
            <a:ext cx="1600200" cy="178718"/>
          </a:xfrm>
          <a:prstGeom prst="rect">
            <a:avLst/>
          </a:prstGeom>
          <a:solidFill>
            <a:srgbClr val="FF0000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206947" y="1792094"/>
            <a:ext cx="1600200" cy="178718"/>
          </a:xfrm>
          <a:prstGeom prst="rect">
            <a:avLst/>
          </a:prstGeom>
          <a:solidFill>
            <a:srgbClr val="FF0000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554732" y="1219200"/>
            <a:ext cx="50231" cy="152400"/>
          </a:xfrm>
          <a:prstGeom prst="rect">
            <a:avLst/>
          </a:prstGeom>
          <a:solidFill>
            <a:srgbClr val="FF0000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562352" y="1516654"/>
            <a:ext cx="50231" cy="152400"/>
          </a:xfrm>
          <a:prstGeom prst="rect">
            <a:avLst/>
          </a:prstGeom>
          <a:solidFill>
            <a:srgbClr val="FF0000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1572227" y="1831092"/>
            <a:ext cx="50231" cy="152400"/>
          </a:xfrm>
          <a:prstGeom prst="rect">
            <a:avLst/>
          </a:prstGeom>
          <a:solidFill>
            <a:srgbClr val="FF0000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1659380" y="1155906"/>
            <a:ext cx="66148" cy="909114"/>
          </a:xfrm>
          <a:prstGeom prst="rect">
            <a:avLst/>
          </a:prstGeom>
          <a:solidFill>
            <a:srgbClr val="C9A6E4">
              <a:alpha val="4666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5051597" y="1091255"/>
            <a:ext cx="168859" cy="956695"/>
          </a:xfrm>
          <a:prstGeom prst="rect">
            <a:avLst/>
          </a:prstGeom>
          <a:solidFill>
            <a:srgbClr val="C9A6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874776" y="1584961"/>
            <a:ext cx="652349" cy="11345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7676620" y="3151162"/>
            <a:ext cx="4529448" cy="3706837"/>
          </a:xfrm>
          <a:prstGeom prst="rect">
            <a:avLst/>
          </a:prstGeom>
          <a:solidFill>
            <a:srgbClr val="D24726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sz="1500" dirty="0" smtClean="0">
                <a:solidFill>
                  <a:schemeClr val="bg1"/>
                </a:solidFill>
              </a:rPr>
              <a:t>Nastavlja se kopanje do dubine t2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sz="1500" dirty="0" smtClean="0">
                <a:solidFill>
                  <a:schemeClr val="bg1"/>
                </a:solidFill>
              </a:rPr>
              <a:t>po cijeloj dubini iskopa se montiraju glavne vertikale, koje se razupiru konačnim razupiračima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sz="1500" dirty="0" smtClean="0">
                <a:solidFill>
                  <a:schemeClr val="bg1"/>
                </a:solidFill>
              </a:rPr>
              <a:t>pomoćni razupirači i pomoćne vertikale se demontiraju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sz="1500" dirty="0" smtClean="0">
                <a:solidFill>
                  <a:schemeClr val="bg1"/>
                </a:solidFill>
              </a:rPr>
              <a:t>Ovakvim načinom rada sprečava se veće pomjeranje tla ka iskopu.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sr-Latn-ME" sz="1500" dirty="0" smtClean="0">
              <a:solidFill>
                <a:schemeClr val="bg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045857" y="5399314"/>
            <a:ext cx="652349" cy="211731"/>
          </a:xfrm>
          <a:prstGeom prst="rect">
            <a:avLst/>
          </a:prstGeom>
          <a:solidFill>
            <a:srgbClr val="FFFF00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1668905" y="5440262"/>
            <a:ext cx="170156" cy="151280"/>
          </a:xfrm>
          <a:prstGeom prst="ellipse">
            <a:avLst/>
          </a:prstGeom>
          <a:solidFill>
            <a:srgbClr val="C9A6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3530991" y="4331504"/>
            <a:ext cx="3909219" cy="673076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2000" b="1" dirty="0" smtClean="0">
                <a:solidFill>
                  <a:schemeClr val="bg1"/>
                </a:solidFill>
              </a:rPr>
              <a:t>Horizontalna drvena oplata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5050078" y="1500817"/>
            <a:ext cx="170156" cy="151280"/>
          </a:xfrm>
          <a:prstGeom prst="ellipse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1572227" y="5092883"/>
            <a:ext cx="96678" cy="1469841"/>
          </a:xfrm>
          <a:prstGeom prst="rect">
            <a:avLst/>
          </a:prstGeom>
          <a:solidFill>
            <a:srgbClr val="FF0000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588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1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1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 animBg="1"/>
      <p:bldP spid="23" grpId="0" build="p" animBg="1"/>
      <p:bldP spid="14" grpId="0" animBg="1"/>
      <p:bldP spid="19" grpId="0" animBg="1"/>
      <p:bldP spid="20" grpId="0" animBg="1"/>
      <p:bldP spid="21" grpId="0" animBg="1"/>
      <p:bldP spid="22" grpId="0" animBg="1"/>
      <p:bldP spid="26" grpId="0" animBg="1"/>
      <p:bldP spid="27" grpId="0" animBg="1"/>
      <p:bldP spid="28" grpId="0" animBg="1"/>
      <p:bldP spid="29" grpId="0" animBg="1"/>
      <p:bldP spid="30" grpId="0" build="p" animBg="1"/>
      <p:bldP spid="31" grpId="0" animBg="1"/>
      <p:bldP spid="32" grpId="0" animBg="1"/>
      <p:bldP spid="33" grpId="0" animBg="1"/>
      <p:bldP spid="15" grpId="0" animBg="1"/>
      <p:bldP spid="3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793" y="901430"/>
            <a:ext cx="3917222" cy="5917728"/>
          </a:xfrm>
          <a:prstGeom prst="rect">
            <a:avLst/>
          </a:prstGeom>
        </p:spPr>
      </p:pic>
      <p:sp>
        <p:nvSpPr>
          <p:cNvPr id="2" name="Title 1" descr="title">
            <a:extLst>
              <a:ext uri="{FF2B5EF4-FFF2-40B4-BE49-F238E27FC236}">
                <a16:creationId xmlns="" xmlns:a16="http://schemas.microsoft.com/office/drawing/2014/main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68521"/>
            <a:ext cx="6516549" cy="628139"/>
          </a:xfrm>
        </p:spPr>
        <p:txBody>
          <a:bodyPr>
            <a:normAutofit fontScale="90000"/>
          </a:bodyPr>
          <a:lstStyle/>
          <a:p>
            <a:r>
              <a:rPr lang="en-US" sz="2500" dirty="0" err="1" smtClean="0">
                <a:solidFill>
                  <a:srgbClr val="FFFFFF"/>
                </a:solidFill>
              </a:rPr>
              <a:t>Z</a:t>
            </a:r>
            <a:r>
              <a:rPr lang="en-US" sz="2500" dirty="0" err="1" smtClean="0">
                <a:solidFill>
                  <a:srgbClr val="FFFFFF"/>
                </a:solidFill>
              </a:rPr>
              <a:t>a</a:t>
            </a:r>
            <a:r>
              <a:rPr lang="sr-Latn-ME" sz="2500" dirty="0" smtClean="0">
                <a:solidFill>
                  <a:srgbClr val="FFFFFF"/>
                </a:solidFill>
              </a:rPr>
              <a:t>štit</a:t>
            </a:r>
            <a:r>
              <a:rPr lang="en-US" sz="2500" dirty="0" smtClean="0">
                <a:solidFill>
                  <a:srgbClr val="FFFFFF"/>
                </a:solidFill>
              </a:rPr>
              <a:t>a</a:t>
            </a:r>
            <a:r>
              <a:rPr lang="sr-Latn-ME" sz="2500" dirty="0" smtClean="0">
                <a:solidFill>
                  <a:srgbClr val="FFFFFF"/>
                </a:solidFill>
              </a:rPr>
              <a:t> </a:t>
            </a:r>
            <a:r>
              <a:rPr lang="sr-Latn-ME" sz="2500" dirty="0" smtClean="0">
                <a:solidFill>
                  <a:srgbClr val="FFFFFF"/>
                </a:solidFill>
              </a:rPr>
              <a:t>bočnih strana </a:t>
            </a:r>
            <a:r>
              <a:rPr lang="sr-Latn-ME" sz="2500" dirty="0" smtClean="0">
                <a:solidFill>
                  <a:srgbClr val="FFFFFF"/>
                </a:solidFill>
              </a:rPr>
              <a:t>iskopa</a:t>
            </a:r>
            <a:r>
              <a:rPr lang="en-US" sz="2500" dirty="0" smtClean="0">
                <a:solidFill>
                  <a:srgbClr val="FFFFFF"/>
                </a:solidFill>
              </a:rPr>
              <a:t> </a:t>
            </a:r>
            <a:r>
              <a:rPr lang="en-US" sz="2500" dirty="0" err="1" smtClean="0">
                <a:solidFill>
                  <a:srgbClr val="FFFFFF"/>
                </a:solidFill>
              </a:rPr>
              <a:t>paralelno</a:t>
            </a:r>
            <a:r>
              <a:rPr lang="en-US" sz="2500" dirty="0" smtClean="0">
                <a:solidFill>
                  <a:srgbClr val="FFFFFF"/>
                </a:solidFill>
              </a:rPr>
              <a:t> </a:t>
            </a:r>
            <a:r>
              <a:rPr lang="en-US" sz="2500" dirty="0" err="1" smtClean="0">
                <a:solidFill>
                  <a:srgbClr val="FFFFFF"/>
                </a:solidFill>
              </a:rPr>
              <a:t>sa</a:t>
            </a:r>
            <a:r>
              <a:rPr lang="en-US" sz="2500" dirty="0" smtClean="0">
                <a:solidFill>
                  <a:srgbClr val="FFFFFF"/>
                </a:solidFill>
              </a:rPr>
              <a:t> </a:t>
            </a:r>
            <a:r>
              <a:rPr lang="en-US" sz="2500" dirty="0" err="1" smtClean="0">
                <a:solidFill>
                  <a:srgbClr val="FFFFFF"/>
                </a:solidFill>
              </a:rPr>
              <a:t>kopanjem</a:t>
            </a:r>
            <a:endParaRPr lang="en-US" sz="2500" dirty="0">
              <a:solidFill>
                <a:srgbClr val="FFFFFF"/>
              </a:solidFill>
            </a:endParaRPr>
          </a:p>
        </p:txBody>
      </p:sp>
      <p:sp>
        <p:nvSpPr>
          <p:cNvPr id="36" name="Rectangle 2"/>
          <p:cNvSpPr>
            <a:spLocks noChangeArrowheads="1"/>
          </p:cNvSpPr>
          <p:nvPr/>
        </p:nvSpPr>
        <p:spPr bwMode="auto">
          <a:xfrm>
            <a:off x="3808176" y="2714669"/>
            <a:ext cx="12192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7372460" y="29156"/>
            <a:ext cx="4819540" cy="6790001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dirty="0" smtClean="0">
                <a:solidFill>
                  <a:schemeClr val="bg1"/>
                </a:solidFill>
              </a:rPr>
              <a:t>sipko tlo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b="1" dirty="0" smtClean="0">
                <a:solidFill>
                  <a:schemeClr val="bg1"/>
                </a:solidFill>
              </a:rPr>
              <a:t>dubina od 4 do </a:t>
            </a:r>
            <a:r>
              <a:rPr lang="sr-Latn-ME" b="1" dirty="0">
                <a:solidFill>
                  <a:schemeClr val="bg1"/>
                </a:solidFill>
              </a:rPr>
              <a:t>6</a:t>
            </a:r>
            <a:r>
              <a:rPr lang="sr-Latn-ME" b="1" dirty="0" smtClean="0">
                <a:solidFill>
                  <a:schemeClr val="bg1"/>
                </a:solidFill>
              </a:rPr>
              <a:t>m</a:t>
            </a:r>
            <a:endParaRPr lang="sr-Latn-ME" b="1" dirty="0" smtClean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dirty="0" smtClean="0">
                <a:solidFill>
                  <a:schemeClr val="bg1"/>
                </a:solidFill>
              </a:rPr>
              <a:t>Paralelno sa kopanjem pobijaju se pojedine drvene talpe oplate. Vertikalne talpe su međusobno nezavisne. Mogu biti i razmaknute.</a:t>
            </a:r>
            <a:r>
              <a:rPr lang="sr-Latn-ME" dirty="0" smtClean="0">
                <a:solidFill>
                  <a:schemeClr val="bg1"/>
                </a:solidFill>
              </a:rPr>
              <a:t>Talpe se preko klinova oslanjaju o ramove.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dirty="0" smtClean="0">
                <a:solidFill>
                  <a:schemeClr val="bg1"/>
                </a:solidFill>
              </a:rPr>
              <a:t>Talpa koja se pobija oslobađa se od klinova – rasklinjava se. Ukoliko se pri pobijanju talpi naiđe na proslojak tla veće otpornosti, isti se kopanjem razara da bi se talpa lakše pobila.</a:t>
            </a:r>
            <a:r>
              <a:rPr lang="sr-Latn-ME" dirty="0" smtClean="0">
                <a:solidFill>
                  <a:schemeClr val="bg1"/>
                </a:solidFill>
              </a:rPr>
              <a:t>Pritisak tla rasklinjene talpe primaju susjedne talpe.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dirty="0" smtClean="0">
                <a:solidFill>
                  <a:schemeClr val="bg1"/>
                </a:solidFill>
              </a:rPr>
              <a:t>Poslije djelimičnog pobijanja rasklinjene talpe ona se ponovo zaklinjava i prelazi se na pobijanje susjedne talpe.</a:t>
            </a:r>
            <a:endParaRPr lang="sr-Latn-ME" dirty="0" smtClean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919372" y="1715384"/>
            <a:ext cx="127142" cy="2630983"/>
          </a:xfrm>
          <a:prstGeom prst="rect">
            <a:avLst/>
          </a:prstGeom>
          <a:solidFill>
            <a:srgbClr val="FF0000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268778" y="2273299"/>
            <a:ext cx="907831" cy="133119"/>
          </a:xfrm>
          <a:prstGeom prst="rect">
            <a:avLst/>
          </a:prstGeom>
          <a:solidFill>
            <a:srgbClr val="FFFF00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2103257" y="2420652"/>
            <a:ext cx="165522" cy="1083402"/>
          </a:xfrm>
          <a:prstGeom prst="rect">
            <a:avLst/>
          </a:prstGeom>
          <a:solidFill>
            <a:srgbClr val="C9A6E4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3806327" y="655409"/>
            <a:ext cx="3317071" cy="673076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2000" b="1" dirty="0" smtClean="0">
                <a:solidFill>
                  <a:schemeClr val="bg1"/>
                </a:solidFill>
              </a:rPr>
              <a:t>Vertikalna drvena oplata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64241" y="4031298"/>
            <a:ext cx="408210" cy="414093"/>
          </a:xfrm>
          <a:prstGeom prst="rect">
            <a:avLst/>
          </a:prstGeom>
          <a:solidFill>
            <a:srgbClr val="FF0000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1931262" y="5791200"/>
            <a:ext cx="115252" cy="24025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7487" y="4852018"/>
            <a:ext cx="3884769" cy="1878364"/>
          </a:xfrm>
          <a:prstGeom prst="rect">
            <a:avLst/>
          </a:prstGeom>
        </p:spPr>
      </p:pic>
      <p:sp>
        <p:nvSpPr>
          <p:cNvPr id="37" name="Content Placeholder 2"/>
          <p:cNvSpPr txBox="1">
            <a:spLocks/>
          </p:cNvSpPr>
          <p:nvPr/>
        </p:nvSpPr>
        <p:spPr>
          <a:xfrm>
            <a:off x="3749123" y="1745008"/>
            <a:ext cx="3564284" cy="2625121"/>
          </a:xfrm>
          <a:prstGeom prst="rect">
            <a:avLst/>
          </a:prstGeom>
          <a:solidFill>
            <a:srgbClr val="7030A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sz="1500" dirty="0" smtClean="0">
                <a:solidFill>
                  <a:schemeClr val="bg1"/>
                </a:solidFill>
              </a:rPr>
              <a:t>Paralelno sa pobijanjem talpi u jami se kopa i iznosi tlo, uz građenje podgrade, ramova razupirača.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sz="1500" dirty="0" smtClean="0">
                <a:solidFill>
                  <a:schemeClr val="bg1"/>
                </a:solidFill>
              </a:rPr>
              <a:t>Uvijek težimo da su vertikalne talpe za dubinu </a:t>
            </a:r>
            <a:r>
              <a:rPr lang="sr-Latn-ME" sz="1800" b="1" dirty="0" smtClean="0">
                <a:solidFill>
                  <a:schemeClr val="bg1"/>
                </a:solidFill>
                <a:latin typeface="Symbol" panose="05050102010706020507" pitchFamily="18" charset="2"/>
              </a:rPr>
              <a:t>D</a:t>
            </a:r>
            <a:r>
              <a:rPr lang="sr-Latn-ME" sz="1800" b="1" dirty="0" smtClean="0">
                <a:solidFill>
                  <a:schemeClr val="bg1"/>
                </a:solidFill>
              </a:rPr>
              <a:t>f</a:t>
            </a:r>
            <a:r>
              <a:rPr lang="sr-Latn-ME" sz="1800" dirty="0" smtClean="0">
                <a:solidFill>
                  <a:schemeClr val="bg1"/>
                </a:solidFill>
              </a:rPr>
              <a:t> </a:t>
            </a:r>
            <a:r>
              <a:rPr lang="sr-Latn-ME" sz="1500" dirty="0" smtClean="0">
                <a:solidFill>
                  <a:schemeClr val="bg1"/>
                </a:solidFill>
              </a:rPr>
              <a:t>dublje od iskopa, čime obezbjeđujemo oslonac talpe u tlu.</a:t>
            </a:r>
            <a:endParaRPr lang="sr-Latn-ME" sz="1500" b="1" dirty="0" smtClean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sr-Latn-ME" sz="1500" dirty="0" smtClean="0">
              <a:solidFill>
                <a:schemeClr val="bg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314893" y="2899000"/>
            <a:ext cx="907831" cy="133119"/>
          </a:xfrm>
          <a:prstGeom prst="rect">
            <a:avLst/>
          </a:prstGeom>
          <a:solidFill>
            <a:srgbClr val="FFFF00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2314893" y="3505760"/>
            <a:ext cx="907831" cy="133119"/>
          </a:xfrm>
          <a:prstGeom prst="rect">
            <a:avLst/>
          </a:prstGeom>
          <a:solidFill>
            <a:srgbClr val="FFFF00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2101311" y="2254285"/>
            <a:ext cx="170156" cy="151280"/>
          </a:xfrm>
          <a:prstGeom prst="ellipse">
            <a:avLst/>
          </a:prstGeom>
          <a:solidFill>
            <a:srgbClr val="92D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2123770" y="2879596"/>
            <a:ext cx="170156" cy="151280"/>
          </a:xfrm>
          <a:prstGeom prst="ellipse">
            <a:avLst/>
          </a:prstGeom>
          <a:solidFill>
            <a:srgbClr val="92D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2123770" y="3504054"/>
            <a:ext cx="170156" cy="151280"/>
          </a:xfrm>
          <a:prstGeom prst="ellipse">
            <a:avLst/>
          </a:prstGeom>
          <a:solidFill>
            <a:srgbClr val="92D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 rot="20630223">
            <a:off x="2201289" y="3677030"/>
            <a:ext cx="124512" cy="34373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378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3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8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1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4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5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 animBg="1"/>
      <p:bldP spid="14" grpId="0" animBg="1"/>
      <p:bldP spid="19" grpId="0" animBg="1"/>
      <p:bldP spid="28" grpId="0" animBg="1"/>
      <p:bldP spid="33" grpId="0" animBg="1"/>
      <p:bldP spid="34" grpId="0" animBg="1"/>
      <p:bldP spid="35" grpId="0" animBg="1"/>
      <p:bldP spid="37" grpId="0" build="p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5049" y="115294"/>
            <a:ext cx="3125108" cy="3409268"/>
          </a:xfrm>
          <a:prstGeom prst="rect">
            <a:avLst/>
          </a:prstGeom>
          <a:ln w="25400">
            <a:solidFill>
              <a:srgbClr val="002060"/>
            </a:solidFill>
          </a:ln>
          <a:effectLst>
            <a:outerShdw blurRad="50800" dist="38100" dir="2700000" sx="104000" sy="104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630" y="449916"/>
            <a:ext cx="3205697" cy="6351812"/>
          </a:xfrm>
          <a:prstGeom prst="rect">
            <a:avLst/>
          </a:prstGeom>
          <a:ln w="22225">
            <a:solidFill>
              <a:srgbClr val="002060"/>
            </a:solidFill>
          </a:ln>
        </p:spPr>
      </p:pic>
      <p:sp>
        <p:nvSpPr>
          <p:cNvPr id="23" name="Content Placeholder 2"/>
          <p:cNvSpPr txBox="1">
            <a:spLocks/>
          </p:cNvSpPr>
          <p:nvPr/>
        </p:nvSpPr>
        <p:spPr>
          <a:xfrm>
            <a:off x="7358200" y="68000"/>
            <a:ext cx="4819540" cy="6790000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dirty="0" smtClean="0">
                <a:solidFill>
                  <a:schemeClr val="bg1"/>
                </a:solidFill>
              </a:rPr>
              <a:t>drveni horizontalni ramovi od oble građe i drvene vertikalna oplata od strugane građe.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dirty="0" smtClean="0">
                <a:solidFill>
                  <a:schemeClr val="bg1"/>
                </a:solidFill>
              </a:rPr>
              <a:t>Vertikalna oplata se sastoji od niza međusobno nezavisnih kratkih talpi. Svakom vertikalnom ratsojanju dvaju susjednih ramova odgovaraju nezavisne vertikalne talpe.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dirty="0" smtClean="0">
                <a:solidFill>
                  <a:schemeClr val="bg1"/>
                </a:solidFill>
              </a:rPr>
              <a:t>postupak je primjenjiv u tlu u kome se može kopati, a u kome je teško pobijati talpe. Nem a podzemne vode ili priliv neznatan, i lako s e može savladati površinskim crpljenjem.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dirty="0" smtClean="0">
                <a:solidFill>
                  <a:schemeClr val="bg1"/>
                </a:solidFill>
              </a:rPr>
              <a:t>temeljne jame </a:t>
            </a:r>
            <a:r>
              <a:rPr lang="sr-Latn-ME" b="1" dirty="0" smtClean="0">
                <a:solidFill>
                  <a:schemeClr val="bg1"/>
                </a:solidFill>
              </a:rPr>
              <a:t>dimenzija osnove 2x2</a:t>
            </a:r>
            <a:r>
              <a:rPr lang="sr-Latn-ME" dirty="0" smtClean="0">
                <a:solidFill>
                  <a:schemeClr val="bg1"/>
                </a:solidFill>
              </a:rPr>
              <a:t>, pa i preko </a:t>
            </a:r>
            <a:r>
              <a:rPr lang="sr-Latn-ME" b="1" dirty="0" smtClean="0">
                <a:solidFill>
                  <a:schemeClr val="bg1"/>
                </a:solidFill>
              </a:rPr>
              <a:t>10x10m. D</a:t>
            </a:r>
            <a:r>
              <a:rPr lang="sr-Latn-ME" b="1" dirty="0" smtClean="0">
                <a:solidFill>
                  <a:schemeClr val="bg1"/>
                </a:solidFill>
              </a:rPr>
              <a:t>ubina iskopa je praktično neograničena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dirty="0">
                <a:solidFill>
                  <a:schemeClr val="bg1"/>
                </a:solidFill>
              </a:rPr>
              <a:t>Tlo se kopa uz paralelno potkovanje i pobijanje talpi. Oplata prima potiske tla i preko klinova prenosi opterećenje u ramove.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sr-Latn-ME" b="1" dirty="0" smtClean="0">
              <a:solidFill>
                <a:schemeClr val="bg1"/>
              </a:solidFill>
            </a:endParaRPr>
          </a:p>
        </p:txBody>
      </p:sp>
      <p:sp>
        <p:nvSpPr>
          <p:cNvPr id="2" name="Title 1" descr="title">
            <a:extLst>
              <a:ext uri="{FF2B5EF4-FFF2-40B4-BE49-F238E27FC236}">
                <a16:creationId xmlns="" xmlns:a16="http://schemas.microsoft.com/office/drawing/2014/main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68521"/>
            <a:ext cx="6516549" cy="628139"/>
          </a:xfrm>
        </p:spPr>
        <p:txBody>
          <a:bodyPr>
            <a:normAutofit/>
          </a:bodyPr>
          <a:lstStyle/>
          <a:p>
            <a:r>
              <a:rPr lang="sr-Latn-ME" sz="2500" b="1" dirty="0" smtClean="0">
                <a:solidFill>
                  <a:srgbClr val="FFFFFF"/>
                </a:solidFill>
              </a:rPr>
              <a:t>Rudarska podgrada</a:t>
            </a:r>
            <a:endParaRPr lang="en-US" sz="2500" b="1" dirty="0">
              <a:solidFill>
                <a:srgbClr val="FFFFFF"/>
              </a:solidFill>
            </a:endParaRPr>
          </a:p>
        </p:txBody>
      </p:sp>
      <p:sp>
        <p:nvSpPr>
          <p:cNvPr id="36" name="Rectangle 2"/>
          <p:cNvSpPr>
            <a:spLocks noChangeArrowheads="1"/>
          </p:cNvSpPr>
          <p:nvPr/>
        </p:nvSpPr>
        <p:spPr bwMode="auto">
          <a:xfrm>
            <a:off x="3808176" y="2714669"/>
            <a:ext cx="12192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3588997" y="5222641"/>
            <a:ext cx="4781953" cy="1555965"/>
          </a:xfrm>
          <a:prstGeom prst="rect">
            <a:avLst/>
          </a:prstGeom>
          <a:solidFill>
            <a:srgbClr val="7030A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bg1"/>
                </a:solidFill>
              </a:rPr>
              <a:t>Kada se iskopom stigne do potrebne dubine, gradi se temelj, ili neki drugi objekat u iskopu. Podgrada se postepeno vadi, a međuprostor između objekta i okolnog tla, zasipa se zemljom</a:t>
            </a:r>
            <a:endParaRPr lang="sr-Latn-ME" sz="1500" b="1" dirty="0" smtClean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sr-Latn-ME" sz="1500" dirty="0" smtClean="0">
              <a:solidFill>
                <a:schemeClr val="bg1"/>
              </a:solidFill>
            </a:endParaRPr>
          </a:p>
        </p:txBody>
      </p:sp>
      <p:sp>
        <p:nvSpPr>
          <p:cNvPr id="42" name="Oval 41"/>
          <p:cNvSpPr/>
          <p:nvPr/>
        </p:nvSpPr>
        <p:spPr>
          <a:xfrm>
            <a:off x="1959234" y="1511503"/>
            <a:ext cx="170156" cy="151280"/>
          </a:xfrm>
          <a:prstGeom prst="ellipse">
            <a:avLst/>
          </a:prstGeom>
          <a:solidFill>
            <a:srgbClr val="92D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1634262" y="1320957"/>
            <a:ext cx="281940" cy="1615440"/>
          </a:xfrm>
          <a:prstGeom prst="line">
            <a:avLst/>
          </a:prstGeom>
          <a:ln w="88900">
            <a:solidFill>
              <a:srgbClr val="FF0000">
                <a:alpha val="64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1650485" y="2311557"/>
            <a:ext cx="281940" cy="1615440"/>
          </a:xfrm>
          <a:prstGeom prst="line">
            <a:avLst/>
          </a:prstGeom>
          <a:ln w="88900">
            <a:solidFill>
              <a:srgbClr val="FF0000">
                <a:alpha val="64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1661915" y="713540"/>
            <a:ext cx="248317" cy="1163677"/>
          </a:xfrm>
          <a:prstGeom prst="line">
            <a:avLst/>
          </a:prstGeom>
          <a:ln w="88900">
            <a:solidFill>
              <a:srgbClr val="FF0000">
                <a:alpha val="64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>
            <a:off x="1760683" y="3180237"/>
            <a:ext cx="187965" cy="1303020"/>
          </a:xfrm>
          <a:prstGeom prst="line">
            <a:avLst/>
          </a:prstGeom>
          <a:ln w="88900">
            <a:solidFill>
              <a:srgbClr val="FF0000">
                <a:alpha val="64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1835345" y="4264170"/>
            <a:ext cx="1473982" cy="1733122"/>
            <a:chOff x="1831763" y="4330053"/>
            <a:chExt cx="1473982" cy="1733122"/>
          </a:xfrm>
        </p:grpSpPr>
        <p:sp>
          <p:nvSpPr>
            <p:cNvPr id="34" name="Rectangle 33"/>
            <p:cNvSpPr/>
            <p:nvPr/>
          </p:nvSpPr>
          <p:spPr>
            <a:xfrm>
              <a:off x="1831763" y="5196753"/>
              <a:ext cx="1473981" cy="866422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2366547" y="4330053"/>
              <a:ext cx="939198" cy="866422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7487" y="3747977"/>
            <a:ext cx="3965928" cy="1236754"/>
          </a:xfrm>
          <a:prstGeom prst="rect">
            <a:avLst/>
          </a:prstGeom>
          <a:ln w="22225">
            <a:solidFill>
              <a:srgbClr val="002060"/>
            </a:solidFill>
          </a:ln>
          <a:effectLst>
            <a:outerShdw blurRad="50800" dist="38100" dir="2700000" sx="104000" sy="104000" algn="tl" rotWithShape="0">
              <a:prstClr val="black">
                <a:alpha val="40000"/>
              </a:prstClr>
            </a:outerShdw>
          </a:effectLst>
        </p:spPr>
      </p:pic>
      <p:sp>
        <p:nvSpPr>
          <p:cNvPr id="22" name="Freeform 21"/>
          <p:cNvSpPr/>
          <p:nvPr/>
        </p:nvSpPr>
        <p:spPr>
          <a:xfrm>
            <a:off x="1820334" y="4012935"/>
            <a:ext cx="1495212" cy="1050431"/>
          </a:xfrm>
          <a:custGeom>
            <a:avLst/>
            <a:gdLst>
              <a:gd name="connsiteX0" fmla="*/ 846 w 1495212"/>
              <a:gd name="connsiteY0" fmla="*/ 360945 h 1050431"/>
              <a:gd name="connsiteX1" fmla="*/ 282786 w 1495212"/>
              <a:gd name="connsiteY1" fmla="*/ 216165 h 1050431"/>
              <a:gd name="connsiteX2" fmla="*/ 526626 w 1495212"/>
              <a:gd name="connsiteY2" fmla="*/ 132345 h 1050431"/>
              <a:gd name="connsiteX3" fmla="*/ 755226 w 1495212"/>
              <a:gd name="connsiteY3" fmla="*/ 48525 h 1050431"/>
              <a:gd name="connsiteX4" fmla="*/ 915246 w 1495212"/>
              <a:gd name="connsiteY4" fmla="*/ 33285 h 1050431"/>
              <a:gd name="connsiteX5" fmla="*/ 1181946 w 1495212"/>
              <a:gd name="connsiteY5" fmla="*/ 33285 h 1050431"/>
              <a:gd name="connsiteX6" fmla="*/ 1372446 w 1495212"/>
              <a:gd name="connsiteY6" fmla="*/ 18045 h 1050431"/>
              <a:gd name="connsiteX7" fmla="*/ 1486746 w 1495212"/>
              <a:gd name="connsiteY7" fmla="*/ 2805 h 1050431"/>
              <a:gd name="connsiteX8" fmla="*/ 1486746 w 1495212"/>
              <a:gd name="connsiteY8" fmla="*/ 79005 h 1050431"/>
              <a:gd name="connsiteX9" fmla="*/ 1486746 w 1495212"/>
              <a:gd name="connsiteY9" fmla="*/ 200925 h 1050431"/>
              <a:gd name="connsiteX10" fmla="*/ 1448646 w 1495212"/>
              <a:gd name="connsiteY10" fmla="*/ 239025 h 1050431"/>
              <a:gd name="connsiteX11" fmla="*/ 1189566 w 1495212"/>
              <a:gd name="connsiteY11" fmla="*/ 254265 h 1050431"/>
              <a:gd name="connsiteX12" fmla="*/ 983826 w 1495212"/>
              <a:gd name="connsiteY12" fmla="*/ 246645 h 1050431"/>
              <a:gd name="connsiteX13" fmla="*/ 839046 w 1495212"/>
              <a:gd name="connsiteY13" fmla="*/ 246645 h 1050431"/>
              <a:gd name="connsiteX14" fmla="*/ 739986 w 1495212"/>
              <a:gd name="connsiteY14" fmla="*/ 254265 h 1050431"/>
              <a:gd name="connsiteX15" fmla="*/ 648546 w 1495212"/>
              <a:gd name="connsiteY15" fmla="*/ 269505 h 1050431"/>
              <a:gd name="connsiteX16" fmla="*/ 572346 w 1495212"/>
              <a:gd name="connsiteY16" fmla="*/ 261885 h 1050431"/>
              <a:gd name="connsiteX17" fmla="*/ 526626 w 1495212"/>
              <a:gd name="connsiteY17" fmla="*/ 277125 h 1050431"/>
              <a:gd name="connsiteX18" fmla="*/ 511386 w 1495212"/>
              <a:gd name="connsiteY18" fmla="*/ 338085 h 1050431"/>
              <a:gd name="connsiteX19" fmla="*/ 480906 w 1495212"/>
              <a:gd name="connsiteY19" fmla="*/ 414285 h 1050431"/>
              <a:gd name="connsiteX20" fmla="*/ 519006 w 1495212"/>
              <a:gd name="connsiteY20" fmla="*/ 513345 h 1050431"/>
              <a:gd name="connsiteX21" fmla="*/ 519006 w 1495212"/>
              <a:gd name="connsiteY21" fmla="*/ 627645 h 1050431"/>
              <a:gd name="connsiteX22" fmla="*/ 519006 w 1495212"/>
              <a:gd name="connsiteY22" fmla="*/ 726705 h 1050431"/>
              <a:gd name="connsiteX23" fmla="*/ 503766 w 1495212"/>
              <a:gd name="connsiteY23" fmla="*/ 863865 h 1050431"/>
              <a:gd name="connsiteX24" fmla="*/ 534246 w 1495212"/>
              <a:gd name="connsiteY24" fmla="*/ 932445 h 1050431"/>
              <a:gd name="connsiteX25" fmla="*/ 519006 w 1495212"/>
              <a:gd name="connsiteY25" fmla="*/ 978165 h 1050431"/>
              <a:gd name="connsiteX26" fmla="*/ 480906 w 1495212"/>
              <a:gd name="connsiteY26" fmla="*/ 1001025 h 1050431"/>
              <a:gd name="connsiteX27" fmla="*/ 366606 w 1495212"/>
              <a:gd name="connsiteY27" fmla="*/ 1039125 h 1050431"/>
              <a:gd name="connsiteX28" fmla="*/ 267546 w 1495212"/>
              <a:gd name="connsiteY28" fmla="*/ 1046745 h 1050431"/>
              <a:gd name="connsiteX29" fmla="*/ 61806 w 1495212"/>
              <a:gd name="connsiteY29" fmla="*/ 1046745 h 1050431"/>
              <a:gd name="connsiteX30" fmla="*/ 8466 w 1495212"/>
              <a:gd name="connsiteY30" fmla="*/ 1001025 h 1050431"/>
              <a:gd name="connsiteX31" fmla="*/ 846 w 1495212"/>
              <a:gd name="connsiteY31" fmla="*/ 970545 h 1050431"/>
              <a:gd name="connsiteX32" fmla="*/ 16086 w 1495212"/>
              <a:gd name="connsiteY32" fmla="*/ 802905 h 1050431"/>
              <a:gd name="connsiteX33" fmla="*/ 16086 w 1495212"/>
              <a:gd name="connsiteY33" fmla="*/ 650505 h 1050431"/>
              <a:gd name="connsiteX34" fmla="*/ 8466 w 1495212"/>
              <a:gd name="connsiteY34" fmla="*/ 574305 h 1050431"/>
              <a:gd name="connsiteX35" fmla="*/ 8466 w 1495212"/>
              <a:gd name="connsiteY35" fmla="*/ 520965 h 1050431"/>
              <a:gd name="connsiteX36" fmla="*/ 8466 w 1495212"/>
              <a:gd name="connsiteY36" fmla="*/ 444765 h 1050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495212" h="1050431">
                <a:moveTo>
                  <a:pt x="846" y="360945"/>
                </a:moveTo>
                <a:cubicBezTo>
                  <a:pt x="98001" y="307605"/>
                  <a:pt x="195156" y="254265"/>
                  <a:pt x="282786" y="216165"/>
                </a:cubicBezTo>
                <a:cubicBezTo>
                  <a:pt x="370416" y="178065"/>
                  <a:pt x="447886" y="160285"/>
                  <a:pt x="526626" y="132345"/>
                </a:cubicBezTo>
                <a:cubicBezTo>
                  <a:pt x="605366" y="104405"/>
                  <a:pt x="690456" y="65035"/>
                  <a:pt x="755226" y="48525"/>
                </a:cubicBezTo>
                <a:cubicBezTo>
                  <a:pt x="819996" y="32015"/>
                  <a:pt x="844126" y="35825"/>
                  <a:pt x="915246" y="33285"/>
                </a:cubicBezTo>
                <a:cubicBezTo>
                  <a:pt x="986366" y="30745"/>
                  <a:pt x="1105746" y="35825"/>
                  <a:pt x="1181946" y="33285"/>
                </a:cubicBezTo>
                <a:cubicBezTo>
                  <a:pt x="1258146" y="30745"/>
                  <a:pt x="1321646" y="23125"/>
                  <a:pt x="1372446" y="18045"/>
                </a:cubicBezTo>
                <a:cubicBezTo>
                  <a:pt x="1423246" y="12965"/>
                  <a:pt x="1467696" y="-7355"/>
                  <a:pt x="1486746" y="2805"/>
                </a:cubicBezTo>
                <a:cubicBezTo>
                  <a:pt x="1505796" y="12965"/>
                  <a:pt x="1486746" y="79005"/>
                  <a:pt x="1486746" y="79005"/>
                </a:cubicBezTo>
                <a:cubicBezTo>
                  <a:pt x="1486746" y="112025"/>
                  <a:pt x="1493096" y="174255"/>
                  <a:pt x="1486746" y="200925"/>
                </a:cubicBezTo>
                <a:cubicBezTo>
                  <a:pt x="1480396" y="227595"/>
                  <a:pt x="1498176" y="230135"/>
                  <a:pt x="1448646" y="239025"/>
                </a:cubicBezTo>
                <a:cubicBezTo>
                  <a:pt x="1399116" y="247915"/>
                  <a:pt x="1267036" y="252995"/>
                  <a:pt x="1189566" y="254265"/>
                </a:cubicBezTo>
                <a:cubicBezTo>
                  <a:pt x="1112096" y="255535"/>
                  <a:pt x="1042246" y="247915"/>
                  <a:pt x="983826" y="246645"/>
                </a:cubicBezTo>
                <a:cubicBezTo>
                  <a:pt x="925406" y="245375"/>
                  <a:pt x="879686" y="245375"/>
                  <a:pt x="839046" y="246645"/>
                </a:cubicBezTo>
                <a:cubicBezTo>
                  <a:pt x="798406" y="247915"/>
                  <a:pt x="771736" y="250455"/>
                  <a:pt x="739986" y="254265"/>
                </a:cubicBezTo>
                <a:cubicBezTo>
                  <a:pt x="708236" y="258075"/>
                  <a:pt x="676486" y="268235"/>
                  <a:pt x="648546" y="269505"/>
                </a:cubicBezTo>
                <a:cubicBezTo>
                  <a:pt x="620606" y="270775"/>
                  <a:pt x="592666" y="260615"/>
                  <a:pt x="572346" y="261885"/>
                </a:cubicBezTo>
                <a:cubicBezTo>
                  <a:pt x="552026" y="263155"/>
                  <a:pt x="536786" y="264425"/>
                  <a:pt x="526626" y="277125"/>
                </a:cubicBezTo>
                <a:cubicBezTo>
                  <a:pt x="516466" y="289825"/>
                  <a:pt x="519006" y="315225"/>
                  <a:pt x="511386" y="338085"/>
                </a:cubicBezTo>
                <a:cubicBezTo>
                  <a:pt x="503766" y="360945"/>
                  <a:pt x="479636" y="385075"/>
                  <a:pt x="480906" y="414285"/>
                </a:cubicBezTo>
                <a:cubicBezTo>
                  <a:pt x="482176" y="443495"/>
                  <a:pt x="512656" y="477785"/>
                  <a:pt x="519006" y="513345"/>
                </a:cubicBezTo>
                <a:cubicBezTo>
                  <a:pt x="525356" y="548905"/>
                  <a:pt x="519006" y="627645"/>
                  <a:pt x="519006" y="627645"/>
                </a:cubicBezTo>
                <a:cubicBezTo>
                  <a:pt x="519006" y="663205"/>
                  <a:pt x="521546" y="687335"/>
                  <a:pt x="519006" y="726705"/>
                </a:cubicBezTo>
                <a:cubicBezTo>
                  <a:pt x="516466" y="766075"/>
                  <a:pt x="501226" y="829575"/>
                  <a:pt x="503766" y="863865"/>
                </a:cubicBezTo>
                <a:cubicBezTo>
                  <a:pt x="506306" y="898155"/>
                  <a:pt x="531706" y="913395"/>
                  <a:pt x="534246" y="932445"/>
                </a:cubicBezTo>
                <a:cubicBezTo>
                  <a:pt x="536786" y="951495"/>
                  <a:pt x="527896" y="966735"/>
                  <a:pt x="519006" y="978165"/>
                </a:cubicBezTo>
                <a:cubicBezTo>
                  <a:pt x="510116" y="989595"/>
                  <a:pt x="506306" y="990865"/>
                  <a:pt x="480906" y="1001025"/>
                </a:cubicBezTo>
                <a:cubicBezTo>
                  <a:pt x="455506" y="1011185"/>
                  <a:pt x="402166" y="1031505"/>
                  <a:pt x="366606" y="1039125"/>
                </a:cubicBezTo>
                <a:cubicBezTo>
                  <a:pt x="331046" y="1046745"/>
                  <a:pt x="318346" y="1045475"/>
                  <a:pt x="267546" y="1046745"/>
                </a:cubicBezTo>
                <a:cubicBezTo>
                  <a:pt x="216746" y="1048015"/>
                  <a:pt x="104986" y="1054365"/>
                  <a:pt x="61806" y="1046745"/>
                </a:cubicBezTo>
                <a:cubicBezTo>
                  <a:pt x="18626" y="1039125"/>
                  <a:pt x="18626" y="1013725"/>
                  <a:pt x="8466" y="1001025"/>
                </a:cubicBezTo>
                <a:cubicBezTo>
                  <a:pt x="-1694" y="988325"/>
                  <a:pt x="-424" y="1003565"/>
                  <a:pt x="846" y="970545"/>
                </a:cubicBezTo>
                <a:cubicBezTo>
                  <a:pt x="2116" y="937525"/>
                  <a:pt x="13546" y="856245"/>
                  <a:pt x="16086" y="802905"/>
                </a:cubicBezTo>
                <a:cubicBezTo>
                  <a:pt x="18626" y="749565"/>
                  <a:pt x="17356" y="688605"/>
                  <a:pt x="16086" y="650505"/>
                </a:cubicBezTo>
                <a:cubicBezTo>
                  <a:pt x="14816" y="612405"/>
                  <a:pt x="9736" y="595895"/>
                  <a:pt x="8466" y="574305"/>
                </a:cubicBezTo>
                <a:cubicBezTo>
                  <a:pt x="7196" y="552715"/>
                  <a:pt x="8466" y="520965"/>
                  <a:pt x="8466" y="520965"/>
                </a:cubicBezTo>
                <a:lnTo>
                  <a:pt x="8466" y="444765"/>
                </a:lnTo>
              </a:path>
            </a:pathLst>
          </a:custGeom>
          <a:solidFill>
            <a:srgbClr val="EFD5A2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1959234" y="2456324"/>
            <a:ext cx="170156" cy="151280"/>
          </a:xfrm>
          <a:prstGeom prst="ellipse">
            <a:avLst/>
          </a:prstGeom>
          <a:solidFill>
            <a:srgbClr val="92D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2004441" y="3534793"/>
            <a:ext cx="170156" cy="151280"/>
          </a:xfrm>
          <a:prstGeom prst="ellipse">
            <a:avLst/>
          </a:prstGeom>
          <a:solidFill>
            <a:srgbClr val="92D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5120640" y="1483367"/>
            <a:ext cx="576942" cy="482626"/>
          </a:xfrm>
          <a:prstGeom prst="ellipse">
            <a:avLst/>
          </a:prstGeom>
          <a:solidFill>
            <a:srgbClr val="92D050">
              <a:alpha val="65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4845886" y="1238047"/>
            <a:ext cx="387682" cy="853572"/>
          </a:xfrm>
          <a:custGeom>
            <a:avLst/>
            <a:gdLst>
              <a:gd name="connsiteX0" fmla="*/ 126164 w 387682"/>
              <a:gd name="connsiteY0" fmla="*/ 203 h 853572"/>
              <a:gd name="connsiteX1" fmla="*/ 259514 w 387682"/>
              <a:gd name="connsiteY1" fmla="*/ 38303 h 853572"/>
              <a:gd name="connsiteX2" fmla="*/ 335714 w 387682"/>
              <a:gd name="connsiteY2" fmla="*/ 38303 h 853572"/>
              <a:gd name="connsiteX3" fmla="*/ 383339 w 387682"/>
              <a:gd name="connsiteY3" fmla="*/ 66878 h 853572"/>
              <a:gd name="connsiteX4" fmla="*/ 383339 w 387682"/>
              <a:gd name="connsiteY4" fmla="*/ 76403 h 853572"/>
              <a:gd name="connsiteX5" fmla="*/ 364289 w 387682"/>
              <a:gd name="connsiteY5" fmla="*/ 200228 h 853572"/>
              <a:gd name="connsiteX6" fmla="*/ 326189 w 387682"/>
              <a:gd name="connsiteY6" fmla="*/ 295478 h 853572"/>
              <a:gd name="connsiteX7" fmla="*/ 288089 w 387682"/>
              <a:gd name="connsiteY7" fmla="*/ 371678 h 853572"/>
              <a:gd name="connsiteX8" fmla="*/ 259514 w 387682"/>
              <a:gd name="connsiteY8" fmla="*/ 466928 h 853572"/>
              <a:gd name="connsiteX9" fmla="*/ 240464 w 387682"/>
              <a:gd name="connsiteY9" fmla="*/ 562178 h 853572"/>
              <a:gd name="connsiteX10" fmla="*/ 211889 w 387682"/>
              <a:gd name="connsiteY10" fmla="*/ 628853 h 853572"/>
              <a:gd name="connsiteX11" fmla="*/ 183314 w 387682"/>
              <a:gd name="connsiteY11" fmla="*/ 733628 h 853572"/>
              <a:gd name="connsiteX12" fmla="*/ 154739 w 387682"/>
              <a:gd name="connsiteY12" fmla="*/ 809828 h 853572"/>
              <a:gd name="connsiteX13" fmla="*/ 126164 w 387682"/>
              <a:gd name="connsiteY13" fmla="*/ 847928 h 853572"/>
              <a:gd name="connsiteX14" fmla="*/ 78539 w 387682"/>
              <a:gd name="connsiteY14" fmla="*/ 847928 h 853572"/>
              <a:gd name="connsiteX15" fmla="*/ 2339 w 387682"/>
              <a:gd name="connsiteY15" fmla="*/ 847928 h 853572"/>
              <a:gd name="connsiteX16" fmla="*/ 21389 w 387682"/>
              <a:gd name="connsiteY16" fmla="*/ 771728 h 853572"/>
              <a:gd name="connsiteX17" fmla="*/ 40439 w 387682"/>
              <a:gd name="connsiteY17" fmla="*/ 619328 h 853572"/>
              <a:gd name="connsiteX18" fmla="*/ 49964 w 387682"/>
              <a:gd name="connsiteY18" fmla="*/ 485978 h 853572"/>
              <a:gd name="connsiteX19" fmla="*/ 78539 w 387682"/>
              <a:gd name="connsiteY19" fmla="*/ 314528 h 853572"/>
              <a:gd name="connsiteX20" fmla="*/ 116639 w 387682"/>
              <a:gd name="connsiteY20" fmla="*/ 171653 h 853572"/>
              <a:gd name="connsiteX21" fmla="*/ 116639 w 387682"/>
              <a:gd name="connsiteY21" fmla="*/ 57353 h 853572"/>
              <a:gd name="connsiteX22" fmla="*/ 126164 w 387682"/>
              <a:gd name="connsiteY22" fmla="*/ 203 h 853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87682" h="853572">
                <a:moveTo>
                  <a:pt x="126164" y="203"/>
                </a:moveTo>
                <a:cubicBezTo>
                  <a:pt x="149977" y="-2972"/>
                  <a:pt x="224589" y="31953"/>
                  <a:pt x="259514" y="38303"/>
                </a:cubicBezTo>
                <a:cubicBezTo>
                  <a:pt x="294439" y="44653"/>
                  <a:pt x="315077" y="33541"/>
                  <a:pt x="335714" y="38303"/>
                </a:cubicBezTo>
                <a:cubicBezTo>
                  <a:pt x="356351" y="43065"/>
                  <a:pt x="375402" y="60528"/>
                  <a:pt x="383339" y="66878"/>
                </a:cubicBezTo>
                <a:cubicBezTo>
                  <a:pt x="391276" y="73228"/>
                  <a:pt x="386514" y="54178"/>
                  <a:pt x="383339" y="76403"/>
                </a:cubicBezTo>
                <a:cubicBezTo>
                  <a:pt x="380164" y="98628"/>
                  <a:pt x="373814" y="163716"/>
                  <a:pt x="364289" y="200228"/>
                </a:cubicBezTo>
                <a:cubicBezTo>
                  <a:pt x="354764" y="236740"/>
                  <a:pt x="338889" y="266903"/>
                  <a:pt x="326189" y="295478"/>
                </a:cubicBezTo>
                <a:cubicBezTo>
                  <a:pt x="313489" y="324053"/>
                  <a:pt x="299201" y="343103"/>
                  <a:pt x="288089" y="371678"/>
                </a:cubicBezTo>
                <a:cubicBezTo>
                  <a:pt x="276977" y="400253"/>
                  <a:pt x="267451" y="435178"/>
                  <a:pt x="259514" y="466928"/>
                </a:cubicBezTo>
                <a:cubicBezTo>
                  <a:pt x="251577" y="498678"/>
                  <a:pt x="248401" y="535191"/>
                  <a:pt x="240464" y="562178"/>
                </a:cubicBezTo>
                <a:cubicBezTo>
                  <a:pt x="232527" y="589165"/>
                  <a:pt x="221414" y="600278"/>
                  <a:pt x="211889" y="628853"/>
                </a:cubicBezTo>
                <a:cubicBezTo>
                  <a:pt x="202364" y="657428"/>
                  <a:pt x="192839" y="703466"/>
                  <a:pt x="183314" y="733628"/>
                </a:cubicBezTo>
                <a:cubicBezTo>
                  <a:pt x="173789" y="763790"/>
                  <a:pt x="164264" y="790778"/>
                  <a:pt x="154739" y="809828"/>
                </a:cubicBezTo>
                <a:cubicBezTo>
                  <a:pt x="145214" y="828878"/>
                  <a:pt x="138864" y="841578"/>
                  <a:pt x="126164" y="847928"/>
                </a:cubicBezTo>
                <a:cubicBezTo>
                  <a:pt x="113464" y="854278"/>
                  <a:pt x="78539" y="847928"/>
                  <a:pt x="78539" y="847928"/>
                </a:cubicBezTo>
                <a:cubicBezTo>
                  <a:pt x="57902" y="847928"/>
                  <a:pt x="11864" y="860628"/>
                  <a:pt x="2339" y="847928"/>
                </a:cubicBezTo>
                <a:cubicBezTo>
                  <a:pt x="-7186" y="835228"/>
                  <a:pt x="15039" y="809828"/>
                  <a:pt x="21389" y="771728"/>
                </a:cubicBezTo>
                <a:cubicBezTo>
                  <a:pt x="27739" y="733628"/>
                  <a:pt x="35677" y="666953"/>
                  <a:pt x="40439" y="619328"/>
                </a:cubicBezTo>
                <a:cubicBezTo>
                  <a:pt x="45201" y="571703"/>
                  <a:pt x="43614" y="536778"/>
                  <a:pt x="49964" y="485978"/>
                </a:cubicBezTo>
                <a:cubicBezTo>
                  <a:pt x="56314" y="435178"/>
                  <a:pt x="67427" y="366915"/>
                  <a:pt x="78539" y="314528"/>
                </a:cubicBezTo>
                <a:cubicBezTo>
                  <a:pt x="89651" y="262141"/>
                  <a:pt x="110289" y="214515"/>
                  <a:pt x="116639" y="171653"/>
                </a:cubicBezTo>
                <a:cubicBezTo>
                  <a:pt x="122989" y="128791"/>
                  <a:pt x="108701" y="85928"/>
                  <a:pt x="116639" y="57353"/>
                </a:cubicBezTo>
                <a:cubicBezTo>
                  <a:pt x="124577" y="28778"/>
                  <a:pt x="102351" y="3378"/>
                  <a:pt x="126164" y="203"/>
                </a:cubicBezTo>
                <a:close/>
              </a:path>
            </a:pathLst>
          </a:custGeom>
          <a:solidFill>
            <a:schemeClr val="accent4">
              <a:lumMod val="75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Parallelogram 25"/>
          <p:cNvSpPr/>
          <p:nvPr/>
        </p:nvSpPr>
        <p:spPr>
          <a:xfrm>
            <a:off x="4526700" y="1500852"/>
            <a:ext cx="216750" cy="465141"/>
          </a:xfrm>
          <a:prstGeom prst="parallelogram">
            <a:avLst/>
          </a:prstGeom>
          <a:solidFill>
            <a:srgbClr val="7030A0">
              <a:alpha val="5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31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0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5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8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1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3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 animBg="1"/>
      <p:bldP spid="37" grpId="0" animBg="1"/>
      <p:bldP spid="42" grpId="0" animBg="1"/>
      <p:bldP spid="22" grpId="0" animBg="1"/>
      <p:bldP spid="46" grpId="0" animBg="1"/>
      <p:bldP spid="47" grpId="0" animBg="1"/>
      <p:bldP spid="48" grpId="0" animBg="1"/>
      <p:bldP spid="25" grpId="0" animBg="1"/>
      <p:bldP spid="2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2"/>
          <p:cNvSpPr txBox="1">
            <a:spLocks/>
          </p:cNvSpPr>
          <p:nvPr/>
        </p:nvSpPr>
        <p:spPr>
          <a:xfrm>
            <a:off x="7358200" y="575448"/>
            <a:ext cx="4819540" cy="6282551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dirty="0" smtClean="0">
                <a:solidFill>
                  <a:schemeClr val="bg1"/>
                </a:solidFill>
              </a:rPr>
              <a:t>Po obimu buduće temeljne jame u tlo se ugrađujju na izvjesnom rastojanju, vertikalni nosači.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dirty="0" smtClean="0">
                <a:solidFill>
                  <a:schemeClr val="bg1"/>
                </a:solidFill>
              </a:rPr>
              <a:t> Zatim se kopa tlo uz paralelno građenje ispune između ovih nosača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dirty="0" smtClean="0">
                <a:solidFill>
                  <a:schemeClr val="bg1"/>
                </a:solidFill>
              </a:rPr>
              <a:t>Postupak  je moguć u tlu u koga s emogu ugraditi vertikalni nosači, u kome se može kopati i u kome praktično nema podzemne vode.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dirty="0" smtClean="0">
                <a:solidFill>
                  <a:schemeClr val="bg1"/>
                </a:solidFill>
              </a:rPr>
              <a:t>Oplata, odnosno ispuna između nosača prima pritiske tla i prenosi ih na vertikalne nosače.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dirty="0" smtClean="0">
                <a:solidFill>
                  <a:schemeClr val="bg1"/>
                </a:solidFill>
              </a:rPr>
              <a:t>Vertikalni nosači rade kao konzolasti nosači uklješteni u tlo, a češće im se u toku iskopa grade oslonci: razupirači, podupirači ili zatege.</a:t>
            </a:r>
            <a:endParaRPr lang="sr-Latn-ME" b="1" dirty="0" smtClean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dirty="0">
                <a:solidFill>
                  <a:schemeClr val="bg1"/>
                </a:solidFill>
              </a:rPr>
              <a:t>Tlo se kopa uz paralelno potkovanje i pobijanje talpi. Oplata prima potiske tla i preko klinova prenosi opterećenje u ramove.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sr-Latn-ME" b="1" dirty="0" smtClean="0">
              <a:solidFill>
                <a:schemeClr val="bg1"/>
              </a:solidFill>
            </a:endParaRPr>
          </a:p>
        </p:txBody>
      </p:sp>
      <p:sp>
        <p:nvSpPr>
          <p:cNvPr id="2" name="Title 1" descr="title">
            <a:extLst>
              <a:ext uri="{FF2B5EF4-FFF2-40B4-BE49-F238E27FC236}">
                <a16:creationId xmlns="" xmlns:a16="http://schemas.microsoft.com/office/drawing/2014/main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2906" y="-143717"/>
            <a:ext cx="6516549" cy="628139"/>
          </a:xfrm>
        </p:spPr>
        <p:txBody>
          <a:bodyPr>
            <a:normAutofit/>
          </a:bodyPr>
          <a:lstStyle/>
          <a:p>
            <a:r>
              <a:rPr lang="sr-Latn-ME" sz="2500" b="1" dirty="0" smtClean="0">
                <a:solidFill>
                  <a:srgbClr val="FFFFFF"/>
                </a:solidFill>
              </a:rPr>
              <a:t>Vertikalni nosači i horizontalna oplata</a:t>
            </a:r>
            <a:endParaRPr lang="en-US" sz="2500" b="1" dirty="0">
              <a:solidFill>
                <a:srgbClr val="FFFFFF"/>
              </a:solidFill>
            </a:endParaRPr>
          </a:p>
        </p:txBody>
      </p:sp>
      <p:sp>
        <p:nvSpPr>
          <p:cNvPr id="36" name="Rectangle 2"/>
          <p:cNvSpPr>
            <a:spLocks noChangeArrowheads="1"/>
          </p:cNvSpPr>
          <p:nvPr/>
        </p:nvSpPr>
        <p:spPr bwMode="auto">
          <a:xfrm>
            <a:off x="3808176" y="2714669"/>
            <a:ext cx="12192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1005"/>
          <a:stretch/>
        </p:blipFill>
        <p:spPr>
          <a:xfrm>
            <a:off x="27221" y="-13307"/>
            <a:ext cx="3389076" cy="6902090"/>
          </a:xfrm>
          <a:prstGeom prst="rect">
            <a:avLst/>
          </a:prstGeom>
          <a:ln w="31750">
            <a:solidFill>
              <a:srgbClr val="002060"/>
            </a:solidFill>
          </a:ln>
        </p:spPr>
      </p:pic>
      <p:grpSp>
        <p:nvGrpSpPr>
          <p:cNvPr id="11" name="Group 10"/>
          <p:cNvGrpSpPr/>
          <p:nvPr/>
        </p:nvGrpSpPr>
        <p:grpSpPr>
          <a:xfrm>
            <a:off x="1671871" y="4314825"/>
            <a:ext cx="241300" cy="158750"/>
            <a:chOff x="2063750" y="4314825"/>
            <a:chExt cx="241300" cy="158750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2063750" y="4394200"/>
              <a:ext cx="241300" cy="0"/>
            </a:xfrm>
            <a:prstGeom prst="line">
              <a:avLst/>
            </a:prstGeom>
            <a:ln w="349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2070100" y="4314825"/>
              <a:ext cx="0" cy="158750"/>
            </a:xfrm>
            <a:prstGeom prst="line">
              <a:avLst/>
            </a:prstGeom>
            <a:ln w="349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2292350" y="4314825"/>
              <a:ext cx="0" cy="158750"/>
            </a:xfrm>
            <a:prstGeom prst="line">
              <a:avLst/>
            </a:prstGeom>
            <a:ln w="349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1656631" y="5046345"/>
            <a:ext cx="241300" cy="158750"/>
            <a:chOff x="2063750" y="4314825"/>
            <a:chExt cx="241300" cy="158750"/>
          </a:xfrm>
        </p:grpSpPr>
        <p:cxnSp>
          <p:nvCxnSpPr>
            <p:cNvPr id="35" name="Straight Connector 34"/>
            <p:cNvCxnSpPr/>
            <p:nvPr/>
          </p:nvCxnSpPr>
          <p:spPr>
            <a:xfrm>
              <a:off x="2063750" y="4394200"/>
              <a:ext cx="241300" cy="0"/>
            </a:xfrm>
            <a:prstGeom prst="line">
              <a:avLst/>
            </a:prstGeom>
            <a:ln w="349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2070100" y="4314825"/>
              <a:ext cx="0" cy="158750"/>
            </a:xfrm>
            <a:prstGeom prst="line">
              <a:avLst/>
            </a:prstGeom>
            <a:ln w="349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2292350" y="4314825"/>
              <a:ext cx="0" cy="158750"/>
            </a:xfrm>
            <a:prstGeom prst="line">
              <a:avLst/>
            </a:prstGeom>
            <a:ln w="349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>
            <a:off x="1659171" y="5838825"/>
            <a:ext cx="241300" cy="158750"/>
            <a:chOff x="2063750" y="4314825"/>
            <a:chExt cx="241300" cy="158750"/>
          </a:xfrm>
        </p:grpSpPr>
        <p:cxnSp>
          <p:nvCxnSpPr>
            <p:cNvPr id="41" name="Straight Connector 40"/>
            <p:cNvCxnSpPr/>
            <p:nvPr/>
          </p:nvCxnSpPr>
          <p:spPr>
            <a:xfrm>
              <a:off x="2063750" y="4394200"/>
              <a:ext cx="241300" cy="0"/>
            </a:xfrm>
            <a:prstGeom prst="line">
              <a:avLst/>
            </a:prstGeom>
            <a:ln w="349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V="1">
              <a:off x="2070100" y="4314825"/>
              <a:ext cx="0" cy="158750"/>
            </a:xfrm>
            <a:prstGeom prst="line">
              <a:avLst/>
            </a:prstGeom>
            <a:ln w="349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V="1">
              <a:off x="2292350" y="4314825"/>
              <a:ext cx="0" cy="158750"/>
            </a:xfrm>
            <a:prstGeom prst="line">
              <a:avLst/>
            </a:prstGeom>
            <a:ln w="349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>
            <a:off x="1662981" y="6585585"/>
            <a:ext cx="241300" cy="158750"/>
            <a:chOff x="2063750" y="4314825"/>
            <a:chExt cx="241300" cy="158750"/>
          </a:xfrm>
        </p:grpSpPr>
        <p:cxnSp>
          <p:nvCxnSpPr>
            <p:cNvPr id="51" name="Straight Connector 50"/>
            <p:cNvCxnSpPr/>
            <p:nvPr/>
          </p:nvCxnSpPr>
          <p:spPr>
            <a:xfrm>
              <a:off x="2063750" y="4394200"/>
              <a:ext cx="241300" cy="0"/>
            </a:xfrm>
            <a:prstGeom prst="line">
              <a:avLst/>
            </a:prstGeom>
            <a:ln w="349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V="1">
              <a:off x="2070100" y="4314825"/>
              <a:ext cx="0" cy="158750"/>
            </a:xfrm>
            <a:prstGeom prst="line">
              <a:avLst/>
            </a:prstGeom>
            <a:ln w="349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V="1">
              <a:off x="2292350" y="4314825"/>
              <a:ext cx="0" cy="158750"/>
            </a:xfrm>
            <a:prstGeom prst="line">
              <a:avLst/>
            </a:prstGeom>
            <a:ln w="349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/>
          <p:cNvSpPr/>
          <p:nvPr/>
        </p:nvSpPr>
        <p:spPr>
          <a:xfrm>
            <a:off x="1662981" y="510540"/>
            <a:ext cx="250190" cy="2994660"/>
          </a:xfrm>
          <a:prstGeom prst="rect">
            <a:avLst/>
          </a:prstGeom>
          <a:solidFill>
            <a:srgbClr val="FF0000">
              <a:alpha val="3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957076" y="1257300"/>
            <a:ext cx="1352550" cy="8477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1941674" y="1555799"/>
            <a:ext cx="981147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itle 1" descr="title">
            <a:extLst>
              <a:ext uri="{FF2B5EF4-FFF2-40B4-BE49-F238E27FC236}">
                <a16:creationId xmlns="" xmlns:a16="http://schemas.microsoft.com/office/drawing/2014/main" id="{AC93C0E1-1796-41B4-AF64-2A823C4C83E8}"/>
              </a:ext>
            </a:extLst>
          </p:cNvPr>
          <p:cNvSpPr txBox="1">
            <a:spLocks/>
          </p:cNvSpPr>
          <p:nvPr/>
        </p:nvSpPr>
        <p:spPr>
          <a:xfrm>
            <a:off x="2634299" y="1550670"/>
            <a:ext cx="485775" cy="457200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r-Latn-ME" sz="2500" b="1" dirty="0" smtClean="0">
                <a:solidFill>
                  <a:srgbClr val="FF0000"/>
                </a:solidFill>
              </a:rPr>
              <a:t>A</a:t>
            </a:r>
            <a:endParaRPr lang="en-US" sz="2500" b="1" dirty="0">
              <a:solidFill>
                <a:srgbClr val="FF0000"/>
              </a:solidFill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 flipH="1">
            <a:off x="1036871" y="1550670"/>
            <a:ext cx="755651" cy="348948"/>
          </a:xfrm>
          <a:prstGeom prst="straightConnector1">
            <a:avLst/>
          </a:prstGeom>
          <a:ln w="38100">
            <a:solidFill>
              <a:srgbClr val="FFC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769661" y="4450715"/>
            <a:ext cx="7620" cy="65214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1762041" y="5182235"/>
            <a:ext cx="179633" cy="6065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Picture 63"/>
          <p:cNvPicPr>
            <a:picLocks noChangeAspect="1"/>
          </p:cNvPicPr>
          <p:nvPr/>
        </p:nvPicPr>
        <p:blipFill>
          <a:blip r:embed="rId4">
            <a:lum bright="-3000" contrast="18000"/>
          </a:blip>
          <a:stretch>
            <a:fillRect/>
          </a:stretch>
        </p:blipFill>
        <p:spPr>
          <a:xfrm>
            <a:off x="3487586" y="85625"/>
            <a:ext cx="3535320" cy="2491935"/>
          </a:xfrm>
          <a:prstGeom prst="rect">
            <a:avLst/>
          </a:prstGeom>
          <a:ln w="31750">
            <a:solidFill>
              <a:srgbClr val="002060"/>
            </a:solidFill>
          </a:ln>
          <a:effectLst>
            <a:outerShdw blurRad="50800" dist="38100" dir="2700000" sx="104000" sy="104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65" name="Straight Connector 64"/>
          <p:cNvCxnSpPr/>
          <p:nvPr/>
        </p:nvCxnSpPr>
        <p:spPr>
          <a:xfrm>
            <a:off x="1762041" y="624205"/>
            <a:ext cx="0" cy="159385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1756617" y="850265"/>
            <a:ext cx="0" cy="159385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1756607" y="1097915"/>
            <a:ext cx="0" cy="159385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1848401" y="4416425"/>
            <a:ext cx="0" cy="117475"/>
          </a:xfrm>
          <a:prstGeom prst="line">
            <a:avLst/>
          </a:prstGeom>
          <a:ln w="63500">
            <a:solidFill>
              <a:srgbClr val="FFFF00">
                <a:alpha val="74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1839511" y="4966970"/>
            <a:ext cx="0" cy="117475"/>
          </a:xfrm>
          <a:prstGeom prst="line">
            <a:avLst/>
          </a:prstGeom>
          <a:ln w="63500">
            <a:solidFill>
              <a:srgbClr val="FFFF00">
                <a:alpha val="6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5" name="Picture 7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58146" y="4370168"/>
            <a:ext cx="1586827" cy="2393538"/>
          </a:xfrm>
          <a:prstGeom prst="rect">
            <a:avLst/>
          </a:prstGeom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42592" y="2796551"/>
            <a:ext cx="1968664" cy="3918756"/>
          </a:xfrm>
          <a:prstGeom prst="rect">
            <a:avLst/>
          </a:prstGeom>
          <a:ln w="28575">
            <a:solidFill>
              <a:srgbClr val="002060"/>
            </a:solidFill>
          </a:ln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</p:spPr>
      </p:pic>
      <p:sp>
        <p:nvSpPr>
          <p:cNvPr id="77" name="Rectangle 76"/>
          <p:cNvSpPr/>
          <p:nvPr/>
        </p:nvSpPr>
        <p:spPr>
          <a:xfrm>
            <a:off x="189131" y="3018971"/>
            <a:ext cx="391439" cy="381498"/>
          </a:xfrm>
          <a:prstGeom prst="rect">
            <a:avLst/>
          </a:prstGeom>
          <a:solidFill>
            <a:srgbClr val="00B050">
              <a:alpha val="3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9" name="Straight Connector 78"/>
          <p:cNvCxnSpPr/>
          <p:nvPr/>
        </p:nvCxnSpPr>
        <p:spPr>
          <a:xfrm>
            <a:off x="6429829" y="4314825"/>
            <a:ext cx="0" cy="2056946"/>
          </a:xfrm>
          <a:prstGeom prst="line">
            <a:avLst/>
          </a:prstGeom>
          <a:ln w="5080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 rot="2818349">
            <a:off x="3919468" y="5425184"/>
            <a:ext cx="1090491" cy="269091"/>
          </a:xfrm>
          <a:prstGeom prst="rect">
            <a:avLst/>
          </a:prstGeom>
          <a:solidFill>
            <a:schemeClr val="accent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Freeform 80"/>
          <p:cNvSpPr/>
          <p:nvPr/>
        </p:nvSpPr>
        <p:spPr>
          <a:xfrm>
            <a:off x="6044126" y="4705350"/>
            <a:ext cx="331744" cy="292316"/>
          </a:xfrm>
          <a:custGeom>
            <a:avLst/>
            <a:gdLst>
              <a:gd name="connsiteX0" fmla="*/ 9296 w 333616"/>
              <a:gd name="connsiteY0" fmla="*/ 0 h 292316"/>
              <a:gd name="connsiteX1" fmla="*/ 60096 w 333616"/>
              <a:gd name="connsiteY1" fmla="*/ 12700 h 292316"/>
              <a:gd name="connsiteX2" fmla="*/ 85496 w 333616"/>
              <a:gd name="connsiteY2" fmla="*/ 63500 h 292316"/>
              <a:gd name="connsiteX3" fmla="*/ 110896 w 333616"/>
              <a:gd name="connsiteY3" fmla="*/ 114300 h 292316"/>
              <a:gd name="connsiteX4" fmla="*/ 161696 w 333616"/>
              <a:gd name="connsiteY4" fmla="*/ 120650 h 292316"/>
              <a:gd name="connsiteX5" fmla="*/ 206146 w 333616"/>
              <a:gd name="connsiteY5" fmla="*/ 120650 h 292316"/>
              <a:gd name="connsiteX6" fmla="*/ 237896 w 333616"/>
              <a:gd name="connsiteY6" fmla="*/ 120650 h 292316"/>
              <a:gd name="connsiteX7" fmla="*/ 269646 w 333616"/>
              <a:gd name="connsiteY7" fmla="*/ 101600 h 292316"/>
              <a:gd name="connsiteX8" fmla="*/ 288696 w 333616"/>
              <a:gd name="connsiteY8" fmla="*/ 50800 h 292316"/>
              <a:gd name="connsiteX9" fmla="*/ 326796 w 333616"/>
              <a:gd name="connsiteY9" fmla="*/ 19050 h 292316"/>
              <a:gd name="connsiteX10" fmla="*/ 333146 w 333616"/>
              <a:gd name="connsiteY10" fmla="*/ 69850 h 292316"/>
              <a:gd name="connsiteX11" fmla="*/ 333146 w 333616"/>
              <a:gd name="connsiteY11" fmla="*/ 120650 h 292316"/>
              <a:gd name="connsiteX12" fmla="*/ 333146 w 333616"/>
              <a:gd name="connsiteY12" fmla="*/ 234950 h 292316"/>
              <a:gd name="connsiteX13" fmla="*/ 333146 w 333616"/>
              <a:gd name="connsiteY13" fmla="*/ 254000 h 292316"/>
              <a:gd name="connsiteX14" fmla="*/ 326796 w 333616"/>
              <a:gd name="connsiteY14" fmla="*/ 292100 h 292316"/>
              <a:gd name="connsiteX15" fmla="*/ 301396 w 333616"/>
              <a:gd name="connsiteY15" fmla="*/ 266700 h 292316"/>
              <a:gd name="connsiteX16" fmla="*/ 288696 w 333616"/>
              <a:gd name="connsiteY16" fmla="*/ 209550 h 292316"/>
              <a:gd name="connsiteX17" fmla="*/ 250596 w 333616"/>
              <a:gd name="connsiteY17" fmla="*/ 171450 h 292316"/>
              <a:gd name="connsiteX18" fmla="*/ 142646 w 333616"/>
              <a:gd name="connsiteY18" fmla="*/ 171450 h 292316"/>
              <a:gd name="connsiteX19" fmla="*/ 110896 w 333616"/>
              <a:gd name="connsiteY19" fmla="*/ 184150 h 292316"/>
              <a:gd name="connsiteX20" fmla="*/ 91846 w 333616"/>
              <a:gd name="connsiteY20" fmla="*/ 228600 h 292316"/>
              <a:gd name="connsiteX21" fmla="*/ 79146 w 333616"/>
              <a:gd name="connsiteY21" fmla="*/ 247650 h 292316"/>
              <a:gd name="connsiteX22" fmla="*/ 2946 w 333616"/>
              <a:gd name="connsiteY22" fmla="*/ 228600 h 292316"/>
              <a:gd name="connsiteX23" fmla="*/ 15646 w 333616"/>
              <a:gd name="connsiteY23" fmla="*/ 146050 h 292316"/>
              <a:gd name="connsiteX24" fmla="*/ 15646 w 333616"/>
              <a:gd name="connsiteY24" fmla="*/ 95250 h 292316"/>
              <a:gd name="connsiteX25" fmla="*/ 9296 w 333616"/>
              <a:gd name="connsiteY25" fmla="*/ 0 h 292316"/>
              <a:gd name="connsiteX0" fmla="*/ 7424 w 331744"/>
              <a:gd name="connsiteY0" fmla="*/ 0 h 292316"/>
              <a:gd name="connsiteX1" fmla="*/ 58224 w 331744"/>
              <a:gd name="connsiteY1" fmla="*/ 12700 h 292316"/>
              <a:gd name="connsiteX2" fmla="*/ 83624 w 331744"/>
              <a:gd name="connsiteY2" fmla="*/ 63500 h 292316"/>
              <a:gd name="connsiteX3" fmla="*/ 109024 w 331744"/>
              <a:gd name="connsiteY3" fmla="*/ 114300 h 292316"/>
              <a:gd name="connsiteX4" fmla="*/ 159824 w 331744"/>
              <a:gd name="connsiteY4" fmla="*/ 120650 h 292316"/>
              <a:gd name="connsiteX5" fmla="*/ 204274 w 331744"/>
              <a:gd name="connsiteY5" fmla="*/ 120650 h 292316"/>
              <a:gd name="connsiteX6" fmla="*/ 236024 w 331744"/>
              <a:gd name="connsiteY6" fmla="*/ 120650 h 292316"/>
              <a:gd name="connsiteX7" fmla="*/ 267774 w 331744"/>
              <a:gd name="connsiteY7" fmla="*/ 101600 h 292316"/>
              <a:gd name="connsiteX8" fmla="*/ 286824 w 331744"/>
              <a:gd name="connsiteY8" fmla="*/ 50800 h 292316"/>
              <a:gd name="connsiteX9" fmla="*/ 324924 w 331744"/>
              <a:gd name="connsiteY9" fmla="*/ 19050 h 292316"/>
              <a:gd name="connsiteX10" fmla="*/ 331274 w 331744"/>
              <a:gd name="connsiteY10" fmla="*/ 69850 h 292316"/>
              <a:gd name="connsiteX11" fmla="*/ 331274 w 331744"/>
              <a:gd name="connsiteY11" fmla="*/ 120650 h 292316"/>
              <a:gd name="connsiteX12" fmla="*/ 331274 w 331744"/>
              <a:gd name="connsiteY12" fmla="*/ 234950 h 292316"/>
              <a:gd name="connsiteX13" fmla="*/ 331274 w 331744"/>
              <a:gd name="connsiteY13" fmla="*/ 254000 h 292316"/>
              <a:gd name="connsiteX14" fmla="*/ 324924 w 331744"/>
              <a:gd name="connsiteY14" fmla="*/ 292100 h 292316"/>
              <a:gd name="connsiteX15" fmla="*/ 299524 w 331744"/>
              <a:gd name="connsiteY15" fmla="*/ 266700 h 292316"/>
              <a:gd name="connsiteX16" fmla="*/ 286824 w 331744"/>
              <a:gd name="connsiteY16" fmla="*/ 209550 h 292316"/>
              <a:gd name="connsiteX17" fmla="*/ 248724 w 331744"/>
              <a:gd name="connsiteY17" fmla="*/ 171450 h 292316"/>
              <a:gd name="connsiteX18" fmla="*/ 140774 w 331744"/>
              <a:gd name="connsiteY18" fmla="*/ 171450 h 292316"/>
              <a:gd name="connsiteX19" fmla="*/ 109024 w 331744"/>
              <a:gd name="connsiteY19" fmla="*/ 184150 h 292316"/>
              <a:gd name="connsiteX20" fmla="*/ 89974 w 331744"/>
              <a:gd name="connsiteY20" fmla="*/ 228600 h 292316"/>
              <a:gd name="connsiteX21" fmla="*/ 45524 w 331744"/>
              <a:gd name="connsiteY21" fmla="*/ 285750 h 292316"/>
              <a:gd name="connsiteX22" fmla="*/ 1074 w 331744"/>
              <a:gd name="connsiteY22" fmla="*/ 228600 h 292316"/>
              <a:gd name="connsiteX23" fmla="*/ 13774 w 331744"/>
              <a:gd name="connsiteY23" fmla="*/ 146050 h 292316"/>
              <a:gd name="connsiteX24" fmla="*/ 13774 w 331744"/>
              <a:gd name="connsiteY24" fmla="*/ 95250 h 292316"/>
              <a:gd name="connsiteX25" fmla="*/ 7424 w 331744"/>
              <a:gd name="connsiteY25" fmla="*/ 0 h 292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31744" h="292316">
                <a:moveTo>
                  <a:pt x="7424" y="0"/>
                </a:moveTo>
                <a:cubicBezTo>
                  <a:pt x="26474" y="1058"/>
                  <a:pt x="45524" y="2117"/>
                  <a:pt x="58224" y="12700"/>
                </a:cubicBezTo>
                <a:cubicBezTo>
                  <a:pt x="70924" y="23283"/>
                  <a:pt x="83624" y="63500"/>
                  <a:pt x="83624" y="63500"/>
                </a:cubicBezTo>
                <a:cubicBezTo>
                  <a:pt x="92091" y="80433"/>
                  <a:pt x="96324" y="104775"/>
                  <a:pt x="109024" y="114300"/>
                </a:cubicBezTo>
                <a:cubicBezTo>
                  <a:pt x="121724" y="123825"/>
                  <a:pt x="143949" y="119592"/>
                  <a:pt x="159824" y="120650"/>
                </a:cubicBezTo>
                <a:cubicBezTo>
                  <a:pt x="175699" y="121708"/>
                  <a:pt x="204274" y="120650"/>
                  <a:pt x="204274" y="120650"/>
                </a:cubicBezTo>
                <a:cubicBezTo>
                  <a:pt x="216974" y="120650"/>
                  <a:pt x="225441" y="123825"/>
                  <a:pt x="236024" y="120650"/>
                </a:cubicBezTo>
                <a:cubicBezTo>
                  <a:pt x="246607" y="117475"/>
                  <a:pt x="259307" y="113242"/>
                  <a:pt x="267774" y="101600"/>
                </a:cubicBezTo>
                <a:cubicBezTo>
                  <a:pt x="276241" y="89958"/>
                  <a:pt x="277299" y="64558"/>
                  <a:pt x="286824" y="50800"/>
                </a:cubicBezTo>
                <a:cubicBezTo>
                  <a:pt x="296349" y="37042"/>
                  <a:pt x="317516" y="15875"/>
                  <a:pt x="324924" y="19050"/>
                </a:cubicBezTo>
                <a:cubicBezTo>
                  <a:pt x="332332" y="22225"/>
                  <a:pt x="330216" y="52917"/>
                  <a:pt x="331274" y="69850"/>
                </a:cubicBezTo>
                <a:cubicBezTo>
                  <a:pt x="332332" y="86783"/>
                  <a:pt x="331274" y="120650"/>
                  <a:pt x="331274" y="120650"/>
                </a:cubicBezTo>
                <a:lnTo>
                  <a:pt x="331274" y="234950"/>
                </a:lnTo>
                <a:cubicBezTo>
                  <a:pt x="331274" y="257175"/>
                  <a:pt x="332332" y="244475"/>
                  <a:pt x="331274" y="254000"/>
                </a:cubicBezTo>
                <a:cubicBezTo>
                  <a:pt x="330216" y="263525"/>
                  <a:pt x="330216" y="289983"/>
                  <a:pt x="324924" y="292100"/>
                </a:cubicBezTo>
                <a:cubicBezTo>
                  <a:pt x="319632" y="294217"/>
                  <a:pt x="305874" y="280458"/>
                  <a:pt x="299524" y="266700"/>
                </a:cubicBezTo>
                <a:cubicBezTo>
                  <a:pt x="293174" y="252942"/>
                  <a:pt x="295291" y="225425"/>
                  <a:pt x="286824" y="209550"/>
                </a:cubicBezTo>
                <a:cubicBezTo>
                  <a:pt x="278357" y="193675"/>
                  <a:pt x="273066" y="177800"/>
                  <a:pt x="248724" y="171450"/>
                </a:cubicBezTo>
                <a:cubicBezTo>
                  <a:pt x="224382" y="165100"/>
                  <a:pt x="164057" y="169333"/>
                  <a:pt x="140774" y="171450"/>
                </a:cubicBezTo>
                <a:cubicBezTo>
                  <a:pt x="117491" y="173567"/>
                  <a:pt x="117491" y="174625"/>
                  <a:pt x="109024" y="184150"/>
                </a:cubicBezTo>
                <a:cubicBezTo>
                  <a:pt x="100557" y="193675"/>
                  <a:pt x="100557" y="211667"/>
                  <a:pt x="89974" y="228600"/>
                </a:cubicBezTo>
                <a:cubicBezTo>
                  <a:pt x="79391" y="245533"/>
                  <a:pt x="60341" y="285750"/>
                  <a:pt x="45524" y="285750"/>
                </a:cubicBezTo>
                <a:cubicBezTo>
                  <a:pt x="30707" y="285750"/>
                  <a:pt x="6366" y="251883"/>
                  <a:pt x="1074" y="228600"/>
                </a:cubicBezTo>
                <a:cubicBezTo>
                  <a:pt x="-4218" y="205317"/>
                  <a:pt x="11657" y="168275"/>
                  <a:pt x="13774" y="146050"/>
                </a:cubicBezTo>
                <a:cubicBezTo>
                  <a:pt x="15891" y="123825"/>
                  <a:pt x="13774" y="95250"/>
                  <a:pt x="13774" y="95250"/>
                </a:cubicBezTo>
                <a:lnTo>
                  <a:pt x="7424" y="0"/>
                </a:lnTo>
                <a:close/>
              </a:path>
            </a:pathLst>
          </a:custGeom>
          <a:solidFill>
            <a:srgbClr val="FF000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Freeform 81"/>
          <p:cNvSpPr/>
          <p:nvPr/>
        </p:nvSpPr>
        <p:spPr>
          <a:xfrm>
            <a:off x="6044126" y="5666735"/>
            <a:ext cx="331744" cy="292316"/>
          </a:xfrm>
          <a:custGeom>
            <a:avLst/>
            <a:gdLst>
              <a:gd name="connsiteX0" fmla="*/ 9296 w 333616"/>
              <a:gd name="connsiteY0" fmla="*/ 0 h 292316"/>
              <a:gd name="connsiteX1" fmla="*/ 60096 w 333616"/>
              <a:gd name="connsiteY1" fmla="*/ 12700 h 292316"/>
              <a:gd name="connsiteX2" fmla="*/ 85496 w 333616"/>
              <a:gd name="connsiteY2" fmla="*/ 63500 h 292316"/>
              <a:gd name="connsiteX3" fmla="*/ 110896 w 333616"/>
              <a:gd name="connsiteY3" fmla="*/ 114300 h 292316"/>
              <a:gd name="connsiteX4" fmla="*/ 161696 w 333616"/>
              <a:gd name="connsiteY4" fmla="*/ 120650 h 292316"/>
              <a:gd name="connsiteX5" fmla="*/ 206146 w 333616"/>
              <a:gd name="connsiteY5" fmla="*/ 120650 h 292316"/>
              <a:gd name="connsiteX6" fmla="*/ 237896 w 333616"/>
              <a:gd name="connsiteY6" fmla="*/ 120650 h 292316"/>
              <a:gd name="connsiteX7" fmla="*/ 269646 w 333616"/>
              <a:gd name="connsiteY7" fmla="*/ 101600 h 292316"/>
              <a:gd name="connsiteX8" fmla="*/ 288696 w 333616"/>
              <a:gd name="connsiteY8" fmla="*/ 50800 h 292316"/>
              <a:gd name="connsiteX9" fmla="*/ 326796 w 333616"/>
              <a:gd name="connsiteY9" fmla="*/ 19050 h 292316"/>
              <a:gd name="connsiteX10" fmla="*/ 333146 w 333616"/>
              <a:gd name="connsiteY10" fmla="*/ 69850 h 292316"/>
              <a:gd name="connsiteX11" fmla="*/ 333146 w 333616"/>
              <a:gd name="connsiteY11" fmla="*/ 120650 h 292316"/>
              <a:gd name="connsiteX12" fmla="*/ 333146 w 333616"/>
              <a:gd name="connsiteY12" fmla="*/ 234950 h 292316"/>
              <a:gd name="connsiteX13" fmla="*/ 333146 w 333616"/>
              <a:gd name="connsiteY13" fmla="*/ 254000 h 292316"/>
              <a:gd name="connsiteX14" fmla="*/ 326796 w 333616"/>
              <a:gd name="connsiteY14" fmla="*/ 292100 h 292316"/>
              <a:gd name="connsiteX15" fmla="*/ 301396 w 333616"/>
              <a:gd name="connsiteY15" fmla="*/ 266700 h 292316"/>
              <a:gd name="connsiteX16" fmla="*/ 288696 w 333616"/>
              <a:gd name="connsiteY16" fmla="*/ 209550 h 292316"/>
              <a:gd name="connsiteX17" fmla="*/ 250596 w 333616"/>
              <a:gd name="connsiteY17" fmla="*/ 171450 h 292316"/>
              <a:gd name="connsiteX18" fmla="*/ 142646 w 333616"/>
              <a:gd name="connsiteY18" fmla="*/ 171450 h 292316"/>
              <a:gd name="connsiteX19" fmla="*/ 110896 w 333616"/>
              <a:gd name="connsiteY19" fmla="*/ 184150 h 292316"/>
              <a:gd name="connsiteX20" fmla="*/ 91846 w 333616"/>
              <a:gd name="connsiteY20" fmla="*/ 228600 h 292316"/>
              <a:gd name="connsiteX21" fmla="*/ 79146 w 333616"/>
              <a:gd name="connsiteY21" fmla="*/ 247650 h 292316"/>
              <a:gd name="connsiteX22" fmla="*/ 2946 w 333616"/>
              <a:gd name="connsiteY22" fmla="*/ 228600 h 292316"/>
              <a:gd name="connsiteX23" fmla="*/ 15646 w 333616"/>
              <a:gd name="connsiteY23" fmla="*/ 146050 h 292316"/>
              <a:gd name="connsiteX24" fmla="*/ 15646 w 333616"/>
              <a:gd name="connsiteY24" fmla="*/ 95250 h 292316"/>
              <a:gd name="connsiteX25" fmla="*/ 9296 w 333616"/>
              <a:gd name="connsiteY25" fmla="*/ 0 h 292316"/>
              <a:gd name="connsiteX0" fmla="*/ 7424 w 331744"/>
              <a:gd name="connsiteY0" fmla="*/ 0 h 292316"/>
              <a:gd name="connsiteX1" fmla="*/ 58224 w 331744"/>
              <a:gd name="connsiteY1" fmla="*/ 12700 h 292316"/>
              <a:gd name="connsiteX2" fmla="*/ 83624 w 331744"/>
              <a:gd name="connsiteY2" fmla="*/ 63500 h 292316"/>
              <a:gd name="connsiteX3" fmla="*/ 109024 w 331744"/>
              <a:gd name="connsiteY3" fmla="*/ 114300 h 292316"/>
              <a:gd name="connsiteX4" fmla="*/ 159824 w 331744"/>
              <a:gd name="connsiteY4" fmla="*/ 120650 h 292316"/>
              <a:gd name="connsiteX5" fmla="*/ 204274 w 331744"/>
              <a:gd name="connsiteY5" fmla="*/ 120650 h 292316"/>
              <a:gd name="connsiteX6" fmla="*/ 236024 w 331744"/>
              <a:gd name="connsiteY6" fmla="*/ 120650 h 292316"/>
              <a:gd name="connsiteX7" fmla="*/ 267774 w 331744"/>
              <a:gd name="connsiteY7" fmla="*/ 101600 h 292316"/>
              <a:gd name="connsiteX8" fmla="*/ 286824 w 331744"/>
              <a:gd name="connsiteY8" fmla="*/ 50800 h 292316"/>
              <a:gd name="connsiteX9" fmla="*/ 324924 w 331744"/>
              <a:gd name="connsiteY9" fmla="*/ 19050 h 292316"/>
              <a:gd name="connsiteX10" fmla="*/ 331274 w 331744"/>
              <a:gd name="connsiteY10" fmla="*/ 69850 h 292316"/>
              <a:gd name="connsiteX11" fmla="*/ 331274 w 331744"/>
              <a:gd name="connsiteY11" fmla="*/ 120650 h 292316"/>
              <a:gd name="connsiteX12" fmla="*/ 331274 w 331744"/>
              <a:gd name="connsiteY12" fmla="*/ 234950 h 292316"/>
              <a:gd name="connsiteX13" fmla="*/ 331274 w 331744"/>
              <a:gd name="connsiteY13" fmla="*/ 254000 h 292316"/>
              <a:gd name="connsiteX14" fmla="*/ 324924 w 331744"/>
              <a:gd name="connsiteY14" fmla="*/ 292100 h 292316"/>
              <a:gd name="connsiteX15" fmla="*/ 299524 w 331744"/>
              <a:gd name="connsiteY15" fmla="*/ 266700 h 292316"/>
              <a:gd name="connsiteX16" fmla="*/ 286824 w 331744"/>
              <a:gd name="connsiteY16" fmla="*/ 209550 h 292316"/>
              <a:gd name="connsiteX17" fmla="*/ 248724 w 331744"/>
              <a:gd name="connsiteY17" fmla="*/ 171450 h 292316"/>
              <a:gd name="connsiteX18" fmla="*/ 140774 w 331744"/>
              <a:gd name="connsiteY18" fmla="*/ 171450 h 292316"/>
              <a:gd name="connsiteX19" fmla="*/ 109024 w 331744"/>
              <a:gd name="connsiteY19" fmla="*/ 184150 h 292316"/>
              <a:gd name="connsiteX20" fmla="*/ 89974 w 331744"/>
              <a:gd name="connsiteY20" fmla="*/ 228600 h 292316"/>
              <a:gd name="connsiteX21" fmla="*/ 45524 w 331744"/>
              <a:gd name="connsiteY21" fmla="*/ 285750 h 292316"/>
              <a:gd name="connsiteX22" fmla="*/ 1074 w 331744"/>
              <a:gd name="connsiteY22" fmla="*/ 228600 h 292316"/>
              <a:gd name="connsiteX23" fmla="*/ 13774 w 331744"/>
              <a:gd name="connsiteY23" fmla="*/ 146050 h 292316"/>
              <a:gd name="connsiteX24" fmla="*/ 13774 w 331744"/>
              <a:gd name="connsiteY24" fmla="*/ 95250 h 292316"/>
              <a:gd name="connsiteX25" fmla="*/ 7424 w 331744"/>
              <a:gd name="connsiteY25" fmla="*/ 0 h 292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31744" h="292316">
                <a:moveTo>
                  <a:pt x="7424" y="0"/>
                </a:moveTo>
                <a:cubicBezTo>
                  <a:pt x="26474" y="1058"/>
                  <a:pt x="45524" y="2117"/>
                  <a:pt x="58224" y="12700"/>
                </a:cubicBezTo>
                <a:cubicBezTo>
                  <a:pt x="70924" y="23283"/>
                  <a:pt x="83624" y="63500"/>
                  <a:pt x="83624" y="63500"/>
                </a:cubicBezTo>
                <a:cubicBezTo>
                  <a:pt x="92091" y="80433"/>
                  <a:pt x="96324" y="104775"/>
                  <a:pt x="109024" y="114300"/>
                </a:cubicBezTo>
                <a:cubicBezTo>
                  <a:pt x="121724" y="123825"/>
                  <a:pt x="143949" y="119592"/>
                  <a:pt x="159824" y="120650"/>
                </a:cubicBezTo>
                <a:cubicBezTo>
                  <a:pt x="175699" y="121708"/>
                  <a:pt x="204274" y="120650"/>
                  <a:pt x="204274" y="120650"/>
                </a:cubicBezTo>
                <a:cubicBezTo>
                  <a:pt x="216974" y="120650"/>
                  <a:pt x="225441" y="123825"/>
                  <a:pt x="236024" y="120650"/>
                </a:cubicBezTo>
                <a:cubicBezTo>
                  <a:pt x="246607" y="117475"/>
                  <a:pt x="259307" y="113242"/>
                  <a:pt x="267774" y="101600"/>
                </a:cubicBezTo>
                <a:cubicBezTo>
                  <a:pt x="276241" y="89958"/>
                  <a:pt x="277299" y="64558"/>
                  <a:pt x="286824" y="50800"/>
                </a:cubicBezTo>
                <a:cubicBezTo>
                  <a:pt x="296349" y="37042"/>
                  <a:pt x="317516" y="15875"/>
                  <a:pt x="324924" y="19050"/>
                </a:cubicBezTo>
                <a:cubicBezTo>
                  <a:pt x="332332" y="22225"/>
                  <a:pt x="330216" y="52917"/>
                  <a:pt x="331274" y="69850"/>
                </a:cubicBezTo>
                <a:cubicBezTo>
                  <a:pt x="332332" y="86783"/>
                  <a:pt x="331274" y="120650"/>
                  <a:pt x="331274" y="120650"/>
                </a:cubicBezTo>
                <a:lnTo>
                  <a:pt x="331274" y="234950"/>
                </a:lnTo>
                <a:cubicBezTo>
                  <a:pt x="331274" y="257175"/>
                  <a:pt x="332332" y="244475"/>
                  <a:pt x="331274" y="254000"/>
                </a:cubicBezTo>
                <a:cubicBezTo>
                  <a:pt x="330216" y="263525"/>
                  <a:pt x="330216" y="289983"/>
                  <a:pt x="324924" y="292100"/>
                </a:cubicBezTo>
                <a:cubicBezTo>
                  <a:pt x="319632" y="294217"/>
                  <a:pt x="305874" y="280458"/>
                  <a:pt x="299524" y="266700"/>
                </a:cubicBezTo>
                <a:cubicBezTo>
                  <a:pt x="293174" y="252942"/>
                  <a:pt x="295291" y="225425"/>
                  <a:pt x="286824" y="209550"/>
                </a:cubicBezTo>
                <a:cubicBezTo>
                  <a:pt x="278357" y="193675"/>
                  <a:pt x="273066" y="177800"/>
                  <a:pt x="248724" y="171450"/>
                </a:cubicBezTo>
                <a:cubicBezTo>
                  <a:pt x="224382" y="165100"/>
                  <a:pt x="164057" y="169333"/>
                  <a:pt x="140774" y="171450"/>
                </a:cubicBezTo>
                <a:cubicBezTo>
                  <a:pt x="117491" y="173567"/>
                  <a:pt x="117491" y="174625"/>
                  <a:pt x="109024" y="184150"/>
                </a:cubicBezTo>
                <a:cubicBezTo>
                  <a:pt x="100557" y="193675"/>
                  <a:pt x="100557" y="211667"/>
                  <a:pt x="89974" y="228600"/>
                </a:cubicBezTo>
                <a:cubicBezTo>
                  <a:pt x="79391" y="245533"/>
                  <a:pt x="60341" y="285750"/>
                  <a:pt x="45524" y="285750"/>
                </a:cubicBezTo>
                <a:cubicBezTo>
                  <a:pt x="30707" y="285750"/>
                  <a:pt x="6366" y="251883"/>
                  <a:pt x="1074" y="228600"/>
                </a:cubicBezTo>
                <a:cubicBezTo>
                  <a:pt x="-4218" y="205317"/>
                  <a:pt x="11657" y="168275"/>
                  <a:pt x="13774" y="146050"/>
                </a:cubicBezTo>
                <a:cubicBezTo>
                  <a:pt x="15891" y="123825"/>
                  <a:pt x="13774" y="95250"/>
                  <a:pt x="13774" y="95250"/>
                </a:cubicBezTo>
                <a:lnTo>
                  <a:pt x="7424" y="0"/>
                </a:lnTo>
                <a:close/>
              </a:path>
            </a:pathLst>
          </a:custGeom>
          <a:solidFill>
            <a:srgbClr val="FF000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Freeform 82"/>
          <p:cNvSpPr/>
          <p:nvPr/>
        </p:nvSpPr>
        <p:spPr>
          <a:xfrm rot="10800000">
            <a:off x="6069655" y="3711489"/>
            <a:ext cx="331744" cy="292316"/>
          </a:xfrm>
          <a:custGeom>
            <a:avLst/>
            <a:gdLst>
              <a:gd name="connsiteX0" fmla="*/ 9296 w 333616"/>
              <a:gd name="connsiteY0" fmla="*/ 0 h 292316"/>
              <a:gd name="connsiteX1" fmla="*/ 60096 w 333616"/>
              <a:gd name="connsiteY1" fmla="*/ 12700 h 292316"/>
              <a:gd name="connsiteX2" fmla="*/ 85496 w 333616"/>
              <a:gd name="connsiteY2" fmla="*/ 63500 h 292316"/>
              <a:gd name="connsiteX3" fmla="*/ 110896 w 333616"/>
              <a:gd name="connsiteY3" fmla="*/ 114300 h 292316"/>
              <a:gd name="connsiteX4" fmla="*/ 161696 w 333616"/>
              <a:gd name="connsiteY4" fmla="*/ 120650 h 292316"/>
              <a:gd name="connsiteX5" fmla="*/ 206146 w 333616"/>
              <a:gd name="connsiteY5" fmla="*/ 120650 h 292316"/>
              <a:gd name="connsiteX6" fmla="*/ 237896 w 333616"/>
              <a:gd name="connsiteY6" fmla="*/ 120650 h 292316"/>
              <a:gd name="connsiteX7" fmla="*/ 269646 w 333616"/>
              <a:gd name="connsiteY7" fmla="*/ 101600 h 292316"/>
              <a:gd name="connsiteX8" fmla="*/ 288696 w 333616"/>
              <a:gd name="connsiteY8" fmla="*/ 50800 h 292316"/>
              <a:gd name="connsiteX9" fmla="*/ 326796 w 333616"/>
              <a:gd name="connsiteY9" fmla="*/ 19050 h 292316"/>
              <a:gd name="connsiteX10" fmla="*/ 333146 w 333616"/>
              <a:gd name="connsiteY10" fmla="*/ 69850 h 292316"/>
              <a:gd name="connsiteX11" fmla="*/ 333146 w 333616"/>
              <a:gd name="connsiteY11" fmla="*/ 120650 h 292316"/>
              <a:gd name="connsiteX12" fmla="*/ 333146 w 333616"/>
              <a:gd name="connsiteY12" fmla="*/ 234950 h 292316"/>
              <a:gd name="connsiteX13" fmla="*/ 333146 w 333616"/>
              <a:gd name="connsiteY13" fmla="*/ 254000 h 292316"/>
              <a:gd name="connsiteX14" fmla="*/ 326796 w 333616"/>
              <a:gd name="connsiteY14" fmla="*/ 292100 h 292316"/>
              <a:gd name="connsiteX15" fmla="*/ 301396 w 333616"/>
              <a:gd name="connsiteY15" fmla="*/ 266700 h 292316"/>
              <a:gd name="connsiteX16" fmla="*/ 288696 w 333616"/>
              <a:gd name="connsiteY16" fmla="*/ 209550 h 292316"/>
              <a:gd name="connsiteX17" fmla="*/ 250596 w 333616"/>
              <a:gd name="connsiteY17" fmla="*/ 171450 h 292316"/>
              <a:gd name="connsiteX18" fmla="*/ 142646 w 333616"/>
              <a:gd name="connsiteY18" fmla="*/ 171450 h 292316"/>
              <a:gd name="connsiteX19" fmla="*/ 110896 w 333616"/>
              <a:gd name="connsiteY19" fmla="*/ 184150 h 292316"/>
              <a:gd name="connsiteX20" fmla="*/ 91846 w 333616"/>
              <a:gd name="connsiteY20" fmla="*/ 228600 h 292316"/>
              <a:gd name="connsiteX21" fmla="*/ 79146 w 333616"/>
              <a:gd name="connsiteY21" fmla="*/ 247650 h 292316"/>
              <a:gd name="connsiteX22" fmla="*/ 2946 w 333616"/>
              <a:gd name="connsiteY22" fmla="*/ 228600 h 292316"/>
              <a:gd name="connsiteX23" fmla="*/ 15646 w 333616"/>
              <a:gd name="connsiteY23" fmla="*/ 146050 h 292316"/>
              <a:gd name="connsiteX24" fmla="*/ 15646 w 333616"/>
              <a:gd name="connsiteY24" fmla="*/ 95250 h 292316"/>
              <a:gd name="connsiteX25" fmla="*/ 9296 w 333616"/>
              <a:gd name="connsiteY25" fmla="*/ 0 h 292316"/>
              <a:gd name="connsiteX0" fmla="*/ 7424 w 331744"/>
              <a:gd name="connsiteY0" fmla="*/ 0 h 292316"/>
              <a:gd name="connsiteX1" fmla="*/ 58224 w 331744"/>
              <a:gd name="connsiteY1" fmla="*/ 12700 h 292316"/>
              <a:gd name="connsiteX2" fmla="*/ 83624 w 331744"/>
              <a:gd name="connsiteY2" fmla="*/ 63500 h 292316"/>
              <a:gd name="connsiteX3" fmla="*/ 109024 w 331744"/>
              <a:gd name="connsiteY3" fmla="*/ 114300 h 292316"/>
              <a:gd name="connsiteX4" fmla="*/ 159824 w 331744"/>
              <a:gd name="connsiteY4" fmla="*/ 120650 h 292316"/>
              <a:gd name="connsiteX5" fmla="*/ 204274 w 331744"/>
              <a:gd name="connsiteY5" fmla="*/ 120650 h 292316"/>
              <a:gd name="connsiteX6" fmla="*/ 236024 w 331744"/>
              <a:gd name="connsiteY6" fmla="*/ 120650 h 292316"/>
              <a:gd name="connsiteX7" fmla="*/ 267774 w 331744"/>
              <a:gd name="connsiteY7" fmla="*/ 101600 h 292316"/>
              <a:gd name="connsiteX8" fmla="*/ 286824 w 331744"/>
              <a:gd name="connsiteY8" fmla="*/ 50800 h 292316"/>
              <a:gd name="connsiteX9" fmla="*/ 324924 w 331744"/>
              <a:gd name="connsiteY9" fmla="*/ 19050 h 292316"/>
              <a:gd name="connsiteX10" fmla="*/ 331274 w 331744"/>
              <a:gd name="connsiteY10" fmla="*/ 69850 h 292316"/>
              <a:gd name="connsiteX11" fmla="*/ 331274 w 331744"/>
              <a:gd name="connsiteY11" fmla="*/ 120650 h 292316"/>
              <a:gd name="connsiteX12" fmla="*/ 331274 w 331744"/>
              <a:gd name="connsiteY12" fmla="*/ 234950 h 292316"/>
              <a:gd name="connsiteX13" fmla="*/ 331274 w 331744"/>
              <a:gd name="connsiteY13" fmla="*/ 254000 h 292316"/>
              <a:gd name="connsiteX14" fmla="*/ 324924 w 331744"/>
              <a:gd name="connsiteY14" fmla="*/ 292100 h 292316"/>
              <a:gd name="connsiteX15" fmla="*/ 299524 w 331744"/>
              <a:gd name="connsiteY15" fmla="*/ 266700 h 292316"/>
              <a:gd name="connsiteX16" fmla="*/ 286824 w 331744"/>
              <a:gd name="connsiteY16" fmla="*/ 209550 h 292316"/>
              <a:gd name="connsiteX17" fmla="*/ 248724 w 331744"/>
              <a:gd name="connsiteY17" fmla="*/ 171450 h 292316"/>
              <a:gd name="connsiteX18" fmla="*/ 140774 w 331744"/>
              <a:gd name="connsiteY18" fmla="*/ 171450 h 292316"/>
              <a:gd name="connsiteX19" fmla="*/ 109024 w 331744"/>
              <a:gd name="connsiteY19" fmla="*/ 184150 h 292316"/>
              <a:gd name="connsiteX20" fmla="*/ 89974 w 331744"/>
              <a:gd name="connsiteY20" fmla="*/ 228600 h 292316"/>
              <a:gd name="connsiteX21" fmla="*/ 45524 w 331744"/>
              <a:gd name="connsiteY21" fmla="*/ 285750 h 292316"/>
              <a:gd name="connsiteX22" fmla="*/ 1074 w 331744"/>
              <a:gd name="connsiteY22" fmla="*/ 228600 h 292316"/>
              <a:gd name="connsiteX23" fmla="*/ 13774 w 331744"/>
              <a:gd name="connsiteY23" fmla="*/ 146050 h 292316"/>
              <a:gd name="connsiteX24" fmla="*/ 13774 w 331744"/>
              <a:gd name="connsiteY24" fmla="*/ 95250 h 292316"/>
              <a:gd name="connsiteX25" fmla="*/ 7424 w 331744"/>
              <a:gd name="connsiteY25" fmla="*/ 0 h 292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31744" h="292316">
                <a:moveTo>
                  <a:pt x="7424" y="0"/>
                </a:moveTo>
                <a:cubicBezTo>
                  <a:pt x="26474" y="1058"/>
                  <a:pt x="45524" y="2117"/>
                  <a:pt x="58224" y="12700"/>
                </a:cubicBezTo>
                <a:cubicBezTo>
                  <a:pt x="70924" y="23283"/>
                  <a:pt x="83624" y="63500"/>
                  <a:pt x="83624" y="63500"/>
                </a:cubicBezTo>
                <a:cubicBezTo>
                  <a:pt x="92091" y="80433"/>
                  <a:pt x="96324" y="104775"/>
                  <a:pt x="109024" y="114300"/>
                </a:cubicBezTo>
                <a:cubicBezTo>
                  <a:pt x="121724" y="123825"/>
                  <a:pt x="143949" y="119592"/>
                  <a:pt x="159824" y="120650"/>
                </a:cubicBezTo>
                <a:cubicBezTo>
                  <a:pt x="175699" y="121708"/>
                  <a:pt x="204274" y="120650"/>
                  <a:pt x="204274" y="120650"/>
                </a:cubicBezTo>
                <a:cubicBezTo>
                  <a:pt x="216974" y="120650"/>
                  <a:pt x="225441" y="123825"/>
                  <a:pt x="236024" y="120650"/>
                </a:cubicBezTo>
                <a:cubicBezTo>
                  <a:pt x="246607" y="117475"/>
                  <a:pt x="259307" y="113242"/>
                  <a:pt x="267774" y="101600"/>
                </a:cubicBezTo>
                <a:cubicBezTo>
                  <a:pt x="276241" y="89958"/>
                  <a:pt x="277299" y="64558"/>
                  <a:pt x="286824" y="50800"/>
                </a:cubicBezTo>
                <a:cubicBezTo>
                  <a:pt x="296349" y="37042"/>
                  <a:pt x="317516" y="15875"/>
                  <a:pt x="324924" y="19050"/>
                </a:cubicBezTo>
                <a:cubicBezTo>
                  <a:pt x="332332" y="22225"/>
                  <a:pt x="330216" y="52917"/>
                  <a:pt x="331274" y="69850"/>
                </a:cubicBezTo>
                <a:cubicBezTo>
                  <a:pt x="332332" y="86783"/>
                  <a:pt x="331274" y="120650"/>
                  <a:pt x="331274" y="120650"/>
                </a:cubicBezTo>
                <a:lnTo>
                  <a:pt x="331274" y="234950"/>
                </a:lnTo>
                <a:cubicBezTo>
                  <a:pt x="331274" y="257175"/>
                  <a:pt x="332332" y="244475"/>
                  <a:pt x="331274" y="254000"/>
                </a:cubicBezTo>
                <a:cubicBezTo>
                  <a:pt x="330216" y="263525"/>
                  <a:pt x="330216" y="289983"/>
                  <a:pt x="324924" y="292100"/>
                </a:cubicBezTo>
                <a:cubicBezTo>
                  <a:pt x="319632" y="294217"/>
                  <a:pt x="305874" y="280458"/>
                  <a:pt x="299524" y="266700"/>
                </a:cubicBezTo>
                <a:cubicBezTo>
                  <a:pt x="293174" y="252942"/>
                  <a:pt x="295291" y="225425"/>
                  <a:pt x="286824" y="209550"/>
                </a:cubicBezTo>
                <a:cubicBezTo>
                  <a:pt x="278357" y="193675"/>
                  <a:pt x="273066" y="177800"/>
                  <a:pt x="248724" y="171450"/>
                </a:cubicBezTo>
                <a:cubicBezTo>
                  <a:pt x="224382" y="165100"/>
                  <a:pt x="164057" y="169333"/>
                  <a:pt x="140774" y="171450"/>
                </a:cubicBezTo>
                <a:cubicBezTo>
                  <a:pt x="117491" y="173567"/>
                  <a:pt x="117491" y="174625"/>
                  <a:pt x="109024" y="184150"/>
                </a:cubicBezTo>
                <a:cubicBezTo>
                  <a:pt x="100557" y="193675"/>
                  <a:pt x="100557" y="211667"/>
                  <a:pt x="89974" y="228600"/>
                </a:cubicBezTo>
                <a:cubicBezTo>
                  <a:pt x="79391" y="245533"/>
                  <a:pt x="60341" y="285750"/>
                  <a:pt x="45524" y="285750"/>
                </a:cubicBezTo>
                <a:cubicBezTo>
                  <a:pt x="30707" y="285750"/>
                  <a:pt x="6366" y="251883"/>
                  <a:pt x="1074" y="228600"/>
                </a:cubicBezTo>
                <a:cubicBezTo>
                  <a:pt x="-4218" y="205317"/>
                  <a:pt x="11657" y="168275"/>
                  <a:pt x="13774" y="146050"/>
                </a:cubicBezTo>
                <a:cubicBezTo>
                  <a:pt x="15891" y="123825"/>
                  <a:pt x="13774" y="95250"/>
                  <a:pt x="13774" y="95250"/>
                </a:cubicBezTo>
                <a:lnTo>
                  <a:pt x="7424" y="0"/>
                </a:lnTo>
                <a:close/>
              </a:path>
            </a:pathLst>
          </a:custGeom>
          <a:solidFill>
            <a:srgbClr val="FF000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1941674" y="2066790"/>
            <a:ext cx="1352550" cy="8477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03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4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0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5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8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1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1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4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9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4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9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1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3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5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8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1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 animBg="1"/>
      <p:bldP spid="13" grpId="0" animBg="1"/>
      <p:bldP spid="14" grpId="0" animBg="1"/>
      <p:bldP spid="59" grpId="0"/>
      <p:bldP spid="77" grpId="0" animBg="1"/>
      <p:bldP spid="80" grpId="0" animBg="1"/>
      <p:bldP spid="81" grpId="0" animBg="1"/>
      <p:bldP spid="82" grpId="0" animBg="1"/>
      <p:bldP spid="83" grpId="0" animBg="1"/>
      <p:bldP spid="8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 smtClean="0"/>
              <a:t>Zaštita temeljnih jama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0014"/>
          <a:stretch/>
        </p:blipFill>
        <p:spPr>
          <a:xfrm>
            <a:off x="5441044" y="1326977"/>
            <a:ext cx="3521867" cy="380699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979116" y="4544509"/>
            <a:ext cx="2136183" cy="464820"/>
          </a:xfrm>
          <a:prstGeom prst="rect">
            <a:avLst/>
          </a:prstGeom>
          <a:solidFill>
            <a:srgbClr val="FFC0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15415" r="-598" b="3059"/>
          <a:stretch/>
        </p:blipFill>
        <p:spPr>
          <a:xfrm rot="-60000">
            <a:off x="9173472" y="1543897"/>
            <a:ext cx="2531088" cy="377886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0229007" y="2139406"/>
            <a:ext cx="47235" cy="204690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56570" y="1459102"/>
            <a:ext cx="1104899" cy="434975"/>
          </a:xfrm>
        </p:spPr>
        <p:txBody>
          <a:bodyPr>
            <a:normAutofit lnSpcReduction="10000"/>
          </a:bodyPr>
          <a:lstStyle/>
          <a:p>
            <a:r>
              <a:rPr lang="sr-Latn-ME" dirty="0" smtClean="0"/>
              <a:t>podgrada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7334462" y="1550141"/>
            <a:ext cx="1104899" cy="4349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dirty="0" smtClean="0"/>
              <a:t>razupirač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6965816" y="1889692"/>
            <a:ext cx="453040" cy="61453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6699618" y="2467744"/>
            <a:ext cx="453947" cy="163353"/>
          </a:xfrm>
          <a:prstGeom prst="rect">
            <a:avLst/>
          </a:prstGeom>
          <a:solidFill>
            <a:srgbClr val="FF0000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0688998" y="1826177"/>
            <a:ext cx="1104899" cy="4349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dirty="0" smtClean="0"/>
              <a:t>razupirač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10454020" y="2076679"/>
            <a:ext cx="213279" cy="44849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6739897" y="2991894"/>
            <a:ext cx="413668" cy="120347"/>
          </a:xfrm>
          <a:prstGeom prst="rect">
            <a:avLst/>
          </a:prstGeom>
          <a:solidFill>
            <a:srgbClr val="FF0000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 rot="5085918">
            <a:off x="6069264" y="2655820"/>
            <a:ext cx="1129821" cy="84804"/>
          </a:xfrm>
          <a:prstGeom prst="rect">
            <a:avLst/>
          </a:prstGeom>
          <a:solidFill>
            <a:srgbClr val="FF0000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9140689" y="4803619"/>
            <a:ext cx="1548309" cy="202810"/>
          </a:xfrm>
          <a:prstGeom prst="rect">
            <a:avLst/>
          </a:prstGeom>
          <a:solidFill>
            <a:srgbClr val="FF0000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604433" y="1709550"/>
            <a:ext cx="4410986" cy="316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§"/>
            </a:pPr>
            <a:r>
              <a:rPr lang="sr-Latn-ME" sz="1800" dirty="0" smtClean="0">
                <a:solidFill>
                  <a:schemeClr val="tx1"/>
                </a:solidFill>
              </a:rPr>
              <a:t>Vezano ili nevezano tlo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sr-Latn-ME" sz="1800" dirty="0" smtClean="0">
                <a:solidFill>
                  <a:schemeClr val="tx1"/>
                </a:solidFill>
              </a:rPr>
              <a:t>Podzemna voda:</a:t>
            </a:r>
          </a:p>
          <a:p>
            <a:r>
              <a:rPr lang="sr-Latn-ME" sz="1800" dirty="0" smtClean="0">
                <a:solidFill>
                  <a:schemeClr val="tx1"/>
                </a:solidFill>
              </a:rPr>
              <a:t>	-ispod kote fundiranja</a:t>
            </a:r>
          </a:p>
          <a:p>
            <a:r>
              <a:rPr lang="sr-Latn-ME" sz="1800" dirty="0" smtClean="0">
                <a:solidFill>
                  <a:schemeClr val="tx1"/>
                </a:solidFill>
              </a:rPr>
              <a:t>	-iznad kote terena ( korito rijeke)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sr-Latn-ME" sz="1800" dirty="0" smtClean="0">
                <a:solidFill>
                  <a:schemeClr val="tx1"/>
                </a:solidFill>
              </a:rPr>
              <a:t>Tehnička sredstva na raspolaganju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495245" y="3910960"/>
            <a:ext cx="2408745" cy="346180"/>
          </a:xfrm>
          <a:prstGeom prst="rect">
            <a:avLst/>
          </a:prstGeom>
          <a:solidFill>
            <a:schemeClr val="accent1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7460" y="2862290"/>
            <a:ext cx="5823987" cy="388265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2101" y="1647663"/>
            <a:ext cx="5539561" cy="3128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328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3" grpId="0" build="p"/>
      <p:bldP spid="10" grpId="0"/>
      <p:bldP spid="13" grpId="0" animBg="1"/>
      <p:bldP spid="14" grpId="0"/>
      <p:bldP spid="18" grpId="0" animBg="1"/>
      <p:bldP spid="19" grpId="0" animBg="1"/>
      <p:bldP spid="22" grpId="0" animBg="1"/>
      <p:bldP spid="23" grpId="0" build="p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0944" y="1419961"/>
            <a:ext cx="4142857" cy="53238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 smtClean="0"/>
              <a:t>Zaštita temeljnih jama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1" y="58334"/>
            <a:ext cx="4381499" cy="546100"/>
          </a:xfrm>
        </p:spPr>
        <p:txBody>
          <a:bodyPr>
            <a:noAutofit/>
          </a:bodyPr>
          <a:lstStyle/>
          <a:p>
            <a:r>
              <a:rPr lang="sr-Latn-ME" sz="2000" dirty="0" smtClean="0">
                <a:solidFill>
                  <a:schemeClr val="tx1"/>
                </a:solidFill>
              </a:rPr>
              <a:t> </a:t>
            </a:r>
            <a:r>
              <a:rPr lang="sr-Latn-ME" sz="2000" b="1" dirty="0" smtClean="0">
                <a:solidFill>
                  <a:schemeClr val="tx1"/>
                </a:solidFill>
              </a:rPr>
              <a:t>Korišćenje vodonepropusnog zida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9645652" y="435639"/>
            <a:ext cx="2273299" cy="764368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dirty="0" smtClean="0">
                <a:solidFill>
                  <a:schemeClr val="bg1"/>
                </a:solidFill>
              </a:rPr>
              <a:t>Bok iskopa se štiti od zarušavanja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9867900" y="1200007"/>
            <a:ext cx="1485901" cy="191644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 txBox="1">
            <a:spLocks/>
          </p:cNvSpPr>
          <p:nvPr/>
        </p:nvSpPr>
        <p:spPr>
          <a:xfrm>
            <a:off x="6731003" y="435639"/>
            <a:ext cx="2349499" cy="764368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dirty="0" smtClean="0">
                <a:solidFill>
                  <a:schemeClr val="bg1"/>
                </a:solidFill>
              </a:rPr>
              <a:t>Mogućnost unutrašnje erozije tla smanjena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6432551" y="4112397"/>
            <a:ext cx="2349499" cy="764368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dirty="0" smtClean="0">
                <a:solidFill>
                  <a:schemeClr val="bg1"/>
                </a:solidFill>
              </a:rPr>
              <a:t>Dubinom hs se štiti dno jame od izdizanja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3" name="Straight Arrow Connector 12"/>
          <p:cNvCxnSpPr>
            <a:stCxn id="12" idx="3"/>
          </p:cNvCxnSpPr>
          <p:nvPr/>
        </p:nvCxnSpPr>
        <p:spPr>
          <a:xfrm flipV="1">
            <a:off x="8782050" y="4059946"/>
            <a:ext cx="1835150" cy="43463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081" y="1612865"/>
            <a:ext cx="5632320" cy="3263900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 flipV="1">
            <a:off x="5067300" y="3116451"/>
            <a:ext cx="4632325" cy="72354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8160" y="3849570"/>
            <a:ext cx="3359140" cy="2530781"/>
          </a:xfrm>
          <a:prstGeom prst="rect">
            <a:avLst/>
          </a:prstGeom>
          <a:ln w="4445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194920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10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>
            <a:extLst>
              <a:ext uri="{FF2B5EF4-FFF2-40B4-BE49-F238E27FC236}">
                <a16:creationId xmlns="" xmlns:a16="http://schemas.microsoft.com/office/drawing/2014/main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1993" y="349793"/>
            <a:ext cx="4061199" cy="628139"/>
          </a:xfrm>
        </p:spPr>
        <p:txBody>
          <a:bodyPr>
            <a:normAutofit fontScale="90000"/>
          </a:bodyPr>
          <a:lstStyle/>
          <a:p>
            <a:r>
              <a:rPr lang="en-US" sz="2500" dirty="0" err="1" smtClean="0">
                <a:solidFill>
                  <a:srgbClr val="FFFFFF"/>
                </a:solidFill>
              </a:rPr>
              <a:t>Temeljna</a:t>
            </a:r>
            <a:r>
              <a:rPr lang="en-US" sz="2500" dirty="0" smtClean="0">
                <a:solidFill>
                  <a:srgbClr val="FFFFFF"/>
                </a:solidFill>
              </a:rPr>
              <a:t> </a:t>
            </a:r>
            <a:r>
              <a:rPr lang="en-US" sz="2500" dirty="0" err="1" smtClean="0">
                <a:solidFill>
                  <a:srgbClr val="FFFFFF"/>
                </a:solidFill>
              </a:rPr>
              <a:t>jama</a:t>
            </a:r>
            <a:r>
              <a:rPr lang="en-US" sz="2500" dirty="0" smtClean="0">
                <a:solidFill>
                  <a:srgbClr val="FFFFFF"/>
                </a:solidFill>
              </a:rPr>
              <a:t> </a:t>
            </a:r>
            <a:r>
              <a:rPr lang="en-US" sz="2500" dirty="0" err="1" smtClean="0">
                <a:solidFill>
                  <a:srgbClr val="FFFFFF"/>
                </a:solidFill>
              </a:rPr>
              <a:t>bez</a:t>
            </a:r>
            <a:r>
              <a:rPr lang="en-US" sz="2500" dirty="0" smtClean="0">
                <a:solidFill>
                  <a:srgbClr val="FFFFFF"/>
                </a:solidFill>
              </a:rPr>
              <a:t> </a:t>
            </a:r>
            <a:r>
              <a:rPr lang="en-US" sz="2500" dirty="0" err="1" smtClean="0">
                <a:solidFill>
                  <a:srgbClr val="FFFFFF"/>
                </a:solidFill>
              </a:rPr>
              <a:t>za</a:t>
            </a:r>
            <a:r>
              <a:rPr lang="sr-Latn-ME" sz="2500" dirty="0" smtClean="0">
                <a:solidFill>
                  <a:srgbClr val="FFFFFF"/>
                </a:solidFill>
              </a:rPr>
              <a:t>štite bočnih strana iskopa</a:t>
            </a:r>
            <a:endParaRPr lang="en-US" sz="2500" dirty="0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730" y="1627100"/>
            <a:ext cx="2935230" cy="209855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409" y="4374821"/>
            <a:ext cx="2607873" cy="19033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63303" y="3793326"/>
            <a:ext cx="3054789" cy="233446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465366" y="2259815"/>
            <a:ext cx="4476750" cy="4539704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r-Cyrl-ME" sz="17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Темељна јама без заштите бочних страна </a:t>
            </a:r>
            <a:r>
              <a:rPr lang="sr-Cyrl-ME" sz="1700" dirty="0" smtClean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ископа</a:t>
            </a:r>
            <a:endParaRPr lang="en-US" sz="1700" dirty="0" smtClean="0">
              <a:solidFill>
                <a:schemeClr val="bg1"/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sr-Cyrl-ME" sz="1700" dirty="0">
              <a:solidFill>
                <a:schemeClr val="bg1"/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r-Cyrl-ME" sz="17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Заштита бочних страна темељне јаме послије ископа</a:t>
            </a:r>
            <a:r>
              <a:rPr lang="sr-Latn-CS" sz="1700" dirty="0" smtClean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.</a:t>
            </a:r>
            <a:endParaRPr lang="en-US" sz="1700" dirty="0" smtClean="0">
              <a:solidFill>
                <a:schemeClr val="bg1"/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sr-Cyrl-ME" sz="1700" dirty="0">
              <a:solidFill>
                <a:schemeClr val="bg1"/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r-Cyrl-ME" sz="17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Заштита бочних страна темељне јаме паралелно са копањем</a:t>
            </a:r>
            <a:r>
              <a:rPr lang="sr-Latn-CS" sz="1700" dirty="0" smtClean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.</a:t>
            </a:r>
            <a:endParaRPr lang="en-US" sz="1700" dirty="0" smtClean="0">
              <a:solidFill>
                <a:schemeClr val="bg1"/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sr-Cyrl-ME" sz="1700" dirty="0">
              <a:solidFill>
                <a:schemeClr val="bg1"/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r-Cyrl-ME" sz="1700" dirty="0" smtClean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Заштита са претходно у тло </a:t>
            </a:r>
            <a:r>
              <a:rPr lang="sr-Cyrl-ME" sz="1700" b="1" dirty="0" smtClean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побијеним</a:t>
            </a:r>
            <a:r>
              <a:rPr lang="sr-Cyrl-ME" sz="1700" dirty="0" smtClean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заштитним зидовима</a:t>
            </a: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sr-Cyrl-ME" sz="1700" dirty="0" smtClean="0">
              <a:solidFill>
                <a:schemeClr val="bg1"/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sr-Cyrl-ME" sz="1700" dirty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Заштита са претходно у тло </a:t>
            </a:r>
            <a:r>
              <a:rPr lang="sr-Cyrl-ME" sz="1700" b="1" dirty="0" smtClean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уграђеним</a:t>
            </a:r>
            <a:r>
              <a:rPr lang="sr-Cyrl-ME" sz="1700" dirty="0" smtClean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 заштитним зидовима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sr-Cyrl-ME" sz="1700" dirty="0" smtClean="0">
              <a:solidFill>
                <a:schemeClr val="bg1"/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r-Cyrl-ME" sz="1700" dirty="0" smtClean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Загат</a:t>
            </a: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700" b="1" dirty="0">
              <a:solidFill>
                <a:schemeClr val="bg1"/>
              </a:solidFill>
              <a:latin typeface="+mj-lt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465366" y="171189"/>
            <a:ext cx="4476750" cy="1923604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r-Cyrl-ME" sz="1700" dirty="0" smtClean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Проблеми грађења темеља у отвореном ископу</a:t>
            </a: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sr-Cyrl-ME" sz="1700" dirty="0">
              <a:solidFill>
                <a:schemeClr val="bg1"/>
              </a:solidFill>
              <a:latin typeface="+mj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r-Cyrl-ME" sz="1700" dirty="0" smtClean="0">
                <a:solidFill>
                  <a:schemeClr val="bg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Под ископом се подразумијева одстрањивање земље и воде из тла, да би се добио простор за темељ, објекат и сл.</a:t>
            </a:r>
            <a:endParaRPr lang="en-US" sz="1700" dirty="0">
              <a:solidFill>
                <a:schemeClr val="bg1"/>
              </a:solidFill>
              <a:latin typeface="+mj-lt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473148" y="171189"/>
            <a:ext cx="3835101" cy="1923604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r-Cyrl-ME" sz="1700" b="1" dirty="0" smtClean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Без подземне воде</a:t>
            </a:r>
          </a:p>
          <a:p>
            <a:pPr>
              <a:spcAft>
                <a:spcPts val="0"/>
              </a:spcAft>
            </a:pPr>
            <a:endParaRPr lang="sr-Cyrl-ME" sz="1700" b="1" dirty="0" smtClean="0">
              <a:solidFill>
                <a:schemeClr val="bg1"/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r-Cyrl-ME" sz="1700" b="1" dirty="0" smtClean="0">
                <a:solidFill>
                  <a:schemeClr val="bg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Подземна вода се јавља у току ископа</a:t>
            </a:r>
          </a:p>
          <a:p>
            <a:pPr>
              <a:spcAft>
                <a:spcPts val="0"/>
              </a:spcAft>
            </a:pPr>
            <a:endParaRPr lang="sr-Cyrl-ME" sz="1700" b="1" dirty="0" smtClean="0">
              <a:solidFill>
                <a:schemeClr val="bg1"/>
              </a:solidFill>
              <a:latin typeface="+mj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r-Cyrl-ME" sz="1700" b="1" dirty="0" smtClean="0">
                <a:solidFill>
                  <a:schemeClr val="bg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Над тереном има и слободне воде, воде изнад дна</a:t>
            </a:r>
            <a:endParaRPr lang="en-US" sz="1700" b="1" dirty="0">
              <a:solidFill>
                <a:schemeClr val="bg1"/>
              </a:solidFill>
              <a:latin typeface="+mj-lt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73148" y="2505478"/>
            <a:ext cx="3835101" cy="877163"/>
          </a:xfrm>
          <a:prstGeom prst="rect">
            <a:avLst/>
          </a:prstGeom>
          <a:solidFill>
            <a:srgbClr val="7030A0"/>
          </a:solidFill>
        </p:spPr>
        <p:txBody>
          <a:bodyPr wrap="square">
            <a:spAutoFit/>
          </a:bodyPr>
          <a:lstStyle/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r-Cyrl-ME" sz="1700" b="1" dirty="0" smtClean="0">
                <a:solidFill>
                  <a:schemeClr val="bg1"/>
                </a:solidFill>
                <a:latin typeface="+mj-lt"/>
                <a:cs typeface="Calibri" panose="020F0502020204030204" pitchFamily="34" charset="0"/>
              </a:rPr>
              <a:t>Црпљење воде</a:t>
            </a:r>
          </a:p>
          <a:p>
            <a:pPr>
              <a:spcAft>
                <a:spcPts val="0"/>
              </a:spcAft>
            </a:pPr>
            <a:endParaRPr lang="sr-Cyrl-ME" sz="1700" b="1" dirty="0" smtClean="0">
              <a:solidFill>
                <a:schemeClr val="bg1"/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r-Cyrl-ME" sz="1700" b="1" dirty="0" smtClean="0">
                <a:solidFill>
                  <a:schemeClr val="bg1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Унутрашња ерозија тла</a:t>
            </a:r>
            <a:endParaRPr lang="en-US" sz="1700" b="1" dirty="0">
              <a:solidFill>
                <a:schemeClr val="bg1"/>
              </a:solidFill>
              <a:latin typeface="+mj-lt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9625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>
            <a:extLst>
              <a:ext uri="{FF2B5EF4-FFF2-40B4-BE49-F238E27FC236}">
                <a16:creationId xmlns="" xmlns:a16="http://schemas.microsoft.com/office/drawing/2014/main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1993" y="349793"/>
            <a:ext cx="4061199" cy="628139"/>
          </a:xfrm>
        </p:spPr>
        <p:txBody>
          <a:bodyPr>
            <a:normAutofit fontScale="90000"/>
          </a:bodyPr>
          <a:lstStyle/>
          <a:p>
            <a:r>
              <a:rPr lang="en-US" sz="2500" dirty="0" err="1" smtClean="0">
                <a:solidFill>
                  <a:srgbClr val="FFFFFF"/>
                </a:solidFill>
              </a:rPr>
              <a:t>Temeljna</a:t>
            </a:r>
            <a:r>
              <a:rPr lang="en-US" sz="2500" dirty="0" smtClean="0">
                <a:solidFill>
                  <a:srgbClr val="FFFFFF"/>
                </a:solidFill>
              </a:rPr>
              <a:t> </a:t>
            </a:r>
            <a:r>
              <a:rPr lang="en-US" sz="2500" dirty="0" err="1" smtClean="0">
                <a:solidFill>
                  <a:srgbClr val="FFFFFF"/>
                </a:solidFill>
              </a:rPr>
              <a:t>jama</a:t>
            </a:r>
            <a:r>
              <a:rPr lang="en-US" sz="2500" dirty="0" smtClean="0">
                <a:solidFill>
                  <a:srgbClr val="FFFFFF"/>
                </a:solidFill>
              </a:rPr>
              <a:t> </a:t>
            </a:r>
            <a:r>
              <a:rPr lang="en-US" sz="2500" dirty="0" err="1" smtClean="0">
                <a:solidFill>
                  <a:srgbClr val="FFFFFF"/>
                </a:solidFill>
              </a:rPr>
              <a:t>bez</a:t>
            </a:r>
            <a:r>
              <a:rPr lang="en-US" sz="2500" dirty="0" smtClean="0">
                <a:solidFill>
                  <a:srgbClr val="FFFFFF"/>
                </a:solidFill>
              </a:rPr>
              <a:t> </a:t>
            </a:r>
            <a:r>
              <a:rPr lang="en-US" sz="2500" dirty="0" err="1" smtClean="0">
                <a:solidFill>
                  <a:srgbClr val="FFFFFF"/>
                </a:solidFill>
              </a:rPr>
              <a:t>za</a:t>
            </a:r>
            <a:r>
              <a:rPr lang="sr-Latn-ME" sz="2500" dirty="0" smtClean="0">
                <a:solidFill>
                  <a:srgbClr val="FFFFFF"/>
                </a:solidFill>
              </a:rPr>
              <a:t>štite bočnih strana iskopa</a:t>
            </a:r>
            <a:endParaRPr lang="en-US" sz="2500" dirty="0">
              <a:solidFill>
                <a:srgbClr val="FFFFFF"/>
              </a:solidFill>
            </a:endParaRPr>
          </a:p>
        </p:txBody>
      </p:sp>
      <p:sp>
        <p:nvSpPr>
          <p:cNvPr id="36" name="Rectangle 2"/>
          <p:cNvSpPr>
            <a:spLocks noChangeArrowheads="1"/>
          </p:cNvSpPr>
          <p:nvPr/>
        </p:nvSpPr>
        <p:spPr bwMode="auto">
          <a:xfrm>
            <a:off x="3808176" y="2714669"/>
            <a:ext cx="12192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lum contrast="12000"/>
          </a:blip>
          <a:stretch>
            <a:fillRect/>
          </a:stretch>
        </p:blipFill>
        <p:spPr>
          <a:xfrm>
            <a:off x="-1" y="1377797"/>
            <a:ext cx="7517620" cy="3180135"/>
          </a:xfrm>
          <a:prstGeom prst="rect">
            <a:avLst/>
          </a:prstGeom>
        </p:spPr>
      </p:pic>
      <p:sp>
        <p:nvSpPr>
          <p:cNvPr id="30" name="Content Placeholder 2"/>
          <p:cNvSpPr txBox="1">
            <a:spLocks/>
          </p:cNvSpPr>
          <p:nvPr/>
        </p:nvSpPr>
        <p:spPr>
          <a:xfrm>
            <a:off x="7610622" y="418439"/>
            <a:ext cx="4581378" cy="4592460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sz="1700" dirty="0" smtClean="0">
                <a:solidFill>
                  <a:schemeClr val="bg1"/>
                </a:solidFill>
              </a:rPr>
              <a:t>Temeljna jama bez zaštite bočnih strana može opstati samo ako se gradi sa kosinama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sz="1700" dirty="0" smtClean="0">
                <a:solidFill>
                  <a:schemeClr val="bg1"/>
                </a:solidFill>
              </a:rPr>
              <a:t>U blizini jame nema objekata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sz="1700" dirty="0" smtClean="0">
                <a:solidFill>
                  <a:schemeClr val="bg1"/>
                </a:solidFill>
              </a:rPr>
              <a:t>Nema podzemne vode ili je na neki način odstranjena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sz="1700" dirty="0" smtClean="0">
                <a:solidFill>
                  <a:schemeClr val="bg1"/>
                </a:solidFill>
              </a:rPr>
              <a:t>Iskop mašinski, višak iskopanog tla se vraća u jamu tj. koristi za zasipanje prostora oko objekta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sz="1700" dirty="0">
                <a:solidFill>
                  <a:schemeClr val="bg1"/>
                </a:solidFill>
              </a:rPr>
              <a:t>D</a:t>
            </a:r>
            <a:r>
              <a:rPr lang="sr-Latn-ME" sz="1700" dirty="0" smtClean="0">
                <a:solidFill>
                  <a:schemeClr val="bg1"/>
                </a:solidFill>
              </a:rPr>
              <a:t>ubina temeljne jame prkatično nije ograničena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24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55" y="1431651"/>
            <a:ext cx="7531249" cy="3688989"/>
          </a:xfrm>
          <a:prstGeom prst="rect">
            <a:avLst/>
          </a:prstGeom>
        </p:spPr>
      </p:pic>
      <p:sp>
        <p:nvSpPr>
          <p:cNvPr id="2" name="Title 1" descr="title">
            <a:extLst>
              <a:ext uri="{FF2B5EF4-FFF2-40B4-BE49-F238E27FC236}">
                <a16:creationId xmlns="" xmlns:a16="http://schemas.microsoft.com/office/drawing/2014/main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1993" y="349793"/>
            <a:ext cx="4061199" cy="628139"/>
          </a:xfrm>
        </p:spPr>
        <p:txBody>
          <a:bodyPr>
            <a:normAutofit fontScale="90000"/>
          </a:bodyPr>
          <a:lstStyle/>
          <a:p>
            <a:r>
              <a:rPr lang="en-US" sz="2500" dirty="0" err="1" smtClean="0">
                <a:solidFill>
                  <a:srgbClr val="FFFFFF"/>
                </a:solidFill>
              </a:rPr>
              <a:t>Temeljna</a:t>
            </a:r>
            <a:r>
              <a:rPr lang="en-US" sz="2500" dirty="0" smtClean="0">
                <a:solidFill>
                  <a:srgbClr val="FFFFFF"/>
                </a:solidFill>
              </a:rPr>
              <a:t> </a:t>
            </a:r>
            <a:r>
              <a:rPr lang="en-US" sz="2500" dirty="0" err="1" smtClean="0">
                <a:solidFill>
                  <a:srgbClr val="FFFFFF"/>
                </a:solidFill>
              </a:rPr>
              <a:t>jama</a:t>
            </a:r>
            <a:r>
              <a:rPr lang="en-US" sz="2500" dirty="0" smtClean="0">
                <a:solidFill>
                  <a:srgbClr val="FFFFFF"/>
                </a:solidFill>
              </a:rPr>
              <a:t> </a:t>
            </a:r>
            <a:r>
              <a:rPr lang="en-US" sz="2500" dirty="0" err="1" smtClean="0">
                <a:solidFill>
                  <a:srgbClr val="FFFFFF"/>
                </a:solidFill>
              </a:rPr>
              <a:t>bez</a:t>
            </a:r>
            <a:r>
              <a:rPr lang="en-US" sz="2500" dirty="0" smtClean="0">
                <a:solidFill>
                  <a:srgbClr val="FFFFFF"/>
                </a:solidFill>
              </a:rPr>
              <a:t> </a:t>
            </a:r>
            <a:r>
              <a:rPr lang="en-US" sz="2500" dirty="0" err="1" smtClean="0">
                <a:solidFill>
                  <a:srgbClr val="FFFFFF"/>
                </a:solidFill>
              </a:rPr>
              <a:t>za</a:t>
            </a:r>
            <a:r>
              <a:rPr lang="sr-Latn-ME" sz="2500" dirty="0" smtClean="0">
                <a:solidFill>
                  <a:srgbClr val="FFFFFF"/>
                </a:solidFill>
              </a:rPr>
              <a:t>štite bočnih strana iskopa</a:t>
            </a:r>
            <a:endParaRPr lang="en-US" sz="2500" dirty="0">
              <a:solidFill>
                <a:srgbClr val="FFFFFF"/>
              </a:solidFill>
            </a:endParaRPr>
          </a:p>
        </p:txBody>
      </p:sp>
      <p:sp>
        <p:nvSpPr>
          <p:cNvPr id="36" name="Rectangle 2"/>
          <p:cNvSpPr>
            <a:spLocks noChangeArrowheads="1"/>
          </p:cNvSpPr>
          <p:nvPr/>
        </p:nvSpPr>
        <p:spPr bwMode="auto">
          <a:xfrm>
            <a:off x="3808176" y="2714669"/>
            <a:ext cx="12192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141583" y="5398096"/>
            <a:ext cx="7333186" cy="1346151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700" dirty="0" smtClean="0">
                <a:solidFill>
                  <a:schemeClr val="bg1"/>
                </a:solidFill>
              </a:rPr>
              <a:t>Obavezno je građenje jaraka, na koti terena, bankinama i na dnu jame. Oni služe za prikupljanje i kontrolisano </a:t>
            </a:r>
            <a:r>
              <a:rPr lang="sr-Latn-ME" sz="1500" dirty="0" smtClean="0">
                <a:solidFill>
                  <a:schemeClr val="bg1"/>
                </a:solidFill>
              </a:rPr>
              <a:t>evakuisanje</a:t>
            </a:r>
            <a:r>
              <a:rPr lang="sr-Latn-ME" sz="1700" dirty="0" smtClean="0">
                <a:solidFill>
                  <a:schemeClr val="bg1"/>
                </a:solidFill>
              </a:rPr>
              <a:t> površinskih i eventualnih podzemnih voda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7676620" y="0"/>
            <a:ext cx="4545356" cy="2734371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500" dirty="0" smtClean="0">
                <a:solidFill>
                  <a:schemeClr val="bg1"/>
                </a:solidFill>
              </a:rPr>
              <a:t>Bankine služe za povećanje stabilnosti zasjeka i za lakše održavanje škarpi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500" dirty="0" smtClean="0">
                <a:solidFill>
                  <a:schemeClr val="bg1"/>
                </a:solidFill>
              </a:rPr>
              <a:t>Potreban nagib škarpi se određuje po principa proračuna stabilnosti kosina</a:t>
            </a:r>
            <a:endParaRPr lang="en-US" sz="15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err="1" smtClean="0">
                <a:solidFill>
                  <a:schemeClr val="bg1"/>
                </a:solidFill>
              </a:rPr>
              <a:t>informativno</a:t>
            </a:r>
            <a:r>
              <a:rPr lang="en-US" sz="1500" dirty="0" smtClean="0">
                <a:solidFill>
                  <a:schemeClr val="bg1"/>
                </a:solidFill>
              </a:rPr>
              <a:t> se </a:t>
            </a:r>
            <a:r>
              <a:rPr lang="en-US" sz="1500" dirty="0" err="1" smtClean="0">
                <a:solidFill>
                  <a:schemeClr val="bg1"/>
                </a:solidFill>
              </a:rPr>
              <a:t>preporu</a:t>
            </a:r>
            <a:r>
              <a:rPr lang="sr-Latn-ME" sz="1500" dirty="0">
                <a:solidFill>
                  <a:schemeClr val="bg1"/>
                </a:solidFill>
              </a:rPr>
              <a:t>č</a:t>
            </a:r>
            <a:r>
              <a:rPr lang="en-US" sz="1500" dirty="0" err="1" smtClean="0">
                <a:solidFill>
                  <a:schemeClr val="bg1"/>
                </a:solidFill>
              </a:rPr>
              <a:t>uje</a:t>
            </a:r>
            <a:r>
              <a:rPr lang="en-US" sz="1500" dirty="0" smtClean="0">
                <a:solidFill>
                  <a:schemeClr val="bg1"/>
                </a:solidFill>
              </a:rPr>
              <a:t> </a:t>
            </a:r>
            <a:r>
              <a:rPr lang="en-US" sz="1500" dirty="0" err="1" smtClean="0">
                <a:solidFill>
                  <a:schemeClr val="bg1"/>
                </a:solidFill>
              </a:rPr>
              <a:t>nagib</a:t>
            </a:r>
            <a:r>
              <a:rPr lang="en-US" sz="1500" dirty="0" smtClean="0">
                <a:solidFill>
                  <a:schemeClr val="bg1"/>
                </a:solidFill>
              </a:rPr>
              <a:t> </a:t>
            </a:r>
            <a:r>
              <a:rPr lang="el-GR" sz="1500" dirty="0" smtClean="0">
                <a:solidFill>
                  <a:schemeClr val="bg1"/>
                </a:solidFill>
                <a:latin typeface="Candara" panose="020E0502030303020204" pitchFamily="34" charset="0"/>
              </a:rPr>
              <a:t>β</a:t>
            </a:r>
            <a:r>
              <a:rPr lang="en-US" sz="1500" dirty="0" smtClean="0">
                <a:solidFill>
                  <a:schemeClr val="bg1"/>
                </a:solidFill>
              </a:rPr>
              <a:t> od 45</a:t>
            </a:r>
            <a:r>
              <a:rPr lang="en-US" sz="1500" dirty="0" smtClean="0">
                <a:solidFill>
                  <a:schemeClr val="bg1"/>
                </a:solidFill>
                <a:latin typeface="Candara" panose="020E0502030303020204" pitchFamily="34" charset="0"/>
              </a:rPr>
              <a:t>° </a:t>
            </a:r>
            <a:r>
              <a:rPr lang="en-US" sz="1500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za</a:t>
            </a:r>
            <a:r>
              <a:rPr lang="en-US" sz="1500" dirty="0" smtClean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n-US" sz="1500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nevezano</a:t>
            </a:r>
            <a:r>
              <a:rPr lang="en-US" sz="1500" dirty="0" smtClean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n-US" sz="1500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tlo</a:t>
            </a:r>
            <a:r>
              <a:rPr lang="en-US" sz="1500" dirty="0" smtClean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n-US" sz="1500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odnosno</a:t>
            </a:r>
            <a:r>
              <a:rPr lang="en-US" sz="1500" dirty="0" smtClean="0">
                <a:solidFill>
                  <a:schemeClr val="bg1"/>
                </a:solidFill>
                <a:latin typeface="Candara" panose="020E0502030303020204" pitchFamily="34" charset="0"/>
              </a:rPr>
              <a:t> 60</a:t>
            </a:r>
            <a:r>
              <a:rPr lang="en-US" sz="1500" dirty="0">
                <a:solidFill>
                  <a:schemeClr val="bg1"/>
                </a:solidFill>
                <a:latin typeface="Candara" panose="020E0502030303020204" pitchFamily="34" charset="0"/>
              </a:rPr>
              <a:t> ° </a:t>
            </a:r>
            <a:r>
              <a:rPr lang="en-US" sz="1500" dirty="0" err="1">
                <a:solidFill>
                  <a:schemeClr val="bg1"/>
                </a:solidFill>
                <a:latin typeface="Candara" panose="020E0502030303020204" pitchFamily="34" charset="0"/>
              </a:rPr>
              <a:t>za</a:t>
            </a:r>
            <a:r>
              <a:rPr lang="en-US" sz="1500" dirty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n-US" sz="1500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vezano</a:t>
            </a:r>
            <a:r>
              <a:rPr lang="en-US" sz="1500" dirty="0" smtClean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n-US" sz="1500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tlo</a:t>
            </a:r>
            <a:endParaRPr lang="sr-Latn-ME" sz="15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7676620" y="2804214"/>
            <a:ext cx="4545356" cy="4053785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500" dirty="0" err="1" smtClean="0">
                <a:solidFill>
                  <a:schemeClr val="bg1"/>
                </a:solidFill>
              </a:rPr>
              <a:t>Ukoliko</a:t>
            </a:r>
            <a:r>
              <a:rPr lang="en-US" sz="1500" dirty="0" smtClean="0">
                <a:solidFill>
                  <a:schemeClr val="bg1"/>
                </a:solidFill>
              </a:rPr>
              <a:t> </a:t>
            </a:r>
            <a:r>
              <a:rPr lang="en-US" sz="1500" dirty="0" err="1" smtClean="0">
                <a:solidFill>
                  <a:schemeClr val="bg1"/>
                </a:solidFill>
              </a:rPr>
              <a:t>temeljna</a:t>
            </a:r>
            <a:r>
              <a:rPr lang="en-US" sz="1500" dirty="0" smtClean="0">
                <a:solidFill>
                  <a:schemeClr val="bg1"/>
                </a:solidFill>
              </a:rPr>
              <a:t> </a:t>
            </a:r>
            <a:r>
              <a:rPr lang="en-US" sz="1500" dirty="0" err="1" smtClean="0">
                <a:solidFill>
                  <a:schemeClr val="bg1"/>
                </a:solidFill>
              </a:rPr>
              <a:t>jama</a:t>
            </a:r>
            <a:r>
              <a:rPr lang="en-US" sz="1500" dirty="0" smtClean="0">
                <a:solidFill>
                  <a:schemeClr val="bg1"/>
                </a:solidFill>
              </a:rPr>
              <a:t> </a:t>
            </a:r>
            <a:r>
              <a:rPr lang="en-US" sz="1500" dirty="0" err="1" smtClean="0">
                <a:solidFill>
                  <a:schemeClr val="bg1"/>
                </a:solidFill>
              </a:rPr>
              <a:t>mora</a:t>
            </a:r>
            <a:r>
              <a:rPr lang="en-US" sz="1500" dirty="0" smtClean="0">
                <a:solidFill>
                  <a:schemeClr val="bg1"/>
                </a:solidFill>
              </a:rPr>
              <a:t> </a:t>
            </a:r>
            <a:r>
              <a:rPr lang="en-US" sz="1500" dirty="0" err="1" smtClean="0">
                <a:solidFill>
                  <a:schemeClr val="bg1"/>
                </a:solidFill>
              </a:rPr>
              <a:t>biti</a:t>
            </a:r>
            <a:r>
              <a:rPr lang="en-US" sz="1500" dirty="0" smtClean="0">
                <a:solidFill>
                  <a:schemeClr val="bg1"/>
                </a:solidFill>
              </a:rPr>
              <a:t> </a:t>
            </a:r>
            <a:r>
              <a:rPr lang="en-US" sz="1500" dirty="0" err="1" smtClean="0">
                <a:solidFill>
                  <a:schemeClr val="bg1"/>
                </a:solidFill>
              </a:rPr>
              <a:t>dugo</a:t>
            </a:r>
            <a:r>
              <a:rPr lang="en-US" sz="1500" dirty="0" smtClean="0">
                <a:solidFill>
                  <a:schemeClr val="bg1"/>
                </a:solidFill>
              </a:rPr>
              <a:t> </a:t>
            </a:r>
            <a:r>
              <a:rPr lang="en-US" sz="1500" dirty="0" err="1" smtClean="0">
                <a:solidFill>
                  <a:schemeClr val="bg1"/>
                </a:solidFill>
              </a:rPr>
              <a:t>otvorena</a:t>
            </a:r>
            <a:r>
              <a:rPr lang="en-US" sz="1500" dirty="0" smtClean="0">
                <a:solidFill>
                  <a:schemeClr val="bg1"/>
                </a:solidFill>
              </a:rPr>
              <a:t>, </a:t>
            </a:r>
            <a:r>
              <a:rPr lang="en-US" sz="1500" dirty="0" err="1" smtClean="0">
                <a:solidFill>
                  <a:schemeClr val="bg1"/>
                </a:solidFill>
              </a:rPr>
              <a:t>potrebno</a:t>
            </a:r>
            <a:r>
              <a:rPr lang="en-US" sz="1500" dirty="0" smtClean="0">
                <a:solidFill>
                  <a:schemeClr val="bg1"/>
                </a:solidFill>
              </a:rPr>
              <a:t> je </a:t>
            </a:r>
            <a:r>
              <a:rPr lang="en-US" sz="1500" dirty="0" err="1" smtClean="0">
                <a:solidFill>
                  <a:schemeClr val="bg1"/>
                </a:solidFill>
              </a:rPr>
              <a:t>obezbijediti</a:t>
            </a:r>
            <a:r>
              <a:rPr lang="en-US" sz="1500" dirty="0" smtClean="0">
                <a:solidFill>
                  <a:schemeClr val="bg1"/>
                </a:solidFill>
              </a:rPr>
              <a:t> </a:t>
            </a:r>
            <a:r>
              <a:rPr lang="en-US" sz="1500" dirty="0" err="1" smtClean="0">
                <a:solidFill>
                  <a:schemeClr val="bg1"/>
                </a:solidFill>
              </a:rPr>
              <a:t>kosine</a:t>
            </a:r>
            <a:r>
              <a:rPr lang="en-US" sz="1500" dirty="0" smtClean="0">
                <a:solidFill>
                  <a:schemeClr val="bg1"/>
                </a:solidFill>
              </a:rPr>
              <a:t> od </a:t>
            </a:r>
            <a:r>
              <a:rPr lang="en-US" sz="1500" dirty="0" err="1" smtClean="0">
                <a:solidFill>
                  <a:schemeClr val="bg1"/>
                </a:solidFill>
              </a:rPr>
              <a:t>uticaja</a:t>
            </a:r>
            <a:r>
              <a:rPr lang="en-US" sz="1500" dirty="0" smtClean="0">
                <a:solidFill>
                  <a:schemeClr val="bg1"/>
                </a:solidFill>
              </a:rPr>
              <a:t> </a:t>
            </a:r>
            <a:r>
              <a:rPr lang="en-US" sz="1500" dirty="0" err="1" smtClean="0">
                <a:solidFill>
                  <a:schemeClr val="bg1"/>
                </a:solidFill>
              </a:rPr>
              <a:t>atmosferilija</a:t>
            </a:r>
            <a:r>
              <a:rPr lang="en-US" sz="1500" dirty="0" smtClean="0">
                <a:solidFill>
                  <a:schemeClr val="bg1"/>
                </a:solidFill>
              </a:rPr>
              <a:t> ( </a:t>
            </a:r>
            <a:r>
              <a:rPr lang="en-US" sz="1500" dirty="0" err="1" smtClean="0">
                <a:solidFill>
                  <a:schemeClr val="bg1"/>
                </a:solidFill>
              </a:rPr>
              <a:t>sune</a:t>
            </a:r>
            <a:r>
              <a:rPr lang="en-US" sz="1500" dirty="0" smtClean="0">
                <a:solidFill>
                  <a:schemeClr val="bg1"/>
                </a:solidFill>
              </a:rPr>
              <a:t>, </a:t>
            </a:r>
            <a:r>
              <a:rPr lang="en-US" sz="1500" dirty="0" err="1" smtClean="0">
                <a:solidFill>
                  <a:schemeClr val="bg1"/>
                </a:solidFill>
              </a:rPr>
              <a:t>ki</a:t>
            </a:r>
            <a:r>
              <a:rPr lang="sr-Latn-ME" sz="1500" dirty="0" smtClean="0">
                <a:solidFill>
                  <a:schemeClr val="bg1"/>
                </a:solidFill>
              </a:rPr>
              <a:t>ša, snijeg i sl.)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sz="1500" dirty="0" smtClean="0">
                <a:solidFill>
                  <a:schemeClr val="bg1"/>
                </a:solidFill>
              </a:rPr>
              <a:t>Preporučuje se presvlačenje površine kosina zaštitnim košuljicama. Kod nevezanog tla to je prskanje cementnim mlijekom, bitumenom i torkretiranje cementnim malterom (najskuplje)</a:t>
            </a:r>
            <a:endParaRPr lang="sr-Latn-ME" sz="1500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ME" sz="1500" dirty="0" smtClean="0">
                <a:solidFill>
                  <a:schemeClr val="bg1"/>
                </a:solidFill>
              </a:rPr>
              <a:t>Ako je iskop u vezanom tlu preporučuje se prekrivanje škarpi vododrživim prekrivačima, najlonskim folijama i sl.</a:t>
            </a:r>
          </a:p>
        </p:txBody>
      </p:sp>
    </p:spTree>
    <p:extLst>
      <p:ext uri="{BB962C8B-B14F-4D97-AF65-F5344CB8AC3E}">
        <p14:creationId xmlns:p14="http://schemas.microsoft.com/office/powerpoint/2010/main" val="2492589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 animBg="1"/>
      <p:bldP spid="25" grpId="0" build="p" animBg="1"/>
      <p:bldP spid="2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lum bright="-11000" contrast="27000"/>
          </a:blip>
          <a:srcRect t="8845"/>
          <a:stretch/>
        </p:blipFill>
        <p:spPr>
          <a:xfrm rot="-60000">
            <a:off x="131019" y="1410238"/>
            <a:ext cx="6962601" cy="2523483"/>
          </a:xfrm>
          <a:prstGeom prst="rect">
            <a:avLst/>
          </a:prstGeom>
        </p:spPr>
      </p:pic>
      <p:sp>
        <p:nvSpPr>
          <p:cNvPr id="2" name="Title 1" descr="title">
            <a:extLst>
              <a:ext uri="{FF2B5EF4-FFF2-40B4-BE49-F238E27FC236}">
                <a16:creationId xmlns="" xmlns:a16="http://schemas.microsoft.com/office/drawing/2014/main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62003"/>
            <a:ext cx="7037704" cy="628139"/>
          </a:xfrm>
        </p:spPr>
        <p:txBody>
          <a:bodyPr>
            <a:normAutofit/>
          </a:bodyPr>
          <a:lstStyle/>
          <a:p>
            <a:r>
              <a:rPr lang="sr-Latn-ME" sz="2500" dirty="0" smtClean="0">
                <a:solidFill>
                  <a:srgbClr val="FFFFFF"/>
                </a:solidFill>
              </a:rPr>
              <a:t>Zaštita bočnih strana temeljne jame poslije iskopa</a:t>
            </a:r>
            <a:endParaRPr lang="en-US" sz="2500" dirty="0">
              <a:solidFill>
                <a:srgbClr val="FFFFFF"/>
              </a:solidFill>
            </a:endParaRPr>
          </a:p>
        </p:txBody>
      </p:sp>
      <p:sp>
        <p:nvSpPr>
          <p:cNvPr id="36" name="Rectangle 2"/>
          <p:cNvSpPr>
            <a:spLocks noChangeArrowheads="1"/>
          </p:cNvSpPr>
          <p:nvPr/>
        </p:nvSpPr>
        <p:spPr bwMode="auto">
          <a:xfrm>
            <a:off x="3808176" y="2714669"/>
            <a:ext cx="12192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7545993" y="29027"/>
            <a:ext cx="4545356" cy="4895545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900" dirty="0" smtClean="0">
                <a:solidFill>
                  <a:schemeClr val="bg1"/>
                </a:solidFill>
              </a:rPr>
              <a:t>U nekim slučajevima može se temeljna jama iskopati, pa joj tek tada obezbjeđujemo bokove od zarušavanja.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900" dirty="0" smtClean="0">
                <a:solidFill>
                  <a:schemeClr val="bg1"/>
                </a:solidFill>
              </a:rPr>
              <a:t>Iskop je plići t=2,0 -4,0m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900" dirty="0" smtClean="0">
                <a:solidFill>
                  <a:schemeClr val="bg1"/>
                </a:solidFill>
              </a:rPr>
              <a:t>nema podzemne vode, ili je nivo podzemne vode vještački spušten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900" dirty="0" smtClean="0">
                <a:solidFill>
                  <a:schemeClr val="bg1"/>
                </a:solidFill>
              </a:rPr>
              <a:t>Ovo je moguće kod tvrđeg vezanog tla i kod zbijenijeg nevezanog tla.</a:t>
            </a:r>
            <a:endParaRPr lang="en-US" sz="1900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0583" y="3293064"/>
            <a:ext cx="2393394" cy="5066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76906" y="3821685"/>
            <a:ext cx="1378015" cy="30759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57927" y="4200250"/>
            <a:ext cx="2103286" cy="39806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90426" y="4204590"/>
            <a:ext cx="1051643" cy="37996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9660" y="3894787"/>
            <a:ext cx="1232961" cy="398063"/>
          </a:xfrm>
          <a:prstGeom prst="rect">
            <a:avLst/>
          </a:prstGeom>
          <a:ln w="31750">
            <a:solidFill>
              <a:srgbClr val="002060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9">
            <a:lum bright="-16000" contrast="28000"/>
          </a:blip>
          <a:srcRect t="18748"/>
          <a:stretch/>
        </p:blipFill>
        <p:spPr>
          <a:xfrm>
            <a:off x="109528" y="4804277"/>
            <a:ext cx="4750525" cy="40429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83143" y="4660017"/>
            <a:ext cx="1668123" cy="615188"/>
          </a:xfrm>
          <a:prstGeom prst="rect">
            <a:avLst/>
          </a:prstGeom>
        </p:spPr>
      </p:pic>
      <p:sp>
        <p:nvSpPr>
          <p:cNvPr id="13" name="Down Arrow 12"/>
          <p:cNvSpPr/>
          <p:nvPr/>
        </p:nvSpPr>
        <p:spPr>
          <a:xfrm rot="19478733">
            <a:off x="2020606" y="4147663"/>
            <a:ext cx="269166" cy="7380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4855112" y="4874185"/>
            <a:ext cx="599617" cy="2968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289579" y="5475979"/>
            <a:ext cx="1849441" cy="606141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319249" y="5498814"/>
            <a:ext cx="1559333" cy="488531"/>
          </a:xfrm>
          <a:prstGeom prst="rect">
            <a:avLst/>
          </a:prstGeom>
        </p:spPr>
      </p:pic>
      <p:sp>
        <p:nvSpPr>
          <p:cNvPr id="21" name="Right Arrow 20"/>
          <p:cNvSpPr/>
          <p:nvPr/>
        </p:nvSpPr>
        <p:spPr>
          <a:xfrm>
            <a:off x="9058812" y="5498814"/>
            <a:ext cx="599617" cy="2968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838659" y="5384799"/>
            <a:ext cx="2207033" cy="602545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sp>
        <p:nvSpPr>
          <p:cNvPr id="26" name="Content Placeholder 2"/>
          <p:cNvSpPr txBox="1">
            <a:spLocks/>
          </p:cNvSpPr>
          <p:nvPr/>
        </p:nvSpPr>
        <p:spPr>
          <a:xfrm>
            <a:off x="308713" y="5498814"/>
            <a:ext cx="4500827" cy="1041711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900" dirty="0" smtClean="0">
                <a:solidFill>
                  <a:schemeClr val="bg1"/>
                </a:solidFill>
              </a:rPr>
              <a:t>Uobičajeno je da se u vezanom tlu kopa bez podupiranja do dubine </a:t>
            </a:r>
            <a:r>
              <a:rPr lang="sr-Latn-ME" sz="1900" b="1" dirty="0" smtClean="0">
                <a:solidFill>
                  <a:schemeClr val="bg1"/>
                </a:solidFill>
              </a:rPr>
              <a:t>t</a:t>
            </a:r>
            <a:r>
              <a:rPr lang="el-GR" sz="19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 panose="05050102010706020507" pitchFamily="18" charset="2"/>
              </a:rPr>
              <a:t></a:t>
            </a:r>
            <a:r>
              <a:rPr lang="sr-Latn-ME" sz="19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 panose="05050102010706020507" pitchFamily="18" charset="2"/>
              </a:rPr>
              <a:t> 2.0m</a:t>
            </a:r>
            <a:endParaRPr lang="en-US" sz="1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381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 animBg="1"/>
      <p:bldP spid="13" grpId="0" animBg="1"/>
      <p:bldP spid="14" grpId="0" animBg="1"/>
      <p:bldP spid="21" grpId="0" animBg="1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683" y="2265568"/>
            <a:ext cx="5497002" cy="4592432"/>
          </a:xfrm>
          <a:prstGeom prst="rect">
            <a:avLst/>
          </a:prstGeom>
        </p:spPr>
      </p:pic>
      <p:sp>
        <p:nvSpPr>
          <p:cNvPr id="2" name="Title 1" descr="title">
            <a:extLst>
              <a:ext uri="{FF2B5EF4-FFF2-40B4-BE49-F238E27FC236}">
                <a16:creationId xmlns="" xmlns:a16="http://schemas.microsoft.com/office/drawing/2014/main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62003"/>
            <a:ext cx="7037704" cy="628139"/>
          </a:xfrm>
        </p:spPr>
        <p:txBody>
          <a:bodyPr>
            <a:normAutofit/>
          </a:bodyPr>
          <a:lstStyle/>
          <a:p>
            <a:r>
              <a:rPr lang="sr-Latn-ME" sz="2500" dirty="0" smtClean="0">
                <a:solidFill>
                  <a:srgbClr val="FFFFFF"/>
                </a:solidFill>
              </a:rPr>
              <a:t>Zaštita bočnih strana temeljne jame poslije iskopa</a:t>
            </a:r>
            <a:endParaRPr lang="en-US" sz="2500" dirty="0">
              <a:solidFill>
                <a:srgbClr val="FFFFFF"/>
              </a:solidFill>
            </a:endParaRPr>
          </a:p>
        </p:txBody>
      </p:sp>
      <p:sp>
        <p:nvSpPr>
          <p:cNvPr id="36" name="Rectangle 2"/>
          <p:cNvSpPr>
            <a:spLocks noChangeArrowheads="1"/>
          </p:cNvSpPr>
          <p:nvPr/>
        </p:nvSpPr>
        <p:spPr bwMode="auto">
          <a:xfrm>
            <a:off x="3808176" y="2714669"/>
            <a:ext cx="12192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6820765" y="575995"/>
            <a:ext cx="5371235" cy="4455886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900" dirty="0" smtClean="0">
                <a:solidFill>
                  <a:schemeClr val="bg1"/>
                </a:solidFill>
              </a:rPr>
              <a:t>U bokovima ovako nepoduprte jame javiće se poslije nekog vemena pukotine u tlu, kao posledica napona zatezanja u tlu. Pukotine se mogu javiti poslije nekoliko sati, ili poslije nekoliko dana po završenom iskopu.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900" dirty="0" smtClean="0">
                <a:solidFill>
                  <a:schemeClr val="bg1"/>
                </a:solidFill>
              </a:rPr>
              <a:t>Zbog navedenog, a da bi obezbijedili siguran rad u temeljnoj jami, obavezno je osiguranje od odrona bokova jame, koje se gradi odmah poslije iskopa. </a:t>
            </a:r>
            <a:endParaRPr lang="en-US" sz="1900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1626" y="5238815"/>
            <a:ext cx="3695137" cy="1412251"/>
          </a:xfrm>
          <a:prstGeom prst="rect">
            <a:avLst/>
          </a:prstGeom>
        </p:spPr>
      </p:pic>
      <p:sp>
        <p:nvSpPr>
          <p:cNvPr id="22" name="Content Placeholder 2"/>
          <p:cNvSpPr txBox="1">
            <a:spLocks/>
          </p:cNvSpPr>
          <p:nvPr/>
        </p:nvSpPr>
        <p:spPr>
          <a:xfrm>
            <a:off x="0" y="1443849"/>
            <a:ext cx="5371909" cy="701815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900" dirty="0" smtClean="0">
                <a:solidFill>
                  <a:schemeClr val="bg1"/>
                </a:solidFill>
              </a:rPr>
              <a:t>Minimalno, obavezno osiguranje temeljne jame</a:t>
            </a:r>
            <a:endParaRPr lang="en-US" sz="1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6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 animBg="1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>
            <a:lum bright="-7000" contrast="33000"/>
          </a:blip>
          <a:srcRect l="4373" r="5248"/>
          <a:stretch/>
        </p:blipFill>
        <p:spPr>
          <a:xfrm>
            <a:off x="95249" y="1345737"/>
            <a:ext cx="3246072" cy="424543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208" y="1345737"/>
            <a:ext cx="3536597" cy="3198982"/>
          </a:xfrm>
          <a:prstGeom prst="rect">
            <a:avLst/>
          </a:prstGeom>
        </p:spPr>
      </p:pic>
      <p:sp>
        <p:nvSpPr>
          <p:cNvPr id="2" name="Title 1" descr="title">
            <a:extLst>
              <a:ext uri="{FF2B5EF4-FFF2-40B4-BE49-F238E27FC236}">
                <a16:creationId xmlns="" xmlns:a16="http://schemas.microsoft.com/office/drawing/2014/main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62003"/>
            <a:ext cx="7037704" cy="628139"/>
          </a:xfrm>
        </p:spPr>
        <p:txBody>
          <a:bodyPr>
            <a:normAutofit/>
          </a:bodyPr>
          <a:lstStyle/>
          <a:p>
            <a:r>
              <a:rPr lang="sr-Latn-ME" sz="2500" dirty="0" smtClean="0">
                <a:solidFill>
                  <a:srgbClr val="FFFFFF"/>
                </a:solidFill>
              </a:rPr>
              <a:t>Zaštita bočnih strana temeljne jame poslije iskopa</a:t>
            </a:r>
            <a:endParaRPr lang="en-US" sz="2500" dirty="0">
              <a:solidFill>
                <a:srgbClr val="FFFFFF"/>
              </a:solidFill>
            </a:endParaRPr>
          </a:p>
        </p:txBody>
      </p:sp>
      <p:sp>
        <p:nvSpPr>
          <p:cNvPr id="36" name="Rectangle 2"/>
          <p:cNvSpPr>
            <a:spLocks noChangeArrowheads="1"/>
          </p:cNvSpPr>
          <p:nvPr/>
        </p:nvSpPr>
        <p:spPr bwMode="auto">
          <a:xfrm>
            <a:off x="3808176" y="2714669"/>
            <a:ext cx="12192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7545993" y="29028"/>
            <a:ext cx="4545356" cy="2264006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500" dirty="0" smtClean="0">
                <a:solidFill>
                  <a:schemeClr val="bg1"/>
                </a:solidFill>
              </a:rPr>
              <a:t>Ukoliko se konstatuje da je tlo, u kome se kopa temeljna jama, sklono zarušavanju, tada se odmah nakon iskopa podgrađuje kao na skici.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500" dirty="0" smtClean="0">
                <a:solidFill>
                  <a:schemeClr val="bg1"/>
                </a:solidFill>
              </a:rPr>
              <a:t>Najdonji dio jame ostaje nepoduprt, čime se dobija radni prostor u iskopu.</a:t>
            </a: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7568257" y="2440879"/>
            <a:ext cx="4500827" cy="4207679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sr-Latn-ME" sz="1500" dirty="0" smtClean="0">
                <a:solidFill>
                  <a:schemeClr val="bg1"/>
                </a:solidFill>
              </a:rPr>
              <a:t>Ako je širina B iskopa veća, onda se odmah poslije iskopa do dubine t,ivicom dna jame ukopajavaju mjestimični stubovi.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r-Latn-ME" sz="1500" dirty="0" smtClean="0">
                <a:solidFill>
                  <a:schemeClr val="bg1"/>
                </a:solidFill>
              </a:rPr>
              <a:t>Iza stubova se ugrađuju horizontalne talpe i sve se podupire kosnicima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r-Latn-ME" sz="1500" dirty="0" smtClean="0">
                <a:solidFill>
                  <a:schemeClr val="bg1"/>
                </a:solidFill>
              </a:rPr>
              <a:t>Kosnici se oslanjaju gore o podužnu gredu a dolje u gredu ukopanu u dno jame.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r-Latn-ME" sz="1500" dirty="0" smtClean="0">
                <a:solidFill>
                  <a:schemeClr val="bg1"/>
                </a:solidFill>
              </a:rPr>
              <a:t>Ukoliko nije obezbijeđeno nalijeganje na bok iskopa, iza oplate se zasipa šljunak. Podgrada se klinovima priteže po potrebi uz bok iskopa.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500" dirty="0">
              <a:solidFill>
                <a:schemeClr val="bg1"/>
              </a:solidFill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1237" y="4608958"/>
            <a:ext cx="3057665" cy="1304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323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 animBg="1"/>
      <p:bldP spid="26" grpId="0" build="p" animBg="1"/>
    </p:bldLst>
  </p:timing>
</p:sld>
</file>

<file path=ppt/theme/theme1.xml><?xml version="1.0" encoding="utf-8"?>
<a:theme xmlns:a="http://schemas.openxmlformats.org/drawingml/2006/main" name="WelcomeDo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come to PowerPoint.potx" id="{43699C43-EC89-4A55-9A99-3FD944590577}" vid="{3C36ED3A-1C33-4ECB-8650-37D568EF454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true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1584528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 xsi:nil="true"/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2012-06-20T23:39:00+00:00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2029-01-01T08:00:00+00:00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TP102923943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843282</LocLastLocAttemptVersionLookup>
    <IsSearchable xmlns="4873beb7-5857-4685-be1f-d57550cc96cc">true</IsSearchable>
    <TemplateTemplateType xmlns="4873beb7-5857-4685-be1f-d57550cc96cc">PowerPoint Template - Slideshow Launch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LocMarketGroupTiers2 xmlns="4873beb7-5857-4685-be1f-d57550cc96cc" xsi:nil="true"/>
    <APAuthor xmlns="4873beb7-5857-4685-be1f-d57550cc96cc">
      <UserInfo>
        <DisplayName>REDMOND\v-sa</DisplayName>
        <AccountId>2467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15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</documentManagement>
</p:properties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970C04F-E7AC-41AB-9C6D-1B1BB88BFF7F}">
  <ds:schemaRefs>
    <ds:schemaRef ds:uri="http://purl.org/dc/dcmitype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4873beb7-5857-4685-be1f-d57550cc96cc"/>
  </ds:schemaRefs>
</ds:datastoreItem>
</file>

<file path=customXml/itemProps2.xml><?xml version="1.0" encoding="utf-8"?>
<ds:datastoreItem xmlns:ds="http://schemas.openxmlformats.org/officeDocument/2006/customXml" ds:itemID="{C3DEC53A-9DF1-4780-BE92-17E971B7A9E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3EE7759-C66F-4EA4-9863-7EBA32518D3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Welcome to PowerPoint 2013</Template>
  <TotalTime>22419</TotalTime>
  <Words>1334</Words>
  <Application>Microsoft Office PowerPoint</Application>
  <PresentationFormat>Widescreen</PresentationFormat>
  <Paragraphs>131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Arial</vt:lpstr>
      <vt:lpstr>Calibri</vt:lpstr>
      <vt:lpstr>Candara</vt:lpstr>
      <vt:lpstr>Segoe UI</vt:lpstr>
      <vt:lpstr>Segoe UI Light</vt:lpstr>
      <vt:lpstr>Symbol</vt:lpstr>
      <vt:lpstr>Tahoma</vt:lpstr>
      <vt:lpstr>Times New Roman</vt:lpstr>
      <vt:lpstr>Wingdings</vt:lpstr>
      <vt:lpstr>WelcomeDoc</vt:lpstr>
      <vt:lpstr>Посебне технике фундирања 2021</vt:lpstr>
      <vt:lpstr>Zaštita temeljnih jama</vt:lpstr>
      <vt:lpstr>Zaštita temeljnih jama</vt:lpstr>
      <vt:lpstr>Temeljna jama bez zaštite bočnih strana iskopa</vt:lpstr>
      <vt:lpstr>Temeljna jama bez zaštite bočnih strana iskopa</vt:lpstr>
      <vt:lpstr>Temeljna jama bez zaštite bočnih strana iskopa</vt:lpstr>
      <vt:lpstr>Zaštita bočnih strana temeljne jame poslije iskopa</vt:lpstr>
      <vt:lpstr>Zaštita bočnih strana temeljne jame poslije iskopa</vt:lpstr>
      <vt:lpstr>Zaštita bočnih strana temeljne jame poslije iskopa</vt:lpstr>
      <vt:lpstr>Zaštita bočnih strana temeljne jame poslije iskopa</vt:lpstr>
      <vt:lpstr>Zaštita bočnih strana iskopa paralelno sa kopanjem</vt:lpstr>
      <vt:lpstr>Zaštita bočnih strana iskopa paralelno sa kopanjem</vt:lpstr>
      <vt:lpstr>Rudarska podgrada</vt:lpstr>
      <vt:lpstr>Vertikalni nosači i horizontalna oplata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PowerPoint</dc:title>
  <dc:creator>PC</dc:creator>
  <cp:lastModifiedBy>PC</cp:lastModifiedBy>
  <cp:revision>1708</cp:revision>
  <dcterms:created xsi:type="dcterms:W3CDTF">2020-09-27T13:47:40Z</dcterms:created>
  <dcterms:modified xsi:type="dcterms:W3CDTF">2021-03-03T12:03:42Z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_TemplateID">
    <vt:lpwstr>TC029239449991</vt:lpwstr>
  </property>
  <property fmtid="{D5CDD505-2E9C-101B-9397-08002B2CF9AE}" pid="4" name="ContentTypeId">
    <vt:lpwstr>0x0101006EDDDB5EE6D98C44930B742096920B300400F5B6D36B3EF94B4E9A635CDF2A18F5B8</vt:lpwstr>
  </property>
  <property fmtid="{D5CDD505-2E9C-101B-9397-08002B2CF9AE}" pid="5" name="FeatureTags">
    <vt:lpwstr/>
  </property>
  <property fmtid="{D5CDD505-2E9C-101B-9397-08002B2CF9AE}" pid="6" name="LocalizationTags">
    <vt:lpwstr/>
  </property>
  <property fmtid="{D5CDD505-2E9C-101B-9397-08002B2CF9AE}" pid="7" name="ScenarioTags">
    <vt:lpwstr/>
  </property>
  <property fmtid="{D5CDD505-2E9C-101B-9397-08002B2CF9AE}" pid="8" name="CampaignTags">
    <vt:lpwstr/>
  </property>
</Properties>
</file>