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sldIdLst>
    <p:sldId id="256" r:id="rId5"/>
    <p:sldId id="401" r:id="rId6"/>
    <p:sldId id="388" r:id="rId7"/>
    <p:sldId id="402" r:id="rId8"/>
    <p:sldId id="395" r:id="rId9"/>
    <p:sldId id="403" r:id="rId10"/>
    <p:sldId id="404" r:id="rId11"/>
    <p:sldId id="406" r:id="rId12"/>
    <p:sldId id="405" r:id="rId13"/>
    <p:sldId id="407" r:id="rId14"/>
    <p:sldId id="408" r:id="rId15"/>
    <p:sldId id="40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401"/>
            <p14:sldId id="388"/>
            <p14:sldId id="402"/>
            <p14:sldId id="395"/>
            <p14:sldId id="403"/>
            <p14:sldId id="404"/>
            <p14:sldId id="406"/>
            <p14:sldId id="405"/>
            <p14:sldId id="407"/>
            <p14:sldId id="408"/>
            <p14:sldId id="409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EFD5A2"/>
    <a:srgbClr val="C9A6E4"/>
    <a:srgbClr val="D24726"/>
    <a:srgbClr val="DD462F"/>
    <a:srgbClr val="FFFFFF"/>
    <a:srgbClr val="734F29"/>
    <a:srgbClr val="AEB785"/>
    <a:srgbClr val="3B3026"/>
    <a:srgbClr val="ECE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255" autoAdjust="0"/>
  </p:normalViewPr>
  <p:slideViewPr>
    <p:cSldViewPr snapToGrid="0">
      <p:cViewPr>
        <p:scale>
          <a:sx n="66" d="100"/>
          <a:sy n="66" d="100"/>
        </p:scale>
        <p:origin x="336" y="25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78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05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1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31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04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7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95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78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21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9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4/6/2021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13" Type="http://schemas.openxmlformats.org/officeDocument/2006/relationships/image" Target="../media/image72.emf"/><Relationship Id="rId3" Type="http://schemas.openxmlformats.org/officeDocument/2006/relationships/image" Target="../media/image59.emf"/><Relationship Id="rId7" Type="http://schemas.openxmlformats.org/officeDocument/2006/relationships/image" Target="../media/image66.emf"/><Relationship Id="rId12" Type="http://schemas.openxmlformats.org/officeDocument/2006/relationships/image" Target="../media/image71.emf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11" Type="http://schemas.openxmlformats.org/officeDocument/2006/relationships/image" Target="../media/image70.emf"/><Relationship Id="rId5" Type="http://schemas.openxmlformats.org/officeDocument/2006/relationships/image" Target="../media/image64.png"/><Relationship Id="rId15" Type="http://schemas.openxmlformats.org/officeDocument/2006/relationships/image" Target="../media/image74.emf"/><Relationship Id="rId10" Type="http://schemas.openxmlformats.org/officeDocument/2006/relationships/image" Target="../media/image69.emf"/><Relationship Id="rId4" Type="http://schemas.openxmlformats.org/officeDocument/2006/relationships/image" Target="../media/image63.png"/><Relationship Id="rId9" Type="http://schemas.openxmlformats.org/officeDocument/2006/relationships/image" Target="../media/image68.emf"/><Relationship Id="rId14" Type="http://schemas.openxmlformats.org/officeDocument/2006/relationships/image" Target="../media/image7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emf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11" Type="http://schemas.openxmlformats.org/officeDocument/2006/relationships/image" Target="../media/image57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emf"/><Relationship Id="rId9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030" y="1023777"/>
            <a:ext cx="10515600" cy="2387600"/>
          </a:xfrm>
        </p:spPr>
        <p:txBody>
          <a:bodyPr/>
          <a:lstStyle/>
          <a:p>
            <a:r>
              <a:rPr lang="en-US" dirty="0" err="1" smtClean="0"/>
              <a:t>Posebne</a:t>
            </a:r>
            <a:r>
              <a:rPr lang="en-US" dirty="0" smtClean="0"/>
              <a:t> </a:t>
            </a:r>
            <a:r>
              <a:rPr lang="en-US" dirty="0" err="1" smtClean="0"/>
              <a:t>tehnike</a:t>
            </a:r>
            <a:r>
              <a:rPr lang="en-US" dirty="0" smtClean="0"/>
              <a:t> </a:t>
            </a:r>
            <a:r>
              <a:rPr lang="en-US" dirty="0" err="1" smtClean="0"/>
              <a:t>fundiranja</a:t>
            </a:r>
            <a:r>
              <a:rPr lang="en-US" dirty="0" smtClean="0"/>
              <a:t> </a:t>
            </a:r>
            <a:r>
              <a:rPr lang="sr-Cyrl-RS" dirty="0" smtClean="0"/>
              <a:t>2021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18" y="5056018"/>
            <a:ext cx="10515598" cy="1137793"/>
          </a:xfrm>
        </p:spPr>
        <p:txBody>
          <a:bodyPr>
            <a:normAutofit/>
          </a:bodyPr>
          <a:lstStyle/>
          <a:p>
            <a:r>
              <a:rPr lang="en-US" dirty="0" smtClean="0"/>
              <a:t>VIII </a:t>
            </a:r>
            <a:r>
              <a:rPr lang="en-US" dirty="0" err="1" smtClean="0"/>
              <a:t>predavanje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31986" y="4935857"/>
            <a:ext cx="8209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en-US" dirty="0" err="1"/>
              <a:t>Opterećenja</a:t>
            </a:r>
            <a:r>
              <a:rPr lang="en-US" dirty="0"/>
              <a:t> </a:t>
            </a:r>
            <a:r>
              <a:rPr lang="en-US" dirty="0" err="1"/>
              <a:t>podgrada.Pritisci</a:t>
            </a:r>
            <a:r>
              <a:rPr lang="en-US" dirty="0"/>
              <a:t> </a:t>
            </a:r>
            <a:r>
              <a:rPr lang="en-US" dirty="0" err="1"/>
              <a:t>vode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tla</a:t>
            </a:r>
            <a:r>
              <a:rPr lang="en-US" dirty="0"/>
              <a:t>. </a:t>
            </a:r>
            <a:r>
              <a:rPr lang="en-US" dirty="0" err="1"/>
              <a:t>Trapezni</a:t>
            </a:r>
            <a:r>
              <a:rPr lang="en-US" dirty="0"/>
              <a:t> </a:t>
            </a:r>
            <a:r>
              <a:rPr lang="en-US" dirty="0" err="1"/>
              <a:t>oblici</a:t>
            </a:r>
            <a:r>
              <a:rPr lang="en-US" dirty="0"/>
              <a:t> </a:t>
            </a:r>
            <a:r>
              <a:rPr lang="en-US" dirty="0" err="1"/>
              <a:t>pritisaka</a:t>
            </a:r>
            <a:r>
              <a:rPr lang="en-US" dirty="0"/>
              <a:t> </a:t>
            </a:r>
            <a:r>
              <a:rPr lang="en-US" dirty="0" err="1"/>
              <a:t>tla</a:t>
            </a:r>
            <a:r>
              <a:rPr lang="en-US" dirty="0" smtClean="0"/>
              <a:t>.</a:t>
            </a:r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en-US" dirty="0" err="1" smtClean="0"/>
              <a:t>Proračun</a:t>
            </a:r>
            <a:r>
              <a:rPr lang="en-US" dirty="0" smtClean="0"/>
              <a:t> </a:t>
            </a:r>
            <a:r>
              <a:rPr lang="en-US" dirty="0" err="1"/>
              <a:t>podgrada</a:t>
            </a:r>
            <a:r>
              <a:rPr lang="en-US" dirty="0"/>
              <a:t>. </a:t>
            </a:r>
            <a:r>
              <a:rPr lang="en-US" dirty="0" err="1"/>
              <a:t>Uobičajeni</a:t>
            </a:r>
            <a:r>
              <a:rPr lang="en-US" dirty="0"/>
              <a:t> </a:t>
            </a:r>
            <a:r>
              <a:rPr lang="en-US" dirty="0" err="1"/>
              <a:t>proračun</a:t>
            </a:r>
            <a:r>
              <a:rPr lang="en-US" dirty="0"/>
              <a:t> </a:t>
            </a:r>
            <a:r>
              <a:rPr lang="en-US" dirty="0" err="1"/>
              <a:t>zidova</a:t>
            </a:r>
            <a:r>
              <a:rPr lang="en-US" dirty="0"/>
              <a:t> </a:t>
            </a:r>
            <a:r>
              <a:rPr lang="en-US" dirty="0" err="1"/>
              <a:t>čeličnog</a:t>
            </a:r>
            <a:r>
              <a:rPr lang="en-US" dirty="0"/>
              <a:t> </a:t>
            </a:r>
            <a:r>
              <a:rPr lang="en-US" dirty="0" err="1"/>
              <a:t>priboja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dijafragmi</a:t>
            </a:r>
            <a:r>
              <a:rPr lang="en-US" dirty="0" smtClean="0"/>
              <a:t>.</a:t>
            </a:r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en-US" dirty="0" err="1" smtClean="0"/>
              <a:t>Konzolast</a:t>
            </a:r>
            <a:r>
              <a:rPr lang="en-US" dirty="0" smtClean="0"/>
              <a:t> </a:t>
            </a:r>
            <a:r>
              <a:rPr lang="en-US" dirty="0" err="1"/>
              <a:t>zaštitni</a:t>
            </a:r>
            <a:r>
              <a:rPr lang="en-US" dirty="0"/>
              <a:t> </a:t>
            </a:r>
            <a:r>
              <a:rPr lang="en-US" dirty="0" err="1"/>
              <a:t>zid</a:t>
            </a:r>
            <a:r>
              <a:rPr lang="en-US" dirty="0"/>
              <a:t>. </a:t>
            </a:r>
            <a:endParaRPr lang="en-US" dirty="0" smtClean="0"/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en-US" dirty="0" err="1" smtClean="0"/>
              <a:t>Zaštitni</a:t>
            </a:r>
            <a:r>
              <a:rPr lang="en-US" dirty="0" smtClean="0"/>
              <a:t> </a:t>
            </a:r>
            <a:r>
              <a:rPr lang="en-US" dirty="0" err="1"/>
              <a:t>zid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jednim</a:t>
            </a:r>
            <a:r>
              <a:rPr lang="en-US" dirty="0"/>
              <a:t> </a:t>
            </a:r>
            <a:r>
              <a:rPr lang="en-US" dirty="0" err="1"/>
              <a:t>razupiranjem</a:t>
            </a:r>
            <a:r>
              <a:rPr lang="en-US" dirty="0"/>
              <a:t> ( </a:t>
            </a:r>
            <a:r>
              <a:rPr lang="en-US" dirty="0" err="1"/>
              <a:t>slobodno</a:t>
            </a:r>
            <a:r>
              <a:rPr lang="en-US" dirty="0"/>
              <a:t> </a:t>
            </a:r>
            <a:r>
              <a:rPr lang="en-US" dirty="0" err="1"/>
              <a:t>oslonjen</a:t>
            </a:r>
            <a:r>
              <a:rPr lang="en-US" dirty="0"/>
              <a:t> u </a:t>
            </a:r>
            <a:r>
              <a:rPr lang="en-US" dirty="0" err="1"/>
              <a:t>tlu</a:t>
            </a:r>
            <a:r>
              <a:rPr lang="en-US" dirty="0"/>
              <a:t>, </a:t>
            </a:r>
            <a:r>
              <a:rPr lang="en-US" dirty="0" err="1"/>
              <a:t>punog</a:t>
            </a:r>
            <a:r>
              <a:rPr lang="en-US" dirty="0"/>
              <a:t> </a:t>
            </a:r>
            <a:r>
              <a:rPr lang="en-US" dirty="0" err="1"/>
              <a:t>uklještenja</a:t>
            </a:r>
            <a:r>
              <a:rPr lang="en-US" dirty="0"/>
              <a:t> u </a:t>
            </a:r>
            <a:r>
              <a:rPr lang="en-US" dirty="0" err="1"/>
              <a:t>tlu</a:t>
            </a:r>
            <a:r>
              <a:rPr lang="en-US" dirty="0"/>
              <a:t>). </a:t>
            </a:r>
            <a:endParaRPr lang="en-US" dirty="0" smtClean="0"/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en-US" dirty="0" err="1" smtClean="0"/>
              <a:t>Zaštitni</a:t>
            </a:r>
            <a:r>
              <a:rPr lang="en-US" dirty="0" smtClean="0"/>
              <a:t> </a:t>
            </a:r>
            <a:r>
              <a:rPr lang="en-US" dirty="0" err="1"/>
              <a:t>zid</a:t>
            </a:r>
            <a:r>
              <a:rPr lang="en-US" dirty="0"/>
              <a:t> </a:t>
            </a:r>
            <a:r>
              <a:rPr lang="en-US" dirty="0" err="1"/>
              <a:t>iskopa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redova</a:t>
            </a:r>
            <a:r>
              <a:rPr lang="en-US" dirty="0"/>
              <a:t> </a:t>
            </a:r>
            <a:r>
              <a:rPr lang="en-US" dirty="0" err="1"/>
              <a:t>oslanjanja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17" y="198398"/>
            <a:ext cx="7912195" cy="628139"/>
          </a:xfrm>
        </p:spPr>
        <p:txBody>
          <a:bodyPr>
            <a:normAutofit fontScale="90000"/>
          </a:bodyPr>
          <a:lstStyle/>
          <a:p>
            <a:r>
              <a:rPr lang="en-US" sz="2500" dirty="0" smtClean="0">
                <a:solidFill>
                  <a:srgbClr val="FFFFFF"/>
                </a:solidFill>
              </a:rPr>
              <a:t>Z</a:t>
            </a:r>
            <a:r>
              <a:rPr lang="sr-Latn-ME" sz="2500" dirty="0" smtClean="0">
                <a:solidFill>
                  <a:srgbClr val="FFFFFF"/>
                </a:solidFill>
              </a:rPr>
              <a:t>id sa jednim razupiranjem,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punog uklještenja </a:t>
            </a:r>
            <a:r>
              <a:rPr lang="en-US" sz="2500" dirty="0" smtClean="0">
                <a:solidFill>
                  <a:srgbClr val="FFFFFF"/>
                </a:solidFill>
              </a:rPr>
              <a:t>u </a:t>
            </a:r>
            <a:r>
              <a:rPr lang="en-US" sz="2500" dirty="0" err="1" smtClean="0">
                <a:solidFill>
                  <a:srgbClr val="FFFFFF"/>
                </a:solidFill>
              </a:rPr>
              <a:t>tlu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587187" y="23562"/>
            <a:ext cx="1852646" cy="62759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500" b="1" dirty="0" smtClean="0">
                <a:solidFill>
                  <a:schemeClr val="bg1"/>
                </a:solidFill>
              </a:rPr>
              <a:t>f</a:t>
            </a:r>
            <a:r>
              <a:rPr lang="sr-Latn-ME" sz="2500" b="1" baseline="-25000" dirty="0" smtClean="0">
                <a:solidFill>
                  <a:schemeClr val="bg1"/>
                </a:solidFill>
              </a:rPr>
              <a:t>03</a:t>
            </a:r>
            <a:r>
              <a:rPr lang="sr-Latn-ME" sz="2500" dirty="0" smtClean="0">
                <a:solidFill>
                  <a:schemeClr val="bg1"/>
                </a:solidFill>
              </a:rPr>
              <a:t>   </a:t>
            </a:r>
            <a:r>
              <a:rPr lang="en-US" sz="2500" b="1" dirty="0" smtClean="0">
                <a:solidFill>
                  <a:schemeClr val="bg1"/>
                </a:solidFill>
              </a:rPr>
              <a:t>A</a:t>
            </a:r>
            <a:r>
              <a:rPr lang="sr-Latn-ME" sz="2500" b="1" baseline="-25000" dirty="0" smtClean="0">
                <a:solidFill>
                  <a:schemeClr val="bg1"/>
                </a:solidFill>
              </a:rPr>
              <a:t>3    </a:t>
            </a:r>
            <a:r>
              <a:rPr lang="sr-Latn-ME" sz="2500" b="1" dirty="0" smtClean="0">
                <a:solidFill>
                  <a:schemeClr val="bg1"/>
                </a:solidFill>
              </a:rPr>
              <a:t>C</a:t>
            </a:r>
            <a:r>
              <a:rPr lang="sr-Latn-ME" sz="2500" b="1" baseline="-25000" dirty="0" smtClean="0">
                <a:solidFill>
                  <a:schemeClr val="bg1"/>
                </a:solidFill>
              </a:rPr>
              <a:t>3</a:t>
            </a:r>
            <a:endParaRPr lang="en-US" sz="25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613" y="825994"/>
            <a:ext cx="2411794" cy="380011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5925701" y="0"/>
            <a:ext cx="6266299" cy="132383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900" dirty="0">
                <a:solidFill>
                  <a:schemeClr val="bg1"/>
                </a:solidFill>
              </a:rPr>
              <a:t>T</a:t>
            </a:r>
            <a:r>
              <a:rPr lang="sr-Latn-ME" sz="1900" dirty="0" smtClean="0">
                <a:solidFill>
                  <a:schemeClr val="bg1"/>
                </a:solidFill>
              </a:rPr>
              <a:t>angenta na elastičnu liniju zida u tački </a:t>
            </a:r>
            <a:r>
              <a:rPr lang="sr-Latn-ME" sz="1900" b="1" dirty="0" smtClean="0">
                <a:solidFill>
                  <a:schemeClr val="bg1"/>
                </a:solidFill>
              </a:rPr>
              <a:t>c</a:t>
            </a:r>
            <a:r>
              <a:rPr lang="sr-Latn-ME" sz="1900" dirty="0" smtClean="0">
                <a:solidFill>
                  <a:schemeClr val="bg1"/>
                </a:solidFill>
              </a:rPr>
              <a:t> mora da prolazi kro napadnu tačku sile razupiranja. Nosač ukliješten u tački </a:t>
            </a:r>
            <a:r>
              <a:rPr lang="sr-Latn-ME" sz="1900" b="1" dirty="0" smtClean="0">
                <a:solidFill>
                  <a:schemeClr val="bg1"/>
                </a:solidFill>
              </a:rPr>
              <a:t>c</a:t>
            </a:r>
            <a:r>
              <a:rPr lang="sr-Latn-ME" sz="1700" dirty="0" smtClean="0">
                <a:solidFill>
                  <a:schemeClr val="bg1"/>
                </a:solidFill>
              </a:rPr>
              <a:t>.</a:t>
            </a:r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17" y="1508090"/>
            <a:ext cx="4000500" cy="33432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923" y="1528044"/>
            <a:ext cx="4191000" cy="3095625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8216923" y="1276263"/>
            <a:ext cx="3951045" cy="179448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pretpostavi se dubina </a:t>
            </a:r>
            <a:r>
              <a:rPr lang="sr-Latn-ME" sz="1700" b="1" dirty="0" smtClean="0">
                <a:solidFill>
                  <a:schemeClr val="bg1"/>
                </a:solidFill>
              </a:rPr>
              <a:t>f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03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za opterećenje zida se usvaja </a:t>
            </a:r>
            <a:r>
              <a:rPr lang="sr-Latn-ME" sz="1700" b="1" dirty="0" smtClean="0">
                <a:solidFill>
                  <a:schemeClr val="bg1"/>
                </a:solidFill>
              </a:rPr>
              <a:t>p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a</a:t>
            </a:r>
            <a:r>
              <a:rPr lang="sr-Latn-ME" sz="1700" dirty="0" smtClean="0">
                <a:solidFill>
                  <a:schemeClr val="bg1"/>
                </a:solidFill>
              </a:rPr>
              <a:t> i </a:t>
            </a:r>
            <a:r>
              <a:rPr lang="sr-Latn-ME" sz="1700" b="1" dirty="0" smtClean="0">
                <a:solidFill>
                  <a:schemeClr val="bg1"/>
                </a:solidFill>
              </a:rPr>
              <a:t>p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izračunava se moment u tački </a:t>
            </a:r>
            <a:r>
              <a:rPr lang="sr-Latn-ME" sz="1700" b="1" dirty="0" smtClean="0">
                <a:solidFill>
                  <a:schemeClr val="bg1"/>
                </a:solidFill>
              </a:rPr>
              <a:t>c</a:t>
            </a:r>
            <a:r>
              <a:rPr lang="sr-Latn-ME" sz="1700" dirty="0" smtClean="0">
                <a:solidFill>
                  <a:schemeClr val="bg1"/>
                </a:solidFill>
              </a:rPr>
              <a:t> (Mc)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4028" y="3275668"/>
            <a:ext cx="3227456" cy="470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4028" y="3884276"/>
            <a:ext cx="3517564" cy="425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51160" y="4417115"/>
            <a:ext cx="1015379" cy="434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5531" y="4886949"/>
            <a:ext cx="3553828" cy="904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0266" y="5992208"/>
            <a:ext cx="4641734" cy="4432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09576" y="4417115"/>
            <a:ext cx="1514845" cy="5920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07613" y="4654539"/>
            <a:ext cx="2873789" cy="6213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15202" y="5486286"/>
            <a:ext cx="1813177" cy="4704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48592" y="5429373"/>
            <a:ext cx="1921968" cy="5247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9030" y="4994167"/>
            <a:ext cx="1704387" cy="4975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4269" y="5634547"/>
            <a:ext cx="2538448" cy="2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7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5" grpId="0" animBg="1"/>
      <p:bldP spid="1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2738"/>
            <a:ext cx="7912195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štitni zid iskopa sa jednim razupiranjem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elastičnog uklještenja u tlu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295332" y="0"/>
            <a:ext cx="6896668" cy="210175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Ovaj slučaj se nalazi između slobodnog i punog uklještenja u tlu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Javlja se kada smo iz bilo kojih razloga usvojili dubinu f</a:t>
            </a:r>
            <a:r>
              <a:rPr lang="sr-Latn-ME" sz="1700" baseline="-25000" dirty="0" smtClean="0">
                <a:solidFill>
                  <a:schemeClr val="bg1"/>
                </a:solidFill>
              </a:rPr>
              <a:t>2</a:t>
            </a:r>
            <a:r>
              <a:rPr lang="sr-Latn-ME" sz="1700" dirty="0" smtClean="0">
                <a:solidFill>
                  <a:schemeClr val="bg1"/>
                </a:solidFill>
              </a:rPr>
              <a:t> zida ispod dna iskopa. Npr. raspolagali smo sa takvim dužinama čeličnih talpi ili smo željeli da ugradimo zid u odgovarajući sloj tla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295332" y="2300153"/>
            <a:ext cx="6896668" cy="4557847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odredi se računska dubina zida</a:t>
            </a:r>
          </a:p>
          <a:p>
            <a:pPr algn="ctr"/>
            <a:r>
              <a:rPr lang="sr-Latn-ME" sz="1700" b="1" dirty="0">
                <a:solidFill>
                  <a:schemeClr val="bg1"/>
                </a:solidFill>
              </a:rPr>
              <a:t> </a:t>
            </a:r>
            <a:r>
              <a:rPr lang="sr-Latn-ME" sz="1700" b="1" dirty="0" smtClean="0">
                <a:solidFill>
                  <a:schemeClr val="bg1"/>
                </a:solidFill>
              </a:rPr>
              <a:t>   f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02 </a:t>
            </a:r>
            <a:r>
              <a:rPr lang="sr-Latn-ME" sz="17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 f</a:t>
            </a:r>
            <a:r>
              <a:rPr lang="sr-Latn-ME" sz="1700" b="1" baseline="-25000" dirty="0" smtClean="0">
                <a:solidFill>
                  <a:schemeClr val="bg1"/>
                </a:solidFill>
                <a:sym typeface="Symbol" panose="05050102010706020507" pitchFamily="18" charset="2"/>
              </a:rPr>
              <a:t>02</a:t>
            </a:r>
            <a:r>
              <a:rPr lang="sr-Latn-ME" sz="17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/1,2</a:t>
            </a:r>
            <a:endParaRPr lang="sr-Latn-ME" sz="17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Sračuna se vrijednost momenta u odnosu na tačku c  ( M</a:t>
            </a:r>
            <a:r>
              <a:rPr lang="sr-Latn-ME" sz="1700" baseline="-25000" dirty="0" smtClean="0">
                <a:solidFill>
                  <a:schemeClr val="bg1"/>
                </a:solidFill>
              </a:rPr>
              <a:t>c2</a:t>
            </a:r>
            <a:r>
              <a:rPr lang="sr-Latn-ME" sz="1700" dirty="0" smtClean="0">
                <a:solidFill>
                  <a:schemeClr val="bg1"/>
                </a:solidFill>
              </a:rPr>
              <a:t>), a odatle i sila A</a:t>
            </a:r>
            <a:r>
              <a:rPr lang="sr-Latn-ME" sz="1700" baseline="-25000" dirty="0" smtClean="0">
                <a:solidFill>
                  <a:schemeClr val="bg1"/>
                </a:solidFill>
              </a:rPr>
              <a:t>2</a:t>
            </a:r>
            <a:r>
              <a:rPr lang="sr-Latn-ME" sz="1700" dirty="0" smtClean="0">
                <a:solidFill>
                  <a:schemeClr val="bg1"/>
                </a:solidFill>
              </a:rPr>
              <a:t> razupiranja zida, čime su stvoreni uslovi za izračunavanje mjerodavnog momenta (max M) savijanja zida</a:t>
            </a:r>
            <a:endParaRPr lang="sr-Latn-ME" sz="1700" b="1" baseline="-25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mjerodavni moment savijanja za dimenzionisanje zaštitnog zida treba da zadovolji uslov:  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r>
              <a:rPr lang="sr-Latn-ME" sz="1700" dirty="0" smtClean="0">
                <a:solidFill>
                  <a:schemeClr val="bg1"/>
                </a:solidFill>
              </a:rPr>
              <a:t>		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r>
              <a:rPr lang="sr-Latn-ME" sz="1700" dirty="0" smtClean="0">
                <a:solidFill>
                  <a:schemeClr val="bg1"/>
                </a:solidFill>
              </a:rPr>
              <a:t>		max M = -1,25 min M ( kNm/m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r="54150" b="12459"/>
          <a:stretch/>
        </p:blipFill>
        <p:spPr>
          <a:xfrm>
            <a:off x="347977" y="1570846"/>
            <a:ext cx="4032954" cy="4092975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627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animBg="1"/>
      <p:bldP spid="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92" y="422738"/>
            <a:ext cx="384866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štitni zid iskopa sa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više redova oslanjanja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004457" y="0"/>
            <a:ext cx="9187543" cy="134982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700" dirty="0" smtClean="0">
                <a:solidFill>
                  <a:schemeClr val="bg1"/>
                </a:solidFill>
              </a:rPr>
              <a:t>Tačniji postupci ovakvih zaštitnih zidova iskopa su </a:t>
            </a:r>
            <a:r>
              <a:rPr lang="sr-Latn-ME" sz="1700" dirty="0" smtClean="0">
                <a:solidFill>
                  <a:schemeClr val="bg1"/>
                </a:solidFill>
              </a:rPr>
              <a:t>komplikovani</a:t>
            </a:r>
            <a:r>
              <a:rPr lang="sr-Latn-ME" sz="1700" dirty="0" smtClean="0">
                <a:solidFill>
                  <a:schemeClr val="bg1"/>
                </a:solidFill>
              </a:rPr>
              <a:t>. </a:t>
            </a:r>
            <a:r>
              <a:rPr lang="sr-Latn-ME" sz="1700" dirty="0" smtClean="0">
                <a:solidFill>
                  <a:schemeClr val="bg1"/>
                </a:solidFill>
              </a:rPr>
              <a:t>Ovakvi </a:t>
            </a:r>
            <a:r>
              <a:rPr lang="sr-Latn-ME" sz="1700" dirty="0" smtClean="0">
                <a:solidFill>
                  <a:schemeClr val="bg1"/>
                </a:solidFill>
              </a:rPr>
              <a:t>zidovi se razupiru paralelno sa </a:t>
            </a:r>
            <a:r>
              <a:rPr lang="sr-Latn-ME" sz="1700" dirty="0" smtClean="0">
                <a:solidFill>
                  <a:schemeClr val="bg1"/>
                </a:solidFill>
              </a:rPr>
              <a:t>kopanjem. Deformacije </a:t>
            </a:r>
            <a:r>
              <a:rPr lang="sr-Latn-ME" sz="1700" dirty="0" smtClean="0">
                <a:solidFill>
                  <a:schemeClr val="bg1"/>
                </a:solidFill>
              </a:rPr>
              <a:t>zida dovode do preraspodjele pritisaka tla iza zida, od faze do faze građenja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199086" y="1492547"/>
            <a:ext cx="4992914" cy="5198539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za generalne proračune koriste se uprošćeni postupci proračuna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usvaja se konstantno opterećenje (p) zaštitnog zida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r>
              <a:rPr lang="sr-Latn-ME" sz="1700" b="1" dirty="0" smtClean="0">
                <a:solidFill>
                  <a:schemeClr val="bg1"/>
                </a:solidFill>
              </a:rPr>
              <a:t>p=0,50 p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aR</a:t>
            </a:r>
            <a:r>
              <a:rPr lang="sr-Latn-ME" sz="1700" b="1" dirty="0" smtClean="0">
                <a:solidFill>
                  <a:schemeClr val="bg1"/>
                </a:solidFill>
              </a:rPr>
              <a:t> </a:t>
            </a:r>
            <a:r>
              <a:rPr lang="sr-Latn-ME" sz="1700" dirty="0" smtClean="0">
                <a:solidFill>
                  <a:schemeClr val="bg1"/>
                </a:solidFill>
              </a:rPr>
              <a:t>(kN/m</a:t>
            </a:r>
            <a:r>
              <a:rPr lang="sr-Latn-ME" sz="1700" baseline="30000" dirty="0" smtClean="0">
                <a:solidFill>
                  <a:schemeClr val="bg1"/>
                </a:solidFill>
              </a:rPr>
              <a:t>2</a:t>
            </a:r>
            <a:r>
              <a:rPr lang="sr-Latn-ME" sz="1700" dirty="0" smtClean="0">
                <a:solidFill>
                  <a:schemeClr val="bg1"/>
                </a:solidFill>
              </a:rPr>
              <a:t>),  - Rankinova vrijednost aktivnog pritiska tla. Ima preporuka da se vrijendnost p poveća i do 20%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sila u razupiraču </a:t>
            </a:r>
            <a:r>
              <a:rPr lang="sr-Latn-ME" sz="1700" b="1" dirty="0" smtClean="0">
                <a:solidFill>
                  <a:schemeClr val="bg1"/>
                </a:solidFill>
              </a:rPr>
              <a:t>A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2</a:t>
            </a:r>
            <a:r>
              <a:rPr lang="sr-Latn-ME" sz="1700" b="1" dirty="0" smtClean="0">
                <a:solidFill>
                  <a:schemeClr val="bg1"/>
                </a:solidFill>
              </a:rPr>
              <a:t>=p 0,50 (l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1</a:t>
            </a:r>
            <a:r>
              <a:rPr lang="sr-Latn-ME" sz="1700" b="1" dirty="0" smtClean="0">
                <a:solidFill>
                  <a:schemeClr val="bg1"/>
                </a:solidFill>
              </a:rPr>
              <a:t> + l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2</a:t>
            </a:r>
            <a:r>
              <a:rPr lang="sr-Latn-ME" sz="1700" b="1" dirty="0" smtClean="0">
                <a:solidFill>
                  <a:schemeClr val="bg1"/>
                </a:solidFill>
              </a:rPr>
              <a:t>) </a:t>
            </a:r>
            <a:r>
              <a:rPr lang="en-US" sz="1700" b="1" dirty="0" smtClean="0">
                <a:solidFill>
                  <a:schemeClr val="bg1"/>
                </a:solidFill>
              </a:rPr>
              <a:t> </a:t>
            </a:r>
            <a:r>
              <a:rPr lang="sr-Latn-ME" sz="1700" dirty="0" smtClean="0">
                <a:solidFill>
                  <a:schemeClr val="bg1"/>
                </a:solidFill>
              </a:rPr>
              <a:t>(kN/m</a:t>
            </a:r>
            <a:r>
              <a:rPr lang="en-US" sz="1700" dirty="0" smtClean="0">
                <a:solidFill>
                  <a:schemeClr val="bg1"/>
                </a:solidFill>
              </a:rPr>
              <a:t>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 smtClean="0">
                <a:solidFill>
                  <a:schemeClr val="bg1"/>
                </a:solidFill>
              </a:rPr>
              <a:t>momenti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savijanja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en-US" sz="1700" dirty="0" err="1" smtClean="0">
                <a:solidFill>
                  <a:schemeClr val="bg1"/>
                </a:solidFill>
              </a:rPr>
              <a:t>izme</a:t>
            </a:r>
            <a:r>
              <a:rPr lang="sr-Latn-ME" sz="1700" dirty="0" smtClean="0">
                <a:solidFill>
                  <a:schemeClr val="bg1"/>
                </a:solidFill>
              </a:rPr>
              <a:t>đu, odnosno nad razupiračima</a:t>
            </a:r>
            <a:r>
              <a:rPr lang="sr-Latn-ME" sz="1700" dirty="0">
                <a:solidFill>
                  <a:schemeClr val="bg1"/>
                </a:solidFill>
              </a:rPr>
              <a:t/>
            </a:r>
            <a:br>
              <a:rPr lang="sr-Latn-ME" sz="1700" dirty="0">
                <a:solidFill>
                  <a:schemeClr val="bg1"/>
                </a:solidFill>
              </a:rPr>
            </a:br>
            <a:r>
              <a:rPr lang="sr-Latn-ME" sz="1700" dirty="0" smtClean="0">
                <a:solidFill>
                  <a:schemeClr val="bg1"/>
                </a:solidFill>
              </a:rPr>
              <a:t>max M = min M </a:t>
            </a:r>
            <a:r>
              <a:rPr lang="sr-Latn-ME" sz="1700" dirty="0" smtClean="0">
                <a:solidFill>
                  <a:schemeClr val="bg1"/>
                </a:solidFill>
                <a:sym typeface="Symbol" panose="05050102010706020507" pitchFamily="18" charset="2"/>
              </a:rPr>
              <a:t>  0,10 p l</a:t>
            </a:r>
            <a:r>
              <a:rPr lang="sr-Latn-ME" sz="1700" baseline="30000" dirty="0" smtClean="0">
                <a:solidFill>
                  <a:schemeClr val="bg1"/>
                </a:solidFill>
                <a:sym typeface="Symbol" panose="05050102010706020507" pitchFamily="18" charset="2"/>
              </a:rPr>
              <a:t>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133" r="4924"/>
          <a:stretch/>
        </p:blipFill>
        <p:spPr>
          <a:xfrm>
            <a:off x="72576" y="1534601"/>
            <a:ext cx="3628571" cy="29176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9162" r="7824"/>
          <a:stretch/>
        </p:blipFill>
        <p:spPr>
          <a:xfrm>
            <a:off x="4034972" y="1492547"/>
            <a:ext cx="2844801" cy="25240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44744" y="4636990"/>
            <a:ext cx="6691087" cy="1444496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700" dirty="0" smtClean="0">
                <a:solidFill>
                  <a:schemeClr val="bg1"/>
                </a:solidFill>
              </a:rPr>
              <a:t>Ovakvim proračunima se dobijaju potrebne dimenzije zida, koje se koriste za njegove tačnije proračune. Tačniji proračuni se rješavaju uglavnom korišćenjem računara.</a:t>
            </a: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40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animBg="1"/>
      <p:bldP spid="18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316" y="1353927"/>
            <a:ext cx="6838950" cy="3667125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8603"/>
            <a:ext cx="3539468" cy="628139"/>
          </a:xfrm>
        </p:spPr>
        <p:txBody>
          <a:bodyPr>
            <a:normAutofit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Opter</a:t>
            </a:r>
            <a:r>
              <a:rPr lang="sr-Latn-ME" sz="2500" dirty="0" smtClean="0">
                <a:solidFill>
                  <a:srgbClr val="FFFFFF"/>
                </a:solidFill>
              </a:rPr>
              <a:t>ećenja podgrada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39468" y="137324"/>
            <a:ext cx="2333726" cy="1015663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Pritisci</a:t>
            </a:r>
            <a:r>
              <a:rPr lang="en-US" sz="20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vode</a:t>
            </a:r>
            <a:endParaRPr lang="sr-Latn-ME" sz="20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Pritisci</a:t>
            </a:r>
            <a:r>
              <a:rPr lang="en-US" sz="2000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tla</a:t>
            </a:r>
            <a:endParaRPr lang="en-US" sz="20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13981" y="158603"/>
            <a:ext cx="3835101" cy="877163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hidrostatički pritisak vode</a:t>
            </a:r>
            <a:endParaRPr lang="sr-Cyrl-ME" sz="17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sr-Cyrl-ME" sz="17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Latn-ME" sz="1700" b="1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hidordinamički pritisak vode</a:t>
            </a:r>
            <a:endParaRPr lang="en-US" sz="1700" b="1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119" y="1422520"/>
            <a:ext cx="3769621" cy="26076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915" y="4019750"/>
            <a:ext cx="3279960" cy="28291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2695" y="6448677"/>
            <a:ext cx="874240" cy="350842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914863" y="6448677"/>
            <a:ext cx="874240" cy="350842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57350" y="4533900"/>
            <a:ext cx="1009650" cy="1352550"/>
          </a:xfrm>
          <a:prstGeom prst="line">
            <a:avLst/>
          </a:prstGeom>
          <a:ln w="539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749409" y="5384940"/>
            <a:ext cx="879616" cy="556564"/>
          </a:xfrm>
          <a:prstGeom prst="line">
            <a:avLst/>
          </a:prstGeom>
          <a:ln w="539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044281" y="4533901"/>
            <a:ext cx="663922" cy="1407603"/>
            <a:chOff x="2044281" y="4533901"/>
            <a:chExt cx="663922" cy="1407603"/>
          </a:xfrm>
        </p:grpSpPr>
        <p:sp>
          <p:nvSpPr>
            <p:cNvPr id="21" name="Right Triangle 20"/>
            <p:cNvSpPr/>
            <p:nvPr/>
          </p:nvSpPr>
          <p:spPr>
            <a:xfrm flipH="1">
              <a:off x="2050978" y="4533901"/>
              <a:ext cx="657225" cy="851040"/>
            </a:xfrm>
            <a:prstGeom prst="rtTriangle">
              <a:avLst/>
            </a:prstGeom>
            <a:solidFill>
              <a:schemeClr val="accent1">
                <a:alpha val="4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/>
            <p:nvPr/>
          </p:nvSpPr>
          <p:spPr>
            <a:xfrm flipH="1" flipV="1">
              <a:off x="2044281" y="5384940"/>
              <a:ext cx="657225" cy="556564"/>
            </a:xfrm>
            <a:prstGeom prst="rtTriangle">
              <a:avLst/>
            </a:prstGeom>
            <a:solidFill>
              <a:schemeClr val="accent1">
                <a:alpha val="4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Straight Connector 23"/>
          <p:cNvCxnSpPr/>
          <p:nvPr/>
        </p:nvCxnSpPr>
        <p:spPr>
          <a:xfrm flipH="1">
            <a:off x="1264909" y="4563145"/>
            <a:ext cx="1396581" cy="1352551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2741777" y="5434147"/>
            <a:ext cx="447440" cy="481549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4181" y="1471148"/>
            <a:ext cx="801700" cy="49413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24739" y="1345578"/>
            <a:ext cx="1486805" cy="33473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33530" y="1648383"/>
            <a:ext cx="1813177" cy="33473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3530" y="2045746"/>
            <a:ext cx="1269224" cy="4432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33530" y="2480053"/>
            <a:ext cx="1523069" cy="47948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84181" y="2348816"/>
            <a:ext cx="1196697" cy="28045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44869" y="4991895"/>
            <a:ext cx="2320867" cy="50662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24739" y="4940580"/>
            <a:ext cx="1885704" cy="42520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31531" y="5090146"/>
            <a:ext cx="870325" cy="29854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2119" y="1152987"/>
            <a:ext cx="4206177" cy="5068983"/>
          </a:xfrm>
          <a:prstGeom prst="rect">
            <a:avLst/>
          </a:prstGeom>
          <a:ln w="41275">
            <a:solidFill>
              <a:srgbClr val="002060"/>
            </a:solidFill>
          </a:ln>
          <a:effectLst>
            <a:outerShdw blurRad="50800" dist="38100" dir="8100000" sx="103000" sy="103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06026" y="5674921"/>
            <a:ext cx="2534596" cy="744732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727553" y="5749311"/>
            <a:ext cx="3466421" cy="597721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  <p:sp>
        <p:nvSpPr>
          <p:cNvPr id="42" name="Rectangle 41"/>
          <p:cNvSpPr/>
          <p:nvPr/>
        </p:nvSpPr>
        <p:spPr>
          <a:xfrm>
            <a:off x="2412557" y="2959536"/>
            <a:ext cx="617246" cy="1290451"/>
          </a:xfrm>
          <a:prstGeom prst="rect">
            <a:avLst/>
          </a:prstGeom>
          <a:solidFill>
            <a:srgbClr val="00B0F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6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build="p" animBg="1"/>
      <p:bldP spid="13" grpId="0" animBg="1"/>
      <p:bldP spid="14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6010762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Pritisci tla na zaštitne zidove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926" y="1356756"/>
            <a:ext cx="7384551" cy="38482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7" y="5452433"/>
            <a:ext cx="3771409" cy="488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67" y="6114100"/>
            <a:ext cx="2828557" cy="5247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4968" y="5307682"/>
            <a:ext cx="3046138" cy="3890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4968" y="5960303"/>
            <a:ext cx="797798" cy="4161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3966" y="0"/>
            <a:ext cx="4161810" cy="27367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6178" y="2623869"/>
            <a:ext cx="2611637" cy="28285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6178" y="2623869"/>
            <a:ext cx="2582769" cy="307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6010762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Trapezni oblici pritisaka tla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88" y="1351784"/>
            <a:ext cx="2269546" cy="2444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888" y="1697149"/>
            <a:ext cx="1628321" cy="20247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0645" y="1697149"/>
            <a:ext cx="1515621" cy="20480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4733" y="1462744"/>
            <a:ext cx="1744276" cy="25168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207480"/>
            <a:ext cx="1389890" cy="23774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2975" y="3916084"/>
            <a:ext cx="1010414" cy="241859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4860" y="4215471"/>
            <a:ext cx="1200150" cy="26003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6481" y="4162318"/>
            <a:ext cx="1207010" cy="270663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34961" y="4163220"/>
            <a:ext cx="1481330" cy="267005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53517" y="4155280"/>
            <a:ext cx="1060706" cy="2523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13693" y="3923377"/>
            <a:ext cx="1650496" cy="285293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35519" y="217101"/>
            <a:ext cx="3952381" cy="3504762"/>
          </a:xfrm>
          <a:prstGeom prst="rect">
            <a:avLst/>
          </a:prstGeom>
          <a:ln w="41275">
            <a:solidFill>
              <a:srgbClr val="002060"/>
            </a:solidFill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Straight Connector 27"/>
          <p:cNvCxnSpPr/>
          <p:nvPr/>
        </p:nvCxnSpPr>
        <p:spPr>
          <a:xfrm flipH="1">
            <a:off x="2978931" y="1878300"/>
            <a:ext cx="254498" cy="1428811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44174" y="1878300"/>
            <a:ext cx="0" cy="1428811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63461" y="1878300"/>
            <a:ext cx="176179" cy="1428811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6311900" y="1987550"/>
            <a:ext cx="152400" cy="1339850"/>
          </a:xfrm>
          <a:custGeom>
            <a:avLst/>
            <a:gdLst>
              <a:gd name="connsiteX0" fmla="*/ 146050 w 152400"/>
              <a:gd name="connsiteY0" fmla="*/ 0 h 1339850"/>
              <a:gd name="connsiteX1" fmla="*/ 63500 w 152400"/>
              <a:gd name="connsiteY1" fmla="*/ 165100 h 1339850"/>
              <a:gd name="connsiteX2" fmla="*/ 19050 w 152400"/>
              <a:gd name="connsiteY2" fmla="*/ 368300 h 1339850"/>
              <a:gd name="connsiteX3" fmla="*/ 0 w 152400"/>
              <a:gd name="connsiteY3" fmla="*/ 590550 h 1339850"/>
              <a:gd name="connsiteX4" fmla="*/ 19050 w 152400"/>
              <a:gd name="connsiteY4" fmla="*/ 730250 h 1339850"/>
              <a:gd name="connsiteX5" fmla="*/ 31750 w 152400"/>
              <a:gd name="connsiteY5" fmla="*/ 958850 h 1339850"/>
              <a:gd name="connsiteX6" fmla="*/ 57150 w 152400"/>
              <a:gd name="connsiteY6" fmla="*/ 1073150 h 1339850"/>
              <a:gd name="connsiteX7" fmla="*/ 95250 w 152400"/>
              <a:gd name="connsiteY7" fmla="*/ 1181100 h 1339850"/>
              <a:gd name="connsiteX8" fmla="*/ 114300 w 152400"/>
              <a:gd name="connsiteY8" fmla="*/ 1276350 h 1339850"/>
              <a:gd name="connsiteX9" fmla="*/ 152400 w 152400"/>
              <a:gd name="connsiteY9" fmla="*/ 1339850 h 133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2400" h="1339850">
                <a:moveTo>
                  <a:pt x="146050" y="0"/>
                </a:moveTo>
                <a:cubicBezTo>
                  <a:pt x="115358" y="51858"/>
                  <a:pt x="84667" y="103717"/>
                  <a:pt x="63500" y="165100"/>
                </a:cubicBezTo>
                <a:cubicBezTo>
                  <a:pt x="42333" y="226483"/>
                  <a:pt x="29633" y="297392"/>
                  <a:pt x="19050" y="368300"/>
                </a:cubicBezTo>
                <a:cubicBezTo>
                  <a:pt x="8467" y="439208"/>
                  <a:pt x="0" y="530225"/>
                  <a:pt x="0" y="590550"/>
                </a:cubicBezTo>
                <a:cubicBezTo>
                  <a:pt x="0" y="650875"/>
                  <a:pt x="13758" y="668867"/>
                  <a:pt x="19050" y="730250"/>
                </a:cubicBezTo>
                <a:cubicBezTo>
                  <a:pt x="24342" y="791633"/>
                  <a:pt x="25400" y="901700"/>
                  <a:pt x="31750" y="958850"/>
                </a:cubicBezTo>
                <a:cubicBezTo>
                  <a:pt x="38100" y="1016000"/>
                  <a:pt x="46567" y="1036108"/>
                  <a:pt x="57150" y="1073150"/>
                </a:cubicBezTo>
                <a:cubicBezTo>
                  <a:pt x="67733" y="1110192"/>
                  <a:pt x="85725" y="1147233"/>
                  <a:pt x="95250" y="1181100"/>
                </a:cubicBezTo>
                <a:cubicBezTo>
                  <a:pt x="104775" y="1214967"/>
                  <a:pt x="104775" y="1249892"/>
                  <a:pt x="114300" y="1276350"/>
                </a:cubicBezTo>
                <a:cubicBezTo>
                  <a:pt x="123825" y="1302808"/>
                  <a:pt x="138112" y="1321329"/>
                  <a:pt x="152400" y="133985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apezoid 35"/>
          <p:cNvSpPr/>
          <p:nvPr/>
        </p:nvSpPr>
        <p:spPr>
          <a:xfrm rot="16200000">
            <a:off x="9301350" y="4887888"/>
            <a:ext cx="1663701" cy="411481"/>
          </a:xfrm>
          <a:custGeom>
            <a:avLst/>
            <a:gdLst>
              <a:gd name="connsiteX0" fmla="*/ 0 w 1600201"/>
              <a:gd name="connsiteY0" fmla="*/ 398784 h 398784"/>
              <a:gd name="connsiteX1" fmla="*/ 252095 w 1600201"/>
              <a:gd name="connsiteY1" fmla="*/ 0 h 398784"/>
              <a:gd name="connsiteX2" fmla="*/ 1348106 w 1600201"/>
              <a:gd name="connsiteY2" fmla="*/ 0 h 398784"/>
              <a:gd name="connsiteX3" fmla="*/ 1600201 w 1600201"/>
              <a:gd name="connsiteY3" fmla="*/ 398784 h 398784"/>
              <a:gd name="connsiteX4" fmla="*/ 0 w 1600201"/>
              <a:gd name="connsiteY4" fmla="*/ 398784 h 398784"/>
              <a:gd name="connsiteX0" fmla="*/ 0 w 1600201"/>
              <a:gd name="connsiteY0" fmla="*/ 411481 h 411481"/>
              <a:gd name="connsiteX1" fmla="*/ 252095 w 1600201"/>
              <a:gd name="connsiteY1" fmla="*/ 12697 h 411481"/>
              <a:gd name="connsiteX2" fmla="*/ 1297306 w 1600201"/>
              <a:gd name="connsiteY2" fmla="*/ 0 h 411481"/>
              <a:gd name="connsiteX3" fmla="*/ 1600201 w 1600201"/>
              <a:gd name="connsiteY3" fmla="*/ 411481 h 411481"/>
              <a:gd name="connsiteX4" fmla="*/ 0 w 1600201"/>
              <a:gd name="connsiteY4" fmla="*/ 411481 h 411481"/>
              <a:gd name="connsiteX0" fmla="*/ 0 w 1663701"/>
              <a:gd name="connsiteY0" fmla="*/ 411481 h 411481"/>
              <a:gd name="connsiteX1" fmla="*/ 252095 w 1663701"/>
              <a:gd name="connsiteY1" fmla="*/ 12697 h 411481"/>
              <a:gd name="connsiteX2" fmla="*/ 1297306 w 1663701"/>
              <a:gd name="connsiteY2" fmla="*/ 0 h 411481"/>
              <a:gd name="connsiteX3" fmla="*/ 1663701 w 1663701"/>
              <a:gd name="connsiteY3" fmla="*/ 398781 h 411481"/>
              <a:gd name="connsiteX4" fmla="*/ 0 w 1663701"/>
              <a:gd name="connsiteY4" fmla="*/ 411481 h 41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3701" h="411481">
                <a:moveTo>
                  <a:pt x="0" y="411481"/>
                </a:moveTo>
                <a:lnTo>
                  <a:pt x="252095" y="12697"/>
                </a:lnTo>
                <a:lnTo>
                  <a:pt x="1297306" y="0"/>
                </a:lnTo>
                <a:lnTo>
                  <a:pt x="1663701" y="398781"/>
                </a:lnTo>
                <a:lnTo>
                  <a:pt x="0" y="411481"/>
                </a:lnTo>
                <a:close/>
              </a:path>
            </a:pathLst>
          </a:cu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16299" y="242501"/>
            <a:ext cx="3647619" cy="3466667"/>
          </a:xfrm>
          <a:prstGeom prst="rect">
            <a:avLst/>
          </a:prstGeom>
          <a:ln w="47625">
            <a:solidFill>
              <a:srgbClr val="00B0F0"/>
            </a:solidFill>
          </a:ln>
          <a:effectLst>
            <a:outerShdw blurRad="50800" dist="38100" dir="8100000" sx="105000" sy="105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915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449" y="2895523"/>
            <a:ext cx="2096034" cy="3768023"/>
          </a:xfrm>
          <a:prstGeom prst="rect">
            <a:avLst/>
          </a:prstGeom>
          <a:ln w="34925"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11" y="2123869"/>
            <a:ext cx="3205697" cy="4475490"/>
          </a:xfrm>
          <a:prstGeom prst="rect">
            <a:avLst/>
          </a:prstGeom>
          <a:ln w="34925"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0793" y="2895523"/>
            <a:ext cx="2465921" cy="3675745"/>
          </a:xfrm>
          <a:prstGeom prst="rect">
            <a:avLst/>
          </a:prstGeom>
          <a:ln w="34925">
            <a:solidFill>
              <a:srgbClr val="00206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2975" y="2895523"/>
            <a:ext cx="1787793" cy="3629607"/>
          </a:xfrm>
          <a:prstGeom prst="rect">
            <a:avLst/>
          </a:prstGeom>
          <a:ln w="34925">
            <a:solidFill>
              <a:srgbClr val="002060"/>
            </a:solidFill>
          </a:ln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Uobičajeni proračun zidova čeličnog priboja i dijafragmi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331200" y="0"/>
            <a:ext cx="3420876" cy="17653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Konzolast zid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Zid sa jednim osloncem</a:t>
            </a:r>
            <a:endParaRPr lang="en-US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Zid sa više redova oslanjanja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385516" y="2440531"/>
            <a:ext cx="1771923" cy="37777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slobodno oslonjen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040674" y="2410990"/>
            <a:ext cx="1800094" cy="407313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elastično uklješten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936384" y="2410989"/>
            <a:ext cx="1838689" cy="407313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elastično uklješten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9455" y="1746097"/>
            <a:ext cx="1771923" cy="37777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konzolast zid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6703" y="2656653"/>
            <a:ext cx="1682105" cy="309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3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655" y="2547337"/>
            <a:ext cx="4387889" cy="3401625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Uobičajeni proračun zidova čeličnog priboja i dijafragmi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771124" y="-1"/>
            <a:ext cx="3420876" cy="3348427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Formiranje oslonca u tlu zasniva se na mobilisanju bočnog otpora tla, kao posledica pomjeranja zida.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b="1" dirty="0" smtClean="0">
                <a:solidFill>
                  <a:schemeClr val="bg1"/>
                </a:solidFill>
              </a:rPr>
              <a:t>f</a:t>
            </a:r>
            <a:r>
              <a:rPr lang="sr-Latn-ME" sz="19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– ukupna dubina zida u tlu</a:t>
            </a:r>
            <a:endParaRPr lang="en-US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b="1" dirty="0" smtClean="0">
                <a:solidFill>
                  <a:schemeClr val="bg1"/>
                </a:solidFill>
              </a:rPr>
              <a:t>f</a:t>
            </a:r>
            <a:r>
              <a:rPr lang="sr-Latn-ME" sz="1900" b="1" baseline="-25000" dirty="0" smtClean="0">
                <a:solidFill>
                  <a:schemeClr val="bg1"/>
                </a:solidFill>
              </a:rPr>
              <a:t>0</a:t>
            </a:r>
            <a:r>
              <a:rPr lang="sr-Latn-ME" sz="1500" dirty="0" smtClean="0">
                <a:solidFill>
                  <a:schemeClr val="bg1"/>
                </a:solidFill>
              </a:rPr>
              <a:t> – potrebna računska dubina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1900" b="1" dirty="0" smtClean="0">
                <a:solidFill>
                  <a:schemeClr val="bg1"/>
                </a:solidFill>
              </a:rPr>
              <a:t>f</a:t>
            </a:r>
            <a:r>
              <a:rPr lang="sr-Latn-ME" sz="1900" b="1" baseline="-25000" dirty="0" smtClean="0">
                <a:solidFill>
                  <a:schemeClr val="bg1"/>
                </a:solidFill>
              </a:rPr>
              <a:t>0</a:t>
            </a:r>
            <a:r>
              <a:rPr lang="sr-Latn-ME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>
                <a:solidFill>
                  <a:schemeClr val="bg1"/>
                </a:solidFill>
              </a:rPr>
              <a:t>– </a:t>
            </a:r>
            <a:r>
              <a:rPr lang="sr-Latn-ME" sz="1500" dirty="0" smtClean="0">
                <a:solidFill>
                  <a:schemeClr val="bg1"/>
                </a:solidFill>
              </a:rPr>
              <a:t>produbljenje</a:t>
            </a:r>
            <a:endParaRPr lang="sr-Latn-ME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3" y="2151120"/>
            <a:ext cx="4324350" cy="400050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1164" y="1346863"/>
            <a:ext cx="3430917" cy="76113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Vjerovatni oblik raspodjele otpora na bočnim površinama zida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899544" y="4566257"/>
            <a:ext cx="3000601" cy="76113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tx1"/>
                </a:solidFill>
              </a:rPr>
              <a:t>Sila protivpasivnog potiska tla</a:t>
            </a:r>
          </a:p>
        </p:txBody>
      </p:sp>
      <p:sp>
        <p:nvSpPr>
          <p:cNvPr id="11" name="Freeform 10"/>
          <p:cNvSpPr/>
          <p:nvPr/>
        </p:nvSpPr>
        <p:spPr>
          <a:xfrm>
            <a:off x="2504766" y="3225047"/>
            <a:ext cx="762309" cy="1223385"/>
          </a:xfrm>
          <a:custGeom>
            <a:avLst/>
            <a:gdLst>
              <a:gd name="connsiteX0" fmla="*/ 19359 w 762309"/>
              <a:gd name="connsiteY0" fmla="*/ 3928 h 1223385"/>
              <a:gd name="connsiteX1" fmla="*/ 324159 w 762309"/>
              <a:gd name="connsiteY1" fmla="*/ 308728 h 1223385"/>
              <a:gd name="connsiteX2" fmla="*/ 447984 w 762309"/>
              <a:gd name="connsiteY2" fmla="*/ 423028 h 1223385"/>
              <a:gd name="connsiteX3" fmla="*/ 552759 w 762309"/>
              <a:gd name="connsiteY3" fmla="*/ 527803 h 1223385"/>
              <a:gd name="connsiteX4" fmla="*/ 619434 w 762309"/>
              <a:gd name="connsiteY4" fmla="*/ 623053 h 1223385"/>
              <a:gd name="connsiteX5" fmla="*/ 676584 w 762309"/>
              <a:gd name="connsiteY5" fmla="*/ 670678 h 1223385"/>
              <a:gd name="connsiteX6" fmla="*/ 714684 w 762309"/>
              <a:gd name="connsiteY6" fmla="*/ 737353 h 1223385"/>
              <a:gd name="connsiteX7" fmla="*/ 743259 w 762309"/>
              <a:gd name="connsiteY7" fmla="*/ 794503 h 1223385"/>
              <a:gd name="connsiteX8" fmla="*/ 762309 w 762309"/>
              <a:gd name="connsiteY8" fmla="*/ 956428 h 1223385"/>
              <a:gd name="connsiteX9" fmla="*/ 743259 w 762309"/>
              <a:gd name="connsiteY9" fmla="*/ 1032628 h 1223385"/>
              <a:gd name="connsiteX10" fmla="*/ 648009 w 762309"/>
              <a:gd name="connsiteY10" fmla="*/ 1127878 h 1223385"/>
              <a:gd name="connsiteX11" fmla="*/ 495609 w 762309"/>
              <a:gd name="connsiteY11" fmla="*/ 1175503 h 1223385"/>
              <a:gd name="connsiteX12" fmla="*/ 324159 w 762309"/>
              <a:gd name="connsiteY12" fmla="*/ 1213603 h 1223385"/>
              <a:gd name="connsiteX13" fmla="*/ 162234 w 762309"/>
              <a:gd name="connsiteY13" fmla="*/ 1194553 h 1223385"/>
              <a:gd name="connsiteX14" fmla="*/ 47934 w 762309"/>
              <a:gd name="connsiteY14" fmla="*/ 1213603 h 1223385"/>
              <a:gd name="connsiteX15" fmla="*/ 38409 w 762309"/>
              <a:gd name="connsiteY15" fmla="*/ 1013578 h 1223385"/>
              <a:gd name="connsiteX16" fmla="*/ 47934 w 762309"/>
              <a:gd name="connsiteY16" fmla="*/ 708778 h 1223385"/>
              <a:gd name="connsiteX17" fmla="*/ 38409 w 762309"/>
              <a:gd name="connsiteY17" fmla="*/ 337303 h 1223385"/>
              <a:gd name="connsiteX18" fmla="*/ 28884 w 762309"/>
              <a:gd name="connsiteY18" fmla="*/ 146803 h 1223385"/>
              <a:gd name="connsiteX19" fmla="*/ 19359 w 762309"/>
              <a:gd name="connsiteY19" fmla="*/ 3928 h 122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62309" h="1223385">
                <a:moveTo>
                  <a:pt x="19359" y="3928"/>
                </a:moveTo>
                <a:cubicBezTo>
                  <a:pt x="68571" y="30915"/>
                  <a:pt x="252722" y="238878"/>
                  <a:pt x="324159" y="308728"/>
                </a:cubicBezTo>
                <a:cubicBezTo>
                  <a:pt x="395596" y="378578"/>
                  <a:pt x="409884" y="386516"/>
                  <a:pt x="447984" y="423028"/>
                </a:cubicBezTo>
                <a:cubicBezTo>
                  <a:pt x="486084" y="459540"/>
                  <a:pt x="524184" y="494466"/>
                  <a:pt x="552759" y="527803"/>
                </a:cubicBezTo>
                <a:cubicBezTo>
                  <a:pt x="581334" y="561141"/>
                  <a:pt x="598797" y="599241"/>
                  <a:pt x="619434" y="623053"/>
                </a:cubicBezTo>
                <a:cubicBezTo>
                  <a:pt x="640071" y="646865"/>
                  <a:pt x="660709" y="651628"/>
                  <a:pt x="676584" y="670678"/>
                </a:cubicBezTo>
                <a:cubicBezTo>
                  <a:pt x="692459" y="689728"/>
                  <a:pt x="703572" y="716716"/>
                  <a:pt x="714684" y="737353"/>
                </a:cubicBezTo>
                <a:cubicBezTo>
                  <a:pt x="725796" y="757990"/>
                  <a:pt x="735322" y="757991"/>
                  <a:pt x="743259" y="794503"/>
                </a:cubicBezTo>
                <a:cubicBezTo>
                  <a:pt x="751196" y="831015"/>
                  <a:pt x="762309" y="916741"/>
                  <a:pt x="762309" y="956428"/>
                </a:cubicBezTo>
                <a:cubicBezTo>
                  <a:pt x="762309" y="996115"/>
                  <a:pt x="762309" y="1004053"/>
                  <a:pt x="743259" y="1032628"/>
                </a:cubicBezTo>
                <a:cubicBezTo>
                  <a:pt x="724209" y="1061203"/>
                  <a:pt x="689284" y="1104066"/>
                  <a:pt x="648009" y="1127878"/>
                </a:cubicBezTo>
                <a:cubicBezTo>
                  <a:pt x="606734" y="1151690"/>
                  <a:pt x="549584" y="1161216"/>
                  <a:pt x="495609" y="1175503"/>
                </a:cubicBezTo>
                <a:cubicBezTo>
                  <a:pt x="441634" y="1189791"/>
                  <a:pt x="379721" y="1210428"/>
                  <a:pt x="324159" y="1213603"/>
                </a:cubicBezTo>
                <a:cubicBezTo>
                  <a:pt x="268597" y="1216778"/>
                  <a:pt x="208271" y="1194553"/>
                  <a:pt x="162234" y="1194553"/>
                </a:cubicBezTo>
                <a:cubicBezTo>
                  <a:pt x="116197" y="1194553"/>
                  <a:pt x="68571" y="1243765"/>
                  <a:pt x="47934" y="1213603"/>
                </a:cubicBezTo>
                <a:cubicBezTo>
                  <a:pt x="27297" y="1183441"/>
                  <a:pt x="38409" y="1097715"/>
                  <a:pt x="38409" y="1013578"/>
                </a:cubicBezTo>
                <a:cubicBezTo>
                  <a:pt x="38409" y="929441"/>
                  <a:pt x="47934" y="821490"/>
                  <a:pt x="47934" y="708778"/>
                </a:cubicBezTo>
                <a:cubicBezTo>
                  <a:pt x="47934" y="596066"/>
                  <a:pt x="41584" y="430965"/>
                  <a:pt x="38409" y="337303"/>
                </a:cubicBezTo>
                <a:cubicBezTo>
                  <a:pt x="35234" y="243641"/>
                  <a:pt x="27297" y="197603"/>
                  <a:pt x="28884" y="146803"/>
                </a:cubicBezTo>
                <a:cubicBezTo>
                  <a:pt x="30472" y="96003"/>
                  <a:pt x="-29853" y="-23059"/>
                  <a:pt x="19359" y="3928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791050" y="4421717"/>
            <a:ext cx="1666124" cy="500142"/>
          </a:xfrm>
          <a:custGeom>
            <a:avLst/>
            <a:gdLst>
              <a:gd name="connsiteX0" fmla="*/ 2700 w 1666124"/>
              <a:gd name="connsiteY0" fmla="*/ 493183 h 500142"/>
              <a:gd name="connsiteX1" fmla="*/ 123350 w 1666124"/>
              <a:gd name="connsiteY1" fmla="*/ 353483 h 500142"/>
              <a:gd name="connsiteX2" fmla="*/ 263050 w 1666124"/>
              <a:gd name="connsiteY2" fmla="*/ 251883 h 500142"/>
              <a:gd name="connsiteX3" fmla="*/ 396400 w 1666124"/>
              <a:gd name="connsiteY3" fmla="*/ 169333 h 500142"/>
              <a:gd name="connsiteX4" fmla="*/ 548800 w 1666124"/>
              <a:gd name="connsiteY4" fmla="*/ 99483 h 500142"/>
              <a:gd name="connsiteX5" fmla="*/ 726600 w 1666124"/>
              <a:gd name="connsiteY5" fmla="*/ 42333 h 500142"/>
              <a:gd name="connsiteX6" fmla="*/ 910750 w 1666124"/>
              <a:gd name="connsiteY6" fmla="*/ 35983 h 500142"/>
              <a:gd name="connsiteX7" fmla="*/ 1126650 w 1666124"/>
              <a:gd name="connsiteY7" fmla="*/ 4233 h 500142"/>
              <a:gd name="connsiteX8" fmla="*/ 1387000 w 1666124"/>
              <a:gd name="connsiteY8" fmla="*/ 4233 h 500142"/>
              <a:gd name="connsiteX9" fmla="*/ 1577500 w 1666124"/>
              <a:gd name="connsiteY9" fmla="*/ 4233 h 500142"/>
              <a:gd name="connsiteX10" fmla="*/ 1621950 w 1666124"/>
              <a:gd name="connsiteY10" fmla="*/ 4233 h 500142"/>
              <a:gd name="connsiteX11" fmla="*/ 1628300 w 1666124"/>
              <a:gd name="connsiteY11" fmla="*/ 61383 h 500142"/>
              <a:gd name="connsiteX12" fmla="*/ 1634650 w 1666124"/>
              <a:gd name="connsiteY12" fmla="*/ 175683 h 500142"/>
              <a:gd name="connsiteX13" fmla="*/ 1641000 w 1666124"/>
              <a:gd name="connsiteY13" fmla="*/ 283633 h 500142"/>
              <a:gd name="connsiteX14" fmla="*/ 1641000 w 1666124"/>
              <a:gd name="connsiteY14" fmla="*/ 436033 h 500142"/>
              <a:gd name="connsiteX15" fmla="*/ 1660050 w 1666124"/>
              <a:gd name="connsiteY15" fmla="*/ 474133 h 500142"/>
              <a:gd name="connsiteX16" fmla="*/ 1520350 w 1666124"/>
              <a:gd name="connsiteY16" fmla="*/ 480483 h 500142"/>
              <a:gd name="connsiteX17" fmla="*/ 1310800 w 1666124"/>
              <a:gd name="connsiteY17" fmla="*/ 493183 h 500142"/>
              <a:gd name="connsiteX18" fmla="*/ 885350 w 1666124"/>
              <a:gd name="connsiteY18" fmla="*/ 493183 h 500142"/>
              <a:gd name="connsiteX19" fmla="*/ 453550 w 1666124"/>
              <a:gd name="connsiteY19" fmla="*/ 493183 h 500142"/>
              <a:gd name="connsiteX20" fmla="*/ 244000 w 1666124"/>
              <a:gd name="connsiteY20" fmla="*/ 480483 h 500142"/>
              <a:gd name="connsiteX21" fmla="*/ 2700 w 1666124"/>
              <a:gd name="connsiteY21" fmla="*/ 493183 h 50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66124" h="500142">
                <a:moveTo>
                  <a:pt x="2700" y="493183"/>
                </a:moveTo>
                <a:cubicBezTo>
                  <a:pt x="-17408" y="472016"/>
                  <a:pt x="79958" y="393700"/>
                  <a:pt x="123350" y="353483"/>
                </a:cubicBezTo>
                <a:cubicBezTo>
                  <a:pt x="166742" y="313266"/>
                  <a:pt x="217542" y="282575"/>
                  <a:pt x="263050" y="251883"/>
                </a:cubicBezTo>
                <a:cubicBezTo>
                  <a:pt x="308558" y="221191"/>
                  <a:pt x="348775" y="194733"/>
                  <a:pt x="396400" y="169333"/>
                </a:cubicBezTo>
                <a:cubicBezTo>
                  <a:pt x="444025" y="143933"/>
                  <a:pt x="493767" y="120650"/>
                  <a:pt x="548800" y="99483"/>
                </a:cubicBezTo>
                <a:cubicBezTo>
                  <a:pt x="603833" y="78316"/>
                  <a:pt x="666275" y="52916"/>
                  <a:pt x="726600" y="42333"/>
                </a:cubicBezTo>
                <a:cubicBezTo>
                  <a:pt x="786925" y="31750"/>
                  <a:pt x="844075" y="42333"/>
                  <a:pt x="910750" y="35983"/>
                </a:cubicBezTo>
                <a:cubicBezTo>
                  <a:pt x="977425" y="29633"/>
                  <a:pt x="1047275" y="9525"/>
                  <a:pt x="1126650" y="4233"/>
                </a:cubicBezTo>
                <a:cubicBezTo>
                  <a:pt x="1206025" y="-1059"/>
                  <a:pt x="1387000" y="4233"/>
                  <a:pt x="1387000" y="4233"/>
                </a:cubicBezTo>
                <a:lnTo>
                  <a:pt x="1577500" y="4233"/>
                </a:lnTo>
                <a:cubicBezTo>
                  <a:pt x="1616658" y="4233"/>
                  <a:pt x="1613483" y="-5292"/>
                  <a:pt x="1621950" y="4233"/>
                </a:cubicBezTo>
                <a:cubicBezTo>
                  <a:pt x="1630417" y="13758"/>
                  <a:pt x="1626183" y="32808"/>
                  <a:pt x="1628300" y="61383"/>
                </a:cubicBezTo>
                <a:cubicBezTo>
                  <a:pt x="1630417" y="89958"/>
                  <a:pt x="1632533" y="138641"/>
                  <a:pt x="1634650" y="175683"/>
                </a:cubicBezTo>
                <a:cubicBezTo>
                  <a:pt x="1636767" y="212725"/>
                  <a:pt x="1639942" y="240241"/>
                  <a:pt x="1641000" y="283633"/>
                </a:cubicBezTo>
                <a:cubicBezTo>
                  <a:pt x="1642058" y="327025"/>
                  <a:pt x="1637825" y="404283"/>
                  <a:pt x="1641000" y="436033"/>
                </a:cubicBezTo>
                <a:cubicBezTo>
                  <a:pt x="1644175" y="467783"/>
                  <a:pt x="1680158" y="466725"/>
                  <a:pt x="1660050" y="474133"/>
                </a:cubicBezTo>
                <a:cubicBezTo>
                  <a:pt x="1639942" y="481541"/>
                  <a:pt x="1520350" y="480483"/>
                  <a:pt x="1520350" y="480483"/>
                </a:cubicBezTo>
                <a:cubicBezTo>
                  <a:pt x="1462142" y="483658"/>
                  <a:pt x="1416633" y="491066"/>
                  <a:pt x="1310800" y="493183"/>
                </a:cubicBezTo>
                <a:cubicBezTo>
                  <a:pt x="1204967" y="495300"/>
                  <a:pt x="885350" y="493183"/>
                  <a:pt x="885350" y="493183"/>
                </a:cubicBezTo>
                <a:lnTo>
                  <a:pt x="453550" y="493183"/>
                </a:lnTo>
                <a:cubicBezTo>
                  <a:pt x="346658" y="491066"/>
                  <a:pt x="312792" y="480483"/>
                  <a:pt x="244000" y="480483"/>
                </a:cubicBezTo>
                <a:cubicBezTo>
                  <a:pt x="175208" y="480483"/>
                  <a:pt x="22808" y="514350"/>
                  <a:pt x="2700" y="493183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384154" y="2692400"/>
            <a:ext cx="657496" cy="2229459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519418" y="2616200"/>
            <a:ext cx="657496" cy="2229459"/>
          </a:xfrm>
          <a:prstGeom prst="line">
            <a:avLst/>
          </a:prstGeom>
          <a:ln w="603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340061" y="4190999"/>
            <a:ext cx="1232189" cy="65465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Triangle 21"/>
          <p:cNvSpPr/>
          <p:nvPr/>
        </p:nvSpPr>
        <p:spPr>
          <a:xfrm>
            <a:off x="6708504" y="3244097"/>
            <a:ext cx="1216296" cy="1223385"/>
          </a:xfrm>
          <a:prstGeom prst="rtTriangle">
            <a:avLst/>
          </a:prstGeom>
          <a:solidFill>
            <a:srgbClr val="FF00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902" y="6146374"/>
            <a:ext cx="2809875" cy="590550"/>
          </a:xfrm>
          <a:prstGeom prst="rect">
            <a:avLst/>
          </a:prstGeom>
          <a:ln w="41275">
            <a:solidFill>
              <a:srgbClr val="002060"/>
            </a:solidFill>
          </a:ln>
        </p:spPr>
      </p:pic>
      <p:cxnSp>
        <p:nvCxnSpPr>
          <p:cNvPr id="28" name="Straight Connector 27"/>
          <p:cNvCxnSpPr>
            <a:endCxn id="18" idx="0"/>
          </p:cNvCxnSpPr>
          <p:nvPr/>
        </p:nvCxnSpPr>
        <p:spPr>
          <a:xfrm flipH="1">
            <a:off x="793750" y="3244097"/>
            <a:ext cx="1590404" cy="167080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517480" y="3251643"/>
            <a:ext cx="1703527" cy="166325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692862" y="3214685"/>
            <a:ext cx="1703527" cy="166325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985874" y="3207139"/>
            <a:ext cx="1590404" cy="1670803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985874" y="4505628"/>
            <a:ext cx="1586376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509594" y="4401157"/>
            <a:ext cx="190500" cy="183541"/>
          </a:xfrm>
          <a:prstGeom prst="ellipse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610600" y="3214685"/>
            <a:ext cx="0" cy="1278242"/>
          </a:xfrm>
          <a:prstGeom prst="straightConnector1">
            <a:avLst/>
          </a:prstGeom>
          <a:ln w="3492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9061" y="6098379"/>
            <a:ext cx="4306347" cy="532236"/>
          </a:xfrm>
          <a:prstGeom prst="rect">
            <a:avLst/>
          </a:prstGeom>
          <a:ln w="44450">
            <a:solidFill>
              <a:srgbClr val="FF00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8768" y="5120802"/>
            <a:ext cx="3265588" cy="623484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sp>
        <p:nvSpPr>
          <p:cNvPr id="41" name="Content Placeholder 2"/>
          <p:cNvSpPr txBox="1">
            <a:spLocks/>
          </p:cNvSpPr>
          <p:nvPr/>
        </p:nvSpPr>
        <p:spPr>
          <a:xfrm>
            <a:off x="4889385" y="1363135"/>
            <a:ext cx="3430917" cy="76113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Krej-Blumov predlog pritisaka tla na bočnim površinama zida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3697" y="3476245"/>
            <a:ext cx="2792293" cy="47043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6643" y="4040375"/>
            <a:ext cx="2683502" cy="39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0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16" grpId="0" animBg="1"/>
      <p:bldP spid="17" grpId="0"/>
      <p:bldP spid="11" grpId="0" animBg="1"/>
      <p:bldP spid="18" grpId="0" animBg="1"/>
      <p:bldP spid="21" grpId="0" animBg="1"/>
      <p:bldP spid="22" grpId="0" animBg="1"/>
      <p:bldP spid="35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45" y="687007"/>
            <a:ext cx="9303167" cy="4449264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176417" y="5496044"/>
            <a:ext cx="5346266" cy="129251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800" b="1" dirty="0" smtClean="0">
                <a:solidFill>
                  <a:schemeClr val="bg1"/>
                </a:solidFill>
              </a:rPr>
              <a:t>f</a:t>
            </a:r>
            <a:r>
              <a:rPr lang="sr-Latn-ME" sz="1800" b="1" baseline="-25000" dirty="0" smtClean="0">
                <a:solidFill>
                  <a:schemeClr val="bg1"/>
                </a:solidFill>
              </a:rPr>
              <a:t>0</a:t>
            </a:r>
            <a:r>
              <a:rPr lang="sr-Latn-ME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>
                <a:solidFill>
                  <a:schemeClr val="bg1"/>
                </a:solidFill>
              </a:rPr>
              <a:t>– potrebna računska </a:t>
            </a:r>
            <a:r>
              <a:rPr lang="sr-Latn-ME" sz="1500" dirty="0" smtClean="0">
                <a:solidFill>
                  <a:schemeClr val="bg1"/>
                </a:solidFill>
              </a:rPr>
              <a:t>dubina</a:t>
            </a:r>
          </a:p>
          <a:p>
            <a:r>
              <a:rPr lang="sr-Latn-ME" sz="1500" dirty="0" smtClean="0">
                <a:solidFill>
                  <a:schemeClr val="bg1"/>
                </a:solidFill>
              </a:rPr>
              <a:t>sila protivpasivnog otpora </a:t>
            </a:r>
            <a:r>
              <a:rPr lang="sr-Latn-ME" sz="1900" b="1" dirty="0" smtClean="0">
                <a:solidFill>
                  <a:schemeClr val="bg1"/>
                </a:solidFill>
              </a:rPr>
              <a:t>C</a:t>
            </a:r>
            <a:r>
              <a:rPr lang="sr-Latn-ME" sz="1500" dirty="0" smtClean="0">
                <a:solidFill>
                  <a:schemeClr val="bg1"/>
                </a:solidFill>
              </a:rPr>
              <a:t> odnosno dubina </a:t>
            </a:r>
            <a:r>
              <a:rPr lang="sr-Latn-ME" sz="19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1900" b="1" dirty="0" smtClean="0">
                <a:solidFill>
                  <a:schemeClr val="bg1"/>
                </a:solidFill>
              </a:rPr>
              <a:t>f</a:t>
            </a:r>
            <a:r>
              <a:rPr lang="sr-Latn-ME" sz="1900" b="1" baseline="-25000" dirty="0" smtClean="0">
                <a:solidFill>
                  <a:schemeClr val="bg1"/>
                </a:solidFill>
              </a:rPr>
              <a:t>0</a:t>
            </a:r>
            <a:r>
              <a:rPr lang="sr-Latn-ME" sz="1500" dirty="0" smtClean="0">
                <a:solidFill>
                  <a:schemeClr val="bg1"/>
                </a:solidFill>
              </a:rPr>
              <a:t> </a:t>
            </a:r>
            <a:endParaRPr lang="sr-Latn-ME" sz="1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3" y="-144502"/>
            <a:ext cx="4061199" cy="628139"/>
          </a:xfrm>
        </p:spPr>
        <p:txBody>
          <a:bodyPr>
            <a:normAutofit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Konzolast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štitni zid</a:t>
            </a:r>
            <a:endParaRPr lang="en-US" sz="2500" dirty="0">
              <a:solidFill>
                <a:srgbClr val="FFFFFF"/>
              </a:solidFill>
            </a:endParaRPr>
          </a:p>
        </p:txBody>
      </p:sp>
      <p:cxnSp>
        <p:nvCxnSpPr>
          <p:cNvPr id="24" name="Straight Connector 23"/>
          <p:cNvCxnSpPr>
            <a:endCxn id="35" idx="0"/>
          </p:cNvCxnSpPr>
          <p:nvPr/>
        </p:nvCxnSpPr>
        <p:spPr>
          <a:xfrm flipH="1">
            <a:off x="3434785" y="1244164"/>
            <a:ext cx="174263" cy="2004724"/>
          </a:xfrm>
          <a:prstGeom prst="line">
            <a:avLst/>
          </a:prstGeom>
          <a:ln w="603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849550" y="2996024"/>
            <a:ext cx="602236" cy="654659"/>
          </a:xfrm>
          <a:prstGeom prst="rect">
            <a:avLst/>
          </a:prstGeom>
          <a:noFill/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Triangle 21"/>
          <p:cNvSpPr/>
          <p:nvPr/>
        </p:nvSpPr>
        <p:spPr>
          <a:xfrm>
            <a:off x="3490174" y="2242859"/>
            <a:ext cx="1399211" cy="1081416"/>
          </a:xfrm>
          <a:prstGeom prst="rtTriangle">
            <a:avLst/>
          </a:prstGeom>
          <a:solidFill>
            <a:srgbClr val="FF00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93075" y="3324274"/>
            <a:ext cx="72007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352705" y="3248888"/>
            <a:ext cx="164160" cy="148932"/>
          </a:xfrm>
          <a:prstGeom prst="ellipse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150668" y="5623955"/>
            <a:ext cx="2636286" cy="221648"/>
          </a:xfrm>
          <a:prstGeom prst="straightConnector1">
            <a:avLst/>
          </a:prstGeom>
          <a:ln w="34925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98" y="4057685"/>
            <a:ext cx="1958232" cy="6875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198" y="4693568"/>
            <a:ext cx="1486805" cy="6694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6813" y="4783332"/>
            <a:ext cx="1160433" cy="361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0054" y="5136271"/>
            <a:ext cx="1160433" cy="3799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6954" y="5623955"/>
            <a:ext cx="2756030" cy="4432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6244" y="6174967"/>
            <a:ext cx="3105150" cy="542925"/>
          </a:xfrm>
          <a:prstGeom prst="rect">
            <a:avLst/>
          </a:prstGeom>
        </p:spPr>
      </p:pic>
      <p:cxnSp>
        <p:nvCxnSpPr>
          <p:cNvPr id="40" name="Straight Arrow Connector 39"/>
          <p:cNvCxnSpPr>
            <a:stCxn id="14" idx="1"/>
          </p:cNvCxnSpPr>
          <p:nvPr/>
        </p:nvCxnSpPr>
        <p:spPr>
          <a:xfrm flipH="1" flipV="1">
            <a:off x="2682786" y="6288900"/>
            <a:ext cx="2943458" cy="157530"/>
          </a:xfrm>
          <a:prstGeom prst="straightConnector1">
            <a:avLst/>
          </a:prstGeom>
          <a:ln w="34925">
            <a:solidFill>
              <a:srgbClr val="FF0000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99149" y="5136271"/>
            <a:ext cx="2357131" cy="56090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15263" y="5902557"/>
            <a:ext cx="1885704" cy="479484"/>
          </a:xfrm>
          <a:prstGeom prst="rect">
            <a:avLst/>
          </a:prstGeom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9443512" y="644966"/>
            <a:ext cx="2679414" cy="39397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Traži veliku dubinu f zida ispod dna iskopa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opterećen je velikim momentom savijanja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ima veliko pomjeranje u visini kote terena što ima za posledicu i vertikalno sleganje okolnog terena</a:t>
            </a:r>
            <a:endParaRPr lang="sr-Latn-M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11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1" grpId="0" animBg="1"/>
      <p:bldP spid="22" grpId="0" animBg="1"/>
      <p:bldP spid="35" grpId="0" animBg="1"/>
      <p:bldP spid="4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9" y="855169"/>
            <a:ext cx="8796022" cy="4675493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0" y="5596503"/>
            <a:ext cx="9714687" cy="1249527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sr-Latn-ME" sz="2000" b="1" dirty="0" smtClean="0">
                <a:solidFill>
                  <a:schemeClr val="bg1"/>
                </a:solidFill>
              </a:rPr>
              <a:t>f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01</a:t>
            </a:r>
            <a:r>
              <a:rPr lang="sr-Latn-ME" sz="1500" dirty="0" smtClean="0">
                <a:solidFill>
                  <a:schemeClr val="bg1"/>
                </a:solidFill>
              </a:rPr>
              <a:t> – zid slobodno oslonjen u tlu. Moment savijanja M</a:t>
            </a:r>
            <a:r>
              <a:rPr lang="sr-Latn-ME" sz="1500" baseline="-25000" dirty="0" smtClean="0">
                <a:solidFill>
                  <a:schemeClr val="bg1"/>
                </a:solidFill>
              </a:rPr>
              <a:t>1</a:t>
            </a:r>
            <a:r>
              <a:rPr lang="sr-Latn-ME" sz="1500" dirty="0" smtClean="0">
                <a:solidFill>
                  <a:schemeClr val="bg1"/>
                </a:solidFill>
              </a:rPr>
              <a:t> velik, ugib zida </a:t>
            </a:r>
            <a:r>
              <a:rPr lang="sr-Latn-ME" sz="2000" b="1" dirty="0" smtClean="0">
                <a:solidFill>
                  <a:schemeClr val="bg1"/>
                </a:solidFill>
              </a:rPr>
              <a:t>y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1</a:t>
            </a:r>
            <a:r>
              <a:rPr lang="sr-Latn-ME" sz="1500" dirty="0" smtClean="0">
                <a:solidFill>
                  <a:schemeClr val="bg1"/>
                </a:solidFill>
              </a:rPr>
              <a:t> velik i velika je sila razupiranja </a:t>
            </a:r>
            <a:r>
              <a:rPr lang="sr-Latn-ME" sz="2000" b="1" dirty="0" smtClean="0">
                <a:solidFill>
                  <a:schemeClr val="bg1"/>
                </a:solidFill>
              </a:rPr>
              <a:t>A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1</a:t>
            </a:r>
            <a:r>
              <a:rPr lang="sr-Latn-ME" sz="1500" dirty="0" smtClean="0">
                <a:solidFill>
                  <a:schemeClr val="bg1"/>
                </a:solidFill>
              </a:rPr>
              <a:t> ali je računska dubina u tlu ispod dna iskopa mala. Postoji pomjeranje </a:t>
            </a:r>
            <a:r>
              <a:rPr lang="sr-Latn-ME" sz="20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1</a:t>
            </a:r>
            <a:r>
              <a:rPr lang="sr-Latn-ME" sz="1500" dirty="0" smtClean="0">
                <a:solidFill>
                  <a:schemeClr val="bg1"/>
                </a:solidFill>
              </a:rPr>
              <a:t> zida na dubini baze zida.</a:t>
            </a:r>
          </a:p>
        </p:txBody>
      </p:sp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3" y="-144502"/>
            <a:ext cx="5496470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</a:t>
            </a:r>
            <a:r>
              <a:rPr lang="en-US" sz="2500" dirty="0" smtClean="0">
                <a:solidFill>
                  <a:srgbClr val="FFFFFF"/>
                </a:solidFill>
              </a:rPr>
              <a:t>a</a:t>
            </a:r>
            <a:r>
              <a:rPr lang="sr-Latn-ME" sz="2500" dirty="0" smtClean="0">
                <a:solidFill>
                  <a:srgbClr val="FFFFFF"/>
                </a:solidFill>
              </a:rPr>
              <a:t>štitni zid sa jednim razupiranjem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9418112" y="9644"/>
            <a:ext cx="2679414" cy="485107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manja pomjeranja zida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manja dubina u tlu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vertikalni gredni nosač sa dva oslonca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gornji oslonac zida je razupirač, kosnik ili zatega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donji oslonac je otpor tla na dubini ispod kote iskopa</a:t>
            </a:r>
            <a:endParaRPr lang="sr-Latn-M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559300" y="1143000"/>
            <a:ext cx="1114795" cy="2324100"/>
          </a:xfrm>
          <a:custGeom>
            <a:avLst/>
            <a:gdLst>
              <a:gd name="connsiteX0" fmla="*/ 0 w 1114795"/>
              <a:gd name="connsiteY0" fmla="*/ 0 h 2324100"/>
              <a:gd name="connsiteX1" fmla="*/ 101600 w 1114795"/>
              <a:gd name="connsiteY1" fmla="*/ 241300 h 2324100"/>
              <a:gd name="connsiteX2" fmla="*/ 165100 w 1114795"/>
              <a:gd name="connsiteY2" fmla="*/ 381000 h 2324100"/>
              <a:gd name="connsiteX3" fmla="*/ 254000 w 1114795"/>
              <a:gd name="connsiteY3" fmla="*/ 482600 h 2324100"/>
              <a:gd name="connsiteX4" fmla="*/ 330200 w 1114795"/>
              <a:gd name="connsiteY4" fmla="*/ 558800 h 2324100"/>
              <a:gd name="connsiteX5" fmla="*/ 419100 w 1114795"/>
              <a:gd name="connsiteY5" fmla="*/ 596900 h 2324100"/>
              <a:gd name="connsiteX6" fmla="*/ 520700 w 1114795"/>
              <a:gd name="connsiteY6" fmla="*/ 622300 h 2324100"/>
              <a:gd name="connsiteX7" fmla="*/ 635000 w 1114795"/>
              <a:gd name="connsiteY7" fmla="*/ 698500 h 2324100"/>
              <a:gd name="connsiteX8" fmla="*/ 711200 w 1114795"/>
              <a:gd name="connsiteY8" fmla="*/ 736600 h 2324100"/>
              <a:gd name="connsiteX9" fmla="*/ 901700 w 1114795"/>
              <a:gd name="connsiteY9" fmla="*/ 914400 h 2324100"/>
              <a:gd name="connsiteX10" fmla="*/ 977900 w 1114795"/>
              <a:gd name="connsiteY10" fmla="*/ 1079500 h 2324100"/>
              <a:gd name="connsiteX11" fmla="*/ 1104900 w 1114795"/>
              <a:gd name="connsiteY11" fmla="*/ 1422400 h 2324100"/>
              <a:gd name="connsiteX12" fmla="*/ 1104900 w 1114795"/>
              <a:gd name="connsiteY12" fmla="*/ 1511300 h 2324100"/>
              <a:gd name="connsiteX13" fmla="*/ 1092200 w 1114795"/>
              <a:gd name="connsiteY13" fmla="*/ 1625600 h 2324100"/>
              <a:gd name="connsiteX14" fmla="*/ 1054100 w 1114795"/>
              <a:gd name="connsiteY14" fmla="*/ 1714500 h 2324100"/>
              <a:gd name="connsiteX15" fmla="*/ 1016000 w 1114795"/>
              <a:gd name="connsiteY15" fmla="*/ 1866900 h 2324100"/>
              <a:gd name="connsiteX16" fmla="*/ 965200 w 1114795"/>
              <a:gd name="connsiteY16" fmla="*/ 2044700 h 2324100"/>
              <a:gd name="connsiteX17" fmla="*/ 863600 w 1114795"/>
              <a:gd name="connsiteY17" fmla="*/ 2209800 h 2324100"/>
              <a:gd name="connsiteX18" fmla="*/ 800100 w 1114795"/>
              <a:gd name="connsiteY18" fmla="*/ 2324100 h 2324100"/>
              <a:gd name="connsiteX0" fmla="*/ 0 w 1114795"/>
              <a:gd name="connsiteY0" fmla="*/ 0 h 2324100"/>
              <a:gd name="connsiteX1" fmla="*/ 101600 w 1114795"/>
              <a:gd name="connsiteY1" fmla="*/ 241300 h 2324100"/>
              <a:gd name="connsiteX2" fmla="*/ 165100 w 1114795"/>
              <a:gd name="connsiteY2" fmla="*/ 381000 h 2324100"/>
              <a:gd name="connsiteX3" fmla="*/ 254000 w 1114795"/>
              <a:gd name="connsiteY3" fmla="*/ 482600 h 2324100"/>
              <a:gd name="connsiteX4" fmla="*/ 330200 w 1114795"/>
              <a:gd name="connsiteY4" fmla="*/ 558800 h 2324100"/>
              <a:gd name="connsiteX5" fmla="*/ 419100 w 1114795"/>
              <a:gd name="connsiteY5" fmla="*/ 596900 h 2324100"/>
              <a:gd name="connsiteX6" fmla="*/ 520700 w 1114795"/>
              <a:gd name="connsiteY6" fmla="*/ 622300 h 2324100"/>
              <a:gd name="connsiteX7" fmla="*/ 635000 w 1114795"/>
              <a:gd name="connsiteY7" fmla="*/ 698500 h 2324100"/>
              <a:gd name="connsiteX8" fmla="*/ 692150 w 1114795"/>
              <a:gd name="connsiteY8" fmla="*/ 755650 h 2324100"/>
              <a:gd name="connsiteX9" fmla="*/ 901700 w 1114795"/>
              <a:gd name="connsiteY9" fmla="*/ 914400 h 2324100"/>
              <a:gd name="connsiteX10" fmla="*/ 977900 w 1114795"/>
              <a:gd name="connsiteY10" fmla="*/ 1079500 h 2324100"/>
              <a:gd name="connsiteX11" fmla="*/ 1104900 w 1114795"/>
              <a:gd name="connsiteY11" fmla="*/ 1422400 h 2324100"/>
              <a:gd name="connsiteX12" fmla="*/ 1104900 w 1114795"/>
              <a:gd name="connsiteY12" fmla="*/ 1511300 h 2324100"/>
              <a:gd name="connsiteX13" fmla="*/ 1092200 w 1114795"/>
              <a:gd name="connsiteY13" fmla="*/ 1625600 h 2324100"/>
              <a:gd name="connsiteX14" fmla="*/ 1054100 w 1114795"/>
              <a:gd name="connsiteY14" fmla="*/ 1714500 h 2324100"/>
              <a:gd name="connsiteX15" fmla="*/ 1016000 w 1114795"/>
              <a:gd name="connsiteY15" fmla="*/ 1866900 h 2324100"/>
              <a:gd name="connsiteX16" fmla="*/ 965200 w 1114795"/>
              <a:gd name="connsiteY16" fmla="*/ 2044700 h 2324100"/>
              <a:gd name="connsiteX17" fmla="*/ 863600 w 1114795"/>
              <a:gd name="connsiteY17" fmla="*/ 2209800 h 2324100"/>
              <a:gd name="connsiteX18" fmla="*/ 800100 w 1114795"/>
              <a:gd name="connsiteY18" fmla="*/ 2324100 h 2324100"/>
              <a:gd name="connsiteX0" fmla="*/ 0 w 1114795"/>
              <a:gd name="connsiteY0" fmla="*/ 0 h 2324100"/>
              <a:gd name="connsiteX1" fmla="*/ 101600 w 1114795"/>
              <a:gd name="connsiteY1" fmla="*/ 241300 h 2324100"/>
              <a:gd name="connsiteX2" fmla="*/ 165100 w 1114795"/>
              <a:gd name="connsiteY2" fmla="*/ 381000 h 2324100"/>
              <a:gd name="connsiteX3" fmla="*/ 254000 w 1114795"/>
              <a:gd name="connsiteY3" fmla="*/ 482600 h 2324100"/>
              <a:gd name="connsiteX4" fmla="*/ 330200 w 1114795"/>
              <a:gd name="connsiteY4" fmla="*/ 558800 h 2324100"/>
              <a:gd name="connsiteX5" fmla="*/ 419100 w 1114795"/>
              <a:gd name="connsiteY5" fmla="*/ 596900 h 2324100"/>
              <a:gd name="connsiteX6" fmla="*/ 520700 w 1114795"/>
              <a:gd name="connsiteY6" fmla="*/ 622300 h 2324100"/>
              <a:gd name="connsiteX7" fmla="*/ 635000 w 1114795"/>
              <a:gd name="connsiteY7" fmla="*/ 698500 h 2324100"/>
              <a:gd name="connsiteX8" fmla="*/ 692150 w 1114795"/>
              <a:gd name="connsiteY8" fmla="*/ 755650 h 2324100"/>
              <a:gd name="connsiteX9" fmla="*/ 876300 w 1114795"/>
              <a:gd name="connsiteY9" fmla="*/ 933450 h 2324100"/>
              <a:gd name="connsiteX10" fmla="*/ 977900 w 1114795"/>
              <a:gd name="connsiteY10" fmla="*/ 1079500 h 2324100"/>
              <a:gd name="connsiteX11" fmla="*/ 1104900 w 1114795"/>
              <a:gd name="connsiteY11" fmla="*/ 1422400 h 2324100"/>
              <a:gd name="connsiteX12" fmla="*/ 1104900 w 1114795"/>
              <a:gd name="connsiteY12" fmla="*/ 1511300 h 2324100"/>
              <a:gd name="connsiteX13" fmla="*/ 1092200 w 1114795"/>
              <a:gd name="connsiteY13" fmla="*/ 1625600 h 2324100"/>
              <a:gd name="connsiteX14" fmla="*/ 1054100 w 1114795"/>
              <a:gd name="connsiteY14" fmla="*/ 1714500 h 2324100"/>
              <a:gd name="connsiteX15" fmla="*/ 1016000 w 1114795"/>
              <a:gd name="connsiteY15" fmla="*/ 1866900 h 2324100"/>
              <a:gd name="connsiteX16" fmla="*/ 965200 w 1114795"/>
              <a:gd name="connsiteY16" fmla="*/ 2044700 h 2324100"/>
              <a:gd name="connsiteX17" fmla="*/ 863600 w 1114795"/>
              <a:gd name="connsiteY17" fmla="*/ 2209800 h 2324100"/>
              <a:gd name="connsiteX18" fmla="*/ 800100 w 1114795"/>
              <a:gd name="connsiteY18" fmla="*/ 2324100 h 2324100"/>
              <a:gd name="connsiteX0" fmla="*/ 0 w 1114795"/>
              <a:gd name="connsiteY0" fmla="*/ 0 h 2324100"/>
              <a:gd name="connsiteX1" fmla="*/ 101600 w 1114795"/>
              <a:gd name="connsiteY1" fmla="*/ 241300 h 2324100"/>
              <a:gd name="connsiteX2" fmla="*/ 165100 w 1114795"/>
              <a:gd name="connsiteY2" fmla="*/ 381000 h 2324100"/>
              <a:gd name="connsiteX3" fmla="*/ 254000 w 1114795"/>
              <a:gd name="connsiteY3" fmla="*/ 482600 h 2324100"/>
              <a:gd name="connsiteX4" fmla="*/ 330200 w 1114795"/>
              <a:gd name="connsiteY4" fmla="*/ 558800 h 2324100"/>
              <a:gd name="connsiteX5" fmla="*/ 419100 w 1114795"/>
              <a:gd name="connsiteY5" fmla="*/ 596900 h 2324100"/>
              <a:gd name="connsiteX6" fmla="*/ 514350 w 1114795"/>
              <a:gd name="connsiteY6" fmla="*/ 635000 h 2324100"/>
              <a:gd name="connsiteX7" fmla="*/ 635000 w 1114795"/>
              <a:gd name="connsiteY7" fmla="*/ 698500 h 2324100"/>
              <a:gd name="connsiteX8" fmla="*/ 692150 w 1114795"/>
              <a:gd name="connsiteY8" fmla="*/ 755650 h 2324100"/>
              <a:gd name="connsiteX9" fmla="*/ 876300 w 1114795"/>
              <a:gd name="connsiteY9" fmla="*/ 933450 h 2324100"/>
              <a:gd name="connsiteX10" fmla="*/ 977900 w 1114795"/>
              <a:gd name="connsiteY10" fmla="*/ 1079500 h 2324100"/>
              <a:gd name="connsiteX11" fmla="*/ 1104900 w 1114795"/>
              <a:gd name="connsiteY11" fmla="*/ 1422400 h 2324100"/>
              <a:gd name="connsiteX12" fmla="*/ 1104900 w 1114795"/>
              <a:gd name="connsiteY12" fmla="*/ 1511300 h 2324100"/>
              <a:gd name="connsiteX13" fmla="*/ 1092200 w 1114795"/>
              <a:gd name="connsiteY13" fmla="*/ 1625600 h 2324100"/>
              <a:gd name="connsiteX14" fmla="*/ 1054100 w 1114795"/>
              <a:gd name="connsiteY14" fmla="*/ 1714500 h 2324100"/>
              <a:gd name="connsiteX15" fmla="*/ 1016000 w 1114795"/>
              <a:gd name="connsiteY15" fmla="*/ 1866900 h 2324100"/>
              <a:gd name="connsiteX16" fmla="*/ 965200 w 1114795"/>
              <a:gd name="connsiteY16" fmla="*/ 2044700 h 2324100"/>
              <a:gd name="connsiteX17" fmla="*/ 863600 w 1114795"/>
              <a:gd name="connsiteY17" fmla="*/ 2209800 h 2324100"/>
              <a:gd name="connsiteX18" fmla="*/ 800100 w 1114795"/>
              <a:gd name="connsiteY18" fmla="*/ 23241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14795" h="2324100">
                <a:moveTo>
                  <a:pt x="0" y="0"/>
                </a:moveTo>
                <a:cubicBezTo>
                  <a:pt x="37041" y="88900"/>
                  <a:pt x="74083" y="177800"/>
                  <a:pt x="101600" y="241300"/>
                </a:cubicBezTo>
                <a:cubicBezTo>
                  <a:pt x="129117" y="304800"/>
                  <a:pt x="139700" y="340783"/>
                  <a:pt x="165100" y="381000"/>
                </a:cubicBezTo>
                <a:cubicBezTo>
                  <a:pt x="190500" y="421217"/>
                  <a:pt x="226483" y="452967"/>
                  <a:pt x="254000" y="482600"/>
                </a:cubicBezTo>
                <a:cubicBezTo>
                  <a:pt x="281517" y="512233"/>
                  <a:pt x="302683" y="539750"/>
                  <a:pt x="330200" y="558800"/>
                </a:cubicBezTo>
                <a:cubicBezTo>
                  <a:pt x="357717" y="577850"/>
                  <a:pt x="388408" y="584200"/>
                  <a:pt x="419100" y="596900"/>
                </a:cubicBezTo>
                <a:cubicBezTo>
                  <a:pt x="449792" y="609600"/>
                  <a:pt x="478367" y="618067"/>
                  <a:pt x="514350" y="635000"/>
                </a:cubicBezTo>
                <a:cubicBezTo>
                  <a:pt x="550333" y="651933"/>
                  <a:pt x="605367" y="678392"/>
                  <a:pt x="635000" y="698500"/>
                </a:cubicBezTo>
                <a:cubicBezTo>
                  <a:pt x="664633" y="718608"/>
                  <a:pt x="651933" y="716492"/>
                  <a:pt x="692150" y="755650"/>
                </a:cubicBezTo>
                <a:cubicBezTo>
                  <a:pt x="732367" y="794808"/>
                  <a:pt x="828675" y="879475"/>
                  <a:pt x="876300" y="933450"/>
                </a:cubicBezTo>
                <a:cubicBezTo>
                  <a:pt x="923925" y="987425"/>
                  <a:pt x="939800" y="998008"/>
                  <a:pt x="977900" y="1079500"/>
                </a:cubicBezTo>
                <a:cubicBezTo>
                  <a:pt x="1016000" y="1160992"/>
                  <a:pt x="1083733" y="1350433"/>
                  <a:pt x="1104900" y="1422400"/>
                </a:cubicBezTo>
                <a:cubicBezTo>
                  <a:pt x="1126067" y="1494367"/>
                  <a:pt x="1107017" y="1477433"/>
                  <a:pt x="1104900" y="1511300"/>
                </a:cubicBezTo>
                <a:cubicBezTo>
                  <a:pt x="1102783" y="1545167"/>
                  <a:pt x="1100667" y="1591733"/>
                  <a:pt x="1092200" y="1625600"/>
                </a:cubicBezTo>
                <a:cubicBezTo>
                  <a:pt x="1083733" y="1659467"/>
                  <a:pt x="1066800" y="1674283"/>
                  <a:pt x="1054100" y="1714500"/>
                </a:cubicBezTo>
                <a:cubicBezTo>
                  <a:pt x="1041400" y="1754717"/>
                  <a:pt x="1030817" y="1811867"/>
                  <a:pt x="1016000" y="1866900"/>
                </a:cubicBezTo>
                <a:cubicBezTo>
                  <a:pt x="1001183" y="1921933"/>
                  <a:pt x="990600" y="1987550"/>
                  <a:pt x="965200" y="2044700"/>
                </a:cubicBezTo>
                <a:cubicBezTo>
                  <a:pt x="939800" y="2101850"/>
                  <a:pt x="891117" y="2163233"/>
                  <a:pt x="863600" y="2209800"/>
                </a:cubicBezTo>
                <a:cubicBezTo>
                  <a:pt x="836083" y="2256367"/>
                  <a:pt x="818091" y="2290233"/>
                  <a:pt x="800100" y="2324100"/>
                </a:cubicBezTo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57344" y="4746171"/>
            <a:ext cx="665340" cy="490081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7338697" y="1136650"/>
            <a:ext cx="935434" cy="2324100"/>
          </a:xfrm>
          <a:custGeom>
            <a:avLst/>
            <a:gdLst>
              <a:gd name="connsiteX0" fmla="*/ 205103 w 935434"/>
              <a:gd name="connsiteY0" fmla="*/ 0 h 2324100"/>
              <a:gd name="connsiteX1" fmla="*/ 205103 w 935434"/>
              <a:gd name="connsiteY1" fmla="*/ 101600 h 2324100"/>
              <a:gd name="connsiteX2" fmla="*/ 179703 w 935434"/>
              <a:gd name="connsiteY2" fmla="*/ 165100 h 2324100"/>
              <a:gd name="connsiteX3" fmla="*/ 179703 w 935434"/>
              <a:gd name="connsiteY3" fmla="*/ 222250 h 2324100"/>
              <a:gd name="connsiteX4" fmla="*/ 154303 w 935434"/>
              <a:gd name="connsiteY4" fmla="*/ 273050 h 2324100"/>
              <a:gd name="connsiteX5" fmla="*/ 128903 w 935434"/>
              <a:gd name="connsiteY5" fmla="*/ 323850 h 2324100"/>
              <a:gd name="connsiteX6" fmla="*/ 103503 w 935434"/>
              <a:gd name="connsiteY6" fmla="*/ 393700 h 2324100"/>
              <a:gd name="connsiteX7" fmla="*/ 65403 w 935434"/>
              <a:gd name="connsiteY7" fmla="*/ 438150 h 2324100"/>
              <a:gd name="connsiteX8" fmla="*/ 20953 w 935434"/>
              <a:gd name="connsiteY8" fmla="*/ 501650 h 2324100"/>
              <a:gd name="connsiteX9" fmla="*/ 1903 w 935434"/>
              <a:gd name="connsiteY9" fmla="*/ 520700 h 2324100"/>
              <a:gd name="connsiteX10" fmla="*/ 65403 w 935434"/>
              <a:gd name="connsiteY10" fmla="*/ 539750 h 2324100"/>
              <a:gd name="connsiteX11" fmla="*/ 173353 w 935434"/>
              <a:gd name="connsiteY11" fmla="*/ 577850 h 2324100"/>
              <a:gd name="connsiteX12" fmla="*/ 274953 w 935434"/>
              <a:gd name="connsiteY12" fmla="*/ 622300 h 2324100"/>
              <a:gd name="connsiteX13" fmla="*/ 357503 w 935434"/>
              <a:gd name="connsiteY13" fmla="*/ 654050 h 2324100"/>
              <a:gd name="connsiteX14" fmla="*/ 421003 w 935434"/>
              <a:gd name="connsiteY14" fmla="*/ 679450 h 2324100"/>
              <a:gd name="connsiteX15" fmla="*/ 471803 w 935434"/>
              <a:gd name="connsiteY15" fmla="*/ 711200 h 2324100"/>
              <a:gd name="connsiteX16" fmla="*/ 535303 w 935434"/>
              <a:gd name="connsiteY16" fmla="*/ 768350 h 2324100"/>
              <a:gd name="connsiteX17" fmla="*/ 630553 w 935434"/>
              <a:gd name="connsiteY17" fmla="*/ 844550 h 2324100"/>
              <a:gd name="connsiteX18" fmla="*/ 719453 w 935434"/>
              <a:gd name="connsiteY18" fmla="*/ 933450 h 2324100"/>
              <a:gd name="connsiteX19" fmla="*/ 802003 w 935434"/>
              <a:gd name="connsiteY19" fmla="*/ 1041400 h 2324100"/>
              <a:gd name="connsiteX20" fmla="*/ 840103 w 935434"/>
              <a:gd name="connsiteY20" fmla="*/ 1111250 h 2324100"/>
              <a:gd name="connsiteX21" fmla="*/ 884553 w 935434"/>
              <a:gd name="connsiteY21" fmla="*/ 1187450 h 2324100"/>
              <a:gd name="connsiteX22" fmla="*/ 909953 w 935434"/>
              <a:gd name="connsiteY22" fmla="*/ 1270000 h 2324100"/>
              <a:gd name="connsiteX23" fmla="*/ 922653 w 935434"/>
              <a:gd name="connsiteY23" fmla="*/ 1339850 h 2324100"/>
              <a:gd name="connsiteX24" fmla="*/ 935353 w 935434"/>
              <a:gd name="connsiteY24" fmla="*/ 1428750 h 2324100"/>
              <a:gd name="connsiteX25" fmla="*/ 916303 w 935434"/>
              <a:gd name="connsiteY25" fmla="*/ 1524000 h 2324100"/>
              <a:gd name="connsiteX26" fmla="*/ 890903 w 935434"/>
              <a:gd name="connsiteY26" fmla="*/ 1587500 h 2324100"/>
              <a:gd name="connsiteX27" fmla="*/ 859153 w 935434"/>
              <a:gd name="connsiteY27" fmla="*/ 1689100 h 2324100"/>
              <a:gd name="connsiteX28" fmla="*/ 789303 w 935434"/>
              <a:gd name="connsiteY28" fmla="*/ 1828800 h 2324100"/>
              <a:gd name="connsiteX29" fmla="*/ 706753 w 935434"/>
              <a:gd name="connsiteY29" fmla="*/ 1917700 h 2324100"/>
              <a:gd name="connsiteX30" fmla="*/ 624203 w 935434"/>
              <a:gd name="connsiteY30" fmla="*/ 2057400 h 2324100"/>
              <a:gd name="connsiteX31" fmla="*/ 528953 w 935434"/>
              <a:gd name="connsiteY31" fmla="*/ 2133600 h 2324100"/>
              <a:gd name="connsiteX32" fmla="*/ 459103 w 935434"/>
              <a:gd name="connsiteY32" fmla="*/ 2216150 h 2324100"/>
              <a:gd name="connsiteX33" fmla="*/ 389253 w 935434"/>
              <a:gd name="connsiteY33" fmla="*/ 2273300 h 2324100"/>
              <a:gd name="connsiteX34" fmla="*/ 294003 w 935434"/>
              <a:gd name="connsiteY34" fmla="*/ 23241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35434" h="2324100">
                <a:moveTo>
                  <a:pt x="205103" y="0"/>
                </a:moveTo>
                <a:cubicBezTo>
                  <a:pt x="207219" y="37041"/>
                  <a:pt x="209336" y="74083"/>
                  <a:pt x="205103" y="101600"/>
                </a:cubicBezTo>
                <a:cubicBezTo>
                  <a:pt x="200870" y="129117"/>
                  <a:pt x="183936" y="144992"/>
                  <a:pt x="179703" y="165100"/>
                </a:cubicBezTo>
                <a:cubicBezTo>
                  <a:pt x="175470" y="185208"/>
                  <a:pt x="183936" y="204258"/>
                  <a:pt x="179703" y="222250"/>
                </a:cubicBezTo>
                <a:cubicBezTo>
                  <a:pt x="175470" y="240242"/>
                  <a:pt x="154303" y="273050"/>
                  <a:pt x="154303" y="273050"/>
                </a:cubicBezTo>
                <a:cubicBezTo>
                  <a:pt x="145836" y="289983"/>
                  <a:pt x="137370" y="303742"/>
                  <a:pt x="128903" y="323850"/>
                </a:cubicBezTo>
                <a:cubicBezTo>
                  <a:pt x="120436" y="343958"/>
                  <a:pt x="114086" y="374650"/>
                  <a:pt x="103503" y="393700"/>
                </a:cubicBezTo>
                <a:cubicBezTo>
                  <a:pt x="92920" y="412750"/>
                  <a:pt x="79161" y="420158"/>
                  <a:pt x="65403" y="438150"/>
                </a:cubicBezTo>
                <a:cubicBezTo>
                  <a:pt x="51645" y="456142"/>
                  <a:pt x="31536" y="487892"/>
                  <a:pt x="20953" y="501650"/>
                </a:cubicBezTo>
                <a:cubicBezTo>
                  <a:pt x="10370" y="515408"/>
                  <a:pt x="-5505" y="514350"/>
                  <a:pt x="1903" y="520700"/>
                </a:cubicBezTo>
                <a:cubicBezTo>
                  <a:pt x="9311" y="527050"/>
                  <a:pt x="36828" y="530225"/>
                  <a:pt x="65403" y="539750"/>
                </a:cubicBezTo>
                <a:cubicBezTo>
                  <a:pt x="93978" y="549275"/>
                  <a:pt x="138428" y="564092"/>
                  <a:pt x="173353" y="577850"/>
                </a:cubicBezTo>
                <a:cubicBezTo>
                  <a:pt x="208278" y="591608"/>
                  <a:pt x="244261" y="609600"/>
                  <a:pt x="274953" y="622300"/>
                </a:cubicBezTo>
                <a:cubicBezTo>
                  <a:pt x="305645" y="635000"/>
                  <a:pt x="357503" y="654050"/>
                  <a:pt x="357503" y="654050"/>
                </a:cubicBezTo>
                <a:cubicBezTo>
                  <a:pt x="381845" y="663575"/>
                  <a:pt x="401953" y="669925"/>
                  <a:pt x="421003" y="679450"/>
                </a:cubicBezTo>
                <a:cubicBezTo>
                  <a:pt x="440053" y="688975"/>
                  <a:pt x="452753" y="696383"/>
                  <a:pt x="471803" y="711200"/>
                </a:cubicBezTo>
                <a:cubicBezTo>
                  <a:pt x="490853" y="726017"/>
                  <a:pt x="508845" y="746125"/>
                  <a:pt x="535303" y="768350"/>
                </a:cubicBezTo>
                <a:cubicBezTo>
                  <a:pt x="561761" y="790575"/>
                  <a:pt x="599861" y="817033"/>
                  <a:pt x="630553" y="844550"/>
                </a:cubicBezTo>
                <a:cubicBezTo>
                  <a:pt x="661245" y="872067"/>
                  <a:pt x="690878" y="900642"/>
                  <a:pt x="719453" y="933450"/>
                </a:cubicBezTo>
                <a:cubicBezTo>
                  <a:pt x="748028" y="966258"/>
                  <a:pt x="781895" y="1011767"/>
                  <a:pt x="802003" y="1041400"/>
                </a:cubicBezTo>
                <a:cubicBezTo>
                  <a:pt x="822111" y="1071033"/>
                  <a:pt x="826345" y="1086908"/>
                  <a:pt x="840103" y="1111250"/>
                </a:cubicBezTo>
                <a:cubicBezTo>
                  <a:pt x="853861" y="1135592"/>
                  <a:pt x="872911" y="1160992"/>
                  <a:pt x="884553" y="1187450"/>
                </a:cubicBezTo>
                <a:cubicBezTo>
                  <a:pt x="896195" y="1213908"/>
                  <a:pt x="903603" y="1244600"/>
                  <a:pt x="909953" y="1270000"/>
                </a:cubicBezTo>
                <a:cubicBezTo>
                  <a:pt x="916303" y="1295400"/>
                  <a:pt x="918420" y="1313392"/>
                  <a:pt x="922653" y="1339850"/>
                </a:cubicBezTo>
                <a:cubicBezTo>
                  <a:pt x="926886" y="1366308"/>
                  <a:pt x="936411" y="1398058"/>
                  <a:pt x="935353" y="1428750"/>
                </a:cubicBezTo>
                <a:cubicBezTo>
                  <a:pt x="934295" y="1459442"/>
                  <a:pt x="923711" y="1497542"/>
                  <a:pt x="916303" y="1524000"/>
                </a:cubicBezTo>
                <a:cubicBezTo>
                  <a:pt x="908895" y="1550458"/>
                  <a:pt x="900428" y="1559983"/>
                  <a:pt x="890903" y="1587500"/>
                </a:cubicBezTo>
                <a:cubicBezTo>
                  <a:pt x="881378" y="1615017"/>
                  <a:pt x="876086" y="1648883"/>
                  <a:pt x="859153" y="1689100"/>
                </a:cubicBezTo>
                <a:cubicBezTo>
                  <a:pt x="842220" y="1729317"/>
                  <a:pt x="814703" y="1790700"/>
                  <a:pt x="789303" y="1828800"/>
                </a:cubicBezTo>
                <a:cubicBezTo>
                  <a:pt x="763903" y="1866900"/>
                  <a:pt x="734270" y="1879600"/>
                  <a:pt x="706753" y="1917700"/>
                </a:cubicBezTo>
                <a:cubicBezTo>
                  <a:pt x="679236" y="1955800"/>
                  <a:pt x="653836" y="2021417"/>
                  <a:pt x="624203" y="2057400"/>
                </a:cubicBezTo>
                <a:cubicBezTo>
                  <a:pt x="594570" y="2093383"/>
                  <a:pt x="556470" y="2107142"/>
                  <a:pt x="528953" y="2133600"/>
                </a:cubicBezTo>
                <a:cubicBezTo>
                  <a:pt x="501436" y="2160058"/>
                  <a:pt x="482386" y="2192867"/>
                  <a:pt x="459103" y="2216150"/>
                </a:cubicBezTo>
                <a:cubicBezTo>
                  <a:pt x="435820" y="2239433"/>
                  <a:pt x="416770" y="2255308"/>
                  <a:pt x="389253" y="2273300"/>
                </a:cubicBezTo>
                <a:cubicBezTo>
                  <a:pt x="361736" y="2291292"/>
                  <a:pt x="327869" y="2307696"/>
                  <a:pt x="294003" y="2324100"/>
                </a:cubicBezTo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818723" y="2947874"/>
            <a:ext cx="460243" cy="490081"/>
          </a:xfrm>
          <a:prstGeom prst="rect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565650" y="1416050"/>
            <a:ext cx="679726" cy="2165350"/>
          </a:xfrm>
          <a:custGeom>
            <a:avLst/>
            <a:gdLst>
              <a:gd name="connsiteX0" fmla="*/ 0 w 679726"/>
              <a:gd name="connsiteY0" fmla="*/ 0 h 2165350"/>
              <a:gd name="connsiteX1" fmla="*/ 165100 w 679726"/>
              <a:gd name="connsiteY1" fmla="*/ 171450 h 2165350"/>
              <a:gd name="connsiteX2" fmla="*/ 266700 w 679726"/>
              <a:gd name="connsiteY2" fmla="*/ 285750 h 2165350"/>
              <a:gd name="connsiteX3" fmla="*/ 349250 w 679726"/>
              <a:gd name="connsiteY3" fmla="*/ 355600 h 2165350"/>
              <a:gd name="connsiteX4" fmla="*/ 400050 w 679726"/>
              <a:gd name="connsiteY4" fmla="*/ 406400 h 2165350"/>
              <a:gd name="connsiteX5" fmla="*/ 450850 w 679726"/>
              <a:gd name="connsiteY5" fmla="*/ 476250 h 2165350"/>
              <a:gd name="connsiteX6" fmla="*/ 501650 w 679726"/>
              <a:gd name="connsiteY6" fmla="*/ 539750 h 2165350"/>
              <a:gd name="connsiteX7" fmla="*/ 565150 w 679726"/>
              <a:gd name="connsiteY7" fmla="*/ 654050 h 2165350"/>
              <a:gd name="connsiteX8" fmla="*/ 622300 w 679726"/>
              <a:gd name="connsiteY8" fmla="*/ 781050 h 2165350"/>
              <a:gd name="connsiteX9" fmla="*/ 654050 w 679726"/>
              <a:gd name="connsiteY9" fmla="*/ 908050 h 2165350"/>
              <a:gd name="connsiteX10" fmla="*/ 666750 w 679726"/>
              <a:gd name="connsiteY10" fmla="*/ 1003300 h 2165350"/>
              <a:gd name="connsiteX11" fmla="*/ 679450 w 679726"/>
              <a:gd name="connsiteY11" fmla="*/ 1111250 h 2165350"/>
              <a:gd name="connsiteX12" fmla="*/ 654050 w 679726"/>
              <a:gd name="connsiteY12" fmla="*/ 1219200 h 2165350"/>
              <a:gd name="connsiteX13" fmla="*/ 615950 w 679726"/>
              <a:gd name="connsiteY13" fmla="*/ 1365250 h 2165350"/>
              <a:gd name="connsiteX14" fmla="*/ 571500 w 679726"/>
              <a:gd name="connsiteY14" fmla="*/ 1498600 h 2165350"/>
              <a:gd name="connsiteX15" fmla="*/ 520700 w 679726"/>
              <a:gd name="connsiteY15" fmla="*/ 1695450 h 2165350"/>
              <a:gd name="connsiteX16" fmla="*/ 476250 w 679726"/>
              <a:gd name="connsiteY16" fmla="*/ 1841500 h 2165350"/>
              <a:gd name="connsiteX17" fmla="*/ 444500 w 679726"/>
              <a:gd name="connsiteY17" fmla="*/ 1911350 h 2165350"/>
              <a:gd name="connsiteX18" fmla="*/ 400050 w 679726"/>
              <a:gd name="connsiteY18" fmla="*/ 1993900 h 2165350"/>
              <a:gd name="connsiteX19" fmla="*/ 374650 w 679726"/>
              <a:gd name="connsiteY19" fmla="*/ 2032000 h 2165350"/>
              <a:gd name="connsiteX20" fmla="*/ 361950 w 679726"/>
              <a:gd name="connsiteY20" fmla="*/ 2070100 h 2165350"/>
              <a:gd name="connsiteX21" fmla="*/ 349250 w 679726"/>
              <a:gd name="connsiteY21" fmla="*/ 2101850 h 2165350"/>
              <a:gd name="connsiteX22" fmla="*/ 317500 w 679726"/>
              <a:gd name="connsiteY22" fmla="*/ 2165350 h 216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9726" h="2165350">
                <a:moveTo>
                  <a:pt x="0" y="0"/>
                </a:moveTo>
                <a:cubicBezTo>
                  <a:pt x="60325" y="61912"/>
                  <a:pt x="120650" y="123825"/>
                  <a:pt x="165100" y="171450"/>
                </a:cubicBezTo>
                <a:cubicBezTo>
                  <a:pt x="209550" y="219075"/>
                  <a:pt x="236008" y="255058"/>
                  <a:pt x="266700" y="285750"/>
                </a:cubicBezTo>
                <a:cubicBezTo>
                  <a:pt x="297392" y="316442"/>
                  <a:pt x="327025" y="335492"/>
                  <a:pt x="349250" y="355600"/>
                </a:cubicBezTo>
                <a:cubicBezTo>
                  <a:pt x="371475" y="375708"/>
                  <a:pt x="383117" y="386292"/>
                  <a:pt x="400050" y="406400"/>
                </a:cubicBezTo>
                <a:cubicBezTo>
                  <a:pt x="416983" y="426508"/>
                  <a:pt x="433917" y="454025"/>
                  <a:pt x="450850" y="476250"/>
                </a:cubicBezTo>
                <a:cubicBezTo>
                  <a:pt x="467783" y="498475"/>
                  <a:pt x="482600" y="510117"/>
                  <a:pt x="501650" y="539750"/>
                </a:cubicBezTo>
                <a:cubicBezTo>
                  <a:pt x="520700" y="569383"/>
                  <a:pt x="545042" y="613833"/>
                  <a:pt x="565150" y="654050"/>
                </a:cubicBezTo>
                <a:cubicBezTo>
                  <a:pt x="585258" y="694267"/>
                  <a:pt x="607483" y="738717"/>
                  <a:pt x="622300" y="781050"/>
                </a:cubicBezTo>
                <a:cubicBezTo>
                  <a:pt x="637117" y="823383"/>
                  <a:pt x="646642" y="871008"/>
                  <a:pt x="654050" y="908050"/>
                </a:cubicBezTo>
                <a:cubicBezTo>
                  <a:pt x="661458" y="945092"/>
                  <a:pt x="662517" y="969433"/>
                  <a:pt x="666750" y="1003300"/>
                </a:cubicBezTo>
                <a:cubicBezTo>
                  <a:pt x="670983" y="1037167"/>
                  <a:pt x="681567" y="1075267"/>
                  <a:pt x="679450" y="1111250"/>
                </a:cubicBezTo>
                <a:cubicBezTo>
                  <a:pt x="677333" y="1147233"/>
                  <a:pt x="664633" y="1176867"/>
                  <a:pt x="654050" y="1219200"/>
                </a:cubicBezTo>
                <a:cubicBezTo>
                  <a:pt x="643467" y="1261533"/>
                  <a:pt x="629708" y="1318683"/>
                  <a:pt x="615950" y="1365250"/>
                </a:cubicBezTo>
                <a:cubicBezTo>
                  <a:pt x="602192" y="1411817"/>
                  <a:pt x="587375" y="1443567"/>
                  <a:pt x="571500" y="1498600"/>
                </a:cubicBezTo>
                <a:cubicBezTo>
                  <a:pt x="555625" y="1553633"/>
                  <a:pt x="536575" y="1638300"/>
                  <a:pt x="520700" y="1695450"/>
                </a:cubicBezTo>
                <a:cubicBezTo>
                  <a:pt x="504825" y="1752600"/>
                  <a:pt x="488950" y="1805517"/>
                  <a:pt x="476250" y="1841500"/>
                </a:cubicBezTo>
                <a:cubicBezTo>
                  <a:pt x="463550" y="1877483"/>
                  <a:pt x="457200" y="1885950"/>
                  <a:pt x="444500" y="1911350"/>
                </a:cubicBezTo>
                <a:cubicBezTo>
                  <a:pt x="431800" y="1936750"/>
                  <a:pt x="411692" y="1973792"/>
                  <a:pt x="400050" y="1993900"/>
                </a:cubicBezTo>
                <a:cubicBezTo>
                  <a:pt x="388408" y="2014008"/>
                  <a:pt x="381000" y="2019300"/>
                  <a:pt x="374650" y="2032000"/>
                </a:cubicBezTo>
                <a:cubicBezTo>
                  <a:pt x="368300" y="2044700"/>
                  <a:pt x="366183" y="2058458"/>
                  <a:pt x="361950" y="2070100"/>
                </a:cubicBezTo>
                <a:cubicBezTo>
                  <a:pt x="357717" y="2081742"/>
                  <a:pt x="356658" y="2085975"/>
                  <a:pt x="349250" y="2101850"/>
                </a:cubicBezTo>
                <a:cubicBezTo>
                  <a:pt x="341842" y="2117725"/>
                  <a:pt x="329671" y="2141537"/>
                  <a:pt x="317500" y="2165350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403722" y="1784350"/>
            <a:ext cx="534686" cy="2463800"/>
          </a:xfrm>
          <a:custGeom>
            <a:avLst/>
            <a:gdLst>
              <a:gd name="connsiteX0" fmla="*/ 228978 w 534686"/>
              <a:gd name="connsiteY0" fmla="*/ 0 h 2463800"/>
              <a:gd name="connsiteX1" fmla="*/ 317878 w 534686"/>
              <a:gd name="connsiteY1" fmla="*/ 120650 h 2463800"/>
              <a:gd name="connsiteX2" fmla="*/ 419478 w 534686"/>
              <a:gd name="connsiteY2" fmla="*/ 241300 h 2463800"/>
              <a:gd name="connsiteX3" fmla="*/ 457578 w 534686"/>
              <a:gd name="connsiteY3" fmla="*/ 349250 h 2463800"/>
              <a:gd name="connsiteX4" fmla="*/ 482978 w 534686"/>
              <a:gd name="connsiteY4" fmla="*/ 400050 h 2463800"/>
              <a:gd name="connsiteX5" fmla="*/ 502028 w 534686"/>
              <a:gd name="connsiteY5" fmla="*/ 457200 h 2463800"/>
              <a:gd name="connsiteX6" fmla="*/ 521078 w 534686"/>
              <a:gd name="connsiteY6" fmla="*/ 520700 h 2463800"/>
              <a:gd name="connsiteX7" fmla="*/ 533778 w 534686"/>
              <a:gd name="connsiteY7" fmla="*/ 641350 h 2463800"/>
              <a:gd name="connsiteX8" fmla="*/ 495678 w 534686"/>
              <a:gd name="connsiteY8" fmla="*/ 768350 h 2463800"/>
              <a:gd name="connsiteX9" fmla="*/ 444878 w 534686"/>
              <a:gd name="connsiteY9" fmla="*/ 850900 h 2463800"/>
              <a:gd name="connsiteX10" fmla="*/ 413128 w 534686"/>
              <a:gd name="connsiteY10" fmla="*/ 914400 h 2463800"/>
              <a:gd name="connsiteX11" fmla="*/ 381378 w 534686"/>
              <a:gd name="connsiteY11" fmla="*/ 971550 h 2463800"/>
              <a:gd name="connsiteX12" fmla="*/ 355978 w 534686"/>
              <a:gd name="connsiteY12" fmla="*/ 1028700 h 2463800"/>
              <a:gd name="connsiteX13" fmla="*/ 317878 w 534686"/>
              <a:gd name="connsiteY13" fmla="*/ 1104900 h 2463800"/>
              <a:gd name="connsiteX14" fmla="*/ 248028 w 534686"/>
              <a:gd name="connsiteY14" fmla="*/ 1212850 h 2463800"/>
              <a:gd name="connsiteX15" fmla="*/ 209928 w 534686"/>
              <a:gd name="connsiteY15" fmla="*/ 1257300 h 2463800"/>
              <a:gd name="connsiteX16" fmla="*/ 178178 w 534686"/>
              <a:gd name="connsiteY16" fmla="*/ 1314450 h 2463800"/>
              <a:gd name="connsiteX17" fmla="*/ 133728 w 534686"/>
              <a:gd name="connsiteY17" fmla="*/ 1371600 h 2463800"/>
              <a:gd name="connsiteX18" fmla="*/ 101978 w 534686"/>
              <a:gd name="connsiteY18" fmla="*/ 1416050 h 2463800"/>
              <a:gd name="connsiteX19" fmla="*/ 76578 w 534686"/>
              <a:gd name="connsiteY19" fmla="*/ 1454150 h 2463800"/>
              <a:gd name="connsiteX20" fmla="*/ 51178 w 534686"/>
              <a:gd name="connsiteY20" fmla="*/ 1511300 h 2463800"/>
              <a:gd name="connsiteX21" fmla="*/ 32128 w 534686"/>
              <a:gd name="connsiteY21" fmla="*/ 1587500 h 2463800"/>
              <a:gd name="connsiteX22" fmla="*/ 19428 w 534686"/>
              <a:gd name="connsiteY22" fmla="*/ 1631950 h 2463800"/>
              <a:gd name="connsiteX23" fmla="*/ 6728 w 534686"/>
              <a:gd name="connsiteY23" fmla="*/ 1727200 h 2463800"/>
              <a:gd name="connsiteX24" fmla="*/ 6728 w 534686"/>
              <a:gd name="connsiteY24" fmla="*/ 1803400 h 2463800"/>
              <a:gd name="connsiteX25" fmla="*/ 378 w 534686"/>
              <a:gd name="connsiteY25" fmla="*/ 1898650 h 2463800"/>
              <a:gd name="connsiteX26" fmla="*/ 19428 w 534686"/>
              <a:gd name="connsiteY26" fmla="*/ 2006600 h 2463800"/>
              <a:gd name="connsiteX27" fmla="*/ 32128 w 534686"/>
              <a:gd name="connsiteY27" fmla="*/ 2108200 h 2463800"/>
              <a:gd name="connsiteX28" fmla="*/ 70228 w 534686"/>
              <a:gd name="connsiteY28" fmla="*/ 2184400 h 2463800"/>
              <a:gd name="connsiteX29" fmla="*/ 108328 w 534686"/>
              <a:gd name="connsiteY29" fmla="*/ 2298700 h 2463800"/>
              <a:gd name="connsiteX30" fmla="*/ 171828 w 534686"/>
              <a:gd name="connsiteY30" fmla="*/ 2463800 h 24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34686" h="2463800">
                <a:moveTo>
                  <a:pt x="228978" y="0"/>
                </a:moveTo>
                <a:cubicBezTo>
                  <a:pt x="257553" y="40216"/>
                  <a:pt x="286128" y="80433"/>
                  <a:pt x="317878" y="120650"/>
                </a:cubicBezTo>
                <a:cubicBezTo>
                  <a:pt x="349628" y="160867"/>
                  <a:pt x="396195" y="203200"/>
                  <a:pt x="419478" y="241300"/>
                </a:cubicBezTo>
                <a:cubicBezTo>
                  <a:pt x="442761" y="279400"/>
                  <a:pt x="446995" y="322792"/>
                  <a:pt x="457578" y="349250"/>
                </a:cubicBezTo>
                <a:cubicBezTo>
                  <a:pt x="468161" y="375708"/>
                  <a:pt x="475570" y="382058"/>
                  <a:pt x="482978" y="400050"/>
                </a:cubicBezTo>
                <a:cubicBezTo>
                  <a:pt x="490386" y="418042"/>
                  <a:pt x="495678" y="437092"/>
                  <a:pt x="502028" y="457200"/>
                </a:cubicBezTo>
                <a:cubicBezTo>
                  <a:pt x="508378" y="477308"/>
                  <a:pt x="515786" y="490008"/>
                  <a:pt x="521078" y="520700"/>
                </a:cubicBezTo>
                <a:cubicBezTo>
                  <a:pt x="526370" y="551392"/>
                  <a:pt x="538011" y="600075"/>
                  <a:pt x="533778" y="641350"/>
                </a:cubicBezTo>
                <a:cubicBezTo>
                  <a:pt x="529545" y="682625"/>
                  <a:pt x="510495" y="733425"/>
                  <a:pt x="495678" y="768350"/>
                </a:cubicBezTo>
                <a:cubicBezTo>
                  <a:pt x="480861" y="803275"/>
                  <a:pt x="458636" y="826558"/>
                  <a:pt x="444878" y="850900"/>
                </a:cubicBezTo>
                <a:cubicBezTo>
                  <a:pt x="431120" y="875242"/>
                  <a:pt x="423711" y="894292"/>
                  <a:pt x="413128" y="914400"/>
                </a:cubicBezTo>
                <a:cubicBezTo>
                  <a:pt x="402545" y="934508"/>
                  <a:pt x="390903" y="952500"/>
                  <a:pt x="381378" y="971550"/>
                </a:cubicBezTo>
                <a:cubicBezTo>
                  <a:pt x="371853" y="990600"/>
                  <a:pt x="366561" y="1006475"/>
                  <a:pt x="355978" y="1028700"/>
                </a:cubicBezTo>
                <a:cubicBezTo>
                  <a:pt x="345395" y="1050925"/>
                  <a:pt x="335870" y="1074208"/>
                  <a:pt x="317878" y="1104900"/>
                </a:cubicBezTo>
                <a:cubicBezTo>
                  <a:pt x="299886" y="1135592"/>
                  <a:pt x="266020" y="1187450"/>
                  <a:pt x="248028" y="1212850"/>
                </a:cubicBezTo>
                <a:cubicBezTo>
                  <a:pt x="230036" y="1238250"/>
                  <a:pt x="221570" y="1240367"/>
                  <a:pt x="209928" y="1257300"/>
                </a:cubicBezTo>
                <a:cubicBezTo>
                  <a:pt x="198286" y="1274233"/>
                  <a:pt x="190878" y="1295400"/>
                  <a:pt x="178178" y="1314450"/>
                </a:cubicBezTo>
                <a:cubicBezTo>
                  <a:pt x="165478" y="1333500"/>
                  <a:pt x="146428" y="1354667"/>
                  <a:pt x="133728" y="1371600"/>
                </a:cubicBezTo>
                <a:cubicBezTo>
                  <a:pt x="121028" y="1388533"/>
                  <a:pt x="111503" y="1402292"/>
                  <a:pt x="101978" y="1416050"/>
                </a:cubicBezTo>
                <a:cubicBezTo>
                  <a:pt x="92453" y="1429808"/>
                  <a:pt x="85045" y="1438275"/>
                  <a:pt x="76578" y="1454150"/>
                </a:cubicBezTo>
                <a:cubicBezTo>
                  <a:pt x="68111" y="1470025"/>
                  <a:pt x="58586" y="1489075"/>
                  <a:pt x="51178" y="1511300"/>
                </a:cubicBezTo>
                <a:cubicBezTo>
                  <a:pt x="43770" y="1533525"/>
                  <a:pt x="37420" y="1567392"/>
                  <a:pt x="32128" y="1587500"/>
                </a:cubicBezTo>
                <a:cubicBezTo>
                  <a:pt x="26836" y="1607608"/>
                  <a:pt x="23661" y="1608667"/>
                  <a:pt x="19428" y="1631950"/>
                </a:cubicBezTo>
                <a:cubicBezTo>
                  <a:pt x="15195" y="1655233"/>
                  <a:pt x="8845" y="1698625"/>
                  <a:pt x="6728" y="1727200"/>
                </a:cubicBezTo>
                <a:cubicBezTo>
                  <a:pt x="4611" y="1755775"/>
                  <a:pt x="7786" y="1774825"/>
                  <a:pt x="6728" y="1803400"/>
                </a:cubicBezTo>
                <a:cubicBezTo>
                  <a:pt x="5670" y="1831975"/>
                  <a:pt x="-1739" y="1864783"/>
                  <a:pt x="378" y="1898650"/>
                </a:cubicBezTo>
                <a:cubicBezTo>
                  <a:pt x="2495" y="1932517"/>
                  <a:pt x="14136" y="1971675"/>
                  <a:pt x="19428" y="2006600"/>
                </a:cubicBezTo>
                <a:cubicBezTo>
                  <a:pt x="24720" y="2041525"/>
                  <a:pt x="23661" y="2078567"/>
                  <a:pt x="32128" y="2108200"/>
                </a:cubicBezTo>
                <a:cubicBezTo>
                  <a:pt x="40595" y="2137833"/>
                  <a:pt x="57528" y="2152650"/>
                  <a:pt x="70228" y="2184400"/>
                </a:cubicBezTo>
                <a:cubicBezTo>
                  <a:pt x="82928" y="2216150"/>
                  <a:pt x="91395" y="2252133"/>
                  <a:pt x="108328" y="2298700"/>
                </a:cubicBezTo>
                <a:cubicBezTo>
                  <a:pt x="125261" y="2345267"/>
                  <a:pt x="148544" y="2404533"/>
                  <a:pt x="171828" y="2463800"/>
                </a:cubicBezTo>
              </a:path>
            </a:pathLst>
          </a:cu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5603062"/>
            <a:ext cx="9714687" cy="124952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b="1" dirty="0" smtClean="0">
                <a:solidFill>
                  <a:schemeClr val="bg1"/>
                </a:solidFill>
              </a:rPr>
              <a:t>3.  f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03</a:t>
            </a:r>
            <a:r>
              <a:rPr lang="sr-Latn-ME" sz="1500" dirty="0" smtClean="0">
                <a:solidFill>
                  <a:schemeClr val="bg1"/>
                </a:solidFill>
              </a:rPr>
              <a:t> – zid  punog uklještenja u u tlu. Moment savijanja </a:t>
            </a:r>
            <a:r>
              <a:rPr lang="sr-Latn-ME" sz="1500" b="1" dirty="0" smtClean="0">
                <a:solidFill>
                  <a:schemeClr val="bg1"/>
                </a:solidFill>
              </a:rPr>
              <a:t>M</a:t>
            </a:r>
            <a:r>
              <a:rPr lang="sr-Latn-ME" sz="1500" b="1" baseline="-25000" dirty="0" smtClean="0">
                <a:solidFill>
                  <a:schemeClr val="bg1"/>
                </a:solidFill>
              </a:rPr>
              <a:t>3</a:t>
            </a:r>
            <a:r>
              <a:rPr lang="sr-Latn-ME" sz="1500" dirty="0" smtClean="0">
                <a:solidFill>
                  <a:schemeClr val="bg1"/>
                </a:solidFill>
              </a:rPr>
              <a:t> mala vrijednost, ugib zida </a:t>
            </a:r>
            <a:r>
              <a:rPr lang="sr-Latn-ME" sz="2000" b="1" dirty="0" smtClean="0">
                <a:solidFill>
                  <a:schemeClr val="bg1"/>
                </a:solidFill>
              </a:rPr>
              <a:t>y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3</a:t>
            </a:r>
            <a:r>
              <a:rPr lang="sr-Latn-ME" sz="1500" dirty="0" smtClean="0">
                <a:solidFill>
                  <a:schemeClr val="bg1"/>
                </a:solidFill>
              </a:rPr>
              <a:t> mali i mala je sila razupiranja </a:t>
            </a:r>
            <a:r>
              <a:rPr lang="sr-Latn-ME" sz="2000" b="1" dirty="0" smtClean="0">
                <a:solidFill>
                  <a:schemeClr val="bg1"/>
                </a:solidFill>
              </a:rPr>
              <a:t>A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3</a:t>
            </a:r>
            <a:r>
              <a:rPr lang="sr-Latn-ME" sz="1500" dirty="0" smtClean="0">
                <a:solidFill>
                  <a:schemeClr val="bg1"/>
                </a:solidFill>
              </a:rPr>
              <a:t> ali je velika računska dubina u tlu </a:t>
            </a:r>
            <a:r>
              <a:rPr lang="sr-Latn-ME" sz="2000" b="1" dirty="0" smtClean="0">
                <a:solidFill>
                  <a:schemeClr val="bg1"/>
                </a:solidFill>
              </a:rPr>
              <a:t>f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03</a:t>
            </a:r>
            <a:r>
              <a:rPr lang="sr-Latn-ME" sz="1500" dirty="0" smtClean="0">
                <a:solidFill>
                  <a:schemeClr val="bg1"/>
                </a:solidFill>
              </a:rPr>
              <a:t>. U ovom slučaju nema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pomjeranja na dubini baze zida.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-11294" y="5616987"/>
            <a:ext cx="9714687" cy="124952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700" dirty="0" smtClean="0">
                <a:solidFill>
                  <a:schemeClr val="tx1"/>
                </a:solidFill>
              </a:rPr>
              <a:t>2.  Za dubine zida između slučaja slobodnog oslanjanja u tlu  i punog uklještenja u tlu, kažemo da je zid elastičnog uklještenja u tlu.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340061" y="2885040"/>
            <a:ext cx="413039" cy="594715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5031747" y="2947874"/>
            <a:ext cx="219979" cy="911546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846050" y="3744349"/>
            <a:ext cx="6350" cy="87405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32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4" grpId="0" build="p" animBg="1"/>
      <p:bldP spid="5" grpId="0" animBg="1"/>
      <p:bldP spid="26" grpId="0" animBg="1"/>
      <p:bldP spid="8" grpId="0" animBg="1"/>
      <p:bldP spid="27" grpId="0" animBg="1"/>
      <p:bldP spid="11" grpId="0" animBg="1"/>
      <p:bldP spid="13" grpId="0" animBg="1"/>
      <p:bldP spid="29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2" y="-144502"/>
            <a:ext cx="7912195" cy="628139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FFFFFF"/>
                </a:solidFill>
              </a:rPr>
              <a:t>Z</a:t>
            </a:r>
            <a:r>
              <a:rPr lang="sr-Latn-ME" sz="2500" dirty="0" smtClean="0">
                <a:solidFill>
                  <a:srgbClr val="FFFFFF"/>
                </a:solidFill>
              </a:rPr>
              <a:t>id sa jednim razupiranjem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slobodno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oslonjen</a:t>
            </a:r>
            <a:r>
              <a:rPr lang="en-US" sz="2500" dirty="0" smtClean="0">
                <a:solidFill>
                  <a:srgbClr val="FFFFFF"/>
                </a:solidFill>
              </a:rPr>
              <a:t> u </a:t>
            </a:r>
            <a:r>
              <a:rPr lang="en-US" sz="2500" dirty="0" err="1" smtClean="0">
                <a:solidFill>
                  <a:srgbClr val="FFFFFF"/>
                </a:solidFill>
              </a:rPr>
              <a:t>tlu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8765312" y="1368591"/>
            <a:ext cx="3173306" cy="129251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800" b="1" dirty="0" smtClean="0">
                <a:solidFill>
                  <a:schemeClr val="bg1"/>
                </a:solidFill>
              </a:rPr>
              <a:t>f</a:t>
            </a:r>
            <a:r>
              <a:rPr lang="sr-Latn-ME" sz="1800" b="1" baseline="-25000" dirty="0" smtClean="0">
                <a:solidFill>
                  <a:schemeClr val="bg1"/>
                </a:solidFill>
              </a:rPr>
              <a:t>01</a:t>
            </a:r>
            <a:r>
              <a:rPr lang="sr-Latn-ME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>
                <a:solidFill>
                  <a:schemeClr val="bg1"/>
                </a:solidFill>
              </a:rPr>
              <a:t>– potrebna računska </a:t>
            </a:r>
            <a:r>
              <a:rPr lang="sr-Latn-ME" sz="1500" dirty="0" smtClean="0">
                <a:solidFill>
                  <a:schemeClr val="bg1"/>
                </a:solidFill>
              </a:rPr>
              <a:t>dubina</a:t>
            </a:r>
          </a:p>
          <a:p>
            <a:r>
              <a:rPr lang="en-US" sz="1900" b="1" dirty="0" smtClean="0">
                <a:solidFill>
                  <a:schemeClr val="bg1"/>
                </a:solidFill>
              </a:rPr>
              <a:t>A</a:t>
            </a:r>
            <a:r>
              <a:rPr lang="en-US" sz="1900" b="1" baseline="-25000" dirty="0" smtClean="0">
                <a:solidFill>
                  <a:schemeClr val="bg1"/>
                </a:solidFill>
              </a:rPr>
              <a:t>1</a:t>
            </a:r>
            <a:r>
              <a:rPr lang="sr-Latn-ME" sz="1900" b="1" dirty="0">
                <a:solidFill>
                  <a:schemeClr val="bg1"/>
                </a:solidFill>
              </a:rPr>
              <a:t> </a:t>
            </a:r>
            <a:r>
              <a:rPr lang="en-US" sz="1500" dirty="0" smtClean="0">
                <a:solidFill>
                  <a:schemeClr val="bg1"/>
                </a:solidFill>
              </a:rPr>
              <a:t>- </a:t>
            </a:r>
            <a:r>
              <a:rPr lang="en-US" sz="1500" dirty="0" err="1" smtClean="0">
                <a:solidFill>
                  <a:schemeClr val="bg1"/>
                </a:solidFill>
              </a:rPr>
              <a:t>veli</a:t>
            </a:r>
            <a:r>
              <a:rPr lang="sr-Latn-ME" sz="1500" dirty="0" smtClean="0">
                <a:solidFill>
                  <a:schemeClr val="bg1"/>
                </a:solidFill>
              </a:rPr>
              <a:t>čina sile razupiranja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312" y="2827514"/>
            <a:ext cx="2411794" cy="3800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565" y="3350459"/>
            <a:ext cx="1311850" cy="545459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10237665" y="3401917"/>
            <a:ext cx="633686" cy="3351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987465" y="3243063"/>
            <a:ext cx="571000" cy="65285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500" b="1" dirty="0" smtClean="0">
                <a:solidFill>
                  <a:schemeClr val="bg1"/>
                </a:solidFill>
              </a:rPr>
              <a:t>f</a:t>
            </a:r>
            <a:r>
              <a:rPr lang="sr-Latn-ME" sz="2500" b="1" baseline="-25000" dirty="0" smtClean="0">
                <a:solidFill>
                  <a:schemeClr val="bg1"/>
                </a:solidFill>
              </a:rPr>
              <a:t>01</a:t>
            </a:r>
            <a:endParaRPr lang="en-US" sz="2500" dirty="0">
              <a:solidFill>
                <a:schemeClr val="bg1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18" y="1553969"/>
            <a:ext cx="8391359" cy="378532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5312" y="4100912"/>
            <a:ext cx="1198675" cy="448561"/>
          </a:xfrm>
          <a:prstGeom prst="rect">
            <a:avLst/>
          </a:prstGeom>
        </p:spPr>
      </p:pic>
      <p:sp>
        <p:nvSpPr>
          <p:cNvPr id="46" name="Right Arrow 45"/>
          <p:cNvSpPr/>
          <p:nvPr/>
        </p:nvSpPr>
        <p:spPr>
          <a:xfrm>
            <a:off x="10215261" y="4162623"/>
            <a:ext cx="633686" cy="3351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10971850" y="4038852"/>
            <a:ext cx="560111" cy="60751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solidFill>
                  <a:schemeClr val="bg1"/>
                </a:solidFill>
              </a:rPr>
              <a:t>A</a:t>
            </a:r>
            <a:r>
              <a:rPr lang="en-US" sz="2500" b="1" baseline="-25000" dirty="0" smtClean="0">
                <a:solidFill>
                  <a:schemeClr val="bg1"/>
                </a:solidFill>
              </a:rPr>
              <a:t>1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4832414" y="4633661"/>
            <a:ext cx="2019610" cy="2184400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 smtClean="0">
                <a:solidFill>
                  <a:schemeClr val="bg1"/>
                </a:solidFill>
              </a:rPr>
              <a:t>C</a:t>
            </a:r>
            <a:r>
              <a:rPr lang="en-US" sz="2200" b="1" baseline="-25000" dirty="0" smtClean="0">
                <a:solidFill>
                  <a:schemeClr val="bg1"/>
                </a:solidFill>
              </a:rPr>
              <a:t>1</a:t>
            </a:r>
            <a:r>
              <a:rPr lang="en-US" sz="2200" b="1" dirty="0" smtClean="0">
                <a:solidFill>
                  <a:schemeClr val="bg1"/>
                </a:solidFill>
              </a:rPr>
              <a:t>=0</a:t>
            </a:r>
          </a:p>
          <a:p>
            <a:r>
              <a:rPr lang="en-US" sz="22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2200" b="1" dirty="0" smtClean="0">
                <a:solidFill>
                  <a:schemeClr val="bg1"/>
                </a:solidFill>
              </a:rPr>
              <a:t>f</a:t>
            </a:r>
            <a:r>
              <a:rPr lang="sr-Latn-ME" sz="2200" b="1" baseline="-25000" dirty="0" smtClean="0">
                <a:solidFill>
                  <a:schemeClr val="bg1"/>
                </a:solidFill>
              </a:rPr>
              <a:t>01 </a:t>
            </a:r>
            <a:r>
              <a:rPr lang="en-US" sz="2200" b="1" dirty="0" smtClean="0">
                <a:solidFill>
                  <a:schemeClr val="bg1"/>
                </a:solidFill>
              </a:rPr>
              <a:t>=0,10 </a:t>
            </a:r>
            <a:r>
              <a:rPr lang="sr-Latn-ME" sz="2200" b="1" dirty="0" smtClean="0">
                <a:solidFill>
                  <a:schemeClr val="bg1"/>
                </a:solidFill>
              </a:rPr>
              <a:t>f</a:t>
            </a:r>
            <a:r>
              <a:rPr lang="sr-Latn-ME" sz="2200" b="1" baseline="-25000" dirty="0" smtClean="0">
                <a:solidFill>
                  <a:schemeClr val="bg1"/>
                </a:solidFill>
              </a:rPr>
              <a:t>01</a:t>
            </a:r>
            <a:endParaRPr lang="en-US" sz="2200" b="1" baseline="-25000" dirty="0" smtClean="0">
              <a:solidFill>
                <a:schemeClr val="bg1"/>
              </a:solidFill>
            </a:endParaRPr>
          </a:p>
          <a:p>
            <a:r>
              <a:rPr lang="en-US" sz="2200" b="1" dirty="0" smtClean="0">
                <a:solidFill>
                  <a:schemeClr val="bg1"/>
                </a:solidFill>
              </a:rPr>
              <a:t>f</a:t>
            </a:r>
            <a:r>
              <a:rPr lang="en-US" sz="2200" b="1" baseline="-25000" dirty="0" smtClean="0">
                <a:solidFill>
                  <a:schemeClr val="bg1"/>
                </a:solidFill>
              </a:rPr>
              <a:t>1</a:t>
            </a:r>
            <a:r>
              <a:rPr lang="en-US" sz="2200" b="1" dirty="0" smtClean="0">
                <a:solidFill>
                  <a:schemeClr val="bg1"/>
                </a:solidFill>
              </a:rPr>
              <a:t>=0,10 </a:t>
            </a:r>
            <a:r>
              <a:rPr lang="sr-Latn-ME" sz="2200" b="1" dirty="0">
                <a:solidFill>
                  <a:schemeClr val="bg1"/>
                </a:solidFill>
              </a:rPr>
              <a:t>f</a:t>
            </a:r>
            <a:r>
              <a:rPr lang="sr-Latn-ME" sz="2200" b="1" baseline="-25000" dirty="0">
                <a:solidFill>
                  <a:schemeClr val="bg1"/>
                </a:solidFill>
              </a:rPr>
              <a:t>01</a:t>
            </a:r>
            <a:endParaRPr lang="en-US" sz="2200" dirty="0">
              <a:solidFill>
                <a:schemeClr val="bg1"/>
              </a:solidFill>
            </a:endParaRPr>
          </a:p>
          <a:p>
            <a:endParaRPr lang="en-US" sz="2200" b="1" baseline="-25000" dirty="0" smtClean="0">
              <a:solidFill>
                <a:schemeClr val="bg1"/>
              </a:solidFill>
            </a:endParaRPr>
          </a:p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2961248" y="2133600"/>
            <a:ext cx="170572" cy="1767840"/>
          </a:xfrm>
          <a:custGeom>
            <a:avLst/>
            <a:gdLst>
              <a:gd name="connsiteX0" fmla="*/ 170572 w 170572"/>
              <a:gd name="connsiteY0" fmla="*/ 0 h 1767840"/>
              <a:gd name="connsiteX1" fmla="*/ 79132 w 170572"/>
              <a:gd name="connsiteY1" fmla="*/ 114300 h 1767840"/>
              <a:gd name="connsiteX2" fmla="*/ 41032 w 170572"/>
              <a:gd name="connsiteY2" fmla="*/ 190500 h 1767840"/>
              <a:gd name="connsiteX3" fmla="*/ 18172 w 170572"/>
              <a:gd name="connsiteY3" fmla="*/ 297180 h 1767840"/>
              <a:gd name="connsiteX4" fmla="*/ 2932 w 170572"/>
              <a:gd name="connsiteY4" fmla="*/ 495300 h 1767840"/>
              <a:gd name="connsiteX5" fmla="*/ 2932 w 170572"/>
              <a:gd name="connsiteY5" fmla="*/ 579120 h 1767840"/>
              <a:gd name="connsiteX6" fmla="*/ 33412 w 170572"/>
              <a:gd name="connsiteY6" fmla="*/ 685800 h 1767840"/>
              <a:gd name="connsiteX7" fmla="*/ 48652 w 170572"/>
              <a:gd name="connsiteY7" fmla="*/ 769620 h 1767840"/>
              <a:gd name="connsiteX8" fmla="*/ 71512 w 170572"/>
              <a:gd name="connsiteY8" fmla="*/ 830580 h 1767840"/>
              <a:gd name="connsiteX9" fmla="*/ 79132 w 170572"/>
              <a:gd name="connsiteY9" fmla="*/ 861060 h 1767840"/>
              <a:gd name="connsiteX10" fmla="*/ 124852 w 170572"/>
              <a:gd name="connsiteY10" fmla="*/ 937260 h 1767840"/>
              <a:gd name="connsiteX11" fmla="*/ 117232 w 170572"/>
              <a:gd name="connsiteY11" fmla="*/ 1043940 h 1767840"/>
              <a:gd name="connsiteX12" fmla="*/ 94372 w 170572"/>
              <a:gd name="connsiteY12" fmla="*/ 1143000 h 1767840"/>
              <a:gd name="connsiteX13" fmla="*/ 94372 w 170572"/>
              <a:gd name="connsiteY13" fmla="*/ 1379220 h 1767840"/>
              <a:gd name="connsiteX14" fmla="*/ 94372 w 170572"/>
              <a:gd name="connsiteY14" fmla="*/ 1470660 h 1767840"/>
              <a:gd name="connsiteX15" fmla="*/ 63892 w 170572"/>
              <a:gd name="connsiteY15" fmla="*/ 1554480 h 1767840"/>
              <a:gd name="connsiteX16" fmla="*/ 10552 w 170572"/>
              <a:gd name="connsiteY16" fmla="*/ 1729740 h 1767840"/>
              <a:gd name="connsiteX17" fmla="*/ 2932 w 170572"/>
              <a:gd name="connsiteY17" fmla="*/ 1767840 h 1767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0572" h="1767840">
                <a:moveTo>
                  <a:pt x="170572" y="0"/>
                </a:moveTo>
                <a:cubicBezTo>
                  <a:pt x="135647" y="41275"/>
                  <a:pt x="100722" y="82550"/>
                  <a:pt x="79132" y="114300"/>
                </a:cubicBezTo>
                <a:cubicBezTo>
                  <a:pt x="57542" y="146050"/>
                  <a:pt x="51192" y="160020"/>
                  <a:pt x="41032" y="190500"/>
                </a:cubicBezTo>
                <a:cubicBezTo>
                  <a:pt x="30872" y="220980"/>
                  <a:pt x="24522" y="246380"/>
                  <a:pt x="18172" y="297180"/>
                </a:cubicBezTo>
                <a:cubicBezTo>
                  <a:pt x="11822" y="347980"/>
                  <a:pt x="5472" y="448310"/>
                  <a:pt x="2932" y="495300"/>
                </a:cubicBezTo>
                <a:cubicBezTo>
                  <a:pt x="392" y="542290"/>
                  <a:pt x="-2148" y="547370"/>
                  <a:pt x="2932" y="579120"/>
                </a:cubicBezTo>
                <a:cubicBezTo>
                  <a:pt x="8012" y="610870"/>
                  <a:pt x="25792" y="654050"/>
                  <a:pt x="33412" y="685800"/>
                </a:cubicBezTo>
                <a:cubicBezTo>
                  <a:pt x="41032" y="717550"/>
                  <a:pt x="42302" y="745490"/>
                  <a:pt x="48652" y="769620"/>
                </a:cubicBezTo>
                <a:cubicBezTo>
                  <a:pt x="55002" y="793750"/>
                  <a:pt x="66432" y="815340"/>
                  <a:pt x="71512" y="830580"/>
                </a:cubicBezTo>
                <a:cubicBezTo>
                  <a:pt x="76592" y="845820"/>
                  <a:pt x="70242" y="843280"/>
                  <a:pt x="79132" y="861060"/>
                </a:cubicBezTo>
                <a:cubicBezTo>
                  <a:pt x="88022" y="878840"/>
                  <a:pt x="118502" y="906780"/>
                  <a:pt x="124852" y="937260"/>
                </a:cubicBezTo>
                <a:cubicBezTo>
                  <a:pt x="131202" y="967740"/>
                  <a:pt x="122312" y="1009650"/>
                  <a:pt x="117232" y="1043940"/>
                </a:cubicBezTo>
                <a:cubicBezTo>
                  <a:pt x="112152" y="1078230"/>
                  <a:pt x="98182" y="1087120"/>
                  <a:pt x="94372" y="1143000"/>
                </a:cubicBezTo>
                <a:cubicBezTo>
                  <a:pt x="90562" y="1198880"/>
                  <a:pt x="94372" y="1379220"/>
                  <a:pt x="94372" y="1379220"/>
                </a:cubicBezTo>
                <a:cubicBezTo>
                  <a:pt x="94372" y="1433830"/>
                  <a:pt x="99452" y="1441450"/>
                  <a:pt x="94372" y="1470660"/>
                </a:cubicBezTo>
                <a:cubicBezTo>
                  <a:pt x="89292" y="1499870"/>
                  <a:pt x="77862" y="1511300"/>
                  <a:pt x="63892" y="1554480"/>
                </a:cubicBezTo>
                <a:cubicBezTo>
                  <a:pt x="49922" y="1597660"/>
                  <a:pt x="20712" y="1694180"/>
                  <a:pt x="10552" y="1729740"/>
                </a:cubicBezTo>
                <a:cubicBezTo>
                  <a:pt x="392" y="1765300"/>
                  <a:pt x="1662" y="1766570"/>
                  <a:pt x="2932" y="176784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172843" y="5339293"/>
            <a:ext cx="4340667" cy="145440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bg1"/>
                </a:solidFill>
              </a:rPr>
              <a:t>Deformacija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zida</a:t>
            </a:r>
            <a:r>
              <a:rPr lang="en-US" sz="1500" dirty="0" smtClean="0">
                <a:solidFill>
                  <a:schemeClr val="bg1"/>
                </a:solidFill>
              </a:rPr>
              <a:t> ne </a:t>
            </a:r>
            <a:r>
              <a:rPr lang="en-US" sz="1500" dirty="0" err="1" smtClean="0">
                <a:solidFill>
                  <a:schemeClr val="bg1"/>
                </a:solidFill>
              </a:rPr>
              <a:t>zadovoljava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Rankinove</a:t>
            </a:r>
            <a:r>
              <a:rPr lang="en-US" sz="1500" dirty="0" smtClean="0">
                <a:solidFill>
                  <a:schemeClr val="bg1"/>
                </a:solidFill>
              </a:rPr>
              <a:t> u</a:t>
            </a:r>
            <a:r>
              <a:rPr lang="sr-Latn-ME" sz="1500" dirty="0" smtClean="0">
                <a:solidFill>
                  <a:schemeClr val="bg1"/>
                </a:solidFill>
              </a:rPr>
              <a:t>s</a:t>
            </a:r>
            <a:r>
              <a:rPr lang="en-US" sz="1500" dirty="0" smtClean="0">
                <a:solidFill>
                  <a:schemeClr val="bg1"/>
                </a:solidFill>
              </a:rPr>
              <a:t>love. </a:t>
            </a:r>
            <a:r>
              <a:rPr lang="en-US" sz="1500" dirty="0" err="1" smtClean="0">
                <a:solidFill>
                  <a:schemeClr val="bg1"/>
                </a:solidFill>
              </a:rPr>
              <a:t>Preraspodjela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pravolinijskog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dijagrama</a:t>
            </a:r>
            <a:r>
              <a:rPr lang="en-US" sz="1500" dirty="0" smtClean="0">
                <a:solidFill>
                  <a:schemeClr val="bg1"/>
                </a:solidFill>
              </a:rPr>
              <a:t>. </a:t>
            </a:r>
            <a:r>
              <a:rPr lang="en-US" sz="1500" dirty="0" err="1" smtClean="0">
                <a:solidFill>
                  <a:schemeClr val="bg1"/>
                </a:solidFill>
              </a:rPr>
              <a:t>Pritisci</a:t>
            </a:r>
            <a:r>
              <a:rPr lang="en-US" sz="1500" dirty="0" smtClean="0">
                <a:solidFill>
                  <a:schemeClr val="bg1"/>
                </a:solidFill>
              </a:rPr>
              <a:t> se </a:t>
            </a:r>
            <a:r>
              <a:rPr lang="en-US" sz="1500" dirty="0" err="1" smtClean="0">
                <a:solidFill>
                  <a:schemeClr val="bg1"/>
                </a:solidFill>
              </a:rPr>
              <a:t>smanjuju</a:t>
            </a:r>
            <a:r>
              <a:rPr lang="en-US" sz="1500" dirty="0" smtClean="0">
                <a:solidFill>
                  <a:schemeClr val="bg1"/>
                </a:solidFill>
              </a:rPr>
              <a:t> u </a:t>
            </a:r>
            <a:r>
              <a:rPr lang="en-US" sz="1500" dirty="0" err="1" smtClean="0">
                <a:solidFill>
                  <a:schemeClr val="bg1"/>
                </a:solidFill>
              </a:rPr>
              <a:t>polju</a:t>
            </a:r>
            <a:r>
              <a:rPr lang="en-US" sz="1500" dirty="0" smtClean="0">
                <a:solidFill>
                  <a:schemeClr val="bg1"/>
                </a:solidFill>
              </a:rPr>
              <a:t>, a </a:t>
            </a:r>
            <a:r>
              <a:rPr lang="en-US" sz="1500" dirty="0" err="1" smtClean="0">
                <a:solidFill>
                  <a:schemeClr val="bg1"/>
                </a:solidFill>
              </a:rPr>
              <a:t>pove</a:t>
            </a:r>
            <a:r>
              <a:rPr lang="sr-Latn-ME" sz="1500" dirty="0" smtClean="0">
                <a:solidFill>
                  <a:schemeClr val="bg1"/>
                </a:solidFill>
              </a:rPr>
              <a:t>ćavaju u području razupirača A.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00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 animBg="1"/>
      <p:bldP spid="28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Props1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70C04F-E7AC-41AB-9C6D-1B1BB88BFF7F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 2013</Template>
  <TotalTime>22887</TotalTime>
  <Words>671</Words>
  <Application>Microsoft Office PowerPoint</Application>
  <PresentationFormat>Widescreen</PresentationFormat>
  <Paragraphs>88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Segoe UI</vt:lpstr>
      <vt:lpstr>Segoe UI Light</vt:lpstr>
      <vt:lpstr>Symbol</vt:lpstr>
      <vt:lpstr>Times New Roman</vt:lpstr>
      <vt:lpstr>Wingdings</vt:lpstr>
      <vt:lpstr>WelcomeDoc</vt:lpstr>
      <vt:lpstr>Posebne tehnike fundiranja 2021</vt:lpstr>
      <vt:lpstr>Opterećenja podgrada</vt:lpstr>
      <vt:lpstr>Pritisci tla na zaštitne zidove iskopa</vt:lpstr>
      <vt:lpstr>Trapezni oblici pritisaka tla</vt:lpstr>
      <vt:lpstr>Uobičajeni proračun zidova čeličnog priboja i dijafragmi</vt:lpstr>
      <vt:lpstr>Uobičajeni proračun zidova čeličnog priboja i dijafragmi</vt:lpstr>
      <vt:lpstr>Konzolast zaštitni zid</vt:lpstr>
      <vt:lpstr>Zaštitni zid sa jednim razupiranjem</vt:lpstr>
      <vt:lpstr>Zid sa jednim razupiranjem slobodno oslonjen u tlu</vt:lpstr>
      <vt:lpstr>Zid sa jednim razupiranjem,  punog uklještenja u tlu</vt:lpstr>
      <vt:lpstr>Zaštitni zid iskopa sa jednim razupiranjem elastičnog uklještenja u tlu</vt:lpstr>
      <vt:lpstr>Zaštitni zid iskopa sa  više redova oslanjanja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PC</dc:creator>
  <cp:lastModifiedBy>PC</cp:lastModifiedBy>
  <cp:revision>1790</cp:revision>
  <dcterms:created xsi:type="dcterms:W3CDTF">2020-09-27T13:47:40Z</dcterms:created>
  <dcterms:modified xsi:type="dcterms:W3CDTF">2021-04-06T06:27:34Z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