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  <p:sldMasterId id="2147483948" r:id="rId2"/>
  </p:sldMasterIdLst>
  <p:notesMasterIdLst>
    <p:notesMasterId r:id="rId15"/>
  </p:notesMasterIdLst>
  <p:handoutMasterIdLst>
    <p:handoutMasterId r:id="rId16"/>
  </p:handoutMasterIdLst>
  <p:sldIdLst>
    <p:sldId id="474" r:id="rId3"/>
    <p:sldId id="442" r:id="rId4"/>
    <p:sldId id="455" r:id="rId5"/>
    <p:sldId id="456" r:id="rId6"/>
    <p:sldId id="475" r:id="rId7"/>
    <p:sldId id="443" r:id="rId8"/>
    <p:sldId id="444" r:id="rId9"/>
    <p:sldId id="445" r:id="rId10"/>
    <p:sldId id="446" r:id="rId11"/>
    <p:sldId id="447" r:id="rId12"/>
    <p:sldId id="448" r:id="rId13"/>
    <p:sldId id="449" r:id="rId14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Rg st="1" end="100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69696"/>
    <a:srgbClr val="777777"/>
    <a:srgbClr val="835A47"/>
    <a:srgbClr val="5361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56" autoAdjust="0"/>
    <p:restoredTop sz="88151" autoAdjust="0"/>
  </p:normalViewPr>
  <p:slideViewPr>
    <p:cSldViewPr>
      <p:cViewPr varScale="1">
        <p:scale>
          <a:sx n="60" d="100"/>
          <a:sy n="60" d="100"/>
        </p:scale>
        <p:origin x="1184" y="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FDDD2BF9-3510-411F-8D62-D560E5320F43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2024FE05-C216-4DA3-881B-F1BB5D869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1100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1D28D06-14B9-40F7-BA1B-C4630DE26CD1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36ABB89-E731-4801-B8E0-753E7694A3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359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ABB89-E731-4801-B8E0-753E7694A3E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958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2CFDC-A0A2-400D-B7C7-3137178039DA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56B5-1A8C-4CAC-B40B-C1D70423FBB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96045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2CFDC-A0A2-400D-B7C7-3137178039DA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56B5-1A8C-4CAC-B40B-C1D70423FBB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6308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2CFDC-A0A2-400D-B7C7-3137178039DA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56B5-1A8C-4CAC-B40B-C1D70423FBB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438869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/>
          </p:nvPr>
        </p:nvSpPr>
        <p:spPr bwMode="auto">
          <a:xfrm>
            <a:off x="4463819" y="188640"/>
            <a:ext cx="7200800" cy="136815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alt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Универзитет у Београду</a:t>
            </a:r>
            <a:br>
              <a:rPr lang="en-US" alt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en-US" altLang="en-US" sz="3200" b="1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ГРАЂЕВИНСКИ ФАКУЛТЕТ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520218501"/>
              </p:ext>
            </p:extLst>
          </p:nvPr>
        </p:nvGraphicFramePr>
        <p:xfrm>
          <a:off x="7056107" y="1628801"/>
          <a:ext cx="1541347" cy="1413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1104595" imgH="1353312" progId="CDraw">
                  <p:embed/>
                </p:oleObj>
              </mc:Choice>
              <mc:Fallback>
                <p:oleObj r:id="rId2" imgW="1104595" imgH="1353312" progId="CDraw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56107" y="1628801"/>
                        <a:ext cx="1541347" cy="14137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 userDrawn="1"/>
        </p:nvSpPr>
        <p:spPr>
          <a:xfrm>
            <a:off x="4175786" y="3425056"/>
            <a:ext cx="787287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3800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Impact" pitchFamily="34" charset="0"/>
              </a:rPr>
              <a:t>Катедра за</a:t>
            </a:r>
            <a:r>
              <a:rPr lang="en-US" sz="38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Impact" pitchFamily="34" charset="0"/>
              </a:rPr>
              <a:t> </a:t>
            </a:r>
            <a:r>
              <a:rPr lang="sr-Cyrl-RS" sz="3800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Impact" pitchFamily="34" charset="0"/>
              </a:rPr>
              <a:t>грађевинску геотехнику</a:t>
            </a:r>
            <a:endParaRPr lang="sr-Latn-RS" sz="3800" spc="5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>
                  <a:alpha val="95000"/>
                </a:srgbClr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Impact" pitchFamily="34" charset="0"/>
            </a:endParaRPr>
          </a:p>
        </p:txBody>
      </p:sp>
      <p:pic>
        <p:nvPicPr>
          <p:cNvPr id="11" name="Picture 6" descr="Image result for gradjevinski fakultet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62" r="29687"/>
          <a:stretch/>
        </p:blipFill>
        <p:spPr bwMode="auto">
          <a:xfrm>
            <a:off x="65813" y="72008"/>
            <a:ext cx="3821943" cy="67413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300059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hanika T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1882" y="-1"/>
            <a:ext cx="12180118" cy="6909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8" name="Rectangle 7"/>
          <p:cNvSpPr/>
          <p:nvPr userDrawn="1"/>
        </p:nvSpPr>
        <p:spPr>
          <a:xfrm>
            <a:off x="674488" y="87015"/>
            <a:ext cx="11517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TEMELJENJE GRAĐEVINSKIH OBJEKATA PREMA EVROKODU 7</a:t>
            </a:r>
            <a:endParaRPr lang="sr-Latn-RS" sz="2400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0" y="836712"/>
            <a:ext cx="121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6600" y="-22569"/>
            <a:ext cx="695400" cy="73609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692"/>
            <a:ext cx="721224" cy="718339"/>
          </a:xfrm>
          <a:prstGeom prst="rect">
            <a:avLst/>
          </a:prstGeom>
        </p:spPr>
      </p:pic>
      <p:sp>
        <p:nvSpPr>
          <p:cNvPr id="9" name="Snip Single Corner Rectangle 8"/>
          <p:cNvSpPr/>
          <p:nvPr userDrawn="1"/>
        </p:nvSpPr>
        <p:spPr>
          <a:xfrm>
            <a:off x="0" y="908720"/>
            <a:ext cx="768000" cy="5912624"/>
          </a:xfrm>
          <a:prstGeom prst="snip1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11" name="Rectangle 10"/>
          <p:cNvSpPr/>
          <p:nvPr userDrawn="1"/>
        </p:nvSpPr>
        <p:spPr>
          <a:xfrm>
            <a:off x="191049" y="1487681"/>
            <a:ext cx="36033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6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MEHANIKA TLA</a:t>
            </a:r>
            <a:endParaRPr lang="sr-Latn-RS" sz="26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687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Evrok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1882" y="-1"/>
            <a:ext cx="12180118" cy="6909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8" name="Rectangle 7"/>
          <p:cNvSpPr/>
          <p:nvPr userDrawn="1"/>
        </p:nvSpPr>
        <p:spPr>
          <a:xfrm>
            <a:off x="674488" y="87015"/>
            <a:ext cx="11517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TEMELJENJE GRAĐEVINSKIH OBJEKATA PREMA EVROKODU 7</a:t>
            </a:r>
            <a:endParaRPr lang="sr-Latn-RS" sz="2400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0" y="836712"/>
            <a:ext cx="121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6600" y="-22569"/>
            <a:ext cx="695400" cy="73609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692"/>
            <a:ext cx="721224" cy="71833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191049" y="1487681"/>
            <a:ext cx="360335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6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EVROKOD  OP</a:t>
            </a:r>
            <a:r>
              <a:rPr lang="sr-Latn-ME" altLang="en-US" sz="26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ŠTE</a:t>
            </a:r>
            <a:endParaRPr lang="sr-Latn-RS" sz="26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0464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nip Single Corner Rectangle 21"/>
          <p:cNvSpPr/>
          <p:nvPr userDrawn="1"/>
        </p:nvSpPr>
        <p:spPr>
          <a:xfrm>
            <a:off x="0" y="908720"/>
            <a:ext cx="768000" cy="5912624"/>
          </a:xfrm>
          <a:prstGeom prst="snip1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14" name="Rectangle 13"/>
          <p:cNvSpPr/>
          <p:nvPr userDrawn="1"/>
        </p:nvSpPr>
        <p:spPr>
          <a:xfrm>
            <a:off x="47329" y="2060848"/>
            <a:ext cx="645199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ME" sz="35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SADR ŽA J</a:t>
            </a:r>
            <a:endParaRPr lang="sr-Latn-RS" sz="350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1882" y="-1"/>
            <a:ext cx="12180118" cy="6909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11" name="Rectangle 10"/>
          <p:cNvSpPr/>
          <p:nvPr userDrawn="1"/>
        </p:nvSpPr>
        <p:spPr>
          <a:xfrm>
            <a:off x="674488" y="87015"/>
            <a:ext cx="11517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TEMELJENJE GRAĐEVINSKIH OBJEKATA PREMA EVROKODU 7</a:t>
            </a:r>
            <a:endParaRPr lang="sr-Latn-RS" sz="2400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0" y="836712"/>
            <a:ext cx="121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6600" y="-22569"/>
            <a:ext cx="695400" cy="73609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692"/>
            <a:ext cx="721224" cy="718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503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uzdano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nip Single Corner Rectangle 16"/>
          <p:cNvSpPr/>
          <p:nvPr userDrawn="1"/>
        </p:nvSpPr>
        <p:spPr>
          <a:xfrm>
            <a:off x="0" y="908720"/>
            <a:ext cx="768000" cy="5912624"/>
          </a:xfrm>
          <a:prstGeom prst="snip1Rect">
            <a:avLst>
              <a:gd name="adj" fmla="val 50000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18" name="Rectangle 17"/>
          <p:cNvSpPr/>
          <p:nvPr userDrawn="1"/>
        </p:nvSpPr>
        <p:spPr>
          <a:xfrm>
            <a:off x="47329" y="1836107"/>
            <a:ext cx="64519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ME" altLang="en-US" sz="2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 OU Z D A NO S  T</a:t>
            </a:r>
            <a:endParaRPr lang="en-US" altLang="en-US" sz="28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1882" y="-1"/>
            <a:ext cx="12180118" cy="6909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11" name="Rectangle 10"/>
          <p:cNvSpPr/>
          <p:nvPr userDrawn="1"/>
        </p:nvSpPr>
        <p:spPr>
          <a:xfrm>
            <a:off x="674488" y="87015"/>
            <a:ext cx="11517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2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TEMELJENJE GRAĐEVINSKIH OBJEKATA PREMA EVROKODU 7</a:t>
            </a:r>
            <a:endParaRPr lang="sr-Latn-RS" sz="2400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0" y="836712"/>
            <a:ext cx="121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6600" y="-22569"/>
            <a:ext cx="695400" cy="7360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692"/>
            <a:ext cx="721224" cy="718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7038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boratori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1"/>
            <a:ext cx="5519936" cy="6909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21" name="Rectangle 20"/>
          <p:cNvSpPr/>
          <p:nvPr userDrawn="1"/>
        </p:nvSpPr>
        <p:spPr>
          <a:xfrm>
            <a:off x="935766" y="46366"/>
            <a:ext cx="41041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800" b="1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Универзитет</a:t>
            </a:r>
            <a:r>
              <a:rPr lang="en-US" altLang="en-US" sz="18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у </a:t>
            </a:r>
            <a:r>
              <a:rPr lang="en-US" altLang="en-US" sz="1800" b="1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Београду</a:t>
            </a:r>
            <a:br>
              <a:rPr lang="en-US" altLang="en-US" sz="18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en-US" altLang="en-US" sz="18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ГРАЂЕВИНСКИ ФАКУЛТЕТ</a:t>
            </a:r>
            <a:endParaRPr lang="sr-Latn-RS" sz="1800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6672064" y="1"/>
            <a:ext cx="5519936" cy="6909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23" name="Rectangle 22"/>
          <p:cNvSpPr/>
          <p:nvPr userDrawn="1"/>
        </p:nvSpPr>
        <p:spPr>
          <a:xfrm>
            <a:off x="7344139" y="44625"/>
            <a:ext cx="41041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КАТЕДРА</a:t>
            </a:r>
            <a:r>
              <a:rPr lang="sr-Cyrl-RS" altLang="en-US" sz="18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ЗА</a:t>
            </a:r>
            <a:br>
              <a:rPr lang="en-U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sr-Cyrl-R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ГРАЂЕВИНСКУ ГЕОТЕХНИКУ</a:t>
            </a:r>
            <a:endParaRPr lang="sr-Latn-RS" sz="1800">
              <a:solidFill>
                <a:schemeClr val="bg1"/>
              </a:solidFill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0" y="836712"/>
            <a:ext cx="121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962" y="27742"/>
            <a:ext cx="672075" cy="736092"/>
          </a:xfrm>
          <a:prstGeom prst="rect">
            <a:avLst/>
          </a:prstGeom>
        </p:spPr>
      </p:pic>
      <p:sp>
        <p:nvSpPr>
          <p:cNvPr id="26" name="Snip Single Corner Rectangle 25"/>
          <p:cNvSpPr/>
          <p:nvPr userDrawn="1"/>
        </p:nvSpPr>
        <p:spPr>
          <a:xfrm>
            <a:off x="0" y="908720"/>
            <a:ext cx="768000" cy="5912624"/>
          </a:xfrm>
          <a:prstGeom prst="snip1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17" name="Rectangle 16"/>
          <p:cNvSpPr/>
          <p:nvPr userDrawn="1"/>
        </p:nvSpPr>
        <p:spPr>
          <a:xfrm>
            <a:off x="47329" y="1048877"/>
            <a:ext cx="64519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altLang="en-US"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Л</a:t>
            </a:r>
            <a:endParaRPr lang="en-US" altLang="en-US" sz="3000" b="1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n-US" altLang="en-US"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</a:t>
            </a:r>
          </a:p>
          <a:p>
            <a:pPr algn="ctr"/>
            <a:r>
              <a:rPr lang="sr-Cyrl-RS" altLang="en-US"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Б</a:t>
            </a:r>
            <a:endParaRPr lang="en-US" altLang="en-US" sz="3000" b="1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sr-Cyrl-RS" altLang="en-US"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О</a:t>
            </a:r>
            <a:endParaRPr lang="en-US" altLang="en-US" sz="3000" b="1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sr-Cyrl-RS" altLang="en-US"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Р</a:t>
            </a:r>
          </a:p>
          <a:p>
            <a:pPr algn="ctr"/>
            <a:r>
              <a:rPr lang="sr-Cyrl-RS" altLang="en-US"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А</a:t>
            </a:r>
          </a:p>
          <a:p>
            <a:pPr algn="ctr"/>
            <a:r>
              <a:rPr lang="sr-Cyrl-RS" altLang="en-US"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Т</a:t>
            </a:r>
          </a:p>
          <a:p>
            <a:pPr algn="ctr"/>
            <a:r>
              <a:rPr lang="sr-Cyrl-RS" altLang="en-US"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О</a:t>
            </a:r>
          </a:p>
          <a:p>
            <a:pPr algn="ctr"/>
            <a:r>
              <a:rPr lang="sr-Cyrl-RS" altLang="en-US"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Р</a:t>
            </a:r>
          </a:p>
          <a:p>
            <a:pPr algn="ctr"/>
            <a:r>
              <a:rPr lang="sr-Cyrl-RS" altLang="en-US"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И</a:t>
            </a:r>
          </a:p>
          <a:p>
            <a:pPr algn="ctr"/>
            <a:r>
              <a:rPr lang="sr-Cyrl-RS" altLang="en-US"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Ј</a:t>
            </a:r>
          </a:p>
          <a:p>
            <a:pPr algn="ctr"/>
            <a:r>
              <a:rPr lang="sr-Cyrl-RS" altLang="en-US" sz="3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А</a:t>
            </a:r>
            <a:endParaRPr lang="en-US" altLang="en-US" sz="3000" b="1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1195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ASLOV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4610979" y="2721128"/>
            <a:ext cx="7677709" cy="4127652"/>
          </a:xfrm>
          <a:custGeom>
            <a:avLst/>
            <a:gdLst>
              <a:gd name="connsiteX0" fmla="*/ 0 w 5870149"/>
              <a:gd name="connsiteY0" fmla="*/ 0 h 2811622"/>
              <a:gd name="connsiteX1" fmla="*/ 5401536 w 5870149"/>
              <a:gd name="connsiteY1" fmla="*/ 0 h 2811622"/>
              <a:gd name="connsiteX2" fmla="*/ 5870149 w 5870149"/>
              <a:gd name="connsiteY2" fmla="*/ 468613 h 2811622"/>
              <a:gd name="connsiteX3" fmla="*/ 5870149 w 5870149"/>
              <a:gd name="connsiteY3" fmla="*/ 2811622 h 2811622"/>
              <a:gd name="connsiteX4" fmla="*/ 0 w 5870149"/>
              <a:gd name="connsiteY4" fmla="*/ 2811622 h 2811622"/>
              <a:gd name="connsiteX5" fmla="*/ 0 w 5870149"/>
              <a:gd name="connsiteY5" fmla="*/ 0 h 2811622"/>
              <a:gd name="connsiteX0" fmla="*/ 0 w 5870149"/>
              <a:gd name="connsiteY0" fmla="*/ 0 h 2811622"/>
              <a:gd name="connsiteX1" fmla="*/ 5604736 w 5870149"/>
              <a:gd name="connsiteY1" fmla="*/ 520700 h 2811622"/>
              <a:gd name="connsiteX2" fmla="*/ 5870149 w 5870149"/>
              <a:gd name="connsiteY2" fmla="*/ 468613 h 2811622"/>
              <a:gd name="connsiteX3" fmla="*/ 5870149 w 5870149"/>
              <a:gd name="connsiteY3" fmla="*/ 2811622 h 2811622"/>
              <a:gd name="connsiteX4" fmla="*/ 0 w 5870149"/>
              <a:gd name="connsiteY4" fmla="*/ 2811622 h 2811622"/>
              <a:gd name="connsiteX5" fmla="*/ 0 w 5870149"/>
              <a:gd name="connsiteY5" fmla="*/ 0 h 2811622"/>
              <a:gd name="connsiteX0" fmla="*/ 0 w 5870149"/>
              <a:gd name="connsiteY0" fmla="*/ 0 h 2811622"/>
              <a:gd name="connsiteX1" fmla="*/ 5604736 w 5870149"/>
              <a:gd name="connsiteY1" fmla="*/ 520700 h 2811622"/>
              <a:gd name="connsiteX2" fmla="*/ 4689049 w 5870149"/>
              <a:gd name="connsiteY2" fmla="*/ 367013 h 2811622"/>
              <a:gd name="connsiteX3" fmla="*/ 5870149 w 5870149"/>
              <a:gd name="connsiteY3" fmla="*/ 2811622 h 2811622"/>
              <a:gd name="connsiteX4" fmla="*/ 0 w 5870149"/>
              <a:gd name="connsiteY4" fmla="*/ 2811622 h 2811622"/>
              <a:gd name="connsiteX5" fmla="*/ 0 w 5870149"/>
              <a:gd name="connsiteY5" fmla="*/ 0 h 2811622"/>
              <a:gd name="connsiteX0" fmla="*/ 0 w 5870149"/>
              <a:gd name="connsiteY0" fmla="*/ 0 h 2811622"/>
              <a:gd name="connsiteX1" fmla="*/ 4042636 w 5870149"/>
              <a:gd name="connsiteY1" fmla="*/ 342900 h 2811622"/>
              <a:gd name="connsiteX2" fmla="*/ 4689049 w 5870149"/>
              <a:gd name="connsiteY2" fmla="*/ 367013 h 2811622"/>
              <a:gd name="connsiteX3" fmla="*/ 5870149 w 5870149"/>
              <a:gd name="connsiteY3" fmla="*/ 2811622 h 2811622"/>
              <a:gd name="connsiteX4" fmla="*/ 0 w 5870149"/>
              <a:gd name="connsiteY4" fmla="*/ 2811622 h 2811622"/>
              <a:gd name="connsiteX5" fmla="*/ 0 w 5870149"/>
              <a:gd name="connsiteY5" fmla="*/ 0 h 2811622"/>
              <a:gd name="connsiteX0" fmla="*/ 0 w 6098749"/>
              <a:gd name="connsiteY0" fmla="*/ 0 h 2811622"/>
              <a:gd name="connsiteX1" fmla="*/ 4042636 w 6098749"/>
              <a:gd name="connsiteY1" fmla="*/ 342900 h 2811622"/>
              <a:gd name="connsiteX2" fmla="*/ 6098749 w 6098749"/>
              <a:gd name="connsiteY2" fmla="*/ 709913 h 2811622"/>
              <a:gd name="connsiteX3" fmla="*/ 5870149 w 6098749"/>
              <a:gd name="connsiteY3" fmla="*/ 2811622 h 2811622"/>
              <a:gd name="connsiteX4" fmla="*/ 0 w 6098749"/>
              <a:gd name="connsiteY4" fmla="*/ 2811622 h 2811622"/>
              <a:gd name="connsiteX5" fmla="*/ 0 w 6098749"/>
              <a:gd name="connsiteY5" fmla="*/ 0 h 2811622"/>
              <a:gd name="connsiteX0" fmla="*/ 0 w 6154275"/>
              <a:gd name="connsiteY0" fmla="*/ 1308100 h 4119722"/>
              <a:gd name="connsiteX1" fmla="*/ 6011136 w 6154275"/>
              <a:gd name="connsiteY1" fmla="*/ 0 h 4119722"/>
              <a:gd name="connsiteX2" fmla="*/ 6098749 w 6154275"/>
              <a:gd name="connsiteY2" fmla="*/ 2018013 h 4119722"/>
              <a:gd name="connsiteX3" fmla="*/ 5870149 w 6154275"/>
              <a:gd name="connsiteY3" fmla="*/ 4119722 h 4119722"/>
              <a:gd name="connsiteX4" fmla="*/ 0 w 6154275"/>
              <a:gd name="connsiteY4" fmla="*/ 4119722 h 4119722"/>
              <a:gd name="connsiteX5" fmla="*/ 0 w 6154275"/>
              <a:gd name="connsiteY5" fmla="*/ 1308100 h 4119722"/>
              <a:gd name="connsiteX0" fmla="*/ 0 w 6125829"/>
              <a:gd name="connsiteY0" fmla="*/ 1414748 h 4226370"/>
              <a:gd name="connsiteX1" fmla="*/ 6011136 w 6125829"/>
              <a:gd name="connsiteY1" fmla="*/ 106648 h 4226370"/>
              <a:gd name="connsiteX2" fmla="*/ 6009849 w 6125829"/>
              <a:gd name="connsiteY2" fmla="*/ 118061 h 4226370"/>
              <a:gd name="connsiteX3" fmla="*/ 5870149 w 6125829"/>
              <a:gd name="connsiteY3" fmla="*/ 4226370 h 4226370"/>
              <a:gd name="connsiteX4" fmla="*/ 0 w 6125829"/>
              <a:gd name="connsiteY4" fmla="*/ 4226370 h 4226370"/>
              <a:gd name="connsiteX5" fmla="*/ 0 w 6125829"/>
              <a:gd name="connsiteY5" fmla="*/ 1414748 h 4226370"/>
              <a:gd name="connsiteX0" fmla="*/ 0 w 6187649"/>
              <a:gd name="connsiteY0" fmla="*/ 1414748 h 4226370"/>
              <a:gd name="connsiteX1" fmla="*/ 6011136 w 6187649"/>
              <a:gd name="connsiteY1" fmla="*/ 106648 h 4226370"/>
              <a:gd name="connsiteX2" fmla="*/ 6009849 w 6187649"/>
              <a:gd name="connsiteY2" fmla="*/ 118061 h 4226370"/>
              <a:gd name="connsiteX3" fmla="*/ 6187649 w 6187649"/>
              <a:gd name="connsiteY3" fmla="*/ 4226370 h 4226370"/>
              <a:gd name="connsiteX4" fmla="*/ 0 w 6187649"/>
              <a:gd name="connsiteY4" fmla="*/ 4226370 h 4226370"/>
              <a:gd name="connsiteX5" fmla="*/ 0 w 6187649"/>
              <a:gd name="connsiteY5" fmla="*/ 1414748 h 4226370"/>
              <a:gd name="connsiteX0" fmla="*/ 0 w 6200085"/>
              <a:gd name="connsiteY0" fmla="*/ 1424080 h 4235702"/>
              <a:gd name="connsiteX1" fmla="*/ 6011136 w 6200085"/>
              <a:gd name="connsiteY1" fmla="*/ 115980 h 4235702"/>
              <a:gd name="connsiteX2" fmla="*/ 6187649 w 6200085"/>
              <a:gd name="connsiteY2" fmla="*/ 114693 h 4235702"/>
              <a:gd name="connsiteX3" fmla="*/ 6187649 w 6200085"/>
              <a:gd name="connsiteY3" fmla="*/ 4235702 h 4235702"/>
              <a:gd name="connsiteX4" fmla="*/ 0 w 6200085"/>
              <a:gd name="connsiteY4" fmla="*/ 4235702 h 4235702"/>
              <a:gd name="connsiteX5" fmla="*/ 0 w 6200085"/>
              <a:gd name="connsiteY5" fmla="*/ 1424080 h 4235702"/>
              <a:gd name="connsiteX0" fmla="*/ 0 w 6208861"/>
              <a:gd name="connsiteY0" fmla="*/ 1316613 h 4128235"/>
              <a:gd name="connsiteX1" fmla="*/ 6011136 w 6208861"/>
              <a:gd name="connsiteY1" fmla="*/ 8513 h 4128235"/>
              <a:gd name="connsiteX2" fmla="*/ 6200349 w 6208861"/>
              <a:gd name="connsiteY2" fmla="*/ 197726 h 4128235"/>
              <a:gd name="connsiteX3" fmla="*/ 6187649 w 6208861"/>
              <a:gd name="connsiteY3" fmla="*/ 4128235 h 4128235"/>
              <a:gd name="connsiteX4" fmla="*/ 0 w 6208861"/>
              <a:gd name="connsiteY4" fmla="*/ 4128235 h 4128235"/>
              <a:gd name="connsiteX5" fmla="*/ 0 w 6208861"/>
              <a:gd name="connsiteY5" fmla="*/ 1316613 h 4128235"/>
              <a:gd name="connsiteX0" fmla="*/ 0 w 6206470"/>
              <a:gd name="connsiteY0" fmla="*/ 1315504 h 4127126"/>
              <a:gd name="connsiteX1" fmla="*/ 6011136 w 6206470"/>
              <a:gd name="connsiteY1" fmla="*/ 7404 h 4127126"/>
              <a:gd name="connsiteX2" fmla="*/ 6200349 w 6206470"/>
              <a:gd name="connsiteY2" fmla="*/ 196617 h 4127126"/>
              <a:gd name="connsiteX3" fmla="*/ 6187649 w 6206470"/>
              <a:gd name="connsiteY3" fmla="*/ 4127126 h 4127126"/>
              <a:gd name="connsiteX4" fmla="*/ 0 w 6206470"/>
              <a:gd name="connsiteY4" fmla="*/ 4127126 h 4127126"/>
              <a:gd name="connsiteX5" fmla="*/ 0 w 6206470"/>
              <a:gd name="connsiteY5" fmla="*/ 1315504 h 4127126"/>
              <a:gd name="connsiteX0" fmla="*/ 0 w 6204043"/>
              <a:gd name="connsiteY0" fmla="*/ 1316561 h 4128183"/>
              <a:gd name="connsiteX1" fmla="*/ 6011136 w 6204043"/>
              <a:gd name="connsiteY1" fmla="*/ 8461 h 4128183"/>
              <a:gd name="connsiteX2" fmla="*/ 6200349 w 6204043"/>
              <a:gd name="connsiteY2" fmla="*/ 197674 h 4128183"/>
              <a:gd name="connsiteX3" fmla="*/ 6187649 w 6204043"/>
              <a:gd name="connsiteY3" fmla="*/ 4128183 h 4128183"/>
              <a:gd name="connsiteX4" fmla="*/ 0 w 6204043"/>
              <a:gd name="connsiteY4" fmla="*/ 4128183 h 4128183"/>
              <a:gd name="connsiteX5" fmla="*/ 0 w 6204043"/>
              <a:gd name="connsiteY5" fmla="*/ 1316561 h 4128183"/>
              <a:gd name="connsiteX0" fmla="*/ 0 w 6201122"/>
              <a:gd name="connsiteY0" fmla="*/ 1316561 h 4128183"/>
              <a:gd name="connsiteX1" fmla="*/ 6011136 w 6201122"/>
              <a:gd name="connsiteY1" fmla="*/ 8461 h 4128183"/>
              <a:gd name="connsiteX2" fmla="*/ 6200349 w 6201122"/>
              <a:gd name="connsiteY2" fmla="*/ 197674 h 4128183"/>
              <a:gd name="connsiteX3" fmla="*/ 6187649 w 6201122"/>
              <a:gd name="connsiteY3" fmla="*/ 4128183 h 4128183"/>
              <a:gd name="connsiteX4" fmla="*/ 0 w 6201122"/>
              <a:gd name="connsiteY4" fmla="*/ 4128183 h 4128183"/>
              <a:gd name="connsiteX5" fmla="*/ 0 w 6201122"/>
              <a:gd name="connsiteY5" fmla="*/ 1316561 h 4128183"/>
              <a:gd name="connsiteX0" fmla="*/ 0 w 6200349"/>
              <a:gd name="connsiteY0" fmla="*/ 1316561 h 4128183"/>
              <a:gd name="connsiteX1" fmla="*/ 6011136 w 6200349"/>
              <a:gd name="connsiteY1" fmla="*/ 8461 h 4128183"/>
              <a:gd name="connsiteX2" fmla="*/ 6200349 w 6200349"/>
              <a:gd name="connsiteY2" fmla="*/ 197674 h 4128183"/>
              <a:gd name="connsiteX3" fmla="*/ 6187649 w 6200349"/>
              <a:gd name="connsiteY3" fmla="*/ 4128183 h 4128183"/>
              <a:gd name="connsiteX4" fmla="*/ 0 w 6200349"/>
              <a:gd name="connsiteY4" fmla="*/ 4128183 h 4128183"/>
              <a:gd name="connsiteX5" fmla="*/ 0 w 6200349"/>
              <a:gd name="connsiteY5" fmla="*/ 1316561 h 4128183"/>
              <a:gd name="connsiteX0" fmla="*/ 0 w 6200359"/>
              <a:gd name="connsiteY0" fmla="*/ 1316030 h 4127652"/>
              <a:gd name="connsiteX1" fmla="*/ 6011136 w 6200359"/>
              <a:gd name="connsiteY1" fmla="*/ 7930 h 4127652"/>
              <a:gd name="connsiteX2" fmla="*/ 6200349 w 6200359"/>
              <a:gd name="connsiteY2" fmla="*/ 197143 h 4127652"/>
              <a:gd name="connsiteX3" fmla="*/ 6187649 w 6200359"/>
              <a:gd name="connsiteY3" fmla="*/ 4127652 h 4127652"/>
              <a:gd name="connsiteX4" fmla="*/ 0 w 6200359"/>
              <a:gd name="connsiteY4" fmla="*/ 4127652 h 4127652"/>
              <a:gd name="connsiteX5" fmla="*/ 0 w 6200359"/>
              <a:gd name="connsiteY5" fmla="*/ 1316030 h 4127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00359" h="4127652">
                <a:moveTo>
                  <a:pt x="0" y="1316030"/>
                </a:moveTo>
                <a:cubicBezTo>
                  <a:pt x="1800512" y="1316030"/>
                  <a:pt x="4210719" y="26419"/>
                  <a:pt x="6011136" y="7930"/>
                </a:cubicBezTo>
                <a:cubicBezTo>
                  <a:pt x="6242998" y="5549"/>
                  <a:pt x="6193165" y="-54522"/>
                  <a:pt x="6200349" y="197143"/>
                </a:cubicBezTo>
                <a:cubicBezTo>
                  <a:pt x="6196116" y="1507313"/>
                  <a:pt x="6191882" y="2817482"/>
                  <a:pt x="6187649" y="4127652"/>
                </a:cubicBezTo>
                <a:lnTo>
                  <a:pt x="0" y="4127652"/>
                </a:lnTo>
                <a:lnTo>
                  <a:pt x="0" y="1316030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Cyrl-RS" sz="3800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alpha val="95000"/>
                </a:schemeClr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Impact" pitchFamily="34" charset="0"/>
            </a:endParaRPr>
          </a:p>
          <a:p>
            <a:pPr algn="ctr"/>
            <a:r>
              <a:rPr lang="sr-Latn-ME" sz="4000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Impact" pitchFamily="34" charset="0"/>
              </a:rPr>
              <a:t>TEMEJENJE</a:t>
            </a:r>
            <a:r>
              <a:rPr lang="sr-Latn-ME" sz="4000" spc="50" baseline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alpha val="95000"/>
                  </a:schemeClr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  <a:latin typeface="Impact" pitchFamily="34" charset="0"/>
              </a:rPr>
              <a:t> GRAĐEVINSKIH OBJEKATA PREMA EVROKODU 7</a:t>
            </a:r>
            <a:endParaRPr lang="sr-Latn-RS" sz="4000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alpha val="95000"/>
                </a:schemeClr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Impact" pitchFamily="34" charset="0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994849" y="240455"/>
            <a:ext cx="42689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r-Latn-ME" sz="2800" b="1" spc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Podgorica</a:t>
            </a:r>
            <a:r>
              <a:rPr lang="en-US" sz="2800" b="1" spc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,</a:t>
            </a:r>
            <a:r>
              <a:rPr lang="sr-Latn-ME" sz="2800" b="1" spc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spc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D</a:t>
            </a:r>
            <a:r>
              <a:rPr lang="sr-Latn-ME" sz="2800" b="1" spc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ecembar 2018.</a:t>
            </a:r>
            <a:endParaRPr lang="sr-Latn-RS" sz="2800" spc="5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bg1">
                  <a:alpha val="95000"/>
                </a:schemeClr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  <a:latin typeface="Impact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008" b="94378" l="4800" r="97000">
                        <a14:foregroundMark x1="15800" y1="21084" x2="15800" y2="21084"/>
                        <a14:foregroundMark x1="37800" y1="28112" x2="37800" y2="28112"/>
                        <a14:foregroundMark x1="50200" y1="94779" x2="50200" y2="94779"/>
                        <a14:foregroundMark x1="4800" y1="53213" x2="4800" y2="53213"/>
                        <a14:foregroundMark x1="97200" y1="51205" x2="97200" y2="51205"/>
                        <a14:foregroundMark x1="52200" y1="2008" x2="52200" y2="2008"/>
                        <a14:foregroundMark x1="58600" y1="67671" x2="58600" y2="67671"/>
                        <a14:foregroundMark x1="67600" y1="39157" x2="67600" y2="391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636" y="925835"/>
            <a:ext cx="2151732" cy="2143125"/>
          </a:xfrm>
          <a:prstGeom prst="rect">
            <a:avLst/>
          </a:prstGeom>
        </p:spPr>
      </p:pic>
      <p:pic>
        <p:nvPicPr>
          <p:cNvPr id="8414" name="Picture 22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43725" cy="3465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329" y="3465671"/>
            <a:ext cx="4794053" cy="3392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9804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astavni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1"/>
            <a:ext cx="5519936" cy="6909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19" name="Rectangle 18"/>
          <p:cNvSpPr/>
          <p:nvPr userDrawn="1"/>
        </p:nvSpPr>
        <p:spPr>
          <a:xfrm>
            <a:off x="935766" y="46366"/>
            <a:ext cx="41041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Универзитет у Београду</a:t>
            </a:r>
            <a:br>
              <a:rPr lang="en-U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en-U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ГРАЂЕВИНСКИ ФАКУЛТЕТ</a:t>
            </a:r>
            <a:endParaRPr lang="sr-Latn-RS" sz="180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6672064" y="1"/>
            <a:ext cx="5519936" cy="69095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21" name="Rectangle 20"/>
          <p:cNvSpPr/>
          <p:nvPr userDrawn="1"/>
        </p:nvSpPr>
        <p:spPr>
          <a:xfrm>
            <a:off x="7344139" y="44625"/>
            <a:ext cx="41041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КАТЕДРА</a:t>
            </a:r>
            <a:r>
              <a:rPr lang="sr-Cyrl-RS" altLang="en-US" sz="18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ЗА</a:t>
            </a:r>
            <a:br>
              <a:rPr lang="en-U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sr-Cyrl-R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ГРАЂЕВИНСКУ ГЕОТЕХНИКУ</a:t>
            </a:r>
            <a:endParaRPr lang="sr-Latn-RS" sz="1800">
              <a:solidFill>
                <a:schemeClr val="bg1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0" y="836712"/>
            <a:ext cx="1219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962" y="27742"/>
            <a:ext cx="672075" cy="736092"/>
          </a:xfrm>
          <a:prstGeom prst="rect">
            <a:avLst/>
          </a:prstGeom>
        </p:spPr>
      </p:pic>
      <p:sp>
        <p:nvSpPr>
          <p:cNvPr id="24" name="Snip Single Corner Rectangle 23"/>
          <p:cNvSpPr/>
          <p:nvPr userDrawn="1"/>
        </p:nvSpPr>
        <p:spPr>
          <a:xfrm>
            <a:off x="0" y="908720"/>
            <a:ext cx="768000" cy="5912624"/>
          </a:xfrm>
          <a:prstGeom prst="snip1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15" name="Rectangle 14"/>
          <p:cNvSpPr/>
          <p:nvPr userDrawn="1"/>
        </p:nvSpPr>
        <p:spPr>
          <a:xfrm>
            <a:off x="61401" y="1340768"/>
            <a:ext cx="64519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Н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А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С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Т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А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В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Н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И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Ц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И</a:t>
            </a:r>
            <a:endParaRPr lang="en-US" altLang="en-US" sz="30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0259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2CFDC-A0A2-400D-B7C7-3137178039DA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56B5-1A8C-4CAC-B40B-C1D70423FBB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333083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1"/>
            <a:ext cx="5519936" cy="69095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17" name="Rectangle 16"/>
          <p:cNvSpPr/>
          <p:nvPr userDrawn="1"/>
        </p:nvSpPr>
        <p:spPr>
          <a:xfrm>
            <a:off x="935766" y="46366"/>
            <a:ext cx="41041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Универзитет у Београду</a:t>
            </a:r>
            <a:br>
              <a:rPr lang="en-U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en-U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ГРАЂЕВИНСКИ ФАКУЛТЕТ</a:t>
            </a:r>
            <a:endParaRPr lang="sr-Latn-RS" sz="180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6672064" y="1"/>
            <a:ext cx="5519936" cy="69095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  <a:shade val="30000"/>
                  <a:satMod val="115000"/>
                </a:schemeClr>
              </a:gs>
              <a:gs pos="50000">
                <a:schemeClr val="bg1">
                  <a:lumMod val="50000"/>
                  <a:shade val="67500"/>
                  <a:satMod val="115000"/>
                </a:schemeClr>
              </a:gs>
              <a:gs pos="100000">
                <a:schemeClr val="bg1">
                  <a:lumMod val="5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19" name="Rectangle 18"/>
          <p:cNvSpPr/>
          <p:nvPr userDrawn="1"/>
        </p:nvSpPr>
        <p:spPr>
          <a:xfrm>
            <a:off x="7344139" y="44625"/>
            <a:ext cx="41041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КАТЕДРА</a:t>
            </a:r>
            <a:r>
              <a:rPr lang="sr-Cyrl-RS" altLang="en-US" sz="1800" b="1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ЗА</a:t>
            </a:r>
            <a:br>
              <a:rPr lang="en-U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sr-Cyrl-RS" altLang="en-US" sz="1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ГРАЂЕВИНСКУ ГЕОТЕХНИКУ</a:t>
            </a:r>
            <a:endParaRPr lang="sr-Latn-RS" sz="1800">
              <a:solidFill>
                <a:schemeClr val="bg1"/>
              </a:solidFill>
            </a:endParaRP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0" y="836712"/>
            <a:ext cx="121920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627" y="28613"/>
            <a:ext cx="672075" cy="736092"/>
          </a:xfrm>
          <a:prstGeom prst="rect">
            <a:avLst/>
          </a:prstGeom>
        </p:spPr>
      </p:pic>
      <p:sp>
        <p:nvSpPr>
          <p:cNvPr id="22" name="Snip Single Corner Rectangle 21"/>
          <p:cNvSpPr/>
          <p:nvPr userDrawn="1"/>
        </p:nvSpPr>
        <p:spPr>
          <a:xfrm>
            <a:off x="0" y="908720"/>
            <a:ext cx="768000" cy="5912624"/>
          </a:xfrm>
          <a:prstGeom prst="snip1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 sz="1800"/>
          </a:p>
        </p:txBody>
      </p:sp>
      <p:sp>
        <p:nvSpPr>
          <p:cNvPr id="14" name="Rectangle 13"/>
          <p:cNvSpPr/>
          <p:nvPr userDrawn="1"/>
        </p:nvSpPr>
        <p:spPr>
          <a:xfrm>
            <a:off x="61401" y="1412777"/>
            <a:ext cx="64519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Н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А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С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Т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А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В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Н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И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Ц</a:t>
            </a:r>
          </a:p>
          <a:p>
            <a:pPr algn="ctr"/>
            <a:r>
              <a:rPr lang="sr-Cyrl-RS" altLang="en-US" sz="3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И</a:t>
            </a:r>
            <a:endParaRPr lang="en-US" altLang="en-US" sz="30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075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C0DA-26E9-4D11-B8EC-A6BA4C9EB1BC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1C8C-E1CC-4431-94BB-8271633289FF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05399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C0DA-26E9-4D11-B8EC-A6BA4C9EB1BC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1C8C-E1CC-4431-94BB-8271633289FF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3507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C0DA-26E9-4D11-B8EC-A6BA4C9EB1BC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1C8C-E1CC-4431-94BB-8271633289FF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99304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C0DA-26E9-4D11-B8EC-A6BA4C9EB1BC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1C8C-E1CC-4431-94BB-8271633289FF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625622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C0DA-26E9-4D11-B8EC-A6BA4C9EB1BC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1C8C-E1CC-4431-94BB-8271633289FF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2661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C0DA-26E9-4D11-B8EC-A6BA4C9EB1BC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1C8C-E1CC-4431-94BB-8271633289FF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19886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C0DA-26E9-4D11-B8EC-A6BA4C9EB1BC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1C8C-E1CC-4431-94BB-8271633289FF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324210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C0DA-26E9-4D11-B8EC-A6BA4C9EB1BC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1C8C-E1CC-4431-94BB-8271633289FF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0771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C0DA-26E9-4D11-B8EC-A6BA4C9EB1BC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1C8C-E1CC-4431-94BB-8271633289FF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90942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2CFDC-A0A2-400D-B7C7-3137178039DA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56B5-1A8C-4CAC-B40B-C1D70423FBB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7192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C0DA-26E9-4D11-B8EC-A6BA4C9EB1BC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1C8C-E1CC-4431-94BB-8271633289FF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76043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C0DA-26E9-4D11-B8EC-A6BA4C9EB1BC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D1C8C-E1CC-4431-94BB-8271633289FF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13323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2CFDC-A0A2-400D-B7C7-3137178039DA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56B5-1A8C-4CAC-B40B-C1D70423FBB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876955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2CFDC-A0A2-400D-B7C7-3137178039DA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56B5-1A8C-4CAC-B40B-C1D70423FBB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91447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2CFDC-A0A2-400D-B7C7-3137178039DA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56B5-1A8C-4CAC-B40B-C1D70423FBB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60105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2CFDC-A0A2-400D-B7C7-3137178039DA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56B5-1A8C-4CAC-B40B-C1D70423FBB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58514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2CFDC-A0A2-400D-B7C7-3137178039DA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56B5-1A8C-4CAC-B40B-C1D70423FBB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6889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2CFDC-A0A2-400D-B7C7-3137178039DA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56B5-1A8C-4CAC-B40B-C1D70423FBB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16757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2CFDC-A0A2-400D-B7C7-3137178039DA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B56B5-1A8C-4CAC-B40B-C1D70423FBB4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14491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  <p:sldLayoutId id="2147483937" r:id="rId12"/>
    <p:sldLayoutId id="2147483972" r:id="rId13"/>
    <p:sldLayoutId id="2147483974" r:id="rId14"/>
    <p:sldLayoutId id="2147483939" r:id="rId15"/>
    <p:sldLayoutId id="2147483940" r:id="rId16"/>
    <p:sldLayoutId id="2147483941" r:id="rId17"/>
    <p:sldLayoutId id="2147483942" r:id="rId18"/>
    <p:sldLayoutId id="2147483944" r:id="rId19"/>
    <p:sldLayoutId id="2147483945" r:id="rId2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FC0DA-26E9-4D11-B8EC-A6BA4C9EB1BC}" type="datetimeFigureOut">
              <a:rPr lang="sr-Latn-RS" smtClean="0"/>
              <a:t>31.5.2024.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D1C8C-E1CC-4431-94BB-8271633289FF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566969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13" Type="http://schemas.openxmlformats.org/officeDocument/2006/relationships/image" Target="../media/image72.wmf"/><Relationship Id="rId18" Type="http://schemas.openxmlformats.org/officeDocument/2006/relationships/oleObject" Target="../embeddings/oleObject62.bin"/><Relationship Id="rId26" Type="http://schemas.openxmlformats.org/officeDocument/2006/relationships/oleObject" Target="../embeddings/oleObject67.bin"/><Relationship Id="rId3" Type="http://schemas.openxmlformats.org/officeDocument/2006/relationships/image" Target="../media/image76.wmf"/><Relationship Id="rId21" Type="http://schemas.openxmlformats.org/officeDocument/2006/relationships/oleObject" Target="../embeddings/oleObject64.bin"/><Relationship Id="rId7" Type="http://schemas.openxmlformats.org/officeDocument/2006/relationships/image" Target="../media/image78.wmf"/><Relationship Id="rId12" Type="http://schemas.openxmlformats.org/officeDocument/2006/relationships/oleObject" Target="../embeddings/oleObject59.bin"/><Relationship Id="rId17" Type="http://schemas.openxmlformats.org/officeDocument/2006/relationships/image" Target="../media/image82.wmf"/><Relationship Id="rId25" Type="http://schemas.openxmlformats.org/officeDocument/2006/relationships/oleObject" Target="../embeddings/oleObject66.bin"/><Relationship Id="rId2" Type="http://schemas.openxmlformats.org/officeDocument/2006/relationships/oleObject" Target="../embeddings/oleObject54.bin"/><Relationship Id="rId16" Type="http://schemas.openxmlformats.org/officeDocument/2006/relationships/oleObject" Target="../embeddings/oleObject61.bin"/><Relationship Id="rId20" Type="http://schemas.openxmlformats.org/officeDocument/2006/relationships/image" Target="../media/image83.wmf"/><Relationship Id="rId29" Type="http://schemas.openxmlformats.org/officeDocument/2006/relationships/image" Target="../media/image87.wmf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56.bin"/><Relationship Id="rId11" Type="http://schemas.openxmlformats.org/officeDocument/2006/relationships/image" Target="../media/image80.wmf"/><Relationship Id="rId24" Type="http://schemas.openxmlformats.org/officeDocument/2006/relationships/image" Target="../media/image85.wmf"/><Relationship Id="rId5" Type="http://schemas.openxmlformats.org/officeDocument/2006/relationships/image" Target="../media/image77.wmf"/><Relationship Id="rId15" Type="http://schemas.openxmlformats.org/officeDocument/2006/relationships/image" Target="../media/image81.wmf"/><Relationship Id="rId23" Type="http://schemas.openxmlformats.org/officeDocument/2006/relationships/oleObject" Target="../embeddings/oleObject65.bin"/><Relationship Id="rId28" Type="http://schemas.openxmlformats.org/officeDocument/2006/relationships/oleObject" Target="../embeddings/oleObject68.bin"/><Relationship Id="rId10" Type="http://schemas.openxmlformats.org/officeDocument/2006/relationships/oleObject" Target="../embeddings/oleObject58.bin"/><Relationship Id="rId19" Type="http://schemas.openxmlformats.org/officeDocument/2006/relationships/oleObject" Target="../embeddings/oleObject63.bin"/><Relationship Id="rId4" Type="http://schemas.openxmlformats.org/officeDocument/2006/relationships/oleObject" Target="../embeddings/oleObject55.bin"/><Relationship Id="rId9" Type="http://schemas.openxmlformats.org/officeDocument/2006/relationships/image" Target="../media/image79.wmf"/><Relationship Id="rId14" Type="http://schemas.openxmlformats.org/officeDocument/2006/relationships/oleObject" Target="../embeddings/oleObject60.bin"/><Relationship Id="rId22" Type="http://schemas.openxmlformats.org/officeDocument/2006/relationships/image" Target="../media/image84.wmf"/><Relationship Id="rId27" Type="http://schemas.openxmlformats.org/officeDocument/2006/relationships/image" Target="../media/image86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wmf"/><Relationship Id="rId13" Type="http://schemas.openxmlformats.org/officeDocument/2006/relationships/oleObject" Target="../embeddings/oleObject74.bin"/><Relationship Id="rId18" Type="http://schemas.openxmlformats.org/officeDocument/2006/relationships/image" Target="../media/image96.wmf"/><Relationship Id="rId26" Type="http://schemas.openxmlformats.org/officeDocument/2006/relationships/image" Target="../media/image100.wmf"/><Relationship Id="rId3" Type="http://schemas.openxmlformats.org/officeDocument/2006/relationships/oleObject" Target="../embeddings/oleObject69.bin"/><Relationship Id="rId21" Type="http://schemas.openxmlformats.org/officeDocument/2006/relationships/oleObject" Target="../embeddings/oleObject78.bin"/><Relationship Id="rId7" Type="http://schemas.openxmlformats.org/officeDocument/2006/relationships/oleObject" Target="../embeddings/oleObject71.bin"/><Relationship Id="rId12" Type="http://schemas.openxmlformats.org/officeDocument/2006/relationships/image" Target="../media/image93.wmf"/><Relationship Id="rId17" Type="http://schemas.openxmlformats.org/officeDocument/2006/relationships/oleObject" Target="../embeddings/oleObject76.bin"/><Relationship Id="rId25" Type="http://schemas.openxmlformats.org/officeDocument/2006/relationships/oleObject" Target="../embeddings/oleObject80.bin"/><Relationship Id="rId2" Type="http://schemas.openxmlformats.org/officeDocument/2006/relationships/image" Target="../media/image88.jpeg"/><Relationship Id="rId16" Type="http://schemas.openxmlformats.org/officeDocument/2006/relationships/image" Target="../media/image95.wmf"/><Relationship Id="rId20" Type="http://schemas.openxmlformats.org/officeDocument/2006/relationships/image" Target="../media/image97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wmf"/><Relationship Id="rId11" Type="http://schemas.openxmlformats.org/officeDocument/2006/relationships/oleObject" Target="../embeddings/oleObject73.bin"/><Relationship Id="rId24" Type="http://schemas.openxmlformats.org/officeDocument/2006/relationships/image" Target="../media/image99.wmf"/><Relationship Id="rId5" Type="http://schemas.openxmlformats.org/officeDocument/2006/relationships/oleObject" Target="../embeddings/oleObject70.bin"/><Relationship Id="rId15" Type="http://schemas.openxmlformats.org/officeDocument/2006/relationships/oleObject" Target="../embeddings/oleObject75.bin"/><Relationship Id="rId23" Type="http://schemas.openxmlformats.org/officeDocument/2006/relationships/oleObject" Target="../embeddings/oleObject79.bin"/><Relationship Id="rId10" Type="http://schemas.openxmlformats.org/officeDocument/2006/relationships/image" Target="../media/image92.wmf"/><Relationship Id="rId19" Type="http://schemas.openxmlformats.org/officeDocument/2006/relationships/oleObject" Target="../embeddings/oleObject77.bin"/><Relationship Id="rId4" Type="http://schemas.openxmlformats.org/officeDocument/2006/relationships/image" Target="../media/image89.wmf"/><Relationship Id="rId9" Type="http://schemas.openxmlformats.org/officeDocument/2006/relationships/oleObject" Target="../embeddings/oleObject72.bin"/><Relationship Id="rId14" Type="http://schemas.openxmlformats.org/officeDocument/2006/relationships/image" Target="../media/image94.wmf"/><Relationship Id="rId22" Type="http://schemas.openxmlformats.org/officeDocument/2006/relationships/image" Target="../media/image98.wmf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6.wmf"/><Relationship Id="rId18" Type="http://schemas.openxmlformats.org/officeDocument/2006/relationships/oleObject" Target="../embeddings/oleObject89.bin"/><Relationship Id="rId26" Type="http://schemas.openxmlformats.org/officeDocument/2006/relationships/image" Target="../media/image111.wmf"/><Relationship Id="rId39" Type="http://schemas.openxmlformats.org/officeDocument/2006/relationships/oleObject" Target="../embeddings/oleObject99.bin"/><Relationship Id="rId21" Type="http://schemas.openxmlformats.org/officeDocument/2006/relationships/image" Target="../media/image109.wmf"/><Relationship Id="rId34" Type="http://schemas.openxmlformats.org/officeDocument/2006/relationships/image" Target="../media/image115.wmf"/><Relationship Id="rId7" Type="http://schemas.openxmlformats.org/officeDocument/2006/relationships/image" Target="../media/image103.wmf"/><Relationship Id="rId12" Type="http://schemas.openxmlformats.org/officeDocument/2006/relationships/oleObject" Target="../embeddings/oleObject86.bin"/><Relationship Id="rId17" Type="http://schemas.openxmlformats.org/officeDocument/2006/relationships/image" Target="../media/image107.wmf"/><Relationship Id="rId25" Type="http://schemas.openxmlformats.org/officeDocument/2006/relationships/oleObject" Target="../embeddings/oleObject92.bin"/><Relationship Id="rId33" Type="http://schemas.openxmlformats.org/officeDocument/2006/relationships/oleObject" Target="../embeddings/oleObject96.bin"/><Relationship Id="rId38" Type="http://schemas.openxmlformats.org/officeDocument/2006/relationships/image" Target="../media/image117.wmf"/><Relationship Id="rId2" Type="http://schemas.openxmlformats.org/officeDocument/2006/relationships/oleObject" Target="../embeddings/oleObject81.bin"/><Relationship Id="rId16" Type="http://schemas.openxmlformats.org/officeDocument/2006/relationships/oleObject" Target="../embeddings/oleObject88.bin"/><Relationship Id="rId20" Type="http://schemas.openxmlformats.org/officeDocument/2006/relationships/oleObject" Target="../embeddings/oleObject90.bin"/><Relationship Id="rId29" Type="http://schemas.openxmlformats.org/officeDocument/2006/relationships/oleObject" Target="../embeddings/oleObject94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83.bin"/><Relationship Id="rId11" Type="http://schemas.openxmlformats.org/officeDocument/2006/relationships/image" Target="../media/image105.wmf"/><Relationship Id="rId24" Type="http://schemas.openxmlformats.org/officeDocument/2006/relationships/image" Target="../media/image88.jpeg"/><Relationship Id="rId32" Type="http://schemas.openxmlformats.org/officeDocument/2006/relationships/image" Target="../media/image114.wmf"/><Relationship Id="rId37" Type="http://schemas.openxmlformats.org/officeDocument/2006/relationships/oleObject" Target="../embeddings/oleObject98.bin"/><Relationship Id="rId40" Type="http://schemas.openxmlformats.org/officeDocument/2006/relationships/image" Target="../media/image118.wmf"/><Relationship Id="rId5" Type="http://schemas.openxmlformats.org/officeDocument/2006/relationships/image" Target="../media/image102.wmf"/><Relationship Id="rId15" Type="http://schemas.openxmlformats.org/officeDocument/2006/relationships/image" Target="../media/image65.wmf"/><Relationship Id="rId23" Type="http://schemas.openxmlformats.org/officeDocument/2006/relationships/image" Target="../media/image110.wmf"/><Relationship Id="rId28" Type="http://schemas.openxmlformats.org/officeDocument/2006/relationships/image" Target="../media/image112.wmf"/><Relationship Id="rId36" Type="http://schemas.openxmlformats.org/officeDocument/2006/relationships/image" Target="../media/image116.wmf"/><Relationship Id="rId10" Type="http://schemas.openxmlformats.org/officeDocument/2006/relationships/oleObject" Target="../embeddings/oleObject85.bin"/><Relationship Id="rId19" Type="http://schemas.openxmlformats.org/officeDocument/2006/relationships/image" Target="../media/image108.wmf"/><Relationship Id="rId31" Type="http://schemas.openxmlformats.org/officeDocument/2006/relationships/oleObject" Target="../embeddings/oleObject95.bin"/><Relationship Id="rId4" Type="http://schemas.openxmlformats.org/officeDocument/2006/relationships/oleObject" Target="../embeddings/oleObject82.bin"/><Relationship Id="rId9" Type="http://schemas.openxmlformats.org/officeDocument/2006/relationships/image" Target="../media/image104.wmf"/><Relationship Id="rId14" Type="http://schemas.openxmlformats.org/officeDocument/2006/relationships/oleObject" Target="../embeddings/oleObject87.bin"/><Relationship Id="rId22" Type="http://schemas.openxmlformats.org/officeDocument/2006/relationships/oleObject" Target="../embeddings/oleObject91.bin"/><Relationship Id="rId27" Type="http://schemas.openxmlformats.org/officeDocument/2006/relationships/oleObject" Target="../embeddings/oleObject93.bin"/><Relationship Id="rId30" Type="http://schemas.openxmlformats.org/officeDocument/2006/relationships/image" Target="../media/image113.wmf"/><Relationship Id="rId35" Type="http://schemas.openxmlformats.org/officeDocument/2006/relationships/oleObject" Target="../embeddings/oleObject97.bin"/><Relationship Id="rId8" Type="http://schemas.openxmlformats.org/officeDocument/2006/relationships/oleObject" Target="../embeddings/oleObject84.bin"/><Relationship Id="rId3" Type="http://schemas.openxmlformats.org/officeDocument/2006/relationships/image" Target="../media/image101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emf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0.png"/><Relationship Id="rId4" Type="http://schemas.openxmlformats.org/officeDocument/2006/relationships/image" Target="../media/image11.emf"/><Relationship Id="rId9" Type="http://schemas.openxmlformats.org/officeDocument/2006/relationships/image" Target="../media/image15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6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22.emf"/><Relationship Id="rId7" Type="http://schemas.openxmlformats.org/officeDocument/2006/relationships/image" Target="../media/image26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11" Type="http://schemas.openxmlformats.org/officeDocument/2006/relationships/image" Target="../media/image30.emf"/><Relationship Id="rId5" Type="http://schemas.openxmlformats.org/officeDocument/2006/relationships/image" Target="../media/image24.emf"/><Relationship Id="rId10" Type="http://schemas.openxmlformats.org/officeDocument/2006/relationships/image" Target="../media/image29.jpeg"/><Relationship Id="rId4" Type="http://schemas.openxmlformats.org/officeDocument/2006/relationships/image" Target="../media/image23.emf"/><Relationship Id="rId9" Type="http://schemas.openxmlformats.org/officeDocument/2006/relationships/image" Target="../media/image2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37.wmf"/><Relationship Id="rId18" Type="http://schemas.openxmlformats.org/officeDocument/2006/relationships/oleObject" Target="../embeddings/oleObject9.bin"/><Relationship Id="rId26" Type="http://schemas.openxmlformats.org/officeDocument/2006/relationships/oleObject" Target="../embeddings/oleObject13.bin"/><Relationship Id="rId3" Type="http://schemas.openxmlformats.org/officeDocument/2006/relationships/image" Target="../media/image32.wmf"/><Relationship Id="rId21" Type="http://schemas.openxmlformats.org/officeDocument/2006/relationships/image" Target="../media/image40.wmf"/><Relationship Id="rId7" Type="http://schemas.openxmlformats.org/officeDocument/2006/relationships/image" Target="../media/image34.wmf"/><Relationship Id="rId12" Type="http://schemas.openxmlformats.org/officeDocument/2006/relationships/oleObject" Target="../embeddings/oleObject7.bin"/><Relationship Id="rId17" Type="http://schemas.openxmlformats.org/officeDocument/2006/relationships/image" Target="../media/image44.png"/><Relationship Id="rId25" Type="http://schemas.openxmlformats.org/officeDocument/2006/relationships/image" Target="../media/image42.wmf"/><Relationship Id="rId2" Type="http://schemas.openxmlformats.org/officeDocument/2006/relationships/oleObject" Target="../embeddings/oleObject2.bin"/><Relationship Id="rId20" Type="http://schemas.openxmlformats.org/officeDocument/2006/relationships/oleObject" Target="../embeddings/oleObject10.bin"/><Relationship Id="rId29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36.wmf"/><Relationship Id="rId24" Type="http://schemas.openxmlformats.org/officeDocument/2006/relationships/oleObject" Target="../embeddings/oleObject12.bin"/><Relationship Id="rId5" Type="http://schemas.openxmlformats.org/officeDocument/2006/relationships/image" Target="../media/image33.wmf"/><Relationship Id="rId15" Type="http://schemas.openxmlformats.org/officeDocument/2006/relationships/image" Target="../media/image38.wmf"/><Relationship Id="rId23" Type="http://schemas.openxmlformats.org/officeDocument/2006/relationships/image" Target="../media/image41.wmf"/><Relationship Id="rId28" Type="http://schemas.openxmlformats.org/officeDocument/2006/relationships/image" Target="../media/image45.png"/><Relationship Id="rId10" Type="http://schemas.openxmlformats.org/officeDocument/2006/relationships/oleObject" Target="../embeddings/oleObject6.bin"/><Relationship Id="rId19" Type="http://schemas.openxmlformats.org/officeDocument/2006/relationships/image" Target="../media/image39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35.wmf"/><Relationship Id="rId14" Type="http://schemas.openxmlformats.org/officeDocument/2006/relationships/oleObject" Target="../embeddings/oleObject8.bin"/><Relationship Id="rId22" Type="http://schemas.openxmlformats.org/officeDocument/2006/relationships/oleObject" Target="../embeddings/oleObject11.bin"/><Relationship Id="rId27" Type="http://schemas.openxmlformats.org/officeDocument/2006/relationships/image" Target="../media/image43.wmf"/><Relationship Id="rId30" Type="http://schemas.openxmlformats.org/officeDocument/2006/relationships/image" Target="../media/image4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13" Type="http://schemas.openxmlformats.org/officeDocument/2006/relationships/image" Target="../media/image52.wmf"/><Relationship Id="rId18" Type="http://schemas.openxmlformats.org/officeDocument/2006/relationships/oleObject" Target="../embeddings/oleObject22.bin"/><Relationship Id="rId3" Type="http://schemas.openxmlformats.org/officeDocument/2006/relationships/image" Target="../media/image37.wmf"/><Relationship Id="rId7" Type="http://schemas.openxmlformats.org/officeDocument/2006/relationships/image" Target="../media/image49.wmf"/><Relationship Id="rId12" Type="http://schemas.openxmlformats.org/officeDocument/2006/relationships/oleObject" Target="../embeddings/oleObject19.bin"/><Relationship Id="rId17" Type="http://schemas.openxmlformats.org/officeDocument/2006/relationships/image" Target="../media/image54.wmf"/><Relationship Id="rId2" Type="http://schemas.openxmlformats.org/officeDocument/2006/relationships/oleObject" Target="../embeddings/oleObject14.bin"/><Relationship Id="rId16" Type="http://schemas.openxmlformats.org/officeDocument/2006/relationships/oleObject" Target="../embeddings/oleObject21.bin"/><Relationship Id="rId20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51.wmf"/><Relationship Id="rId5" Type="http://schemas.openxmlformats.org/officeDocument/2006/relationships/image" Target="../media/image48.wmf"/><Relationship Id="rId15" Type="http://schemas.openxmlformats.org/officeDocument/2006/relationships/image" Target="../media/image53.wmf"/><Relationship Id="rId10" Type="http://schemas.openxmlformats.org/officeDocument/2006/relationships/oleObject" Target="../embeddings/oleObject18.bin"/><Relationship Id="rId19" Type="http://schemas.openxmlformats.org/officeDocument/2006/relationships/image" Target="../media/image55.wmf"/><Relationship Id="rId4" Type="http://schemas.openxmlformats.org/officeDocument/2006/relationships/oleObject" Target="../embeddings/oleObject15.bin"/><Relationship Id="rId9" Type="http://schemas.openxmlformats.org/officeDocument/2006/relationships/image" Target="../media/image50.wmf"/><Relationship Id="rId14" Type="http://schemas.openxmlformats.org/officeDocument/2006/relationships/oleObject" Target="../embeddings/oleObject20.bin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7.wmf"/><Relationship Id="rId18" Type="http://schemas.openxmlformats.org/officeDocument/2006/relationships/oleObject" Target="../embeddings/oleObject31.bin"/><Relationship Id="rId26" Type="http://schemas.openxmlformats.org/officeDocument/2006/relationships/oleObject" Target="../embeddings/oleObject35.bin"/><Relationship Id="rId3" Type="http://schemas.openxmlformats.org/officeDocument/2006/relationships/image" Target="../media/image32.wmf"/><Relationship Id="rId21" Type="http://schemas.openxmlformats.org/officeDocument/2006/relationships/image" Target="../media/image59.wmf"/><Relationship Id="rId34" Type="http://schemas.openxmlformats.org/officeDocument/2006/relationships/image" Target="../media/image24.emf"/><Relationship Id="rId7" Type="http://schemas.openxmlformats.org/officeDocument/2006/relationships/image" Target="../media/image34.wmf"/><Relationship Id="rId12" Type="http://schemas.openxmlformats.org/officeDocument/2006/relationships/oleObject" Target="../embeddings/oleObject28.bin"/><Relationship Id="rId17" Type="http://schemas.openxmlformats.org/officeDocument/2006/relationships/image" Target="../media/image57.wmf"/><Relationship Id="rId25" Type="http://schemas.openxmlformats.org/officeDocument/2006/relationships/image" Target="../media/image61.wmf"/><Relationship Id="rId33" Type="http://schemas.openxmlformats.org/officeDocument/2006/relationships/image" Target="../media/image65.wmf"/><Relationship Id="rId2" Type="http://schemas.openxmlformats.org/officeDocument/2006/relationships/oleObject" Target="../embeddings/oleObject23.bin"/><Relationship Id="rId16" Type="http://schemas.openxmlformats.org/officeDocument/2006/relationships/oleObject" Target="../embeddings/oleObject30.bin"/><Relationship Id="rId20" Type="http://schemas.openxmlformats.org/officeDocument/2006/relationships/oleObject" Target="../embeddings/oleObject32.bin"/><Relationship Id="rId29" Type="http://schemas.openxmlformats.org/officeDocument/2006/relationships/image" Target="../media/image63.wmf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5.bin"/><Relationship Id="rId11" Type="http://schemas.openxmlformats.org/officeDocument/2006/relationships/image" Target="../media/image36.wmf"/><Relationship Id="rId24" Type="http://schemas.openxmlformats.org/officeDocument/2006/relationships/oleObject" Target="../embeddings/oleObject34.bin"/><Relationship Id="rId32" Type="http://schemas.openxmlformats.org/officeDocument/2006/relationships/oleObject" Target="../embeddings/oleObject38.bin"/><Relationship Id="rId5" Type="http://schemas.openxmlformats.org/officeDocument/2006/relationships/image" Target="../media/image33.wmf"/><Relationship Id="rId15" Type="http://schemas.openxmlformats.org/officeDocument/2006/relationships/image" Target="../media/image56.wmf"/><Relationship Id="rId23" Type="http://schemas.openxmlformats.org/officeDocument/2006/relationships/image" Target="../media/image60.wmf"/><Relationship Id="rId28" Type="http://schemas.openxmlformats.org/officeDocument/2006/relationships/oleObject" Target="../embeddings/oleObject36.bin"/><Relationship Id="rId10" Type="http://schemas.openxmlformats.org/officeDocument/2006/relationships/oleObject" Target="../embeddings/oleObject27.bin"/><Relationship Id="rId19" Type="http://schemas.openxmlformats.org/officeDocument/2006/relationships/image" Target="../media/image58.wmf"/><Relationship Id="rId31" Type="http://schemas.openxmlformats.org/officeDocument/2006/relationships/image" Target="../media/image64.wmf"/><Relationship Id="rId4" Type="http://schemas.openxmlformats.org/officeDocument/2006/relationships/oleObject" Target="../embeddings/oleObject24.bin"/><Relationship Id="rId9" Type="http://schemas.openxmlformats.org/officeDocument/2006/relationships/image" Target="../media/image35.wmf"/><Relationship Id="rId14" Type="http://schemas.openxmlformats.org/officeDocument/2006/relationships/oleObject" Target="../embeddings/oleObject29.bin"/><Relationship Id="rId22" Type="http://schemas.openxmlformats.org/officeDocument/2006/relationships/oleObject" Target="../embeddings/oleObject33.bin"/><Relationship Id="rId27" Type="http://schemas.openxmlformats.org/officeDocument/2006/relationships/image" Target="../media/image62.wmf"/><Relationship Id="rId30" Type="http://schemas.openxmlformats.org/officeDocument/2006/relationships/oleObject" Target="../embeddings/oleObject37.bin"/><Relationship Id="rId8" Type="http://schemas.openxmlformats.org/officeDocument/2006/relationships/oleObject" Target="../embeddings/oleObject26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13" Type="http://schemas.openxmlformats.org/officeDocument/2006/relationships/image" Target="../media/image66.wmf"/><Relationship Id="rId18" Type="http://schemas.openxmlformats.org/officeDocument/2006/relationships/oleObject" Target="../embeddings/oleObject47.bin"/><Relationship Id="rId26" Type="http://schemas.openxmlformats.org/officeDocument/2006/relationships/oleObject" Target="../embeddings/oleObject51.bin"/><Relationship Id="rId3" Type="http://schemas.openxmlformats.org/officeDocument/2006/relationships/image" Target="../media/image32.wmf"/><Relationship Id="rId21" Type="http://schemas.openxmlformats.org/officeDocument/2006/relationships/image" Target="../media/image70.wmf"/><Relationship Id="rId7" Type="http://schemas.openxmlformats.org/officeDocument/2006/relationships/image" Target="../media/image34.wmf"/><Relationship Id="rId12" Type="http://schemas.openxmlformats.org/officeDocument/2006/relationships/oleObject" Target="../embeddings/oleObject44.bin"/><Relationship Id="rId17" Type="http://schemas.openxmlformats.org/officeDocument/2006/relationships/image" Target="../media/image68.wmf"/><Relationship Id="rId25" Type="http://schemas.openxmlformats.org/officeDocument/2006/relationships/image" Target="../media/image72.wmf"/><Relationship Id="rId2" Type="http://schemas.openxmlformats.org/officeDocument/2006/relationships/oleObject" Target="../embeddings/oleObject39.bin"/><Relationship Id="rId16" Type="http://schemas.openxmlformats.org/officeDocument/2006/relationships/oleObject" Target="../embeddings/oleObject46.bin"/><Relationship Id="rId20" Type="http://schemas.openxmlformats.org/officeDocument/2006/relationships/oleObject" Target="../embeddings/oleObject48.bin"/><Relationship Id="rId29" Type="http://schemas.openxmlformats.org/officeDocument/2006/relationships/image" Target="../media/image74.wmf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1.bin"/><Relationship Id="rId11" Type="http://schemas.openxmlformats.org/officeDocument/2006/relationships/image" Target="../media/image36.wmf"/><Relationship Id="rId24" Type="http://schemas.openxmlformats.org/officeDocument/2006/relationships/oleObject" Target="../embeddings/oleObject50.bin"/><Relationship Id="rId5" Type="http://schemas.openxmlformats.org/officeDocument/2006/relationships/image" Target="../media/image33.wmf"/><Relationship Id="rId15" Type="http://schemas.openxmlformats.org/officeDocument/2006/relationships/image" Target="../media/image67.wmf"/><Relationship Id="rId23" Type="http://schemas.openxmlformats.org/officeDocument/2006/relationships/image" Target="../media/image71.wmf"/><Relationship Id="rId28" Type="http://schemas.openxmlformats.org/officeDocument/2006/relationships/oleObject" Target="../embeddings/oleObject52.bin"/><Relationship Id="rId10" Type="http://schemas.openxmlformats.org/officeDocument/2006/relationships/oleObject" Target="../embeddings/oleObject43.bin"/><Relationship Id="rId19" Type="http://schemas.openxmlformats.org/officeDocument/2006/relationships/image" Target="../media/image69.wmf"/><Relationship Id="rId31" Type="http://schemas.openxmlformats.org/officeDocument/2006/relationships/image" Target="../media/image75.wmf"/><Relationship Id="rId4" Type="http://schemas.openxmlformats.org/officeDocument/2006/relationships/oleObject" Target="../embeddings/oleObject40.bin"/><Relationship Id="rId9" Type="http://schemas.openxmlformats.org/officeDocument/2006/relationships/image" Target="../media/image35.wmf"/><Relationship Id="rId14" Type="http://schemas.openxmlformats.org/officeDocument/2006/relationships/oleObject" Target="../embeddings/oleObject45.bin"/><Relationship Id="rId22" Type="http://schemas.openxmlformats.org/officeDocument/2006/relationships/oleObject" Target="../embeddings/oleObject49.bin"/><Relationship Id="rId27" Type="http://schemas.openxmlformats.org/officeDocument/2006/relationships/image" Target="../media/image73.wmf"/><Relationship Id="rId30" Type="http://schemas.openxmlformats.org/officeDocument/2006/relationships/oleObject" Target="../embeddings/oleObject5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MEST EN 1997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Nosivost</a:t>
            </a:r>
            <a:r>
              <a:rPr lang="en-US" dirty="0"/>
              <a:t> </a:t>
            </a:r>
            <a:r>
              <a:rPr lang="en-US" dirty="0" err="1"/>
              <a:t>plitkog</a:t>
            </a:r>
            <a:r>
              <a:rPr lang="en-US" dirty="0"/>
              <a:t> </a:t>
            </a:r>
            <a:r>
              <a:rPr lang="en-US" dirty="0" err="1"/>
              <a:t>temelja</a:t>
            </a:r>
            <a:r>
              <a:rPr lang="en-US" dirty="0"/>
              <a:t> </a:t>
            </a:r>
          </a:p>
          <a:p>
            <a:r>
              <a:rPr lang="sr-Latn-ME" dirty="0"/>
              <a:t>Računski primjer - Temelj samac</a:t>
            </a:r>
          </a:p>
          <a:p>
            <a:r>
              <a:rPr lang="sr-Latn-ME" dirty="0"/>
              <a:t>Računski primjer - Temelj AB L potpornog zida</a:t>
            </a:r>
          </a:p>
          <a:p>
            <a:r>
              <a:rPr lang="sr-Latn-ME" dirty="0"/>
              <a:t>Proračun sleganja</a:t>
            </a:r>
          </a:p>
          <a:p>
            <a:pPr marL="0" indent="0">
              <a:buNone/>
            </a:pPr>
            <a:endParaRPr lang="en-US" dirty="0"/>
          </a:p>
          <a:p>
            <a:endParaRPr lang="sr-Latn-ME" dirty="0"/>
          </a:p>
          <a:p>
            <a:endParaRPr lang="sr-Latn-ME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40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223792" y="2040680"/>
            <a:ext cx="1641387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182599" y="2492374"/>
            <a:ext cx="1538173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4231976" y="3315372"/>
            <a:ext cx="1541660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" name="Title 2"/>
          <p:cNvSpPr txBox="1">
            <a:spLocks/>
          </p:cNvSpPr>
          <p:nvPr/>
        </p:nvSpPr>
        <p:spPr>
          <a:xfrm>
            <a:off x="-151051" y="62007"/>
            <a:ext cx="2664296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b="1" dirty="0" err="1"/>
              <a:t>Drenirani</a:t>
            </a:r>
            <a:r>
              <a:rPr lang="en-US" sz="2000" b="1" dirty="0"/>
              <a:t> </a:t>
            </a:r>
            <a:r>
              <a:rPr lang="en-US" sz="2000" b="1" dirty="0" err="1"/>
              <a:t>uslovi</a:t>
            </a:r>
            <a:endParaRPr lang="en-US" sz="2000" b="1" dirty="0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0200976"/>
              </p:ext>
            </p:extLst>
          </p:nvPr>
        </p:nvGraphicFramePr>
        <p:xfrm>
          <a:off x="335360" y="647366"/>
          <a:ext cx="6606360" cy="434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670200" imgH="241200" progId="Equation.3">
                  <p:embed/>
                </p:oleObj>
              </mc:Choice>
              <mc:Fallback>
                <p:oleObj name="Equation" r:id="rId2" imgW="36702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360" y="647366"/>
                        <a:ext cx="6606360" cy="4341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7224774"/>
              </p:ext>
            </p:extLst>
          </p:nvPr>
        </p:nvGraphicFramePr>
        <p:xfrm>
          <a:off x="5697487" y="1853601"/>
          <a:ext cx="3634632" cy="411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019240" imgH="228600" progId="Equation.3">
                  <p:embed/>
                </p:oleObj>
              </mc:Choice>
              <mc:Fallback>
                <p:oleObj name="Equation" r:id="rId4" imgW="2019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7487" y="1853601"/>
                        <a:ext cx="3634632" cy="4114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itle 2"/>
          <p:cNvSpPr txBox="1">
            <a:spLocks/>
          </p:cNvSpPr>
          <p:nvPr/>
        </p:nvSpPr>
        <p:spPr>
          <a:xfrm>
            <a:off x="2063552" y="171831"/>
            <a:ext cx="4121260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b="1" dirty="0" err="1">
                <a:solidFill>
                  <a:srgbClr val="FF0000"/>
                </a:solidFill>
              </a:rPr>
              <a:t>Projektni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err="1">
                <a:solidFill>
                  <a:srgbClr val="FF0000"/>
                </a:solidFill>
              </a:rPr>
              <a:t>pristup</a:t>
            </a:r>
            <a:r>
              <a:rPr lang="en-US" sz="2000" b="1" dirty="0">
                <a:solidFill>
                  <a:srgbClr val="FF0000"/>
                </a:solidFill>
              </a:rPr>
              <a:t> 2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A1+M1+R2</a:t>
            </a:r>
            <a:endParaRPr lang="en-US" sz="2000" b="1" dirty="0">
              <a:solidFill>
                <a:srgbClr val="0070C0"/>
              </a:solidFill>
            </a:endParaRPr>
          </a:p>
          <a:p>
            <a:pPr>
              <a:defRPr/>
            </a:pPr>
            <a:endParaRPr lang="en-US" sz="2000" b="1" dirty="0">
              <a:solidFill>
                <a:srgbClr val="0070C0"/>
              </a:solidFill>
            </a:endParaRPr>
          </a:p>
        </p:txBody>
      </p:sp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149179"/>
              </p:ext>
            </p:extLst>
          </p:nvPr>
        </p:nvGraphicFramePr>
        <p:xfrm>
          <a:off x="322919" y="1244149"/>
          <a:ext cx="4297536" cy="456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387520" imgH="253800" progId="Equation.3">
                  <p:embed/>
                </p:oleObj>
              </mc:Choice>
              <mc:Fallback>
                <p:oleObj name="Equation" r:id="rId6" imgW="238752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919" y="1244149"/>
                        <a:ext cx="4297536" cy="4568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4936843"/>
              </p:ext>
            </p:extLst>
          </p:nvPr>
        </p:nvGraphicFramePr>
        <p:xfrm>
          <a:off x="6023992" y="1257328"/>
          <a:ext cx="3497256" cy="434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942920" imgH="241200" progId="Equation.3">
                  <p:embed/>
                </p:oleObj>
              </mc:Choice>
              <mc:Fallback>
                <p:oleObj name="Equation" r:id="rId8" imgW="19429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23992" y="1257328"/>
                        <a:ext cx="3497256" cy="4341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2171432"/>
              </p:ext>
            </p:extLst>
          </p:nvPr>
        </p:nvGraphicFramePr>
        <p:xfrm>
          <a:off x="2063552" y="1757735"/>
          <a:ext cx="2262816" cy="434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257120" imgH="241200" progId="Equation.3">
                  <p:embed/>
                </p:oleObj>
              </mc:Choice>
              <mc:Fallback>
                <p:oleObj name="Equation" r:id="rId10" imgW="12571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552" y="1757735"/>
                        <a:ext cx="2262816" cy="4341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2590284"/>
              </p:ext>
            </p:extLst>
          </p:nvPr>
        </p:nvGraphicFramePr>
        <p:xfrm>
          <a:off x="322919" y="1791000"/>
          <a:ext cx="1074384" cy="434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596880" imgH="241200" progId="Equation.3">
                  <p:embed/>
                </p:oleObj>
              </mc:Choice>
              <mc:Fallback>
                <p:oleObj name="Equation" r:id="rId12" imgW="5968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919" y="1791000"/>
                        <a:ext cx="1074384" cy="4341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5524161"/>
              </p:ext>
            </p:extLst>
          </p:nvPr>
        </p:nvGraphicFramePr>
        <p:xfrm>
          <a:off x="335360" y="2534908"/>
          <a:ext cx="7543368" cy="434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4190760" imgH="241200" progId="Equation.3">
                  <p:embed/>
                </p:oleObj>
              </mc:Choice>
              <mc:Fallback>
                <p:oleObj name="Equation" r:id="rId14" imgW="41907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360" y="2534908"/>
                        <a:ext cx="7543368" cy="4341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9"/>
          <p:cNvSpPr>
            <a:spLocks noChangeArrowheads="1"/>
          </p:cNvSpPr>
          <p:nvPr/>
        </p:nvSpPr>
        <p:spPr bwMode="auto">
          <a:xfrm>
            <a:off x="4072014" y="1644524"/>
            <a:ext cx="1867242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Title 2"/>
          <p:cNvSpPr txBox="1">
            <a:spLocks/>
          </p:cNvSpPr>
          <p:nvPr/>
        </p:nvSpPr>
        <p:spPr>
          <a:xfrm>
            <a:off x="-14216" y="3126489"/>
            <a:ext cx="4121260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b="1" dirty="0" err="1">
                <a:solidFill>
                  <a:srgbClr val="FF0000"/>
                </a:solidFill>
              </a:rPr>
              <a:t>Projektni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err="1">
                <a:solidFill>
                  <a:srgbClr val="FF0000"/>
                </a:solidFill>
              </a:rPr>
              <a:t>pristup</a:t>
            </a:r>
            <a:r>
              <a:rPr lang="en-US" sz="2000" b="1" dirty="0">
                <a:solidFill>
                  <a:srgbClr val="FF0000"/>
                </a:solidFill>
              </a:rPr>
              <a:t> 3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A1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ili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A2 +M2+R3</a:t>
            </a:r>
            <a:endParaRPr lang="en-US" sz="2000" b="1" dirty="0">
              <a:solidFill>
                <a:srgbClr val="0070C0"/>
              </a:solidFill>
            </a:endParaRPr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9368691"/>
              </p:ext>
            </p:extLst>
          </p:nvPr>
        </p:nvGraphicFramePr>
        <p:xfrm>
          <a:off x="60325" y="3779838"/>
          <a:ext cx="6629040" cy="434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3682800" imgH="241200" progId="Equation.3">
                  <p:embed/>
                </p:oleObj>
              </mc:Choice>
              <mc:Fallback>
                <p:oleObj name="Equation" r:id="rId16" imgW="36828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25" y="3779838"/>
                        <a:ext cx="6629040" cy="4341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248121"/>
              </p:ext>
            </p:extLst>
          </p:nvPr>
        </p:nvGraphicFramePr>
        <p:xfrm>
          <a:off x="5697487" y="5043065"/>
          <a:ext cx="3634632" cy="411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2019240" imgH="228600" progId="Equation.3">
                  <p:embed/>
                </p:oleObj>
              </mc:Choice>
              <mc:Fallback>
                <p:oleObj name="Equation" r:id="rId18" imgW="2019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7487" y="5043065"/>
                        <a:ext cx="3634632" cy="4114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11922"/>
              </p:ext>
            </p:extLst>
          </p:nvPr>
        </p:nvGraphicFramePr>
        <p:xfrm>
          <a:off x="207963" y="4433888"/>
          <a:ext cx="4480272" cy="456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2489040" imgH="253800" progId="Equation.3">
                  <p:embed/>
                </p:oleObj>
              </mc:Choice>
              <mc:Fallback>
                <p:oleObj name="Equation" r:id="rId19" imgW="24890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963" y="4433888"/>
                        <a:ext cx="4480272" cy="4568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2701501"/>
              </p:ext>
            </p:extLst>
          </p:nvPr>
        </p:nvGraphicFramePr>
        <p:xfrm>
          <a:off x="5910263" y="4446588"/>
          <a:ext cx="3679992" cy="434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1" imgW="2044440" imgH="241200" progId="Equation.3">
                  <p:embed/>
                </p:oleObj>
              </mc:Choice>
              <mc:Fallback>
                <p:oleObj name="Equation" r:id="rId21" imgW="20444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0263" y="4446588"/>
                        <a:ext cx="3679992" cy="4341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2942743"/>
              </p:ext>
            </p:extLst>
          </p:nvPr>
        </p:nvGraphicFramePr>
        <p:xfrm>
          <a:off x="1917700" y="4946650"/>
          <a:ext cx="2468880" cy="434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3" imgW="1371600" imgH="241200" progId="Equation.3">
                  <p:embed/>
                </p:oleObj>
              </mc:Choice>
              <mc:Fallback>
                <p:oleObj name="Equation" r:id="rId23" imgW="13716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7700" y="4946650"/>
                        <a:ext cx="2468880" cy="4341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0907810"/>
              </p:ext>
            </p:extLst>
          </p:nvPr>
        </p:nvGraphicFramePr>
        <p:xfrm>
          <a:off x="322919" y="4980464"/>
          <a:ext cx="1074384" cy="434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5" imgW="596880" imgH="241200" progId="Equation.3">
                  <p:embed/>
                </p:oleObj>
              </mc:Choice>
              <mc:Fallback>
                <p:oleObj name="Equation" r:id="rId25" imgW="5968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919" y="4980464"/>
                        <a:ext cx="1074384" cy="4341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4949350"/>
              </p:ext>
            </p:extLst>
          </p:nvPr>
        </p:nvGraphicFramePr>
        <p:xfrm>
          <a:off x="335360" y="5724372"/>
          <a:ext cx="7543368" cy="434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6" imgW="4190760" imgH="241200" progId="Equation.3">
                  <p:embed/>
                </p:oleObj>
              </mc:Choice>
              <mc:Fallback>
                <p:oleObj name="Equation" r:id="rId26" imgW="41907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360" y="5724372"/>
                        <a:ext cx="7543368" cy="4341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7026463"/>
              </p:ext>
            </p:extLst>
          </p:nvPr>
        </p:nvGraphicFramePr>
        <p:xfrm>
          <a:off x="349250" y="6216650"/>
          <a:ext cx="3611304" cy="411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8" imgW="2006280" imgH="228600" progId="Equation.3">
                  <p:embed/>
                </p:oleObj>
              </mc:Choice>
              <mc:Fallback>
                <p:oleObj name="Equation" r:id="rId28" imgW="2006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" y="6216650"/>
                        <a:ext cx="3611304" cy="4114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991894"/>
              </p:ext>
            </p:extLst>
          </p:nvPr>
        </p:nvGraphicFramePr>
        <p:xfrm>
          <a:off x="8184232" y="2322895"/>
          <a:ext cx="3600401" cy="19849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998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44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1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149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Pristup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r-Latn-ME" sz="1100">
                          <a:effectLst/>
                        </a:rPr>
                        <a:t>Širina temelja (m)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66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nedrenirani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drenirani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66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1-komb 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1.32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1.62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66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1-komb 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1.39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2.08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66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1.87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66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1.56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2.29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8102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4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7" y="784582"/>
            <a:ext cx="4343051" cy="3857767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1847528" y="730053"/>
            <a:ext cx="0" cy="317347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-1285077" y="24132"/>
            <a:ext cx="7446580" cy="4984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b="1" dirty="0" err="1">
                <a:solidFill>
                  <a:srgbClr val="903163"/>
                </a:solidFill>
              </a:rPr>
              <a:t>Primjer</a:t>
            </a:r>
            <a:r>
              <a:rPr lang="en-US" sz="2000" b="1" dirty="0">
                <a:solidFill>
                  <a:srgbClr val="903163"/>
                </a:solidFill>
              </a:rPr>
              <a:t> 1 – </a:t>
            </a:r>
            <a:r>
              <a:rPr lang="en-US" sz="2000" b="1" dirty="0" err="1">
                <a:solidFill>
                  <a:srgbClr val="903163"/>
                </a:solidFill>
              </a:rPr>
              <a:t>Temelj</a:t>
            </a:r>
            <a:r>
              <a:rPr lang="en-US" sz="2000" b="1" dirty="0">
                <a:solidFill>
                  <a:srgbClr val="903163"/>
                </a:solidFill>
              </a:rPr>
              <a:t> </a:t>
            </a:r>
            <a:r>
              <a:rPr lang="sr-Latn-ME" sz="2000" b="1" dirty="0">
                <a:solidFill>
                  <a:srgbClr val="903163"/>
                </a:solidFill>
              </a:rPr>
              <a:t> AB L potpornog zida</a:t>
            </a:r>
            <a:endParaRPr lang="en-US" sz="2000" b="1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223792" y="2040680"/>
            <a:ext cx="1641387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182599" y="2492374"/>
            <a:ext cx="1538173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4231976" y="3315372"/>
            <a:ext cx="1541660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" name="Title 2"/>
          <p:cNvSpPr txBox="1">
            <a:spLocks/>
          </p:cNvSpPr>
          <p:nvPr/>
        </p:nvSpPr>
        <p:spPr>
          <a:xfrm>
            <a:off x="4404778" y="-14460"/>
            <a:ext cx="2664296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b="1" dirty="0" err="1"/>
              <a:t>Drenirani</a:t>
            </a:r>
            <a:r>
              <a:rPr lang="en-US" sz="2000" b="1" dirty="0"/>
              <a:t> </a:t>
            </a:r>
            <a:r>
              <a:rPr lang="en-US" sz="2000" b="1" dirty="0" err="1"/>
              <a:t>uslovi</a:t>
            </a:r>
            <a:endParaRPr lang="en-US" sz="2000" b="1" dirty="0"/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7382801"/>
              </p:ext>
            </p:extLst>
          </p:nvPr>
        </p:nvGraphicFramePr>
        <p:xfrm>
          <a:off x="4596741" y="2222715"/>
          <a:ext cx="4952880" cy="36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301920" imgH="241200" progId="Equation.3">
                  <p:embed/>
                </p:oleObj>
              </mc:Choice>
              <mc:Fallback>
                <p:oleObj name="Equation" r:id="rId3" imgW="33019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6741" y="2222715"/>
                        <a:ext cx="4952880" cy="361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itle 2"/>
          <p:cNvSpPr txBox="1">
            <a:spLocks/>
          </p:cNvSpPr>
          <p:nvPr/>
        </p:nvSpPr>
        <p:spPr>
          <a:xfrm>
            <a:off x="6647680" y="38781"/>
            <a:ext cx="4344863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b="1" dirty="0" err="1">
                <a:solidFill>
                  <a:srgbClr val="FF0000"/>
                </a:solidFill>
              </a:rPr>
              <a:t>Projektni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err="1">
                <a:solidFill>
                  <a:srgbClr val="FF0000"/>
                </a:solidFill>
              </a:rPr>
              <a:t>pristup</a:t>
            </a:r>
            <a:r>
              <a:rPr lang="en-US" sz="2000" b="1" dirty="0">
                <a:solidFill>
                  <a:srgbClr val="FF0000"/>
                </a:solidFill>
              </a:rPr>
              <a:t> 2 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A1+M1+R2</a:t>
            </a:r>
            <a:endParaRPr lang="en-US" sz="2000" b="1" dirty="0">
              <a:solidFill>
                <a:srgbClr val="0070C0"/>
              </a:solidFill>
            </a:endParaRPr>
          </a:p>
          <a:p>
            <a:pPr>
              <a:defRPr/>
            </a:pPr>
            <a:endParaRPr lang="en-US" sz="2000" b="1" dirty="0">
              <a:solidFill>
                <a:srgbClr val="0070C0"/>
              </a:solidFill>
            </a:endParaRPr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3003135"/>
              </p:ext>
            </p:extLst>
          </p:nvPr>
        </p:nvGraphicFramePr>
        <p:xfrm>
          <a:off x="4638632" y="730053"/>
          <a:ext cx="38286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552400" imgH="228600" progId="Equation.3">
                  <p:embed/>
                </p:oleObj>
              </mc:Choice>
              <mc:Fallback>
                <p:oleObj name="Equation" r:id="rId5" imgW="2552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8632" y="730053"/>
                        <a:ext cx="3828600" cy="3429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0295749"/>
              </p:ext>
            </p:extLst>
          </p:nvPr>
        </p:nvGraphicFramePr>
        <p:xfrm>
          <a:off x="4640002" y="1227929"/>
          <a:ext cx="34857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2323800" imgH="228600" progId="Equation.3">
                  <p:embed/>
                </p:oleObj>
              </mc:Choice>
              <mc:Fallback>
                <p:oleObj name="Equation" r:id="rId7" imgW="23238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0002" y="1227929"/>
                        <a:ext cx="3485700" cy="3429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1569298"/>
              </p:ext>
            </p:extLst>
          </p:nvPr>
        </p:nvGraphicFramePr>
        <p:xfrm>
          <a:off x="4596741" y="1728624"/>
          <a:ext cx="4533840" cy="36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3022560" imgH="241200" progId="Equation.3">
                  <p:embed/>
                </p:oleObj>
              </mc:Choice>
              <mc:Fallback>
                <p:oleObj name="Equation" r:id="rId9" imgW="30225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6741" y="1728624"/>
                        <a:ext cx="4533840" cy="361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8214281"/>
              </p:ext>
            </p:extLst>
          </p:nvPr>
        </p:nvGraphicFramePr>
        <p:xfrm>
          <a:off x="4577581" y="2734052"/>
          <a:ext cx="1333260" cy="36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888840" imgH="241200" progId="Equation.3">
                  <p:embed/>
                </p:oleObj>
              </mc:Choice>
              <mc:Fallback>
                <p:oleObj name="Equation" r:id="rId11" imgW="8888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7581" y="2734052"/>
                        <a:ext cx="1333260" cy="361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5939385"/>
              </p:ext>
            </p:extLst>
          </p:nvPr>
        </p:nvGraphicFramePr>
        <p:xfrm>
          <a:off x="6323807" y="2749450"/>
          <a:ext cx="320004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2133360" imgH="228600" progId="Equation.3">
                  <p:embed/>
                </p:oleObj>
              </mc:Choice>
              <mc:Fallback>
                <p:oleObj name="Equation" r:id="rId13" imgW="21333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3807" y="2749450"/>
                        <a:ext cx="3200040" cy="3429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3496495"/>
              </p:ext>
            </p:extLst>
          </p:nvPr>
        </p:nvGraphicFramePr>
        <p:xfrm>
          <a:off x="4577581" y="3217941"/>
          <a:ext cx="4361112" cy="388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2565360" imgH="228600" progId="Equation.3">
                  <p:embed/>
                </p:oleObj>
              </mc:Choice>
              <mc:Fallback>
                <p:oleObj name="Equation" r:id="rId15" imgW="25653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7581" y="3217941"/>
                        <a:ext cx="4361112" cy="3886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8295274"/>
              </p:ext>
            </p:extLst>
          </p:nvPr>
        </p:nvGraphicFramePr>
        <p:xfrm>
          <a:off x="4547944" y="3709220"/>
          <a:ext cx="3648132" cy="388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2145960" imgH="228600" progId="Equation.3">
                  <p:embed/>
                </p:oleObj>
              </mc:Choice>
              <mc:Fallback>
                <p:oleObj name="Equation" r:id="rId17" imgW="2145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7944" y="3709220"/>
                        <a:ext cx="3648132" cy="3886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4375527"/>
              </p:ext>
            </p:extLst>
          </p:nvPr>
        </p:nvGraphicFramePr>
        <p:xfrm>
          <a:off x="4525855" y="4155255"/>
          <a:ext cx="4317660" cy="388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9" imgW="2539800" imgH="228600" progId="Equation.3">
                  <p:embed/>
                </p:oleObj>
              </mc:Choice>
              <mc:Fallback>
                <p:oleObj name="Equation" r:id="rId19" imgW="25398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5855" y="4155255"/>
                        <a:ext cx="4317660" cy="3886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8043482"/>
              </p:ext>
            </p:extLst>
          </p:nvPr>
        </p:nvGraphicFramePr>
        <p:xfrm>
          <a:off x="74993" y="4596099"/>
          <a:ext cx="5807268" cy="6689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1" imgW="3416040" imgH="393480" progId="Equation.3">
                  <p:embed/>
                </p:oleObj>
              </mc:Choice>
              <mc:Fallback>
                <p:oleObj name="Equation" r:id="rId21" imgW="3416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93" y="4596099"/>
                        <a:ext cx="5807268" cy="6689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7520997"/>
              </p:ext>
            </p:extLst>
          </p:nvPr>
        </p:nvGraphicFramePr>
        <p:xfrm>
          <a:off x="74993" y="5148128"/>
          <a:ext cx="7318908" cy="6689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3" imgW="4305240" imgH="393480" progId="Equation.3">
                  <p:embed/>
                </p:oleObj>
              </mc:Choice>
              <mc:Fallback>
                <p:oleObj name="Equation" r:id="rId23" imgW="4305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93" y="5148128"/>
                        <a:ext cx="7318908" cy="6689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Arrow Connector 4"/>
          <p:cNvCxnSpPr/>
          <p:nvPr/>
        </p:nvCxnSpPr>
        <p:spPr>
          <a:xfrm>
            <a:off x="983432" y="2086399"/>
            <a:ext cx="0" cy="641618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1847528" y="1909524"/>
            <a:ext cx="0" cy="641618"/>
          </a:xfrm>
          <a:prstGeom prst="straightConnector1">
            <a:avLst/>
          </a:prstGeom>
          <a:ln w="539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1703512" y="2915305"/>
            <a:ext cx="0" cy="641618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1631504" y="3501008"/>
            <a:ext cx="144016" cy="1396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itle 2"/>
          <p:cNvSpPr txBox="1">
            <a:spLocks/>
          </p:cNvSpPr>
          <p:nvPr/>
        </p:nvSpPr>
        <p:spPr>
          <a:xfrm>
            <a:off x="671299" y="784582"/>
            <a:ext cx="624266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b="1" dirty="0">
                <a:solidFill>
                  <a:srgbClr val="FF0000"/>
                </a:solidFill>
              </a:rPr>
              <a:t>b0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29" name="Title 2"/>
          <p:cNvSpPr txBox="1">
            <a:spLocks/>
          </p:cNvSpPr>
          <p:nvPr/>
        </p:nvSpPr>
        <p:spPr>
          <a:xfrm>
            <a:off x="-39368" y="2491520"/>
            <a:ext cx="624266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b="1" dirty="0">
                <a:solidFill>
                  <a:srgbClr val="FF0000"/>
                </a:solidFill>
              </a:rPr>
              <a:t>h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30" name="Title 2"/>
          <p:cNvSpPr txBox="1">
            <a:spLocks/>
          </p:cNvSpPr>
          <p:nvPr/>
        </p:nvSpPr>
        <p:spPr>
          <a:xfrm>
            <a:off x="373860" y="2016758"/>
            <a:ext cx="624266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b="1" dirty="0" err="1">
                <a:solidFill>
                  <a:srgbClr val="0070C0"/>
                </a:solidFill>
              </a:rPr>
              <a:t>Ws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35" name="Title 2"/>
          <p:cNvSpPr txBox="1">
            <a:spLocks/>
          </p:cNvSpPr>
          <p:nvPr/>
        </p:nvSpPr>
        <p:spPr>
          <a:xfrm>
            <a:off x="1140324" y="2749450"/>
            <a:ext cx="624266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b="1" dirty="0" err="1">
                <a:solidFill>
                  <a:srgbClr val="0070C0"/>
                </a:solidFill>
              </a:rPr>
              <a:t>Wb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36" name="Title 2"/>
          <p:cNvSpPr txBox="1">
            <a:spLocks/>
          </p:cNvSpPr>
          <p:nvPr/>
        </p:nvSpPr>
        <p:spPr>
          <a:xfrm>
            <a:off x="1870644" y="1905140"/>
            <a:ext cx="624266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b="1" dirty="0" err="1">
                <a:solidFill>
                  <a:srgbClr val="FF0000"/>
                </a:solidFill>
              </a:rPr>
              <a:t>Wf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87888" y="1728624"/>
            <a:ext cx="432048" cy="288134"/>
          </a:xfrm>
          <a:prstGeom prst="rect">
            <a:avLst/>
          </a:prstGeom>
          <a:solidFill>
            <a:srgbClr val="FFC000">
              <a:alpha val="3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140265" y="743968"/>
            <a:ext cx="432048" cy="288134"/>
          </a:xfrm>
          <a:prstGeom prst="rect">
            <a:avLst/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5140265" y="1264332"/>
            <a:ext cx="432048" cy="288134"/>
          </a:xfrm>
          <a:prstGeom prst="rect">
            <a:avLst/>
          </a:prstGeom>
          <a:solidFill>
            <a:schemeClr val="accent1">
              <a:alpha val="3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Triangle 12"/>
          <p:cNvSpPr/>
          <p:nvPr/>
        </p:nvSpPr>
        <p:spPr>
          <a:xfrm>
            <a:off x="2711624" y="1296986"/>
            <a:ext cx="504056" cy="2273866"/>
          </a:xfrm>
          <a:prstGeom prst="rt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 rot="10800000">
            <a:off x="2359036" y="2760149"/>
            <a:ext cx="635084" cy="154803"/>
          </a:xfrm>
          <a:prstGeom prst="right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itle 2"/>
          <p:cNvSpPr txBox="1">
            <a:spLocks/>
          </p:cNvSpPr>
          <p:nvPr/>
        </p:nvSpPr>
        <p:spPr>
          <a:xfrm>
            <a:off x="2164372" y="2261674"/>
            <a:ext cx="624266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b="1" dirty="0">
                <a:solidFill>
                  <a:srgbClr val="FF0000"/>
                </a:solidFill>
              </a:rPr>
              <a:t>He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781425" y="1399379"/>
            <a:ext cx="298351" cy="217147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Arrow 45"/>
          <p:cNvSpPr/>
          <p:nvPr/>
        </p:nvSpPr>
        <p:spPr>
          <a:xfrm rot="10800000">
            <a:off x="3523735" y="2356108"/>
            <a:ext cx="635084" cy="154803"/>
          </a:xfrm>
          <a:prstGeom prst="right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itle 2"/>
          <p:cNvSpPr txBox="1">
            <a:spLocks/>
          </p:cNvSpPr>
          <p:nvPr/>
        </p:nvSpPr>
        <p:spPr>
          <a:xfrm>
            <a:off x="3234068" y="1905140"/>
            <a:ext cx="624266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b="1" dirty="0" err="1">
                <a:solidFill>
                  <a:srgbClr val="FF0000"/>
                </a:solidFill>
              </a:rPr>
              <a:t>Hs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53" name="Objec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0408798"/>
              </p:ext>
            </p:extLst>
          </p:nvPr>
        </p:nvGraphicFramePr>
        <p:xfrm>
          <a:off x="8843515" y="634687"/>
          <a:ext cx="1144587" cy="30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5" imgW="672840" imgH="177480" progId="Equation.3">
                  <p:embed/>
                </p:oleObj>
              </mc:Choice>
              <mc:Fallback>
                <p:oleObj name="Equation" r:id="rId25" imgW="6728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43515" y="634687"/>
                        <a:ext cx="1144587" cy="3016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Rectangle 53"/>
          <p:cNvSpPr/>
          <p:nvPr/>
        </p:nvSpPr>
        <p:spPr>
          <a:xfrm>
            <a:off x="2079382" y="4684825"/>
            <a:ext cx="914738" cy="522552"/>
          </a:xfrm>
          <a:prstGeom prst="rect">
            <a:avLst/>
          </a:prstGeom>
          <a:solidFill>
            <a:srgbClr val="FFC000">
              <a:alpha val="3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24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4" grpId="0"/>
      <p:bldP spid="34" grpId="0"/>
      <p:bldP spid="6" grpId="0" animBg="1"/>
      <p:bldP spid="28" grpId="0"/>
      <p:bldP spid="29" grpId="0"/>
      <p:bldP spid="30" grpId="0"/>
      <p:bldP spid="35" grpId="0"/>
      <p:bldP spid="36" grpId="0"/>
      <p:bldP spid="11" grpId="0" animBg="1"/>
      <p:bldP spid="37" grpId="0" animBg="1"/>
      <p:bldP spid="38" grpId="0" animBg="1"/>
      <p:bldP spid="13" grpId="0" animBg="1"/>
      <p:bldP spid="15" grpId="0" animBg="1"/>
      <p:bldP spid="40" grpId="0"/>
      <p:bldP spid="16" grpId="0" animBg="1"/>
      <p:bldP spid="46" grpId="0" animBg="1"/>
      <p:bldP spid="52" grpId="0"/>
      <p:bldP spid="5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110948"/>
              </p:ext>
            </p:extLst>
          </p:nvPr>
        </p:nvGraphicFramePr>
        <p:xfrm>
          <a:off x="177458" y="1736884"/>
          <a:ext cx="3718080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323800" imgH="253800" progId="Equation.3">
                  <p:embed/>
                </p:oleObj>
              </mc:Choice>
              <mc:Fallback>
                <p:oleObj name="Equation" r:id="rId2" imgW="23238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58" y="1736884"/>
                        <a:ext cx="3718080" cy="406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3333260"/>
              </p:ext>
            </p:extLst>
          </p:nvPr>
        </p:nvGraphicFramePr>
        <p:xfrm>
          <a:off x="177458" y="2348473"/>
          <a:ext cx="4795200" cy="385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997000" imgH="241200" progId="Equation.3">
                  <p:embed/>
                </p:oleObj>
              </mc:Choice>
              <mc:Fallback>
                <p:oleObj name="Equation" r:id="rId4" imgW="29970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58" y="2348473"/>
                        <a:ext cx="4795200" cy="3859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8556001"/>
              </p:ext>
            </p:extLst>
          </p:nvPr>
        </p:nvGraphicFramePr>
        <p:xfrm>
          <a:off x="235073" y="3008294"/>
          <a:ext cx="934272" cy="385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83920" imgH="241200" progId="Equation.3">
                  <p:embed/>
                </p:oleObj>
              </mc:Choice>
              <mc:Fallback>
                <p:oleObj name="Equation" r:id="rId6" imgW="5839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073" y="3008294"/>
                        <a:ext cx="934272" cy="3859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7992756"/>
              </p:ext>
            </p:extLst>
          </p:nvPr>
        </p:nvGraphicFramePr>
        <p:xfrm>
          <a:off x="119336" y="0"/>
          <a:ext cx="2600640" cy="690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625400" imgH="431640" progId="Equation.3">
                  <p:embed/>
                </p:oleObj>
              </mc:Choice>
              <mc:Fallback>
                <p:oleObj name="Equation" r:id="rId8" imgW="16254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336" y="0"/>
                        <a:ext cx="2600640" cy="6906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2237656"/>
              </p:ext>
            </p:extLst>
          </p:nvPr>
        </p:nvGraphicFramePr>
        <p:xfrm>
          <a:off x="3584302" y="260190"/>
          <a:ext cx="3454272" cy="283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158920" imgH="177480" progId="Equation.3">
                  <p:embed/>
                </p:oleObj>
              </mc:Choice>
              <mc:Fallback>
                <p:oleObj name="Equation" r:id="rId10" imgW="21589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4302" y="260190"/>
                        <a:ext cx="3454272" cy="2839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3138423"/>
              </p:ext>
            </p:extLst>
          </p:nvPr>
        </p:nvGraphicFramePr>
        <p:xfrm>
          <a:off x="184036" y="3698502"/>
          <a:ext cx="4551552" cy="426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844720" imgH="266400" progId="Equation.3">
                  <p:embed/>
                </p:oleObj>
              </mc:Choice>
              <mc:Fallback>
                <p:oleObj name="Equation" r:id="rId12" imgW="284472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036" y="3698502"/>
                        <a:ext cx="4551552" cy="4262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1660364"/>
              </p:ext>
            </p:extLst>
          </p:nvPr>
        </p:nvGraphicFramePr>
        <p:xfrm>
          <a:off x="119336" y="4293096"/>
          <a:ext cx="5303232" cy="385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3314520" imgH="241200" progId="Equation.3">
                  <p:embed/>
                </p:oleObj>
              </mc:Choice>
              <mc:Fallback>
                <p:oleObj name="Equation" r:id="rId14" imgW="33145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336" y="4293096"/>
                        <a:ext cx="5303232" cy="3859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3200643"/>
              </p:ext>
            </p:extLst>
          </p:nvPr>
        </p:nvGraphicFramePr>
        <p:xfrm>
          <a:off x="119336" y="4941168"/>
          <a:ext cx="2966400" cy="385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854000" imgH="241200" progId="Equation.3">
                  <p:embed/>
                </p:oleObj>
              </mc:Choice>
              <mc:Fallback>
                <p:oleObj name="Equation" r:id="rId16" imgW="18540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336" y="4941168"/>
                        <a:ext cx="2966400" cy="3859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1161055"/>
              </p:ext>
            </p:extLst>
          </p:nvPr>
        </p:nvGraphicFramePr>
        <p:xfrm>
          <a:off x="119336" y="5445224"/>
          <a:ext cx="4652928" cy="365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2908080" imgH="228600" progId="Equation.3">
                  <p:embed/>
                </p:oleObj>
              </mc:Choice>
              <mc:Fallback>
                <p:oleObj name="Equation" r:id="rId18" imgW="29080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336" y="5445224"/>
                        <a:ext cx="4652928" cy="3657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9599005"/>
              </p:ext>
            </p:extLst>
          </p:nvPr>
        </p:nvGraphicFramePr>
        <p:xfrm>
          <a:off x="1847528" y="2966100"/>
          <a:ext cx="3454272" cy="345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2158920" imgH="215640" progId="Equation.3">
                  <p:embed/>
                </p:oleObj>
              </mc:Choice>
              <mc:Fallback>
                <p:oleObj name="Equation" r:id="rId20" imgW="21589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7528" y="2966100"/>
                        <a:ext cx="3454272" cy="3450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4684137"/>
              </p:ext>
            </p:extLst>
          </p:nvPr>
        </p:nvGraphicFramePr>
        <p:xfrm>
          <a:off x="3071664" y="6410325"/>
          <a:ext cx="2138892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1091880" imgH="228600" progId="Equation.3">
                  <p:embed/>
                </p:oleObj>
              </mc:Choice>
              <mc:Fallback>
                <p:oleObj name="Equation" r:id="rId22" imgW="1091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1664" y="6410325"/>
                        <a:ext cx="2138892" cy="4476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244" y="361435"/>
            <a:ext cx="4343051" cy="3857767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9094061" y="3068960"/>
            <a:ext cx="144016" cy="13968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 rot="10800000">
            <a:off x="8244334" y="2881339"/>
            <a:ext cx="635084" cy="154803"/>
          </a:xfrm>
          <a:prstGeom prst="right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le 2"/>
          <p:cNvSpPr txBox="1">
            <a:spLocks/>
          </p:cNvSpPr>
          <p:nvPr/>
        </p:nvSpPr>
        <p:spPr>
          <a:xfrm>
            <a:off x="7851611" y="2365872"/>
            <a:ext cx="624266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b="1" dirty="0">
                <a:solidFill>
                  <a:srgbClr val="FF0000"/>
                </a:solidFill>
              </a:rPr>
              <a:t>He</a:t>
            </a:r>
          </a:p>
        </p:txBody>
      </p:sp>
      <p:sp>
        <p:nvSpPr>
          <p:cNvPr id="21" name="Right Arrow 20"/>
          <p:cNvSpPr/>
          <p:nvPr/>
        </p:nvSpPr>
        <p:spPr>
          <a:xfrm rot="5400000">
            <a:off x="8466873" y="2707321"/>
            <a:ext cx="635084" cy="154803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2"/>
          <p:cNvSpPr txBox="1">
            <a:spLocks/>
          </p:cNvSpPr>
          <p:nvPr/>
        </p:nvSpPr>
        <p:spPr>
          <a:xfrm>
            <a:off x="8490957" y="1985328"/>
            <a:ext cx="624266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b="1" dirty="0" err="1">
                <a:solidFill>
                  <a:srgbClr val="00B0F0"/>
                </a:solidFill>
              </a:rPr>
              <a:t>Vd</a:t>
            </a:r>
            <a:endParaRPr lang="en-US" sz="2000" b="1" dirty="0">
              <a:solidFill>
                <a:srgbClr val="00B0F0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8701858" y="3083683"/>
            <a:ext cx="144016" cy="1396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8701858" y="3388375"/>
            <a:ext cx="464211" cy="0"/>
          </a:xfrm>
          <a:prstGeom prst="straightConnector1">
            <a:avLst/>
          </a:prstGeom>
          <a:ln w="12700">
            <a:solidFill>
              <a:srgbClr val="00B0F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2"/>
          <p:cNvSpPr txBox="1">
            <a:spLocks/>
          </p:cNvSpPr>
          <p:nvPr/>
        </p:nvSpPr>
        <p:spPr>
          <a:xfrm>
            <a:off x="8670585" y="3346269"/>
            <a:ext cx="624266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500" b="1" dirty="0">
                <a:solidFill>
                  <a:srgbClr val="00B0F0"/>
                </a:solidFill>
              </a:rPr>
              <a:t>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295800" y="5445224"/>
            <a:ext cx="542965" cy="291956"/>
          </a:xfrm>
          <a:prstGeom prst="rect">
            <a:avLst/>
          </a:prstGeom>
          <a:solidFill>
            <a:srgbClr val="FFC000">
              <a:alpha val="3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1991545" y="4293096"/>
            <a:ext cx="360040" cy="416549"/>
          </a:xfrm>
          <a:prstGeom prst="rect">
            <a:avLst/>
          </a:prstGeom>
          <a:solidFill>
            <a:srgbClr val="FFC000">
              <a:alpha val="3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>
            <a:off x="7537244" y="2467180"/>
            <a:ext cx="791004" cy="16623"/>
          </a:xfrm>
          <a:prstGeom prst="line">
            <a:avLst/>
          </a:prstGeom>
          <a:ln w="28575">
            <a:solidFill>
              <a:schemeClr val="tx1">
                <a:alpha val="9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7775574" y="2467180"/>
            <a:ext cx="0" cy="635085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itle 2"/>
          <p:cNvSpPr txBox="1">
            <a:spLocks/>
          </p:cNvSpPr>
          <p:nvPr/>
        </p:nvSpPr>
        <p:spPr>
          <a:xfrm>
            <a:off x="6865819" y="2537667"/>
            <a:ext cx="991396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b="1" dirty="0"/>
              <a:t>q=</a:t>
            </a:r>
            <a:r>
              <a:rPr lang="en-US" sz="2000" b="1" dirty="0" err="1">
                <a:latin typeface="Symbol" panose="05050102010706020507" pitchFamily="18" charset="2"/>
              </a:rPr>
              <a:t>g</a:t>
            </a:r>
            <a:r>
              <a:rPr lang="en-US" sz="2000" b="1" dirty="0" err="1"/>
              <a:t>Df</a:t>
            </a:r>
            <a:endParaRPr lang="en-US" sz="2000" b="1" dirty="0"/>
          </a:p>
        </p:txBody>
      </p:sp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849711"/>
              </p:ext>
            </p:extLst>
          </p:nvPr>
        </p:nvGraphicFramePr>
        <p:xfrm>
          <a:off x="44922" y="856414"/>
          <a:ext cx="3393216" cy="6497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5" imgW="2120760" imgH="406080" progId="Equation.3">
                  <p:embed/>
                </p:oleObj>
              </mc:Choice>
              <mc:Fallback>
                <p:oleObj name="Equation" r:id="rId25" imgW="2120760" imgH="406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2" y="856414"/>
                        <a:ext cx="3393216" cy="6497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3254437"/>
              </p:ext>
            </p:extLst>
          </p:nvPr>
        </p:nvGraphicFramePr>
        <p:xfrm>
          <a:off x="8328248" y="4293096"/>
          <a:ext cx="1137600" cy="385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7" imgW="711000" imgH="241200" progId="Equation.3">
                  <p:embed/>
                </p:oleObj>
              </mc:Choice>
              <mc:Fallback>
                <p:oleObj name="Equation" r:id="rId27" imgW="7110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28248" y="4293096"/>
                        <a:ext cx="1137600" cy="3859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4274132"/>
              </p:ext>
            </p:extLst>
          </p:nvPr>
        </p:nvGraphicFramePr>
        <p:xfrm>
          <a:off x="8328248" y="4725144"/>
          <a:ext cx="2865024" cy="40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9" imgW="1790640" imgH="253800" progId="Equation.3">
                  <p:embed/>
                </p:oleObj>
              </mc:Choice>
              <mc:Fallback>
                <p:oleObj name="Equation" r:id="rId29" imgW="17906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28248" y="4725144"/>
                        <a:ext cx="2865024" cy="406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5088486"/>
              </p:ext>
            </p:extLst>
          </p:nvPr>
        </p:nvGraphicFramePr>
        <p:xfrm>
          <a:off x="119336" y="6378277"/>
          <a:ext cx="2503487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1" imgW="1104840" imgH="228600" progId="Equation.3">
                  <p:embed/>
                </p:oleObj>
              </mc:Choice>
              <mc:Fallback>
                <p:oleObj name="Equation" r:id="rId31" imgW="11048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336" y="6378277"/>
                        <a:ext cx="2503487" cy="4476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33"/>
          <p:cNvSpPr/>
          <p:nvPr/>
        </p:nvSpPr>
        <p:spPr>
          <a:xfrm>
            <a:off x="191344" y="908720"/>
            <a:ext cx="6552728" cy="29700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700" b="1" dirty="0">
                <a:latin typeface="Times New Roman Bold,Bold"/>
              </a:rPr>
              <a:t>6.5.4 </a:t>
            </a:r>
            <a:r>
              <a:rPr lang="en-US" sz="1700" b="1" dirty="0" err="1">
                <a:latin typeface="Times New Roman Bold,Bold"/>
              </a:rPr>
              <a:t>Opterećenja</a:t>
            </a:r>
            <a:r>
              <a:rPr lang="en-US" sz="1700" b="1" dirty="0">
                <a:latin typeface="Times New Roman Bold,Bold"/>
              </a:rPr>
              <a:t> </a:t>
            </a:r>
            <a:r>
              <a:rPr lang="en-US" sz="1700" b="1" dirty="0" err="1">
                <a:latin typeface="Times New Roman Bold,Bold"/>
              </a:rPr>
              <a:t>sa</a:t>
            </a:r>
            <a:r>
              <a:rPr lang="en-US" sz="1700" b="1" dirty="0">
                <a:latin typeface="Times New Roman Bold,Bold"/>
              </a:rPr>
              <a:t> </a:t>
            </a:r>
            <a:r>
              <a:rPr lang="en-US" sz="1700" b="1" dirty="0" err="1">
                <a:latin typeface="Times New Roman Bold,Bold"/>
              </a:rPr>
              <a:t>velikim</a:t>
            </a:r>
            <a:r>
              <a:rPr lang="en-US" sz="1700" b="1" dirty="0">
                <a:latin typeface="Times New Roman Bold,Bold"/>
              </a:rPr>
              <a:t> </a:t>
            </a:r>
            <a:r>
              <a:rPr lang="en-US" sz="1700" b="1" dirty="0" err="1">
                <a:latin typeface="Times New Roman Bold,Bold"/>
              </a:rPr>
              <a:t>ekscentricitetom</a:t>
            </a:r>
            <a:endParaRPr lang="en-US" sz="1700" b="1" dirty="0">
              <a:latin typeface="Times New Roman Bold,Bold"/>
            </a:endParaRPr>
          </a:p>
          <a:p>
            <a:r>
              <a:rPr lang="en-US" sz="1700" dirty="0">
                <a:latin typeface="Times New Roman" panose="02020603050405020304" pitchFamily="18" charset="0"/>
              </a:rPr>
              <a:t>(1)P </a:t>
            </a:r>
            <a:r>
              <a:rPr lang="en-US" sz="1700" dirty="0" err="1">
                <a:latin typeface="Times New Roman" panose="02020603050405020304" pitchFamily="18" charset="0"/>
              </a:rPr>
              <a:t>Posebnu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pažnju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treba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obratiti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tamo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gdje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ekcentricitet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prelazi</a:t>
            </a:r>
            <a:r>
              <a:rPr lang="en-US" sz="1700" dirty="0">
                <a:latin typeface="Times New Roman" panose="02020603050405020304" pitchFamily="18" charset="0"/>
              </a:rPr>
              <a:t> 1/3 </a:t>
            </a:r>
            <a:r>
              <a:rPr lang="en-US" sz="1700" dirty="0" err="1">
                <a:latin typeface="Times New Roman" panose="02020603050405020304" pitchFamily="18" charset="0"/>
              </a:rPr>
              <a:t>širine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pravougaone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stope</a:t>
            </a:r>
            <a:endParaRPr lang="en-US" sz="1700" dirty="0">
              <a:latin typeface="Times New Roman" panose="02020603050405020304" pitchFamily="18" charset="0"/>
            </a:endParaRPr>
          </a:p>
          <a:p>
            <a:r>
              <a:rPr lang="pl-PL" sz="1700" dirty="0">
                <a:latin typeface="Times New Roman" panose="02020603050405020304" pitchFamily="18" charset="0"/>
              </a:rPr>
              <a:t>ili 0,6 od poluprečnika kružne stope.</a:t>
            </a:r>
          </a:p>
          <a:p>
            <a:r>
              <a:rPr lang="en-US" sz="1700" dirty="0" err="1">
                <a:latin typeface="Times New Roman" panose="02020603050405020304" pitchFamily="18" charset="0"/>
              </a:rPr>
              <a:t>Takve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mjere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opreza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uključuju</a:t>
            </a:r>
            <a:r>
              <a:rPr lang="en-US" sz="1700" dirty="0">
                <a:latin typeface="Times New Roman" panose="02020603050405020304" pitchFamily="18" charset="0"/>
              </a:rPr>
              <a:t>:</a:t>
            </a:r>
          </a:p>
          <a:p>
            <a:r>
              <a:rPr lang="en-US" sz="1700" dirty="0">
                <a:latin typeface="Times New Roman" panose="02020603050405020304" pitchFamily="18" charset="0"/>
              </a:rPr>
              <a:t>− </a:t>
            </a:r>
            <a:r>
              <a:rPr lang="en-US" sz="1700" dirty="0" err="1">
                <a:latin typeface="Times New Roman" panose="02020603050405020304" pitchFamily="18" charset="0"/>
              </a:rPr>
              <a:t>pažljivo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ispitivanje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računsklh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vrijednosti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uticaja</a:t>
            </a:r>
            <a:r>
              <a:rPr lang="en-US" sz="1700" dirty="0">
                <a:latin typeface="Times New Roman" panose="02020603050405020304" pitchFamily="18" charset="0"/>
              </a:rPr>
              <a:t> u </a:t>
            </a:r>
            <a:r>
              <a:rPr lang="en-US" sz="1700" dirty="0" err="1">
                <a:latin typeface="Times New Roman" panose="02020603050405020304" pitchFamily="18" charset="0"/>
              </a:rPr>
              <a:t>skladu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sa</a:t>
            </a:r>
            <a:r>
              <a:rPr lang="en-US" sz="1700" dirty="0">
                <a:latin typeface="Times New Roman" panose="02020603050405020304" pitchFamily="18" charset="0"/>
              </a:rPr>
              <a:t> 2.4.2.;</a:t>
            </a:r>
          </a:p>
          <a:p>
            <a:r>
              <a:rPr lang="en-US" sz="1700" dirty="0">
                <a:latin typeface="Times New Roman" panose="02020603050405020304" pitchFamily="18" charset="0"/>
              </a:rPr>
              <a:t>− </a:t>
            </a:r>
            <a:r>
              <a:rPr lang="en-US" sz="1700" dirty="0" err="1">
                <a:latin typeface="Times New Roman" panose="02020603050405020304" pitchFamily="18" charset="0"/>
              </a:rPr>
              <a:t>projektovanje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položaja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ivice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temelja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uzimajući</a:t>
            </a:r>
            <a:r>
              <a:rPr lang="en-US" sz="1700" dirty="0">
                <a:latin typeface="Times New Roman" panose="02020603050405020304" pitchFamily="18" charset="0"/>
              </a:rPr>
              <a:t> u </a:t>
            </a:r>
            <a:r>
              <a:rPr lang="en-US" sz="1700" dirty="0" err="1">
                <a:latin typeface="Times New Roman" panose="02020603050405020304" pitchFamily="18" charset="0"/>
              </a:rPr>
              <a:t>obzir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ostupanja</a:t>
            </a:r>
            <a:r>
              <a:rPr lang="en-US" sz="1700" dirty="0">
                <a:latin typeface="Times New Roman" panose="02020603050405020304" pitchFamily="18" charset="0"/>
              </a:rPr>
              <a:t> u </a:t>
            </a:r>
            <a:r>
              <a:rPr lang="en-US" sz="1700" dirty="0" err="1">
                <a:latin typeface="Times New Roman" panose="02020603050405020304" pitchFamily="18" charset="0"/>
              </a:rPr>
              <a:t>toku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izvođenja</a:t>
            </a:r>
            <a:r>
              <a:rPr lang="en-US" sz="1700" dirty="0">
                <a:latin typeface="Times New Roman" panose="02020603050405020304" pitchFamily="18" charset="0"/>
              </a:rPr>
              <a:t>.</a:t>
            </a:r>
          </a:p>
          <a:p>
            <a:r>
              <a:rPr lang="en-US" sz="1700" dirty="0">
                <a:latin typeface="Times New Roman" panose="02020603050405020304" pitchFamily="18" charset="0"/>
              </a:rPr>
              <a:t>(2) </a:t>
            </a:r>
            <a:r>
              <a:rPr lang="en-US" sz="1700" dirty="0" err="1">
                <a:latin typeface="Times New Roman" panose="02020603050405020304" pitchFamily="18" charset="0"/>
              </a:rPr>
              <a:t>Ukoliko</a:t>
            </a:r>
            <a:r>
              <a:rPr lang="en-US" sz="1700" dirty="0">
                <a:latin typeface="Times New Roman" panose="02020603050405020304" pitchFamily="18" charset="0"/>
              </a:rPr>
              <a:t> se ne </a:t>
            </a:r>
            <a:r>
              <a:rPr lang="en-US" sz="1700" dirty="0" err="1">
                <a:latin typeface="Times New Roman" panose="02020603050405020304" pitchFamily="18" charset="0"/>
              </a:rPr>
              <a:t>preduzmu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posebne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mjere</a:t>
            </a:r>
            <a:r>
              <a:rPr lang="en-US" sz="1700" dirty="0">
                <a:latin typeface="Times New Roman" panose="02020603050405020304" pitchFamily="18" charset="0"/>
              </a:rPr>
              <a:t> u </a:t>
            </a:r>
            <a:r>
              <a:rPr lang="en-US" sz="1700" dirty="0" err="1">
                <a:latin typeface="Times New Roman" panose="02020603050405020304" pitchFamily="18" charset="0"/>
              </a:rPr>
              <a:t>toku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izvođenja</a:t>
            </a:r>
            <a:r>
              <a:rPr lang="en-US" sz="1700" dirty="0">
                <a:latin typeface="Times New Roman" panose="02020603050405020304" pitchFamily="18" charset="0"/>
              </a:rPr>
              <a:t>, </a:t>
            </a:r>
            <a:r>
              <a:rPr lang="en-US" sz="1700" dirty="0" err="1">
                <a:latin typeface="Times New Roman" panose="02020603050405020304" pitchFamily="18" charset="0"/>
              </a:rPr>
              <a:t>treba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razmatrati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slučajeve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en-US" sz="1700" dirty="0" err="1">
                <a:latin typeface="Times New Roman" panose="02020603050405020304" pitchFamily="18" charset="0"/>
              </a:rPr>
              <a:t>kad</a:t>
            </a:r>
            <a:r>
              <a:rPr lang="en-US" sz="1700" dirty="0">
                <a:latin typeface="Times New Roman" panose="02020603050405020304" pitchFamily="18" charset="0"/>
              </a:rPr>
              <a:t> </a:t>
            </a:r>
            <a:r>
              <a:rPr lang="pl-PL" sz="1700" dirty="0">
                <a:latin typeface="Times New Roman" panose="02020603050405020304" pitchFamily="18" charset="0"/>
              </a:rPr>
              <a:t>je odstupanje u izvedenim dimenzijama i do 0,10 m.</a:t>
            </a:r>
            <a:endParaRPr lang="en-US" sz="1700" dirty="0"/>
          </a:p>
        </p:txBody>
      </p:sp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0747421"/>
              </p:ext>
            </p:extLst>
          </p:nvPr>
        </p:nvGraphicFramePr>
        <p:xfrm>
          <a:off x="8328248" y="5157192"/>
          <a:ext cx="2539584" cy="426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3" imgW="1587240" imgH="266400" progId="Equation.3">
                  <p:embed/>
                </p:oleObj>
              </mc:Choice>
              <mc:Fallback>
                <p:oleObj name="Equation" r:id="rId33" imgW="158724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28248" y="5157192"/>
                        <a:ext cx="2539584" cy="4262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1295097"/>
              </p:ext>
            </p:extLst>
          </p:nvPr>
        </p:nvGraphicFramePr>
        <p:xfrm>
          <a:off x="191344" y="5949280"/>
          <a:ext cx="2580480" cy="365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5" imgW="1612800" imgH="228600" progId="Equation.3">
                  <p:embed/>
                </p:oleObj>
              </mc:Choice>
              <mc:Fallback>
                <p:oleObj name="Equation" r:id="rId35" imgW="16128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344" y="5949280"/>
                        <a:ext cx="2580480" cy="3657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2615295"/>
              </p:ext>
            </p:extLst>
          </p:nvPr>
        </p:nvGraphicFramePr>
        <p:xfrm>
          <a:off x="8184232" y="5661248"/>
          <a:ext cx="3840192" cy="629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7" imgW="2400120" imgH="393480" progId="Equation.3">
                  <p:embed/>
                </p:oleObj>
              </mc:Choice>
              <mc:Fallback>
                <p:oleObj name="Equation" r:id="rId37" imgW="24001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84232" y="5661248"/>
                        <a:ext cx="3840192" cy="6295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0762519"/>
              </p:ext>
            </p:extLst>
          </p:nvPr>
        </p:nvGraphicFramePr>
        <p:xfrm>
          <a:off x="8256240" y="6492240"/>
          <a:ext cx="1442304" cy="365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9" imgW="901440" imgH="228600" progId="Equation.3">
                  <p:embed/>
                </p:oleObj>
              </mc:Choice>
              <mc:Fallback>
                <p:oleObj name="Equation" r:id="rId39" imgW="901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56240" y="6492240"/>
                        <a:ext cx="1442304" cy="3657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95599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/>
      <p:bldP spid="21" grpId="0" animBg="1"/>
      <p:bldP spid="22" grpId="0"/>
      <p:bldP spid="23" grpId="0" animBg="1"/>
      <p:bldP spid="25" grpId="0"/>
      <p:bldP spid="26" grpId="0" animBg="1"/>
      <p:bldP spid="27" grpId="0" animBg="1"/>
      <p:bldP spid="33" grpId="0"/>
      <p:bldP spid="3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2"/>
          <p:cNvSpPr>
            <a:spLocks noGrp="1"/>
          </p:cNvSpPr>
          <p:nvPr>
            <p:ph type="title"/>
          </p:nvPr>
        </p:nvSpPr>
        <p:spPr>
          <a:xfrm>
            <a:off x="-2794488" y="11797"/>
            <a:ext cx="10502265" cy="4984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b="1" dirty="0">
                <a:solidFill>
                  <a:srgbClr val="903163"/>
                </a:solidFill>
              </a:rPr>
              <a:t>D</a:t>
            </a:r>
            <a:r>
              <a:rPr lang="sr-Latn-ME" sz="2000" b="1" dirty="0">
                <a:solidFill>
                  <a:srgbClr val="903163"/>
                </a:solidFill>
              </a:rPr>
              <a:t>opušteno opterećenje plitkog temelja</a:t>
            </a:r>
            <a:endParaRPr lang="en-US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-164783" y="311120"/>
            <a:ext cx="12521566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r-Latn-ME" sz="1700" dirty="0">
                <a:latin typeface="+mj-lt"/>
              </a:rPr>
              <a:t>Prema</a:t>
            </a:r>
            <a:r>
              <a:rPr lang="en-US" sz="1700" dirty="0">
                <a:latin typeface="+mj-lt"/>
              </a:rPr>
              <a:t> </a:t>
            </a:r>
            <a:r>
              <a:rPr lang="en-US" sz="1700" dirty="0" err="1">
                <a:latin typeface="+mj-lt"/>
              </a:rPr>
              <a:t>starom</a:t>
            </a:r>
            <a:r>
              <a:rPr lang="en-US" sz="1700" dirty="0">
                <a:latin typeface="+mj-lt"/>
              </a:rPr>
              <a:t> </a:t>
            </a:r>
            <a:r>
              <a:rPr lang="en-US" sz="1700" dirty="0" err="1">
                <a:latin typeface="+mj-lt"/>
              </a:rPr>
              <a:t>pravilniku</a:t>
            </a:r>
            <a:r>
              <a:rPr lang="en-US" sz="1700" dirty="0">
                <a:latin typeface="+mj-lt"/>
              </a:rPr>
              <a:t>  (</a:t>
            </a:r>
            <a:r>
              <a:rPr lang="en-US" sz="1700" i="1" dirty="0" err="1">
                <a:latin typeface="+mj-lt"/>
              </a:rPr>
              <a:t>Pravilnik</a:t>
            </a:r>
            <a:r>
              <a:rPr lang="en-US" sz="1700" i="1" dirty="0">
                <a:latin typeface="+mj-lt"/>
              </a:rPr>
              <a:t> o </a:t>
            </a:r>
            <a:r>
              <a:rPr lang="en-US" sz="1700" i="1" dirty="0" err="1">
                <a:latin typeface="+mj-lt"/>
              </a:rPr>
              <a:t>tehni</a:t>
            </a:r>
            <a:r>
              <a:rPr lang="sr-Latn-ME" sz="1700" i="1" dirty="0">
                <a:latin typeface="+mj-lt"/>
              </a:rPr>
              <a:t>č</a:t>
            </a:r>
            <a:r>
              <a:rPr lang="en-US" sz="1700" i="1" dirty="0" err="1">
                <a:latin typeface="+mj-lt"/>
              </a:rPr>
              <a:t>kim</a:t>
            </a:r>
            <a:r>
              <a:rPr lang="en-US" sz="1700" i="1" dirty="0">
                <a:latin typeface="+mj-lt"/>
              </a:rPr>
              <a:t> </a:t>
            </a:r>
            <a:r>
              <a:rPr lang="en-US" sz="1700" i="1" dirty="0" err="1">
                <a:latin typeface="+mj-lt"/>
              </a:rPr>
              <a:t>normativima</a:t>
            </a:r>
            <a:r>
              <a:rPr lang="en-US" sz="1700" i="1" dirty="0">
                <a:latin typeface="+mj-lt"/>
              </a:rPr>
              <a:t> </a:t>
            </a:r>
            <a:r>
              <a:rPr lang="en-US" sz="1700" i="1" dirty="0" err="1">
                <a:latin typeface="+mj-lt"/>
              </a:rPr>
              <a:t>za</a:t>
            </a:r>
            <a:r>
              <a:rPr lang="en-US" sz="1700" i="1" dirty="0">
                <a:latin typeface="+mj-lt"/>
              </a:rPr>
              <a:t> </a:t>
            </a:r>
            <a:r>
              <a:rPr lang="en-US" sz="1700" i="1" dirty="0" err="1">
                <a:latin typeface="+mj-lt"/>
              </a:rPr>
              <a:t>temeljenje</a:t>
            </a:r>
            <a:r>
              <a:rPr lang="en-US" sz="1700" i="1" dirty="0">
                <a:latin typeface="+mj-lt"/>
              </a:rPr>
              <a:t> </a:t>
            </a:r>
            <a:r>
              <a:rPr lang="en-US" sz="1700" i="1" dirty="0" err="1">
                <a:latin typeface="+mj-lt"/>
              </a:rPr>
              <a:t>gra</a:t>
            </a:r>
            <a:r>
              <a:rPr lang="sr-Latn-ME" sz="1700" i="1" dirty="0">
                <a:latin typeface="+mj-lt"/>
              </a:rPr>
              <a:t>đ</a:t>
            </a:r>
            <a:r>
              <a:rPr lang="en-US" sz="1700" i="1" dirty="0" err="1">
                <a:latin typeface="+mj-lt"/>
              </a:rPr>
              <a:t>evinskih</a:t>
            </a:r>
            <a:r>
              <a:rPr lang="en-US" sz="1700" i="1" dirty="0">
                <a:latin typeface="+mj-lt"/>
              </a:rPr>
              <a:t> </a:t>
            </a:r>
            <a:r>
              <a:rPr lang="en-US" sz="1700" i="1" dirty="0" err="1">
                <a:latin typeface="+mj-lt"/>
              </a:rPr>
              <a:t>objekata</a:t>
            </a:r>
            <a:r>
              <a:rPr lang="en-US" sz="1700" i="1" dirty="0">
                <a:latin typeface="+mj-lt"/>
              </a:rPr>
              <a:t> (Sl. List SFRJ 15/90</a:t>
            </a:r>
            <a:r>
              <a:rPr lang="sr-Latn-ME" sz="1700" i="1" dirty="0">
                <a:latin typeface="+mj-lt"/>
              </a:rPr>
              <a:t>)</a:t>
            </a:r>
            <a:r>
              <a:rPr lang="en-US" sz="1700" i="1" dirty="0">
                <a:latin typeface="+mj-lt"/>
              </a:rPr>
              <a:t>)</a:t>
            </a:r>
            <a:endParaRPr lang="sr-Latn-ME" sz="1700" i="1" dirty="0">
              <a:latin typeface="+mj-lt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r-Latn-ME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91" y="740558"/>
            <a:ext cx="6162122" cy="6706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r-Latn-ME"/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r-Latn-ME"/>
          </a:p>
        </p:txBody>
      </p:sp>
      <p:sp>
        <p:nvSpPr>
          <p:cNvPr id="63" name="TextBox 62"/>
          <p:cNvSpPr txBox="1"/>
          <p:nvPr/>
        </p:nvSpPr>
        <p:spPr>
          <a:xfrm>
            <a:off x="6231877" y="4604036"/>
            <a:ext cx="2669382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r-Latn-ME" sz="1500" b="1" dirty="0">
                <a:latin typeface="+mj-lt"/>
              </a:rPr>
              <a:t>Efektivna </a:t>
            </a:r>
            <a:r>
              <a:rPr lang="en-US" sz="1500" b="1" dirty="0" err="1">
                <a:latin typeface="+mj-lt"/>
              </a:rPr>
              <a:t>povr</a:t>
            </a:r>
            <a:r>
              <a:rPr lang="sr-Latn-ME" sz="1500" b="1" dirty="0">
                <a:latin typeface="+mj-lt"/>
              </a:rPr>
              <a:t>šina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248949" y="4922472"/>
            <a:ext cx="21056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r-Latn-ME" sz="2000" dirty="0">
                <a:latin typeface="+mj-lt"/>
              </a:rPr>
              <a:t>A</a:t>
            </a:r>
            <a:r>
              <a:rPr lang="en-US" sz="2000" dirty="0">
                <a:latin typeface="+mj-lt"/>
              </a:rPr>
              <a:t>’=B’ L’</a:t>
            </a:r>
            <a:endParaRPr lang="sr-Latn-ME" sz="2000" dirty="0">
              <a:latin typeface="+mj-lt"/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3">
            <a:lum contrast="21000"/>
          </a:blip>
          <a:srcRect b="17896"/>
          <a:stretch/>
        </p:blipFill>
        <p:spPr>
          <a:xfrm>
            <a:off x="8854587" y="1330975"/>
            <a:ext cx="3234159" cy="961282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4">
            <a:lum contrast="42000"/>
          </a:blip>
          <a:srcRect r="23503"/>
          <a:stretch/>
        </p:blipFill>
        <p:spPr>
          <a:xfrm>
            <a:off x="8996576" y="2716240"/>
            <a:ext cx="3092170" cy="1564166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98000"/>
                    </a14:imgEffect>
                  </a14:imgLayer>
                </a14:imgProps>
              </a:ext>
            </a:extLst>
          </a:blip>
          <a:srcRect r="24066"/>
          <a:stretch/>
        </p:blipFill>
        <p:spPr>
          <a:xfrm>
            <a:off x="8912618" y="4640339"/>
            <a:ext cx="3065778" cy="1609666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770" y="2135635"/>
            <a:ext cx="2405629" cy="23707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288390" y="4142727"/>
                <a:ext cx="5591585" cy="6090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R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≤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′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′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+0.5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′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′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390" y="4142727"/>
                <a:ext cx="5591585" cy="60907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itle 2"/>
          <p:cNvSpPr txBox="1">
            <a:spLocks/>
          </p:cNvSpPr>
          <p:nvPr/>
        </p:nvSpPr>
        <p:spPr>
          <a:xfrm>
            <a:off x="-370731" y="2060218"/>
            <a:ext cx="3788640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dirty="0" err="1"/>
              <a:t>Projektno</a:t>
            </a:r>
            <a:r>
              <a:rPr lang="en-US" sz="2000" dirty="0"/>
              <a:t> </a:t>
            </a:r>
            <a:r>
              <a:rPr lang="en-US" sz="2000" dirty="0" err="1"/>
              <a:t>optere</a:t>
            </a:r>
            <a:r>
              <a:rPr lang="sr-Latn-ME" sz="2000" dirty="0"/>
              <a:t>ćenje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188175" y="1599356"/>
                <a:ext cx="114159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≤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175" y="1599356"/>
                <a:ext cx="1141594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270230" y="1562940"/>
                <a:ext cx="131765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𝐸𝑑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≤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𝑅𝑑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0230" y="1562940"/>
                <a:ext cx="1317657" cy="369332"/>
              </a:xfrm>
              <a:prstGeom prst="rect">
                <a:avLst/>
              </a:prstGeom>
              <a:blipFill rotWithShape="0">
                <a:blip r:embed="rId10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21257" y="2606627"/>
                <a:ext cx="3182666" cy="6260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𝐸𝑑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′</m:t>
                          </m:r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𝐺𝑘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𝑄𝑘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′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257" y="2606627"/>
                <a:ext cx="3182666" cy="62600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itle 2"/>
          <p:cNvSpPr txBox="1">
            <a:spLocks/>
          </p:cNvSpPr>
          <p:nvPr/>
        </p:nvSpPr>
        <p:spPr>
          <a:xfrm>
            <a:off x="95937" y="3263057"/>
            <a:ext cx="3249649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dirty="0" err="1"/>
              <a:t>Projektn</a:t>
            </a:r>
            <a:r>
              <a:rPr lang="sr-Latn-ME" sz="2000" dirty="0"/>
              <a:t>a nosivost (otpor)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21257" y="5417633"/>
                <a:ext cx="3138039" cy="6090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R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≤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π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𝑞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257" y="5417633"/>
                <a:ext cx="3138039" cy="60907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itle 2"/>
          <p:cNvSpPr txBox="1">
            <a:spLocks/>
          </p:cNvSpPr>
          <p:nvPr/>
        </p:nvSpPr>
        <p:spPr>
          <a:xfrm>
            <a:off x="19201" y="4903156"/>
            <a:ext cx="2635315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sr-Latn-ME" sz="2000" dirty="0"/>
              <a:t>Nedrenirani uslovi</a:t>
            </a:r>
            <a:endParaRPr lang="en-US" sz="2000" dirty="0"/>
          </a:p>
        </p:txBody>
      </p:sp>
      <p:sp>
        <p:nvSpPr>
          <p:cNvPr id="22" name="Title 2"/>
          <p:cNvSpPr txBox="1">
            <a:spLocks/>
          </p:cNvSpPr>
          <p:nvPr/>
        </p:nvSpPr>
        <p:spPr>
          <a:xfrm>
            <a:off x="-164783" y="3683266"/>
            <a:ext cx="2635315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dirty="0"/>
              <a:t>D</a:t>
            </a:r>
            <a:r>
              <a:rPr lang="sr-Latn-ME" sz="2000" dirty="0"/>
              <a:t>renirani uslovi</a:t>
            </a:r>
            <a:endParaRPr lang="en-US" sz="2000" dirty="0"/>
          </a:p>
        </p:txBody>
      </p:sp>
      <p:sp>
        <p:nvSpPr>
          <p:cNvPr id="13" name="Rectangle 12"/>
          <p:cNvSpPr/>
          <p:nvPr/>
        </p:nvSpPr>
        <p:spPr>
          <a:xfrm>
            <a:off x="1415480" y="4280406"/>
            <a:ext cx="1055052" cy="359933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056833" y="922608"/>
            <a:ext cx="2823141" cy="391467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2754897" y="4280406"/>
            <a:ext cx="1055052" cy="359933"/>
          </a:xfrm>
          <a:prstGeom prst="rect">
            <a:avLst/>
          </a:prstGeom>
          <a:solidFill>
            <a:srgbClr val="FFC0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084116" y="908827"/>
            <a:ext cx="659956" cy="405248"/>
          </a:xfrm>
          <a:prstGeom prst="rect">
            <a:avLst/>
          </a:prstGeom>
          <a:solidFill>
            <a:srgbClr val="FFC0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040612" y="4280406"/>
            <a:ext cx="1695348" cy="405909"/>
          </a:xfrm>
          <a:prstGeom prst="rect">
            <a:avLst/>
          </a:prstGeom>
          <a:solidFill>
            <a:srgbClr val="92D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970110" y="797896"/>
            <a:ext cx="1793163" cy="540907"/>
          </a:xfrm>
          <a:prstGeom prst="rect">
            <a:avLst/>
          </a:prstGeom>
          <a:solidFill>
            <a:srgbClr val="92D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591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63" grpId="0"/>
      <p:bldP spid="64" grpId="0"/>
      <p:bldP spid="9" grpId="0"/>
      <p:bldP spid="54" grpId="0"/>
      <p:bldP spid="11" grpId="0"/>
      <p:bldP spid="12" grpId="0"/>
      <p:bldP spid="3" grpId="0"/>
      <p:bldP spid="19" grpId="0"/>
      <p:bldP spid="5" grpId="0"/>
      <p:bldP spid="21" grpId="0"/>
      <p:bldP spid="22" grpId="0"/>
      <p:bldP spid="13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548680"/>
            <a:ext cx="8640960" cy="59341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lum bright="-10000" contrast="19000"/>
          </a:blip>
          <a:stretch>
            <a:fillRect/>
          </a:stretch>
        </p:blipFill>
        <p:spPr>
          <a:xfrm>
            <a:off x="7349720" y="2948755"/>
            <a:ext cx="3727190" cy="1580734"/>
          </a:xfrm>
          <a:prstGeom prst="rect">
            <a:avLst/>
          </a:prstGeom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320136" y="2420888"/>
            <a:ext cx="380757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pPr eaLnBrk="1" hangingPunct="1"/>
            <a:r>
              <a:rPr lang="en-US" sz="1500" b="1" dirty="0" err="1"/>
              <a:t>Mehanizam</a:t>
            </a:r>
            <a:r>
              <a:rPr lang="en-US" sz="1500" b="1" dirty="0"/>
              <a:t> </a:t>
            </a:r>
            <a:r>
              <a:rPr lang="en-US" sz="1500" b="1" dirty="0" err="1"/>
              <a:t>loma</a:t>
            </a:r>
            <a:r>
              <a:rPr lang="en-US" sz="1500" b="1" dirty="0"/>
              <a:t> </a:t>
            </a:r>
            <a:r>
              <a:rPr lang="en-US" sz="1500" b="1" dirty="0" err="1"/>
              <a:t>trakastog</a:t>
            </a:r>
            <a:r>
              <a:rPr lang="en-US" sz="1500" b="1" dirty="0"/>
              <a:t> </a:t>
            </a:r>
            <a:r>
              <a:rPr lang="en-US" sz="1500" b="1" dirty="0" err="1"/>
              <a:t>temelja</a:t>
            </a:r>
            <a:r>
              <a:rPr lang="en-US" sz="1500" b="1" dirty="0"/>
              <a:t> </a:t>
            </a:r>
            <a:endParaRPr lang="sr-Latn-ME" sz="1500" b="1" dirty="0"/>
          </a:p>
          <a:p>
            <a:pPr eaLnBrk="1" hangingPunct="1"/>
            <a:r>
              <a:rPr lang="en-US" sz="1500" b="1" dirty="0" err="1"/>
              <a:t>na</a:t>
            </a:r>
            <a:r>
              <a:rPr lang="en-US" sz="1500" b="1" dirty="0"/>
              <a:t> </a:t>
            </a:r>
            <a:r>
              <a:rPr lang="en-US" sz="1500" b="1" dirty="0" err="1"/>
              <a:t>zasi</a:t>
            </a:r>
            <a:r>
              <a:rPr lang="sr-Latn-ME" sz="1500" b="1" dirty="0"/>
              <a:t>ćenoj glini ( nedrenirani uslovi)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8851" y="4848225"/>
            <a:ext cx="2291188" cy="3756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28448" y="5222547"/>
            <a:ext cx="1134086" cy="3756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26675" y="5266031"/>
            <a:ext cx="1589548" cy="50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4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-11000" contrast="39000"/>
          </a:blip>
          <a:stretch>
            <a:fillRect/>
          </a:stretch>
        </p:blipFill>
        <p:spPr>
          <a:xfrm>
            <a:off x="283207" y="4991809"/>
            <a:ext cx="7267338" cy="1782808"/>
          </a:xfrm>
          <a:prstGeom prst="rect">
            <a:avLst/>
          </a:prstGeom>
          <a:solidFill>
            <a:srgbClr val="00B0F0">
              <a:alpha val="31000"/>
            </a:srgbClr>
          </a:solidFill>
          <a:ln w="28575">
            <a:solidFill>
              <a:schemeClr val="accent1">
                <a:shade val="50000"/>
                <a:alpha val="69000"/>
              </a:schemeClr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200" y="1964111"/>
            <a:ext cx="4772283" cy="9625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3397" y="2126755"/>
            <a:ext cx="2157681" cy="7789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207" y="3165356"/>
            <a:ext cx="4518438" cy="17731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78683" y="2199184"/>
            <a:ext cx="3452289" cy="10702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74300" y="3371736"/>
            <a:ext cx="5254588" cy="62694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74300" y="4051950"/>
            <a:ext cx="6853811" cy="8675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480376" y="223897"/>
            <a:ext cx="2243724" cy="1607500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3" t="61929" r="50104" b="21767"/>
          <a:stretch>
            <a:fillRect/>
          </a:stretch>
        </p:blipFill>
        <p:spPr bwMode="auto">
          <a:xfrm>
            <a:off x="8132293" y="4594635"/>
            <a:ext cx="4020270" cy="2093083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6569"/>
            <a:ext cx="9178232" cy="177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420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828675"/>
            <a:ext cx="12030075" cy="520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087888" y="3284984"/>
            <a:ext cx="2880320" cy="360040"/>
          </a:xfrm>
          <a:prstGeom prst="rect">
            <a:avLst/>
          </a:prstGeom>
          <a:solidFill>
            <a:schemeClr val="accent4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  <p:sp>
        <p:nvSpPr>
          <p:cNvPr id="5" name="Rectangle 4"/>
          <p:cNvSpPr/>
          <p:nvPr/>
        </p:nvSpPr>
        <p:spPr>
          <a:xfrm>
            <a:off x="407368" y="2708920"/>
            <a:ext cx="7416824" cy="288032"/>
          </a:xfrm>
          <a:prstGeom prst="rect">
            <a:avLst/>
          </a:prstGeom>
          <a:solidFill>
            <a:schemeClr val="accent4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290103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-168696" y="0"/>
            <a:ext cx="3187152" cy="4984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b="1" dirty="0" err="1">
                <a:solidFill>
                  <a:srgbClr val="903163"/>
                </a:solidFill>
              </a:rPr>
              <a:t>Primjer</a:t>
            </a:r>
            <a:r>
              <a:rPr lang="en-US" sz="2000" b="1" dirty="0">
                <a:solidFill>
                  <a:srgbClr val="903163"/>
                </a:solidFill>
              </a:rPr>
              <a:t> 1 – </a:t>
            </a:r>
            <a:r>
              <a:rPr lang="en-US" sz="2000" b="1" dirty="0" err="1">
                <a:solidFill>
                  <a:srgbClr val="903163"/>
                </a:solidFill>
              </a:rPr>
              <a:t>Temelj</a:t>
            </a:r>
            <a:r>
              <a:rPr lang="en-US" sz="2000" b="1" dirty="0">
                <a:solidFill>
                  <a:srgbClr val="903163"/>
                </a:solidFill>
              </a:rPr>
              <a:t> </a:t>
            </a:r>
            <a:r>
              <a:rPr lang="en-US" sz="2000" b="1" dirty="0" err="1">
                <a:solidFill>
                  <a:srgbClr val="903163"/>
                </a:solidFill>
              </a:rPr>
              <a:t>samac</a:t>
            </a:r>
            <a:endParaRPr lang="en-US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695400" y="2063539"/>
            <a:ext cx="1656184" cy="50405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7905257"/>
              </p:ext>
            </p:extLst>
          </p:nvPr>
        </p:nvGraphicFramePr>
        <p:xfrm>
          <a:off x="170350" y="3063344"/>
          <a:ext cx="1271098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45863" imgH="241195" progId="Equation.3">
                  <p:embed/>
                </p:oleObj>
              </mc:Choice>
              <mc:Fallback>
                <p:oleObj name="Equation" r:id="rId2" imgW="545863" imgH="241195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350" y="3063344"/>
                        <a:ext cx="1271098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223792" y="2040680"/>
            <a:ext cx="1641387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02512"/>
              </p:ext>
            </p:extLst>
          </p:nvPr>
        </p:nvGraphicFramePr>
        <p:xfrm>
          <a:off x="170350" y="3632238"/>
          <a:ext cx="1528763" cy="45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98400" imgH="228600" progId="Equation.3">
                  <p:embed/>
                </p:oleObj>
              </mc:Choice>
              <mc:Fallback>
                <p:oleObj name="Equation" r:id="rId4" imgW="6984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350" y="3632238"/>
                        <a:ext cx="1528763" cy="4524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182599" y="2492374"/>
            <a:ext cx="1538173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9229253"/>
              </p:ext>
            </p:extLst>
          </p:nvPr>
        </p:nvGraphicFramePr>
        <p:xfrm>
          <a:off x="191344" y="2685155"/>
          <a:ext cx="1985409" cy="4483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876300" imgH="228600" progId="Equation.3">
                  <p:embed/>
                </p:oleObj>
              </mc:Choice>
              <mc:Fallback>
                <p:oleObj name="Equation" r:id="rId6" imgW="876300" imgH="228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344" y="2685155"/>
                        <a:ext cx="1985409" cy="4483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0792253"/>
              </p:ext>
            </p:extLst>
          </p:nvPr>
        </p:nvGraphicFramePr>
        <p:xfrm>
          <a:off x="150627" y="4181781"/>
          <a:ext cx="1624893" cy="4016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838200" imgH="228600" progId="Equation.3">
                  <p:embed/>
                </p:oleObj>
              </mc:Choice>
              <mc:Fallback>
                <p:oleObj name="Equation" r:id="rId8" imgW="838200" imgH="2286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627" y="4181781"/>
                        <a:ext cx="1624893" cy="4016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Down Arrow 13"/>
          <p:cNvSpPr/>
          <p:nvPr/>
        </p:nvSpPr>
        <p:spPr>
          <a:xfrm>
            <a:off x="1373221" y="1325313"/>
            <a:ext cx="216024" cy="7382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1443642"/>
              </p:ext>
            </p:extLst>
          </p:nvPr>
        </p:nvGraphicFramePr>
        <p:xfrm>
          <a:off x="1703512" y="1052736"/>
          <a:ext cx="1503363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774360" imgH="457200" progId="Equation.3">
                  <p:embed/>
                </p:oleObj>
              </mc:Choice>
              <mc:Fallback>
                <p:oleObj name="Equation" r:id="rId10" imgW="7743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3512" y="1052736"/>
                        <a:ext cx="1503363" cy="803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Straight Connector 18"/>
          <p:cNvCxnSpPr/>
          <p:nvPr/>
        </p:nvCxnSpPr>
        <p:spPr>
          <a:xfrm>
            <a:off x="191344" y="2060848"/>
            <a:ext cx="308753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541507" y="2036605"/>
            <a:ext cx="0" cy="530990"/>
          </a:xfrm>
          <a:prstGeom prst="straightConnector1">
            <a:avLst/>
          </a:prstGeom>
          <a:ln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2"/>
          <p:cNvSpPr txBox="1">
            <a:spLocks/>
          </p:cNvSpPr>
          <p:nvPr/>
        </p:nvSpPr>
        <p:spPr>
          <a:xfrm>
            <a:off x="1986092" y="2039618"/>
            <a:ext cx="2149232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dirty="0"/>
              <a:t>d=0.80m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91344" y="2636912"/>
            <a:ext cx="3087539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"/>
          <p:cNvSpPr txBox="1">
            <a:spLocks/>
          </p:cNvSpPr>
          <p:nvPr/>
        </p:nvSpPr>
        <p:spPr>
          <a:xfrm>
            <a:off x="-312712" y="404664"/>
            <a:ext cx="2664296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b="1" dirty="0" err="1"/>
              <a:t>Nedrenirani</a:t>
            </a:r>
            <a:r>
              <a:rPr lang="en-US" sz="2000" b="1" dirty="0"/>
              <a:t> </a:t>
            </a:r>
            <a:r>
              <a:rPr lang="en-US" sz="2000" b="1" dirty="0" err="1"/>
              <a:t>uslovi</a:t>
            </a:r>
            <a:endParaRPr lang="en-US" sz="2000" b="1" dirty="0"/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9542544"/>
              </p:ext>
            </p:extLst>
          </p:nvPr>
        </p:nvGraphicFramePr>
        <p:xfrm>
          <a:off x="3575720" y="188640"/>
          <a:ext cx="3312684" cy="4462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790640" imgH="241200" progId="Equation.3">
                  <p:embed/>
                </p:oleObj>
              </mc:Choice>
              <mc:Fallback>
                <p:oleObj name="Equation" r:id="rId12" imgW="17906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5720" y="188640"/>
                        <a:ext cx="3312684" cy="4462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5235334"/>
              </p:ext>
            </p:extLst>
          </p:nvPr>
        </p:nvGraphicFramePr>
        <p:xfrm>
          <a:off x="3575720" y="692696"/>
          <a:ext cx="5259276" cy="397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3187440" imgH="241200" progId="Equation.3">
                  <p:embed/>
                </p:oleObj>
              </mc:Choice>
              <mc:Fallback>
                <p:oleObj name="Equation" r:id="rId14" imgW="31874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5720" y="692696"/>
                        <a:ext cx="5259276" cy="3979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2135560" y="2780928"/>
                <a:ext cx="4295347" cy="7308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R</m:t>
                          </m:r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≤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π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𝑞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5560" y="2780928"/>
                <a:ext cx="4295347" cy="73089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1773540"/>
              </p:ext>
            </p:extLst>
          </p:nvPr>
        </p:nvGraphicFramePr>
        <p:xfrm>
          <a:off x="2711624" y="3573016"/>
          <a:ext cx="3406590" cy="4462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1841400" imgH="241200" progId="Equation.3">
                  <p:embed/>
                </p:oleObj>
              </mc:Choice>
              <mc:Fallback>
                <p:oleObj name="Equation" r:id="rId18" imgW="18414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1624" y="3573016"/>
                        <a:ext cx="3406590" cy="4462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83785"/>
              </p:ext>
            </p:extLst>
          </p:nvPr>
        </p:nvGraphicFramePr>
        <p:xfrm>
          <a:off x="2567608" y="4221088"/>
          <a:ext cx="3641688" cy="892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1968480" imgH="482400" progId="Equation.3">
                  <p:embed/>
                </p:oleObj>
              </mc:Choice>
              <mc:Fallback>
                <p:oleObj name="Equation" r:id="rId20" imgW="19684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7608" y="4221088"/>
                        <a:ext cx="3641688" cy="8924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1795776"/>
              </p:ext>
            </p:extLst>
          </p:nvPr>
        </p:nvGraphicFramePr>
        <p:xfrm>
          <a:off x="191344" y="5301208"/>
          <a:ext cx="5807268" cy="733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3416040" imgH="431640" progId="Equation.3">
                  <p:embed/>
                </p:oleObj>
              </mc:Choice>
              <mc:Fallback>
                <p:oleObj name="Equation" r:id="rId22" imgW="34160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344" y="5301208"/>
                        <a:ext cx="5807268" cy="7337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3703665"/>
              </p:ext>
            </p:extLst>
          </p:nvPr>
        </p:nvGraphicFramePr>
        <p:xfrm>
          <a:off x="191344" y="6237312"/>
          <a:ext cx="3735594" cy="4229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4" imgW="2019240" imgH="228600" progId="Equation.3">
                  <p:embed/>
                </p:oleObj>
              </mc:Choice>
              <mc:Fallback>
                <p:oleObj name="Equation" r:id="rId24" imgW="2019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344" y="6237312"/>
                        <a:ext cx="3735594" cy="4229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itle 2"/>
          <p:cNvSpPr txBox="1">
            <a:spLocks/>
          </p:cNvSpPr>
          <p:nvPr/>
        </p:nvSpPr>
        <p:spPr>
          <a:xfrm>
            <a:off x="7680176" y="15280"/>
            <a:ext cx="4765015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b="1" dirty="0" err="1">
                <a:solidFill>
                  <a:srgbClr val="FF0000"/>
                </a:solidFill>
              </a:rPr>
              <a:t>Projektni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err="1">
                <a:solidFill>
                  <a:srgbClr val="FF0000"/>
                </a:solidFill>
              </a:rPr>
              <a:t>pristup</a:t>
            </a:r>
            <a:r>
              <a:rPr lang="en-US" sz="2000" b="1" dirty="0">
                <a:solidFill>
                  <a:srgbClr val="FF0000"/>
                </a:solidFill>
              </a:rPr>
              <a:t> 1 </a:t>
            </a:r>
            <a:r>
              <a:rPr lang="en-US" sz="2000" b="1" dirty="0">
                <a:solidFill>
                  <a:srgbClr val="0070C0"/>
                </a:solidFill>
              </a:rPr>
              <a:t>– </a:t>
            </a:r>
            <a:r>
              <a:rPr lang="en-US" sz="2000" b="1" dirty="0" err="1">
                <a:solidFill>
                  <a:srgbClr val="0070C0"/>
                </a:solidFill>
              </a:rPr>
              <a:t>kombinacija</a:t>
            </a:r>
            <a:r>
              <a:rPr lang="en-US" sz="2000" b="1" dirty="0">
                <a:solidFill>
                  <a:srgbClr val="0070C0"/>
                </a:solidFill>
              </a:rPr>
              <a:t> 1 (A1+M1+R1)</a:t>
            </a:r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1246548"/>
              </p:ext>
            </p:extLst>
          </p:nvPr>
        </p:nvGraphicFramePr>
        <p:xfrm>
          <a:off x="119336" y="4653136"/>
          <a:ext cx="1798637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6" imgW="927000" imgH="177480" progId="Equation.3">
                  <p:embed/>
                </p:oleObj>
              </mc:Choice>
              <mc:Fallback>
                <p:oleObj name="Equation" r:id="rId26" imgW="9270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336" y="4653136"/>
                        <a:ext cx="1798637" cy="311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120" y="3068960"/>
            <a:ext cx="4824536" cy="2025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128" y="1124744"/>
            <a:ext cx="4643628" cy="1839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6566349" y="5085184"/>
            <a:ext cx="5625651" cy="1585754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7176120" y="4149080"/>
            <a:ext cx="2016224" cy="216024"/>
          </a:xfrm>
          <a:prstGeom prst="rect">
            <a:avLst/>
          </a:prstGeom>
          <a:solidFill>
            <a:srgbClr val="FF000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744072" y="6165304"/>
            <a:ext cx="792088" cy="144016"/>
          </a:xfrm>
          <a:prstGeom prst="rect">
            <a:avLst/>
          </a:prstGeom>
          <a:solidFill>
            <a:srgbClr val="FF000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9768408" y="6093296"/>
            <a:ext cx="648072" cy="216024"/>
          </a:xfrm>
          <a:prstGeom prst="rect">
            <a:avLst/>
          </a:prstGeom>
          <a:solidFill>
            <a:srgbClr val="FF000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10488488" y="4149080"/>
            <a:ext cx="720080" cy="216024"/>
          </a:xfrm>
          <a:prstGeom prst="rect">
            <a:avLst/>
          </a:prstGeom>
          <a:solidFill>
            <a:srgbClr val="FF000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33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4" grpId="0" animBg="1"/>
      <p:bldP spid="22" grpId="0"/>
      <p:bldP spid="24" grpId="0"/>
      <p:bldP spid="27" grpId="0"/>
      <p:bldP spid="34" grpId="0"/>
      <p:bldP spid="37" grpId="0" animBg="1"/>
      <p:bldP spid="38" grpId="0" animBg="1"/>
      <p:bldP spid="39" grpId="0" animBg="1"/>
      <p:bldP spid="4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223792" y="2040680"/>
            <a:ext cx="1641387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182599" y="2492374"/>
            <a:ext cx="1538173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4231976" y="3315372"/>
            <a:ext cx="1541660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" name="Title 2"/>
          <p:cNvSpPr txBox="1">
            <a:spLocks/>
          </p:cNvSpPr>
          <p:nvPr/>
        </p:nvSpPr>
        <p:spPr>
          <a:xfrm>
            <a:off x="-191966" y="0"/>
            <a:ext cx="2664296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b="1" dirty="0" err="1"/>
              <a:t>Nedrenirani</a:t>
            </a:r>
            <a:r>
              <a:rPr lang="en-US" sz="2000" b="1" dirty="0"/>
              <a:t> </a:t>
            </a:r>
            <a:r>
              <a:rPr lang="en-US" sz="2000" b="1" dirty="0" err="1"/>
              <a:t>uslovi</a:t>
            </a:r>
            <a:endParaRPr lang="en-US" sz="2000" b="1" dirty="0"/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2903253"/>
              </p:ext>
            </p:extLst>
          </p:nvPr>
        </p:nvGraphicFramePr>
        <p:xfrm>
          <a:off x="175862" y="692696"/>
          <a:ext cx="3044088" cy="41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90640" imgH="241200" progId="Equation.3">
                  <p:embed/>
                </p:oleObj>
              </mc:Choice>
              <mc:Fallback>
                <p:oleObj name="Equation" r:id="rId2" imgW="17906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862" y="692696"/>
                        <a:ext cx="3044088" cy="41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3061010"/>
              </p:ext>
            </p:extLst>
          </p:nvPr>
        </p:nvGraphicFramePr>
        <p:xfrm>
          <a:off x="4605867" y="616554"/>
          <a:ext cx="5548392" cy="41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263760" imgH="241200" progId="Equation.3">
                  <p:embed/>
                </p:oleObj>
              </mc:Choice>
              <mc:Fallback>
                <p:oleObj name="Equation" r:id="rId4" imgW="32637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5867" y="616554"/>
                        <a:ext cx="5548392" cy="41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5411796"/>
              </p:ext>
            </p:extLst>
          </p:nvPr>
        </p:nvGraphicFramePr>
        <p:xfrm>
          <a:off x="146580" y="1177585"/>
          <a:ext cx="3346416" cy="8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968480" imgH="482400" progId="Equation.3">
                  <p:embed/>
                </p:oleObj>
              </mc:Choice>
              <mc:Fallback>
                <p:oleObj name="Equation" r:id="rId6" imgW="19684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580" y="1177585"/>
                        <a:ext cx="3346416" cy="8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5247358"/>
              </p:ext>
            </p:extLst>
          </p:nvPr>
        </p:nvGraphicFramePr>
        <p:xfrm>
          <a:off x="4634738" y="1187920"/>
          <a:ext cx="5829300" cy="733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3429000" imgH="431640" progId="Equation.3">
                  <p:embed/>
                </p:oleObj>
              </mc:Choice>
              <mc:Fallback>
                <p:oleObj name="Equation" r:id="rId8" imgW="34290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4738" y="1187920"/>
                        <a:ext cx="5829300" cy="7337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521524"/>
              </p:ext>
            </p:extLst>
          </p:nvPr>
        </p:nvGraphicFramePr>
        <p:xfrm>
          <a:off x="175450" y="2182697"/>
          <a:ext cx="3346416" cy="388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968480" imgH="228600" progId="Equation.3">
                  <p:embed/>
                </p:oleObj>
              </mc:Choice>
              <mc:Fallback>
                <p:oleObj name="Equation" r:id="rId10" imgW="1968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450" y="2182697"/>
                        <a:ext cx="3346416" cy="3886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itle 2"/>
          <p:cNvSpPr txBox="1">
            <a:spLocks/>
          </p:cNvSpPr>
          <p:nvPr/>
        </p:nvSpPr>
        <p:spPr>
          <a:xfrm>
            <a:off x="2301018" y="37294"/>
            <a:ext cx="5955222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b="1" dirty="0" err="1">
                <a:solidFill>
                  <a:srgbClr val="FF0000"/>
                </a:solidFill>
              </a:rPr>
              <a:t>Projektni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err="1">
                <a:solidFill>
                  <a:srgbClr val="FF0000"/>
                </a:solidFill>
              </a:rPr>
              <a:t>pristup</a:t>
            </a:r>
            <a:r>
              <a:rPr lang="en-US" sz="2000" b="1" dirty="0">
                <a:solidFill>
                  <a:srgbClr val="FF0000"/>
                </a:solidFill>
              </a:rPr>
              <a:t> 1 </a:t>
            </a:r>
            <a:r>
              <a:rPr lang="en-US" sz="2000" b="1" dirty="0">
                <a:solidFill>
                  <a:srgbClr val="0070C0"/>
                </a:solidFill>
              </a:rPr>
              <a:t>– </a:t>
            </a:r>
            <a:r>
              <a:rPr lang="en-US" sz="2000" b="1" dirty="0" err="1">
                <a:solidFill>
                  <a:srgbClr val="0070C0"/>
                </a:solidFill>
              </a:rPr>
              <a:t>kombinacija</a:t>
            </a:r>
            <a:r>
              <a:rPr lang="en-US" sz="2000" b="1" dirty="0">
                <a:solidFill>
                  <a:srgbClr val="0070C0"/>
                </a:solidFill>
              </a:rPr>
              <a:t> 2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A2+M2+R1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28" name="Title 2"/>
          <p:cNvSpPr txBox="1">
            <a:spLocks/>
          </p:cNvSpPr>
          <p:nvPr/>
        </p:nvSpPr>
        <p:spPr>
          <a:xfrm>
            <a:off x="-362724" y="2694009"/>
            <a:ext cx="4121260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b="1" dirty="0" err="1">
                <a:solidFill>
                  <a:srgbClr val="FF0000"/>
                </a:solidFill>
              </a:rPr>
              <a:t>Projektni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err="1">
                <a:solidFill>
                  <a:srgbClr val="FF0000"/>
                </a:solidFill>
              </a:rPr>
              <a:t>pristup</a:t>
            </a:r>
            <a:r>
              <a:rPr lang="en-US" sz="2000" b="1" dirty="0">
                <a:solidFill>
                  <a:srgbClr val="FF0000"/>
                </a:solidFill>
              </a:rPr>
              <a:t> 2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A1+M1+R2</a:t>
            </a:r>
            <a:endParaRPr lang="en-US" sz="2000" b="1" dirty="0">
              <a:solidFill>
                <a:srgbClr val="0070C0"/>
              </a:solidFill>
            </a:endParaRPr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0483265"/>
              </p:ext>
            </p:extLst>
          </p:nvPr>
        </p:nvGraphicFramePr>
        <p:xfrm>
          <a:off x="86551" y="3308502"/>
          <a:ext cx="5591232" cy="41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3288960" imgH="241200" progId="Equation.3">
                  <p:embed/>
                </p:oleObj>
              </mc:Choice>
              <mc:Fallback>
                <p:oleObj name="Equation" r:id="rId12" imgW="32889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551" y="3308502"/>
                        <a:ext cx="5591232" cy="41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5221209"/>
              </p:ext>
            </p:extLst>
          </p:nvPr>
        </p:nvGraphicFramePr>
        <p:xfrm>
          <a:off x="86551" y="3704261"/>
          <a:ext cx="5979852" cy="733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3517560" imgH="431640" progId="Equation.3">
                  <p:embed/>
                </p:oleObj>
              </mc:Choice>
              <mc:Fallback>
                <p:oleObj name="Equation" r:id="rId14" imgW="35175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551" y="3704261"/>
                        <a:ext cx="5979852" cy="7337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Title 2"/>
          <p:cNvSpPr txBox="1">
            <a:spLocks/>
          </p:cNvSpPr>
          <p:nvPr/>
        </p:nvSpPr>
        <p:spPr>
          <a:xfrm>
            <a:off x="0" y="4626807"/>
            <a:ext cx="4121260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b="1" dirty="0" err="1">
                <a:solidFill>
                  <a:srgbClr val="FF0000"/>
                </a:solidFill>
              </a:rPr>
              <a:t>Projektni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err="1">
                <a:solidFill>
                  <a:srgbClr val="FF0000"/>
                </a:solidFill>
              </a:rPr>
              <a:t>pristup</a:t>
            </a:r>
            <a:r>
              <a:rPr lang="en-US" sz="2000" b="1" dirty="0">
                <a:solidFill>
                  <a:srgbClr val="FF0000"/>
                </a:solidFill>
              </a:rPr>
              <a:t> 3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A1 </a:t>
            </a:r>
            <a:r>
              <a:rPr lang="en-US" sz="20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ili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A2 +M2+R3</a:t>
            </a:r>
            <a:endParaRPr lang="en-US" sz="2000" b="1" dirty="0">
              <a:solidFill>
                <a:srgbClr val="0070C0"/>
              </a:solidFill>
            </a:endParaRPr>
          </a:p>
        </p:txBody>
      </p:sp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2641679"/>
              </p:ext>
            </p:extLst>
          </p:nvPr>
        </p:nvGraphicFramePr>
        <p:xfrm>
          <a:off x="160338" y="5199063"/>
          <a:ext cx="5569812" cy="41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3276360" imgH="241200" progId="Equation.3">
                  <p:embed/>
                </p:oleObj>
              </mc:Choice>
              <mc:Fallback>
                <p:oleObj name="Equation" r:id="rId16" imgW="32763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338" y="5199063"/>
                        <a:ext cx="5569812" cy="41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9739394"/>
              </p:ext>
            </p:extLst>
          </p:nvPr>
        </p:nvGraphicFramePr>
        <p:xfrm>
          <a:off x="146580" y="5595552"/>
          <a:ext cx="5979852" cy="733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3517560" imgH="431640" progId="Equation.3">
                  <p:embed/>
                </p:oleObj>
              </mc:Choice>
              <mc:Fallback>
                <p:oleObj name="Equation" r:id="rId18" imgW="35175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580" y="5595552"/>
                        <a:ext cx="5979852" cy="7337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160530" y="2130407"/>
            <a:ext cx="5625651" cy="158575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303984" y="3934279"/>
            <a:ext cx="567880" cy="288032"/>
          </a:xfrm>
          <a:prstGeom prst="rect">
            <a:avLst/>
          </a:prstGeom>
          <a:solidFill>
            <a:srgbClr val="FFC000">
              <a:alpha val="3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180098" y="3111488"/>
            <a:ext cx="567880" cy="288032"/>
          </a:xfrm>
          <a:prstGeom prst="rect">
            <a:avLst/>
          </a:prstGeom>
          <a:solidFill>
            <a:srgbClr val="FFC000">
              <a:alpha val="3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663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34" grpId="0"/>
      <p:bldP spid="28" grpId="0"/>
      <p:bldP spid="36" grpId="0"/>
      <p:bldP spid="3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-93990" y="93107"/>
            <a:ext cx="3187152" cy="4984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b="1" dirty="0" err="1">
                <a:solidFill>
                  <a:srgbClr val="903163"/>
                </a:solidFill>
              </a:rPr>
              <a:t>Primjer</a:t>
            </a:r>
            <a:r>
              <a:rPr lang="en-US" sz="2000" b="1" dirty="0">
                <a:solidFill>
                  <a:srgbClr val="903163"/>
                </a:solidFill>
              </a:rPr>
              <a:t> 1 – </a:t>
            </a:r>
            <a:r>
              <a:rPr lang="en-US" sz="2000" b="1" dirty="0" err="1">
                <a:solidFill>
                  <a:srgbClr val="903163"/>
                </a:solidFill>
              </a:rPr>
              <a:t>Temelj</a:t>
            </a:r>
            <a:r>
              <a:rPr lang="en-US" sz="2000" b="1" dirty="0">
                <a:solidFill>
                  <a:srgbClr val="903163"/>
                </a:solidFill>
              </a:rPr>
              <a:t> </a:t>
            </a:r>
            <a:r>
              <a:rPr lang="en-US" sz="2000" b="1" dirty="0" err="1">
                <a:solidFill>
                  <a:srgbClr val="903163"/>
                </a:solidFill>
              </a:rPr>
              <a:t>samac</a:t>
            </a:r>
            <a:endParaRPr lang="en-US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695400" y="2063539"/>
            <a:ext cx="1656184" cy="50405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70350" y="3063344"/>
          <a:ext cx="1271098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45863" imgH="241195" progId="Equation.3">
                  <p:embed/>
                </p:oleObj>
              </mc:Choice>
              <mc:Fallback>
                <p:oleObj name="Equation" r:id="rId2" imgW="545863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350" y="3063344"/>
                        <a:ext cx="1271098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223792" y="2040680"/>
            <a:ext cx="1641387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170350" y="3632238"/>
          <a:ext cx="1528763" cy="45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98400" imgH="228600" progId="Equation.3">
                  <p:embed/>
                </p:oleObj>
              </mc:Choice>
              <mc:Fallback>
                <p:oleObj name="Equation" r:id="rId4" imgW="698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350" y="3632238"/>
                        <a:ext cx="1528763" cy="4524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182599" y="2492374"/>
            <a:ext cx="1538173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5854036"/>
              </p:ext>
            </p:extLst>
          </p:nvPr>
        </p:nvGraphicFramePr>
        <p:xfrm>
          <a:off x="191344" y="2685155"/>
          <a:ext cx="1985409" cy="4483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876300" imgH="228600" progId="Equation.3">
                  <p:embed/>
                </p:oleObj>
              </mc:Choice>
              <mc:Fallback>
                <p:oleObj name="Equation" r:id="rId6" imgW="8763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344" y="2685155"/>
                        <a:ext cx="1985409" cy="4483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4231976" y="3315372"/>
            <a:ext cx="1541660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150627" y="4181781"/>
          <a:ext cx="1624893" cy="4016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838200" imgH="228600" progId="Equation.3">
                  <p:embed/>
                </p:oleObj>
              </mc:Choice>
              <mc:Fallback>
                <p:oleObj name="Equation" r:id="rId8" imgW="838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627" y="4181781"/>
                        <a:ext cx="1624893" cy="4016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Down Arrow 13"/>
          <p:cNvSpPr/>
          <p:nvPr/>
        </p:nvSpPr>
        <p:spPr>
          <a:xfrm>
            <a:off x="1373221" y="1325313"/>
            <a:ext cx="216024" cy="7382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1775520" y="750465"/>
          <a:ext cx="1503363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774360" imgH="457200" progId="Equation.3">
                  <p:embed/>
                </p:oleObj>
              </mc:Choice>
              <mc:Fallback>
                <p:oleObj name="Equation" r:id="rId10" imgW="7743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5520" y="750465"/>
                        <a:ext cx="1503363" cy="803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Straight Connector 18"/>
          <p:cNvCxnSpPr/>
          <p:nvPr/>
        </p:nvCxnSpPr>
        <p:spPr>
          <a:xfrm>
            <a:off x="191344" y="2060848"/>
            <a:ext cx="308753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541507" y="2036605"/>
            <a:ext cx="0" cy="530990"/>
          </a:xfrm>
          <a:prstGeom prst="straightConnector1">
            <a:avLst/>
          </a:prstGeom>
          <a:ln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2"/>
          <p:cNvSpPr txBox="1">
            <a:spLocks/>
          </p:cNvSpPr>
          <p:nvPr/>
        </p:nvSpPr>
        <p:spPr>
          <a:xfrm>
            <a:off x="1986092" y="2039618"/>
            <a:ext cx="2149232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dirty="0"/>
              <a:t>d=0.80m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91344" y="2636912"/>
            <a:ext cx="3087539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"/>
          <p:cNvSpPr txBox="1">
            <a:spLocks/>
          </p:cNvSpPr>
          <p:nvPr/>
        </p:nvSpPr>
        <p:spPr>
          <a:xfrm>
            <a:off x="4144883" y="70382"/>
            <a:ext cx="2664296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b="1" dirty="0" err="1"/>
              <a:t>Drenirani</a:t>
            </a:r>
            <a:r>
              <a:rPr lang="en-US" sz="2000" b="1" dirty="0"/>
              <a:t> </a:t>
            </a:r>
            <a:r>
              <a:rPr lang="en-US" sz="2000" b="1" dirty="0" err="1"/>
              <a:t>uslovi</a:t>
            </a:r>
            <a:endParaRPr lang="en-US" sz="2000" b="1" dirty="0"/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9283133"/>
              </p:ext>
            </p:extLst>
          </p:nvPr>
        </p:nvGraphicFramePr>
        <p:xfrm>
          <a:off x="4407632" y="617338"/>
          <a:ext cx="4057650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790640" imgH="241200" progId="Equation.3">
                  <p:embed/>
                </p:oleObj>
              </mc:Choice>
              <mc:Fallback>
                <p:oleObj name="Equation" r:id="rId12" imgW="17906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7632" y="617338"/>
                        <a:ext cx="4057650" cy="4730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319771"/>
              </p:ext>
            </p:extLst>
          </p:nvPr>
        </p:nvGraphicFramePr>
        <p:xfrm>
          <a:off x="3875088" y="1188239"/>
          <a:ext cx="8316912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3670200" imgH="241200" progId="Equation.3">
                  <p:embed/>
                </p:oleObj>
              </mc:Choice>
              <mc:Fallback>
                <p:oleObj name="Equation" r:id="rId14" imgW="36702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5088" y="1188239"/>
                        <a:ext cx="8316912" cy="4730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1454274"/>
              </p:ext>
            </p:extLst>
          </p:nvPr>
        </p:nvGraphicFramePr>
        <p:xfrm>
          <a:off x="150627" y="6180953"/>
          <a:ext cx="4575175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2019240" imgH="228600" progId="Equation.3">
                  <p:embed/>
                </p:oleObj>
              </mc:Choice>
              <mc:Fallback>
                <p:oleObj name="Equation" r:id="rId16" imgW="2019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627" y="6180953"/>
                        <a:ext cx="4575175" cy="4476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itle 2"/>
          <p:cNvSpPr txBox="1">
            <a:spLocks/>
          </p:cNvSpPr>
          <p:nvPr/>
        </p:nvSpPr>
        <p:spPr>
          <a:xfrm>
            <a:off x="7323956" y="250238"/>
            <a:ext cx="4121260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b="1" dirty="0" err="1">
                <a:solidFill>
                  <a:srgbClr val="FF0000"/>
                </a:solidFill>
              </a:rPr>
              <a:t>Projektni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err="1">
                <a:solidFill>
                  <a:srgbClr val="FF0000"/>
                </a:solidFill>
              </a:rPr>
              <a:t>pristup</a:t>
            </a:r>
            <a:r>
              <a:rPr lang="en-US" sz="2000" b="1" dirty="0">
                <a:solidFill>
                  <a:srgbClr val="FF0000"/>
                </a:solidFill>
              </a:rPr>
              <a:t> 1 </a:t>
            </a:r>
            <a:r>
              <a:rPr lang="en-US" sz="2000" b="1" dirty="0">
                <a:solidFill>
                  <a:srgbClr val="0070C0"/>
                </a:solidFill>
              </a:rPr>
              <a:t>– </a:t>
            </a:r>
            <a:r>
              <a:rPr lang="en-US" sz="2000" b="1" dirty="0" err="1">
                <a:solidFill>
                  <a:srgbClr val="0070C0"/>
                </a:solidFill>
              </a:rPr>
              <a:t>kombinacija</a:t>
            </a:r>
            <a:r>
              <a:rPr lang="en-US" sz="2000" b="1" dirty="0">
                <a:solidFill>
                  <a:srgbClr val="0070C0"/>
                </a:solidFill>
              </a:rPr>
              <a:t> 1 (A1+M1+R1)</a:t>
            </a:r>
          </a:p>
          <a:p>
            <a:pPr>
              <a:defRPr/>
            </a:pPr>
            <a:endParaRPr lang="en-US" sz="2000" b="1" dirty="0">
              <a:solidFill>
                <a:srgbClr val="0070C0"/>
              </a:solidFill>
            </a:endParaRPr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4340834"/>
              </p:ext>
            </p:extLst>
          </p:nvPr>
        </p:nvGraphicFramePr>
        <p:xfrm>
          <a:off x="137801" y="4689408"/>
          <a:ext cx="1298575" cy="38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672840" imgH="228600" progId="Equation.3">
                  <p:embed/>
                </p:oleObj>
              </mc:Choice>
              <mc:Fallback>
                <p:oleObj name="Equation" r:id="rId18" imgW="6728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801" y="4689408"/>
                        <a:ext cx="1298575" cy="3825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4522902"/>
              </p:ext>
            </p:extLst>
          </p:nvPr>
        </p:nvGraphicFramePr>
        <p:xfrm>
          <a:off x="3668862" y="2614186"/>
          <a:ext cx="7165494" cy="469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3873240" imgH="253800" progId="Equation.3">
                  <p:embed/>
                </p:oleObj>
              </mc:Choice>
              <mc:Fallback>
                <p:oleObj name="Equation" r:id="rId20" imgW="38732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8862" y="2614186"/>
                        <a:ext cx="7165494" cy="4695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2320913"/>
              </p:ext>
            </p:extLst>
          </p:nvPr>
        </p:nvGraphicFramePr>
        <p:xfrm>
          <a:off x="5309734" y="3315372"/>
          <a:ext cx="5333328" cy="4462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2882880" imgH="241200" progId="Equation.3">
                  <p:embed/>
                </p:oleObj>
              </mc:Choice>
              <mc:Fallback>
                <p:oleObj name="Equation" r:id="rId22" imgW="28828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9734" y="3315372"/>
                        <a:ext cx="5333328" cy="4462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9276442"/>
              </p:ext>
            </p:extLst>
          </p:nvPr>
        </p:nvGraphicFramePr>
        <p:xfrm>
          <a:off x="5438542" y="3829867"/>
          <a:ext cx="3547116" cy="4462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4" imgW="1917360" imgH="241200" progId="Equation.3">
                  <p:embed/>
                </p:oleObj>
              </mc:Choice>
              <mc:Fallback>
                <p:oleObj name="Equation" r:id="rId24" imgW="19173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8542" y="3829867"/>
                        <a:ext cx="3547116" cy="4462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5857585"/>
              </p:ext>
            </p:extLst>
          </p:nvPr>
        </p:nvGraphicFramePr>
        <p:xfrm>
          <a:off x="10092666" y="3804961"/>
          <a:ext cx="1352550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6" imgW="596880" imgH="241200" progId="Equation.3">
                  <p:embed/>
                </p:oleObj>
              </mc:Choice>
              <mc:Fallback>
                <p:oleObj name="Equation" r:id="rId26" imgW="5968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92666" y="3804961"/>
                        <a:ext cx="1352550" cy="4714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1103553"/>
              </p:ext>
            </p:extLst>
          </p:nvPr>
        </p:nvGraphicFramePr>
        <p:xfrm>
          <a:off x="137801" y="5200827"/>
          <a:ext cx="34036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8" imgW="1765080" imgH="228600" progId="Equation.3">
                  <p:embed/>
                </p:oleObj>
              </mc:Choice>
              <mc:Fallback>
                <p:oleObj name="Equation" r:id="rId28" imgW="17650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801" y="5200827"/>
                        <a:ext cx="3403600" cy="381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0852154"/>
              </p:ext>
            </p:extLst>
          </p:nvPr>
        </p:nvGraphicFramePr>
        <p:xfrm>
          <a:off x="2756619" y="4373605"/>
          <a:ext cx="8340318" cy="4462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0" imgW="4508280" imgH="241200" progId="Equation.3">
                  <p:embed/>
                </p:oleObj>
              </mc:Choice>
              <mc:Fallback>
                <p:oleObj name="Equation" r:id="rId30" imgW="45082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6619" y="4373605"/>
                        <a:ext cx="8340318" cy="4462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9373751"/>
              </p:ext>
            </p:extLst>
          </p:nvPr>
        </p:nvGraphicFramePr>
        <p:xfrm>
          <a:off x="3883693" y="1761745"/>
          <a:ext cx="7508875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2" imgW="3314520" imgH="241200" progId="Equation.3">
                  <p:embed/>
                </p:oleObj>
              </mc:Choice>
              <mc:Fallback>
                <p:oleObj name="Equation" r:id="rId32" imgW="33145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3693" y="1761745"/>
                        <a:ext cx="7508875" cy="4730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6960096" y="1280438"/>
            <a:ext cx="1224136" cy="228371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832304" y="1794852"/>
            <a:ext cx="251806" cy="379755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6926778" y="4972594"/>
            <a:ext cx="4518438" cy="1773188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6476898" y="4373245"/>
            <a:ext cx="627214" cy="413348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44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4" grpId="0" animBg="1"/>
      <p:bldP spid="22" grpId="0"/>
      <p:bldP spid="24" grpId="0"/>
      <p:bldP spid="34" grpId="0"/>
      <p:bldP spid="2" grpId="0" animBg="1"/>
      <p:bldP spid="31" grpId="0" animBg="1"/>
      <p:bldP spid="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-126444" y="129787"/>
            <a:ext cx="3187152" cy="4984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000" b="1" dirty="0" err="1">
                <a:solidFill>
                  <a:srgbClr val="903163"/>
                </a:solidFill>
              </a:rPr>
              <a:t>Primjer</a:t>
            </a:r>
            <a:r>
              <a:rPr lang="en-US" sz="2000" b="1" dirty="0">
                <a:solidFill>
                  <a:srgbClr val="903163"/>
                </a:solidFill>
              </a:rPr>
              <a:t> 1 – </a:t>
            </a:r>
            <a:r>
              <a:rPr lang="en-US" sz="2000" b="1" dirty="0" err="1">
                <a:solidFill>
                  <a:srgbClr val="903163"/>
                </a:solidFill>
              </a:rPr>
              <a:t>Temelj</a:t>
            </a:r>
            <a:r>
              <a:rPr lang="en-US" sz="2000" b="1" dirty="0">
                <a:solidFill>
                  <a:srgbClr val="903163"/>
                </a:solidFill>
              </a:rPr>
              <a:t> </a:t>
            </a:r>
            <a:r>
              <a:rPr lang="en-US" sz="2000" b="1" dirty="0" err="1">
                <a:solidFill>
                  <a:srgbClr val="903163"/>
                </a:solidFill>
              </a:rPr>
              <a:t>samac</a:t>
            </a:r>
            <a:endParaRPr lang="en-US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695400" y="2063539"/>
            <a:ext cx="1656184" cy="50405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70350" y="3063344"/>
          <a:ext cx="1271098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45863" imgH="241195" progId="Equation.3">
                  <p:embed/>
                </p:oleObj>
              </mc:Choice>
              <mc:Fallback>
                <p:oleObj name="Equation" r:id="rId2" imgW="545863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350" y="3063344"/>
                        <a:ext cx="1271098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223792" y="2040680"/>
            <a:ext cx="1641387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170350" y="3632238"/>
          <a:ext cx="1528763" cy="45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98400" imgH="228600" progId="Equation.3">
                  <p:embed/>
                </p:oleObj>
              </mc:Choice>
              <mc:Fallback>
                <p:oleObj name="Equation" r:id="rId4" imgW="698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350" y="3632238"/>
                        <a:ext cx="1528763" cy="4524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182599" y="2492374"/>
            <a:ext cx="1538173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191344" y="2685155"/>
          <a:ext cx="1985409" cy="4483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876300" imgH="228600" progId="Equation.3">
                  <p:embed/>
                </p:oleObj>
              </mc:Choice>
              <mc:Fallback>
                <p:oleObj name="Equation" r:id="rId6" imgW="8763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344" y="2685155"/>
                        <a:ext cx="1985409" cy="4483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4231976" y="3315372"/>
            <a:ext cx="1541660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150627" y="4181781"/>
          <a:ext cx="1624893" cy="4016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838200" imgH="228600" progId="Equation.3">
                  <p:embed/>
                </p:oleObj>
              </mc:Choice>
              <mc:Fallback>
                <p:oleObj name="Equation" r:id="rId8" imgW="838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627" y="4181781"/>
                        <a:ext cx="1624893" cy="4016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Down Arrow 13"/>
          <p:cNvSpPr/>
          <p:nvPr/>
        </p:nvSpPr>
        <p:spPr>
          <a:xfrm>
            <a:off x="1373221" y="1325313"/>
            <a:ext cx="216024" cy="7382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1775520" y="750465"/>
          <a:ext cx="1503363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774360" imgH="457200" progId="Equation.3">
                  <p:embed/>
                </p:oleObj>
              </mc:Choice>
              <mc:Fallback>
                <p:oleObj name="Equation" r:id="rId10" imgW="7743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5520" y="750465"/>
                        <a:ext cx="1503363" cy="8032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Straight Connector 18"/>
          <p:cNvCxnSpPr/>
          <p:nvPr/>
        </p:nvCxnSpPr>
        <p:spPr>
          <a:xfrm>
            <a:off x="191344" y="2060848"/>
            <a:ext cx="308753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541507" y="2036605"/>
            <a:ext cx="0" cy="530990"/>
          </a:xfrm>
          <a:prstGeom prst="straightConnector1">
            <a:avLst/>
          </a:prstGeom>
          <a:ln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2"/>
          <p:cNvSpPr txBox="1">
            <a:spLocks/>
          </p:cNvSpPr>
          <p:nvPr/>
        </p:nvSpPr>
        <p:spPr>
          <a:xfrm>
            <a:off x="1986092" y="2039618"/>
            <a:ext cx="2149232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dirty="0"/>
              <a:t>d=0.80m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91344" y="2636912"/>
            <a:ext cx="3087539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"/>
          <p:cNvSpPr txBox="1">
            <a:spLocks/>
          </p:cNvSpPr>
          <p:nvPr/>
        </p:nvSpPr>
        <p:spPr>
          <a:xfrm>
            <a:off x="4144883" y="70382"/>
            <a:ext cx="2664296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b="1" dirty="0" err="1"/>
              <a:t>Drenirani</a:t>
            </a:r>
            <a:r>
              <a:rPr lang="en-US" sz="2000" b="1" dirty="0"/>
              <a:t> </a:t>
            </a:r>
            <a:r>
              <a:rPr lang="en-US" sz="2000" b="1" dirty="0" err="1"/>
              <a:t>uslovi</a:t>
            </a:r>
            <a:endParaRPr lang="en-US" sz="2000" b="1" dirty="0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62198"/>
              </p:ext>
            </p:extLst>
          </p:nvPr>
        </p:nvGraphicFramePr>
        <p:xfrm>
          <a:off x="4019550" y="923925"/>
          <a:ext cx="8027988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3543120" imgH="241200" progId="Equation.3">
                  <p:embed/>
                </p:oleObj>
              </mc:Choice>
              <mc:Fallback>
                <p:oleObj name="Equation" r:id="rId12" imgW="35431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9550" y="923925"/>
                        <a:ext cx="8027988" cy="4730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7654937"/>
              </p:ext>
            </p:extLst>
          </p:nvPr>
        </p:nvGraphicFramePr>
        <p:xfrm>
          <a:off x="6496050" y="5138738"/>
          <a:ext cx="3970338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752480" imgH="228600" progId="Equation.3">
                  <p:embed/>
                </p:oleObj>
              </mc:Choice>
              <mc:Fallback>
                <p:oleObj name="Equation" r:id="rId14" imgW="1752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6050" y="5138738"/>
                        <a:ext cx="3970338" cy="4476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itle 2"/>
          <p:cNvSpPr txBox="1">
            <a:spLocks/>
          </p:cNvSpPr>
          <p:nvPr/>
        </p:nvSpPr>
        <p:spPr>
          <a:xfrm>
            <a:off x="6510385" y="355191"/>
            <a:ext cx="4121260" cy="498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b="1" dirty="0" err="1">
                <a:solidFill>
                  <a:srgbClr val="FF0000"/>
                </a:solidFill>
              </a:rPr>
              <a:t>Projektni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 err="1">
                <a:solidFill>
                  <a:srgbClr val="FF0000"/>
                </a:solidFill>
              </a:rPr>
              <a:t>pristup</a:t>
            </a:r>
            <a:r>
              <a:rPr lang="en-US" sz="2000" b="1" dirty="0">
                <a:solidFill>
                  <a:srgbClr val="FF0000"/>
                </a:solidFill>
              </a:rPr>
              <a:t> 1 </a:t>
            </a:r>
            <a:r>
              <a:rPr lang="en-US" sz="2000" b="1" dirty="0">
                <a:solidFill>
                  <a:srgbClr val="0070C0"/>
                </a:solidFill>
              </a:rPr>
              <a:t>– </a:t>
            </a:r>
            <a:r>
              <a:rPr lang="en-US" sz="2000" b="1" dirty="0" err="1">
                <a:solidFill>
                  <a:srgbClr val="0070C0"/>
                </a:solidFill>
              </a:rPr>
              <a:t>kombinacija</a:t>
            </a:r>
            <a:r>
              <a:rPr lang="en-US" sz="2000" b="1" dirty="0">
                <a:solidFill>
                  <a:srgbClr val="0070C0"/>
                </a:solidFill>
              </a:rPr>
              <a:t> 2 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A2+M2+R1</a:t>
            </a:r>
            <a:endParaRPr lang="en-US" sz="2000" b="1" dirty="0">
              <a:solidFill>
                <a:srgbClr val="0070C0"/>
              </a:solidFill>
            </a:endParaRPr>
          </a:p>
          <a:p>
            <a:pPr>
              <a:defRPr/>
            </a:pPr>
            <a:endParaRPr lang="en-US" sz="2000" b="1" dirty="0">
              <a:solidFill>
                <a:srgbClr val="0070C0"/>
              </a:solidFill>
            </a:endParaRPr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/>
        </p:nvGraphicFramePr>
        <p:xfrm>
          <a:off x="137801" y="4689408"/>
          <a:ext cx="1298575" cy="38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672840" imgH="228600" progId="Equation.3">
                  <p:embed/>
                </p:oleObj>
              </mc:Choice>
              <mc:Fallback>
                <p:oleObj name="Equation" r:id="rId16" imgW="6728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801" y="4689408"/>
                        <a:ext cx="1298575" cy="3825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9343532"/>
              </p:ext>
            </p:extLst>
          </p:nvPr>
        </p:nvGraphicFramePr>
        <p:xfrm>
          <a:off x="5221288" y="2546350"/>
          <a:ext cx="5640387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2489040" imgH="253800" progId="Equation.3">
                  <p:embed/>
                </p:oleObj>
              </mc:Choice>
              <mc:Fallback>
                <p:oleObj name="Equation" r:id="rId18" imgW="24890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1288" y="2546350"/>
                        <a:ext cx="5640387" cy="4968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8143910"/>
              </p:ext>
            </p:extLst>
          </p:nvPr>
        </p:nvGraphicFramePr>
        <p:xfrm>
          <a:off x="5255554" y="3063344"/>
          <a:ext cx="4171950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1841400" imgH="241200" progId="Equation.3">
                  <p:embed/>
                </p:oleObj>
              </mc:Choice>
              <mc:Fallback>
                <p:oleObj name="Equation" r:id="rId20" imgW="18414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5554" y="3063344"/>
                        <a:ext cx="4171950" cy="471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6882373"/>
              </p:ext>
            </p:extLst>
          </p:nvPr>
        </p:nvGraphicFramePr>
        <p:xfrm>
          <a:off x="5255554" y="3573426"/>
          <a:ext cx="3524316" cy="5348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1371600" imgH="241200" progId="Equation.3">
                  <p:embed/>
                </p:oleObj>
              </mc:Choice>
              <mc:Fallback>
                <p:oleObj name="Equation" r:id="rId22" imgW="13716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5554" y="3573426"/>
                        <a:ext cx="3524316" cy="5348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6897422"/>
              </p:ext>
            </p:extLst>
          </p:nvPr>
        </p:nvGraphicFramePr>
        <p:xfrm>
          <a:off x="8932863" y="3566027"/>
          <a:ext cx="1487840" cy="518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4" imgW="596880" imgH="241200" progId="Equation.3">
                  <p:embed/>
                </p:oleObj>
              </mc:Choice>
              <mc:Fallback>
                <p:oleObj name="Equation" r:id="rId24" imgW="5968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32863" y="3566027"/>
                        <a:ext cx="1487840" cy="5186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/>
          <p:cNvGraphicFramePr>
            <a:graphicFrameLocks noChangeAspect="1"/>
          </p:cNvGraphicFramePr>
          <p:nvPr/>
        </p:nvGraphicFramePr>
        <p:xfrm>
          <a:off x="137801" y="5200827"/>
          <a:ext cx="34036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6" imgW="1765080" imgH="228600" progId="Equation.3">
                  <p:embed/>
                </p:oleObj>
              </mc:Choice>
              <mc:Fallback>
                <p:oleObj name="Equation" r:id="rId26" imgW="17650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801" y="5200827"/>
                        <a:ext cx="3403600" cy="381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3872167"/>
              </p:ext>
            </p:extLst>
          </p:nvPr>
        </p:nvGraphicFramePr>
        <p:xfrm>
          <a:off x="2455863" y="4410075"/>
          <a:ext cx="9464675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8" imgW="4178160" imgH="241200" progId="Equation.3">
                  <p:embed/>
                </p:oleObj>
              </mc:Choice>
              <mc:Fallback>
                <p:oleObj name="Equation" r:id="rId28" imgW="41781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5863" y="4410075"/>
                        <a:ext cx="9464675" cy="4730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9"/>
          <p:cNvSpPr>
            <a:spLocks noChangeArrowheads="1"/>
          </p:cNvSpPr>
          <p:nvPr/>
        </p:nvSpPr>
        <p:spPr bwMode="auto">
          <a:xfrm>
            <a:off x="4072014" y="1644524"/>
            <a:ext cx="1867242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6607980"/>
              </p:ext>
            </p:extLst>
          </p:nvPr>
        </p:nvGraphicFramePr>
        <p:xfrm>
          <a:off x="3860800" y="1539875"/>
          <a:ext cx="5748338" cy="79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0" imgW="3327120" imgH="507960" progId="Equation.3">
                  <p:embed/>
                </p:oleObj>
              </mc:Choice>
              <mc:Fallback>
                <p:oleObj name="Equation" r:id="rId30" imgW="3327120" imgH="50796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0800" y="1539875"/>
                        <a:ext cx="5748338" cy="7953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17942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4" grpId="0" animBg="1"/>
      <p:bldP spid="22" grpId="0"/>
      <p:bldP spid="24" grpId="0"/>
      <p:bldP spid="34" grpId="0"/>
    </p:bld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31780</TotalTime>
  <Words>401</Words>
  <Application>Microsoft Office PowerPoint</Application>
  <PresentationFormat>Widescreen</PresentationFormat>
  <Paragraphs>81</Paragraphs>
  <Slides>12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Arial</vt:lpstr>
      <vt:lpstr>Calibri</vt:lpstr>
      <vt:lpstr>Cambria Math</vt:lpstr>
      <vt:lpstr>Impact</vt:lpstr>
      <vt:lpstr>Symbol</vt:lpstr>
      <vt:lpstr>Times New Roman</vt:lpstr>
      <vt:lpstr>Times New Roman Bold,Bold</vt:lpstr>
      <vt:lpstr>1_Custom Design</vt:lpstr>
      <vt:lpstr>Custom Design</vt:lpstr>
      <vt:lpstr>Equation</vt:lpstr>
      <vt:lpstr>CDraw</vt:lpstr>
      <vt:lpstr>MEST EN 1997</vt:lpstr>
      <vt:lpstr>Dopušteno opterećenje plitkog temelja</vt:lpstr>
      <vt:lpstr>PowerPoint Presentation</vt:lpstr>
      <vt:lpstr>PowerPoint Presentation</vt:lpstr>
      <vt:lpstr>PowerPoint Presentation</vt:lpstr>
      <vt:lpstr>Primjer 1 – Temelj samac</vt:lpstr>
      <vt:lpstr>PowerPoint Presentation</vt:lpstr>
      <vt:lpstr>Primjer 1 – Temelj samac</vt:lpstr>
      <vt:lpstr>Primjer 1 – Temelj samac</vt:lpstr>
      <vt:lpstr>PowerPoint Presentation</vt:lpstr>
      <vt:lpstr>Primjer 1 – Temelj  AB L potpornog zida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Milos</dc:creator>
  <cp:lastModifiedBy>Слободан Живаљевић</cp:lastModifiedBy>
  <cp:revision>791</cp:revision>
  <cp:lastPrinted>2018-12-06T14:11:32Z</cp:lastPrinted>
  <dcterms:created xsi:type="dcterms:W3CDTF">2017-11-20T23:40:51Z</dcterms:created>
  <dcterms:modified xsi:type="dcterms:W3CDTF">2024-05-31T14:16:54Z</dcterms:modified>
</cp:coreProperties>
</file>