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2" r:id="rId1"/>
  </p:sldMasterIdLst>
  <p:notesMasterIdLst>
    <p:notesMasterId r:id="rId15"/>
  </p:notesMasterIdLst>
  <p:sldIdLst>
    <p:sldId id="256" r:id="rId2"/>
    <p:sldId id="258" r:id="rId3"/>
    <p:sldId id="269" r:id="rId4"/>
    <p:sldId id="270" r:id="rId5"/>
    <p:sldId id="271" r:id="rId6"/>
    <p:sldId id="272" r:id="rId7"/>
    <p:sldId id="273" r:id="rId8"/>
    <p:sldId id="274" r:id="rId9"/>
    <p:sldId id="275" r:id="rId10"/>
    <p:sldId id="276" r:id="rId11"/>
    <p:sldId id="277" r:id="rId12"/>
    <p:sldId id="278" r:id="rId13"/>
    <p:sldId id="279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71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3EB10D-1A4A-482D-8FC5-1CB2E71FB4E6}" type="datetimeFigureOut">
              <a:rPr lang="en-US" smtClean="0"/>
              <a:t>23-Oct-18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71A310-163E-48EA-9F7D-7F697F8F99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03577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C940A52-3BB4-449E-B1E7-9BE6FF11460B}" type="slidenum">
              <a:rPr lang="en-US" altLang="en-US"/>
              <a:pPr/>
              <a:t>2</a:t>
            </a:fld>
            <a:endParaRPr lang="en-US" altLang="en-US"/>
          </a:p>
        </p:txBody>
      </p:sp>
      <p:sp>
        <p:nvSpPr>
          <p:cNvPr id="8990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2588" y="685800"/>
            <a:ext cx="6096000" cy="3429000"/>
          </a:xfrm>
          <a:ln/>
        </p:spPr>
      </p:sp>
      <p:sp>
        <p:nvSpPr>
          <p:cNvPr id="899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3961863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56E3F-4A69-4200-94B7-0C486BBFB171}" type="datetimeFigureOut">
              <a:rPr lang="en-US" smtClean="0"/>
              <a:t>23-Oct-18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6770DEC2-A9F2-461B-B26F-FFAC37699A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81020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56E3F-4A69-4200-94B7-0C486BBFB171}" type="datetimeFigureOut">
              <a:rPr lang="en-US" smtClean="0"/>
              <a:t>23-Oct-18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770DEC2-A9F2-461B-B26F-FFAC37699A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72682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56E3F-4A69-4200-94B7-0C486BBFB171}" type="datetimeFigureOut">
              <a:rPr lang="en-US" smtClean="0"/>
              <a:t>23-Oct-18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770DEC2-A9F2-461B-B26F-FFAC37699A4B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246276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56E3F-4A69-4200-94B7-0C486BBFB171}" type="datetimeFigureOut">
              <a:rPr lang="en-US" smtClean="0"/>
              <a:t>23-Oct-18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770DEC2-A9F2-461B-B26F-FFAC37699A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96823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56E3F-4A69-4200-94B7-0C486BBFB171}" type="datetimeFigureOut">
              <a:rPr lang="en-US" smtClean="0"/>
              <a:t>23-Oct-18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770DEC2-A9F2-461B-B26F-FFAC37699A4B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0638148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56E3F-4A69-4200-94B7-0C486BBFB171}" type="datetimeFigureOut">
              <a:rPr lang="en-US" smtClean="0"/>
              <a:t>23-Oct-18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770DEC2-A9F2-461B-B26F-FFAC37699A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13789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56E3F-4A69-4200-94B7-0C486BBFB171}" type="datetimeFigureOut">
              <a:rPr lang="en-US" smtClean="0"/>
              <a:t>23-Oct-18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0DEC2-A9F2-461B-B26F-FFAC37699A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130256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56E3F-4A69-4200-94B7-0C486BBFB171}" type="datetimeFigureOut">
              <a:rPr lang="en-US" smtClean="0"/>
              <a:t>23-Oct-18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0DEC2-A9F2-461B-B26F-FFAC37699A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80080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56E3F-4A69-4200-94B7-0C486BBFB171}" type="datetimeFigureOut">
              <a:rPr lang="en-US" smtClean="0"/>
              <a:t>23-Oct-18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0DEC2-A9F2-461B-B26F-FFAC37699A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0375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56E3F-4A69-4200-94B7-0C486BBFB171}" type="datetimeFigureOut">
              <a:rPr lang="en-US" smtClean="0"/>
              <a:t>23-Oct-18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770DEC2-A9F2-461B-B26F-FFAC37699A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68447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56E3F-4A69-4200-94B7-0C486BBFB171}" type="datetimeFigureOut">
              <a:rPr lang="en-US" smtClean="0"/>
              <a:t>23-Oct-18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6770DEC2-A9F2-461B-B26F-FFAC37699A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610642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56E3F-4A69-4200-94B7-0C486BBFB171}" type="datetimeFigureOut">
              <a:rPr lang="en-US" smtClean="0"/>
              <a:t>23-Oct-18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6770DEC2-A9F2-461B-B26F-FFAC37699A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463421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56E3F-4A69-4200-94B7-0C486BBFB171}" type="datetimeFigureOut">
              <a:rPr lang="en-US" smtClean="0"/>
              <a:t>23-Oct-18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0DEC2-A9F2-461B-B26F-FFAC37699A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48629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56E3F-4A69-4200-94B7-0C486BBFB171}" type="datetimeFigureOut">
              <a:rPr lang="en-US" smtClean="0"/>
              <a:t>23-Oct-18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0DEC2-A9F2-461B-B26F-FFAC37699A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10670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56E3F-4A69-4200-94B7-0C486BBFB171}" type="datetimeFigureOut">
              <a:rPr lang="en-US" smtClean="0"/>
              <a:t>23-Oct-18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0DEC2-A9F2-461B-B26F-FFAC37699A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868961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56E3F-4A69-4200-94B7-0C486BBFB171}" type="datetimeFigureOut">
              <a:rPr lang="en-US" smtClean="0"/>
              <a:t>23-Oct-18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770DEC2-A9F2-461B-B26F-FFAC37699A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66669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D56E3F-4A69-4200-94B7-0C486BBFB171}" type="datetimeFigureOut">
              <a:rPr lang="en-US" smtClean="0"/>
              <a:t>23-Oct-18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6770DEC2-A9F2-461B-B26F-FFAC37699A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4185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66" r:id="rId4"/>
    <p:sldLayoutId id="2147483767" r:id="rId5"/>
    <p:sldLayoutId id="2147483768" r:id="rId6"/>
    <p:sldLayoutId id="2147483769" r:id="rId7"/>
    <p:sldLayoutId id="2147483770" r:id="rId8"/>
    <p:sldLayoutId id="2147483771" r:id="rId9"/>
    <p:sldLayoutId id="2147483772" r:id="rId10"/>
    <p:sldLayoutId id="2147483773" r:id="rId11"/>
    <p:sldLayoutId id="2147483774" r:id="rId12"/>
    <p:sldLayoutId id="2147483775" r:id="rId13"/>
    <p:sldLayoutId id="2147483776" r:id="rId14"/>
    <p:sldLayoutId id="2147483777" r:id="rId15"/>
    <p:sldLayoutId id="2147483778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Programski</a:t>
            </a:r>
            <a:r>
              <a:rPr lang="en-US" dirty="0" smtClean="0"/>
              <a:t> </a:t>
            </a:r>
            <a:r>
              <a:rPr lang="en-US" dirty="0" err="1" smtClean="0"/>
              <a:t>prevodioci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/>
              <a:t>Regularni</a:t>
            </a:r>
            <a:r>
              <a:rPr lang="en-US" dirty="0" smtClean="0"/>
              <a:t> </a:t>
            </a:r>
            <a:r>
              <a:rPr lang="en-US" dirty="0" err="1" smtClean="0"/>
              <a:t>izrazi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1670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en-US"/>
              <a:t>			</a:t>
            </a:r>
            <a:fld id="{2B08364D-8B22-4CA6-B40A-C2B4DDCDE1B1}" type="slidenum">
              <a:rPr lang="en-US" altLang="en-US"/>
              <a:pPr/>
              <a:t>10</a:t>
            </a:fld>
            <a:r>
              <a:rPr lang="en-US" altLang="en-US"/>
              <a:t>			</a:t>
            </a:r>
          </a:p>
        </p:txBody>
      </p:sp>
      <p:sp>
        <p:nvSpPr>
          <p:cNvPr id="862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Spojite stringove sa izrazima</a:t>
            </a:r>
          </a:p>
        </p:txBody>
      </p:sp>
      <p:sp>
        <p:nvSpPr>
          <p:cNvPr id="86221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905000" y="1447800"/>
            <a:ext cx="6172200" cy="5181600"/>
          </a:xfrm>
        </p:spPr>
        <p:txBody>
          <a:bodyPr/>
          <a:lstStyle/>
          <a:p>
            <a:pPr marL="533400" indent="-533400">
              <a:lnSpc>
                <a:spcPct val="180000"/>
              </a:lnSpc>
              <a:buFontTx/>
              <a:buAutoNum type="arabicPeriod"/>
            </a:pPr>
            <a:r>
              <a:rPr lang="en-US" altLang="en-US" sz="2800" dirty="0"/>
              <a:t>0(0|1)*0</a:t>
            </a:r>
          </a:p>
          <a:p>
            <a:pPr marL="533400" indent="-533400">
              <a:lnSpc>
                <a:spcPct val="180000"/>
              </a:lnSpc>
              <a:buFontTx/>
              <a:buAutoNum type="arabicPeriod"/>
            </a:pPr>
            <a:r>
              <a:rPr lang="en-US" altLang="en-US" sz="2800" dirty="0"/>
              <a:t>((</a:t>
            </a:r>
            <a:r>
              <a:rPr lang="el-GR" altLang="en-US" sz="2800" dirty="0">
                <a:cs typeface="Tahoma" panose="020B0604030504040204" pitchFamily="34" charset="0"/>
              </a:rPr>
              <a:t>ε</a:t>
            </a:r>
            <a:r>
              <a:rPr lang="en-US" altLang="en-US" sz="2800" dirty="0">
                <a:cs typeface="Tahoma" panose="020B0604030504040204" pitchFamily="34" charset="0"/>
              </a:rPr>
              <a:t>|0)1*)*</a:t>
            </a:r>
          </a:p>
          <a:p>
            <a:pPr marL="533400" indent="-533400">
              <a:lnSpc>
                <a:spcPct val="180000"/>
              </a:lnSpc>
              <a:buFontTx/>
              <a:buAutoNum type="arabicPeriod"/>
            </a:pPr>
            <a:r>
              <a:rPr lang="en-US" altLang="en-US" sz="2800" dirty="0">
                <a:cs typeface="Tahoma" panose="020B0604030504040204" pitchFamily="34" charset="0"/>
              </a:rPr>
              <a:t>((0|1)0(0|1))*</a:t>
            </a:r>
          </a:p>
          <a:p>
            <a:pPr marL="533400" indent="-533400">
              <a:lnSpc>
                <a:spcPct val="180000"/>
              </a:lnSpc>
              <a:buFontTx/>
              <a:buAutoNum type="arabicPeriod"/>
            </a:pPr>
            <a:endParaRPr lang="en-US" altLang="en-US" sz="2800" dirty="0">
              <a:cs typeface="Tahoma" panose="020B0604030504040204" pitchFamily="34" charset="0"/>
            </a:endParaRPr>
          </a:p>
          <a:p>
            <a:pPr marL="914400" lvl="1" indent="-457200">
              <a:lnSpc>
                <a:spcPct val="120000"/>
              </a:lnSpc>
            </a:pPr>
            <a:endParaRPr lang="el-GR" altLang="en-US" sz="2400" dirty="0">
              <a:cs typeface="Tahoma" panose="020B0604030504040204" pitchFamily="34" charset="0"/>
            </a:endParaRPr>
          </a:p>
        </p:txBody>
      </p:sp>
      <p:sp>
        <p:nvSpPr>
          <p:cNvPr id="862212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6137803" y="1391928"/>
            <a:ext cx="4313864" cy="3777622"/>
          </a:xfrm>
        </p:spPr>
        <p:txBody>
          <a:bodyPr/>
          <a:lstStyle/>
          <a:p>
            <a:pPr marL="533400" indent="-533400">
              <a:buFontTx/>
              <a:buAutoNum type="alphaLcPeriod"/>
            </a:pPr>
            <a:r>
              <a:rPr lang="en-US" altLang="en-US" sz="2800"/>
              <a:t>000000</a:t>
            </a:r>
          </a:p>
          <a:p>
            <a:pPr marL="533400" indent="-533400">
              <a:buFontTx/>
              <a:buAutoNum type="alphaLcPeriod"/>
            </a:pPr>
            <a:r>
              <a:rPr lang="en-US" altLang="en-US" sz="2800"/>
              <a:t>01010</a:t>
            </a:r>
          </a:p>
          <a:p>
            <a:pPr marL="533400" indent="-533400">
              <a:buFontTx/>
              <a:buAutoNum type="alphaLcPeriod"/>
            </a:pPr>
            <a:r>
              <a:rPr lang="en-US" altLang="en-US" sz="2800"/>
              <a:t>010101</a:t>
            </a:r>
          </a:p>
          <a:p>
            <a:pPr marL="533400" indent="-533400">
              <a:buFontTx/>
              <a:buAutoNum type="alphaLcPeriod"/>
            </a:pPr>
            <a:r>
              <a:rPr lang="en-US" altLang="en-US" sz="2800"/>
              <a:t>101010</a:t>
            </a:r>
          </a:p>
          <a:p>
            <a:pPr marL="533400" indent="-533400">
              <a:buFontTx/>
              <a:buAutoNum type="alphaLcPeriod"/>
            </a:pPr>
            <a:r>
              <a:rPr lang="en-US" altLang="en-US" sz="2800"/>
              <a:t>001100</a:t>
            </a:r>
          </a:p>
          <a:p>
            <a:pPr marL="533400" indent="-533400">
              <a:buFontTx/>
              <a:buAutoNum type="alphaLcPeriod"/>
            </a:pPr>
            <a:endParaRPr lang="en-US" altLang="en-US" sz="2800"/>
          </a:p>
          <a:p>
            <a:pPr marL="533400" indent="-533400">
              <a:buFontTx/>
              <a:buAutoNum type="alphaLcPeriod"/>
            </a:pPr>
            <a:endParaRPr lang="en-US" altLang="en-US" sz="2800"/>
          </a:p>
          <a:p>
            <a:pPr marL="533400" indent="-533400">
              <a:buFontTx/>
              <a:buAutoNum type="alphaLcPeriod"/>
            </a:pPr>
            <a:endParaRPr lang="en-US" altLang="en-US" sz="2800"/>
          </a:p>
          <a:p>
            <a:pPr marL="533400" indent="-533400">
              <a:buNone/>
            </a:pPr>
            <a:endParaRPr lang="en-US" altLang="en-US" sz="2800"/>
          </a:p>
        </p:txBody>
      </p:sp>
      <p:sp>
        <p:nvSpPr>
          <p:cNvPr id="862213" name="Line 5"/>
          <p:cNvSpPr>
            <a:spLocks noChangeShapeType="1"/>
          </p:cNvSpPr>
          <p:nvPr/>
        </p:nvSpPr>
        <p:spPr bwMode="auto">
          <a:xfrm flipV="1">
            <a:off x="3962400" y="1752600"/>
            <a:ext cx="2209800" cy="228600"/>
          </a:xfrm>
          <a:prstGeom prst="line">
            <a:avLst/>
          </a:prstGeom>
          <a:noFill/>
          <a:ln w="381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862214" name="Line 6"/>
          <p:cNvSpPr>
            <a:spLocks noChangeShapeType="1"/>
          </p:cNvSpPr>
          <p:nvPr/>
        </p:nvSpPr>
        <p:spPr bwMode="auto">
          <a:xfrm>
            <a:off x="3962400" y="1981200"/>
            <a:ext cx="2209800" cy="228600"/>
          </a:xfrm>
          <a:prstGeom prst="line">
            <a:avLst/>
          </a:prstGeom>
          <a:noFill/>
          <a:ln w="381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862215" name="Line 7"/>
          <p:cNvSpPr>
            <a:spLocks noChangeShapeType="1"/>
          </p:cNvSpPr>
          <p:nvPr/>
        </p:nvSpPr>
        <p:spPr bwMode="auto">
          <a:xfrm>
            <a:off x="3962400" y="1981200"/>
            <a:ext cx="2209800" cy="1828800"/>
          </a:xfrm>
          <a:prstGeom prst="line">
            <a:avLst/>
          </a:prstGeom>
          <a:noFill/>
          <a:ln w="381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4013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en-US"/>
              <a:t>			</a:t>
            </a:r>
            <a:fld id="{A65A55B6-C460-4043-B2C8-3AD584C29913}" type="slidenum">
              <a:rPr lang="en-US" altLang="en-US"/>
              <a:pPr/>
              <a:t>11</a:t>
            </a:fld>
            <a:r>
              <a:rPr lang="en-US" altLang="en-US"/>
              <a:t>			</a:t>
            </a:r>
          </a:p>
        </p:txBody>
      </p:sp>
      <p:sp>
        <p:nvSpPr>
          <p:cNvPr id="8673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Spojite stringove sa izrazima</a:t>
            </a:r>
          </a:p>
        </p:txBody>
      </p:sp>
      <p:sp>
        <p:nvSpPr>
          <p:cNvPr id="86733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905000" y="1447800"/>
            <a:ext cx="6172200" cy="5181600"/>
          </a:xfrm>
        </p:spPr>
        <p:txBody>
          <a:bodyPr/>
          <a:lstStyle/>
          <a:p>
            <a:pPr marL="533400" indent="-533400">
              <a:lnSpc>
                <a:spcPct val="180000"/>
              </a:lnSpc>
              <a:buFontTx/>
              <a:buAutoNum type="arabicPeriod"/>
            </a:pPr>
            <a:r>
              <a:rPr lang="en-US" altLang="en-US" sz="2800" dirty="0"/>
              <a:t>0(0|1)*0</a:t>
            </a:r>
          </a:p>
          <a:p>
            <a:pPr marL="533400" indent="-533400">
              <a:lnSpc>
                <a:spcPct val="180000"/>
              </a:lnSpc>
              <a:buFontTx/>
              <a:buAutoNum type="arabicPeriod"/>
            </a:pPr>
            <a:r>
              <a:rPr lang="en-US" altLang="en-US" sz="2800" dirty="0"/>
              <a:t>((</a:t>
            </a:r>
            <a:r>
              <a:rPr lang="el-GR" altLang="en-US" sz="2800" dirty="0">
                <a:cs typeface="Tahoma" panose="020B0604030504040204" pitchFamily="34" charset="0"/>
              </a:rPr>
              <a:t>ε</a:t>
            </a:r>
            <a:r>
              <a:rPr lang="en-US" altLang="en-US" sz="2800" dirty="0">
                <a:cs typeface="Tahoma" panose="020B0604030504040204" pitchFamily="34" charset="0"/>
              </a:rPr>
              <a:t>|0)1*)*</a:t>
            </a:r>
          </a:p>
          <a:p>
            <a:pPr marL="533400" indent="-533400">
              <a:lnSpc>
                <a:spcPct val="180000"/>
              </a:lnSpc>
              <a:buFontTx/>
              <a:buAutoNum type="arabicPeriod"/>
            </a:pPr>
            <a:r>
              <a:rPr lang="en-US" altLang="en-US" sz="2800" dirty="0">
                <a:cs typeface="Tahoma" panose="020B0604030504040204" pitchFamily="34" charset="0"/>
              </a:rPr>
              <a:t>((0|1)0(0|1))*</a:t>
            </a:r>
          </a:p>
          <a:p>
            <a:pPr marL="533400" indent="-533400">
              <a:lnSpc>
                <a:spcPct val="180000"/>
              </a:lnSpc>
              <a:buFontTx/>
              <a:buAutoNum type="arabicPeriod"/>
            </a:pPr>
            <a:endParaRPr lang="en-US" altLang="en-US" sz="2800" dirty="0">
              <a:cs typeface="Tahoma" panose="020B0604030504040204" pitchFamily="34" charset="0"/>
            </a:endParaRPr>
          </a:p>
          <a:p>
            <a:pPr marL="914400" lvl="1" indent="-457200">
              <a:lnSpc>
                <a:spcPct val="120000"/>
              </a:lnSpc>
            </a:pPr>
            <a:endParaRPr lang="el-GR" altLang="en-US" sz="2400" dirty="0">
              <a:cs typeface="Tahoma" panose="020B0604030504040204" pitchFamily="34" charset="0"/>
            </a:endParaRPr>
          </a:p>
        </p:txBody>
      </p:sp>
      <p:sp>
        <p:nvSpPr>
          <p:cNvPr id="867332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6165504" y="1391928"/>
            <a:ext cx="4313864" cy="3777622"/>
          </a:xfrm>
        </p:spPr>
        <p:txBody>
          <a:bodyPr/>
          <a:lstStyle/>
          <a:p>
            <a:pPr marL="533400" indent="-533400">
              <a:buFontTx/>
              <a:buAutoNum type="alphaLcPeriod"/>
            </a:pPr>
            <a:r>
              <a:rPr lang="en-US" altLang="en-US" sz="2800"/>
              <a:t>000000</a:t>
            </a:r>
          </a:p>
          <a:p>
            <a:pPr marL="533400" indent="-533400">
              <a:buFontTx/>
              <a:buAutoNum type="alphaLcPeriod"/>
            </a:pPr>
            <a:r>
              <a:rPr lang="en-US" altLang="en-US" sz="2800"/>
              <a:t>01010</a:t>
            </a:r>
          </a:p>
          <a:p>
            <a:pPr marL="533400" indent="-533400">
              <a:buFontTx/>
              <a:buAutoNum type="alphaLcPeriod"/>
            </a:pPr>
            <a:r>
              <a:rPr lang="en-US" altLang="en-US" sz="2800"/>
              <a:t>010101</a:t>
            </a:r>
          </a:p>
          <a:p>
            <a:pPr marL="533400" indent="-533400">
              <a:buFontTx/>
              <a:buAutoNum type="alphaLcPeriod"/>
            </a:pPr>
            <a:r>
              <a:rPr lang="en-US" altLang="en-US" sz="2800"/>
              <a:t>101010</a:t>
            </a:r>
          </a:p>
          <a:p>
            <a:pPr marL="533400" indent="-533400">
              <a:buFontTx/>
              <a:buAutoNum type="alphaLcPeriod"/>
            </a:pPr>
            <a:r>
              <a:rPr lang="en-US" altLang="en-US" sz="2800"/>
              <a:t>001100</a:t>
            </a:r>
          </a:p>
          <a:p>
            <a:pPr marL="533400" indent="-533400">
              <a:buFontTx/>
              <a:buAutoNum type="alphaLcPeriod"/>
            </a:pPr>
            <a:endParaRPr lang="en-US" altLang="en-US" sz="2800"/>
          </a:p>
          <a:p>
            <a:pPr marL="533400" indent="-533400">
              <a:buFontTx/>
              <a:buAutoNum type="alphaLcPeriod"/>
            </a:pPr>
            <a:endParaRPr lang="en-US" altLang="en-US" sz="2800"/>
          </a:p>
          <a:p>
            <a:pPr marL="533400" indent="-533400">
              <a:buFontTx/>
              <a:buAutoNum type="alphaLcPeriod"/>
            </a:pPr>
            <a:endParaRPr lang="en-US" altLang="en-US" sz="2800"/>
          </a:p>
          <a:p>
            <a:pPr marL="533400" indent="-533400">
              <a:buNone/>
            </a:pPr>
            <a:endParaRPr lang="en-US" altLang="en-US" sz="2800"/>
          </a:p>
        </p:txBody>
      </p:sp>
      <p:sp>
        <p:nvSpPr>
          <p:cNvPr id="867333" name="Line 5"/>
          <p:cNvSpPr>
            <a:spLocks noChangeShapeType="1"/>
          </p:cNvSpPr>
          <p:nvPr/>
        </p:nvSpPr>
        <p:spPr bwMode="auto">
          <a:xfrm flipV="1">
            <a:off x="3962400" y="1752600"/>
            <a:ext cx="2209800" cy="228600"/>
          </a:xfrm>
          <a:prstGeom prst="line">
            <a:avLst/>
          </a:prstGeom>
          <a:noFill/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867334" name="Line 6"/>
          <p:cNvSpPr>
            <a:spLocks noChangeShapeType="1"/>
          </p:cNvSpPr>
          <p:nvPr/>
        </p:nvSpPr>
        <p:spPr bwMode="auto">
          <a:xfrm>
            <a:off x="3962400" y="1981200"/>
            <a:ext cx="2209800" cy="228600"/>
          </a:xfrm>
          <a:prstGeom prst="line">
            <a:avLst/>
          </a:prstGeom>
          <a:noFill/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867335" name="Line 7"/>
          <p:cNvSpPr>
            <a:spLocks noChangeShapeType="1"/>
          </p:cNvSpPr>
          <p:nvPr/>
        </p:nvSpPr>
        <p:spPr bwMode="auto">
          <a:xfrm>
            <a:off x="3962400" y="1981200"/>
            <a:ext cx="2209800" cy="1828800"/>
          </a:xfrm>
          <a:prstGeom prst="line">
            <a:avLst/>
          </a:prstGeom>
          <a:noFill/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867336" name="Line 8"/>
          <p:cNvSpPr>
            <a:spLocks noChangeShapeType="1"/>
          </p:cNvSpPr>
          <p:nvPr/>
        </p:nvSpPr>
        <p:spPr bwMode="auto">
          <a:xfrm flipV="1">
            <a:off x="4267200" y="1752600"/>
            <a:ext cx="1905000" cy="1066800"/>
          </a:xfrm>
          <a:prstGeom prst="line">
            <a:avLst/>
          </a:prstGeom>
          <a:noFill/>
          <a:ln w="381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867337" name="Line 9"/>
          <p:cNvSpPr>
            <a:spLocks noChangeShapeType="1"/>
          </p:cNvSpPr>
          <p:nvPr/>
        </p:nvSpPr>
        <p:spPr bwMode="auto">
          <a:xfrm flipV="1">
            <a:off x="4267200" y="2209800"/>
            <a:ext cx="1905000" cy="609600"/>
          </a:xfrm>
          <a:prstGeom prst="line">
            <a:avLst/>
          </a:prstGeom>
          <a:noFill/>
          <a:ln w="381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867338" name="Line 10"/>
          <p:cNvSpPr>
            <a:spLocks noChangeShapeType="1"/>
          </p:cNvSpPr>
          <p:nvPr/>
        </p:nvSpPr>
        <p:spPr bwMode="auto">
          <a:xfrm>
            <a:off x="4267200" y="2819400"/>
            <a:ext cx="1905000" cy="0"/>
          </a:xfrm>
          <a:prstGeom prst="line">
            <a:avLst/>
          </a:prstGeom>
          <a:noFill/>
          <a:ln w="381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867339" name="Line 11"/>
          <p:cNvSpPr>
            <a:spLocks noChangeShapeType="1"/>
          </p:cNvSpPr>
          <p:nvPr/>
        </p:nvSpPr>
        <p:spPr bwMode="auto">
          <a:xfrm>
            <a:off x="4267200" y="2819400"/>
            <a:ext cx="1905000" cy="457200"/>
          </a:xfrm>
          <a:prstGeom prst="line">
            <a:avLst/>
          </a:prstGeom>
          <a:noFill/>
          <a:ln w="381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867340" name="Line 12"/>
          <p:cNvSpPr>
            <a:spLocks noChangeShapeType="1"/>
          </p:cNvSpPr>
          <p:nvPr/>
        </p:nvSpPr>
        <p:spPr bwMode="auto">
          <a:xfrm>
            <a:off x="4267200" y="2819400"/>
            <a:ext cx="1905000" cy="990600"/>
          </a:xfrm>
          <a:prstGeom prst="line">
            <a:avLst/>
          </a:prstGeom>
          <a:noFill/>
          <a:ln w="381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26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en-US"/>
              <a:t>			</a:t>
            </a:r>
            <a:fld id="{6C564756-3B6E-4B0E-955D-3CFCDEB68C06}" type="slidenum">
              <a:rPr lang="en-US" altLang="en-US"/>
              <a:pPr/>
              <a:t>12</a:t>
            </a:fld>
            <a:r>
              <a:rPr lang="en-US" altLang="en-US"/>
              <a:t>			</a:t>
            </a:r>
          </a:p>
        </p:txBody>
      </p:sp>
      <p:sp>
        <p:nvSpPr>
          <p:cNvPr id="8663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Spojite stringove sa izrazima</a:t>
            </a:r>
          </a:p>
        </p:txBody>
      </p:sp>
      <p:sp>
        <p:nvSpPr>
          <p:cNvPr id="86630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905000" y="1447800"/>
            <a:ext cx="6172200" cy="5181600"/>
          </a:xfrm>
        </p:spPr>
        <p:txBody>
          <a:bodyPr/>
          <a:lstStyle/>
          <a:p>
            <a:pPr marL="533400" indent="-533400">
              <a:lnSpc>
                <a:spcPct val="180000"/>
              </a:lnSpc>
              <a:buFontTx/>
              <a:buAutoNum type="arabicPeriod"/>
            </a:pPr>
            <a:r>
              <a:rPr lang="en-US" altLang="en-US" sz="2800" dirty="0"/>
              <a:t>0(0|1)*0</a:t>
            </a:r>
          </a:p>
          <a:p>
            <a:pPr marL="533400" indent="-533400">
              <a:lnSpc>
                <a:spcPct val="180000"/>
              </a:lnSpc>
              <a:buFontTx/>
              <a:buAutoNum type="arabicPeriod"/>
            </a:pPr>
            <a:r>
              <a:rPr lang="en-US" altLang="en-US" sz="2800" dirty="0"/>
              <a:t>((</a:t>
            </a:r>
            <a:r>
              <a:rPr lang="el-GR" altLang="en-US" sz="2800" dirty="0">
                <a:cs typeface="Tahoma" panose="020B0604030504040204" pitchFamily="34" charset="0"/>
              </a:rPr>
              <a:t>ε</a:t>
            </a:r>
            <a:r>
              <a:rPr lang="en-US" altLang="en-US" sz="2800" dirty="0">
                <a:cs typeface="Tahoma" panose="020B0604030504040204" pitchFamily="34" charset="0"/>
              </a:rPr>
              <a:t>|0)1*)*</a:t>
            </a:r>
          </a:p>
          <a:p>
            <a:pPr marL="533400" indent="-533400">
              <a:lnSpc>
                <a:spcPct val="180000"/>
              </a:lnSpc>
              <a:buFontTx/>
              <a:buAutoNum type="arabicPeriod"/>
            </a:pPr>
            <a:r>
              <a:rPr lang="en-US" altLang="en-US" sz="2800" dirty="0">
                <a:cs typeface="Tahoma" panose="020B0604030504040204" pitchFamily="34" charset="0"/>
              </a:rPr>
              <a:t>((0|1)0(0|1))*</a:t>
            </a:r>
          </a:p>
          <a:p>
            <a:pPr marL="533400" indent="-533400">
              <a:lnSpc>
                <a:spcPct val="180000"/>
              </a:lnSpc>
              <a:buFontTx/>
              <a:buAutoNum type="arabicPeriod"/>
            </a:pPr>
            <a:endParaRPr lang="en-US" altLang="en-US" sz="2800" dirty="0">
              <a:cs typeface="Tahoma" panose="020B0604030504040204" pitchFamily="34" charset="0"/>
            </a:endParaRPr>
          </a:p>
          <a:p>
            <a:pPr marL="914400" lvl="1" indent="-457200">
              <a:lnSpc>
                <a:spcPct val="120000"/>
              </a:lnSpc>
            </a:pPr>
            <a:endParaRPr lang="el-GR" altLang="en-US" sz="2400" dirty="0">
              <a:cs typeface="Tahoma" panose="020B0604030504040204" pitchFamily="34" charset="0"/>
            </a:endParaRPr>
          </a:p>
        </p:txBody>
      </p:sp>
      <p:sp>
        <p:nvSpPr>
          <p:cNvPr id="866308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6123948" y="1405783"/>
            <a:ext cx="4313864" cy="3777622"/>
          </a:xfrm>
        </p:spPr>
        <p:txBody>
          <a:bodyPr/>
          <a:lstStyle/>
          <a:p>
            <a:pPr marL="533400" indent="-533400">
              <a:buFontTx/>
              <a:buAutoNum type="alphaLcPeriod"/>
            </a:pPr>
            <a:r>
              <a:rPr lang="en-US" altLang="en-US" sz="2800" dirty="0"/>
              <a:t>000000</a:t>
            </a:r>
          </a:p>
          <a:p>
            <a:pPr marL="533400" indent="-533400">
              <a:buFontTx/>
              <a:buAutoNum type="alphaLcPeriod"/>
            </a:pPr>
            <a:r>
              <a:rPr lang="en-US" altLang="en-US" sz="2800" dirty="0"/>
              <a:t>01010</a:t>
            </a:r>
          </a:p>
          <a:p>
            <a:pPr marL="533400" indent="-533400">
              <a:buFontTx/>
              <a:buAutoNum type="alphaLcPeriod"/>
            </a:pPr>
            <a:r>
              <a:rPr lang="en-US" altLang="en-US" sz="2800" dirty="0"/>
              <a:t>010101</a:t>
            </a:r>
          </a:p>
          <a:p>
            <a:pPr marL="533400" indent="-533400">
              <a:buFontTx/>
              <a:buAutoNum type="alphaLcPeriod"/>
            </a:pPr>
            <a:r>
              <a:rPr lang="en-US" altLang="en-US" sz="2800" dirty="0"/>
              <a:t>101010</a:t>
            </a:r>
          </a:p>
          <a:p>
            <a:pPr marL="533400" indent="-533400">
              <a:buFontTx/>
              <a:buAutoNum type="alphaLcPeriod"/>
            </a:pPr>
            <a:r>
              <a:rPr lang="en-US" altLang="en-US" sz="2800" dirty="0"/>
              <a:t>001100</a:t>
            </a:r>
          </a:p>
          <a:p>
            <a:pPr marL="533400" indent="-533400">
              <a:buFontTx/>
              <a:buAutoNum type="alphaLcPeriod"/>
            </a:pPr>
            <a:endParaRPr lang="en-US" altLang="en-US" sz="2800" dirty="0"/>
          </a:p>
          <a:p>
            <a:pPr marL="533400" indent="-533400">
              <a:buFontTx/>
              <a:buAutoNum type="alphaLcPeriod"/>
            </a:pPr>
            <a:endParaRPr lang="en-US" altLang="en-US" sz="2800" dirty="0"/>
          </a:p>
          <a:p>
            <a:pPr marL="533400" indent="-533400">
              <a:buFontTx/>
              <a:buAutoNum type="alphaLcPeriod"/>
            </a:pPr>
            <a:endParaRPr lang="en-US" altLang="en-US" sz="2800" dirty="0"/>
          </a:p>
          <a:p>
            <a:pPr marL="533400" indent="-533400">
              <a:buNone/>
            </a:pPr>
            <a:endParaRPr lang="en-US" altLang="en-US" sz="2800" dirty="0"/>
          </a:p>
        </p:txBody>
      </p:sp>
      <p:sp>
        <p:nvSpPr>
          <p:cNvPr id="866309" name="Line 5"/>
          <p:cNvSpPr>
            <a:spLocks noChangeShapeType="1"/>
          </p:cNvSpPr>
          <p:nvPr/>
        </p:nvSpPr>
        <p:spPr bwMode="auto">
          <a:xfrm flipV="1">
            <a:off x="3962400" y="1752600"/>
            <a:ext cx="2209800" cy="228600"/>
          </a:xfrm>
          <a:prstGeom prst="line">
            <a:avLst/>
          </a:prstGeom>
          <a:noFill/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866310" name="Line 6"/>
          <p:cNvSpPr>
            <a:spLocks noChangeShapeType="1"/>
          </p:cNvSpPr>
          <p:nvPr/>
        </p:nvSpPr>
        <p:spPr bwMode="auto">
          <a:xfrm>
            <a:off x="3962400" y="1981200"/>
            <a:ext cx="2209800" cy="228600"/>
          </a:xfrm>
          <a:prstGeom prst="line">
            <a:avLst/>
          </a:prstGeom>
          <a:noFill/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866311" name="Line 7"/>
          <p:cNvSpPr>
            <a:spLocks noChangeShapeType="1"/>
          </p:cNvSpPr>
          <p:nvPr/>
        </p:nvSpPr>
        <p:spPr bwMode="auto">
          <a:xfrm>
            <a:off x="3962400" y="1981200"/>
            <a:ext cx="2209800" cy="1828800"/>
          </a:xfrm>
          <a:prstGeom prst="line">
            <a:avLst/>
          </a:prstGeom>
          <a:noFill/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866312" name="Line 8"/>
          <p:cNvSpPr>
            <a:spLocks noChangeShapeType="1"/>
          </p:cNvSpPr>
          <p:nvPr/>
        </p:nvSpPr>
        <p:spPr bwMode="auto">
          <a:xfrm flipV="1">
            <a:off x="4267200" y="1752600"/>
            <a:ext cx="1905000" cy="1066800"/>
          </a:xfrm>
          <a:prstGeom prst="line">
            <a:avLst/>
          </a:prstGeom>
          <a:noFill/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866313" name="Line 9"/>
          <p:cNvSpPr>
            <a:spLocks noChangeShapeType="1"/>
          </p:cNvSpPr>
          <p:nvPr/>
        </p:nvSpPr>
        <p:spPr bwMode="auto">
          <a:xfrm flipV="1">
            <a:off x="4267200" y="2209800"/>
            <a:ext cx="1905000" cy="609600"/>
          </a:xfrm>
          <a:prstGeom prst="line">
            <a:avLst/>
          </a:prstGeom>
          <a:noFill/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866314" name="Line 10"/>
          <p:cNvSpPr>
            <a:spLocks noChangeShapeType="1"/>
          </p:cNvSpPr>
          <p:nvPr/>
        </p:nvSpPr>
        <p:spPr bwMode="auto">
          <a:xfrm>
            <a:off x="4267200" y="2819400"/>
            <a:ext cx="1905000" cy="0"/>
          </a:xfrm>
          <a:prstGeom prst="line">
            <a:avLst/>
          </a:prstGeom>
          <a:noFill/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866315" name="Line 11"/>
          <p:cNvSpPr>
            <a:spLocks noChangeShapeType="1"/>
          </p:cNvSpPr>
          <p:nvPr/>
        </p:nvSpPr>
        <p:spPr bwMode="auto">
          <a:xfrm>
            <a:off x="4267200" y="2819400"/>
            <a:ext cx="1905000" cy="457200"/>
          </a:xfrm>
          <a:prstGeom prst="line">
            <a:avLst/>
          </a:prstGeom>
          <a:noFill/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866316" name="Line 12"/>
          <p:cNvSpPr>
            <a:spLocks noChangeShapeType="1"/>
          </p:cNvSpPr>
          <p:nvPr/>
        </p:nvSpPr>
        <p:spPr bwMode="auto">
          <a:xfrm>
            <a:off x="4267200" y="2819400"/>
            <a:ext cx="1905000" cy="990600"/>
          </a:xfrm>
          <a:prstGeom prst="line">
            <a:avLst/>
          </a:prstGeom>
          <a:noFill/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866317" name="Line 13"/>
          <p:cNvSpPr>
            <a:spLocks noChangeShapeType="1"/>
          </p:cNvSpPr>
          <p:nvPr/>
        </p:nvSpPr>
        <p:spPr bwMode="auto">
          <a:xfrm>
            <a:off x="4876800" y="3810000"/>
            <a:ext cx="1295400" cy="0"/>
          </a:xfrm>
          <a:prstGeom prst="line">
            <a:avLst/>
          </a:prstGeom>
          <a:noFill/>
          <a:ln w="381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866318" name="Line 14"/>
          <p:cNvSpPr>
            <a:spLocks noChangeShapeType="1"/>
          </p:cNvSpPr>
          <p:nvPr/>
        </p:nvSpPr>
        <p:spPr bwMode="auto">
          <a:xfrm flipV="1">
            <a:off x="4876800" y="1752600"/>
            <a:ext cx="1295400" cy="2057400"/>
          </a:xfrm>
          <a:prstGeom prst="line">
            <a:avLst/>
          </a:prstGeom>
          <a:noFill/>
          <a:ln w="381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48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en-US"/>
              <a:t>			</a:t>
            </a:r>
            <a:fld id="{0C4FAECB-D5C7-42DF-83FC-705005F53300}" type="slidenum">
              <a:rPr lang="en-US" altLang="en-US"/>
              <a:pPr/>
              <a:t>13</a:t>
            </a:fld>
            <a:r>
              <a:rPr lang="en-US" altLang="en-US"/>
              <a:t>			</a:t>
            </a:r>
          </a:p>
        </p:txBody>
      </p:sp>
      <p:sp>
        <p:nvSpPr>
          <p:cNvPr id="8632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Spojite stringove sa izrazima</a:t>
            </a:r>
          </a:p>
        </p:txBody>
      </p:sp>
      <p:sp>
        <p:nvSpPr>
          <p:cNvPr id="86323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905000" y="1447800"/>
            <a:ext cx="6172200" cy="5181600"/>
          </a:xfrm>
        </p:spPr>
        <p:txBody>
          <a:bodyPr>
            <a:normAutofit lnSpcReduction="10000"/>
          </a:bodyPr>
          <a:lstStyle/>
          <a:p>
            <a:pPr marL="533400" indent="-533400">
              <a:lnSpc>
                <a:spcPct val="180000"/>
              </a:lnSpc>
              <a:buFontTx/>
              <a:buAutoNum type="arabicPeriod"/>
            </a:pPr>
            <a:r>
              <a:rPr lang="en-US" altLang="en-US" sz="2800" dirty="0"/>
              <a:t>0(0|1)*0</a:t>
            </a:r>
          </a:p>
          <a:p>
            <a:pPr marL="533400" indent="-533400">
              <a:lnSpc>
                <a:spcPct val="180000"/>
              </a:lnSpc>
              <a:buFontTx/>
              <a:buAutoNum type="arabicPeriod"/>
            </a:pPr>
            <a:r>
              <a:rPr lang="en-US" altLang="en-US" sz="2800" dirty="0"/>
              <a:t>((</a:t>
            </a:r>
            <a:r>
              <a:rPr lang="el-GR" altLang="en-US" sz="2800" dirty="0">
                <a:cs typeface="Tahoma" panose="020B0604030504040204" pitchFamily="34" charset="0"/>
              </a:rPr>
              <a:t>ε</a:t>
            </a:r>
            <a:r>
              <a:rPr lang="en-US" altLang="en-US" sz="2800" dirty="0">
                <a:cs typeface="Tahoma" panose="020B0604030504040204" pitchFamily="34" charset="0"/>
              </a:rPr>
              <a:t>|0)1*)*</a:t>
            </a:r>
          </a:p>
          <a:p>
            <a:pPr marL="533400" indent="-533400">
              <a:lnSpc>
                <a:spcPct val="180000"/>
              </a:lnSpc>
              <a:buFontTx/>
              <a:buAutoNum type="arabicPeriod"/>
            </a:pPr>
            <a:r>
              <a:rPr lang="en-US" altLang="en-US" sz="2800" dirty="0">
                <a:cs typeface="Tahoma" panose="020B0604030504040204" pitchFamily="34" charset="0"/>
              </a:rPr>
              <a:t>((0|1)0(0|1))*</a:t>
            </a:r>
          </a:p>
          <a:p>
            <a:pPr marL="533400" indent="-533400">
              <a:lnSpc>
                <a:spcPct val="180000"/>
              </a:lnSpc>
              <a:buFontTx/>
              <a:buAutoNum type="arabicPeriod"/>
            </a:pPr>
            <a:endParaRPr lang="en-US" altLang="en-US" sz="2800" dirty="0">
              <a:cs typeface="Tahoma" panose="020B0604030504040204" pitchFamily="34" charset="0"/>
            </a:endParaRPr>
          </a:p>
          <a:p>
            <a:pPr marL="533400" indent="-533400">
              <a:lnSpc>
                <a:spcPct val="120000"/>
              </a:lnSpc>
            </a:pPr>
            <a:r>
              <a:rPr lang="en-US" altLang="en-US" sz="2800" dirty="0" err="1">
                <a:cs typeface="Tahoma" panose="020B0604030504040204" pitchFamily="34" charset="0"/>
              </a:rPr>
              <a:t>Svi</a:t>
            </a:r>
            <a:r>
              <a:rPr lang="en-US" altLang="en-US" sz="2800" dirty="0">
                <a:cs typeface="Tahoma" panose="020B0604030504040204" pitchFamily="34" charset="0"/>
              </a:rPr>
              <a:t> </a:t>
            </a:r>
            <a:r>
              <a:rPr lang="en-US" altLang="en-US" sz="2800" dirty="0" err="1">
                <a:cs typeface="Tahoma" panose="020B0604030504040204" pitchFamily="34" charset="0"/>
              </a:rPr>
              <a:t>stringovi</a:t>
            </a:r>
            <a:r>
              <a:rPr lang="en-US" altLang="en-US" sz="2800" dirty="0">
                <a:cs typeface="Tahoma" panose="020B0604030504040204" pitchFamily="34" charset="0"/>
              </a:rPr>
              <a:t> </a:t>
            </a:r>
            <a:r>
              <a:rPr lang="en-US" altLang="en-US" sz="2800" dirty="0" err="1">
                <a:cs typeface="Tahoma" panose="020B0604030504040204" pitchFamily="34" charset="0"/>
              </a:rPr>
              <a:t>nula</a:t>
            </a:r>
            <a:r>
              <a:rPr lang="en-US" altLang="en-US" sz="2800" dirty="0">
                <a:cs typeface="Tahoma" panose="020B0604030504040204" pitchFamily="34" charset="0"/>
              </a:rPr>
              <a:t> </a:t>
            </a:r>
            <a:r>
              <a:rPr lang="en-US" altLang="en-US" sz="2800" dirty="0" err="1">
                <a:cs typeface="Tahoma" panose="020B0604030504040204" pitchFamily="34" charset="0"/>
              </a:rPr>
              <a:t>i</a:t>
            </a:r>
            <a:r>
              <a:rPr lang="en-US" altLang="en-US" sz="2800" dirty="0">
                <a:cs typeface="Tahoma" panose="020B0604030504040204" pitchFamily="34" charset="0"/>
              </a:rPr>
              <a:t> </a:t>
            </a:r>
            <a:r>
              <a:rPr lang="en-US" altLang="en-US" sz="2800" dirty="0" err="1">
                <a:cs typeface="Tahoma" panose="020B0604030504040204" pitchFamily="34" charset="0"/>
              </a:rPr>
              <a:t>jedinica</a:t>
            </a:r>
            <a:r>
              <a:rPr lang="en-US" altLang="en-US" sz="2800" dirty="0">
                <a:cs typeface="Tahoma" panose="020B0604030504040204" pitchFamily="34" charset="0"/>
              </a:rPr>
              <a:t> </a:t>
            </a:r>
            <a:r>
              <a:rPr lang="en-US" altLang="en-US" sz="2800" dirty="0" err="1">
                <a:cs typeface="Tahoma" panose="020B0604030504040204" pitchFamily="34" charset="0"/>
              </a:rPr>
              <a:t>koji</a:t>
            </a:r>
            <a:r>
              <a:rPr lang="en-US" altLang="en-US" sz="2800" dirty="0">
                <a:cs typeface="Tahoma" panose="020B0604030504040204" pitchFamily="34" charset="0"/>
              </a:rPr>
              <a:t> NE </a:t>
            </a:r>
            <a:r>
              <a:rPr lang="en-US" altLang="en-US" sz="2800" dirty="0" err="1">
                <a:cs typeface="Tahoma" panose="020B0604030504040204" pitchFamily="34" charset="0"/>
              </a:rPr>
              <a:t>sadr</a:t>
            </a:r>
            <a:r>
              <a:rPr lang="sr-Latn-CS" altLang="en-US" sz="2800" dirty="0">
                <a:cs typeface="Tahoma" panose="020B0604030504040204" pitchFamily="34" charset="0"/>
              </a:rPr>
              <a:t>ž</a:t>
            </a:r>
            <a:r>
              <a:rPr lang="en-US" altLang="en-US" sz="2800" dirty="0">
                <a:cs typeface="Tahoma" panose="020B0604030504040204" pitchFamily="34" charset="0"/>
              </a:rPr>
              <a:t>e </a:t>
            </a:r>
            <a:r>
              <a:rPr lang="en-US" altLang="en-US" sz="2800" dirty="0" err="1">
                <a:cs typeface="Tahoma" panose="020B0604030504040204" pitchFamily="34" charset="0"/>
              </a:rPr>
              <a:t>podstring</a:t>
            </a:r>
            <a:r>
              <a:rPr lang="en-US" altLang="en-US" sz="2800" dirty="0">
                <a:cs typeface="Tahoma" panose="020B0604030504040204" pitchFamily="34" charset="0"/>
              </a:rPr>
              <a:t> </a:t>
            </a:r>
            <a:r>
              <a:rPr lang="en-US" altLang="en-US" sz="2800" dirty="0" smtClean="0">
                <a:cs typeface="Tahoma" panose="020B0604030504040204" pitchFamily="34" charset="0"/>
              </a:rPr>
              <a:t>011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altLang="en-US" sz="2800" dirty="0" smtClean="0">
                <a:solidFill>
                  <a:schemeClr val="tx2"/>
                </a:solidFill>
                <a:cs typeface="Tahoma" panose="020B0604030504040204" pitchFamily="34" charset="0"/>
              </a:rPr>
              <a:t>	(</a:t>
            </a:r>
            <a:r>
              <a:rPr lang="en-US" altLang="en-US" sz="2800" dirty="0" err="1" smtClean="0">
                <a:solidFill>
                  <a:schemeClr val="tx2"/>
                </a:solidFill>
                <a:cs typeface="Tahoma" panose="020B0604030504040204" pitchFamily="34" charset="0"/>
              </a:rPr>
              <a:t>za</a:t>
            </a:r>
            <a:r>
              <a:rPr lang="en-US" altLang="en-US" sz="2800" dirty="0" smtClean="0">
                <a:solidFill>
                  <a:schemeClr val="tx2"/>
                </a:solidFill>
                <a:cs typeface="Tahoma" panose="020B0604030504040204" pitchFamily="34" charset="0"/>
              </a:rPr>
              <a:t> v</a:t>
            </a:r>
            <a:r>
              <a:rPr lang="sr-Latn-ME" altLang="en-US" sz="2800" dirty="0" smtClean="0">
                <a:solidFill>
                  <a:schemeClr val="tx2"/>
                </a:solidFill>
                <a:cs typeface="Tahoma" panose="020B0604030504040204" pitchFamily="34" charset="0"/>
              </a:rPr>
              <a:t>ježbu)</a:t>
            </a:r>
            <a:endParaRPr lang="el-GR" altLang="en-US" sz="2400" dirty="0">
              <a:solidFill>
                <a:schemeClr val="tx2"/>
              </a:solidFill>
              <a:cs typeface="Tahoma" panose="020B0604030504040204" pitchFamily="34" charset="0"/>
            </a:endParaRPr>
          </a:p>
        </p:txBody>
      </p:sp>
      <p:sp>
        <p:nvSpPr>
          <p:cNvPr id="863236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6248637" y="1350369"/>
            <a:ext cx="4313864" cy="3777622"/>
          </a:xfrm>
        </p:spPr>
        <p:txBody>
          <a:bodyPr/>
          <a:lstStyle/>
          <a:p>
            <a:pPr marL="533400" indent="-533400">
              <a:buFontTx/>
              <a:buAutoNum type="alphaLcPeriod"/>
            </a:pPr>
            <a:r>
              <a:rPr lang="en-US" altLang="en-US" sz="2800" dirty="0"/>
              <a:t>000000</a:t>
            </a:r>
          </a:p>
          <a:p>
            <a:pPr marL="533400" indent="-533400">
              <a:buFontTx/>
              <a:buAutoNum type="alphaLcPeriod"/>
            </a:pPr>
            <a:r>
              <a:rPr lang="en-US" altLang="en-US" sz="2800" dirty="0"/>
              <a:t>01010</a:t>
            </a:r>
          </a:p>
          <a:p>
            <a:pPr marL="533400" indent="-533400">
              <a:buFontTx/>
              <a:buAutoNum type="alphaLcPeriod"/>
            </a:pPr>
            <a:r>
              <a:rPr lang="en-US" altLang="en-US" sz="2800" dirty="0"/>
              <a:t>010101</a:t>
            </a:r>
          </a:p>
          <a:p>
            <a:pPr marL="533400" indent="-533400">
              <a:buFontTx/>
              <a:buAutoNum type="alphaLcPeriod"/>
            </a:pPr>
            <a:r>
              <a:rPr lang="en-US" altLang="en-US" sz="2800" dirty="0"/>
              <a:t>101010</a:t>
            </a:r>
          </a:p>
          <a:p>
            <a:pPr marL="533400" indent="-533400">
              <a:buFontTx/>
              <a:buAutoNum type="alphaLcPeriod"/>
            </a:pPr>
            <a:r>
              <a:rPr lang="en-US" altLang="en-US" sz="2800" dirty="0"/>
              <a:t>001100</a:t>
            </a:r>
          </a:p>
          <a:p>
            <a:pPr marL="533400" indent="-533400">
              <a:buFontTx/>
              <a:buAutoNum type="alphaLcPeriod"/>
            </a:pPr>
            <a:endParaRPr lang="en-US" altLang="en-US" sz="2800" dirty="0"/>
          </a:p>
          <a:p>
            <a:pPr marL="533400" indent="-533400">
              <a:buFontTx/>
              <a:buAutoNum type="alphaLcPeriod"/>
            </a:pPr>
            <a:endParaRPr lang="en-US" altLang="en-US" sz="2800" dirty="0"/>
          </a:p>
          <a:p>
            <a:pPr marL="533400" indent="-533400">
              <a:buFontTx/>
              <a:buAutoNum type="alphaLcPeriod"/>
            </a:pPr>
            <a:endParaRPr lang="en-US" altLang="en-US" sz="2800" dirty="0"/>
          </a:p>
          <a:p>
            <a:pPr marL="533400" indent="-533400">
              <a:buNone/>
            </a:pPr>
            <a:endParaRPr lang="en-US" altLang="en-US" sz="2800" dirty="0"/>
          </a:p>
        </p:txBody>
      </p:sp>
      <p:sp>
        <p:nvSpPr>
          <p:cNvPr id="863237" name="Line 5"/>
          <p:cNvSpPr>
            <a:spLocks noChangeShapeType="1"/>
          </p:cNvSpPr>
          <p:nvPr/>
        </p:nvSpPr>
        <p:spPr bwMode="auto">
          <a:xfrm flipV="1">
            <a:off x="3962400" y="1752600"/>
            <a:ext cx="2209800" cy="228600"/>
          </a:xfrm>
          <a:prstGeom prst="line">
            <a:avLst/>
          </a:prstGeom>
          <a:noFill/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863238" name="Line 6"/>
          <p:cNvSpPr>
            <a:spLocks noChangeShapeType="1"/>
          </p:cNvSpPr>
          <p:nvPr/>
        </p:nvSpPr>
        <p:spPr bwMode="auto">
          <a:xfrm>
            <a:off x="3962400" y="1981200"/>
            <a:ext cx="2209800" cy="228600"/>
          </a:xfrm>
          <a:prstGeom prst="line">
            <a:avLst/>
          </a:prstGeom>
          <a:noFill/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863239" name="Line 7"/>
          <p:cNvSpPr>
            <a:spLocks noChangeShapeType="1"/>
          </p:cNvSpPr>
          <p:nvPr/>
        </p:nvSpPr>
        <p:spPr bwMode="auto">
          <a:xfrm>
            <a:off x="3962400" y="1981200"/>
            <a:ext cx="2209800" cy="1828800"/>
          </a:xfrm>
          <a:prstGeom prst="line">
            <a:avLst/>
          </a:prstGeom>
          <a:noFill/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863240" name="Line 8"/>
          <p:cNvSpPr>
            <a:spLocks noChangeShapeType="1"/>
          </p:cNvSpPr>
          <p:nvPr/>
        </p:nvSpPr>
        <p:spPr bwMode="auto">
          <a:xfrm flipV="1">
            <a:off x="4267200" y="1752600"/>
            <a:ext cx="1905000" cy="1066800"/>
          </a:xfrm>
          <a:prstGeom prst="line">
            <a:avLst/>
          </a:prstGeom>
          <a:noFill/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863241" name="Line 9"/>
          <p:cNvSpPr>
            <a:spLocks noChangeShapeType="1"/>
          </p:cNvSpPr>
          <p:nvPr/>
        </p:nvSpPr>
        <p:spPr bwMode="auto">
          <a:xfrm flipV="1">
            <a:off x="4267200" y="2209800"/>
            <a:ext cx="1905000" cy="609600"/>
          </a:xfrm>
          <a:prstGeom prst="line">
            <a:avLst/>
          </a:prstGeom>
          <a:noFill/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863242" name="Line 10"/>
          <p:cNvSpPr>
            <a:spLocks noChangeShapeType="1"/>
          </p:cNvSpPr>
          <p:nvPr/>
        </p:nvSpPr>
        <p:spPr bwMode="auto">
          <a:xfrm>
            <a:off x="4267200" y="2819400"/>
            <a:ext cx="1905000" cy="0"/>
          </a:xfrm>
          <a:prstGeom prst="line">
            <a:avLst/>
          </a:prstGeom>
          <a:noFill/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863243" name="Line 11"/>
          <p:cNvSpPr>
            <a:spLocks noChangeShapeType="1"/>
          </p:cNvSpPr>
          <p:nvPr/>
        </p:nvSpPr>
        <p:spPr bwMode="auto">
          <a:xfrm>
            <a:off x="4267200" y="2819400"/>
            <a:ext cx="1905000" cy="457200"/>
          </a:xfrm>
          <a:prstGeom prst="line">
            <a:avLst/>
          </a:prstGeom>
          <a:noFill/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863244" name="Line 12"/>
          <p:cNvSpPr>
            <a:spLocks noChangeShapeType="1"/>
          </p:cNvSpPr>
          <p:nvPr/>
        </p:nvSpPr>
        <p:spPr bwMode="auto">
          <a:xfrm>
            <a:off x="4267200" y="2819400"/>
            <a:ext cx="1905000" cy="990600"/>
          </a:xfrm>
          <a:prstGeom prst="line">
            <a:avLst/>
          </a:prstGeom>
          <a:noFill/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863245" name="Line 13"/>
          <p:cNvSpPr>
            <a:spLocks noChangeShapeType="1"/>
          </p:cNvSpPr>
          <p:nvPr/>
        </p:nvSpPr>
        <p:spPr bwMode="auto">
          <a:xfrm>
            <a:off x="4876800" y="3810000"/>
            <a:ext cx="1295400" cy="0"/>
          </a:xfrm>
          <a:prstGeom prst="line">
            <a:avLst/>
          </a:prstGeom>
          <a:noFill/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863246" name="Line 14"/>
          <p:cNvSpPr>
            <a:spLocks noChangeShapeType="1"/>
          </p:cNvSpPr>
          <p:nvPr/>
        </p:nvSpPr>
        <p:spPr bwMode="auto">
          <a:xfrm flipV="1">
            <a:off x="4876800" y="1752600"/>
            <a:ext cx="1295400" cy="2057400"/>
          </a:xfrm>
          <a:prstGeom prst="line">
            <a:avLst/>
          </a:prstGeom>
          <a:noFill/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801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80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Latn-CS" altLang="en-US"/>
              <a:t>Regularni izrazi</a:t>
            </a:r>
            <a:endParaRPr lang="en-US" altLang="en-US"/>
          </a:p>
        </p:txBody>
      </p:sp>
      <p:sp>
        <p:nvSpPr>
          <p:cNvPr id="898051" name="Rectangle 3"/>
          <p:cNvSpPr>
            <a:spLocks noGrp="1" noChangeArrowheads="1"/>
          </p:cNvSpPr>
          <p:nvPr>
            <p:ph idx="1"/>
          </p:nvPr>
        </p:nvSpPr>
        <p:spPr>
          <a:xfrm>
            <a:off x="2589212" y="1634842"/>
            <a:ext cx="8915400" cy="3777622"/>
          </a:xfrm>
        </p:spPr>
        <p:txBody>
          <a:bodyPr>
            <a:noAutofit/>
          </a:bodyPr>
          <a:lstStyle/>
          <a:p>
            <a:r>
              <a:rPr lang="sr-Latn-CS" altLang="en-US" sz="2800" dirty="0"/>
              <a:t>A</a:t>
            </a:r>
            <a:r>
              <a:rPr lang="en-US" altLang="en-US" sz="2800" dirty="0"/>
              <a:t>l</a:t>
            </a:r>
            <a:r>
              <a:rPr lang="sr-Latn-CS" altLang="en-US" sz="2800" dirty="0"/>
              <a:t>fabet (azbuka) </a:t>
            </a:r>
            <a:r>
              <a:rPr lang="en-US" altLang="en-US" sz="2800" dirty="0">
                <a:sym typeface="Symbol" panose="05050102010706020507" pitchFamily="18" charset="2"/>
              </a:rPr>
              <a:t> = s</a:t>
            </a:r>
            <a:r>
              <a:rPr lang="sr-Latn-CS" altLang="en-US" sz="2800" dirty="0">
                <a:sym typeface="Symbol" panose="05050102010706020507" pitchFamily="18" charset="2"/>
              </a:rPr>
              <a:t>kup “slova”</a:t>
            </a:r>
            <a:endParaRPr lang="en-US" altLang="en-US" sz="2800" dirty="0">
              <a:sym typeface="Symbol" panose="05050102010706020507" pitchFamily="18" charset="2"/>
            </a:endParaRPr>
          </a:p>
          <a:p>
            <a:r>
              <a:rPr lang="sr-Latn-CS" altLang="en-US" sz="2800" dirty="0"/>
              <a:t>Regularni izrazi nad alfabetom </a:t>
            </a:r>
            <a:r>
              <a:rPr lang="en-US" altLang="en-US" sz="2800" dirty="0">
                <a:sym typeface="Symbol" panose="05050102010706020507" pitchFamily="18" charset="2"/>
              </a:rPr>
              <a:t></a:t>
            </a:r>
            <a:r>
              <a:rPr lang="en-US" altLang="en-US" sz="2800" b="1" dirty="0">
                <a:sym typeface="Symbol" panose="05050102010706020507" pitchFamily="18" charset="2"/>
              </a:rPr>
              <a:t> </a:t>
            </a:r>
            <a:r>
              <a:rPr lang="sr-Latn-CS" altLang="en-US" sz="2800" dirty="0"/>
              <a:t>:</a:t>
            </a:r>
            <a:endParaRPr lang="ru-RU" altLang="en-US" sz="2800" dirty="0"/>
          </a:p>
          <a:p>
            <a:pPr lvl="1"/>
            <a:r>
              <a:rPr lang="en-US" altLang="en-US" sz="2400" dirty="0">
                <a:sym typeface="Symbol" panose="05050102010706020507" pitchFamily="18" charset="2"/>
              </a:rPr>
              <a:t></a:t>
            </a:r>
            <a:r>
              <a:rPr lang="ru-RU" altLang="en-US" sz="2400" dirty="0"/>
              <a:t> </a:t>
            </a:r>
            <a:r>
              <a:rPr lang="sr-Latn-CS" altLang="en-US" sz="2400" dirty="0"/>
              <a:t>je regularan izraz koji označava skup </a:t>
            </a:r>
            <a:r>
              <a:rPr lang="en-US" altLang="en-US" sz="2400" dirty="0"/>
              <a:t>{</a:t>
            </a:r>
            <a:r>
              <a:rPr lang="en-US" altLang="en-US" sz="2400" dirty="0" smtClean="0">
                <a:sym typeface="Symbol" panose="05050102010706020507" pitchFamily="18" charset="2"/>
              </a:rPr>
              <a:t>}</a:t>
            </a:r>
            <a:endParaRPr lang="ru-RU" altLang="en-US" sz="2400" dirty="0"/>
          </a:p>
          <a:p>
            <a:pPr lvl="1"/>
            <a:r>
              <a:rPr lang="en-US" altLang="en-US" sz="2400" dirty="0" err="1"/>
              <a:t>Ako</a:t>
            </a:r>
            <a:r>
              <a:rPr lang="en-US" altLang="en-US" sz="2400" dirty="0"/>
              <a:t> je a</a:t>
            </a:r>
            <a:r>
              <a:rPr lang="en-US" altLang="en-US" sz="2400" dirty="0">
                <a:sym typeface="Symbol" panose="05050102010706020507" pitchFamily="18" charset="2"/>
              </a:rPr>
              <a:t>, </a:t>
            </a:r>
            <a:r>
              <a:rPr lang="en-US" altLang="en-US" sz="2400" dirty="0" err="1">
                <a:sym typeface="Symbol" panose="05050102010706020507" pitchFamily="18" charset="2"/>
              </a:rPr>
              <a:t>tada</a:t>
            </a:r>
            <a:r>
              <a:rPr lang="en-US" altLang="en-US" sz="2400" dirty="0">
                <a:sym typeface="Symbol" panose="05050102010706020507" pitchFamily="18" charset="2"/>
              </a:rPr>
              <a:t> je a </a:t>
            </a:r>
            <a:r>
              <a:rPr lang="en-US" altLang="en-US" sz="2400" dirty="0" err="1">
                <a:sym typeface="Symbol" panose="05050102010706020507" pitchFamily="18" charset="2"/>
              </a:rPr>
              <a:t>regularan</a:t>
            </a:r>
            <a:r>
              <a:rPr lang="en-US" altLang="en-US" sz="2400" dirty="0">
                <a:sym typeface="Symbol" panose="05050102010706020507" pitchFamily="18" charset="2"/>
              </a:rPr>
              <a:t> </a:t>
            </a:r>
            <a:r>
              <a:rPr lang="en-US" altLang="en-US" sz="2400" dirty="0" err="1">
                <a:sym typeface="Symbol" panose="05050102010706020507" pitchFamily="18" charset="2"/>
              </a:rPr>
              <a:t>izraz</a:t>
            </a:r>
            <a:r>
              <a:rPr lang="en-US" altLang="en-US" sz="2400" dirty="0">
                <a:sym typeface="Symbol" panose="05050102010706020507" pitchFamily="18" charset="2"/>
              </a:rPr>
              <a:t> </a:t>
            </a:r>
            <a:r>
              <a:rPr lang="en-US" altLang="en-US" sz="2400" dirty="0" err="1">
                <a:sym typeface="Symbol" panose="05050102010706020507" pitchFamily="18" charset="2"/>
              </a:rPr>
              <a:t>koji</a:t>
            </a:r>
            <a:r>
              <a:rPr lang="en-US" altLang="en-US" sz="2400" dirty="0">
                <a:sym typeface="Symbol" panose="05050102010706020507" pitchFamily="18" charset="2"/>
              </a:rPr>
              <a:t> o</a:t>
            </a:r>
            <a:r>
              <a:rPr lang="sr-Latn-CS" altLang="en-US" sz="2400" dirty="0">
                <a:sym typeface="Symbol" panose="05050102010706020507" pitchFamily="18" charset="2"/>
              </a:rPr>
              <a:t>značava skup </a:t>
            </a:r>
            <a:r>
              <a:rPr lang="en-US" altLang="en-US" sz="2400" dirty="0">
                <a:latin typeface="CMSS10" charset="0"/>
              </a:rPr>
              <a:t>{</a:t>
            </a:r>
            <a:r>
              <a:rPr lang="en-US" altLang="en-US" sz="2400" dirty="0"/>
              <a:t>a</a:t>
            </a:r>
            <a:r>
              <a:rPr lang="en-US" altLang="en-US" sz="2400" dirty="0">
                <a:latin typeface="CMSS10" charset="0"/>
                <a:sym typeface="Symbol" panose="05050102010706020507" pitchFamily="18" charset="2"/>
              </a:rPr>
              <a:t>}</a:t>
            </a:r>
            <a:endParaRPr lang="ru-RU" altLang="en-US" sz="2400" dirty="0"/>
          </a:p>
          <a:p>
            <a:pPr lvl="1"/>
            <a:r>
              <a:rPr lang="sr-Latn-CS" altLang="en-US" sz="2400" dirty="0"/>
              <a:t>Ako su r i s regularni izrazi koji označavaju skupove R i S, tada: </a:t>
            </a:r>
            <a:endParaRPr lang="ru-RU" altLang="en-US" sz="2400" dirty="0"/>
          </a:p>
          <a:p>
            <a:pPr lvl="2"/>
            <a:r>
              <a:rPr lang="en-US" altLang="en-US" sz="2000" dirty="0"/>
              <a:t>(r)|</a:t>
            </a:r>
            <a:r>
              <a:rPr lang="sr-Latn-CS" altLang="en-US" sz="2000" dirty="0"/>
              <a:t>(</a:t>
            </a:r>
            <a:r>
              <a:rPr lang="en-US" altLang="en-US" sz="2000" dirty="0"/>
              <a:t>s</a:t>
            </a:r>
            <a:r>
              <a:rPr lang="sr-Latn-CS" altLang="en-US" sz="2000" dirty="0"/>
              <a:t>)</a:t>
            </a:r>
            <a:r>
              <a:rPr lang="en-US" altLang="en-US" sz="2000" dirty="0"/>
              <a:t> je </a:t>
            </a:r>
            <a:r>
              <a:rPr lang="en-US" altLang="en-US" sz="2000" dirty="0" err="1"/>
              <a:t>regularan</a:t>
            </a:r>
            <a:r>
              <a:rPr lang="en-US" altLang="en-US" sz="2000" dirty="0"/>
              <a:t> </a:t>
            </a:r>
            <a:r>
              <a:rPr lang="en-US" altLang="en-US" sz="2000" dirty="0" err="1"/>
              <a:t>izraz</a:t>
            </a:r>
            <a:r>
              <a:rPr lang="en-US" altLang="en-US" sz="2000" dirty="0"/>
              <a:t> </a:t>
            </a:r>
            <a:r>
              <a:rPr lang="en-US" altLang="en-US" sz="2000" dirty="0" err="1"/>
              <a:t>koji</a:t>
            </a:r>
            <a:r>
              <a:rPr lang="en-US" altLang="en-US" sz="2000" dirty="0"/>
              <a:t> </a:t>
            </a:r>
            <a:r>
              <a:rPr lang="sr-Latn-CS" altLang="en-US" sz="2000" dirty="0"/>
              <a:t>označava</a:t>
            </a:r>
            <a:r>
              <a:rPr lang="en-US" altLang="en-US" sz="2000" dirty="0"/>
              <a:t> </a:t>
            </a:r>
            <a:r>
              <a:rPr lang="en-US" altLang="en-US" sz="2000" dirty="0" err="1"/>
              <a:t>skup</a:t>
            </a:r>
            <a:r>
              <a:rPr lang="en-US" altLang="en-US" sz="2000" dirty="0"/>
              <a:t> R</a:t>
            </a:r>
            <a:r>
              <a:rPr lang="en-US" altLang="en-US" sz="2000" dirty="0">
                <a:sym typeface="Symbol" panose="05050102010706020507" pitchFamily="18" charset="2"/>
              </a:rPr>
              <a:t></a:t>
            </a:r>
            <a:r>
              <a:rPr lang="en-US" altLang="en-US" sz="2000" dirty="0"/>
              <a:t>S</a:t>
            </a:r>
          </a:p>
          <a:p>
            <a:pPr lvl="2"/>
            <a:r>
              <a:rPr lang="en-US" altLang="en-US" sz="2000" dirty="0"/>
              <a:t>(r)</a:t>
            </a:r>
            <a:r>
              <a:rPr lang="sr-Latn-CS" altLang="en-US" sz="2000" dirty="0"/>
              <a:t>(</a:t>
            </a:r>
            <a:r>
              <a:rPr lang="en-US" altLang="en-US" sz="2000" dirty="0"/>
              <a:t>s</a:t>
            </a:r>
            <a:r>
              <a:rPr lang="sr-Latn-CS" altLang="en-US" sz="2000" dirty="0"/>
              <a:t>)</a:t>
            </a:r>
            <a:r>
              <a:rPr lang="en-US" altLang="en-US" sz="2000" dirty="0"/>
              <a:t> je </a:t>
            </a:r>
            <a:r>
              <a:rPr lang="en-US" altLang="en-US" sz="2000" dirty="0" err="1"/>
              <a:t>regularan</a:t>
            </a:r>
            <a:r>
              <a:rPr lang="en-US" altLang="en-US" sz="2000" dirty="0"/>
              <a:t> </a:t>
            </a:r>
            <a:r>
              <a:rPr lang="en-US" altLang="en-US" sz="2000" dirty="0" err="1"/>
              <a:t>izraz</a:t>
            </a:r>
            <a:r>
              <a:rPr lang="en-US" altLang="en-US" sz="2000" dirty="0"/>
              <a:t> </a:t>
            </a:r>
            <a:r>
              <a:rPr lang="en-US" altLang="en-US" sz="2000" dirty="0" err="1"/>
              <a:t>koji</a:t>
            </a:r>
            <a:r>
              <a:rPr lang="en-US" altLang="en-US" sz="2000" dirty="0"/>
              <a:t> </a:t>
            </a:r>
            <a:r>
              <a:rPr lang="sr-Latn-CS" altLang="en-US" sz="2000" dirty="0"/>
              <a:t>označava</a:t>
            </a:r>
            <a:r>
              <a:rPr lang="en-US" altLang="en-US" sz="2000" dirty="0"/>
              <a:t> </a:t>
            </a:r>
            <a:r>
              <a:rPr lang="en-US" altLang="en-US" sz="2000" dirty="0" err="1"/>
              <a:t>skup</a:t>
            </a:r>
            <a:r>
              <a:rPr lang="en-US" altLang="en-US" sz="2000" dirty="0"/>
              <a:t> RS</a:t>
            </a:r>
            <a:endParaRPr lang="ru-RU" altLang="en-US" sz="2000" dirty="0"/>
          </a:p>
          <a:p>
            <a:pPr lvl="2"/>
            <a:r>
              <a:rPr lang="en-US" altLang="en-US" sz="2000" dirty="0"/>
              <a:t>(r)* je </a:t>
            </a:r>
            <a:r>
              <a:rPr lang="en-US" altLang="en-US" sz="2000" dirty="0" err="1"/>
              <a:t>regularan</a:t>
            </a:r>
            <a:r>
              <a:rPr lang="en-US" altLang="en-US" sz="2000" dirty="0"/>
              <a:t> </a:t>
            </a:r>
            <a:r>
              <a:rPr lang="en-US" altLang="en-US" sz="2000" dirty="0" err="1"/>
              <a:t>izraz</a:t>
            </a:r>
            <a:r>
              <a:rPr lang="en-US" altLang="en-US" sz="2000" dirty="0"/>
              <a:t> </a:t>
            </a:r>
            <a:r>
              <a:rPr lang="en-US" altLang="en-US" sz="2000" dirty="0" err="1"/>
              <a:t>koji</a:t>
            </a:r>
            <a:r>
              <a:rPr lang="en-US" altLang="en-US" sz="2000" dirty="0"/>
              <a:t> </a:t>
            </a:r>
            <a:r>
              <a:rPr lang="sr-Latn-CS" altLang="en-US" sz="2000" dirty="0"/>
              <a:t>označava</a:t>
            </a:r>
            <a:r>
              <a:rPr lang="en-US" altLang="en-US" sz="2000" dirty="0"/>
              <a:t> </a:t>
            </a:r>
            <a:r>
              <a:rPr lang="en-US" altLang="en-US" sz="2000" dirty="0" err="1"/>
              <a:t>skup</a:t>
            </a:r>
            <a:r>
              <a:rPr lang="en-US" altLang="en-US" sz="2000" dirty="0"/>
              <a:t> R</a:t>
            </a:r>
            <a:r>
              <a:rPr lang="en-US" altLang="en-US" sz="2000" dirty="0">
                <a:sym typeface="Symbol" panose="05050102010706020507" pitchFamily="18" charset="2"/>
              </a:rPr>
              <a:t>*.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en-US"/>
              <a:t>			</a:t>
            </a:r>
            <a:fld id="{F257B75E-FCAB-4AE3-98E8-CCAE2AD1E52E}" type="slidenum">
              <a:rPr lang="en-US" altLang="en-US"/>
              <a:pPr/>
              <a:t>2</a:t>
            </a:fld>
            <a:r>
              <a:rPr lang="en-US" altLang="en-US"/>
              <a:t>			</a:t>
            </a:r>
          </a:p>
        </p:txBody>
      </p:sp>
    </p:spTree>
    <p:extLst>
      <p:ext uri="{BB962C8B-B14F-4D97-AF65-F5344CB8AC3E}">
        <p14:creationId xmlns:p14="http://schemas.microsoft.com/office/powerpoint/2010/main" val="402210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 smtClean="0"/>
              <a:t>Zadaci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000" dirty="0" smtClean="0"/>
              <a:t>1. </a:t>
            </a:r>
            <a:r>
              <a:rPr lang="sr-Latn-ME" sz="2000" dirty="0" smtClean="0"/>
              <a:t>Napisati regularni izraz </a:t>
            </a:r>
            <a:r>
              <a:rPr lang="en-US" sz="2000" dirty="0" err="1" smtClean="0"/>
              <a:t>za</a:t>
            </a:r>
            <a:r>
              <a:rPr lang="en-US" sz="2000" dirty="0" smtClean="0"/>
              <a:t> </a:t>
            </a:r>
            <a:r>
              <a:rPr lang="sr-Latn-ME" sz="2000" dirty="0" smtClean="0"/>
              <a:t>skup </a:t>
            </a:r>
            <a:r>
              <a:rPr lang="en-US" sz="2000" dirty="0" smtClean="0"/>
              <a:t>{0, 1}</a:t>
            </a:r>
          </a:p>
          <a:p>
            <a:pPr lvl="1"/>
            <a:r>
              <a:rPr lang="en-US" sz="1800" dirty="0" smtClean="0"/>
              <a:t>Re</a:t>
            </a:r>
            <a:r>
              <a:rPr lang="sr-Latn-ME" sz="1800" dirty="0" smtClean="0"/>
              <a:t>šenje: </a:t>
            </a:r>
            <a:r>
              <a:rPr lang="en-US" sz="1800" dirty="0" smtClean="0"/>
              <a:t>(0)|(1) , </a:t>
            </a:r>
            <a:r>
              <a:rPr lang="en-US" sz="1800" dirty="0" err="1" smtClean="0"/>
              <a:t>ili</a:t>
            </a:r>
            <a:r>
              <a:rPr lang="en-US" sz="1800" dirty="0" smtClean="0"/>
              <a:t> (0|1) , </a:t>
            </a:r>
            <a:r>
              <a:rPr lang="en-US" sz="1800" dirty="0" err="1" smtClean="0"/>
              <a:t>ili</a:t>
            </a:r>
            <a:r>
              <a:rPr lang="en-US" sz="1800" dirty="0" smtClean="0"/>
              <a:t> 0|1 . </a:t>
            </a:r>
            <a:r>
              <a:rPr lang="en-US" sz="1800" dirty="0" err="1" smtClean="0"/>
              <a:t>Zagrade</a:t>
            </a:r>
            <a:r>
              <a:rPr lang="en-US" sz="1800" dirty="0" smtClean="0"/>
              <a:t> ne </a:t>
            </a:r>
            <a:r>
              <a:rPr lang="en-US" sz="1800" dirty="0" err="1" smtClean="0"/>
              <a:t>uti</a:t>
            </a:r>
            <a:r>
              <a:rPr lang="sr-Latn-ME" sz="1800" dirty="0" smtClean="0"/>
              <a:t>ču na izraz u ovom slučaju. One igraju ulogu u slučajevima kad nam je potrebno da grupišemo neke djelove izraza, što ćemo vidjeti u nastavku.</a:t>
            </a:r>
            <a:endParaRPr lang="en-US" sz="1800" dirty="0" smtClean="0"/>
          </a:p>
          <a:p>
            <a:endParaRPr lang="en-US" sz="2000" dirty="0"/>
          </a:p>
          <a:p>
            <a:r>
              <a:rPr lang="en-US" sz="2000" dirty="0" smtClean="0"/>
              <a:t>2. </a:t>
            </a:r>
            <a:r>
              <a:rPr lang="en-US" sz="2000" dirty="0" err="1" smtClean="0"/>
              <a:t>Napisati</a:t>
            </a:r>
            <a:r>
              <a:rPr lang="en-US" sz="2000" dirty="0" smtClean="0"/>
              <a:t> </a:t>
            </a:r>
            <a:r>
              <a:rPr lang="en-US" sz="2000" dirty="0" err="1" smtClean="0"/>
              <a:t>regularni</a:t>
            </a:r>
            <a:r>
              <a:rPr lang="en-US" sz="2000" dirty="0" smtClean="0"/>
              <a:t> </a:t>
            </a:r>
            <a:r>
              <a:rPr lang="en-US" sz="2000" dirty="0" err="1" smtClean="0"/>
              <a:t>izraz</a:t>
            </a:r>
            <a:r>
              <a:rPr lang="en-US" sz="2000" dirty="0" smtClean="0"/>
              <a:t> </a:t>
            </a:r>
            <a:r>
              <a:rPr lang="en-US" sz="2000" dirty="0" err="1" smtClean="0"/>
              <a:t>za</a:t>
            </a:r>
            <a:r>
              <a:rPr lang="en-US" sz="2000" dirty="0" smtClean="0"/>
              <a:t> </a:t>
            </a:r>
            <a:r>
              <a:rPr lang="en-US" sz="2000" dirty="0" err="1" smtClean="0"/>
              <a:t>skup</a:t>
            </a:r>
            <a:r>
              <a:rPr lang="en-US" sz="2000" dirty="0" smtClean="0"/>
              <a:t> {01}</a:t>
            </a:r>
          </a:p>
          <a:p>
            <a:pPr lvl="1"/>
            <a:r>
              <a:rPr lang="sr-Latn-ME" sz="1800" dirty="0" smtClean="0"/>
              <a:t>Rešenje: (01)</a:t>
            </a:r>
            <a:endParaRPr lang="en-US" sz="1800" dirty="0"/>
          </a:p>
          <a:p>
            <a:endParaRPr lang="en-US" sz="2000" dirty="0" smtClean="0"/>
          </a:p>
          <a:p>
            <a:r>
              <a:rPr lang="en-US" sz="2000" dirty="0" smtClean="0"/>
              <a:t>3. </a:t>
            </a:r>
            <a:r>
              <a:rPr lang="en-US" sz="2000" dirty="0" err="1" smtClean="0"/>
              <a:t>Napisati</a:t>
            </a:r>
            <a:r>
              <a:rPr lang="en-US" sz="2000" dirty="0" smtClean="0"/>
              <a:t> </a:t>
            </a:r>
            <a:r>
              <a:rPr lang="en-US" sz="2000" dirty="0" err="1" smtClean="0"/>
              <a:t>regularni</a:t>
            </a:r>
            <a:r>
              <a:rPr lang="en-US" sz="2000" dirty="0" smtClean="0"/>
              <a:t> </a:t>
            </a:r>
            <a:r>
              <a:rPr lang="en-US" sz="2000" dirty="0" err="1" smtClean="0"/>
              <a:t>izraz</a:t>
            </a:r>
            <a:r>
              <a:rPr lang="en-US" sz="2000" dirty="0" smtClean="0"/>
              <a:t> </a:t>
            </a:r>
            <a:r>
              <a:rPr lang="en-US" sz="2000" dirty="0" err="1" smtClean="0"/>
              <a:t>za</a:t>
            </a:r>
            <a:r>
              <a:rPr lang="en-US" sz="2000" dirty="0" smtClean="0"/>
              <a:t> </a:t>
            </a:r>
            <a:r>
              <a:rPr lang="en-US" sz="2000" dirty="0" err="1" smtClean="0"/>
              <a:t>skup</a:t>
            </a:r>
            <a:r>
              <a:rPr lang="en-US" sz="2000" dirty="0" smtClean="0"/>
              <a:t> {</a:t>
            </a:r>
            <a:r>
              <a:rPr lang="el-GR" sz="2000" dirty="0" smtClean="0"/>
              <a:t>ε</a:t>
            </a:r>
            <a:r>
              <a:rPr lang="en-US" sz="2000" dirty="0" smtClean="0"/>
              <a:t>, 01, 10}</a:t>
            </a:r>
          </a:p>
          <a:p>
            <a:pPr lvl="1"/>
            <a:r>
              <a:rPr lang="sr-Latn-ME" sz="1800" dirty="0" smtClean="0"/>
              <a:t>Rešenje: (</a:t>
            </a:r>
            <a:r>
              <a:rPr lang="el-GR" sz="1800" dirty="0"/>
              <a:t>ε</a:t>
            </a:r>
            <a:r>
              <a:rPr lang="en-US" sz="1800" dirty="0"/>
              <a:t> </a:t>
            </a:r>
            <a:r>
              <a:rPr lang="en-US" sz="1800" dirty="0" smtClean="0"/>
              <a:t>| </a:t>
            </a:r>
            <a:r>
              <a:rPr lang="sr-Latn-ME" sz="1800" dirty="0" smtClean="0"/>
              <a:t>01 </a:t>
            </a:r>
            <a:r>
              <a:rPr lang="en-US" sz="1800" dirty="0" smtClean="0"/>
              <a:t>| 10)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410100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Zadaci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599"/>
            <a:ext cx="8915400" cy="4599709"/>
          </a:xfrm>
        </p:spPr>
        <p:txBody>
          <a:bodyPr>
            <a:normAutofit/>
          </a:bodyPr>
          <a:lstStyle/>
          <a:p>
            <a:r>
              <a:rPr lang="en-US" sz="2000" dirty="0" smtClean="0"/>
              <a:t>4. </a:t>
            </a:r>
            <a:r>
              <a:rPr lang="en-US" sz="2000" dirty="0" err="1" smtClean="0"/>
              <a:t>Napisati</a:t>
            </a:r>
            <a:r>
              <a:rPr lang="en-US" sz="2000" dirty="0" smtClean="0"/>
              <a:t> </a:t>
            </a:r>
            <a:r>
              <a:rPr lang="en-US" sz="2000" dirty="0" err="1" smtClean="0"/>
              <a:t>regularni</a:t>
            </a:r>
            <a:r>
              <a:rPr lang="en-US" sz="2000" dirty="0" smtClean="0"/>
              <a:t> </a:t>
            </a:r>
            <a:r>
              <a:rPr lang="en-US" sz="2000" dirty="0" err="1" smtClean="0"/>
              <a:t>izraz</a:t>
            </a:r>
            <a:r>
              <a:rPr lang="en-US" sz="2000" dirty="0" smtClean="0"/>
              <a:t> </a:t>
            </a:r>
            <a:r>
              <a:rPr lang="en-US" sz="2000" dirty="0" err="1" smtClean="0"/>
              <a:t>za</a:t>
            </a:r>
            <a:r>
              <a:rPr lang="en-US" sz="2000" dirty="0" smtClean="0"/>
              <a:t> </a:t>
            </a:r>
            <a:r>
              <a:rPr lang="en-US" sz="2000" dirty="0" err="1" smtClean="0"/>
              <a:t>skup</a:t>
            </a:r>
            <a:r>
              <a:rPr lang="en-US" sz="2000" dirty="0" smtClean="0"/>
              <a:t> {</a:t>
            </a:r>
            <a:r>
              <a:rPr lang="el-GR" sz="2000" dirty="0" smtClean="0"/>
              <a:t>ε</a:t>
            </a:r>
            <a:r>
              <a:rPr lang="en-US" sz="2000" dirty="0" smtClean="0"/>
              <a:t>, 0, 00, 000, 0000, 00000…}</a:t>
            </a:r>
          </a:p>
          <a:p>
            <a:pPr lvl="1"/>
            <a:r>
              <a:rPr lang="en-US" sz="1800" dirty="0" smtClean="0"/>
              <a:t>Re</a:t>
            </a:r>
            <a:r>
              <a:rPr lang="sr-Latn-ME" sz="1800" dirty="0" smtClean="0"/>
              <a:t>šenje: </a:t>
            </a:r>
            <a:r>
              <a:rPr lang="en-US" sz="1800" dirty="0" smtClean="0"/>
              <a:t>(0)*</a:t>
            </a:r>
          </a:p>
          <a:p>
            <a:r>
              <a:rPr lang="en-US" sz="2000" dirty="0" smtClean="0"/>
              <a:t>5. </a:t>
            </a:r>
            <a:r>
              <a:rPr lang="en-US" sz="2000" dirty="0" err="1" smtClean="0"/>
              <a:t>Napisati</a:t>
            </a:r>
            <a:r>
              <a:rPr lang="en-US" sz="2000" dirty="0" smtClean="0"/>
              <a:t> </a:t>
            </a:r>
            <a:r>
              <a:rPr lang="en-US" sz="2000" dirty="0" err="1" smtClean="0"/>
              <a:t>regularni</a:t>
            </a:r>
            <a:r>
              <a:rPr lang="en-US" sz="2000" dirty="0" smtClean="0"/>
              <a:t> </a:t>
            </a:r>
            <a:r>
              <a:rPr lang="en-US" sz="2000" dirty="0" err="1" smtClean="0"/>
              <a:t>izraz</a:t>
            </a:r>
            <a:r>
              <a:rPr lang="en-US" sz="2000" dirty="0" smtClean="0"/>
              <a:t> </a:t>
            </a:r>
            <a:r>
              <a:rPr lang="en-US" sz="2000" dirty="0" err="1" smtClean="0"/>
              <a:t>za</a:t>
            </a:r>
            <a:r>
              <a:rPr lang="en-US" sz="2000" dirty="0" smtClean="0"/>
              <a:t> </a:t>
            </a:r>
            <a:r>
              <a:rPr lang="en-US" sz="2000" dirty="0" err="1" smtClean="0"/>
              <a:t>skup</a:t>
            </a:r>
            <a:r>
              <a:rPr lang="en-US" sz="2000" dirty="0" smtClean="0"/>
              <a:t> {</a:t>
            </a:r>
            <a:r>
              <a:rPr lang="el-GR" sz="2000" dirty="0" smtClean="0"/>
              <a:t>ε</a:t>
            </a:r>
            <a:r>
              <a:rPr lang="en-US" sz="2000" dirty="0" smtClean="0"/>
              <a:t>, 01, 0101, 010101…}</a:t>
            </a:r>
          </a:p>
          <a:p>
            <a:pPr lvl="1"/>
            <a:r>
              <a:rPr lang="en-US" sz="1800" dirty="0" smtClean="0"/>
              <a:t>Re</a:t>
            </a:r>
            <a:r>
              <a:rPr lang="sr-Latn-ME" sz="1800" dirty="0" smtClean="0"/>
              <a:t>šenje: (01)*</a:t>
            </a:r>
          </a:p>
          <a:p>
            <a:r>
              <a:rPr lang="sr-Latn-ME" sz="2000" dirty="0" smtClean="0"/>
              <a:t>6. </a:t>
            </a:r>
            <a:r>
              <a:rPr lang="en-US" sz="2000" dirty="0" err="1"/>
              <a:t>Napisati</a:t>
            </a:r>
            <a:r>
              <a:rPr lang="en-US" sz="2000" dirty="0"/>
              <a:t> </a:t>
            </a:r>
            <a:r>
              <a:rPr lang="en-US" sz="2000" dirty="0" err="1"/>
              <a:t>regularni</a:t>
            </a:r>
            <a:r>
              <a:rPr lang="en-US" sz="2000" dirty="0"/>
              <a:t> </a:t>
            </a:r>
            <a:r>
              <a:rPr lang="en-US" sz="2000" dirty="0" err="1"/>
              <a:t>izraz</a:t>
            </a:r>
            <a:r>
              <a:rPr lang="en-US" sz="2000" dirty="0"/>
              <a:t> </a:t>
            </a:r>
            <a:r>
              <a:rPr lang="en-US" sz="2000" dirty="0" err="1"/>
              <a:t>za</a:t>
            </a:r>
            <a:r>
              <a:rPr lang="en-US" sz="2000" dirty="0"/>
              <a:t> </a:t>
            </a:r>
            <a:r>
              <a:rPr lang="en-US" sz="2000" dirty="0" err="1"/>
              <a:t>skup</a:t>
            </a:r>
            <a:r>
              <a:rPr lang="en-US" sz="2000" dirty="0"/>
              <a:t> </a:t>
            </a:r>
            <a:r>
              <a:rPr lang="en-US" sz="2000" dirty="0" smtClean="0"/>
              <a:t>{0101</a:t>
            </a:r>
            <a:r>
              <a:rPr lang="en-US" sz="2000" dirty="0"/>
              <a:t>, </a:t>
            </a:r>
            <a:r>
              <a:rPr lang="en-US" sz="2000" dirty="0" smtClean="0"/>
              <a:t>010101</a:t>
            </a:r>
            <a:r>
              <a:rPr lang="sr-Latn-ME" sz="2000" dirty="0" smtClean="0"/>
              <a:t>, 01010101</a:t>
            </a:r>
            <a:r>
              <a:rPr lang="en-US" sz="2000" dirty="0" smtClean="0"/>
              <a:t>…}</a:t>
            </a:r>
            <a:endParaRPr lang="sr-Latn-ME" sz="2000" dirty="0" smtClean="0"/>
          </a:p>
          <a:p>
            <a:pPr lvl="1"/>
            <a:r>
              <a:rPr lang="sr-Latn-ME" sz="1800" dirty="0" smtClean="0"/>
              <a:t>Rešenje: </a:t>
            </a:r>
            <a:r>
              <a:rPr lang="en-US" sz="1800" dirty="0" smtClean="0"/>
              <a:t>(01)(01)+ . </a:t>
            </a:r>
            <a:r>
              <a:rPr lang="en-US" sz="1800" dirty="0" err="1" smtClean="0"/>
              <a:t>Znak</a:t>
            </a:r>
            <a:r>
              <a:rPr lang="en-US" sz="1800" dirty="0" smtClean="0"/>
              <a:t> + </a:t>
            </a:r>
            <a:r>
              <a:rPr lang="en-US" sz="1800" dirty="0" err="1" smtClean="0"/>
              <a:t>ozna</a:t>
            </a:r>
            <a:r>
              <a:rPr lang="sr-Latn-ME" sz="1800" dirty="0" smtClean="0"/>
              <a:t>čava da izraz nad kojim je primijenjen mora da se pojavi bar jednom. Znak + iz ovog primjera primjenjuje se nad drugom zagradom.</a:t>
            </a:r>
          </a:p>
          <a:p>
            <a:r>
              <a:rPr lang="sr-Latn-ME" sz="2000" dirty="0" smtClean="0"/>
              <a:t>7. Napisati regularni izraz za skup </a:t>
            </a:r>
            <a:r>
              <a:rPr lang="en-US" sz="2000" dirty="0" smtClean="0"/>
              <a:t>{00, 10}</a:t>
            </a:r>
          </a:p>
          <a:p>
            <a:pPr lvl="1"/>
            <a:r>
              <a:rPr lang="en-US" sz="1800" dirty="0" smtClean="0"/>
              <a:t>Re</a:t>
            </a:r>
            <a:r>
              <a:rPr lang="sr-Latn-ME" sz="1800" dirty="0" smtClean="0"/>
              <a:t>šenje: </a:t>
            </a:r>
            <a:r>
              <a:rPr lang="en-US" sz="1800" dirty="0" smtClean="0"/>
              <a:t>(0 | 1)0</a:t>
            </a:r>
            <a:endParaRPr lang="sr-Latn-ME" sz="1800" dirty="0" smtClean="0"/>
          </a:p>
        </p:txBody>
      </p:sp>
    </p:spTree>
    <p:extLst>
      <p:ext uri="{BB962C8B-B14F-4D97-AF65-F5344CB8AC3E}">
        <p14:creationId xmlns:p14="http://schemas.microsoft.com/office/powerpoint/2010/main" val="367669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Zadaci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000" dirty="0" smtClean="0"/>
              <a:t>8. </a:t>
            </a:r>
            <a:r>
              <a:rPr lang="sr-Latn-ME" sz="2000" dirty="0" smtClean="0"/>
              <a:t>Napisati </a:t>
            </a:r>
            <a:r>
              <a:rPr lang="sr-Latn-ME" sz="2000" dirty="0"/>
              <a:t>regularni izraz za datume od 1. januara 2000. godine do 31. decembra 2017. godine u sledećem formatu: </a:t>
            </a:r>
            <a:r>
              <a:rPr lang="sr-Latn-ME" sz="2000" dirty="0" smtClean="0"/>
              <a:t>23-09-2015</a:t>
            </a:r>
            <a:r>
              <a:rPr lang="en-US" sz="2000" dirty="0" smtClean="0"/>
              <a:t>. </a:t>
            </a:r>
            <a:r>
              <a:rPr lang="en-US" sz="2000" dirty="0" err="1" smtClean="0"/>
              <a:t>Radi</a:t>
            </a:r>
            <a:r>
              <a:rPr lang="en-US" sz="2000" dirty="0" smtClean="0"/>
              <a:t> </a:t>
            </a:r>
            <a:r>
              <a:rPr lang="en-US" sz="2000" dirty="0" err="1" smtClean="0"/>
              <a:t>jednostavnosti</a:t>
            </a:r>
            <a:r>
              <a:rPr lang="en-US" sz="2000" dirty="0" smtClean="0"/>
              <a:t>, </a:t>
            </a:r>
            <a:r>
              <a:rPr lang="en-US" sz="2000" dirty="0" err="1" smtClean="0"/>
              <a:t>dozvoliti</a:t>
            </a:r>
            <a:r>
              <a:rPr lang="en-US" sz="2000" dirty="0" smtClean="0"/>
              <a:t> da </a:t>
            </a:r>
            <a:r>
              <a:rPr lang="en-US" sz="2000" dirty="0" err="1" smtClean="0"/>
              <a:t>za</a:t>
            </a:r>
            <a:r>
              <a:rPr lang="en-US" sz="2000" dirty="0" smtClean="0"/>
              <a:t> </a:t>
            </a:r>
            <a:r>
              <a:rPr lang="en-US" sz="2000" dirty="0" err="1" smtClean="0"/>
              <a:t>svaki</a:t>
            </a:r>
            <a:r>
              <a:rPr lang="en-US" sz="2000" dirty="0" smtClean="0"/>
              <a:t> </a:t>
            </a:r>
            <a:r>
              <a:rPr lang="en-US" sz="2000" dirty="0" err="1" smtClean="0"/>
              <a:t>mjesec</a:t>
            </a:r>
            <a:r>
              <a:rPr lang="en-US" sz="2000" dirty="0" smtClean="0"/>
              <a:t> </a:t>
            </a:r>
            <a:r>
              <a:rPr lang="en-US" sz="2000" dirty="0" err="1" smtClean="0"/>
              <a:t>dani</a:t>
            </a:r>
            <a:r>
              <a:rPr lang="en-US" sz="2000" dirty="0" smtClean="0"/>
              <a:t> </a:t>
            </a:r>
            <a:r>
              <a:rPr lang="en-US" sz="2000" dirty="0" err="1" smtClean="0"/>
              <a:t>idu</a:t>
            </a:r>
            <a:r>
              <a:rPr lang="en-US" sz="2000" dirty="0" smtClean="0"/>
              <a:t> do 31. Data </a:t>
            </a:r>
            <a:r>
              <a:rPr lang="en-US" sz="2000" dirty="0" err="1" smtClean="0"/>
              <a:t>azbuka</a:t>
            </a:r>
            <a:r>
              <a:rPr lang="en-US" sz="2000" dirty="0" smtClean="0"/>
              <a:t> je: {0,1,2,3,4,5,6,7,8,9,-}.</a:t>
            </a:r>
            <a:endParaRPr lang="sr-Latn-ME" sz="2000" dirty="0"/>
          </a:p>
          <a:p>
            <a:pPr lvl="1"/>
            <a:r>
              <a:rPr lang="sr-Latn-ME" sz="1800" dirty="0"/>
              <a:t>Rešenje: </a:t>
            </a:r>
            <a:r>
              <a:rPr lang="en-US" sz="1800" dirty="0" smtClean="0"/>
              <a:t>(</a:t>
            </a:r>
            <a:r>
              <a:rPr lang="sr-Latn-ME" sz="1800" dirty="0" smtClean="0"/>
              <a:t>0(</a:t>
            </a:r>
            <a:r>
              <a:rPr lang="en-US" sz="1800" dirty="0" smtClean="0"/>
              <a:t>1|2|3|4|5|6|7|8|9) | 1(0|1|2|3|4|5|6|7|8|9) | 2(0|1|2|3|4|5|6|7|8|9) | 3(0|1)) – (0(1|2|3|4|5|6|7|8|9) | 10 | 11 | 12)</a:t>
            </a:r>
          </a:p>
          <a:p>
            <a:pPr marL="457200" lvl="1" indent="0">
              <a:buNone/>
            </a:pPr>
            <a:r>
              <a:rPr lang="en-US" sz="1800" dirty="0"/>
              <a:t> </a:t>
            </a:r>
            <a:r>
              <a:rPr lang="en-US" sz="1800" dirty="0" smtClean="0"/>
              <a:t>    - 20(0(0|1|2|3|4|5|6|7|8|9) | 1(0|1|2|3|4|5|6|7))</a:t>
            </a:r>
          </a:p>
          <a:p>
            <a:pPr indent="-285750"/>
            <a:endParaRPr lang="en-US" sz="2000" dirty="0"/>
          </a:p>
          <a:p>
            <a:pPr indent="-285750"/>
            <a:r>
              <a:rPr lang="en-US" sz="2000" dirty="0" smtClean="0"/>
              <a:t>9. </a:t>
            </a:r>
            <a:r>
              <a:rPr lang="en-US" sz="2000" dirty="0" err="1" smtClean="0"/>
              <a:t>Napisati</a:t>
            </a:r>
            <a:r>
              <a:rPr lang="en-US" sz="2000" dirty="0" smtClean="0"/>
              <a:t> </a:t>
            </a:r>
            <a:r>
              <a:rPr lang="en-US" sz="2000" dirty="0" err="1" smtClean="0"/>
              <a:t>regularni</a:t>
            </a:r>
            <a:r>
              <a:rPr lang="en-US" sz="2000" dirty="0" smtClean="0"/>
              <a:t> </a:t>
            </a:r>
            <a:r>
              <a:rPr lang="en-US" sz="2000" dirty="0" err="1" smtClean="0"/>
              <a:t>izraz</a:t>
            </a:r>
            <a:r>
              <a:rPr lang="en-US" sz="2000" dirty="0" smtClean="0"/>
              <a:t> </a:t>
            </a:r>
            <a:r>
              <a:rPr lang="en-US" sz="2000" dirty="0" err="1" smtClean="0"/>
              <a:t>za</a:t>
            </a:r>
            <a:r>
              <a:rPr lang="en-US" sz="2000" dirty="0" smtClean="0"/>
              <a:t> </a:t>
            </a:r>
            <a:r>
              <a:rPr lang="en-US" sz="2000" dirty="0" err="1" smtClean="0"/>
              <a:t>sve</a:t>
            </a:r>
            <a:r>
              <a:rPr lang="sr-Latn-ME" sz="2000" dirty="0"/>
              <a:t> </a:t>
            </a:r>
            <a:r>
              <a:rPr lang="sr-Latn-ME" sz="2000" dirty="0" smtClean="0"/>
              <a:t>binarne</a:t>
            </a:r>
            <a:r>
              <a:rPr lang="en-US" sz="2000" dirty="0" smtClean="0"/>
              <a:t> </a:t>
            </a:r>
            <a:r>
              <a:rPr lang="en-US" sz="2000" dirty="0" err="1" smtClean="0"/>
              <a:t>realne</a:t>
            </a:r>
            <a:r>
              <a:rPr lang="en-US" sz="2000" dirty="0" smtClean="0"/>
              <a:t> </a:t>
            </a:r>
            <a:r>
              <a:rPr lang="en-US" sz="2000" dirty="0" err="1" smtClean="0"/>
              <a:t>brojeve</a:t>
            </a:r>
            <a:r>
              <a:rPr lang="en-US" sz="2000" dirty="0" smtClean="0"/>
              <a:t>.</a:t>
            </a:r>
          </a:p>
          <a:p>
            <a:pPr lvl="1"/>
            <a:r>
              <a:rPr lang="en-US" sz="1800" dirty="0" smtClean="0"/>
              <a:t>Re</a:t>
            </a:r>
            <a:r>
              <a:rPr lang="sr-Latn-ME" sz="1800" dirty="0" smtClean="0"/>
              <a:t>šenje: (0</a:t>
            </a:r>
            <a:r>
              <a:rPr lang="en-US" sz="1800" dirty="0" smtClean="0"/>
              <a:t>|1)*.(0|1)*</a:t>
            </a:r>
            <a:endParaRPr lang="en-US" sz="1800" dirty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641761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Zadaci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000" dirty="0" smtClean="0"/>
              <a:t>10. </a:t>
            </a:r>
            <a:r>
              <a:rPr lang="en-US" sz="2000" dirty="0" err="1" smtClean="0"/>
              <a:t>Napisati</a:t>
            </a:r>
            <a:r>
              <a:rPr lang="en-US" sz="2000" dirty="0" smtClean="0"/>
              <a:t> </a:t>
            </a:r>
            <a:r>
              <a:rPr lang="en-US" sz="2000" dirty="0" err="1" smtClean="0"/>
              <a:t>regularni</a:t>
            </a:r>
            <a:r>
              <a:rPr lang="en-US" sz="2000" dirty="0" smtClean="0"/>
              <a:t> </a:t>
            </a:r>
            <a:r>
              <a:rPr lang="en-US" sz="2000" dirty="0" err="1" smtClean="0"/>
              <a:t>izraz</a:t>
            </a:r>
            <a:r>
              <a:rPr lang="en-US" sz="2000" dirty="0" smtClean="0"/>
              <a:t> </a:t>
            </a:r>
            <a:r>
              <a:rPr lang="en-US" sz="2000" dirty="0" err="1" smtClean="0"/>
              <a:t>za</a:t>
            </a:r>
            <a:r>
              <a:rPr lang="en-US" sz="2000" dirty="0" smtClean="0"/>
              <a:t> </a:t>
            </a:r>
            <a:r>
              <a:rPr lang="en-US" sz="2000" dirty="0" err="1" smtClean="0"/>
              <a:t>sve</a:t>
            </a:r>
            <a:r>
              <a:rPr lang="en-US" sz="2000" dirty="0" smtClean="0"/>
              <a:t> </a:t>
            </a:r>
            <a:r>
              <a:rPr lang="en-US" sz="2000" dirty="0" err="1" smtClean="0"/>
              <a:t>nizove</a:t>
            </a:r>
            <a:r>
              <a:rPr lang="en-US" sz="2000" dirty="0" smtClean="0"/>
              <a:t> </a:t>
            </a:r>
            <a:r>
              <a:rPr lang="en-US" sz="2000" dirty="0" err="1" smtClean="0"/>
              <a:t>nula</a:t>
            </a:r>
            <a:r>
              <a:rPr lang="en-US" sz="2000" dirty="0" smtClean="0"/>
              <a:t> </a:t>
            </a:r>
            <a:r>
              <a:rPr lang="en-US" sz="2000" dirty="0" err="1" smtClean="0"/>
              <a:t>parne</a:t>
            </a:r>
            <a:r>
              <a:rPr lang="en-US" sz="2000" dirty="0" smtClean="0"/>
              <a:t> du</a:t>
            </a:r>
            <a:r>
              <a:rPr lang="sr-Latn-ME" sz="2000" dirty="0" smtClean="0"/>
              <a:t>žine.</a:t>
            </a:r>
          </a:p>
          <a:p>
            <a:pPr lvl="1"/>
            <a:r>
              <a:rPr lang="sr-Latn-ME" sz="1800" dirty="0" smtClean="0"/>
              <a:t>Rešenje: (00)*</a:t>
            </a:r>
            <a:endParaRPr lang="en-US" sz="1800" dirty="0" smtClean="0"/>
          </a:p>
          <a:p>
            <a:pPr lvl="1"/>
            <a:endParaRPr lang="sr-Latn-ME" sz="1800" dirty="0" smtClean="0"/>
          </a:p>
          <a:p>
            <a:r>
              <a:rPr lang="sr-Latn-ME" sz="2000" dirty="0" smtClean="0"/>
              <a:t>11. Napisati regularni izraz za binarne stringove koji se ne završavaju sa 01.</a:t>
            </a:r>
          </a:p>
          <a:p>
            <a:pPr lvl="1"/>
            <a:r>
              <a:rPr lang="sr-Latn-ME" sz="1800" dirty="0" smtClean="0"/>
              <a:t>Rešenje: </a:t>
            </a:r>
            <a:r>
              <a:rPr lang="el-GR" sz="1800" dirty="0" smtClean="0"/>
              <a:t>ε</a:t>
            </a:r>
            <a:r>
              <a:rPr lang="en-US" sz="1800" dirty="0" smtClean="0"/>
              <a:t> | 0 | 1 | (0|1)*(00|10|11)</a:t>
            </a:r>
          </a:p>
          <a:p>
            <a:pPr lvl="1"/>
            <a:endParaRPr lang="en-US" sz="1800" dirty="0"/>
          </a:p>
          <a:p>
            <a:r>
              <a:rPr lang="en-US" sz="2000" dirty="0" smtClean="0"/>
              <a:t>12. </a:t>
            </a:r>
            <a:r>
              <a:rPr lang="en-US" sz="2000" dirty="0" err="1" smtClean="0"/>
              <a:t>Napisati</a:t>
            </a:r>
            <a:r>
              <a:rPr lang="en-US" sz="2000" dirty="0" smtClean="0"/>
              <a:t> </a:t>
            </a:r>
            <a:r>
              <a:rPr lang="en-US" sz="2000" dirty="0" err="1" smtClean="0"/>
              <a:t>regularni</a:t>
            </a:r>
            <a:r>
              <a:rPr lang="en-US" sz="2000" dirty="0" smtClean="0"/>
              <a:t> </a:t>
            </a:r>
            <a:r>
              <a:rPr lang="en-US" sz="2000" dirty="0" err="1" smtClean="0"/>
              <a:t>izraz</a:t>
            </a:r>
            <a:r>
              <a:rPr lang="en-US" sz="2000" dirty="0" smtClean="0"/>
              <a:t> </a:t>
            </a:r>
            <a:r>
              <a:rPr lang="en-US" sz="2000" dirty="0" err="1" smtClean="0"/>
              <a:t>za</a:t>
            </a:r>
            <a:r>
              <a:rPr lang="en-US" sz="2000" dirty="0" smtClean="0"/>
              <a:t> </a:t>
            </a:r>
            <a:r>
              <a:rPr lang="en-US" sz="2000" dirty="0" err="1" smtClean="0"/>
              <a:t>sve</a:t>
            </a:r>
            <a:r>
              <a:rPr lang="en-US" sz="2000" dirty="0" smtClean="0"/>
              <a:t> </a:t>
            </a:r>
            <a:r>
              <a:rPr lang="en-US" sz="2000" dirty="0" err="1" smtClean="0"/>
              <a:t>binarne</a:t>
            </a:r>
            <a:r>
              <a:rPr lang="en-US" sz="2000" dirty="0" smtClean="0"/>
              <a:t> </a:t>
            </a:r>
            <a:r>
              <a:rPr lang="en-US" sz="2000" dirty="0" err="1" smtClean="0"/>
              <a:t>stringove</a:t>
            </a:r>
            <a:r>
              <a:rPr lang="en-US" sz="2000" dirty="0" smtClean="0"/>
              <a:t> </a:t>
            </a:r>
            <a:r>
              <a:rPr lang="en-US" sz="2000" dirty="0" err="1" smtClean="0"/>
              <a:t>koji</a:t>
            </a:r>
            <a:r>
              <a:rPr lang="en-US" sz="2000" dirty="0" smtClean="0"/>
              <a:t> </a:t>
            </a:r>
            <a:r>
              <a:rPr lang="en-US" sz="2000" dirty="0" err="1" smtClean="0"/>
              <a:t>sadr</a:t>
            </a:r>
            <a:r>
              <a:rPr lang="sr-Latn-ME" sz="2000" dirty="0" smtClean="0"/>
              <a:t>že 0101 kao podstring.</a:t>
            </a:r>
          </a:p>
          <a:p>
            <a:pPr lvl="1"/>
            <a:r>
              <a:rPr lang="sr-Latn-ME" sz="1800" dirty="0" smtClean="0"/>
              <a:t>Rešenje: (0</a:t>
            </a:r>
            <a:r>
              <a:rPr lang="en-US" sz="1800" dirty="0" smtClean="0"/>
              <a:t>|1)*(0101)(0|1)*</a:t>
            </a:r>
            <a:endParaRPr lang="sr-Latn-ME" sz="1800" dirty="0" smtClean="0"/>
          </a:p>
        </p:txBody>
      </p:sp>
    </p:spTree>
    <p:extLst>
      <p:ext uri="{BB962C8B-B14F-4D97-AF65-F5344CB8AC3E}">
        <p14:creationId xmlns:p14="http://schemas.microsoft.com/office/powerpoint/2010/main" val="3463495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Zadaci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4613564"/>
          </a:xfrm>
        </p:spPr>
        <p:txBody>
          <a:bodyPr>
            <a:normAutofit/>
          </a:bodyPr>
          <a:lstStyle/>
          <a:p>
            <a:r>
              <a:rPr lang="sr-Latn-ME" sz="2000" dirty="0" smtClean="0"/>
              <a:t>13. Napisati regularni izraz za sve ternarne brojeve.</a:t>
            </a:r>
          </a:p>
          <a:p>
            <a:pPr lvl="1"/>
            <a:r>
              <a:rPr lang="sr-Latn-ME" sz="1800" dirty="0" smtClean="0"/>
              <a:t>Rešenje: (0</a:t>
            </a:r>
            <a:r>
              <a:rPr lang="en-US" sz="1800" dirty="0" smtClean="0"/>
              <a:t>|1|2)*</a:t>
            </a:r>
          </a:p>
          <a:p>
            <a:endParaRPr lang="en-US" sz="2000" dirty="0" smtClean="0"/>
          </a:p>
          <a:p>
            <a:r>
              <a:rPr lang="en-US" sz="2000" dirty="0" smtClean="0"/>
              <a:t>14. </a:t>
            </a:r>
            <a:r>
              <a:rPr lang="en-US" sz="2000" dirty="0" err="1"/>
              <a:t>Napisati</a:t>
            </a:r>
            <a:r>
              <a:rPr lang="en-US" sz="2000" dirty="0"/>
              <a:t> </a:t>
            </a:r>
            <a:r>
              <a:rPr lang="en-US" sz="2000" dirty="0" err="1"/>
              <a:t>regularni</a:t>
            </a:r>
            <a:r>
              <a:rPr lang="en-US" sz="2000" dirty="0"/>
              <a:t> </a:t>
            </a:r>
            <a:r>
              <a:rPr lang="en-US" sz="2000" dirty="0" err="1"/>
              <a:t>izraz</a:t>
            </a:r>
            <a:r>
              <a:rPr lang="en-US" sz="2000" dirty="0"/>
              <a:t> </a:t>
            </a:r>
            <a:r>
              <a:rPr lang="en-US" sz="2000" dirty="0" err="1"/>
              <a:t>za</a:t>
            </a:r>
            <a:r>
              <a:rPr lang="en-US" sz="2000" dirty="0"/>
              <a:t> </a:t>
            </a:r>
            <a:r>
              <a:rPr lang="en-US" sz="2000" dirty="0" err="1"/>
              <a:t>sve</a:t>
            </a:r>
            <a:r>
              <a:rPr lang="en-US" sz="2000" dirty="0"/>
              <a:t> </a:t>
            </a:r>
            <a:r>
              <a:rPr lang="en-US" sz="2000" dirty="0" err="1"/>
              <a:t>binarne</a:t>
            </a:r>
            <a:r>
              <a:rPr lang="en-US" sz="2000" dirty="0"/>
              <a:t> </a:t>
            </a:r>
            <a:r>
              <a:rPr lang="en-US" sz="2000" dirty="0" err="1"/>
              <a:t>stringove</a:t>
            </a:r>
            <a:r>
              <a:rPr lang="en-US" sz="2000" dirty="0"/>
              <a:t> </a:t>
            </a:r>
            <a:r>
              <a:rPr lang="en-US" sz="2000" dirty="0" err="1"/>
              <a:t>koji</a:t>
            </a:r>
            <a:r>
              <a:rPr lang="en-US" sz="2000" dirty="0"/>
              <a:t> ne </a:t>
            </a:r>
            <a:r>
              <a:rPr lang="en-US" sz="2000" dirty="0" err="1"/>
              <a:t>sadr</a:t>
            </a:r>
            <a:r>
              <a:rPr lang="sr-Latn-ME" sz="2000" dirty="0"/>
              <a:t>že podstring 00 i završavaju se jedinicom.</a:t>
            </a:r>
          </a:p>
          <a:p>
            <a:pPr lvl="1"/>
            <a:r>
              <a:rPr lang="sr-Latn-ME" sz="1800" dirty="0"/>
              <a:t>Rešenje: </a:t>
            </a:r>
            <a:r>
              <a:rPr lang="en-US" sz="1800" dirty="0" smtClean="0"/>
              <a:t>(1 | 01)+</a:t>
            </a:r>
            <a:endParaRPr lang="en-US" sz="1800" dirty="0"/>
          </a:p>
          <a:p>
            <a:endParaRPr lang="en-US" sz="2000" dirty="0" smtClean="0"/>
          </a:p>
          <a:p>
            <a:r>
              <a:rPr lang="en-US" sz="2000" dirty="0" smtClean="0"/>
              <a:t>15. </a:t>
            </a:r>
            <a:r>
              <a:rPr lang="en-US" sz="2000" dirty="0" err="1" smtClean="0"/>
              <a:t>Napisati</a:t>
            </a:r>
            <a:r>
              <a:rPr lang="en-US" sz="2000" dirty="0" smtClean="0"/>
              <a:t> </a:t>
            </a:r>
            <a:r>
              <a:rPr lang="en-US" sz="2000" dirty="0" err="1" smtClean="0"/>
              <a:t>regularni</a:t>
            </a:r>
            <a:r>
              <a:rPr lang="en-US" sz="2000" dirty="0" smtClean="0"/>
              <a:t> </a:t>
            </a:r>
            <a:r>
              <a:rPr lang="en-US" sz="2000" dirty="0" err="1" smtClean="0"/>
              <a:t>izraz</a:t>
            </a:r>
            <a:r>
              <a:rPr lang="en-US" sz="2000" dirty="0" smtClean="0"/>
              <a:t> </a:t>
            </a:r>
            <a:r>
              <a:rPr lang="en-US" sz="2000" dirty="0" err="1" smtClean="0"/>
              <a:t>za</a:t>
            </a:r>
            <a:r>
              <a:rPr lang="en-US" sz="2000" dirty="0" smtClean="0"/>
              <a:t> </a:t>
            </a:r>
            <a:r>
              <a:rPr lang="en-US" sz="2000" dirty="0" err="1" smtClean="0"/>
              <a:t>jezik</a:t>
            </a:r>
            <a:r>
              <a:rPr lang="en-US" sz="2000" dirty="0" smtClean="0"/>
              <a:t>: {</a:t>
            </a:r>
            <a:r>
              <a:rPr lang="en-US" sz="2000" dirty="0"/>
              <a:t>0</a:t>
            </a:r>
            <a:r>
              <a:rPr lang="en-US" sz="2000" baseline="30000" dirty="0"/>
              <a:t>i</a:t>
            </a:r>
            <a:r>
              <a:rPr lang="en-US" sz="2000" dirty="0"/>
              <a:t>1</a:t>
            </a:r>
            <a:r>
              <a:rPr lang="en-US" sz="2000" baseline="30000" dirty="0"/>
              <a:t>j</a:t>
            </a:r>
            <a:r>
              <a:rPr lang="en-US" sz="2000" dirty="0"/>
              <a:t> | </a:t>
            </a:r>
            <a:r>
              <a:rPr lang="en-US" sz="2000" dirty="0" err="1"/>
              <a:t>i</a:t>
            </a:r>
            <a:r>
              <a:rPr lang="en-US" sz="2000" dirty="0"/>
              <a:t> </a:t>
            </a:r>
            <a:r>
              <a:rPr lang="en-US" sz="2000" dirty="0" err="1"/>
              <a:t>paran</a:t>
            </a:r>
            <a:r>
              <a:rPr lang="en-US" sz="2000" dirty="0"/>
              <a:t>, j </a:t>
            </a:r>
            <a:r>
              <a:rPr lang="en-US" sz="2000" dirty="0" err="1"/>
              <a:t>neparan</a:t>
            </a:r>
            <a:r>
              <a:rPr lang="en-US" sz="2000" dirty="0"/>
              <a:t>}.</a:t>
            </a:r>
          </a:p>
          <a:p>
            <a:pPr lvl="1"/>
            <a:r>
              <a:rPr lang="en-US" sz="1800" dirty="0" smtClean="0"/>
              <a:t>(00)*1(11)*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633356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Zadaci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 smtClean="0"/>
              <a:t>16. </a:t>
            </a:r>
            <a:r>
              <a:rPr lang="en-US" sz="2000" dirty="0" err="1" smtClean="0"/>
              <a:t>Napisati</a:t>
            </a:r>
            <a:r>
              <a:rPr lang="en-US" sz="2000" dirty="0" smtClean="0"/>
              <a:t> </a:t>
            </a:r>
            <a:r>
              <a:rPr lang="en-US" sz="2000" dirty="0" err="1" smtClean="0"/>
              <a:t>regularni</a:t>
            </a:r>
            <a:r>
              <a:rPr lang="en-US" sz="2000" dirty="0" smtClean="0"/>
              <a:t> </a:t>
            </a:r>
            <a:r>
              <a:rPr lang="en-US" sz="2000" dirty="0" err="1" smtClean="0"/>
              <a:t>izraz</a:t>
            </a:r>
            <a:r>
              <a:rPr lang="en-US" sz="2000" dirty="0" smtClean="0"/>
              <a:t> </a:t>
            </a:r>
            <a:r>
              <a:rPr lang="en-US" sz="2000" dirty="0" err="1" smtClean="0"/>
              <a:t>za</a:t>
            </a:r>
            <a:r>
              <a:rPr lang="en-US" sz="2000" dirty="0" smtClean="0"/>
              <a:t> </a:t>
            </a:r>
            <a:r>
              <a:rPr lang="en-US" sz="2000" dirty="0" err="1" smtClean="0"/>
              <a:t>binarne</a:t>
            </a:r>
            <a:r>
              <a:rPr lang="en-US" sz="2000" dirty="0" smtClean="0"/>
              <a:t> </a:t>
            </a:r>
            <a:r>
              <a:rPr lang="en-US" sz="2000" dirty="0" err="1" smtClean="0"/>
              <a:t>stringove</a:t>
            </a:r>
            <a:r>
              <a:rPr lang="en-US" sz="2000" dirty="0" smtClean="0"/>
              <a:t> </a:t>
            </a:r>
            <a:r>
              <a:rPr lang="en-US" sz="2000" dirty="0" err="1" smtClean="0"/>
              <a:t>sa</a:t>
            </a:r>
            <a:r>
              <a:rPr lang="en-US" sz="2000" dirty="0" smtClean="0"/>
              <a:t> </a:t>
            </a:r>
            <a:r>
              <a:rPr lang="en-US" sz="2000" dirty="0" err="1" smtClean="0"/>
              <a:t>parnim</a:t>
            </a:r>
            <a:r>
              <a:rPr lang="en-US" sz="2000" dirty="0" smtClean="0"/>
              <a:t> </a:t>
            </a:r>
            <a:r>
              <a:rPr lang="en-US" sz="2000" dirty="0" err="1" smtClean="0"/>
              <a:t>brojem</a:t>
            </a:r>
            <a:r>
              <a:rPr lang="en-US" sz="2000" dirty="0" smtClean="0"/>
              <a:t> </a:t>
            </a:r>
            <a:r>
              <a:rPr lang="en-US" sz="2000" dirty="0" err="1" smtClean="0"/>
              <a:t>nula</a:t>
            </a:r>
            <a:r>
              <a:rPr lang="en-US" sz="2000" dirty="0" smtClean="0"/>
              <a:t>.</a:t>
            </a:r>
          </a:p>
          <a:p>
            <a:pPr lvl="1"/>
            <a:r>
              <a:rPr lang="en-US" sz="1800" dirty="0" smtClean="0"/>
              <a:t>Re</a:t>
            </a:r>
            <a:r>
              <a:rPr lang="sr-Latn-ME" sz="1800" dirty="0" smtClean="0"/>
              <a:t>šenje: 1</a:t>
            </a:r>
            <a:r>
              <a:rPr lang="en-US" sz="1800" dirty="0" smtClean="0"/>
              <a:t>*(01*01*)*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53355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en-US"/>
              <a:t>			</a:t>
            </a:r>
            <a:fld id="{94260E17-9E2B-4025-A799-138CE724B940}" type="slidenum">
              <a:rPr lang="en-US" altLang="en-US"/>
              <a:pPr/>
              <a:t>9</a:t>
            </a:fld>
            <a:r>
              <a:rPr lang="en-US" altLang="en-US"/>
              <a:t>			</a:t>
            </a:r>
          </a:p>
        </p:txBody>
      </p:sp>
      <p:sp>
        <p:nvSpPr>
          <p:cNvPr id="8550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Spojite stringove sa izrazima</a:t>
            </a:r>
          </a:p>
        </p:txBody>
      </p:sp>
      <p:sp>
        <p:nvSpPr>
          <p:cNvPr id="855049" name="Rectangle 9"/>
          <p:cNvSpPr>
            <a:spLocks noGrp="1" noChangeArrowheads="1"/>
          </p:cNvSpPr>
          <p:nvPr>
            <p:ph type="body" sz="half" idx="1"/>
          </p:nvPr>
        </p:nvSpPr>
        <p:spPr>
          <a:xfrm>
            <a:off x="1905000" y="1447800"/>
            <a:ext cx="6172200" cy="5181600"/>
          </a:xfrm>
        </p:spPr>
        <p:txBody>
          <a:bodyPr/>
          <a:lstStyle/>
          <a:p>
            <a:pPr marL="533400" indent="-533400">
              <a:lnSpc>
                <a:spcPct val="180000"/>
              </a:lnSpc>
              <a:buFontTx/>
              <a:buAutoNum type="arabicPeriod"/>
            </a:pPr>
            <a:r>
              <a:rPr lang="en-US" altLang="en-US" sz="2800" dirty="0"/>
              <a:t>0(0|1)*0</a:t>
            </a:r>
          </a:p>
          <a:p>
            <a:pPr marL="533400" indent="-533400">
              <a:lnSpc>
                <a:spcPct val="180000"/>
              </a:lnSpc>
              <a:buFontTx/>
              <a:buAutoNum type="arabicPeriod"/>
            </a:pPr>
            <a:r>
              <a:rPr lang="en-US" altLang="en-US" sz="2800" dirty="0"/>
              <a:t>((</a:t>
            </a:r>
            <a:r>
              <a:rPr lang="el-GR" altLang="en-US" sz="2800" dirty="0">
                <a:cs typeface="Tahoma" panose="020B0604030504040204" pitchFamily="34" charset="0"/>
              </a:rPr>
              <a:t>ε</a:t>
            </a:r>
            <a:r>
              <a:rPr lang="en-US" altLang="en-US" sz="2800" dirty="0">
                <a:cs typeface="Tahoma" panose="020B0604030504040204" pitchFamily="34" charset="0"/>
              </a:rPr>
              <a:t>|0)1*)*</a:t>
            </a:r>
          </a:p>
          <a:p>
            <a:pPr marL="533400" indent="-533400">
              <a:lnSpc>
                <a:spcPct val="180000"/>
              </a:lnSpc>
              <a:buFontTx/>
              <a:buAutoNum type="arabicPeriod"/>
            </a:pPr>
            <a:r>
              <a:rPr lang="en-US" altLang="en-US" sz="2800" dirty="0">
                <a:cs typeface="Tahoma" panose="020B0604030504040204" pitchFamily="34" charset="0"/>
              </a:rPr>
              <a:t>((0|1)0(0|1))*</a:t>
            </a:r>
          </a:p>
          <a:p>
            <a:pPr marL="533400" indent="-533400">
              <a:lnSpc>
                <a:spcPct val="180000"/>
              </a:lnSpc>
              <a:buFontTx/>
              <a:buAutoNum type="arabicPeriod"/>
            </a:pPr>
            <a:endParaRPr lang="en-US" altLang="en-US" sz="2800" dirty="0">
              <a:cs typeface="Tahoma" panose="020B0604030504040204" pitchFamily="34" charset="0"/>
            </a:endParaRPr>
          </a:p>
          <a:p>
            <a:pPr marL="914400" lvl="1" indent="-457200">
              <a:lnSpc>
                <a:spcPct val="120000"/>
              </a:lnSpc>
            </a:pPr>
            <a:endParaRPr lang="el-GR" altLang="en-US" sz="2400" dirty="0">
              <a:cs typeface="Tahoma" panose="020B0604030504040204" pitchFamily="34" charset="0"/>
            </a:endParaRPr>
          </a:p>
        </p:txBody>
      </p:sp>
      <p:sp>
        <p:nvSpPr>
          <p:cNvPr id="855050" name="Rectangle 10"/>
          <p:cNvSpPr>
            <a:spLocks noGrp="1" noChangeArrowheads="1"/>
          </p:cNvSpPr>
          <p:nvPr>
            <p:ph type="body" sz="half" idx="2"/>
          </p:nvPr>
        </p:nvSpPr>
        <p:spPr>
          <a:xfrm>
            <a:off x="6151650" y="1405779"/>
            <a:ext cx="4313864" cy="3777622"/>
          </a:xfrm>
        </p:spPr>
        <p:txBody>
          <a:bodyPr/>
          <a:lstStyle/>
          <a:p>
            <a:pPr marL="533400" indent="-533400">
              <a:buFontTx/>
              <a:buAutoNum type="alphaLcPeriod"/>
            </a:pPr>
            <a:r>
              <a:rPr lang="en-US" altLang="en-US" sz="2800" dirty="0"/>
              <a:t>000000</a:t>
            </a:r>
          </a:p>
          <a:p>
            <a:pPr marL="533400" indent="-533400">
              <a:buFontTx/>
              <a:buAutoNum type="alphaLcPeriod"/>
            </a:pPr>
            <a:r>
              <a:rPr lang="en-US" altLang="en-US" sz="2800" dirty="0"/>
              <a:t>01010</a:t>
            </a:r>
          </a:p>
          <a:p>
            <a:pPr marL="533400" indent="-533400">
              <a:buFontTx/>
              <a:buAutoNum type="alphaLcPeriod"/>
            </a:pPr>
            <a:r>
              <a:rPr lang="en-US" altLang="en-US" sz="2800" dirty="0"/>
              <a:t>010101</a:t>
            </a:r>
          </a:p>
          <a:p>
            <a:pPr marL="533400" indent="-533400">
              <a:buFontTx/>
              <a:buAutoNum type="alphaLcPeriod"/>
            </a:pPr>
            <a:r>
              <a:rPr lang="en-US" altLang="en-US" sz="2800" dirty="0"/>
              <a:t>101010</a:t>
            </a:r>
          </a:p>
          <a:p>
            <a:pPr marL="533400" indent="-533400">
              <a:buFontTx/>
              <a:buAutoNum type="alphaLcPeriod"/>
            </a:pPr>
            <a:r>
              <a:rPr lang="en-US" altLang="en-US" sz="2800" dirty="0"/>
              <a:t>001100</a:t>
            </a:r>
          </a:p>
          <a:p>
            <a:pPr marL="533400" indent="-533400">
              <a:buFontTx/>
              <a:buAutoNum type="alphaLcPeriod"/>
            </a:pPr>
            <a:endParaRPr lang="en-US" altLang="en-US" sz="2800" dirty="0"/>
          </a:p>
          <a:p>
            <a:pPr marL="533400" indent="-533400">
              <a:buFontTx/>
              <a:buAutoNum type="alphaLcPeriod"/>
            </a:pPr>
            <a:endParaRPr lang="en-US" altLang="en-US" sz="2800" dirty="0"/>
          </a:p>
          <a:p>
            <a:pPr marL="533400" indent="-533400">
              <a:buFontTx/>
              <a:buAutoNum type="alphaLcPeriod"/>
            </a:pPr>
            <a:endParaRPr lang="en-US" altLang="en-US" sz="2800" dirty="0"/>
          </a:p>
          <a:p>
            <a:pPr marL="533400" indent="-533400">
              <a:buNone/>
            </a:pPr>
            <a:endParaRPr lang="en-US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172980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181</TotalTime>
  <Words>693</Words>
  <Application>Microsoft Office PowerPoint</Application>
  <PresentationFormat>Widescreen</PresentationFormat>
  <Paragraphs>122</Paragraphs>
  <Slides>13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1" baseType="lpstr">
      <vt:lpstr>Arial</vt:lpstr>
      <vt:lpstr>Calibri</vt:lpstr>
      <vt:lpstr>Century Gothic</vt:lpstr>
      <vt:lpstr>CMSS10</vt:lpstr>
      <vt:lpstr>Symbol</vt:lpstr>
      <vt:lpstr>Tahoma</vt:lpstr>
      <vt:lpstr>Wingdings 3</vt:lpstr>
      <vt:lpstr>Wisp</vt:lpstr>
      <vt:lpstr>Programski prevodioci</vt:lpstr>
      <vt:lpstr>Regularni izrazi</vt:lpstr>
      <vt:lpstr>Zadaci</vt:lpstr>
      <vt:lpstr>Zadaci</vt:lpstr>
      <vt:lpstr>Zadaci</vt:lpstr>
      <vt:lpstr>Zadaci</vt:lpstr>
      <vt:lpstr>Zadaci</vt:lpstr>
      <vt:lpstr>Zadaci</vt:lpstr>
      <vt:lpstr>Spojite stringove sa izrazima</vt:lpstr>
      <vt:lpstr>Spojite stringove sa izrazima</vt:lpstr>
      <vt:lpstr>Spojite stringove sa izrazima</vt:lpstr>
      <vt:lpstr>Spojite stringove sa izrazima</vt:lpstr>
      <vt:lpstr>Spojite stringove sa izrazima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Programski prevodioci</dc:title>
  <dc:creator>Luka</dc:creator>
  <cp:lastModifiedBy>Luka Bulatovic</cp:lastModifiedBy>
  <cp:revision>18</cp:revision>
  <dcterms:created xsi:type="dcterms:W3CDTF">2017-09-26T12:46:49Z</dcterms:created>
  <dcterms:modified xsi:type="dcterms:W3CDTF">2018-10-22T22:10:45Z</dcterms:modified>
</cp:coreProperties>
</file>