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1" r:id="rId26"/>
    <p:sldId id="282" r:id="rId27"/>
    <p:sldId id="283" r:id="rId28"/>
    <p:sldId id="284" r:id="rId29"/>
    <p:sldId id="285" r:id="rId30"/>
    <p:sldId id="286" r:id="rId31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92421" autoAdjust="0"/>
  </p:normalViewPr>
  <p:slideViewPr>
    <p:cSldViewPr showGuides="1">
      <p:cViewPr varScale="1">
        <p:scale>
          <a:sx n="118" d="100"/>
          <a:sy n="118" d="100"/>
        </p:scale>
        <p:origin x="148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12C979B2-AF5C-48A7-904D-FDE79E3DB2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1428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163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A5316A-35DB-4A91-9B5B-FF04C3F8F88E}" type="datetimeFigureOut">
              <a:rPr lang="en-US" smtClean="0"/>
              <a:t>12/9/2020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1288" y="1162050"/>
            <a:ext cx="4181475" cy="31353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70400"/>
            <a:ext cx="5603875" cy="36591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4913"/>
            <a:ext cx="30353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163" y="8824913"/>
            <a:ext cx="30353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E966D3-0275-4D33-A39C-4C814EB9B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451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966D3-0275-4D33-A39C-4C814EB9B4C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30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6152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6152 h 3840"/>
                <a:gd name="T8" fmla="*/ 0 w 1824"/>
                <a:gd name="T9" fmla="*/ 6152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C94B03-D542-4930-AB7E-CE2E98B658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667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415835-3B0A-43F4-9A5A-835A0EA3FB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95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5674D-C882-44C3-8C15-20C05E64CB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251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EB13BD-7C2A-4A31-B3F4-DE456A78D3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709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C6BC78-77F9-4F06-885A-9C469E06B2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511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DB6B41-A308-40F4-8DE3-08849A4BF4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038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8DC43D-5AE9-4892-943D-1550520015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591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E4323-3FA3-41AF-9157-7F8088EE7E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708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C659E5-9044-4BB3-8D45-3DE21D39CA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259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171BC2-55DE-4C94-A863-96F176B96F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769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3A6EC5-F83E-4566-BF1C-9903EC1816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789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561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003D0683-9697-4F05-AA69-17FE35F701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4343400"/>
            <a:ext cx="7239000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Liste – Nastavak</a:t>
            </a:r>
            <a:br>
              <a:rPr lang="sr-Latn-CS" dirty="0" smtClean="0"/>
            </a:br>
            <a:r>
              <a:rPr lang="sr-Latn-CS" dirty="0" smtClean="0"/>
              <a:t>Grafovi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Specijalni tipovi lista</a:t>
            </a:r>
            <a:endParaRPr 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4592" y="2039112"/>
            <a:ext cx="8827008" cy="4818888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sr-Latn-CS" sz="2300" dirty="0" smtClean="0"/>
              <a:t>Drugi specijalni tip liste je </a:t>
            </a:r>
            <a:r>
              <a:rPr lang="sr-Latn-CS" sz="2300" b="1" dirty="0" smtClean="0">
                <a:solidFill>
                  <a:srgbClr val="FF0000"/>
                </a:solidFill>
              </a:rPr>
              <a:t>red</a:t>
            </a:r>
            <a:r>
              <a:rPr lang="sr-Latn-CS" sz="2300" dirty="0" smtClean="0"/>
              <a:t> (eng. </a:t>
            </a:r>
            <a:r>
              <a:rPr lang="sr-Latn-CS" sz="2300" dirty="0" smtClean="0">
                <a:solidFill>
                  <a:srgbClr val="3333CC"/>
                </a:solidFill>
              </a:rPr>
              <a:t>queue</a:t>
            </a:r>
            <a:r>
              <a:rPr lang="sr-Latn-CS" sz="2300" dirty="0" smtClean="0"/>
              <a:t>). Kod reda se podaci dodaju na </a:t>
            </a:r>
            <a:r>
              <a:rPr lang="sr-Latn-CS" sz="2300" dirty="0" smtClean="0"/>
              <a:t>početak </a:t>
            </a:r>
            <a:r>
              <a:rPr lang="sr-Latn-CS" sz="2300" dirty="0" smtClean="0"/>
              <a:t>liste, a brišu sa </a:t>
            </a:r>
            <a:r>
              <a:rPr lang="sr-Latn-CS" sz="2300" dirty="0" smtClean="0"/>
              <a:t>kraja liste. </a:t>
            </a:r>
            <a:endParaRPr lang="sr-Latn-CS" sz="2300" dirty="0" smtClean="0"/>
          </a:p>
          <a:p>
            <a:pPr algn="just" eaLnBrk="1" hangingPunct="1">
              <a:lnSpc>
                <a:spcPct val="90000"/>
              </a:lnSpc>
            </a:pPr>
            <a:r>
              <a:rPr lang="sr-Latn-CS" sz="2300" dirty="0" smtClean="0"/>
              <a:t>Kao takav, red je </a:t>
            </a:r>
            <a:r>
              <a:rPr lang="sr-Latn-CS" sz="2300" dirty="0" smtClean="0">
                <a:solidFill>
                  <a:srgbClr val="3333CC"/>
                </a:solidFill>
              </a:rPr>
              <a:t>FIFO</a:t>
            </a:r>
            <a:r>
              <a:rPr lang="sr-Latn-CS" sz="2300" dirty="0" smtClean="0"/>
              <a:t> (</a:t>
            </a:r>
            <a:r>
              <a:rPr lang="sr-Latn-CS" sz="2300" dirty="0" smtClean="0">
                <a:solidFill>
                  <a:srgbClr val="3333CC"/>
                </a:solidFill>
              </a:rPr>
              <a:t>F</a:t>
            </a:r>
            <a:r>
              <a:rPr lang="sr-Latn-CS" sz="2300" dirty="0" smtClean="0"/>
              <a:t>irst-</a:t>
            </a:r>
            <a:r>
              <a:rPr lang="sr-Latn-CS" sz="2300" dirty="0" smtClean="0">
                <a:solidFill>
                  <a:srgbClr val="3333CC"/>
                </a:solidFill>
              </a:rPr>
              <a:t>I</a:t>
            </a:r>
            <a:r>
              <a:rPr lang="sr-Latn-CS" sz="2300" dirty="0" smtClean="0"/>
              <a:t>n-</a:t>
            </a:r>
            <a:r>
              <a:rPr lang="sr-Latn-CS" sz="2300" dirty="0" smtClean="0">
                <a:solidFill>
                  <a:srgbClr val="3333CC"/>
                </a:solidFill>
              </a:rPr>
              <a:t>F</a:t>
            </a:r>
            <a:r>
              <a:rPr lang="sr-Latn-CS" sz="2300" dirty="0" smtClean="0"/>
              <a:t>irst-</a:t>
            </a:r>
            <a:r>
              <a:rPr lang="sr-Latn-CS" sz="2300" dirty="0" smtClean="0">
                <a:solidFill>
                  <a:srgbClr val="3333CC"/>
                </a:solidFill>
              </a:rPr>
              <a:t>O</a:t>
            </a:r>
            <a:r>
              <a:rPr lang="sr-Latn-CS" sz="2300" dirty="0" smtClean="0"/>
              <a:t>ut) memorija, odnosno elementi koji prvi ulaze u listu iz nje se kao prvi i brišu</a:t>
            </a:r>
            <a:r>
              <a:rPr lang="en-US" sz="2300" dirty="0" smtClean="0"/>
              <a:t>,</a:t>
            </a:r>
            <a:r>
              <a:rPr lang="sr-Latn-CS" sz="2300" dirty="0" smtClean="0"/>
              <a:t> i obrnuto</a:t>
            </a:r>
            <a:r>
              <a:rPr lang="sr-Latn-ME" sz="2300" dirty="0"/>
              <a:t> </a:t>
            </a:r>
            <a:r>
              <a:rPr lang="sr-Latn-ME" sz="2300" dirty="0" smtClean="0"/>
              <a:t>-</a:t>
            </a:r>
            <a:r>
              <a:rPr lang="sr-Latn-CS" sz="2300" dirty="0" smtClean="0"/>
              <a:t> </a:t>
            </a:r>
            <a:r>
              <a:rPr lang="en-US" sz="2300" dirty="0" err="1" smtClean="0"/>
              <a:t>oni</a:t>
            </a:r>
            <a:r>
              <a:rPr lang="en-US" sz="2300" dirty="0" smtClean="0"/>
              <a:t> </a:t>
            </a:r>
            <a:r>
              <a:rPr lang="en-US" sz="2300" dirty="0" err="1" smtClean="0"/>
              <a:t>koji</a:t>
            </a:r>
            <a:r>
              <a:rPr lang="en-US" sz="2300" dirty="0" smtClean="0"/>
              <a:t> </a:t>
            </a:r>
            <a:r>
              <a:rPr lang="sr-Latn-CS" sz="2300" dirty="0" smtClean="0"/>
              <a:t>poslje</a:t>
            </a:r>
            <a:r>
              <a:rPr lang="en-US" sz="2300" dirty="0" smtClean="0"/>
              <a:t>d</a:t>
            </a:r>
            <a:r>
              <a:rPr lang="sr-Latn-CS" sz="2300" dirty="0" smtClean="0"/>
              <a:t>nji uđ</a:t>
            </a:r>
            <a:r>
              <a:rPr lang="en-US" sz="2300" dirty="0" smtClean="0"/>
              <a:t>u,</a:t>
            </a:r>
            <a:r>
              <a:rPr lang="sr-Latn-CS" sz="2300" dirty="0" smtClean="0"/>
              <a:t> posljednj</a:t>
            </a:r>
            <a:r>
              <a:rPr lang="en-US" sz="2300" dirty="0" err="1" smtClean="0"/>
              <a:t>i</a:t>
            </a:r>
            <a:r>
              <a:rPr lang="sr-Latn-CS" sz="2300" dirty="0" smtClean="0"/>
              <a:t> izađ</a:t>
            </a:r>
            <a:r>
              <a:rPr lang="en-US" sz="2300" dirty="0" smtClean="0"/>
              <a:t>u</a:t>
            </a:r>
            <a:r>
              <a:rPr lang="sr-Latn-CS" sz="2300" dirty="0" smtClean="0"/>
              <a:t>.</a:t>
            </a:r>
          </a:p>
          <a:p>
            <a:pPr algn="just" eaLnBrk="1" hangingPunct="1">
              <a:lnSpc>
                <a:spcPct val="90000"/>
              </a:lnSpc>
            </a:pPr>
            <a:r>
              <a:rPr lang="sr-Latn-RS" sz="2300" dirty="0" smtClean="0"/>
              <a:t>T</a:t>
            </a:r>
            <a:r>
              <a:rPr lang="vi-VN" sz="2300" dirty="0" smtClean="0"/>
              <a:t>ri </a:t>
            </a:r>
            <a:r>
              <a:rPr lang="vi-VN" sz="2300" dirty="0"/>
              <a:t>osnovne operacije kod reda su:</a:t>
            </a:r>
          </a:p>
          <a:p>
            <a:pPr lvl="1" algn="just" eaLnBrk="1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RS" sz="2000" b="1" dirty="0" smtClean="0">
                <a:solidFill>
                  <a:srgbClr val="FF0000"/>
                </a:solidFill>
              </a:rPr>
              <a:t>e</a:t>
            </a:r>
            <a:r>
              <a:rPr lang="vi-VN" sz="2000" b="1" dirty="0" smtClean="0">
                <a:solidFill>
                  <a:srgbClr val="FF0000"/>
                </a:solidFill>
              </a:rPr>
              <a:t>nqueue</a:t>
            </a:r>
            <a:r>
              <a:rPr lang="sr-Latn-RS" sz="2000" dirty="0" smtClean="0"/>
              <a:t> (</a:t>
            </a:r>
            <a:r>
              <a:rPr lang="vi-VN" sz="2000" dirty="0" smtClean="0"/>
              <a:t>dodavanje </a:t>
            </a:r>
            <a:r>
              <a:rPr lang="vi-VN" sz="2000" dirty="0"/>
              <a:t>elementa na početak </a:t>
            </a:r>
            <a:r>
              <a:rPr lang="vi-VN" sz="2000" dirty="0" smtClean="0"/>
              <a:t>reda</a:t>
            </a:r>
            <a:r>
              <a:rPr lang="sr-Latn-RS" sz="2000" dirty="0" smtClean="0"/>
              <a:t>)</a:t>
            </a:r>
            <a:r>
              <a:rPr lang="vi-VN" sz="2000" dirty="0" smtClean="0"/>
              <a:t>,</a:t>
            </a:r>
            <a:endParaRPr lang="vi-VN" sz="2000" dirty="0"/>
          </a:p>
          <a:p>
            <a:pPr lvl="1" algn="just" eaLnBrk="1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RS" sz="2000" b="1" dirty="0" smtClean="0">
                <a:solidFill>
                  <a:srgbClr val="FF0000"/>
                </a:solidFill>
              </a:rPr>
              <a:t>d</a:t>
            </a:r>
            <a:r>
              <a:rPr lang="vi-VN" sz="2000" b="1" dirty="0" smtClean="0">
                <a:solidFill>
                  <a:srgbClr val="FF0000"/>
                </a:solidFill>
              </a:rPr>
              <a:t>equeue</a:t>
            </a:r>
            <a:r>
              <a:rPr lang="sr-Latn-RS" sz="2000" dirty="0" smtClean="0"/>
              <a:t> (</a:t>
            </a:r>
            <a:r>
              <a:rPr lang="vi-VN" sz="2000" dirty="0" smtClean="0"/>
              <a:t>uklanjanje </a:t>
            </a:r>
            <a:r>
              <a:rPr lang="vi-VN" sz="2000" dirty="0"/>
              <a:t>elemenata sa kraja </a:t>
            </a:r>
            <a:r>
              <a:rPr lang="vi-VN" sz="2000" dirty="0" smtClean="0"/>
              <a:t>reda</a:t>
            </a:r>
            <a:r>
              <a:rPr lang="sr-Latn-RS" sz="2000" dirty="0" smtClean="0"/>
              <a:t>)</a:t>
            </a:r>
            <a:r>
              <a:rPr lang="sr-Latn-RS" sz="2000" dirty="0"/>
              <a:t> </a:t>
            </a:r>
            <a:r>
              <a:rPr lang="sr-Latn-RS" sz="2000" dirty="0" smtClean="0"/>
              <a:t>i</a:t>
            </a:r>
            <a:endParaRPr lang="vi-VN" sz="2000" dirty="0"/>
          </a:p>
          <a:p>
            <a:pPr lvl="1" algn="just" eaLnBrk="1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vi-VN" sz="2000" b="1" dirty="0" smtClean="0">
                <a:solidFill>
                  <a:srgbClr val="FF0000"/>
                </a:solidFill>
              </a:rPr>
              <a:t>peek</a:t>
            </a:r>
            <a:r>
              <a:rPr lang="vi-VN" sz="2000" dirty="0" smtClean="0"/>
              <a:t> </a:t>
            </a:r>
            <a:r>
              <a:rPr lang="sr-Latn-RS" sz="2000" dirty="0" smtClean="0"/>
              <a:t>(</a:t>
            </a:r>
            <a:r>
              <a:rPr lang="vi-VN" sz="2000" dirty="0" smtClean="0"/>
              <a:t>čitanje </a:t>
            </a:r>
            <a:r>
              <a:rPr lang="vi-VN" sz="2000" dirty="0"/>
              <a:t>elementa sa kraja reda, bez njegovog </a:t>
            </a:r>
            <a:r>
              <a:rPr lang="vi-VN" sz="2000" dirty="0" smtClean="0"/>
              <a:t>uklanjanja</a:t>
            </a:r>
            <a:r>
              <a:rPr lang="sr-Latn-RS" sz="2000" dirty="0" smtClean="0"/>
              <a:t>)</a:t>
            </a:r>
            <a:r>
              <a:rPr lang="vi-VN" sz="2000" dirty="0" smtClean="0"/>
              <a:t>.</a:t>
            </a:r>
            <a:endParaRPr lang="vi-VN" sz="2000" dirty="0"/>
          </a:p>
          <a:p>
            <a:pPr algn="just" eaLnBrk="1" hangingPunct="1">
              <a:lnSpc>
                <a:spcPct val="90000"/>
              </a:lnSpc>
            </a:pPr>
            <a:r>
              <a:rPr lang="vi-VN" sz="2300" dirty="0"/>
              <a:t>Ovdje takođe možemo implementirati operacije provjere da li je red pun ili </a:t>
            </a:r>
            <a:r>
              <a:rPr lang="vi-VN" sz="2300" dirty="0" smtClean="0"/>
              <a:t>prazan</a:t>
            </a:r>
            <a:r>
              <a:rPr lang="sr-Latn-RS" sz="2300" dirty="0" smtClean="0"/>
              <a:t>.</a:t>
            </a:r>
            <a:endParaRPr lang="sr-Latn-CS" sz="2300" dirty="0" smtClean="0"/>
          </a:p>
          <a:p>
            <a:pPr algn="just" eaLnBrk="1" hangingPunct="1">
              <a:lnSpc>
                <a:spcPct val="90000"/>
              </a:lnSpc>
            </a:pPr>
            <a:r>
              <a:rPr lang="sr-Latn-CS" sz="2300" dirty="0" smtClean="0"/>
              <a:t>Rad sa </a:t>
            </a:r>
            <a:r>
              <a:rPr lang="sr-Latn-RS" sz="2300" dirty="0" smtClean="0"/>
              <a:t>stekom i redom je</a:t>
            </a:r>
            <a:r>
              <a:rPr lang="en-US" sz="2300" dirty="0" smtClean="0"/>
              <a:t> </a:t>
            </a:r>
            <a:r>
              <a:rPr lang="en-US" sz="2300" dirty="0" err="1" smtClean="0"/>
              <a:t>jednostavniji</a:t>
            </a:r>
            <a:r>
              <a:rPr lang="en-US" sz="2300" dirty="0" smtClean="0"/>
              <a:t> </a:t>
            </a:r>
            <a:r>
              <a:rPr lang="en-US" sz="2300" dirty="0" err="1" smtClean="0"/>
              <a:t>nego</a:t>
            </a:r>
            <a:r>
              <a:rPr lang="en-US" sz="2300" dirty="0" smtClean="0"/>
              <a:t> rad </a:t>
            </a:r>
            <a:r>
              <a:rPr lang="en-US" sz="2300" dirty="0" err="1" smtClean="0"/>
              <a:t>sa</a:t>
            </a:r>
            <a:r>
              <a:rPr lang="en-US" sz="2300" dirty="0" smtClean="0"/>
              <a:t> </a:t>
            </a:r>
            <a:r>
              <a:rPr lang="sr-Latn-CS" sz="2300" dirty="0" smtClean="0"/>
              <a:t>jednostruko povezanom listom koja dozvoljava da se upis i brisanje vrše na svim pozicijama.</a:t>
            </a:r>
            <a:endParaRPr lang="en-US" sz="2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Dvostruko-povezana lista</a:t>
            </a:r>
            <a:endParaRPr lang="en-US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70125"/>
            <a:ext cx="8534400" cy="1828800"/>
          </a:xfrm>
        </p:spPr>
        <p:txBody>
          <a:bodyPr/>
          <a:lstStyle/>
          <a:p>
            <a:pPr algn="just" eaLnBrk="1" hangingPunct="1"/>
            <a:r>
              <a:rPr lang="sr-Latn-CS" sz="2400" dirty="0" smtClean="0"/>
              <a:t>Kvalitativno drugačiji tip liste je </a:t>
            </a:r>
            <a:r>
              <a:rPr lang="sr-Latn-CS" sz="2400" dirty="0" smtClean="0">
                <a:solidFill>
                  <a:srgbClr val="FF0000"/>
                </a:solidFill>
              </a:rPr>
              <a:t>dvostruko-povezana lista</a:t>
            </a:r>
            <a:r>
              <a:rPr lang="sr-Latn-CS" sz="2400" dirty="0" smtClean="0"/>
              <a:t>. Kod ove liste čvorovi pamte, pored narednog, i prethodni čvor.</a:t>
            </a:r>
          </a:p>
          <a:p>
            <a:pPr algn="just" eaLnBrk="1" hangingPunct="1"/>
            <a:r>
              <a:rPr lang="sr-Latn-CS" sz="2400" dirty="0" smtClean="0"/>
              <a:t>Struktura </a:t>
            </a:r>
            <a:r>
              <a:rPr lang="sr-Latn-CS" sz="2400" dirty="0" smtClean="0"/>
              <a:t>pomoću </a:t>
            </a:r>
            <a:r>
              <a:rPr lang="sr-Latn-CS" sz="2400" dirty="0" smtClean="0"/>
              <a:t>koje se realizuje dvostruko-povezana lista se može deklarisati kao:</a:t>
            </a:r>
            <a:endParaRPr lang="en-US" sz="2400" dirty="0" smtClean="0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762000" y="4403725"/>
            <a:ext cx="3657600" cy="163121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000" dirty="0">
                <a:latin typeface="Tahoma" pitchFamily="34" charset="0"/>
              </a:rPr>
              <a:t>struct lista2pov </a:t>
            </a:r>
            <a:r>
              <a:rPr lang="en-US" sz="2000" dirty="0">
                <a:latin typeface="Tahoma" pitchFamily="34" charset="0"/>
              </a:rPr>
              <a:t>{</a:t>
            </a:r>
            <a:br>
              <a:rPr lang="en-US" sz="2000" dirty="0">
                <a:latin typeface="Tahoma" pitchFamily="34" charset="0"/>
              </a:rPr>
            </a:br>
            <a:r>
              <a:rPr lang="en-US" sz="2000" dirty="0">
                <a:latin typeface="Tahoma" pitchFamily="34" charset="0"/>
              </a:rPr>
              <a:t>    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... </a:t>
            </a:r>
            <a:r>
              <a:rPr lang="en-US" sz="2000" dirty="0" smtClean="0">
                <a:solidFill>
                  <a:srgbClr val="0070C0"/>
                </a:solidFill>
                <a:latin typeface="Tahoma" pitchFamily="34" charset="0"/>
              </a:rPr>
              <a:t>//</a:t>
            </a:r>
            <a:r>
              <a:rPr lang="en-US" sz="2000" dirty="0" err="1" smtClean="0">
                <a:solidFill>
                  <a:srgbClr val="0070C0"/>
                </a:solidFill>
                <a:latin typeface="Tahoma" pitchFamily="34" charset="0"/>
              </a:rPr>
              <a:t>podaci</a:t>
            </a:r>
            <a:r>
              <a:rPr lang="en-US" sz="2000" dirty="0" smtClean="0">
                <a:solidFill>
                  <a:srgbClr val="0070C0"/>
                </a:solidFill>
                <a:latin typeface="Tahoma" pitchFamily="34" charset="0"/>
              </a:rPr>
              <a:t> </a:t>
            </a:r>
            <a:r>
              <a:rPr lang="sr-Latn-CS" sz="2000" dirty="0">
                <a:solidFill>
                  <a:srgbClr val="0070C0"/>
                </a:solidFill>
                <a:latin typeface="Tahoma" pitchFamily="34" charset="0"/>
              </a:rPr>
              <a:t>koji čine </a:t>
            </a:r>
            <a:r>
              <a:rPr lang="sr-Latn-CS" sz="2000" dirty="0" smtClean="0">
                <a:solidFill>
                  <a:srgbClr val="0070C0"/>
                </a:solidFill>
                <a:latin typeface="Tahoma" pitchFamily="34" charset="0"/>
              </a:rPr>
              <a:t>listu</a:t>
            </a:r>
            <a:r>
              <a:rPr lang="en-US" sz="2000" dirty="0">
                <a:latin typeface="Tahoma" pitchFamily="34" charset="0"/>
              </a:rPr>
              <a:t/>
            </a:r>
            <a:br>
              <a:rPr lang="en-US" sz="2000" dirty="0">
                <a:latin typeface="Tahoma" pitchFamily="34" charset="0"/>
              </a:rPr>
            </a:br>
            <a:r>
              <a:rPr lang="en-US" sz="2000" dirty="0">
                <a:latin typeface="Tahoma" pitchFamily="34" charset="0"/>
              </a:rPr>
              <a:t>    </a:t>
            </a:r>
            <a:r>
              <a:rPr lang="en-US" sz="2000" dirty="0" err="1">
                <a:latin typeface="Tahoma" pitchFamily="34" charset="0"/>
              </a:rPr>
              <a:t>struct</a:t>
            </a:r>
            <a:r>
              <a:rPr lang="en-US" sz="2000" dirty="0">
                <a:latin typeface="Tahoma" pitchFamily="34" charset="0"/>
              </a:rPr>
              <a:t> lista2pov *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next</a:t>
            </a:r>
            <a:r>
              <a:rPr lang="en-US" sz="2000" dirty="0">
                <a:latin typeface="Tahoma" pitchFamily="34" charset="0"/>
              </a:rPr>
              <a:t>;</a:t>
            </a:r>
            <a:br>
              <a:rPr lang="en-US" sz="2000" dirty="0">
                <a:latin typeface="Tahoma" pitchFamily="34" charset="0"/>
              </a:rPr>
            </a:br>
            <a:r>
              <a:rPr lang="en-US" sz="2000" dirty="0">
                <a:latin typeface="Tahoma" pitchFamily="34" charset="0"/>
              </a:rPr>
              <a:t>    </a:t>
            </a:r>
            <a:r>
              <a:rPr lang="en-US" sz="2000" dirty="0" err="1">
                <a:latin typeface="Tahoma" pitchFamily="34" charset="0"/>
              </a:rPr>
              <a:t>struct</a:t>
            </a:r>
            <a:r>
              <a:rPr lang="en-US" sz="2000" dirty="0">
                <a:latin typeface="Tahoma" pitchFamily="34" charset="0"/>
              </a:rPr>
              <a:t> </a:t>
            </a:r>
            <a:r>
              <a:rPr lang="sr-Latn-CS" sz="2000" dirty="0">
                <a:latin typeface="Tahoma" pitchFamily="34" charset="0"/>
              </a:rPr>
              <a:t>lista2pov *</a:t>
            </a:r>
            <a:r>
              <a:rPr lang="sr-Latn-CS" sz="2000" dirty="0">
                <a:solidFill>
                  <a:srgbClr val="FF0000"/>
                </a:solidFill>
                <a:latin typeface="Tahoma" pitchFamily="34" charset="0"/>
              </a:rPr>
              <a:t>prev</a:t>
            </a:r>
            <a:r>
              <a:rPr lang="sr-Latn-CS" sz="2000" dirty="0">
                <a:latin typeface="Tahoma" pitchFamily="34" charset="0"/>
              </a:rPr>
              <a:t>;</a:t>
            </a:r>
            <a:br>
              <a:rPr lang="sr-Latn-CS" sz="2000" dirty="0">
                <a:latin typeface="Tahoma" pitchFamily="34" charset="0"/>
              </a:rPr>
            </a:br>
            <a:r>
              <a:rPr lang="en-US" sz="2000" dirty="0">
                <a:latin typeface="Tahoma" pitchFamily="34" charset="0"/>
              </a:rPr>
              <a:t>};</a:t>
            </a:r>
          </a:p>
        </p:txBody>
      </p:sp>
      <p:sp>
        <p:nvSpPr>
          <p:cNvPr id="13317" name="AutoShape 5"/>
          <p:cNvSpPr>
            <a:spLocks/>
          </p:cNvSpPr>
          <p:nvPr/>
        </p:nvSpPr>
        <p:spPr bwMode="auto">
          <a:xfrm>
            <a:off x="3657600" y="5127625"/>
            <a:ext cx="304800" cy="533400"/>
          </a:xfrm>
          <a:prstGeom prst="rightBrace">
            <a:avLst>
              <a:gd name="adj1" fmla="val 14583"/>
              <a:gd name="adj2" fmla="val 50000"/>
            </a:avLst>
          </a:prstGeom>
          <a:noFill/>
          <a:ln w="9525">
            <a:solidFill>
              <a:srgbClr val="33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318" name="Freeform 6"/>
          <p:cNvSpPr>
            <a:spLocks/>
          </p:cNvSpPr>
          <p:nvPr/>
        </p:nvSpPr>
        <p:spPr bwMode="auto">
          <a:xfrm>
            <a:off x="3886200" y="4632325"/>
            <a:ext cx="1390650" cy="762000"/>
          </a:xfrm>
          <a:custGeom>
            <a:avLst/>
            <a:gdLst>
              <a:gd name="T0" fmla="*/ 0 w 1248"/>
              <a:gd name="T1" fmla="*/ 2147483647 h 672"/>
              <a:gd name="T2" fmla="*/ 2147483647 w 1248"/>
              <a:gd name="T3" fmla="*/ 2147483647 h 672"/>
              <a:gd name="T4" fmla="*/ 2147483647 w 1248"/>
              <a:gd name="T5" fmla="*/ 0 h 672"/>
              <a:gd name="T6" fmla="*/ 2147483647 w 1248"/>
              <a:gd name="T7" fmla="*/ 0 h 67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48" h="672">
                <a:moveTo>
                  <a:pt x="0" y="672"/>
                </a:moveTo>
                <a:lnTo>
                  <a:pt x="624" y="672"/>
                </a:lnTo>
                <a:lnTo>
                  <a:pt x="1008" y="0"/>
                </a:lnTo>
                <a:lnTo>
                  <a:pt x="1248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5343525" y="4279900"/>
            <a:ext cx="2819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dirty="0" err="1">
                <a:latin typeface="Tahoma" pitchFamily="34" charset="0"/>
              </a:rPr>
              <a:t>Pokaziva</a:t>
            </a:r>
            <a:r>
              <a:rPr lang="sr-Latn-CS" sz="2000" dirty="0">
                <a:latin typeface="Tahoma" pitchFamily="34" charset="0"/>
              </a:rPr>
              <a:t>či na naredni i pr</a:t>
            </a:r>
            <a:r>
              <a:rPr lang="en-US" sz="2000" dirty="0">
                <a:latin typeface="Tahoma" pitchFamily="34" charset="0"/>
              </a:rPr>
              <a:t>e</a:t>
            </a:r>
            <a:r>
              <a:rPr lang="sr-Latn-CS" sz="2000" dirty="0">
                <a:latin typeface="Tahoma" pitchFamily="34" charset="0"/>
              </a:rPr>
              <a:t>thodni čvor </a:t>
            </a:r>
            <a:r>
              <a:rPr lang="sr-Latn-CS" sz="2000" dirty="0" smtClean="0">
                <a:latin typeface="Tahoma" pitchFamily="34" charset="0"/>
              </a:rPr>
              <a:t>liste</a:t>
            </a:r>
            <a:endParaRPr lang="en-US" sz="2000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050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915400" cy="1143000"/>
          </a:xfrm>
        </p:spPr>
        <p:txBody>
          <a:bodyPr/>
          <a:lstStyle/>
          <a:p>
            <a:pPr eaLnBrk="1" hangingPunct="1"/>
            <a:r>
              <a:rPr lang="sr-Latn-CS" sz="4100" dirty="0" smtClean="0"/>
              <a:t>Vizuelizacija dvostruko</a:t>
            </a:r>
            <a:r>
              <a:rPr lang="sr-Latn-ME" sz="4100" dirty="0"/>
              <a:t>-</a:t>
            </a:r>
            <a:r>
              <a:rPr lang="sr-Latn-CS" sz="4100" dirty="0" smtClean="0"/>
              <a:t>povezane liste</a:t>
            </a:r>
            <a:endParaRPr lang="en-US" sz="4100" dirty="0" smtClean="0"/>
          </a:p>
        </p:txBody>
      </p:sp>
      <p:sp>
        <p:nvSpPr>
          <p:cNvPr id="14339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610600" cy="9906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Uobičajena grafička predstava</a:t>
            </a:r>
            <a:r>
              <a:rPr lang="en-US" sz="2400" dirty="0" smtClean="0"/>
              <a:t> </a:t>
            </a:r>
            <a:r>
              <a:rPr lang="sr-Latn-CS" sz="2400" dirty="0" smtClean="0"/>
              <a:t>dvostruko-povezan</a:t>
            </a:r>
            <a:r>
              <a:rPr lang="en-US" sz="2400" dirty="0" smtClean="0"/>
              <a:t>e</a:t>
            </a:r>
            <a:r>
              <a:rPr lang="sr-Latn-CS" sz="2400" dirty="0" smtClean="0"/>
              <a:t> list</a:t>
            </a:r>
            <a:r>
              <a:rPr lang="en-US" sz="2400" dirty="0" smtClean="0"/>
              <a:t>e</a:t>
            </a:r>
            <a:r>
              <a:rPr lang="sr-Latn-CS" sz="2400" dirty="0" smtClean="0"/>
              <a:t> je:</a:t>
            </a:r>
            <a:endParaRPr lang="en-US" sz="2400" dirty="0" smtClean="0"/>
          </a:p>
        </p:txBody>
      </p:sp>
      <p:sp>
        <p:nvSpPr>
          <p:cNvPr id="14340" name="Rectangle 2053"/>
          <p:cNvSpPr>
            <a:spLocks noChangeArrowheads="1"/>
          </p:cNvSpPr>
          <p:nvPr/>
        </p:nvSpPr>
        <p:spPr bwMode="auto">
          <a:xfrm>
            <a:off x="2967038" y="31623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14341" name="Picture 2052" descr="Dvostruko povezana lis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819400"/>
            <a:ext cx="6172200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Text Box 2054"/>
          <p:cNvSpPr txBox="1">
            <a:spLocks noChangeArrowheads="1"/>
          </p:cNvSpPr>
          <p:nvPr/>
        </p:nvSpPr>
        <p:spPr bwMode="auto">
          <a:xfrm>
            <a:off x="304800" y="4087813"/>
            <a:ext cx="8610600" cy="2492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sr-Latn-CS" dirty="0">
                <a:latin typeface="Tahoma" pitchFamily="34" charset="0"/>
              </a:rPr>
              <a:t>Punom linijom su označeni pokazivači na naredne elemente u listi, dok su ispr</a:t>
            </a:r>
            <a:r>
              <a:rPr lang="en-US" dirty="0">
                <a:latin typeface="Tahoma" pitchFamily="34" charset="0"/>
              </a:rPr>
              <a:t>e</a:t>
            </a:r>
            <a:r>
              <a:rPr lang="sr-Latn-CS" dirty="0">
                <a:latin typeface="Tahoma" pitchFamily="34" charset="0"/>
              </a:rPr>
              <a:t>kidanom označeni pokazivači na prethodne elemente. Ovaj tip liste ima dodatnu funkcionalnost, odnosno dozvoljava kretanje i unazad i unaprijed po listi.</a:t>
            </a:r>
          </a:p>
          <a:p>
            <a:pPr algn="just" eaLnBrk="1" hangingPunct="1">
              <a:spcBef>
                <a:spcPct val="50000"/>
              </a:spcBef>
            </a:pPr>
            <a:r>
              <a:rPr lang="sr-Latn-CS" dirty="0">
                <a:latin typeface="Tahoma" pitchFamily="34" charset="0"/>
              </a:rPr>
              <a:t>Međutim, rad sa ovakvim tipom liste zahtjeva više pažnje, jer se mora voditi računa o dva pokazivača.</a:t>
            </a:r>
            <a:endParaRPr lang="en-US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4" descr="Dodavanje u sredinu dvostruke lis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876550"/>
            <a:ext cx="5943600" cy="228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763000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Dodavanje elementa </a:t>
            </a:r>
            <a:r>
              <a:rPr lang="en-US" dirty="0" smtClean="0"/>
              <a:t>u</a:t>
            </a:r>
            <a:r>
              <a:rPr lang="sr-Latn-CS" dirty="0" smtClean="0"/>
              <a:t> DP listu</a:t>
            </a:r>
            <a:endParaRPr lang="en-US" dirty="0" smtClean="0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763000" cy="9144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Vizuelizacija dodavanja elementa u dvostruko-povezanu listu:</a:t>
            </a:r>
            <a:endParaRPr lang="en-US" sz="2400" dirty="0" smtClean="0"/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2976563" y="2838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428625" y="5381625"/>
            <a:ext cx="3762375" cy="132343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  <a:tabLst>
                <a:tab pos="2332038" algn="l"/>
              </a:tabLst>
            </a:pPr>
            <a:r>
              <a:rPr lang="sl-SI" sz="2000" dirty="0">
                <a:latin typeface="Tahoma" pitchFamily="34" charset="0"/>
                <a:ea typeface="MS Mincho" pitchFamily="49" charset="-128"/>
              </a:rPr>
              <a:t>r-&gt;next=q-&gt;next</a:t>
            </a:r>
            <a:r>
              <a:rPr lang="sl-SI" sz="2000" dirty="0" smtClean="0">
                <a:latin typeface="Tahoma" pitchFamily="34" charset="0"/>
                <a:ea typeface="MS Mincho" pitchFamily="49" charset="-128"/>
              </a:rPr>
              <a:t>;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	</a:t>
            </a:r>
            <a:r>
              <a:rPr lang="en-US" sz="2000" dirty="0" smtClean="0">
                <a:latin typeface="Tahoma" pitchFamily="34" charset="0"/>
                <a:ea typeface="MS Mincho" pitchFamily="49" charset="-128"/>
              </a:rPr>
              <a:t>(</a:t>
            </a:r>
            <a:r>
              <a:rPr lang="en-US" sz="2000" dirty="0" err="1">
                <a:latin typeface="Tahoma" pitchFamily="34" charset="0"/>
                <a:ea typeface="MS Mincho" pitchFamily="49" charset="-128"/>
              </a:rPr>
              <a:t>korak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 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  <a:ea typeface="MS Mincho" pitchFamily="49" charset="-128"/>
              </a:rPr>
              <a:t>(1)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)</a:t>
            </a:r>
            <a:br>
              <a:rPr lang="en-US" sz="2000" dirty="0">
                <a:latin typeface="Tahoma" pitchFamily="34" charset="0"/>
                <a:ea typeface="MS Mincho" pitchFamily="49" charset="-128"/>
              </a:rPr>
            </a:br>
            <a:r>
              <a:rPr lang="sl-SI" sz="2000" dirty="0">
                <a:latin typeface="Tahoma" pitchFamily="34" charset="0"/>
                <a:ea typeface="MS Mincho" pitchFamily="49" charset="-128"/>
              </a:rPr>
              <a:t>r-&gt;prev=q</a:t>
            </a:r>
            <a:r>
              <a:rPr lang="sl-SI" sz="2000" dirty="0" smtClean="0">
                <a:latin typeface="Tahoma" pitchFamily="34" charset="0"/>
                <a:ea typeface="MS Mincho" pitchFamily="49" charset="-128"/>
              </a:rPr>
              <a:t>;</a:t>
            </a:r>
            <a:r>
              <a:rPr lang="en-US" sz="2000" dirty="0" smtClean="0">
                <a:latin typeface="Tahoma" pitchFamily="34" charset="0"/>
                <a:ea typeface="MS Mincho" pitchFamily="49" charset="-128"/>
              </a:rPr>
              <a:t>	(</a:t>
            </a:r>
            <a:r>
              <a:rPr lang="en-US" sz="2000" dirty="0" err="1">
                <a:latin typeface="Tahoma" pitchFamily="34" charset="0"/>
                <a:ea typeface="MS Mincho" pitchFamily="49" charset="-128"/>
              </a:rPr>
              <a:t>korak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 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  <a:ea typeface="MS Mincho" pitchFamily="49" charset="-128"/>
              </a:rPr>
              <a:t>(2)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) </a:t>
            </a:r>
            <a:br>
              <a:rPr lang="en-US" sz="2000" dirty="0">
                <a:latin typeface="Tahoma" pitchFamily="34" charset="0"/>
                <a:ea typeface="MS Mincho" pitchFamily="49" charset="-128"/>
              </a:rPr>
            </a:br>
            <a:r>
              <a:rPr lang="sl-SI" sz="2000" dirty="0">
                <a:latin typeface="Tahoma" pitchFamily="34" charset="0"/>
                <a:ea typeface="MS Mincho" pitchFamily="49" charset="-128"/>
              </a:rPr>
              <a:t>q-&gt;next-&gt;prev=r</a:t>
            </a:r>
            <a:r>
              <a:rPr lang="sl-SI" sz="2000" dirty="0" smtClean="0">
                <a:latin typeface="Tahoma" pitchFamily="34" charset="0"/>
                <a:ea typeface="MS Mincho" pitchFamily="49" charset="-128"/>
              </a:rPr>
              <a:t>;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	</a:t>
            </a:r>
            <a:r>
              <a:rPr lang="en-US" sz="2000" dirty="0" smtClean="0">
                <a:latin typeface="Tahoma" pitchFamily="34" charset="0"/>
                <a:ea typeface="MS Mincho" pitchFamily="49" charset="-128"/>
              </a:rPr>
              <a:t>(</a:t>
            </a:r>
            <a:r>
              <a:rPr lang="en-US" sz="2000" dirty="0" err="1">
                <a:latin typeface="Tahoma" pitchFamily="34" charset="0"/>
                <a:ea typeface="MS Mincho" pitchFamily="49" charset="-128"/>
              </a:rPr>
              <a:t>korak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 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  <a:ea typeface="MS Mincho" pitchFamily="49" charset="-128"/>
              </a:rPr>
              <a:t>(3)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)</a:t>
            </a:r>
            <a:r>
              <a:rPr lang="sl-SI" sz="2000" dirty="0">
                <a:latin typeface="Tahoma" pitchFamily="34" charset="0"/>
                <a:cs typeface="Times New Roman" charset="0"/>
              </a:rPr>
              <a:t> </a:t>
            </a:r>
            <a:r>
              <a:rPr lang="en-US" sz="2000" dirty="0">
                <a:latin typeface="Tahoma" pitchFamily="34" charset="0"/>
                <a:cs typeface="Times New Roman" charset="0"/>
              </a:rPr>
              <a:t/>
            </a:r>
            <a:br>
              <a:rPr lang="en-US" sz="2000" dirty="0">
                <a:latin typeface="Tahoma" pitchFamily="34" charset="0"/>
                <a:cs typeface="Times New Roman" charset="0"/>
              </a:rPr>
            </a:br>
            <a:r>
              <a:rPr lang="sl-SI" sz="2000" dirty="0">
                <a:latin typeface="Tahoma" pitchFamily="34" charset="0"/>
                <a:ea typeface="MS Mincho" pitchFamily="49" charset="-128"/>
              </a:rPr>
              <a:t>q-&gt;next=r</a:t>
            </a:r>
            <a:r>
              <a:rPr lang="sl-SI" sz="2000" dirty="0" smtClean="0">
                <a:latin typeface="Tahoma" pitchFamily="34" charset="0"/>
                <a:ea typeface="MS Mincho" pitchFamily="49" charset="-128"/>
              </a:rPr>
              <a:t>;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	</a:t>
            </a:r>
            <a:r>
              <a:rPr lang="en-US" sz="2000" dirty="0" smtClean="0">
                <a:latin typeface="Tahoma" pitchFamily="34" charset="0"/>
                <a:ea typeface="MS Mincho" pitchFamily="49" charset="-128"/>
              </a:rPr>
              <a:t>(</a:t>
            </a:r>
            <a:r>
              <a:rPr lang="en-US" sz="2000" dirty="0" err="1">
                <a:latin typeface="Tahoma" pitchFamily="34" charset="0"/>
                <a:ea typeface="MS Mincho" pitchFamily="49" charset="-128"/>
              </a:rPr>
              <a:t>korak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 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  <a:ea typeface="MS Mincho" pitchFamily="49" charset="-128"/>
              </a:rPr>
              <a:t>(4)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)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5638800" y="3647182"/>
            <a:ext cx="32004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sr-Latn-CS" sz="1600" dirty="0">
                <a:latin typeface="Tahoma" pitchFamily="34" charset="0"/>
              </a:rPr>
              <a:t>Neka je </a:t>
            </a:r>
            <a:r>
              <a:rPr lang="sr-Latn-CS" sz="1600" dirty="0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sr-Latn-CS" sz="1600" dirty="0">
                <a:latin typeface="Tahoma" pitchFamily="34" charset="0"/>
              </a:rPr>
              <a:t> pokazivač na element liste koji se dodaje, dok je </a:t>
            </a:r>
            <a:r>
              <a:rPr lang="sr-Latn-CS" sz="1600" dirty="0">
                <a:solidFill>
                  <a:srgbClr val="FF0000"/>
                </a:solidFill>
                <a:latin typeface="Tahoma" pitchFamily="34" charset="0"/>
              </a:rPr>
              <a:t>q</a:t>
            </a:r>
            <a:r>
              <a:rPr lang="sr-Latn-CS" sz="1600" dirty="0">
                <a:latin typeface="Tahoma" pitchFamily="34" charset="0"/>
              </a:rPr>
              <a:t> pokazivač na element liste iza kojeg se novi element dodaje.</a:t>
            </a:r>
            <a:endParaRPr lang="en-US" sz="1600" dirty="0">
              <a:latin typeface="Tahoma" pitchFamily="34" charset="0"/>
            </a:endParaRPr>
          </a:p>
        </p:txBody>
      </p:sp>
      <p:sp>
        <p:nvSpPr>
          <p:cNvPr id="15368" name="Text Box 9"/>
          <p:cNvSpPr txBox="1">
            <a:spLocks noChangeArrowheads="1"/>
          </p:cNvSpPr>
          <p:nvPr/>
        </p:nvSpPr>
        <p:spPr bwMode="auto">
          <a:xfrm>
            <a:off x="4343400" y="5504735"/>
            <a:ext cx="44196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US" sz="1600" dirty="0" err="1">
                <a:latin typeface="Tahoma" pitchFamily="34" charset="0"/>
              </a:rPr>
              <a:t>Jednostavno</a:t>
            </a:r>
            <a:r>
              <a:rPr lang="en-US" sz="1600" dirty="0">
                <a:latin typeface="Tahoma" pitchFamily="34" charset="0"/>
              </a:rPr>
              <a:t> </a:t>
            </a:r>
            <a:r>
              <a:rPr lang="en-US" sz="1600" dirty="0" err="1">
                <a:latin typeface="Tahoma" pitchFamily="34" charset="0"/>
              </a:rPr>
              <a:t>pravilo</a:t>
            </a:r>
            <a:r>
              <a:rPr lang="en-US" sz="1600" dirty="0">
                <a:latin typeface="Tahoma" pitchFamily="34" charset="0"/>
              </a:rPr>
              <a:t> </a:t>
            </a:r>
            <a:r>
              <a:rPr lang="en-US" sz="1600" dirty="0" err="1">
                <a:latin typeface="Tahoma" pitchFamily="34" charset="0"/>
              </a:rPr>
              <a:t>kojega</a:t>
            </a:r>
            <a:r>
              <a:rPr lang="en-US" sz="1600" dirty="0">
                <a:latin typeface="Tahoma" pitchFamily="34" charset="0"/>
              </a:rPr>
              <a:t> se </a:t>
            </a:r>
            <a:r>
              <a:rPr lang="en-US" sz="1600" dirty="0" err="1">
                <a:latin typeface="Tahoma" pitchFamily="34" charset="0"/>
              </a:rPr>
              <a:t>treba</a:t>
            </a:r>
            <a:r>
              <a:rPr lang="en-US" sz="1600" dirty="0">
                <a:latin typeface="Tahoma" pitchFamily="34" charset="0"/>
              </a:rPr>
              <a:t> dr</a:t>
            </a:r>
            <a:r>
              <a:rPr lang="sr-Latn-CS" sz="1600" dirty="0">
                <a:latin typeface="Tahoma" pitchFamily="34" charset="0"/>
              </a:rPr>
              <a:t>žati je da prvo novi element uspostavi veze sa ostalim čvorovima u listi, pa da se tek onda prekidaju i preusmjeravaju stare </a:t>
            </a:r>
            <a:r>
              <a:rPr lang="sr-Latn-CS" sz="1600" dirty="0" smtClean="0">
                <a:latin typeface="Tahoma" pitchFamily="34" charset="0"/>
              </a:rPr>
              <a:t>veze</a:t>
            </a:r>
            <a:r>
              <a:rPr lang="sr-Latn-ME" sz="1600" dirty="0" smtClean="0">
                <a:latin typeface="Tahoma" pitchFamily="34" charset="0"/>
              </a:rPr>
              <a:t>.</a:t>
            </a:r>
            <a:endParaRPr lang="en-US" sz="1600" dirty="0">
              <a:latin typeface="Tahoma" pitchFamily="34" charset="0"/>
            </a:endParaRPr>
          </a:p>
        </p:txBody>
      </p:sp>
      <p:sp>
        <p:nvSpPr>
          <p:cNvPr id="15369" name="Text Box 10"/>
          <p:cNvSpPr txBox="1">
            <a:spLocks noChangeArrowheads="1"/>
          </p:cNvSpPr>
          <p:nvPr/>
        </p:nvSpPr>
        <p:spPr bwMode="auto">
          <a:xfrm>
            <a:off x="1476375" y="4171950"/>
            <a:ext cx="533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solidFill>
                  <a:srgbClr val="FF0000"/>
                </a:solidFill>
              </a:rPr>
              <a:t>q</a:t>
            </a:r>
            <a:endParaRPr lang="en-US" sz="1600" b="1">
              <a:solidFill>
                <a:srgbClr val="FF0000"/>
              </a:solidFill>
            </a:endParaRPr>
          </a:p>
        </p:txBody>
      </p:sp>
      <p:sp>
        <p:nvSpPr>
          <p:cNvPr id="15370" name="Line 11"/>
          <p:cNvSpPr>
            <a:spLocks noChangeShapeType="1"/>
          </p:cNvSpPr>
          <p:nvPr/>
        </p:nvSpPr>
        <p:spPr bwMode="auto">
          <a:xfrm flipV="1">
            <a:off x="1704975" y="4019550"/>
            <a:ext cx="304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5371" name="Text Box 12"/>
          <p:cNvSpPr txBox="1">
            <a:spLocks noChangeArrowheads="1"/>
          </p:cNvSpPr>
          <p:nvPr/>
        </p:nvSpPr>
        <p:spPr bwMode="auto">
          <a:xfrm>
            <a:off x="1752600" y="4724400"/>
            <a:ext cx="533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solidFill>
                  <a:srgbClr val="FF0000"/>
                </a:solidFill>
              </a:rPr>
              <a:t>r</a:t>
            </a:r>
            <a:endParaRPr lang="en-US" sz="1600" b="1">
              <a:solidFill>
                <a:srgbClr val="FF0000"/>
              </a:solidFill>
            </a:endParaRPr>
          </a:p>
        </p:txBody>
      </p:sp>
      <p:sp>
        <p:nvSpPr>
          <p:cNvPr id="15372" name="Line 13"/>
          <p:cNvSpPr>
            <a:spLocks noChangeShapeType="1"/>
          </p:cNvSpPr>
          <p:nvPr/>
        </p:nvSpPr>
        <p:spPr bwMode="auto">
          <a:xfrm flipV="1">
            <a:off x="1981200" y="4724400"/>
            <a:ext cx="533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DP liste – Za vježbu</a:t>
            </a:r>
            <a:endParaRPr lang="en-US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86000"/>
            <a:ext cx="8534400" cy="41148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Kod dvostruko-povezane liste uopšte nije potrebno pamtiti glavu jer se možemo po listi kretati u oba pravca, i ka kraju i ka početku.</a:t>
            </a:r>
          </a:p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U zbirci je dat zadatak kod kojeg se element dodaje u </a:t>
            </a:r>
            <a:r>
              <a:rPr lang="sr-Latn-CS" sz="2400" dirty="0" smtClean="0"/>
              <a:t>dvostruko-povezanu </a:t>
            </a:r>
            <a:r>
              <a:rPr lang="sr-Latn-CS" sz="2400" dirty="0" smtClean="0"/>
              <a:t>listu, a funkciji se proslijeđuje glava liste.</a:t>
            </a:r>
          </a:p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Prepravite dati zadatak tako da se funkciji može proslijediti pokazivač na bilo koji čvor u listi.</a:t>
            </a:r>
          </a:p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Napisati i funkciju koja briše čvor iz sortirane </a:t>
            </a:r>
            <a:r>
              <a:rPr lang="sr-Latn-CS" sz="2400" dirty="0" smtClean="0"/>
              <a:t>dvostruko-povezane </a:t>
            </a:r>
            <a:r>
              <a:rPr lang="sr-Latn-CS" sz="2400" dirty="0" smtClean="0"/>
              <a:t>liste, a da se funkciji proslijeđuje pokazivač na proizvoljni čvor liste.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Grafovi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09800"/>
            <a:ext cx="8534400" cy="44196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Liste su izuzetno napredni podaci. Pored pomenutih postoje i drugi tipovi lista koji, iz razloga složenosti i vremena kojeg u kursu imamo, neće biti razrađivani.</a:t>
            </a:r>
          </a:p>
          <a:p>
            <a:pPr algn="just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b="1" dirty="0" smtClean="0">
                <a:solidFill>
                  <a:srgbClr val="FF0000"/>
                </a:solidFill>
              </a:rPr>
              <a:t>Graf</a:t>
            </a:r>
            <a:r>
              <a:rPr lang="sr-Latn-CS" sz="2400" dirty="0" smtClean="0"/>
              <a:t> je još jedan</a:t>
            </a:r>
            <a:r>
              <a:rPr lang="en-US" sz="2400" dirty="0" smtClean="0"/>
              <a:t> </a:t>
            </a:r>
            <a:r>
              <a:rPr lang="sr-Latn-CS" sz="2400" dirty="0" smtClean="0"/>
              <a:t>veoma napred</a:t>
            </a:r>
            <a:r>
              <a:rPr lang="en-US" sz="2400" dirty="0" smtClean="0"/>
              <a:t>a</a:t>
            </a:r>
            <a:r>
              <a:rPr lang="sr-Latn-CS" sz="2400" dirty="0" smtClean="0"/>
              <a:t>n tip podataka.</a:t>
            </a:r>
          </a:p>
          <a:p>
            <a:pPr algn="just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Graf je skup čvorova u kojem svaki čvor može da pokaže na proizvoljan broj drugih čvorova.</a:t>
            </a:r>
          </a:p>
          <a:p>
            <a:pPr algn="just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Precizna matematička definicija grafa je:</a:t>
            </a:r>
          </a:p>
          <a:p>
            <a:pPr marL="622300" lvl="1" indent="0" algn="just" eaLnBrk="1" hangingPunct="1">
              <a:lnSpc>
                <a:spcPct val="90000"/>
              </a:lnSpc>
              <a:buNone/>
            </a:pPr>
            <a:r>
              <a:rPr lang="sr-Latn-CS" sz="2000" dirty="0" smtClean="0"/>
              <a:t>Graf </a:t>
            </a:r>
            <a:r>
              <a:rPr lang="sr-Latn-CS" sz="2000" b="1" dirty="0" smtClean="0">
                <a:solidFill>
                  <a:srgbClr val="FF0000"/>
                </a:solidFill>
              </a:rPr>
              <a:t>G=(V,E)</a:t>
            </a:r>
            <a:r>
              <a:rPr lang="sr-Latn-CS" sz="2000" dirty="0" smtClean="0"/>
              <a:t> je uređeni par koji se sastoji od konačnog nepraznog skupa čvorova </a:t>
            </a:r>
            <a:r>
              <a:rPr lang="sr-Latn-CS" sz="2000" b="1" dirty="0" smtClean="0">
                <a:solidFill>
                  <a:srgbClr val="FF0000"/>
                </a:solidFill>
              </a:rPr>
              <a:t>V</a:t>
            </a:r>
            <a:r>
              <a:rPr lang="sr-Latn-CS" sz="2000" dirty="0" smtClean="0"/>
              <a:t> i skupa ivica </a:t>
            </a:r>
            <a:r>
              <a:rPr lang="sr-Latn-CS" sz="2000" b="1" dirty="0" smtClean="0">
                <a:solidFill>
                  <a:srgbClr val="FF0000"/>
                </a:solidFill>
              </a:rPr>
              <a:t>E</a:t>
            </a:r>
            <a:r>
              <a:rPr lang="sr-Latn-CS" sz="2000" dirty="0" smtClean="0"/>
              <a:t>. Ako je ivica uređeni par čvorova </a:t>
            </a:r>
            <a:r>
              <a:rPr lang="sr-Latn-CS" sz="2000" b="1" dirty="0" smtClean="0">
                <a:solidFill>
                  <a:srgbClr val="FF0000"/>
                </a:solidFill>
              </a:rPr>
              <a:t>(v,w)</a:t>
            </a:r>
            <a:r>
              <a:rPr lang="sr-Latn-CS" sz="2000" dirty="0" smtClean="0"/>
              <a:t> iz skupa </a:t>
            </a:r>
            <a:r>
              <a:rPr lang="sr-Latn-CS" sz="2000" b="1" dirty="0" smtClean="0">
                <a:solidFill>
                  <a:srgbClr val="FF0000"/>
                </a:solidFill>
              </a:rPr>
              <a:t>V</a:t>
            </a:r>
            <a:r>
              <a:rPr lang="sr-Latn-CS" sz="2000" dirty="0"/>
              <a:t> </a:t>
            </a:r>
            <a:r>
              <a:rPr lang="sr-Latn-CS" sz="2000" dirty="0" smtClean="0"/>
              <a:t>gdje je </a:t>
            </a:r>
            <a:r>
              <a:rPr lang="sr-Latn-CS" sz="2000" b="1" dirty="0" smtClean="0">
                <a:solidFill>
                  <a:srgbClr val="FF0000"/>
                </a:solidFill>
              </a:rPr>
              <a:t>v</a:t>
            </a:r>
            <a:r>
              <a:rPr lang="sr-Latn-CS" sz="2000" dirty="0" smtClean="0"/>
              <a:t> početak, a </a:t>
            </a:r>
            <a:r>
              <a:rPr lang="sr-Latn-CS" sz="2000" b="1" dirty="0" smtClean="0">
                <a:solidFill>
                  <a:srgbClr val="FF0000"/>
                </a:solidFill>
              </a:rPr>
              <a:t>w</a:t>
            </a:r>
            <a:r>
              <a:rPr lang="sr-Latn-CS" sz="2000" dirty="0" smtClean="0"/>
              <a:t> kraj ivice tada govorimo o </a:t>
            </a:r>
            <a:r>
              <a:rPr lang="sr-Latn-CS" sz="2000" b="1" dirty="0" smtClean="0">
                <a:solidFill>
                  <a:srgbClr val="3333CC"/>
                </a:solidFill>
              </a:rPr>
              <a:t>usmjerenom grafu</a:t>
            </a:r>
            <a:r>
              <a:rPr lang="sr-Latn-CS" sz="2000" dirty="0"/>
              <a:t>.</a:t>
            </a:r>
            <a:r>
              <a:rPr lang="sr-Latn-CS" sz="2000" dirty="0" smtClean="0"/>
              <a:t> U </a:t>
            </a:r>
            <a:r>
              <a:rPr lang="sr-Latn-CS" sz="2000" dirty="0"/>
              <a:t>suprotnom je </a:t>
            </a:r>
            <a:r>
              <a:rPr lang="sr-Latn-CS" sz="2000" dirty="0" smtClean="0"/>
              <a:t>riječ o</a:t>
            </a:r>
            <a:r>
              <a:rPr lang="sr-Latn-CS" sz="2000" dirty="0" smtClean="0">
                <a:solidFill>
                  <a:srgbClr val="3333CC"/>
                </a:solidFill>
              </a:rPr>
              <a:t> </a:t>
            </a:r>
            <a:r>
              <a:rPr lang="sr-Latn-CS" sz="2000" b="1" dirty="0" smtClean="0">
                <a:solidFill>
                  <a:srgbClr val="3333CC"/>
                </a:solidFill>
              </a:rPr>
              <a:t>neusmjerenom grafu</a:t>
            </a:r>
            <a:r>
              <a:rPr lang="sr-Latn-CS" sz="20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Vizuelizacija grafa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" y="2133600"/>
            <a:ext cx="8915400" cy="533400"/>
          </a:xfrm>
        </p:spPr>
        <p:txBody>
          <a:bodyPr/>
          <a:lstStyle/>
          <a:p>
            <a:pPr eaLnBrk="1" hangingPunct="1"/>
            <a:r>
              <a:rPr lang="sr-Latn-CS" sz="2400" smtClean="0"/>
              <a:t>Standardna metodologija za vizuelizaciju grafa je data na slici.</a:t>
            </a:r>
            <a:endParaRPr lang="en-US" sz="2400" smtClean="0"/>
          </a:p>
        </p:txBody>
      </p:sp>
      <p:sp>
        <p:nvSpPr>
          <p:cNvPr id="18436" name="Rectangle 5"/>
          <p:cNvSpPr>
            <a:spLocks noChangeArrowheads="1"/>
          </p:cNvSpPr>
          <p:nvPr/>
        </p:nvSpPr>
        <p:spPr bwMode="auto">
          <a:xfrm>
            <a:off x="3752850" y="28670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18437" name="Picture 4" descr="Gra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400425"/>
            <a:ext cx="2819400" cy="193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3810000" y="2895600"/>
            <a:ext cx="5105400" cy="330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sr-Latn-CS" sz="2200" dirty="0">
                <a:latin typeface="Tahoma" pitchFamily="34" charset="0"/>
              </a:rPr>
              <a:t>Predmetni graf ima četiri čvora. Ovo je usmjeren graf. Kod usmjerenog grafa koriste se strelice da prikažu početni i krajnji čvor ivice (krajnji čvor je onaj na koji pokazuje strelica). </a:t>
            </a:r>
            <a:endParaRPr lang="en-US" sz="2200" dirty="0">
              <a:latin typeface="Tahoma" pitchFamily="34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sr-Latn-CS" sz="2200" dirty="0">
                <a:latin typeface="Tahoma" pitchFamily="34" charset="0"/>
              </a:rPr>
              <a:t>Kod usmjerenog grafa dozvoljena je ivica </a:t>
            </a:r>
            <a:r>
              <a:rPr lang="sr-Latn-CS" sz="2200" b="1" dirty="0">
                <a:latin typeface="Tahoma" pitchFamily="34" charset="0"/>
              </a:rPr>
              <a:t>(v,v)</a:t>
            </a:r>
            <a:r>
              <a:rPr lang="sr-Latn-CS" sz="2200" dirty="0">
                <a:latin typeface="Tahoma" pitchFamily="34" charset="0"/>
              </a:rPr>
              <a:t>, dok kod neusmjerenog nije dozvoljeno da isti čvor bude i početak i kraj ivice.</a:t>
            </a:r>
            <a:endParaRPr lang="en-US" sz="2200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Graf - Definicije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553450" cy="44196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400" dirty="0" err="1" smtClean="0"/>
              <a:t>Ako</a:t>
            </a:r>
            <a:r>
              <a:rPr lang="en-US" sz="2400" dirty="0" smtClean="0"/>
              <a:t> </a:t>
            </a:r>
            <a:r>
              <a:rPr lang="en-US" sz="2400" dirty="0" err="1" smtClean="0"/>
              <a:t>postoji</a:t>
            </a:r>
            <a:r>
              <a:rPr lang="en-US" sz="2400" dirty="0" smtClean="0"/>
              <a:t> </a:t>
            </a:r>
            <a:r>
              <a:rPr lang="en-US" sz="2400" dirty="0" err="1" smtClean="0"/>
              <a:t>ivica</a:t>
            </a: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(</a:t>
            </a:r>
            <a:r>
              <a:rPr lang="en-US" sz="2400" b="1" dirty="0" err="1" smtClean="0">
                <a:solidFill>
                  <a:srgbClr val="FF0000"/>
                </a:solidFill>
              </a:rPr>
              <a:t>v,w</a:t>
            </a:r>
            <a:r>
              <a:rPr lang="en-US" sz="2400" b="1" dirty="0" smtClean="0">
                <a:solidFill>
                  <a:srgbClr val="FF0000"/>
                </a:solidFill>
              </a:rPr>
              <a:t>)</a:t>
            </a:r>
            <a:r>
              <a:rPr lang="en-US" sz="2400" dirty="0" smtClean="0"/>
              <a:t> u </a:t>
            </a:r>
            <a:r>
              <a:rPr lang="en-US" sz="2400" dirty="0" err="1" smtClean="0"/>
              <a:t>grafu</a:t>
            </a:r>
            <a:r>
              <a:rPr lang="en-US" sz="2400" dirty="0" smtClean="0"/>
              <a:t> </a:t>
            </a:r>
            <a:r>
              <a:rPr lang="en-US" sz="2400" dirty="0" err="1" smtClean="0"/>
              <a:t>ka</a:t>
            </a:r>
            <a:r>
              <a:rPr lang="sr-Latn-CS" sz="2400" dirty="0" smtClean="0"/>
              <a:t>že se da je čvor </a:t>
            </a:r>
            <a:r>
              <a:rPr lang="sr-Latn-CS" sz="2400" b="1" dirty="0" smtClean="0">
                <a:solidFill>
                  <a:srgbClr val="FF0000"/>
                </a:solidFill>
              </a:rPr>
              <a:t>w</a:t>
            </a:r>
            <a:r>
              <a:rPr lang="sr-Latn-CS" sz="2400" dirty="0" smtClean="0"/>
              <a:t> </a:t>
            </a:r>
            <a:r>
              <a:rPr lang="sr-Latn-CS" sz="2400" u="sng" dirty="0" smtClean="0"/>
              <a:t>susjed</a:t>
            </a:r>
            <a:r>
              <a:rPr lang="sr-Latn-CS" sz="2400" dirty="0" smtClean="0"/>
              <a:t> čvora </a:t>
            </a:r>
            <a:r>
              <a:rPr lang="sr-Latn-CS" sz="2400" b="1" dirty="0" smtClean="0">
                <a:solidFill>
                  <a:srgbClr val="FF0000"/>
                </a:solidFill>
              </a:rPr>
              <a:t>v</a:t>
            </a:r>
            <a:r>
              <a:rPr lang="sr-Latn-CS" sz="2400" dirty="0" smtClean="0"/>
              <a:t> (ovo ne implicira da je </a:t>
            </a:r>
            <a:r>
              <a:rPr lang="sr-Latn-CS" sz="2400" b="1" dirty="0" smtClean="0">
                <a:solidFill>
                  <a:srgbClr val="FF0000"/>
                </a:solidFill>
              </a:rPr>
              <a:t>v</a:t>
            </a:r>
            <a:r>
              <a:rPr lang="sr-Latn-CS" sz="2400" dirty="0" smtClean="0"/>
              <a:t> susjed čvora </a:t>
            </a:r>
            <a:r>
              <a:rPr lang="sr-Latn-CS" sz="2400" b="1" dirty="0" smtClean="0">
                <a:solidFill>
                  <a:srgbClr val="FF0000"/>
                </a:solidFill>
              </a:rPr>
              <a:t>w</a:t>
            </a:r>
            <a:r>
              <a:rPr lang="sr-Latn-CS" sz="2400" dirty="0" smtClean="0"/>
              <a:t>).</a:t>
            </a:r>
          </a:p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Broj čvorova koji su susjedi čvora </a:t>
            </a:r>
            <a:r>
              <a:rPr lang="sr-Latn-CS" sz="2400" b="1" dirty="0" smtClean="0">
                <a:solidFill>
                  <a:srgbClr val="FF0000"/>
                </a:solidFill>
              </a:rPr>
              <a:t>v</a:t>
            </a:r>
            <a:r>
              <a:rPr lang="sr-Latn-CS" sz="2400" dirty="0" smtClean="0"/>
              <a:t> naziva se </a:t>
            </a:r>
            <a:r>
              <a:rPr lang="sr-Latn-CS" sz="2400" u="sng" dirty="0" smtClean="0"/>
              <a:t>izlazni stepen čvora</a:t>
            </a:r>
            <a:r>
              <a:rPr lang="sr-Latn-CS" sz="2400" dirty="0" smtClean="0"/>
              <a:t>.</a:t>
            </a:r>
          </a:p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Skup ivica </a:t>
            </a:r>
            <a:r>
              <a:rPr lang="sr-Latn-CS" sz="2400" b="1" dirty="0" smtClean="0">
                <a:solidFill>
                  <a:srgbClr val="FF0000"/>
                </a:solidFill>
              </a:rPr>
              <a:t>(v</a:t>
            </a:r>
            <a:r>
              <a:rPr lang="sr-Latn-CS" sz="2400" b="1" baseline="-25000" dirty="0" smtClean="0">
                <a:solidFill>
                  <a:srgbClr val="FF0000"/>
                </a:solidFill>
              </a:rPr>
              <a:t>1</a:t>
            </a:r>
            <a:r>
              <a:rPr lang="sr-Latn-CS" sz="2400" b="1" dirty="0" smtClean="0">
                <a:solidFill>
                  <a:srgbClr val="FF0000"/>
                </a:solidFill>
              </a:rPr>
              <a:t>,v</a:t>
            </a:r>
            <a:r>
              <a:rPr lang="sr-Latn-CS" sz="2400" b="1" baseline="-25000" dirty="0" smtClean="0">
                <a:solidFill>
                  <a:srgbClr val="FF0000"/>
                </a:solidFill>
              </a:rPr>
              <a:t>2</a:t>
            </a:r>
            <a:r>
              <a:rPr lang="sr-Latn-CS" sz="2400" b="1" dirty="0" smtClean="0">
                <a:solidFill>
                  <a:srgbClr val="FF0000"/>
                </a:solidFill>
              </a:rPr>
              <a:t>),(v</a:t>
            </a:r>
            <a:r>
              <a:rPr lang="sr-Latn-CS" sz="2400" b="1" baseline="-25000" dirty="0" smtClean="0">
                <a:solidFill>
                  <a:srgbClr val="FF0000"/>
                </a:solidFill>
              </a:rPr>
              <a:t>2</a:t>
            </a:r>
            <a:r>
              <a:rPr lang="sr-Latn-CS" sz="2400" b="1" dirty="0" smtClean="0">
                <a:solidFill>
                  <a:srgbClr val="FF0000"/>
                </a:solidFill>
              </a:rPr>
              <a:t>,v</a:t>
            </a:r>
            <a:r>
              <a:rPr lang="sr-Latn-CS" sz="2400" b="1" baseline="-25000" dirty="0" smtClean="0">
                <a:solidFill>
                  <a:srgbClr val="FF0000"/>
                </a:solidFill>
              </a:rPr>
              <a:t>3</a:t>
            </a:r>
            <a:r>
              <a:rPr lang="sr-Latn-CS" sz="2400" b="1" dirty="0" smtClean="0">
                <a:solidFill>
                  <a:srgbClr val="FF0000"/>
                </a:solidFill>
              </a:rPr>
              <a:t>),...,(v</a:t>
            </a:r>
            <a:r>
              <a:rPr lang="sr-Latn-CS" sz="2400" b="1" baseline="-25000" dirty="0" smtClean="0">
                <a:solidFill>
                  <a:srgbClr val="FF0000"/>
                </a:solidFill>
              </a:rPr>
              <a:t>n-1</a:t>
            </a:r>
            <a:r>
              <a:rPr lang="sr-Latn-CS" sz="2400" b="1" dirty="0" smtClean="0">
                <a:solidFill>
                  <a:srgbClr val="FF0000"/>
                </a:solidFill>
              </a:rPr>
              <a:t>,v</a:t>
            </a:r>
            <a:r>
              <a:rPr lang="sr-Latn-CS" sz="2400" b="1" baseline="-25000" dirty="0" smtClean="0">
                <a:solidFill>
                  <a:srgbClr val="FF0000"/>
                </a:solidFill>
              </a:rPr>
              <a:t>n</a:t>
            </a:r>
            <a:r>
              <a:rPr lang="sr-Latn-CS" sz="2400" b="1" dirty="0" smtClean="0">
                <a:solidFill>
                  <a:srgbClr val="FF0000"/>
                </a:solidFill>
              </a:rPr>
              <a:t>)</a:t>
            </a:r>
            <a:r>
              <a:rPr lang="sr-Latn-CS" sz="2400" dirty="0" smtClean="0"/>
              <a:t> naziva se </a:t>
            </a:r>
            <a:r>
              <a:rPr lang="sr-Latn-CS" sz="2400" u="sng" dirty="0" smtClean="0"/>
              <a:t>put</a:t>
            </a:r>
            <a:r>
              <a:rPr lang="sr-Latn-CS" sz="2400" dirty="0" smtClean="0"/>
              <a:t> od čvora </a:t>
            </a:r>
            <a:r>
              <a:rPr lang="sr-Latn-CS" sz="2400" b="1" dirty="0" smtClean="0">
                <a:solidFill>
                  <a:srgbClr val="FF0000"/>
                </a:solidFill>
              </a:rPr>
              <a:t>v</a:t>
            </a:r>
            <a:r>
              <a:rPr lang="sr-Latn-CS" sz="2400" b="1" baseline="-25000" dirty="0" smtClean="0">
                <a:solidFill>
                  <a:srgbClr val="FF0000"/>
                </a:solidFill>
              </a:rPr>
              <a:t>1</a:t>
            </a:r>
            <a:r>
              <a:rPr lang="sr-Latn-CS" sz="2400" dirty="0" smtClean="0"/>
              <a:t> do čvora </a:t>
            </a:r>
            <a:r>
              <a:rPr lang="sr-Latn-CS" sz="2400" b="1" dirty="0" smtClean="0">
                <a:solidFill>
                  <a:srgbClr val="FF0000"/>
                </a:solidFill>
              </a:rPr>
              <a:t>v</a:t>
            </a:r>
            <a:r>
              <a:rPr lang="sr-Latn-CS" sz="2400" b="1" baseline="-25000" dirty="0" smtClean="0">
                <a:solidFill>
                  <a:srgbClr val="FF0000"/>
                </a:solidFill>
              </a:rPr>
              <a:t>n</a:t>
            </a:r>
            <a:r>
              <a:rPr lang="sr-Latn-CS" sz="2400" dirty="0" smtClean="0"/>
              <a:t>.</a:t>
            </a:r>
          </a:p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Dati put je </a:t>
            </a:r>
            <a:r>
              <a:rPr lang="sr-Latn-CS" sz="2400" u="sng" dirty="0" smtClean="0"/>
              <a:t>dužine</a:t>
            </a:r>
            <a:r>
              <a:rPr lang="sr-Latn-CS" sz="2400" dirty="0" smtClean="0"/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n-1</a:t>
            </a:r>
            <a:r>
              <a:rPr lang="en-US" sz="2400" dirty="0" smtClean="0"/>
              <a:t>.</a:t>
            </a:r>
          </a:p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400" u="sng" dirty="0" err="1" smtClean="0"/>
              <a:t>Jednostavna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putanja</a:t>
            </a:r>
            <a:r>
              <a:rPr lang="en-US" sz="2400" dirty="0" smtClean="0"/>
              <a:t> je </a:t>
            </a:r>
            <a:r>
              <a:rPr lang="en-US" sz="2400" dirty="0" err="1" smtClean="0"/>
              <a:t>ona</a:t>
            </a:r>
            <a:r>
              <a:rPr lang="en-US" sz="2400" dirty="0" smtClean="0"/>
              <a:t> </a:t>
            </a:r>
            <a:r>
              <a:rPr lang="en-US" sz="2400" dirty="0" err="1" smtClean="0"/>
              <a:t>kod</a:t>
            </a:r>
            <a:r>
              <a:rPr lang="en-US" sz="2400" dirty="0" smtClean="0"/>
              <a:t> </a:t>
            </a:r>
            <a:r>
              <a:rPr lang="sr-Latn-CS" sz="2400" dirty="0" smtClean="0"/>
              <a:t>koje se</a:t>
            </a:r>
            <a:r>
              <a:rPr lang="en-US" sz="2400" dirty="0" smtClean="0"/>
              <a:t> </a:t>
            </a:r>
            <a:r>
              <a:rPr lang="en-US" sz="2400" dirty="0" err="1" smtClean="0"/>
              <a:t>nijedan</a:t>
            </a:r>
            <a:r>
              <a:rPr lang="en-US" sz="2400" dirty="0" smtClean="0"/>
              <a:t> </a:t>
            </a:r>
            <a:r>
              <a:rPr lang="sr-Latn-CS" sz="2400" dirty="0" smtClean="0"/>
              <a:t>čvor osim prvog i posljednjeg ne ponavlja (početak i kraj jednostavne putanje može biti u istom čvoru</a:t>
            </a:r>
            <a:r>
              <a:rPr lang="en-US" sz="2400" dirty="0" smtClean="0"/>
              <a:t>,</a:t>
            </a:r>
            <a:r>
              <a:rPr lang="sr-Latn-CS" sz="2400" dirty="0" smtClean="0"/>
              <a:t> ali ne mora).</a:t>
            </a:r>
          </a:p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u="sng" dirty="0" smtClean="0"/>
              <a:t>Ciklus</a:t>
            </a:r>
            <a:r>
              <a:rPr lang="sr-Latn-CS" sz="2400" dirty="0" smtClean="0"/>
              <a:t> je jednostavna putanja dužine makar </a:t>
            </a:r>
            <a:r>
              <a:rPr lang="sr-Latn-CS" sz="2400" b="1" dirty="0" smtClean="0">
                <a:solidFill>
                  <a:srgbClr val="FF3300"/>
                </a:solidFill>
              </a:rPr>
              <a:t>3</a:t>
            </a:r>
            <a:r>
              <a:rPr lang="en-US" sz="2400" b="1" dirty="0" smtClean="0">
                <a:solidFill>
                  <a:srgbClr val="FF3300"/>
                </a:solidFill>
              </a:rPr>
              <a:t> </a:t>
            </a:r>
            <a:r>
              <a:rPr lang="sr-Latn-CS" sz="2400" dirty="0" smtClean="0"/>
              <a:t>koja počinje i završava se u istom čvoru.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Predstavljanje grafa</a:t>
            </a:r>
            <a:endParaRPr lang="en-US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86000"/>
            <a:ext cx="8534400" cy="4191000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Postavlja se pitanje kako se grafovi memorijski predstavljaju. </a:t>
            </a:r>
          </a:p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Čvorovi grafa predstavljaju neke podatke strukturnog tipa. </a:t>
            </a:r>
            <a:endParaRPr lang="en-US" sz="2400" dirty="0" smtClean="0"/>
          </a:p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Postoje tri načina da se memorišu veze između čvorova.</a:t>
            </a:r>
            <a:endParaRPr lang="en-US" sz="2400" dirty="0" smtClean="0"/>
          </a:p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Prvi način </a:t>
            </a:r>
            <a:r>
              <a:rPr lang="sr-Latn-CS" sz="2400" dirty="0"/>
              <a:t>je preko </a:t>
            </a:r>
            <a:r>
              <a:rPr lang="sr-Latn-CS" sz="2400" b="1" dirty="0" smtClean="0">
                <a:solidFill>
                  <a:srgbClr val="FF0000"/>
                </a:solidFill>
              </a:rPr>
              <a:t>matrice susjedstva</a:t>
            </a:r>
            <a:r>
              <a:rPr lang="sr-Latn-CS" sz="2400" dirty="0" smtClean="0"/>
              <a:t>. Ako je </a:t>
            </a:r>
            <a:r>
              <a:rPr lang="sr-Latn-CS" sz="2400" b="1" dirty="0" smtClean="0">
                <a:solidFill>
                  <a:srgbClr val="FF0000"/>
                </a:solidFill>
              </a:rPr>
              <a:t>N</a:t>
            </a:r>
            <a:r>
              <a:rPr lang="sr-Latn-CS" sz="2400" b="1" baseline="-25000" dirty="0" smtClean="0">
                <a:solidFill>
                  <a:srgbClr val="FF0000"/>
                </a:solidFill>
              </a:rPr>
              <a:t>V</a:t>
            </a:r>
            <a:r>
              <a:rPr lang="en-US" sz="2400" dirty="0" smtClean="0"/>
              <a:t> </a:t>
            </a:r>
            <a:r>
              <a:rPr lang="en-US" sz="2400" dirty="0" err="1" smtClean="0"/>
              <a:t>broj</a:t>
            </a:r>
            <a:r>
              <a:rPr lang="en-US" sz="2400" dirty="0" smtClean="0"/>
              <a:t> </a:t>
            </a:r>
            <a:r>
              <a:rPr lang="sr-Latn-CS" sz="2400" dirty="0" smtClean="0"/>
              <a:t>čvorova u grafu, matrica susjedstva je matrica dimenzija </a:t>
            </a:r>
            <a:r>
              <a:rPr lang="sr-Latn-CS" sz="2400" b="1" dirty="0" smtClean="0">
                <a:solidFill>
                  <a:srgbClr val="FF0000"/>
                </a:solidFill>
              </a:rPr>
              <a:t>N</a:t>
            </a:r>
            <a:r>
              <a:rPr lang="sr-Latn-CS" sz="2400" b="1" baseline="-25000" dirty="0" smtClean="0">
                <a:solidFill>
                  <a:srgbClr val="FF0000"/>
                </a:solidFill>
              </a:rPr>
              <a:t>V</a:t>
            </a:r>
            <a:r>
              <a:rPr lang="sr-Latn-CS" sz="2400" b="1" dirty="0" smtClean="0">
                <a:solidFill>
                  <a:srgbClr val="FF0000"/>
                </a:solidFill>
              </a:rPr>
              <a:t>×N</a:t>
            </a:r>
            <a:r>
              <a:rPr lang="sr-Latn-CS" sz="2400" b="1" baseline="-25000" dirty="0" smtClean="0">
                <a:solidFill>
                  <a:srgbClr val="FF0000"/>
                </a:solidFill>
              </a:rPr>
              <a:t>V</a:t>
            </a:r>
            <a:r>
              <a:rPr lang="sr-Latn-CS" sz="2400" dirty="0" smtClean="0"/>
              <a:t>, sa vrijednošću </a:t>
            </a:r>
            <a:r>
              <a:rPr lang="sr-Latn-CS" sz="2400" b="1" dirty="0" smtClean="0">
                <a:solidFill>
                  <a:srgbClr val="3333CC"/>
                </a:solidFill>
              </a:rPr>
              <a:t>1</a:t>
            </a:r>
            <a:r>
              <a:rPr lang="sr-Latn-CS" sz="2400" dirty="0" smtClean="0"/>
              <a:t> upisanom na poziciji </a:t>
            </a:r>
            <a:r>
              <a:rPr lang="en-US" sz="2400" b="1" dirty="0" smtClean="0">
                <a:solidFill>
                  <a:srgbClr val="3333CC"/>
                </a:solidFill>
              </a:rPr>
              <a:t>[I][J]</a:t>
            </a:r>
            <a:r>
              <a:rPr lang="en-US" sz="2400" dirty="0" smtClean="0"/>
              <a:t> </a:t>
            </a:r>
            <a:r>
              <a:rPr lang="en-US" sz="2400" dirty="0" err="1" smtClean="0"/>
              <a:t>ako</a:t>
            </a:r>
            <a:r>
              <a:rPr lang="en-US" sz="2400" dirty="0" smtClean="0"/>
              <a:t> je </a:t>
            </a:r>
            <a:r>
              <a:rPr lang="sr-Latn-CS" sz="2400" dirty="0" smtClean="0"/>
              <a:t>čvor </a:t>
            </a:r>
            <a:r>
              <a:rPr lang="sr-Latn-CS" sz="2400" b="1" dirty="0" smtClean="0">
                <a:solidFill>
                  <a:srgbClr val="3333CC"/>
                </a:solidFill>
              </a:rPr>
              <a:t>J</a:t>
            </a:r>
            <a:r>
              <a:rPr lang="sr-Latn-CS" sz="2400" dirty="0" smtClean="0"/>
              <a:t> </a:t>
            </a:r>
            <a:r>
              <a:rPr lang="sr-Latn-CS" sz="2400" u="sng" dirty="0" smtClean="0"/>
              <a:t>susjed</a:t>
            </a:r>
            <a:r>
              <a:rPr lang="sr-Latn-CS" sz="2400" dirty="0" smtClean="0"/>
              <a:t> čvoru </a:t>
            </a:r>
            <a:r>
              <a:rPr lang="sr-Latn-CS" sz="2400" b="1" dirty="0" smtClean="0">
                <a:solidFill>
                  <a:srgbClr val="3333CC"/>
                </a:solidFill>
              </a:rPr>
              <a:t>I</a:t>
            </a:r>
            <a:r>
              <a:rPr lang="sr-Latn-CS" sz="2400" dirty="0" smtClean="0"/>
              <a:t>. Ako čvor </a:t>
            </a:r>
            <a:r>
              <a:rPr lang="sr-Latn-CS" sz="2400" b="1" dirty="0" smtClean="0">
                <a:solidFill>
                  <a:srgbClr val="3333CC"/>
                </a:solidFill>
              </a:rPr>
              <a:t>J</a:t>
            </a:r>
            <a:r>
              <a:rPr lang="sr-Latn-CS" sz="2400" dirty="0" smtClean="0"/>
              <a:t> </a:t>
            </a:r>
            <a:r>
              <a:rPr lang="sr-Latn-CS" sz="2400" u="sng" dirty="0" smtClean="0"/>
              <a:t>nije susjed</a:t>
            </a:r>
            <a:r>
              <a:rPr lang="sr-Latn-CS" sz="2400" dirty="0" smtClean="0"/>
              <a:t> čvoru </a:t>
            </a:r>
            <a:r>
              <a:rPr lang="sr-Latn-CS" sz="2400" b="1" dirty="0" smtClean="0">
                <a:solidFill>
                  <a:srgbClr val="3333CC"/>
                </a:solidFill>
              </a:rPr>
              <a:t>I</a:t>
            </a:r>
            <a:r>
              <a:rPr lang="sr-Latn-CS" sz="2400" dirty="0" smtClean="0"/>
              <a:t> onda se na odgovarajuće mjesto u matrici susjedstva upisuje </a:t>
            </a:r>
            <a:r>
              <a:rPr lang="sr-Latn-CS" sz="2400" b="1" dirty="0" smtClean="0">
                <a:solidFill>
                  <a:srgbClr val="3333CC"/>
                </a:solidFill>
              </a:rPr>
              <a:t>0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Matrica susjedstva</a:t>
            </a:r>
            <a:endParaRPr lang="en-US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4648200"/>
            <a:ext cx="8763000" cy="1981200"/>
          </a:xfrm>
        </p:spPr>
        <p:txBody>
          <a:bodyPr/>
          <a:lstStyle/>
          <a:p>
            <a:pPr algn="just" eaLnBrk="1" hangingPunct="1"/>
            <a:r>
              <a:rPr lang="sr-Latn-CS" sz="2000" dirty="0" smtClean="0"/>
              <a:t>Dakle, pored predstave čvora dodaje se veoma jednostavna matrica susjedstva. Na osnovu matrice susjedstva se lako može provjeriti da li je u pitanju usmjereni ili neusmjereni graf. </a:t>
            </a:r>
            <a:r>
              <a:rPr lang="sr-Latn-CS" sz="2000" dirty="0" smtClean="0">
                <a:solidFill>
                  <a:srgbClr val="FF0000"/>
                </a:solidFill>
              </a:rPr>
              <a:t>Kako?</a:t>
            </a:r>
            <a:r>
              <a:rPr lang="sr-Latn-CS" sz="2000" dirty="0" smtClean="0"/>
              <a:t> Takođe, veoma jednostavno se određuje izlazni stepen svakog čvora. </a:t>
            </a:r>
            <a:r>
              <a:rPr lang="sr-Latn-CS" sz="2000" dirty="0" smtClean="0">
                <a:solidFill>
                  <a:srgbClr val="FF0000"/>
                </a:solidFill>
              </a:rPr>
              <a:t>Kako?</a:t>
            </a:r>
            <a:r>
              <a:rPr lang="sr-Latn-CS" sz="2000" dirty="0" smtClean="0"/>
              <a:t> I mnoštvo drugih informacija o grafu ili obrada grafa se može izvršiti na veoma jednostavan način preko matrice susjedstva.</a:t>
            </a:r>
            <a:endParaRPr lang="en-US" sz="2000" dirty="0" smtClean="0"/>
          </a:p>
        </p:txBody>
      </p:sp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2319338" y="28051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09" name="Text Box 8"/>
          <p:cNvSpPr txBox="1">
            <a:spLocks noChangeArrowheads="1"/>
          </p:cNvSpPr>
          <p:nvPr/>
        </p:nvSpPr>
        <p:spPr bwMode="auto">
          <a:xfrm>
            <a:off x="2590800" y="4114800"/>
            <a:ext cx="457200" cy="263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" tIns="9144" rIns="9144" bIns="914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/>
              <a:t>        </a:t>
            </a:r>
            <a:endParaRPr lang="en-US" sz="1600"/>
          </a:p>
        </p:txBody>
      </p:sp>
      <p:sp>
        <p:nvSpPr>
          <p:cNvPr id="21510" name="Text Box 9"/>
          <p:cNvSpPr txBox="1">
            <a:spLocks noChangeArrowheads="1"/>
          </p:cNvSpPr>
          <p:nvPr/>
        </p:nvSpPr>
        <p:spPr bwMode="auto">
          <a:xfrm>
            <a:off x="5029200" y="4114800"/>
            <a:ext cx="457200" cy="263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" tIns="9144" rIns="9144" bIns="914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/>
              <a:t>        </a:t>
            </a:r>
            <a:endParaRPr lang="en-US" sz="1600"/>
          </a:p>
        </p:txBody>
      </p:sp>
      <p:sp>
        <p:nvSpPr>
          <p:cNvPr id="21511" name="Rectangle 11"/>
          <p:cNvSpPr>
            <a:spLocks noChangeArrowheads="1"/>
          </p:cNvSpPr>
          <p:nvPr/>
        </p:nvSpPr>
        <p:spPr bwMode="auto">
          <a:xfrm>
            <a:off x="2257425" y="2705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21512" name="Picture 14" descr="Reprezentacije graf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9" t="8537"/>
          <a:stretch>
            <a:fillRect/>
          </a:stretch>
        </p:blipFill>
        <p:spPr bwMode="auto">
          <a:xfrm>
            <a:off x="1828800" y="2187575"/>
            <a:ext cx="5105400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1" descr="Dodavanje u sredinu lis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025" y="2514600"/>
            <a:ext cx="5819775" cy="177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915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Dodavanje elementa u sredinu liste</a:t>
            </a:r>
            <a:endParaRPr lang="en-US" smtClean="0"/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001000" cy="609600"/>
          </a:xfrm>
        </p:spPr>
        <p:txBody>
          <a:bodyPr/>
          <a:lstStyle/>
          <a:p>
            <a:pPr eaLnBrk="1" hangingPunct="1"/>
            <a:r>
              <a:rPr lang="sr-Latn-CS" sz="2400" smtClean="0"/>
              <a:t>Prvo grafički ilustrujmo što se dešava u ovom slučaju:</a:t>
            </a:r>
            <a:endParaRPr lang="en-US" sz="2400" smtClean="0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3114675" y="30146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52400" y="4495800"/>
            <a:ext cx="8839200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 typeface="Arial" charset="0"/>
              <a:buChar char="•"/>
            </a:pPr>
            <a:r>
              <a:rPr lang="sr-Latn-CS" sz="2000" dirty="0" smtClean="0">
                <a:latin typeface="Tahoma" pitchFamily="34" charset="0"/>
              </a:rPr>
              <a:t>Treba </a:t>
            </a:r>
            <a:r>
              <a:rPr lang="sr-Latn-CS" sz="2000" dirty="0">
                <a:latin typeface="Tahoma" pitchFamily="34" charset="0"/>
              </a:rPr>
              <a:t>odrediti poziciju </a:t>
            </a:r>
            <a:r>
              <a:rPr lang="sr-Latn-CS" sz="2000" dirty="0" smtClean="0">
                <a:latin typeface="Tahoma" pitchFamily="34" charset="0"/>
              </a:rPr>
              <a:t>(element </a:t>
            </a:r>
            <a:r>
              <a:rPr lang="sr-Latn-CS" sz="2000" dirty="0">
                <a:latin typeface="Tahoma" pitchFamily="34" charset="0"/>
              </a:rPr>
              <a:t>liste na </a:t>
            </a:r>
            <a:r>
              <a:rPr lang="sr-Latn-CS" sz="2000" dirty="0" smtClean="0">
                <a:latin typeface="Tahoma" pitchFamily="34" charset="0"/>
              </a:rPr>
              <a:t>koji </a:t>
            </a:r>
            <a:r>
              <a:rPr lang="sr-Latn-CS" sz="2000" dirty="0">
                <a:latin typeface="Tahoma" pitchFamily="34" charset="0"/>
              </a:rPr>
              <a:t>pokazuje pokazivač </a:t>
            </a:r>
            <a:r>
              <a:rPr lang="sr-Latn-CS" sz="2000" dirty="0">
                <a:solidFill>
                  <a:srgbClr val="FF0000"/>
                </a:solidFill>
                <a:latin typeface="Tahoma" pitchFamily="34" charset="0"/>
              </a:rPr>
              <a:t>p</a:t>
            </a:r>
            <a:r>
              <a:rPr lang="sr-Latn-CS" sz="2000" dirty="0">
                <a:latin typeface="Tahoma" pitchFamily="34" charset="0"/>
              </a:rPr>
              <a:t>) iza koje treba ubaciti novi </a:t>
            </a:r>
            <a:r>
              <a:rPr lang="sr-Latn-CS" sz="2000" dirty="0" smtClean="0">
                <a:latin typeface="Tahoma" pitchFamily="34" charset="0"/>
              </a:rPr>
              <a:t>element</a:t>
            </a:r>
            <a:r>
              <a:rPr lang="en-US" sz="2000" dirty="0" smtClean="0">
                <a:latin typeface="Tahoma" pitchFamily="34" charset="0"/>
              </a:rPr>
              <a:t> </a:t>
            </a:r>
            <a:r>
              <a:rPr lang="sr-Latn-ME" sz="2000" dirty="0">
                <a:latin typeface="Tahoma" pitchFamily="34" charset="0"/>
              </a:rPr>
              <a:t>(</a:t>
            </a:r>
            <a:r>
              <a:rPr lang="en-US" sz="2000" dirty="0" err="1" smtClean="0">
                <a:latin typeface="Tahoma" pitchFamily="34" charset="0"/>
              </a:rPr>
              <a:t>na</a:t>
            </a:r>
            <a:r>
              <a:rPr lang="en-US" sz="2000" dirty="0" smtClean="0">
                <a:latin typeface="Tahoma" pitchFamily="34" charset="0"/>
              </a:rPr>
              <a:t> </a:t>
            </a:r>
            <a:r>
              <a:rPr lang="en-US" sz="2000" dirty="0" err="1">
                <a:latin typeface="Tahoma" pitchFamily="34" charset="0"/>
              </a:rPr>
              <a:t>koji</a:t>
            </a:r>
            <a:r>
              <a:rPr lang="en-US" sz="2000" dirty="0">
                <a:latin typeface="Tahoma" pitchFamily="34" charset="0"/>
              </a:rPr>
              <a:t> </a:t>
            </a:r>
            <a:r>
              <a:rPr lang="en-US" sz="2000" dirty="0" err="1">
                <a:latin typeface="Tahoma" pitchFamily="34" charset="0"/>
              </a:rPr>
              <a:t>pokazuje</a:t>
            </a:r>
            <a:r>
              <a:rPr lang="en-US" sz="2000" dirty="0">
                <a:latin typeface="Tahoma" pitchFamily="34" charset="0"/>
              </a:rPr>
              <a:t> </a:t>
            </a:r>
            <a:r>
              <a:rPr lang="en-US" sz="2000" dirty="0" err="1">
                <a:latin typeface="Tahoma" pitchFamily="34" charset="0"/>
              </a:rPr>
              <a:t>pokaziva</a:t>
            </a:r>
            <a:r>
              <a:rPr lang="sr-Latn-CS" sz="2000" dirty="0">
                <a:latin typeface="Tahoma" pitchFamily="34" charset="0"/>
              </a:rPr>
              <a:t>č </a:t>
            </a:r>
            <a:r>
              <a:rPr lang="sr-Latn-CS" sz="2000" dirty="0" smtClean="0">
                <a:solidFill>
                  <a:srgbClr val="FF0000"/>
                </a:solidFill>
                <a:latin typeface="Tahoma" pitchFamily="34" charset="0"/>
              </a:rPr>
              <a:t>t</a:t>
            </a:r>
            <a:r>
              <a:rPr lang="sr-Latn-CS" sz="2000" dirty="0" smtClean="0">
                <a:latin typeface="Tahoma" pitchFamily="34" charset="0"/>
              </a:rPr>
              <a:t>).</a:t>
            </a:r>
            <a:endParaRPr lang="en-US" sz="2000" dirty="0">
              <a:latin typeface="Tahoma" pitchFamily="34" charset="0"/>
            </a:endParaRPr>
          </a:p>
          <a:p>
            <a:pPr algn="just" eaLnBrk="1" hangingPunct="1">
              <a:spcBef>
                <a:spcPct val="50000"/>
              </a:spcBef>
              <a:buFont typeface="Arial" charset="0"/>
              <a:buChar char="•"/>
            </a:pPr>
            <a:r>
              <a:rPr lang="sr-Latn-CS" sz="2000" dirty="0">
                <a:latin typeface="Tahoma" pitchFamily="34" charset="0"/>
              </a:rPr>
              <a:t>Zatim</a:t>
            </a:r>
            <a:r>
              <a:rPr lang="en-US" sz="2000" dirty="0">
                <a:latin typeface="Tahoma" pitchFamily="34" charset="0"/>
              </a:rPr>
              <a:t>,</a:t>
            </a:r>
            <a:r>
              <a:rPr lang="sr-Latn-CS" sz="2000" dirty="0">
                <a:latin typeface="Tahoma" pitchFamily="34" charset="0"/>
              </a:rPr>
              <a:t> pokazivač </a:t>
            </a:r>
            <a:r>
              <a:rPr lang="sr-Latn-CS" sz="2000" dirty="0">
                <a:solidFill>
                  <a:srgbClr val="3333CC"/>
                </a:solidFill>
                <a:latin typeface="Tahoma" pitchFamily="34" charset="0"/>
              </a:rPr>
              <a:t>next</a:t>
            </a:r>
            <a:r>
              <a:rPr lang="sr-Latn-CS" sz="2000" dirty="0">
                <a:latin typeface="Tahoma" pitchFamily="34" charset="0"/>
              </a:rPr>
              <a:t> iz elementa na koji pokazuje </a:t>
            </a:r>
            <a:r>
              <a:rPr lang="sr-Latn-CS" sz="2000" dirty="0">
                <a:solidFill>
                  <a:srgbClr val="FF0000"/>
                </a:solidFill>
                <a:latin typeface="Tahoma" pitchFamily="34" charset="0"/>
              </a:rPr>
              <a:t>t</a:t>
            </a:r>
            <a:r>
              <a:rPr lang="sr-Latn-CS" sz="2000" dirty="0">
                <a:latin typeface="Tahoma" pitchFamily="34" charset="0"/>
              </a:rPr>
              <a:t> treba usmjeriti na element koji se nalazi nakon </a:t>
            </a:r>
            <a:r>
              <a:rPr lang="sr-Latn-CS" sz="2000" dirty="0" smtClean="0">
                <a:latin typeface="Tahoma" pitchFamily="34" charset="0"/>
              </a:rPr>
              <a:t>elementa na </a:t>
            </a:r>
            <a:r>
              <a:rPr lang="sr-Latn-CS" sz="2000" dirty="0">
                <a:latin typeface="Tahoma" pitchFamily="34" charset="0"/>
              </a:rPr>
              <a:t>koji pokazuje </a:t>
            </a:r>
            <a:r>
              <a:rPr lang="sr-Latn-CS" sz="2000" dirty="0">
                <a:solidFill>
                  <a:srgbClr val="FF0000"/>
                </a:solidFill>
                <a:latin typeface="Tahoma" pitchFamily="34" charset="0"/>
              </a:rPr>
              <a:t>p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 sz="2000" dirty="0">
                <a:latin typeface="Tahoma" pitchFamily="34" charset="0"/>
              </a:rPr>
              <a:t>(</a:t>
            </a:r>
            <a:r>
              <a:rPr lang="en-US" sz="2000" dirty="0" err="1">
                <a:latin typeface="Tahoma" pitchFamily="34" charset="0"/>
              </a:rPr>
              <a:t>korak</a:t>
            </a:r>
            <a:r>
              <a:rPr lang="en-US" sz="2000" dirty="0">
                <a:latin typeface="Tahoma" pitchFamily="34" charset="0"/>
              </a:rPr>
              <a:t> 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</a:rPr>
              <a:t>(1)</a:t>
            </a:r>
            <a:r>
              <a:rPr lang="en-US" sz="2000" dirty="0">
                <a:latin typeface="Tahoma" pitchFamily="34" charset="0"/>
              </a:rPr>
              <a:t>)</a:t>
            </a:r>
            <a:r>
              <a:rPr lang="sr-Latn-CS" sz="2000" dirty="0">
                <a:latin typeface="Tahoma" pitchFamily="34" charset="0"/>
              </a:rPr>
              <a:t>.</a:t>
            </a:r>
            <a:endParaRPr lang="en-US" sz="2000" dirty="0">
              <a:latin typeface="Tahoma" pitchFamily="34" charset="0"/>
            </a:endParaRPr>
          </a:p>
          <a:p>
            <a:pPr algn="just" eaLnBrk="1" hangingPunct="1">
              <a:spcBef>
                <a:spcPct val="50000"/>
              </a:spcBef>
              <a:buFont typeface="Arial" charset="0"/>
              <a:buChar char="•"/>
            </a:pPr>
            <a:r>
              <a:rPr lang="sr-Latn-CS" sz="2000" dirty="0">
                <a:latin typeface="Tahoma" pitchFamily="34" charset="0"/>
              </a:rPr>
              <a:t>Konačno</a:t>
            </a:r>
            <a:r>
              <a:rPr lang="en-US" sz="2000" dirty="0">
                <a:latin typeface="Tahoma" pitchFamily="34" charset="0"/>
              </a:rPr>
              <a:t>,</a:t>
            </a:r>
            <a:r>
              <a:rPr lang="sr-Latn-CS" sz="2000" dirty="0">
                <a:latin typeface="Tahoma" pitchFamily="34" charset="0"/>
              </a:rPr>
              <a:t> pokazivač </a:t>
            </a:r>
            <a:r>
              <a:rPr lang="sr-Latn-CS" sz="2000" dirty="0">
                <a:solidFill>
                  <a:srgbClr val="3333CC"/>
                </a:solidFill>
                <a:latin typeface="Tahoma" pitchFamily="34" charset="0"/>
              </a:rPr>
              <a:t>next</a:t>
            </a:r>
            <a:r>
              <a:rPr lang="sr-Latn-CS" sz="2000" dirty="0">
                <a:latin typeface="Tahoma" pitchFamily="34" charset="0"/>
              </a:rPr>
              <a:t> iz elementa na koji pokazuje </a:t>
            </a:r>
            <a:r>
              <a:rPr lang="sr-Latn-CS" sz="2000" dirty="0">
                <a:solidFill>
                  <a:srgbClr val="FF0000"/>
                </a:solidFill>
                <a:latin typeface="Tahoma" pitchFamily="34" charset="0"/>
              </a:rPr>
              <a:t>p</a:t>
            </a:r>
            <a:r>
              <a:rPr lang="sr-Latn-CS" sz="2000" dirty="0">
                <a:latin typeface="Tahoma" pitchFamily="34" charset="0"/>
              </a:rPr>
              <a:t> treba preusmjeriti da pokaže na novododati element </a:t>
            </a:r>
            <a:r>
              <a:rPr lang="sr-Latn-CS" sz="2000" dirty="0">
                <a:solidFill>
                  <a:srgbClr val="FF0000"/>
                </a:solidFill>
                <a:latin typeface="Tahoma" pitchFamily="34" charset="0"/>
              </a:rPr>
              <a:t>t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 sz="2000" dirty="0">
                <a:latin typeface="Tahoma" pitchFamily="34" charset="0"/>
              </a:rPr>
              <a:t>(</a:t>
            </a:r>
            <a:r>
              <a:rPr lang="en-US" sz="2000" dirty="0" err="1">
                <a:latin typeface="Tahoma" pitchFamily="34" charset="0"/>
              </a:rPr>
              <a:t>korak</a:t>
            </a:r>
            <a:r>
              <a:rPr lang="en-US" sz="2000" dirty="0">
                <a:latin typeface="Tahoma" pitchFamily="34" charset="0"/>
              </a:rPr>
              <a:t> 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</a:rPr>
              <a:t>(2)</a:t>
            </a:r>
            <a:r>
              <a:rPr lang="en-US" sz="2000" dirty="0">
                <a:latin typeface="Tahoma" pitchFamily="34" charset="0"/>
              </a:rPr>
              <a:t>)</a:t>
            </a:r>
            <a:r>
              <a:rPr lang="sr-Latn-CS" sz="2000" dirty="0">
                <a:latin typeface="Tahoma" pitchFamily="34" charset="0"/>
              </a:rPr>
              <a:t>.</a:t>
            </a:r>
            <a:endParaRPr lang="en-US" sz="2000" dirty="0">
              <a:latin typeface="Tahoma" pitchFamily="34" charset="0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2667000" y="3609975"/>
            <a:ext cx="457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rgbClr val="FF0000"/>
                </a:solidFill>
              </a:rPr>
              <a:t>p</a:t>
            </a:r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auto">
          <a:xfrm flipV="1">
            <a:off x="2895600" y="3352800"/>
            <a:ext cx="304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5486400" y="4038600"/>
            <a:ext cx="457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rgbClr val="FF0000"/>
                </a:solidFill>
              </a:rPr>
              <a:t>t</a:t>
            </a:r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 flipH="1" flipV="1">
            <a:off x="4953000" y="4114800"/>
            <a:ext cx="533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Mana matrice susjedstva</a:t>
            </a:r>
            <a:endParaRPr lang="en-US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610600" cy="47244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sr-Latn-CS" sz="2400" dirty="0" smtClean="0"/>
              <a:t>Osnovni nedostatak matrice susjedstva je memorijska zahtjevnost. Naime, u grafu može postojati veoma veliki broj čvorova sa veoma malim brojem veza između njih. </a:t>
            </a:r>
          </a:p>
          <a:p>
            <a:pPr algn="just" eaLnBrk="1" hangingPunct="1">
              <a:lnSpc>
                <a:spcPct val="90000"/>
              </a:lnSpc>
            </a:pPr>
            <a:r>
              <a:rPr lang="sr-Latn-CS" sz="2400" dirty="0" smtClean="0"/>
              <a:t>Pretpostavimo da je </a:t>
            </a:r>
            <a:r>
              <a:rPr lang="sr-Latn-CS" sz="2400" b="1" dirty="0" smtClean="0">
                <a:solidFill>
                  <a:srgbClr val="FF0000"/>
                </a:solidFill>
              </a:rPr>
              <a:t>N</a:t>
            </a:r>
            <a:r>
              <a:rPr lang="sr-Latn-CS" sz="2400" b="1" baseline="-25000" dirty="0" smtClean="0">
                <a:solidFill>
                  <a:srgbClr val="FF0000"/>
                </a:solidFill>
              </a:rPr>
              <a:t>V</a:t>
            </a:r>
            <a:r>
              <a:rPr lang="sr-Latn-CS" sz="2400" b="1" dirty="0" smtClean="0">
                <a:solidFill>
                  <a:srgbClr val="FF0000"/>
                </a:solidFill>
              </a:rPr>
              <a:t>=1000</a:t>
            </a:r>
            <a:r>
              <a:rPr lang="sr-Latn-CS" sz="2400" dirty="0" smtClean="0"/>
              <a:t>. Tada matrica susjedstva ima milion elemenata, a može da se dogodi da je samo nekoliko hiljada nenultih (samo nekoliko hiljada ivica).</a:t>
            </a:r>
          </a:p>
          <a:p>
            <a:pPr algn="just" eaLnBrk="1" hangingPunct="1">
              <a:lnSpc>
                <a:spcPct val="90000"/>
              </a:lnSpc>
            </a:pPr>
            <a:r>
              <a:rPr lang="sr-Latn-CS" sz="2400" dirty="0" smtClean="0"/>
              <a:t>Postoje neke strategije koje omogućavaju da se i dalje koristi matrica susjedstva: </a:t>
            </a:r>
          </a:p>
          <a:p>
            <a:pPr marL="542925" lvl="1" algn="just" eaLnBrk="1" hangingPunct="1">
              <a:lnSpc>
                <a:spcPct val="90000"/>
              </a:lnSpc>
            </a:pPr>
            <a:r>
              <a:rPr lang="sr-Latn-CS" sz="2000" dirty="0" smtClean="0"/>
              <a:t>prva strategija je preko polja bitova, kada se pamćenje jedne jedinice ili nule vrši preko 1 bita</a:t>
            </a:r>
            <a:r>
              <a:rPr lang="en-US" sz="2000" dirty="0" smtClean="0"/>
              <a:t>,</a:t>
            </a:r>
            <a:r>
              <a:rPr lang="sr-Latn-CS" sz="2000" dirty="0" smtClean="0"/>
              <a:t> a ne recimo 2 bajta kao za cijeli broj. </a:t>
            </a:r>
          </a:p>
          <a:p>
            <a:pPr marL="542925" lvl="1" algn="just" eaLnBrk="1" hangingPunct="1">
              <a:lnSpc>
                <a:spcPct val="90000"/>
              </a:lnSpc>
            </a:pPr>
            <a:r>
              <a:rPr lang="sr-Latn-CS" sz="2000" dirty="0" smtClean="0"/>
              <a:t>alternativa je da se umjesto matrice pamte uređeni parovi koji predstavljaju poziciju nenultih elemenata (za graf sa prethodnog slajda bi to bilo: (1,2), (1,4), (2,3), (4,2) i (4,3)). Ovakve matrice se nazivaju </a:t>
            </a:r>
            <a:r>
              <a:rPr lang="sr-Latn-CS" sz="2000" b="1" dirty="0" smtClean="0">
                <a:solidFill>
                  <a:srgbClr val="3333CC"/>
                </a:solidFill>
              </a:rPr>
              <a:t>rijetkim</a:t>
            </a:r>
            <a:r>
              <a:rPr lang="sr-Latn-CS" sz="2000" dirty="0" smtClean="0"/>
              <a:t> (eng. </a:t>
            </a:r>
            <a:r>
              <a:rPr lang="sr-Latn-CS" sz="2000" b="1" dirty="0" smtClean="0">
                <a:solidFill>
                  <a:srgbClr val="3333CC"/>
                </a:solidFill>
              </a:rPr>
              <a:t>sparse</a:t>
            </a:r>
            <a:r>
              <a:rPr lang="sr-Latn-CS" sz="2000" dirty="0" smtClean="0"/>
              <a:t>).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sz="4100" smtClean="0"/>
              <a:t>Alternativni načini predstavljanja grafa</a:t>
            </a:r>
            <a:endParaRPr lang="en-US" sz="410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86000"/>
            <a:ext cx="8458200" cy="3352800"/>
          </a:xfrm>
        </p:spPr>
        <p:txBody>
          <a:bodyPr/>
          <a:lstStyle/>
          <a:p>
            <a:pPr algn="just"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Ako se ne koristi matrica susjedstva u osnovnoj formi onda se gubi osnovna prednost ovog načina predstavljanja, a to je jednostavnost.</a:t>
            </a:r>
          </a:p>
          <a:p>
            <a:pPr algn="just"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Stoga su uvedeni drugi načini za memorisanje veza koje postoje između čvorova u grafu.</a:t>
            </a:r>
          </a:p>
          <a:p>
            <a:pPr algn="just"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Jedan od načina je preko </a:t>
            </a:r>
            <a:r>
              <a:rPr lang="sr-Latn-CS" sz="2400" b="1" dirty="0" smtClean="0">
                <a:solidFill>
                  <a:srgbClr val="FF0000"/>
                </a:solidFill>
              </a:rPr>
              <a:t>list</a:t>
            </a:r>
            <a:r>
              <a:rPr lang="en-US" sz="2400" b="1" dirty="0" err="1" smtClean="0">
                <a:solidFill>
                  <a:srgbClr val="FF0000"/>
                </a:solidFill>
              </a:rPr>
              <a:t>i</a:t>
            </a:r>
            <a:r>
              <a:rPr lang="sr-Latn-CS" sz="2400" b="1" dirty="0" smtClean="0">
                <a:solidFill>
                  <a:srgbClr val="FF0000"/>
                </a:solidFill>
              </a:rPr>
              <a:t> susjedstva</a:t>
            </a:r>
            <a:r>
              <a:rPr lang="sr-Latn-CS" sz="2400" dirty="0" smtClean="0"/>
              <a:t>.</a:t>
            </a:r>
          </a:p>
          <a:p>
            <a:pPr algn="just"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Za svaki čvor grafa formira se lista čiji su elementi njemu susjedni čvorovi.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List</a:t>
            </a:r>
            <a:r>
              <a:rPr lang="en-US" smtClean="0"/>
              <a:t>e</a:t>
            </a:r>
            <a:r>
              <a:rPr lang="sr-Latn-CS" smtClean="0"/>
              <a:t> susjedstva - Primjer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4572000"/>
            <a:ext cx="8686800" cy="2133600"/>
          </a:xfrm>
        </p:spPr>
        <p:txBody>
          <a:bodyPr/>
          <a:lstStyle/>
          <a:p>
            <a:pPr algn="just" eaLnBrk="1" hangingPunct="1"/>
            <a:r>
              <a:rPr lang="sr-Latn-CS" sz="2000" dirty="0" smtClean="0"/>
              <a:t>Iz </a:t>
            </a:r>
            <a:r>
              <a:rPr lang="sr-Latn-CS" sz="2000" dirty="0" smtClean="0"/>
              <a:t>listi </a:t>
            </a:r>
            <a:r>
              <a:rPr lang="sr-Latn-CS" sz="2000" dirty="0" smtClean="0"/>
              <a:t>susjedstva lako zaključujemo da čvor (vrh) </a:t>
            </a:r>
            <a:r>
              <a:rPr lang="sr-Latn-CS" sz="2000" b="1" dirty="0" smtClean="0"/>
              <a:t>1</a:t>
            </a:r>
            <a:r>
              <a:rPr lang="sr-Latn-CS" sz="2000" dirty="0" smtClean="0"/>
              <a:t> ima susjedne čvorove </a:t>
            </a:r>
            <a:r>
              <a:rPr lang="sr-Latn-CS" sz="2000" b="1" dirty="0" smtClean="0"/>
              <a:t>2</a:t>
            </a:r>
            <a:r>
              <a:rPr lang="sr-Latn-CS" sz="2000" dirty="0" smtClean="0"/>
              <a:t> i </a:t>
            </a:r>
            <a:r>
              <a:rPr lang="sr-Latn-CS" sz="2000" b="1" dirty="0" smtClean="0"/>
              <a:t>4</a:t>
            </a:r>
            <a:r>
              <a:rPr lang="sr-Latn-CS" sz="2000" dirty="0" smtClean="0"/>
              <a:t>, dok čvor </a:t>
            </a:r>
            <a:r>
              <a:rPr lang="sr-Latn-CS" sz="2000" b="1" dirty="0" smtClean="0"/>
              <a:t>3</a:t>
            </a:r>
            <a:r>
              <a:rPr lang="sr-Latn-CS" sz="2000" dirty="0" smtClean="0"/>
              <a:t> nema nijedan susjedni čvor.</a:t>
            </a:r>
          </a:p>
          <a:p>
            <a:pPr algn="just" eaLnBrk="1" hangingPunct="1"/>
            <a:r>
              <a:rPr lang="sr-Latn-CS" sz="2000" dirty="0" smtClean="0"/>
              <a:t>Ukupan broj elemenata u listama susjedstva je jednak </a:t>
            </a:r>
            <a:r>
              <a:rPr lang="sr-Latn-CS" sz="2000" b="1" dirty="0" smtClean="0">
                <a:solidFill>
                  <a:srgbClr val="FF0000"/>
                </a:solidFill>
              </a:rPr>
              <a:t>N</a:t>
            </a:r>
            <a:r>
              <a:rPr lang="sr-Latn-CS" sz="2000" b="1" baseline="-25000" dirty="0" smtClean="0">
                <a:solidFill>
                  <a:srgbClr val="FF0000"/>
                </a:solidFill>
              </a:rPr>
              <a:t>V</a:t>
            </a:r>
            <a:r>
              <a:rPr lang="sr-Latn-CS" sz="2000" b="1" dirty="0" smtClean="0">
                <a:solidFill>
                  <a:srgbClr val="FF0000"/>
                </a:solidFill>
              </a:rPr>
              <a:t>+N</a:t>
            </a:r>
            <a:r>
              <a:rPr lang="sr-Latn-CS" sz="2000" b="1" baseline="-25000" dirty="0" smtClean="0">
                <a:solidFill>
                  <a:srgbClr val="FF0000"/>
                </a:solidFill>
              </a:rPr>
              <a:t>E</a:t>
            </a:r>
            <a:r>
              <a:rPr lang="sr-Latn-CS" sz="2000" dirty="0" smtClean="0"/>
              <a:t>, gdje je </a:t>
            </a:r>
            <a:r>
              <a:rPr lang="sr-Latn-CS" sz="2000" b="1" dirty="0" smtClean="0">
                <a:solidFill>
                  <a:srgbClr val="3333CC"/>
                </a:solidFill>
              </a:rPr>
              <a:t>N</a:t>
            </a:r>
            <a:r>
              <a:rPr lang="sr-Latn-CS" sz="2000" b="1" baseline="-25000" dirty="0" smtClean="0">
                <a:solidFill>
                  <a:srgbClr val="3333CC"/>
                </a:solidFill>
              </a:rPr>
              <a:t>E</a:t>
            </a:r>
            <a:r>
              <a:rPr lang="sr-Latn-CS" sz="2000" dirty="0" smtClean="0"/>
              <a:t> broj ivica u grafu.</a:t>
            </a:r>
          </a:p>
          <a:p>
            <a:pPr algn="just" eaLnBrk="1" hangingPunct="1"/>
            <a:r>
              <a:rPr lang="sr-Latn-CS" sz="2000" dirty="0" smtClean="0"/>
              <a:t>Ovo je, očigledno, mnogo efikasnije za memorisanje kod grafova sa relativno velikim brojem čvorova i relativno malim brojem ivica.</a:t>
            </a:r>
            <a:endParaRPr lang="en-US" sz="2000" dirty="0" smtClean="0"/>
          </a:p>
        </p:txBody>
      </p:sp>
      <p:sp>
        <p:nvSpPr>
          <p:cNvPr id="24580" name="Text Box 8"/>
          <p:cNvSpPr txBox="1">
            <a:spLocks noChangeArrowheads="1"/>
          </p:cNvSpPr>
          <p:nvPr/>
        </p:nvSpPr>
        <p:spPr bwMode="auto">
          <a:xfrm>
            <a:off x="1143000" y="4038600"/>
            <a:ext cx="457200" cy="263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" tIns="9144" rIns="9144" bIns="914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/>
              <a:t>        </a:t>
            </a:r>
            <a:endParaRPr lang="en-US" sz="1600"/>
          </a:p>
        </p:txBody>
      </p:sp>
      <p:sp>
        <p:nvSpPr>
          <p:cNvPr id="24581" name="Text Box 9"/>
          <p:cNvSpPr txBox="1">
            <a:spLocks noChangeArrowheads="1"/>
          </p:cNvSpPr>
          <p:nvPr/>
        </p:nvSpPr>
        <p:spPr bwMode="auto">
          <a:xfrm>
            <a:off x="4114800" y="3962400"/>
            <a:ext cx="457200" cy="263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" tIns="9144" rIns="9144" bIns="914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/>
              <a:t>        </a:t>
            </a:r>
            <a:endParaRPr lang="en-US" sz="1600"/>
          </a:p>
        </p:txBody>
      </p:sp>
      <p:pic>
        <p:nvPicPr>
          <p:cNvPr id="24582" name="Picture 10" descr="Reprezentacije grafa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62"/>
          <a:stretch/>
        </p:blipFill>
        <p:spPr bwMode="auto">
          <a:xfrm>
            <a:off x="1585913" y="2209800"/>
            <a:ext cx="5576887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2476500" y="3945523"/>
            <a:ext cx="7620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Latn-ME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Graf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5334000" y="3928646"/>
            <a:ext cx="16002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Latn-ME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Liste susjedstva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610600" cy="1143000"/>
          </a:xfrm>
        </p:spPr>
        <p:txBody>
          <a:bodyPr/>
          <a:lstStyle/>
          <a:p>
            <a:pPr eaLnBrk="1" hangingPunct="1"/>
            <a:r>
              <a:rPr lang="sr-Latn-CS" smtClean="0"/>
              <a:t>Predstavljanje grafa preko nizova</a:t>
            </a:r>
            <a:endParaRPr 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305800" cy="1371600"/>
          </a:xfrm>
        </p:spPr>
        <p:txBody>
          <a:bodyPr/>
          <a:lstStyle/>
          <a:p>
            <a:pPr algn="just" eaLnBrk="1" hangingPunct="1"/>
            <a:r>
              <a:rPr lang="sr-Latn-CS" sz="2400" dirty="0" smtClean="0"/>
              <a:t>Popularan način (mada </a:t>
            </a:r>
            <a:r>
              <a:rPr lang="sr-Latn-CS" sz="2400" dirty="0" smtClean="0"/>
              <a:t>u </a:t>
            </a:r>
            <a:r>
              <a:rPr lang="sr-Latn-CS" sz="2400" dirty="0" smtClean="0"/>
              <a:t>početku zbunjujući) je preko dva niza. Ti nizovi se nazivaju </a:t>
            </a:r>
            <a:r>
              <a:rPr lang="sr-Latn-CS" sz="2400" b="1" dirty="0" smtClean="0">
                <a:solidFill>
                  <a:srgbClr val="3333CC"/>
                </a:solidFill>
              </a:rPr>
              <a:t>END</a:t>
            </a:r>
            <a:r>
              <a:rPr lang="sr-Latn-CS" sz="2400" dirty="0" smtClean="0"/>
              <a:t> i </a:t>
            </a:r>
            <a:r>
              <a:rPr lang="sr-Latn-CS" sz="2400" b="1" dirty="0" smtClean="0">
                <a:solidFill>
                  <a:srgbClr val="3333CC"/>
                </a:solidFill>
              </a:rPr>
              <a:t>NEXT</a:t>
            </a:r>
            <a:r>
              <a:rPr lang="sr-Latn-CS" sz="2400" dirty="0" smtClean="0"/>
              <a:t>.</a:t>
            </a:r>
            <a:endParaRPr lang="sr-Latn-CS" sz="2400" dirty="0" smtClean="0"/>
          </a:p>
          <a:p>
            <a:pPr algn="just" eaLnBrk="1" hangingPunct="1"/>
            <a:r>
              <a:rPr lang="sr-Latn-CS" sz="2400" dirty="0" smtClean="0"/>
              <a:t>Objasnimo na primjeru </a:t>
            </a:r>
            <a:r>
              <a:rPr lang="sr-Latn-CS" sz="2400" dirty="0" smtClean="0"/>
              <a:t>prethodno </a:t>
            </a:r>
            <a:r>
              <a:rPr lang="sr-Latn-CS" sz="2400" dirty="0" smtClean="0"/>
              <a:t>uvedenog grafa:</a:t>
            </a:r>
            <a:endParaRPr lang="en-US" sz="2400" dirty="0" smtClean="0"/>
          </a:p>
        </p:txBody>
      </p:sp>
      <p:sp>
        <p:nvSpPr>
          <p:cNvPr id="25604" name="Rectangle 217"/>
          <p:cNvSpPr>
            <a:spLocks noChangeArrowheads="1"/>
          </p:cNvSpPr>
          <p:nvPr/>
        </p:nvSpPr>
        <p:spPr bwMode="auto">
          <a:xfrm>
            <a:off x="4808538" y="3540125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05" name="Rectangle 218"/>
          <p:cNvSpPr>
            <a:spLocks noChangeArrowheads="1"/>
          </p:cNvSpPr>
          <p:nvPr/>
        </p:nvSpPr>
        <p:spPr bwMode="auto">
          <a:xfrm>
            <a:off x="5309045" y="3540125"/>
            <a:ext cx="49051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END</a:t>
            </a:r>
            <a:endParaRPr lang="en-US">
              <a:latin typeface="+mj-lt"/>
            </a:endParaRPr>
          </a:p>
        </p:txBody>
      </p:sp>
      <p:sp>
        <p:nvSpPr>
          <p:cNvPr id="25606" name="Rectangle 219"/>
          <p:cNvSpPr>
            <a:spLocks noChangeArrowheads="1"/>
          </p:cNvSpPr>
          <p:nvPr/>
        </p:nvSpPr>
        <p:spPr bwMode="auto">
          <a:xfrm>
            <a:off x="5802313" y="3540125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07" name="Rectangle 220"/>
          <p:cNvSpPr>
            <a:spLocks noChangeArrowheads="1"/>
          </p:cNvSpPr>
          <p:nvPr/>
        </p:nvSpPr>
        <p:spPr bwMode="auto">
          <a:xfrm>
            <a:off x="6068568" y="3540125"/>
            <a:ext cx="61395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NEXT</a:t>
            </a:r>
            <a:endParaRPr lang="en-US">
              <a:latin typeface="+mj-lt"/>
            </a:endParaRPr>
          </a:p>
        </p:txBody>
      </p:sp>
      <p:sp>
        <p:nvSpPr>
          <p:cNvPr id="25608" name="Rectangle 221"/>
          <p:cNvSpPr>
            <a:spLocks noChangeArrowheads="1"/>
          </p:cNvSpPr>
          <p:nvPr/>
        </p:nvSpPr>
        <p:spPr bwMode="auto">
          <a:xfrm>
            <a:off x="6708775" y="3540125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09" name="Rectangle 222"/>
          <p:cNvSpPr>
            <a:spLocks noChangeArrowheads="1"/>
          </p:cNvSpPr>
          <p:nvPr/>
        </p:nvSpPr>
        <p:spPr bwMode="auto">
          <a:xfrm>
            <a:off x="4745038" y="3841750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1</a:t>
            </a:r>
            <a:endParaRPr lang="en-US">
              <a:latin typeface="+mj-lt"/>
            </a:endParaRPr>
          </a:p>
        </p:txBody>
      </p:sp>
      <p:sp>
        <p:nvSpPr>
          <p:cNvPr id="25610" name="Rectangle 223"/>
          <p:cNvSpPr>
            <a:spLocks noChangeArrowheads="1"/>
          </p:cNvSpPr>
          <p:nvPr/>
        </p:nvSpPr>
        <p:spPr bwMode="auto">
          <a:xfrm>
            <a:off x="4872038" y="384175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11" name="Rectangle 224"/>
          <p:cNvSpPr>
            <a:spLocks noChangeArrowheads="1"/>
          </p:cNvSpPr>
          <p:nvPr/>
        </p:nvSpPr>
        <p:spPr bwMode="auto">
          <a:xfrm>
            <a:off x="5541963" y="384175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12" name="Rectangle 225"/>
          <p:cNvSpPr>
            <a:spLocks noChangeArrowheads="1"/>
          </p:cNvSpPr>
          <p:nvPr/>
        </p:nvSpPr>
        <p:spPr bwMode="auto">
          <a:xfrm>
            <a:off x="6307138" y="3841750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5</a:t>
            </a:r>
            <a:endParaRPr lang="en-US">
              <a:latin typeface="+mj-lt"/>
            </a:endParaRPr>
          </a:p>
        </p:txBody>
      </p:sp>
      <p:sp>
        <p:nvSpPr>
          <p:cNvPr id="25613" name="Rectangle 226"/>
          <p:cNvSpPr>
            <a:spLocks noChangeArrowheads="1"/>
          </p:cNvSpPr>
          <p:nvPr/>
        </p:nvSpPr>
        <p:spPr bwMode="auto">
          <a:xfrm>
            <a:off x="6434138" y="384175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14" name="Rectangle 227"/>
          <p:cNvSpPr>
            <a:spLocks noChangeArrowheads="1"/>
          </p:cNvSpPr>
          <p:nvPr/>
        </p:nvSpPr>
        <p:spPr bwMode="auto">
          <a:xfrm>
            <a:off x="5159375" y="3832225"/>
            <a:ext cx="1588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15" name="Rectangle 228"/>
          <p:cNvSpPr>
            <a:spLocks noChangeArrowheads="1"/>
          </p:cNvSpPr>
          <p:nvPr/>
        </p:nvSpPr>
        <p:spPr bwMode="auto">
          <a:xfrm>
            <a:off x="5160963" y="3832225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16" name="Rectangle 229"/>
          <p:cNvSpPr>
            <a:spLocks noChangeArrowheads="1"/>
          </p:cNvSpPr>
          <p:nvPr/>
        </p:nvSpPr>
        <p:spPr bwMode="auto">
          <a:xfrm>
            <a:off x="5172075" y="3832225"/>
            <a:ext cx="739775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17" name="Rectangle 230"/>
          <p:cNvSpPr>
            <a:spLocks noChangeArrowheads="1"/>
          </p:cNvSpPr>
          <p:nvPr/>
        </p:nvSpPr>
        <p:spPr bwMode="auto">
          <a:xfrm>
            <a:off x="5911850" y="3832225"/>
            <a:ext cx="9525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18" name="Rectangle 231"/>
          <p:cNvSpPr>
            <a:spLocks noChangeArrowheads="1"/>
          </p:cNvSpPr>
          <p:nvPr/>
        </p:nvSpPr>
        <p:spPr bwMode="auto">
          <a:xfrm>
            <a:off x="5913438" y="3832225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19" name="Rectangle 232"/>
          <p:cNvSpPr>
            <a:spLocks noChangeArrowheads="1"/>
          </p:cNvSpPr>
          <p:nvPr/>
        </p:nvSpPr>
        <p:spPr bwMode="auto">
          <a:xfrm>
            <a:off x="5924550" y="3832225"/>
            <a:ext cx="89376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20" name="Rectangle 233"/>
          <p:cNvSpPr>
            <a:spLocks noChangeArrowheads="1"/>
          </p:cNvSpPr>
          <p:nvPr/>
        </p:nvSpPr>
        <p:spPr bwMode="auto">
          <a:xfrm>
            <a:off x="6818313" y="3832225"/>
            <a:ext cx="9525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21" name="Rectangle 234"/>
          <p:cNvSpPr>
            <a:spLocks noChangeArrowheads="1"/>
          </p:cNvSpPr>
          <p:nvPr/>
        </p:nvSpPr>
        <p:spPr bwMode="auto">
          <a:xfrm>
            <a:off x="6819900" y="3832225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22" name="Rectangle 235"/>
          <p:cNvSpPr>
            <a:spLocks noChangeArrowheads="1"/>
          </p:cNvSpPr>
          <p:nvPr/>
        </p:nvSpPr>
        <p:spPr bwMode="auto">
          <a:xfrm>
            <a:off x="6819900" y="3832225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23" name="Rectangle 236"/>
          <p:cNvSpPr>
            <a:spLocks noChangeArrowheads="1"/>
          </p:cNvSpPr>
          <p:nvPr/>
        </p:nvSpPr>
        <p:spPr bwMode="auto">
          <a:xfrm>
            <a:off x="5160963" y="3841750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24" name="Rectangle 237"/>
          <p:cNvSpPr>
            <a:spLocks noChangeArrowheads="1"/>
          </p:cNvSpPr>
          <p:nvPr/>
        </p:nvSpPr>
        <p:spPr bwMode="auto">
          <a:xfrm>
            <a:off x="5913438" y="3841750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25" name="Rectangle 238"/>
          <p:cNvSpPr>
            <a:spLocks noChangeArrowheads="1"/>
          </p:cNvSpPr>
          <p:nvPr/>
        </p:nvSpPr>
        <p:spPr bwMode="auto">
          <a:xfrm>
            <a:off x="6819900" y="3841750"/>
            <a:ext cx="11113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26" name="Rectangle 239"/>
          <p:cNvSpPr>
            <a:spLocks noChangeArrowheads="1"/>
          </p:cNvSpPr>
          <p:nvPr/>
        </p:nvSpPr>
        <p:spPr bwMode="auto">
          <a:xfrm>
            <a:off x="4745038" y="4144963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2</a:t>
            </a:r>
            <a:endParaRPr lang="en-US">
              <a:latin typeface="+mj-lt"/>
            </a:endParaRPr>
          </a:p>
        </p:txBody>
      </p:sp>
      <p:sp>
        <p:nvSpPr>
          <p:cNvPr id="25627" name="Rectangle 240"/>
          <p:cNvSpPr>
            <a:spLocks noChangeArrowheads="1"/>
          </p:cNvSpPr>
          <p:nvPr/>
        </p:nvSpPr>
        <p:spPr bwMode="auto">
          <a:xfrm>
            <a:off x="4872038" y="414496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28" name="Rectangle 241"/>
          <p:cNvSpPr>
            <a:spLocks noChangeArrowheads="1"/>
          </p:cNvSpPr>
          <p:nvPr/>
        </p:nvSpPr>
        <p:spPr bwMode="auto">
          <a:xfrm>
            <a:off x="5541963" y="414496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29" name="Rectangle 242"/>
          <p:cNvSpPr>
            <a:spLocks noChangeArrowheads="1"/>
          </p:cNvSpPr>
          <p:nvPr/>
        </p:nvSpPr>
        <p:spPr bwMode="auto">
          <a:xfrm>
            <a:off x="6307138" y="4144963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7</a:t>
            </a:r>
            <a:endParaRPr lang="en-US">
              <a:latin typeface="+mj-lt"/>
            </a:endParaRPr>
          </a:p>
        </p:txBody>
      </p:sp>
      <p:sp>
        <p:nvSpPr>
          <p:cNvPr id="25630" name="Rectangle 243"/>
          <p:cNvSpPr>
            <a:spLocks noChangeArrowheads="1"/>
          </p:cNvSpPr>
          <p:nvPr/>
        </p:nvSpPr>
        <p:spPr bwMode="auto">
          <a:xfrm>
            <a:off x="6434138" y="414496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31" name="Rectangle 244"/>
          <p:cNvSpPr>
            <a:spLocks noChangeArrowheads="1"/>
          </p:cNvSpPr>
          <p:nvPr/>
        </p:nvSpPr>
        <p:spPr bwMode="auto">
          <a:xfrm>
            <a:off x="5160963" y="4133850"/>
            <a:ext cx="11112" cy="111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32" name="Rectangle 245"/>
          <p:cNvSpPr>
            <a:spLocks noChangeArrowheads="1"/>
          </p:cNvSpPr>
          <p:nvPr/>
        </p:nvSpPr>
        <p:spPr bwMode="auto">
          <a:xfrm>
            <a:off x="5172075" y="4133850"/>
            <a:ext cx="741363" cy="111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33" name="Rectangle 246"/>
          <p:cNvSpPr>
            <a:spLocks noChangeArrowheads="1"/>
          </p:cNvSpPr>
          <p:nvPr/>
        </p:nvSpPr>
        <p:spPr bwMode="auto">
          <a:xfrm>
            <a:off x="5913438" y="4133850"/>
            <a:ext cx="11112" cy="111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34" name="Rectangle 247"/>
          <p:cNvSpPr>
            <a:spLocks noChangeArrowheads="1"/>
          </p:cNvSpPr>
          <p:nvPr/>
        </p:nvSpPr>
        <p:spPr bwMode="auto">
          <a:xfrm>
            <a:off x="5924550" y="4133850"/>
            <a:ext cx="895350" cy="111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35" name="Rectangle 248"/>
          <p:cNvSpPr>
            <a:spLocks noChangeArrowheads="1"/>
          </p:cNvSpPr>
          <p:nvPr/>
        </p:nvSpPr>
        <p:spPr bwMode="auto">
          <a:xfrm>
            <a:off x="6819900" y="4133850"/>
            <a:ext cx="11113" cy="111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36" name="Rectangle 249"/>
          <p:cNvSpPr>
            <a:spLocks noChangeArrowheads="1"/>
          </p:cNvSpPr>
          <p:nvPr/>
        </p:nvSpPr>
        <p:spPr bwMode="auto">
          <a:xfrm>
            <a:off x="5160963" y="4144963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37" name="Rectangle 250"/>
          <p:cNvSpPr>
            <a:spLocks noChangeArrowheads="1"/>
          </p:cNvSpPr>
          <p:nvPr/>
        </p:nvSpPr>
        <p:spPr bwMode="auto">
          <a:xfrm>
            <a:off x="5913438" y="4144963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38" name="Rectangle 251"/>
          <p:cNvSpPr>
            <a:spLocks noChangeArrowheads="1"/>
          </p:cNvSpPr>
          <p:nvPr/>
        </p:nvSpPr>
        <p:spPr bwMode="auto">
          <a:xfrm>
            <a:off x="6819900" y="4144963"/>
            <a:ext cx="11113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39" name="Rectangle 252"/>
          <p:cNvSpPr>
            <a:spLocks noChangeArrowheads="1"/>
          </p:cNvSpPr>
          <p:nvPr/>
        </p:nvSpPr>
        <p:spPr bwMode="auto">
          <a:xfrm>
            <a:off x="4745038" y="4446588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3</a:t>
            </a:r>
            <a:endParaRPr lang="en-US">
              <a:latin typeface="+mj-lt"/>
            </a:endParaRPr>
          </a:p>
        </p:txBody>
      </p:sp>
      <p:sp>
        <p:nvSpPr>
          <p:cNvPr id="25640" name="Rectangle 253"/>
          <p:cNvSpPr>
            <a:spLocks noChangeArrowheads="1"/>
          </p:cNvSpPr>
          <p:nvPr/>
        </p:nvSpPr>
        <p:spPr bwMode="auto">
          <a:xfrm>
            <a:off x="4872038" y="4446588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41" name="Rectangle 254"/>
          <p:cNvSpPr>
            <a:spLocks noChangeArrowheads="1"/>
          </p:cNvSpPr>
          <p:nvPr/>
        </p:nvSpPr>
        <p:spPr bwMode="auto">
          <a:xfrm>
            <a:off x="5541963" y="4446588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42" name="Rectangle 255"/>
          <p:cNvSpPr>
            <a:spLocks noChangeArrowheads="1"/>
          </p:cNvSpPr>
          <p:nvPr/>
        </p:nvSpPr>
        <p:spPr bwMode="auto">
          <a:xfrm>
            <a:off x="6307138" y="4446588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0</a:t>
            </a:r>
            <a:endParaRPr lang="en-US">
              <a:latin typeface="+mj-lt"/>
            </a:endParaRPr>
          </a:p>
        </p:txBody>
      </p:sp>
      <p:sp>
        <p:nvSpPr>
          <p:cNvPr id="25643" name="Rectangle 256"/>
          <p:cNvSpPr>
            <a:spLocks noChangeArrowheads="1"/>
          </p:cNvSpPr>
          <p:nvPr/>
        </p:nvSpPr>
        <p:spPr bwMode="auto">
          <a:xfrm>
            <a:off x="6434138" y="4446588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44" name="Rectangle 257"/>
          <p:cNvSpPr>
            <a:spLocks noChangeArrowheads="1"/>
          </p:cNvSpPr>
          <p:nvPr/>
        </p:nvSpPr>
        <p:spPr bwMode="auto">
          <a:xfrm>
            <a:off x="5160963" y="4437063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45" name="Rectangle 258"/>
          <p:cNvSpPr>
            <a:spLocks noChangeArrowheads="1"/>
          </p:cNvSpPr>
          <p:nvPr/>
        </p:nvSpPr>
        <p:spPr bwMode="auto">
          <a:xfrm>
            <a:off x="5172075" y="4437063"/>
            <a:ext cx="74136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46" name="Rectangle 259"/>
          <p:cNvSpPr>
            <a:spLocks noChangeArrowheads="1"/>
          </p:cNvSpPr>
          <p:nvPr/>
        </p:nvSpPr>
        <p:spPr bwMode="auto">
          <a:xfrm>
            <a:off x="5913438" y="4437063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47" name="Rectangle 260"/>
          <p:cNvSpPr>
            <a:spLocks noChangeArrowheads="1"/>
          </p:cNvSpPr>
          <p:nvPr/>
        </p:nvSpPr>
        <p:spPr bwMode="auto">
          <a:xfrm>
            <a:off x="5924550" y="4437063"/>
            <a:ext cx="895350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48" name="Rectangle 261"/>
          <p:cNvSpPr>
            <a:spLocks noChangeArrowheads="1"/>
          </p:cNvSpPr>
          <p:nvPr/>
        </p:nvSpPr>
        <p:spPr bwMode="auto">
          <a:xfrm>
            <a:off x="6819900" y="4437063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49" name="Rectangle 262"/>
          <p:cNvSpPr>
            <a:spLocks noChangeArrowheads="1"/>
          </p:cNvSpPr>
          <p:nvPr/>
        </p:nvSpPr>
        <p:spPr bwMode="auto">
          <a:xfrm>
            <a:off x="5160963" y="4446588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50" name="Rectangle 263"/>
          <p:cNvSpPr>
            <a:spLocks noChangeArrowheads="1"/>
          </p:cNvSpPr>
          <p:nvPr/>
        </p:nvSpPr>
        <p:spPr bwMode="auto">
          <a:xfrm>
            <a:off x="5913438" y="4446588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51" name="Rectangle 264"/>
          <p:cNvSpPr>
            <a:spLocks noChangeArrowheads="1"/>
          </p:cNvSpPr>
          <p:nvPr/>
        </p:nvSpPr>
        <p:spPr bwMode="auto">
          <a:xfrm>
            <a:off x="6819900" y="4446588"/>
            <a:ext cx="11113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52" name="Rectangle 265"/>
          <p:cNvSpPr>
            <a:spLocks noChangeArrowheads="1"/>
          </p:cNvSpPr>
          <p:nvPr/>
        </p:nvSpPr>
        <p:spPr bwMode="auto">
          <a:xfrm>
            <a:off x="4745038" y="4748213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4</a:t>
            </a:r>
            <a:endParaRPr lang="en-US">
              <a:latin typeface="+mj-lt"/>
            </a:endParaRPr>
          </a:p>
        </p:txBody>
      </p:sp>
      <p:sp>
        <p:nvSpPr>
          <p:cNvPr id="25653" name="Rectangle 266"/>
          <p:cNvSpPr>
            <a:spLocks noChangeArrowheads="1"/>
          </p:cNvSpPr>
          <p:nvPr/>
        </p:nvSpPr>
        <p:spPr bwMode="auto">
          <a:xfrm>
            <a:off x="4872038" y="474821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54" name="Rectangle 267"/>
          <p:cNvSpPr>
            <a:spLocks noChangeArrowheads="1"/>
          </p:cNvSpPr>
          <p:nvPr/>
        </p:nvSpPr>
        <p:spPr bwMode="auto">
          <a:xfrm>
            <a:off x="5541963" y="474821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55" name="Rectangle 268"/>
          <p:cNvSpPr>
            <a:spLocks noChangeArrowheads="1"/>
          </p:cNvSpPr>
          <p:nvPr/>
        </p:nvSpPr>
        <p:spPr bwMode="auto">
          <a:xfrm>
            <a:off x="6307138" y="4748213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8</a:t>
            </a:r>
            <a:endParaRPr lang="en-US">
              <a:latin typeface="+mj-lt"/>
            </a:endParaRPr>
          </a:p>
        </p:txBody>
      </p:sp>
      <p:sp>
        <p:nvSpPr>
          <p:cNvPr id="25656" name="Rectangle 269"/>
          <p:cNvSpPr>
            <a:spLocks noChangeArrowheads="1"/>
          </p:cNvSpPr>
          <p:nvPr/>
        </p:nvSpPr>
        <p:spPr bwMode="auto">
          <a:xfrm>
            <a:off x="6434138" y="474821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57" name="Rectangle 270"/>
          <p:cNvSpPr>
            <a:spLocks noChangeArrowheads="1"/>
          </p:cNvSpPr>
          <p:nvPr/>
        </p:nvSpPr>
        <p:spPr bwMode="auto">
          <a:xfrm>
            <a:off x="5160963" y="4738688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58" name="Rectangle 271"/>
          <p:cNvSpPr>
            <a:spLocks noChangeArrowheads="1"/>
          </p:cNvSpPr>
          <p:nvPr/>
        </p:nvSpPr>
        <p:spPr bwMode="auto">
          <a:xfrm>
            <a:off x="5172075" y="4738688"/>
            <a:ext cx="74136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59" name="Rectangle 272"/>
          <p:cNvSpPr>
            <a:spLocks noChangeArrowheads="1"/>
          </p:cNvSpPr>
          <p:nvPr/>
        </p:nvSpPr>
        <p:spPr bwMode="auto">
          <a:xfrm>
            <a:off x="5913438" y="4738688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60" name="Rectangle 273"/>
          <p:cNvSpPr>
            <a:spLocks noChangeArrowheads="1"/>
          </p:cNvSpPr>
          <p:nvPr/>
        </p:nvSpPr>
        <p:spPr bwMode="auto">
          <a:xfrm>
            <a:off x="5924550" y="4738688"/>
            <a:ext cx="895350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61" name="Rectangle 274"/>
          <p:cNvSpPr>
            <a:spLocks noChangeArrowheads="1"/>
          </p:cNvSpPr>
          <p:nvPr/>
        </p:nvSpPr>
        <p:spPr bwMode="auto">
          <a:xfrm>
            <a:off x="6819900" y="4738688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62" name="Rectangle 275"/>
          <p:cNvSpPr>
            <a:spLocks noChangeArrowheads="1"/>
          </p:cNvSpPr>
          <p:nvPr/>
        </p:nvSpPr>
        <p:spPr bwMode="auto">
          <a:xfrm>
            <a:off x="5160963" y="4748213"/>
            <a:ext cx="11112" cy="2952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63" name="Rectangle 276"/>
          <p:cNvSpPr>
            <a:spLocks noChangeArrowheads="1"/>
          </p:cNvSpPr>
          <p:nvPr/>
        </p:nvSpPr>
        <p:spPr bwMode="auto">
          <a:xfrm>
            <a:off x="5913438" y="4748213"/>
            <a:ext cx="11112" cy="2952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64" name="Rectangle 277"/>
          <p:cNvSpPr>
            <a:spLocks noChangeArrowheads="1"/>
          </p:cNvSpPr>
          <p:nvPr/>
        </p:nvSpPr>
        <p:spPr bwMode="auto">
          <a:xfrm>
            <a:off x="6819900" y="4748213"/>
            <a:ext cx="11113" cy="2952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65" name="Rectangle 278"/>
          <p:cNvSpPr>
            <a:spLocks noChangeArrowheads="1"/>
          </p:cNvSpPr>
          <p:nvPr/>
        </p:nvSpPr>
        <p:spPr bwMode="auto">
          <a:xfrm>
            <a:off x="4745038" y="5053013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5</a:t>
            </a:r>
            <a:endParaRPr lang="en-US">
              <a:latin typeface="+mj-lt"/>
            </a:endParaRPr>
          </a:p>
        </p:txBody>
      </p:sp>
      <p:sp>
        <p:nvSpPr>
          <p:cNvPr id="25666" name="Rectangle 279"/>
          <p:cNvSpPr>
            <a:spLocks noChangeArrowheads="1"/>
          </p:cNvSpPr>
          <p:nvPr/>
        </p:nvSpPr>
        <p:spPr bwMode="auto">
          <a:xfrm>
            <a:off x="4872038" y="505301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67" name="Rectangle 280"/>
          <p:cNvSpPr>
            <a:spLocks noChangeArrowheads="1"/>
          </p:cNvSpPr>
          <p:nvPr/>
        </p:nvSpPr>
        <p:spPr bwMode="auto">
          <a:xfrm>
            <a:off x="5478463" y="5053013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2</a:t>
            </a:r>
            <a:endParaRPr lang="en-US">
              <a:latin typeface="+mj-lt"/>
            </a:endParaRPr>
          </a:p>
        </p:txBody>
      </p:sp>
      <p:sp>
        <p:nvSpPr>
          <p:cNvPr id="25668" name="Rectangle 281"/>
          <p:cNvSpPr>
            <a:spLocks noChangeArrowheads="1"/>
          </p:cNvSpPr>
          <p:nvPr/>
        </p:nvSpPr>
        <p:spPr bwMode="auto">
          <a:xfrm>
            <a:off x="5605463" y="505301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69" name="Rectangle 282"/>
          <p:cNvSpPr>
            <a:spLocks noChangeArrowheads="1"/>
          </p:cNvSpPr>
          <p:nvPr/>
        </p:nvSpPr>
        <p:spPr bwMode="auto">
          <a:xfrm>
            <a:off x="6307138" y="5053013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6</a:t>
            </a:r>
            <a:endParaRPr lang="en-US">
              <a:latin typeface="+mj-lt"/>
            </a:endParaRPr>
          </a:p>
        </p:txBody>
      </p:sp>
      <p:sp>
        <p:nvSpPr>
          <p:cNvPr id="25670" name="Rectangle 283"/>
          <p:cNvSpPr>
            <a:spLocks noChangeArrowheads="1"/>
          </p:cNvSpPr>
          <p:nvPr/>
        </p:nvSpPr>
        <p:spPr bwMode="auto">
          <a:xfrm>
            <a:off x="6434138" y="505301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71" name="Rectangle 284"/>
          <p:cNvSpPr>
            <a:spLocks noChangeArrowheads="1"/>
          </p:cNvSpPr>
          <p:nvPr/>
        </p:nvSpPr>
        <p:spPr bwMode="auto">
          <a:xfrm>
            <a:off x="5160963" y="5043488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72" name="Rectangle 285"/>
          <p:cNvSpPr>
            <a:spLocks noChangeArrowheads="1"/>
          </p:cNvSpPr>
          <p:nvPr/>
        </p:nvSpPr>
        <p:spPr bwMode="auto">
          <a:xfrm>
            <a:off x="5172075" y="5043488"/>
            <a:ext cx="74136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73" name="Rectangle 286"/>
          <p:cNvSpPr>
            <a:spLocks noChangeArrowheads="1"/>
          </p:cNvSpPr>
          <p:nvPr/>
        </p:nvSpPr>
        <p:spPr bwMode="auto">
          <a:xfrm>
            <a:off x="5913438" y="5043488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74" name="Rectangle 287"/>
          <p:cNvSpPr>
            <a:spLocks noChangeArrowheads="1"/>
          </p:cNvSpPr>
          <p:nvPr/>
        </p:nvSpPr>
        <p:spPr bwMode="auto">
          <a:xfrm>
            <a:off x="5924550" y="5043488"/>
            <a:ext cx="895350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75" name="Rectangle 288"/>
          <p:cNvSpPr>
            <a:spLocks noChangeArrowheads="1"/>
          </p:cNvSpPr>
          <p:nvPr/>
        </p:nvSpPr>
        <p:spPr bwMode="auto">
          <a:xfrm>
            <a:off x="6819900" y="5043488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76" name="Rectangle 289"/>
          <p:cNvSpPr>
            <a:spLocks noChangeArrowheads="1"/>
          </p:cNvSpPr>
          <p:nvPr/>
        </p:nvSpPr>
        <p:spPr bwMode="auto">
          <a:xfrm>
            <a:off x="5160963" y="5053013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77" name="Rectangle 290"/>
          <p:cNvSpPr>
            <a:spLocks noChangeArrowheads="1"/>
          </p:cNvSpPr>
          <p:nvPr/>
        </p:nvSpPr>
        <p:spPr bwMode="auto">
          <a:xfrm>
            <a:off x="5913438" y="5053013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78" name="Rectangle 291"/>
          <p:cNvSpPr>
            <a:spLocks noChangeArrowheads="1"/>
          </p:cNvSpPr>
          <p:nvPr/>
        </p:nvSpPr>
        <p:spPr bwMode="auto">
          <a:xfrm>
            <a:off x="6819900" y="5053013"/>
            <a:ext cx="11113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79" name="Rectangle 292"/>
          <p:cNvSpPr>
            <a:spLocks noChangeArrowheads="1"/>
          </p:cNvSpPr>
          <p:nvPr/>
        </p:nvSpPr>
        <p:spPr bwMode="auto">
          <a:xfrm>
            <a:off x="4745038" y="5354638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6</a:t>
            </a:r>
            <a:endParaRPr lang="en-US">
              <a:latin typeface="+mj-lt"/>
            </a:endParaRPr>
          </a:p>
        </p:txBody>
      </p:sp>
      <p:sp>
        <p:nvSpPr>
          <p:cNvPr id="25680" name="Rectangle 293"/>
          <p:cNvSpPr>
            <a:spLocks noChangeArrowheads="1"/>
          </p:cNvSpPr>
          <p:nvPr/>
        </p:nvSpPr>
        <p:spPr bwMode="auto">
          <a:xfrm>
            <a:off x="4872038" y="5354638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81" name="Rectangle 294"/>
          <p:cNvSpPr>
            <a:spLocks noChangeArrowheads="1"/>
          </p:cNvSpPr>
          <p:nvPr/>
        </p:nvSpPr>
        <p:spPr bwMode="auto">
          <a:xfrm>
            <a:off x="5478463" y="5354638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4</a:t>
            </a:r>
            <a:endParaRPr lang="en-US">
              <a:latin typeface="+mj-lt"/>
            </a:endParaRPr>
          </a:p>
        </p:txBody>
      </p:sp>
      <p:sp>
        <p:nvSpPr>
          <p:cNvPr id="25682" name="Rectangle 295"/>
          <p:cNvSpPr>
            <a:spLocks noChangeArrowheads="1"/>
          </p:cNvSpPr>
          <p:nvPr/>
        </p:nvSpPr>
        <p:spPr bwMode="auto">
          <a:xfrm>
            <a:off x="5605463" y="5354638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83" name="Rectangle 296"/>
          <p:cNvSpPr>
            <a:spLocks noChangeArrowheads="1"/>
          </p:cNvSpPr>
          <p:nvPr/>
        </p:nvSpPr>
        <p:spPr bwMode="auto">
          <a:xfrm>
            <a:off x="6307138" y="5354638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0</a:t>
            </a:r>
            <a:endParaRPr lang="en-US">
              <a:latin typeface="+mj-lt"/>
            </a:endParaRPr>
          </a:p>
        </p:txBody>
      </p:sp>
      <p:sp>
        <p:nvSpPr>
          <p:cNvPr id="25684" name="Rectangle 297"/>
          <p:cNvSpPr>
            <a:spLocks noChangeArrowheads="1"/>
          </p:cNvSpPr>
          <p:nvPr/>
        </p:nvSpPr>
        <p:spPr bwMode="auto">
          <a:xfrm>
            <a:off x="6434138" y="5354638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85" name="Rectangle 298"/>
          <p:cNvSpPr>
            <a:spLocks noChangeArrowheads="1"/>
          </p:cNvSpPr>
          <p:nvPr/>
        </p:nvSpPr>
        <p:spPr bwMode="auto">
          <a:xfrm>
            <a:off x="5160963" y="5345113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86" name="Rectangle 299"/>
          <p:cNvSpPr>
            <a:spLocks noChangeArrowheads="1"/>
          </p:cNvSpPr>
          <p:nvPr/>
        </p:nvSpPr>
        <p:spPr bwMode="auto">
          <a:xfrm>
            <a:off x="5172075" y="5345113"/>
            <a:ext cx="74136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87" name="Rectangle 300"/>
          <p:cNvSpPr>
            <a:spLocks noChangeArrowheads="1"/>
          </p:cNvSpPr>
          <p:nvPr/>
        </p:nvSpPr>
        <p:spPr bwMode="auto">
          <a:xfrm>
            <a:off x="5913438" y="5345113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88" name="Rectangle 301"/>
          <p:cNvSpPr>
            <a:spLocks noChangeArrowheads="1"/>
          </p:cNvSpPr>
          <p:nvPr/>
        </p:nvSpPr>
        <p:spPr bwMode="auto">
          <a:xfrm>
            <a:off x="5924550" y="5345113"/>
            <a:ext cx="895350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89" name="Rectangle 302"/>
          <p:cNvSpPr>
            <a:spLocks noChangeArrowheads="1"/>
          </p:cNvSpPr>
          <p:nvPr/>
        </p:nvSpPr>
        <p:spPr bwMode="auto">
          <a:xfrm>
            <a:off x="6819900" y="5345113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90" name="Rectangle 303"/>
          <p:cNvSpPr>
            <a:spLocks noChangeArrowheads="1"/>
          </p:cNvSpPr>
          <p:nvPr/>
        </p:nvSpPr>
        <p:spPr bwMode="auto">
          <a:xfrm>
            <a:off x="5160963" y="5354638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91" name="Rectangle 304"/>
          <p:cNvSpPr>
            <a:spLocks noChangeArrowheads="1"/>
          </p:cNvSpPr>
          <p:nvPr/>
        </p:nvSpPr>
        <p:spPr bwMode="auto">
          <a:xfrm>
            <a:off x="5913438" y="5354638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92" name="Rectangle 305"/>
          <p:cNvSpPr>
            <a:spLocks noChangeArrowheads="1"/>
          </p:cNvSpPr>
          <p:nvPr/>
        </p:nvSpPr>
        <p:spPr bwMode="auto">
          <a:xfrm>
            <a:off x="6819900" y="5354638"/>
            <a:ext cx="11113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93" name="Rectangle 306"/>
          <p:cNvSpPr>
            <a:spLocks noChangeArrowheads="1"/>
          </p:cNvSpPr>
          <p:nvPr/>
        </p:nvSpPr>
        <p:spPr bwMode="auto">
          <a:xfrm>
            <a:off x="4745038" y="5657850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7</a:t>
            </a:r>
            <a:endParaRPr lang="en-US">
              <a:latin typeface="+mj-lt"/>
            </a:endParaRPr>
          </a:p>
        </p:txBody>
      </p:sp>
      <p:sp>
        <p:nvSpPr>
          <p:cNvPr id="25694" name="Rectangle 307"/>
          <p:cNvSpPr>
            <a:spLocks noChangeArrowheads="1"/>
          </p:cNvSpPr>
          <p:nvPr/>
        </p:nvSpPr>
        <p:spPr bwMode="auto">
          <a:xfrm>
            <a:off x="4872038" y="565785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95" name="Rectangle 308"/>
          <p:cNvSpPr>
            <a:spLocks noChangeArrowheads="1"/>
          </p:cNvSpPr>
          <p:nvPr/>
        </p:nvSpPr>
        <p:spPr bwMode="auto">
          <a:xfrm>
            <a:off x="5478463" y="5657850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3</a:t>
            </a:r>
            <a:endParaRPr lang="en-US">
              <a:latin typeface="+mj-lt"/>
            </a:endParaRPr>
          </a:p>
        </p:txBody>
      </p:sp>
      <p:sp>
        <p:nvSpPr>
          <p:cNvPr id="25696" name="Rectangle 309"/>
          <p:cNvSpPr>
            <a:spLocks noChangeArrowheads="1"/>
          </p:cNvSpPr>
          <p:nvPr/>
        </p:nvSpPr>
        <p:spPr bwMode="auto">
          <a:xfrm>
            <a:off x="5605463" y="565785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97" name="Rectangle 310"/>
          <p:cNvSpPr>
            <a:spLocks noChangeArrowheads="1"/>
          </p:cNvSpPr>
          <p:nvPr/>
        </p:nvSpPr>
        <p:spPr bwMode="auto">
          <a:xfrm>
            <a:off x="6307138" y="5657850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0</a:t>
            </a:r>
            <a:endParaRPr lang="en-US">
              <a:latin typeface="+mj-lt"/>
            </a:endParaRPr>
          </a:p>
        </p:txBody>
      </p:sp>
      <p:sp>
        <p:nvSpPr>
          <p:cNvPr id="25698" name="Rectangle 311"/>
          <p:cNvSpPr>
            <a:spLocks noChangeArrowheads="1"/>
          </p:cNvSpPr>
          <p:nvPr/>
        </p:nvSpPr>
        <p:spPr bwMode="auto">
          <a:xfrm>
            <a:off x="6434138" y="565785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99" name="Rectangle 312"/>
          <p:cNvSpPr>
            <a:spLocks noChangeArrowheads="1"/>
          </p:cNvSpPr>
          <p:nvPr/>
        </p:nvSpPr>
        <p:spPr bwMode="auto">
          <a:xfrm>
            <a:off x="5160963" y="5646738"/>
            <a:ext cx="11112" cy="1111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00" name="Rectangle 313"/>
          <p:cNvSpPr>
            <a:spLocks noChangeArrowheads="1"/>
          </p:cNvSpPr>
          <p:nvPr/>
        </p:nvSpPr>
        <p:spPr bwMode="auto">
          <a:xfrm>
            <a:off x="5172075" y="5646738"/>
            <a:ext cx="741363" cy="1111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01" name="Rectangle 314"/>
          <p:cNvSpPr>
            <a:spLocks noChangeArrowheads="1"/>
          </p:cNvSpPr>
          <p:nvPr/>
        </p:nvSpPr>
        <p:spPr bwMode="auto">
          <a:xfrm>
            <a:off x="5913438" y="5646738"/>
            <a:ext cx="11112" cy="1111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02" name="Rectangle 315"/>
          <p:cNvSpPr>
            <a:spLocks noChangeArrowheads="1"/>
          </p:cNvSpPr>
          <p:nvPr/>
        </p:nvSpPr>
        <p:spPr bwMode="auto">
          <a:xfrm>
            <a:off x="5924550" y="5646738"/>
            <a:ext cx="895350" cy="1111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03" name="Rectangle 316"/>
          <p:cNvSpPr>
            <a:spLocks noChangeArrowheads="1"/>
          </p:cNvSpPr>
          <p:nvPr/>
        </p:nvSpPr>
        <p:spPr bwMode="auto">
          <a:xfrm>
            <a:off x="6819900" y="5646738"/>
            <a:ext cx="11113" cy="1111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04" name="Rectangle 317"/>
          <p:cNvSpPr>
            <a:spLocks noChangeArrowheads="1"/>
          </p:cNvSpPr>
          <p:nvPr/>
        </p:nvSpPr>
        <p:spPr bwMode="auto">
          <a:xfrm>
            <a:off x="5160963" y="5657850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05" name="Rectangle 318"/>
          <p:cNvSpPr>
            <a:spLocks noChangeArrowheads="1"/>
          </p:cNvSpPr>
          <p:nvPr/>
        </p:nvSpPr>
        <p:spPr bwMode="auto">
          <a:xfrm>
            <a:off x="5913438" y="5657850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06" name="Rectangle 319"/>
          <p:cNvSpPr>
            <a:spLocks noChangeArrowheads="1"/>
          </p:cNvSpPr>
          <p:nvPr/>
        </p:nvSpPr>
        <p:spPr bwMode="auto">
          <a:xfrm>
            <a:off x="6819900" y="5657850"/>
            <a:ext cx="11113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07" name="Rectangle 320"/>
          <p:cNvSpPr>
            <a:spLocks noChangeArrowheads="1"/>
          </p:cNvSpPr>
          <p:nvPr/>
        </p:nvSpPr>
        <p:spPr bwMode="auto">
          <a:xfrm>
            <a:off x="4745038" y="5959475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8</a:t>
            </a:r>
            <a:endParaRPr lang="en-US">
              <a:latin typeface="+mj-lt"/>
            </a:endParaRPr>
          </a:p>
        </p:txBody>
      </p:sp>
      <p:sp>
        <p:nvSpPr>
          <p:cNvPr id="25708" name="Rectangle 321"/>
          <p:cNvSpPr>
            <a:spLocks noChangeArrowheads="1"/>
          </p:cNvSpPr>
          <p:nvPr/>
        </p:nvSpPr>
        <p:spPr bwMode="auto">
          <a:xfrm>
            <a:off x="4872038" y="5959475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709" name="Rectangle 322"/>
          <p:cNvSpPr>
            <a:spLocks noChangeArrowheads="1"/>
          </p:cNvSpPr>
          <p:nvPr/>
        </p:nvSpPr>
        <p:spPr bwMode="auto">
          <a:xfrm>
            <a:off x="5478463" y="5959475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2</a:t>
            </a:r>
            <a:endParaRPr lang="en-US">
              <a:latin typeface="+mj-lt"/>
            </a:endParaRPr>
          </a:p>
        </p:txBody>
      </p:sp>
      <p:sp>
        <p:nvSpPr>
          <p:cNvPr id="25710" name="Rectangle 323"/>
          <p:cNvSpPr>
            <a:spLocks noChangeArrowheads="1"/>
          </p:cNvSpPr>
          <p:nvPr/>
        </p:nvSpPr>
        <p:spPr bwMode="auto">
          <a:xfrm>
            <a:off x="5605463" y="5959475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711" name="Rectangle 324"/>
          <p:cNvSpPr>
            <a:spLocks noChangeArrowheads="1"/>
          </p:cNvSpPr>
          <p:nvPr/>
        </p:nvSpPr>
        <p:spPr bwMode="auto">
          <a:xfrm>
            <a:off x="6307138" y="5959475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9</a:t>
            </a:r>
            <a:endParaRPr lang="en-US">
              <a:latin typeface="+mj-lt"/>
            </a:endParaRPr>
          </a:p>
        </p:txBody>
      </p:sp>
      <p:sp>
        <p:nvSpPr>
          <p:cNvPr id="25712" name="Rectangle 325"/>
          <p:cNvSpPr>
            <a:spLocks noChangeArrowheads="1"/>
          </p:cNvSpPr>
          <p:nvPr/>
        </p:nvSpPr>
        <p:spPr bwMode="auto">
          <a:xfrm>
            <a:off x="6434138" y="5959475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713" name="Rectangle 326"/>
          <p:cNvSpPr>
            <a:spLocks noChangeArrowheads="1"/>
          </p:cNvSpPr>
          <p:nvPr/>
        </p:nvSpPr>
        <p:spPr bwMode="auto">
          <a:xfrm>
            <a:off x="5160963" y="5949950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14" name="Rectangle 327"/>
          <p:cNvSpPr>
            <a:spLocks noChangeArrowheads="1"/>
          </p:cNvSpPr>
          <p:nvPr/>
        </p:nvSpPr>
        <p:spPr bwMode="auto">
          <a:xfrm>
            <a:off x="5172075" y="5949950"/>
            <a:ext cx="74136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15" name="Rectangle 328"/>
          <p:cNvSpPr>
            <a:spLocks noChangeArrowheads="1"/>
          </p:cNvSpPr>
          <p:nvPr/>
        </p:nvSpPr>
        <p:spPr bwMode="auto">
          <a:xfrm>
            <a:off x="5913438" y="5949950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16" name="Rectangle 329"/>
          <p:cNvSpPr>
            <a:spLocks noChangeArrowheads="1"/>
          </p:cNvSpPr>
          <p:nvPr/>
        </p:nvSpPr>
        <p:spPr bwMode="auto">
          <a:xfrm>
            <a:off x="5924550" y="5949950"/>
            <a:ext cx="895350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17" name="Rectangle 330"/>
          <p:cNvSpPr>
            <a:spLocks noChangeArrowheads="1"/>
          </p:cNvSpPr>
          <p:nvPr/>
        </p:nvSpPr>
        <p:spPr bwMode="auto">
          <a:xfrm>
            <a:off x="6819900" y="5949950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18" name="Rectangle 331"/>
          <p:cNvSpPr>
            <a:spLocks noChangeArrowheads="1"/>
          </p:cNvSpPr>
          <p:nvPr/>
        </p:nvSpPr>
        <p:spPr bwMode="auto">
          <a:xfrm>
            <a:off x="5160963" y="5959475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19" name="Rectangle 332"/>
          <p:cNvSpPr>
            <a:spLocks noChangeArrowheads="1"/>
          </p:cNvSpPr>
          <p:nvPr/>
        </p:nvSpPr>
        <p:spPr bwMode="auto">
          <a:xfrm>
            <a:off x="5913438" y="5959475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20" name="Rectangle 333"/>
          <p:cNvSpPr>
            <a:spLocks noChangeArrowheads="1"/>
          </p:cNvSpPr>
          <p:nvPr/>
        </p:nvSpPr>
        <p:spPr bwMode="auto">
          <a:xfrm>
            <a:off x="6819900" y="5959475"/>
            <a:ext cx="11113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21" name="Rectangle 334"/>
          <p:cNvSpPr>
            <a:spLocks noChangeArrowheads="1"/>
          </p:cNvSpPr>
          <p:nvPr/>
        </p:nvSpPr>
        <p:spPr bwMode="auto">
          <a:xfrm>
            <a:off x="4745038" y="6261100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9</a:t>
            </a:r>
            <a:endParaRPr lang="en-US">
              <a:latin typeface="+mj-lt"/>
            </a:endParaRPr>
          </a:p>
        </p:txBody>
      </p:sp>
      <p:sp>
        <p:nvSpPr>
          <p:cNvPr id="25722" name="Rectangle 335"/>
          <p:cNvSpPr>
            <a:spLocks noChangeArrowheads="1"/>
          </p:cNvSpPr>
          <p:nvPr/>
        </p:nvSpPr>
        <p:spPr bwMode="auto">
          <a:xfrm>
            <a:off x="4872038" y="626110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723" name="Rectangle 336"/>
          <p:cNvSpPr>
            <a:spLocks noChangeArrowheads="1"/>
          </p:cNvSpPr>
          <p:nvPr/>
        </p:nvSpPr>
        <p:spPr bwMode="auto">
          <a:xfrm>
            <a:off x="5478463" y="6261100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3</a:t>
            </a:r>
            <a:endParaRPr lang="en-US">
              <a:latin typeface="+mj-lt"/>
            </a:endParaRPr>
          </a:p>
        </p:txBody>
      </p:sp>
      <p:sp>
        <p:nvSpPr>
          <p:cNvPr id="25724" name="Rectangle 337"/>
          <p:cNvSpPr>
            <a:spLocks noChangeArrowheads="1"/>
          </p:cNvSpPr>
          <p:nvPr/>
        </p:nvSpPr>
        <p:spPr bwMode="auto">
          <a:xfrm>
            <a:off x="5605463" y="626110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725" name="Rectangle 338"/>
          <p:cNvSpPr>
            <a:spLocks noChangeArrowheads="1"/>
          </p:cNvSpPr>
          <p:nvPr/>
        </p:nvSpPr>
        <p:spPr bwMode="auto">
          <a:xfrm>
            <a:off x="6307138" y="6261100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0</a:t>
            </a:r>
            <a:endParaRPr lang="en-US">
              <a:latin typeface="+mj-lt"/>
            </a:endParaRPr>
          </a:p>
        </p:txBody>
      </p:sp>
      <p:sp>
        <p:nvSpPr>
          <p:cNvPr id="25726" name="Rectangle 339"/>
          <p:cNvSpPr>
            <a:spLocks noChangeArrowheads="1"/>
          </p:cNvSpPr>
          <p:nvPr/>
        </p:nvSpPr>
        <p:spPr bwMode="auto">
          <a:xfrm>
            <a:off x="6434138" y="626110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727" name="Rectangle 340"/>
          <p:cNvSpPr>
            <a:spLocks noChangeArrowheads="1"/>
          </p:cNvSpPr>
          <p:nvPr/>
        </p:nvSpPr>
        <p:spPr bwMode="auto">
          <a:xfrm>
            <a:off x="5160963" y="6251575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28" name="Rectangle 341"/>
          <p:cNvSpPr>
            <a:spLocks noChangeArrowheads="1"/>
          </p:cNvSpPr>
          <p:nvPr/>
        </p:nvSpPr>
        <p:spPr bwMode="auto">
          <a:xfrm>
            <a:off x="5172075" y="6251575"/>
            <a:ext cx="74136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29" name="Rectangle 342"/>
          <p:cNvSpPr>
            <a:spLocks noChangeArrowheads="1"/>
          </p:cNvSpPr>
          <p:nvPr/>
        </p:nvSpPr>
        <p:spPr bwMode="auto">
          <a:xfrm>
            <a:off x="5913438" y="6251575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0" name="Rectangle 343"/>
          <p:cNvSpPr>
            <a:spLocks noChangeArrowheads="1"/>
          </p:cNvSpPr>
          <p:nvPr/>
        </p:nvSpPr>
        <p:spPr bwMode="auto">
          <a:xfrm>
            <a:off x="5924550" y="6251575"/>
            <a:ext cx="895350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1" name="Rectangle 344"/>
          <p:cNvSpPr>
            <a:spLocks noChangeArrowheads="1"/>
          </p:cNvSpPr>
          <p:nvPr/>
        </p:nvSpPr>
        <p:spPr bwMode="auto">
          <a:xfrm>
            <a:off x="6819900" y="6251575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2" name="Rectangle 345"/>
          <p:cNvSpPr>
            <a:spLocks noChangeArrowheads="1"/>
          </p:cNvSpPr>
          <p:nvPr/>
        </p:nvSpPr>
        <p:spPr bwMode="auto">
          <a:xfrm>
            <a:off x="5160963" y="6261100"/>
            <a:ext cx="11112" cy="2952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3" name="Rectangle 346"/>
          <p:cNvSpPr>
            <a:spLocks noChangeArrowheads="1"/>
          </p:cNvSpPr>
          <p:nvPr/>
        </p:nvSpPr>
        <p:spPr bwMode="auto">
          <a:xfrm>
            <a:off x="5160963" y="6556375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4" name="Rectangle 347"/>
          <p:cNvSpPr>
            <a:spLocks noChangeArrowheads="1"/>
          </p:cNvSpPr>
          <p:nvPr/>
        </p:nvSpPr>
        <p:spPr bwMode="auto">
          <a:xfrm>
            <a:off x="5160963" y="6556375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5" name="Rectangle 348"/>
          <p:cNvSpPr>
            <a:spLocks noChangeArrowheads="1"/>
          </p:cNvSpPr>
          <p:nvPr/>
        </p:nvSpPr>
        <p:spPr bwMode="auto">
          <a:xfrm>
            <a:off x="5172075" y="6556375"/>
            <a:ext cx="74136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6" name="Rectangle 349"/>
          <p:cNvSpPr>
            <a:spLocks noChangeArrowheads="1"/>
          </p:cNvSpPr>
          <p:nvPr/>
        </p:nvSpPr>
        <p:spPr bwMode="auto">
          <a:xfrm>
            <a:off x="5913438" y="6261100"/>
            <a:ext cx="11112" cy="2952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7" name="Rectangle 350"/>
          <p:cNvSpPr>
            <a:spLocks noChangeArrowheads="1"/>
          </p:cNvSpPr>
          <p:nvPr/>
        </p:nvSpPr>
        <p:spPr bwMode="auto">
          <a:xfrm>
            <a:off x="5913438" y="6556375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8" name="Rectangle 351"/>
          <p:cNvSpPr>
            <a:spLocks noChangeArrowheads="1"/>
          </p:cNvSpPr>
          <p:nvPr/>
        </p:nvSpPr>
        <p:spPr bwMode="auto">
          <a:xfrm>
            <a:off x="5924550" y="6556375"/>
            <a:ext cx="895350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9" name="Rectangle 352"/>
          <p:cNvSpPr>
            <a:spLocks noChangeArrowheads="1"/>
          </p:cNvSpPr>
          <p:nvPr/>
        </p:nvSpPr>
        <p:spPr bwMode="auto">
          <a:xfrm>
            <a:off x="6819900" y="6261100"/>
            <a:ext cx="11113" cy="2952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40" name="Rectangle 353"/>
          <p:cNvSpPr>
            <a:spLocks noChangeArrowheads="1"/>
          </p:cNvSpPr>
          <p:nvPr/>
        </p:nvSpPr>
        <p:spPr bwMode="auto">
          <a:xfrm>
            <a:off x="6819900" y="6556375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41" name="Rectangle 354"/>
          <p:cNvSpPr>
            <a:spLocks noChangeArrowheads="1"/>
          </p:cNvSpPr>
          <p:nvPr/>
        </p:nvSpPr>
        <p:spPr bwMode="auto">
          <a:xfrm>
            <a:off x="6819900" y="6556375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42" name="Rectangle 355"/>
          <p:cNvSpPr>
            <a:spLocks noChangeArrowheads="1"/>
          </p:cNvSpPr>
          <p:nvPr/>
        </p:nvSpPr>
        <p:spPr bwMode="auto">
          <a:xfrm>
            <a:off x="1066800" y="6565900"/>
            <a:ext cx="1651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</a:rPr>
              <a:t> </a:t>
            </a:r>
            <a:endParaRPr lang="en-US"/>
          </a:p>
        </p:txBody>
      </p:sp>
      <p:sp>
        <p:nvSpPr>
          <p:cNvPr id="25743" name="Freeform 356"/>
          <p:cNvSpPr>
            <a:spLocks/>
          </p:cNvSpPr>
          <p:nvPr/>
        </p:nvSpPr>
        <p:spPr bwMode="auto">
          <a:xfrm>
            <a:off x="4286250" y="3919538"/>
            <a:ext cx="276225" cy="1100137"/>
          </a:xfrm>
          <a:custGeom>
            <a:avLst/>
            <a:gdLst>
              <a:gd name="T0" fmla="*/ 2147483647 w 120"/>
              <a:gd name="T1" fmla="*/ 0 h 638"/>
              <a:gd name="T2" fmla="*/ 2147483647 w 120"/>
              <a:gd name="T3" fmla="*/ 2147483647 h 638"/>
              <a:gd name="T4" fmla="*/ 2147483647 w 120"/>
              <a:gd name="T5" fmla="*/ 2147483647 h 638"/>
              <a:gd name="T6" fmla="*/ 2147483647 w 120"/>
              <a:gd name="T7" fmla="*/ 2147483647 h 638"/>
              <a:gd name="T8" fmla="*/ 2147483647 w 120"/>
              <a:gd name="T9" fmla="*/ 2147483647 h 638"/>
              <a:gd name="T10" fmla="*/ 2147483647 w 120"/>
              <a:gd name="T11" fmla="*/ 2147483647 h 638"/>
              <a:gd name="T12" fmla="*/ 2147483647 w 120"/>
              <a:gd name="T13" fmla="*/ 2147483647 h 638"/>
              <a:gd name="T14" fmla="*/ 2147483647 w 120"/>
              <a:gd name="T15" fmla="*/ 2147483647 h 638"/>
              <a:gd name="T16" fmla="*/ 2147483647 w 120"/>
              <a:gd name="T17" fmla="*/ 2147483647 h 638"/>
              <a:gd name="T18" fmla="*/ 2147483647 w 120"/>
              <a:gd name="T19" fmla="*/ 2147483647 h 638"/>
              <a:gd name="T20" fmla="*/ 2147483647 w 120"/>
              <a:gd name="T21" fmla="*/ 2147483647 h 638"/>
              <a:gd name="T22" fmla="*/ 2147483647 w 120"/>
              <a:gd name="T23" fmla="*/ 2147483647 h 638"/>
              <a:gd name="T24" fmla="*/ 2147483647 w 120"/>
              <a:gd name="T25" fmla="*/ 2147483647 h 638"/>
              <a:gd name="T26" fmla="*/ 2147483647 w 120"/>
              <a:gd name="T27" fmla="*/ 2147483647 h 638"/>
              <a:gd name="T28" fmla="*/ 2147483647 w 120"/>
              <a:gd name="T29" fmla="*/ 2147483647 h 638"/>
              <a:gd name="T30" fmla="*/ 2147483647 w 120"/>
              <a:gd name="T31" fmla="*/ 2147483647 h 638"/>
              <a:gd name="T32" fmla="*/ 2147483647 w 120"/>
              <a:gd name="T33" fmla="*/ 2147483647 h 638"/>
              <a:gd name="T34" fmla="*/ 0 w 120"/>
              <a:gd name="T35" fmla="*/ 2147483647 h 638"/>
              <a:gd name="T36" fmla="*/ 2147483647 w 120"/>
              <a:gd name="T37" fmla="*/ 2147483647 h 638"/>
              <a:gd name="T38" fmla="*/ 2147483647 w 120"/>
              <a:gd name="T39" fmla="*/ 2147483647 h 638"/>
              <a:gd name="T40" fmla="*/ 2147483647 w 120"/>
              <a:gd name="T41" fmla="*/ 2147483647 h 638"/>
              <a:gd name="T42" fmla="*/ 2147483647 w 120"/>
              <a:gd name="T43" fmla="*/ 2147483647 h 638"/>
              <a:gd name="T44" fmla="*/ 2147483647 w 120"/>
              <a:gd name="T45" fmla="*/ 2147483647 h 638"/>
              <a:gd name="T46" fmla="*/ 2147483647 w 120"/>
              <a:gd name="T47" fmla="*/ 2147483647 h 638"/>
              <a:gd name="T48" fmla="*/ 2147483647 w 120"/>
              <a:gd name="T49" fmla="*/ 2147483647 h 638"/>
              <a:gd name="T50" fmla="*/ 2147483647 w 120"/>
              <a:gd name="T51" fmla="*/ 2147483647 h 638"/>
              <a:gd name="T52" fmla="*/ 2147483647 w 120"/>
              <a:gd name="T53" fmla="*/ 2147483647 h 638"/>
              <a:gd name="T54" fmla="*/ 2147483647 w 120"/>
              <a:gd name="T55" fmla="*/ 2147483647 h 638"/>
              <a:gd name="T56" fmla="*/ 2147483647 w 120"/>
              <a:gd name="T57" fmla="*/ 2147483647 h 638"/>
              <a:gd name="T58" fmla="*/ 2147483647 w 120"/>
              <a:gd name="T59" fmla="*/ 2147483647 h 638"/>
              <a:gd name="T60" fmla="*/ 2147483647 w 120"/>
              <a:gd name="T61" fmla="*/ 2147483647 h 638"/>
              <a:gd name="T62" fmla="*/ 2147483647 w 120"/>
              <a:gd name="T63" fmla="*/ 2147483647 h 638"/>
              <a:gd name="T64" fmla="*/ 2147483647 w 120"/>
              <a:gd name="T65" fmla="*/ 2147483647 h 638"/>
              <a:gd name="T66" fmla="*/ 2147483647 w 120"/>
              <a:gd name="T67" fmla="*/ 2147483647 h 638"/>
              <a:gd name="T68" fmla="*/ 2147483647 w 120"/>
              <a:gd name="T69" fmla="*/ 2147483647 h 63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0" h="638">
                <a:moveTo>
                  <a:pt x="120" y="0"/>
                </a:moveTo>
                <a:lnTo>
                  <a:pt x="107" y="1"/>
                </a:lnTo>
                <a:lnTo>
                  <a:pt x="96" y="5"/>
                </a:lnTo>
                <a:lnTo>
                  <a:pt x="86" y="9"/>
                </a:lnTo>
                <a:lnTo>
                  <a:pt x="78" y="16"/>
                </a:lnTo>
                <a:lnTo>
                  <a:pt x="70" y="24"/>
                </a:lnTo>
                <a:lnTo>
                  <a:pt x="65" y="33"/>
                </a:lnTo>
                <a:lnTo>
                  <a:pt x="62" y="43"/>
                </a:lnTo>
                <a:lnTo>
                  <a:pt x="61" y="54"/>
                </a:lnTo>
                <a:lnTo>
                  <a:pt x="61" y="267"/>
                </a:lnTo>
                <a:lnTo>
                  <a:pt x="59" y="278"/>
                </a:lnTo>
                <a:lnTo>
                  <a:pt x="56" y="288"/>
                </a:lnTo>
                <a:lnTo>
                  <a:pt x="51" y="296"/>
                </a:lnTo>
                <a:lnTo>
                  <a:pt x="43" y="304"/>
                </a:lnTo>
                <a:lnTo>
                  <a:pt x="33" y="310"/>
                </a:lnTo>
                <a:lnTo>
                  <a:pt x="24" y="315"/>
                </a:lnTo>
                <a:lnTo>
                  <a:pt x="13" y="318"/>
                </a:lnTo>
                <a:lnTo>
                  <a:pt x="0" y="320"/>
                </a:lnTo>
                <a:lnTo>
                  <a:pt x="13" y="321"/>
                </a:lnTo>
                <a:lnTo>
                  <a:pt x="24" y="324"/>
                </a:lnTo>
                <a:lnTo>
                  <a:pt x="33" y="329"/>
                </a:lnTo>
                <a:lnTo>
                  <a:pt x="43" y="336"/>
                </a:lnTo>
                <a:lnTo>
                  <a:pt x="51" y="344"/>
                </a:lnTo>
                <a:lnTo>
                  <a:pt x="56" y="352"/>
                </a:lnTo>
                <a:lnTo>
                  <a:pt x="59" y="361"/>
                </a:lnTo>
                <a:lnTo>
                  <a:pt x="61" y="372"/>
                </a:lnTo>
                <a:lnTo>
                  <a:pt x="61" y="585"/>
                </a:lnTo>
                <a:lnTo>
                  <a:pt x="62" y="596"/>
                </a:lnTo>
                <a:lnTo>
                  <a:pt x="65" y="606"/>
                </a:lnTo>
                <a:lnTo>
                  <a:pt x="70" y="615"/>
                </a:lnTo>
                <a:lnTo>
                  <a:pt x="78" y="623"/>
                </a:lnTo>
                <a:lnTo>
                  <a:pt x="86" y="630"/>
                </a:lnTo>
                <a:lnTo>
                  <a:pt x="96" y="635"/>
                </a:lnTo>
                <a:lnTo>
                  <a:pt x="107" y="636"/>
                </a:lnTo>
                <a:lnTo>
                  <a:pt x="120" y="638"/>
                </a:lnTo>
              </a:path>
            </a:pathLst>
          </a:custGeom>
          <a:noFill/>
          <a:ln w="158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44" name="Rectangle 357"/>
          <p:cNvSpPr>
            <a:spLocks noChangeArrowheads="1"/>
          </p:cNvSpPr>
          <p:nvPr/>
        </p:nvSpPr>
        <p:spPr bwMode="auto">
          <a:xfrm>
            <a:off x="3332163" y="4248150"/>
            <a:ext cx="112871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45" name="Rectangle 358"/>
          <p:cNvSpPr>
            <a:spLocks noChangeArrowheads="1"/>
          </p:cNvSpPr>
          <p:nvPr/>
        </p:nvSpPr>
        <p:spPr bwMode="auto">
          <a:xfrm>
            <a:off x="3377076" y="4300074"/>
            <a:ext cx="80156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sr-Latn-ME" sz="2000" dirty="0" smtClean="0">
                <a:solidFill>
                  <a:srgbClr val="000000"/>
                </a:solidFill>
                <a:latin typeface="+mj-lt"/>
              </a:rPr>
              <a:t>čvorovi</a:t>
            </a:r>
            <a:endParaRPr lang="en-US" dirty="0">
              <a:latin typeface="+mj-lt"/>
            </a:endParaRPr>
          </a:p>
        </p:txBody>
      </p:sp>
      <p:sp>
        <p:nvSpPr>
          <p:cNvPr id="25746" name="Rectangle 359"/>
          <p:cNvSpPr>
            <a:spLocks noChangeArrowheads="1"/>
          </p:cNvSpPr>
          <p:nvPr/>
        </p:nvSpPr>
        <p:spPr bwMode="auto">
          <a:xfrm>
            <a:off x="4151313" y="432435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747" name="Freeform 360"/>
          <p:cNvSpPr>
            <a:spLocks/>
          </p:cNvSpPr>
          <p:nvPr/>
        </p:nvSpPr>
        <p:spPr bwMode="auto">
          <a:xfrm>
            <a:off x="4343400" y="5105400"/>
            <a:ext cx="228600" cy="1447800"/>
          </a:xfrm>
          <a:custGeom>
            <a:avLst/>
            <a:gdLst>
              <a:gd name="T0" fmla="*/ 2147483647 w 120"/>
              <a:gd name="T1" fmla="*/ 0 h 802"/>
              <a:gd name="T2" fmla="*/ 2147483647 w 120"/>
              <a:gd name="T3" fmla="*/ 2147483647 h 802"/>
              <a:gd name="T4" fmla="*/ 2147483647 w 120"/>
              <a:gd name="T5" fmla="*/ 2147483647 h 802"/>
              <a:gd name="T6" fmla="*/ 2147483647 w 120"/>
              <a:gd name="T7" fmla="*/ 2147483647 h 802"/>
              <a:gd name="T8" fmla="*/ 2147483647 w 120"/>
              <a:gd name="T9" fmla="*/ 2147483647 h 802"/>
              <a:gd name="T10" fmla="*/ 2147483647 w 120"/>
              <a:gd name="T11" fmla="*/ 2147483647 h 802"/>
              <a:gd name="T12" fmla="*/ 2147483647 w 120"/>
              <a:gd name="T13" fmla="*/ 2147483647 h 802"/>
              <a:gd name="T14" fmla="*/ 2147483647 w 120"/>
              <a:gd name="T15" fmla="*/ 2147483647 h 802"/>
              <a:gd name="T16" fmla="*/ 2147483647 w 120"/>
              <a:gd name="T17" fmla="*/ 2147483647 h 802"/>
              <a:gd name="T18" fmla="*/ 2147483647 w 120"/>
              <a:gd name="T19" fmla="*/ 2147483647 h 802"/>
              <a:gd name="T20" fmla="*/ 2147483647 w 120"/>
              <a:gd name="T21" fmla="*/ 2147483647 h 802"/>
              <a:gd name="T22" fmla="*/ 2147483647 w 120"/>
              <a:gd name="T23" fmla="*/ 2147483647 h 802"/>
              <a:gd name="T24" fmla="*/ 2147483647 w 120"/>
              <a:gd name="T25" fmla="*/ 2147483647 h 802"/>
              <a:gd name="T26" fmla="*/ 2147483647 w 120"/>
              <a:gd name="T27" fmla="*/ 2147483647 h 802"/>
              <a:gd name="T28" fmla="*/ 2147483647 w 120"/>
              <a:gd name="T29" fmla="*/ 2147483647 h 802"/>
              <a:gd name="T30" fmla="*/ 2147483647 w 120"/>
              <a:gd name="T31" fmla="*/ 2147483647 h 802"/>
              <a:gd name="T32" fmla="*/ 2147483647 w 120"/>
              <a:gd name="T33" fmla="*/ 2147483647 h 802"/>
              <a:gd name="T34" fmla="*/ 0 w 120"/>
              <a:gd name="T35" fmla="*/ 2147483647 h 802"/>
              <a:gd name="T36" fmla="*/ 2147483647 w 120"/>
              <a:gd name="T37" fmla="*/ 2147483647 h 802"/>
              <a:gd name="T38" fmla="*/ 2147483647 w 120"/>
              <a:gd name="T39" fmla="*/ 2147483647 h 802"/>
              <a:gd name="T40" fmla="*/ 2147483647 w 120"/>
              <a:gd name="T41" fmla="*/ 2147483647 h 802"/>
              <a:gd name="T42" fmla="*/ 2147483647 w 120"/>
              <a:gd name="T43" fmla="*/ 2147483647 h 802"/>
              <a:gd name="T44" fmla="*/ 2147483647 w 120"/>
              <a:gd name="T45" fmla="*/ 2147483647 h 802"/>
              <a:gd name="T46" fmla="*/ 2147483647 w 120"/>
              <a:gd name="T47" fmla="*/ 2147483647 h 802"/>
              <a:gd name="T48" fmla="*/ 2147483647 w 120"/>
              <a:gd name="T49" fmla="*/ 2147483647 h 802"/>
              <a:gd name="T50" fmla="*/ 2147483647 w 120"/>
              <a:gd name="T51" fmla="*/ 2147483647 h 802"/>
              <a:gd name="T52" fmla="*/ 2147483647 w 120"/>
              <a:gd name="T53" fmla="*/ 2147483647 h 802"/>
              <a:gd name="T54" fmla="*/ 2147483647 w 120"/>
              <a:gd name="T55" fmla="*/ 2147483647 h 802"/>
              <a:gd name="T56" fmla="*/ 2147483647 w 120"/>
              <a:gd name="T57" fmla="*/ 2147483647 h 802"/>
              <a:gd name="T58" fmla="*/ 2147483647 w 120"/>
              <a:gd name="T59" fmla="*/ 2147483647 h 802"/>
              <a:gd name="T60" fmla="*/ 2147483647 w 120"/>
              <a:gd name="T61" fmla="*/ 2147483647 h 802"/>
              <a:gd name="T62" fmla="*/ 2147483647 w 120"/>
              <a:gd name="T63" fmla="*/ 2147483647 h 802"/>
              <a:gd name="T64" fmla="*/ 2147483647 w 120"/>
              <a:gd name="T65" fmla="*/ 2147483647 h 802"/>
              <a:gd name="T66" fmla="*/ 2147483647 w 120"/>
              <a:gd name="T67" fmla="*/ 2147483647 h 802"/>
              <a:gd name="T68" fmla="*/ 2147483647 w 120"/>
              <a:gd name="T69" fmla="*/ 2147483647 h 80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0" h="802">
                <a:moveTo>
                  <a:pt x="120" y="0"/>
                </a:moveTo>
                <a:lnTo>
                  <a:pt x="107" y="2"/>
                </a:lnTo>
                <a:lnTo>
                  <a:pt x="96" y="5"/>
                </a:lnTo>
                <a:lnTo>
                  <a:pt x="86" y="12"/>
                </a:lnTo>
                <a:lnTo>
                  <a:pt x="77" y="20"/>
                </a:lnTo>
                <a:lnTo>
                  <a:pt x="70" y="31"/>
                </a:lnTo>
                <a:lnTo>
                  <a:pt x="64" y="42"/>
                </a:lnTo>
                <a:lnTo>
                  <a:pt x="61" y="55"/>
                </a:lnTo>
                <a:lnTo>
                  <a:pt x="59" y="67"/>
                </a:lnTo>
                <a:lnTo>
                  <a:pt x="59" y="335"/>
                </a:lnTo>
                <a:lnTo>
                  <a:pt x="57" y="347"/>
                </a:lnTo>
                <a:lnTo>
                  <a:pt x="54" y="360"/>
                </a:lnTo>
                <a:lnTo>
                  <a:pt x="49" y="371"/>
                </a:lnTo>
                <a:lnTo>
                  <a:pt x="41" y="383"/>
                </a:lnTo>
                <a:lnTo>
                  <a:pt x="33" y="391"/>
                </a:lnTo>
                <a:lnTo>
                  <a:pt x="22" y="397"/>
                </a:lnTo>
                <a:lnTo>
                  <a:pt x="11" y="400"/>
                </a:lnTo>
                <a:lnTo>
                  <a:pt x="0" y="402"/>
                </a:lnTo>
                <a:lnTo>
                  <a:pt x="11" y="403"/>
                </a:lnTo>
                <a:lnTo>
                  <a:pt x="22" y="407"/>
                </a:lnTo>
                <a:lnTo>
                  <a:pt x="33" y="413"/>
                </a:lnTo>
                <a:lnTo>
                  <a:pt x="41" y="421"/>
                </a:lnTo>
                <a:lnTo>
                  <a:pt x="49" y="430"/>
                </a:lnTo>
                <a:lnTo>
                  <a:pt x="54" y="442"/>
                </a:lnTo>
                <a:lnTo>
                  <a:pt x="57" y="454"/>
                </a:lnTo>
                <a:lnTo>
                  <a:pt x="59" y="467"/>
                </a:lnTo>
                <a:lnTo>
                  <a:pt x="59" y="734"/>
                </a:lnTo>
                <a:lnTo>
                  <a:pt x="61" y="747"/>
                </a:lnTo>
                <a:lnTo>
                  <a:pt x="64" y="760"/>
                </a:lnTo>
                <a:lnTo>
                  <a:pt x="70" y="771"/>
                </a:lnTo>
                <a:lnTo>
                  <a:pt x="77" y="782"/>
                </a:lnTo>
                <a:lnTo>
                  <a:pt x="86" y="790"/>
                </a:lnTo>
                <a:lnTo>
                  <a:pt x="96" y="797"/>
                </a:lnTo>
                <a:lnTo>
                  <a:pt x="107" y="800"/>
                </a:lnTo>
                <a:lnTo>
                  <a:pt x="120" y="802"/>
                </a:lnTo>
              </a:path>
            </a:pathLst>
          </a:custGeom>
          <a:noFill/>
          <a:ln w="158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48" name="Rectangle 361"/>
          <p:cNvSpPr>
            <a:spLocks noChangeArrowheads="1"/>
          </p:cNvSpPr>
          <p:nvPr/>
        </p:nvSpPr>
        <p:spPr bwMode="auto">
          <a:xfrm>
            <a:off x="3441700" y="5573713"/>
            <a:ext cx="72866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grpSp>
        <p:nvGrpSpPr>
          <p:cNvPr id="25749" name="Group 370"/>
          <p:cNvGrpSpPr>
            <a:grpSpLocks/>
          </p:cNvGrpSpPr>
          <p:nvPr/>
        </p:nvGrpSpPr>
        <p:grpSpPr bwMode="auto">
          <a:xfrm>
            <a:off x="504825" y="3957638"/>
            <a:ext cx="2771775" cy="2214562"/>
            <a:chOff x="240" y="2493"/>
            <a:chExt cx="1746" cy="1395"/>
          </a:xfrm>
        </p:grpSpPr>
        <p:grpSp>
          <p:nvGrpSpPr>
            <p:cNvPr id="25752" name="Group 369"/>
            <p:cNvGrpSpPr>
              <a:grpSpLocks/>
            </p:cNvGrpSpPr>
            <p:nvPr/>
          </p:nvGrpSpPr>
          <p:grpSpPr bwMode="auto">
            <a:xfrm>
              <a:off x="240" y="2493"/>
              <a:ext cx="1746" cy="1395"/>
              <a:chOff x="240" y="2160"/>
              <a:chExt cx="1746" cy="1395"/>
            </a:xfrm>
          </p:grpSpPr>
          <p:pic>
            <p:nvPicPr>
              <p:cNvPr id="25754" name="Picture 214" descr="Reprezentacije grafa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" r="65340"/>
              <a:stretch/>
            </p:blipFill>
            <p:spPr bwMode="auto">
              <a:xfrm>
                <a:off x="240" y="2160"/>
                <a:ext cx="1746" cy="13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5755" name="Text Box 365"/>
              <p:cNvSpPr txBox="1">
                <a:spLocks noChangeArrowheads="1"/>
              </p:cNvSpPr>
              <p:nvPr/>
            </p:nvSpPr>
            <p:spPr bwMode="auto">
              <a:xfrm>
                <a:off x="342" y="2988"/>
                <a:ext cx="96" cy="16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144" tIns="9144" rIns="9144" bIns="9144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sr-Latn-CS" sz="1600"/>
                  <a:t>4</a:t>
                </a:r>
                <a:endParaRPr lang="en-US" sz="1600"/>
              </a:p>
            </p:txBody>
          </p:sp>
          <p:sp>
            <p:nvSpPr>
              <p:cNvPr id="25756" name="Text Box 366"/>
              <p:cNvSpPr txBox="1">
                <a:spLocks noChangeArrowheads="1"/>
              </p:cNvSpPr>
              <p:nvPr/>
            </p:nvSpPr>
            <p:spPr bwMode="auto">
              <a:xfrm>
                <a:off x="1716" y="2976"/>
                <a:ext cx="96" cy="16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144" tIns="9144" rIns="9144" bIns="9144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sr-Latn-CS" sz="1600"/>
                  <a:t>3</a:t>
                </a:r>
                <a:endParaRPr lang="en-US" sz="1600"/>
              </a:p>
            </p:txBody>
          </p:sp>
        </p:grpSp>
        <p:sp>
          <p:nvSpPr>
            <p:cNvPr id="25753" name="Text Box 367"/>
            <p:cNvSpPr txBox="1">
              <a:spLocks noChangeArrowheads="1"/>
            </p:cNvSpPr>
            <p:nvPr/>
          </p:nvSpPr>
          <p:spPr bwMode="auto">
            <a:xfrm>
              <a:off x="720" y="3722"/>
              <a:ext cx="288" cy="1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4" tIns="9144" rIns="9144" bIns="9144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sr-Latn-CS" sz="1600"/>
                <a:t>        </a:t>
              </a:r>
              <a:endParaRPr lang="en-US" sz="1600"/>
            </a:p>
          </p:txBody>
        </p:sp>
      </p:grpSp>
      <p:sp>
        <p:nvSpPr>
          <p:cNvPr id="25750" name="Text Box 368"/>
          <p:cNvSpPr txBox="1">
            <a:spLocks noChangeArrowheads="1"/>
          </p:cNvSpPr>
          <p:nvPr/>
        </p:nvSpPr>
        <p:spPr bwMode="auto">
          <a:xfrm>
            <a:off x="7086600" y="5029200"/>
            <a:ext cx="1676400" cy="263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" tIns="9144" rIns="9144" bIns="914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>
                <a:latin typeface="+mj-lt"/>
              </a:rPr>
              <a:t>Nizovi </a:t>
            </a:r>
            <a:r>
              <a:rPr lang="sr-Latn-CS" sz="1600">
                <a:solidFill>
                  <a:srgbClr val="3333CC"/>
                </a:solidFill>
                <a:latin typeface="+mj-lt"/>
              </a:rPr>
              <a:t>END</a:t>
            </a:r>
            <a:r>
              <a:rPr lang="sr-Latn-CS" sz="1600">
                <a:latin typeface="+mj-lt"/>
              </a:rPr>
              <a:t> i </a:t>
            </a:r>
            <a:r>
              <a:rPr lang="sr-Latn-CS" sz="1600">
                <a:solidFill>
                  <a:srgbClr val="3333CC"/>
                </a:solidFill>
                <a:latin typeface="+mj-lt"/>
              </a:rPr>
              <a:t>NEXT</a:t>
            </a:r>
            <a:endParaRPr lang="en-US" sz="1600">
              <a:solidFill>
                <a:srgbClr val="3333CC"/>
              </a:solidFill>
              <a:latin typeface="+mj-lt"/>
            </a:endParaRPr>
          </a:p>
        </p:txBody>
      </p:sp>
      <p:sp>
        <p:nvSpPr>
          <p:cNvPr id="25751" name="Rectangle 371"/>
          <p:cNvSpPr>
            <a:spLocks noChangeArrowheads="1"/>
          </p:cNvSpPr>
          <p:nvPr/>
        </p:nvSpPr>
        <p:spPr bwMode="auto">
          <a:xfrm>
            <a:off x="3571875" y="5657850"/>
            <a:ext cx="50013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ivice</a:t>
            </a:r>
            <a:endParaRPr lang="en-US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8915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Predstavljanje grafa preko nizova</a:t>
            </a:r>
            <a:endParaRPr lang="en-US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763000" cy="47244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sr-Latn-CS" sz="2400" dirty="0" smtClean="0"/>
              <a:t>Prvih </a:t>
            </a:r>
            <a:r>
              <a:rPr lang="sr-Latn-CS" sz="2400" dirty="0" smtClean="0">
                <a:solidFill>
                  <a:srgbClr val="3333CC"/>
                </a:solidFill>
              </a:rPr>
              <a:t>N</a:t>
            </a:r>
            <a:r>
              <a:rPr lang="sr-Latn-CS" sz="2400" baseline="-25000" dirty="0" smtClean="0">
                <a:solidFill>
                  <a:srgbClr val="3333CC"/>
                </a:solidFill>
              </a:rPr>
              <a:t>V</a:t>
            </a:r>
            <a:r>
              <a:rPr lang="sr-Latn-CS" sz="2400" dirty="0" smtClean="0"/>
              <a:t> upisa se odnosi na čvorove grafa</a:t>
            </a:r>
            <a:r>
              <a:rPr lang="en-US" sz="2400" dirty="0" smtClean="0"/>
              <a:t>,</a:t>
            </a:r>
            <a:r>
              <a:rPr lang="sr-Latn-CS" sz="2400" dirty="0" smtClean="0"/>
              <a:t> redom od prvog do čvora </a:t>
            </a:r>
            <a:r>
              <a:rPr lang="sr-Latn-CS" sz="2400" dirty="0" smtClean="0">
                <a:solidFill>
                  <a:srgbClr val="3333CC"/>
                </a:solidFill>
              </a:rPr>
              <a:t>N</a:t>
            </a:r>
            <a:r>
              <a:rPr lang="sr-Latn-CS" sz="2400" baseline="-25000" dirty="0" smtClean="0">
                <a:solidFill>
                  <a:srgbClr val="3333CC"/>
                </a:solidFill>
              </a:rPr>
              <a:t>V</a:t>
            </a:r>
            <a:r>
              <a:rPr lang="sr-Latn-CS" sz="2400" dirty="0" smtClean="0"/>
              <a:t>.</a:t>
            </a:r>
          </a:p>
          <a:p>
            <a:pPr algn="just" eaLnBrk="1" hangingPunct="1">
              <a:lnSpc>
                <a:spcPct val="90000"/>
              </a:lnSpc>
            </a:pPr>
            <a:r>
              <a:rPr lang="sr-Latn-CS" sz="2400" dirty="0" smtClean="0"/>
              <a:t>Narednih </a:t>
            </a:r>
            <a:r>
              <a:rPr lang="sr-Latn-CS" sz="2400" dirty="0" smtClean="0">
                <a:solidFill>
                  <a:srgbClr val="3333CC"/>
                </a:solidFill>
              </a:rPr>
              <a:t>N</a:t>
            </a:r>
            <a:r>
              <a:rPr lang="sr-Latn-CS" sz="2400" baseline="-25000" dirty="0" smtClean="0">
                <a:solidFill>
                  <a:srgbClr val="3333CC"/>
                </a:solidFill>
              </a:rPr>
              <a:t>E</a:t>
            </a:r>
            <a:r>
              <a:rPr lang="sr-Latn-CS" sz="2400" dirty="0" smtClean="0"/>
              <a:t> upisa se odnosi na ivice grafa.</a:t>
            </a:r>
          </a:p>
          <a:p>
            <a:pPr algn="just" eaLnBrk="1" hangingPunct="1">
              <a:lnSpc>
                <a:spcPct val="90000"/>
              </a:lnSpc>
            </a:pPr>
            <a:r>
              <a:rPr lang="sr-Latn-CS" sz="2400" dirty="0" smtClean="0"/>
              <a:t>Prvih </a:t>
            </a:r>
            <a:r>
              <a:rPr lang="sr-Latn-CS" sz="2400" dirty="0" smtClean="0">
                <a:solidFill>
                  <a:srgbClr val="3333CC"/>
                </a:solidFill>
              </a:rPr>
              <a:t>N</a:t>
            </a:r>
            <a:r>
              <a:rPr lang="sr-Latn-CS" sz="2400" baseline="-25000" dirty="0" smtClean="0">
                <a:solidFill>
                  <a:srgbClr val="3333CC"/>
                </a:solidFill>
              </a:rPr>
              <a:t>V</a:t>
            </a:r>
            <a:r>
              <a:rPr lang="sr-Latn-CS" sz="2400" dirty="0" smtClean="0"/>
              <a:t> upisa u nizu </a:t>
            </a:r>
            <a:r>
              <a:rPr lang="sr-Latn-CS" sz="2400" b="1" dirty="0" smtClean="0"/>
              <a:t>END</a:t>
            </a:r>
            <a:r>
              <a:rPr lang="sr-Latn-CS" sz="2400" dirty="0" smtClean="0"/>
              <a:t> su prazni.</a:t>
            </a:r>
          </a:p>
          <a:p>
            <a:pPr algn="just" eaLnBrk="1" hangingPunct="1">
              <a:lnSpc>
                <a:spcPct val="90000"/>
              </a:lnSpc>
            </a:pPr>
            <a:r>
              <a:rPr lang="sr-Latn-CS" sz="2400" dirty="0" smtClean="0"/>
              <a:t>U nizu </a:t>
            </a:r>
            <a:r>
              <a:rPr lang="sr-Latn-CS" sz="2400" b="1" dirty="0" smtClean="0"/>
              <a:t>NEXT</a:t>
            </a:r>
            <a:r>
              <a:rPr lang="sr-Latn-CS" sz="2400" dirty="0" smtClean="0"/>
              <a:t> za čvor 1 upisana je vrijednost 5. To znači da se u petom redu nalaze podaci o prvoj ivici iz ovog čvora. Vidimo da je to ivica do čvora 2, a takođe vidimo i da se u redu 6 nalaze podaci o narednoj ivici koja kreće iz čvora 1.</a:t>
            </a:r>
          </a:p>
          <a:p>
            <a:pPr algn="just" eaLnBrk="1" hangingPunct="1">
              <a:lnSpc>
                <a:spcPct val="90000"/>
              </a:lnSpc>
            </a:pPr>
            <a:r>
              <a:rPr lang="sr-Latn-CS" sz="2400" dirty="0" smtClean="0"/>
              <a:t>U redu 6 piše da je naredna ivica do čvora 4, ali i da nema više ivica iz čvora 1, što je određeno nulom u šestom redu niza </a:t>
            </a:r>
            <a:r>
              <a:rPr lang="sr-Latn-CS" sz="2400" b="1" dirty="0" smtClean="0"/>
              <a:t>NEXT</a:t>
            </a:r>
            <a:r>
              <a:rPr lang="sr-Latn-CS" sz="2400" dirty="0" smtClean="0"/>
              <a:t>.</a:t>
            </a:r>
          </a:p>
          <a:p>
            <a:pPr algn="just" eaLnBrk="1" hangingPunct="1">
              <a:lnSpc>
                <a:spcPct val="90000"/>
              </a:lnSpc>
            </a:pPr>
            <a:r>
              <a:rPr lang="sr-Latn-CS" sz="2400" dirty="0" smtClean="0"/>
              <a:t>Tumačite sami ostala tri reda nizova </a:t>
            </a:r>
            <a:r>
              <a:rPr lang="sr-Latn-CS" sz="2400" b="1" dirty="0" smtClean="0"/>
              <a:t>END</a:t>
            </a:r>
            <a:r>
              <a:rPr lang="sr-Latn-CS" sz="2400" dirty="0" smtClean="0"/>
              <a:t> i </a:t>
            </a:r>
            <a:r>
              <a:rPr lang="sr-Latn-CS" sz="2400" b="1" dirty="0" smtClean="0"/>
              <a:t>NEXT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Problem najkraćeg puta</a:t>
            </a:r>
            <a:endParaRPr lang="en-US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610600" cy="41148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Grafovi su izuzetno upotrebljivi u brojnim primjenama: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000" dirty="0" smtClean="0"/>
              <a:t>a</a:t>
            </a:r>
            <a:r>
              <a:rPr lang="sr-Latn-CS" sz="2000" dirty="0" smtClean="0"/>
              <a:t>lgoritmi optimizacije;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000" dirty="0" smtClean="0"/>
              <a:t>p</a:t>
            </a:r>
            <a:r>
              <a:rPr lang="sr-Latn-CS" sz="2000" dirty="0" smtClean="0"/>
              <a:t>laniranje </a:t>
            </a:r>
            <a:r>
              <a:rPr lang="en-US" sz="2000" dirty="0" err="1" smtClean="0"/>
              <a:t>saobra</a:t>
            </a:r>
            <a:r>
              <a:rPr lang="sr-Latn-RS" sz="2000" dirty="0" smtClean="0"/>
              <a:t>ćaja</a:t>
            </a:r>
            <a:r>
              <a:rPr lang="sr-Latn-CS" sz="2000" dirty="0" smtClean="0"/>
              <a:t>;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000" dirty="0" smtClean="0"/>
              <a:t>p</a:t>
            </a:r>
            <a:r>
              <a:rPr lang="sr-Latn-CS" sz="2000" dirty="0" smtClean="0"/>
              <a:t>laniranje poslovanja;</a:t>
            </a:r>
          </a:p>
          <a:p>
            <a:pPr lvl="1"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000" dirty="0" smtClean="0"/>
              <a:t>e</a:t>
            </a:r>
            <a:r>
              <a:rPr lang="sr-Latn-CS" sz="2000" dirty="0" smtClean="0"/>
              <a:t>lektrična kola, itd.</a:t>
            </a:r>
          </a:p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Obično treba dobro poznavati programiranje, problem koji treba riješiti i matematičku teoriju grafova. To znanje se brzo isplati izuzetno jednostavnim rješenjima.</a:t>
            </a:r>
          </a:p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Da bi ilustrovali snagu grafova posmatraćemo poznati </a:t>
            </a:r>
            <a:r>
              <a:rPr lang="sr-Latn-CS" sz="2400" dirty="0" smtClean="0">
                <a:solidFill>
                  <a:srgbClr val="3333CC"/>
                </a:solidFill>
              </a:rPr>
              <a:t>problem najkraćeg puta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Problem najkraćeg puta</a:t>
            </a:r>
            <a:endParaRPr lang="en-US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305050"/>
            <a:ext cx="8458200" cy="379095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Pretpostavimo da u grafu imamo N čvorova. Pretpostavimo da poznajemo </a:t>
            </a:r>
            <a:r>
              <a:rPr lang="sr-Latn-CS" sz="2400" u="sng" dirty="0" smtClean="0"/>
              <a:t>cijene (težine) ivica</a:t>
            </a:r>
            <a:r>
              <a:rPr lang="sr-Latn-CS" sz="2400" dirty="0" smtClean="0"/>
              <a:t> između susjednih čvorova. Cijena je nenegativna veličina</a:t>
            </a:r>
            <a:r>
              <a:rPr lang="en-US" sz="2400" dirty="0" smtClean="0"/>
              <a:t> </a:t>
            </a:r>
            <a:r>
              <a:rPr lang="en-US" sz="2400" dirty="0" err="1" smtClean="0"/>
              <a:t>dodijeljena</a:t>
            </a:r>
            <a:r>
              <a:rPr lang="en-US" sz="2400" dirty="0" smtClean="0"/>
              <a:t> </a:t>
            </a:r>
            <a:r>
              <a:rPr lang="en-US" sz="2400" dirty="0" err="1" smtClean="0"/>
              <a:t>ivici</a:t>
            </a:r>
            <a:r>
              <a:rPr lang="sr-Latn-CS" sz="2400" dirty="0" smtClean="0"/>
              <a:t>. U slučaju da nema ivice između dva čvora cijena je beskonačna. Matrica sa cijenama </a:t>
            </a:r>
            <a:r>
              <a:rPr lang="en-US" sz="2400" dirty="0" err="1" smtClean="0"/>
              <a:t>ivica</a:t>
            </a:r>
            <a:r>
              <a:rPr lang="sr-Latn-CS" sz="2400" dirty="0" smtClean="0"/>
              <a:t> podsjeća na matricu susjedstva, ali umjesto </a:t>
            </a:r>
            <a:r>
              <a:rPr lang="en-US" sz="2400" dirty="0" err="1" smtClean="0"/>
              <a:t>binarnih</a:t>
            </a:r>
            <a:r>
              <a:rPr lang="en-US" sz="2400" dirty="0" smtClean="0"/>
              <a:t> </a:t>
            </a:r>
            <a:r>
              <a:rPr lang="en-US" sz="2400" dirty="0" err="1" smtClean="0"/>
              <a:t>vrijednosti</a:t>
            </a:r>
            <a:r>
              <a:rPr lang="en-US" sz="2400" dirty="0" smtClean="0"/>
              <a:t> </a:t>
            </a:r>
            <a:r>
              <a:rPr lang="en-US" sz="2400" dirty="0" err="1" smtClean="0"/>
              <a:t>upisane</a:t>
            </a:r>
            <a:r>
              <a:rPr lang="en-US" sz="2400" dirty="0" smtClean="0"/>
              <a:t> </a:t>
            </a:r>
            <a:r>
              <a:rPr lang="en-US" sz="2400" dirty="0" err="1" smtClean="0"/>
              <a:t>su</a:t>
            </a:r>
            <a:r>
              <a:rPr lang="en-US" sz="2400" dirty="0" smtClean="0"/>
              <a:t> </a:t>
            </a:r>
            <a:r>
              <a:rPr lang="en-US" sz="2400" dirty="0" err="1" smtClean="0"/>
              <a:t>vrijednosti</a:t>
            </a:r>
            <a:r>
              <a:rPr lang="en-US" sz="2400" dirty="0" smtClean="0"/>
              <a:t> u </a:t>
            </a:r>
            <a:r>
              <a:rPr lang="en-US" sz="2400" dirty="0" err="1" smtClean="0"/>
              <a:t>intervalu</a:t>
            </a:r>
            <a:r>
              <a:rPr lang="en-US" sz="2400" dirty="0" smtClean="0"/>
              <a:t> [0,</a:t>
            </a:r>
            <a:r>
              <a:rPr lang="en-US" sz="2400" dirty="0" smtClean="0">
                <a:sym typeface="Symbol" pitchFamily="18" charset="2"/>
              </a:rPr>
              <a:t>)</a:t>
            </a:r>
            <a:r>
              <a:rPr lang="sr-Latn-CS" sz="2400" dirty="0" smtClean="0"/>
              <a:t>. </a:t>
            </a:r>
          </a:p>
          <a:p>
            <a:pPr algn="just" eaLnBrk="1" hangingPunct="1">
              <a:lnSpc>
                <a:spcPct val="90000"/>
              </a:lnSpc>
            </a:pPr>
            <a:r>
              <a:rPr lang="sr-Latn-CS" sz="2400" dirty="0" smtClean="0">
                <a:solidFill>
                  <a:srgbClr val="FF0000"/>
                </a:solidFill>
              </a:rPr>
              <a:t>Problem je odrediti najjeftiniju putanju između svih čvorova I i J u grafu koja može prolaziti preko proizvoljno mnogo ivica.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Problem najkraćeg puta</a:t>
            </a:r>
            <a:endParaRPr lang="en-US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5275" y="2181225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Problem najkraćeg puta se može riješiti kroz sljedeće algoritamske korake.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b="1" smtClean="0"/>
              <a:t>Korak 1.</a:t>
            </a:r>
            <a:r>
              <a:rPr lang="sr-Latn-CS" sz="2000" smtClean="0"/>
              <a:t>	</a:t>
            </a:r>
            <a:r>
              <a:rPr lang="en-US" sz="2000" smtClean="0"/>
              <a:t> </a:t>
            </a:r>
            <a:r>
              <a:rPr lang="sr-Latn-CS" sz="2000" smtClean="0"/>
              <a:t>Zada se broj čvorova </a:t>
            </a:r>
            <a:r>
              <a:rPr lang="sr-Latn-CS" sz="2000" b="1" smtClean="0"/>
              <a:t>N</a:t>
            </a:r>
            <a:r>
              <a:rPr lang="sr-Latn-CS" sz="2000" smtClean="0"/>
              <a:t>.</a:t>
            </a:r>
            <a:endParaRPr lang="en-US" sz="2000" smtClean="0"/>
          </a:p>
          <a:p>
            <a:pPr lvl="1" eaLnBrk="1" hangingPunct="1">
              <a:lnSpc>
                <a:spcPct val="90000"/>
              </a:lnSpc>
            </a:pPr>
            <a:r>
              <a:rPr lang="en-US" sz="2000" b="1" smtClean="0"/>
              <a:t>Korak 2.</a:t>
            </a:r>
            <a:r>
              <a:rPr lang="en-US" sz="2000" smtClean="0"/>
              <a:t> Zada se cijena puta, </a:t>
            </a:r>
            <a:r>
              <a:rPr lang="sr-Latn-CS" sz="2000" smtClean="0"/>
              <a:t>tj. ivica</a:t>
            </a:r>
            <a:r>
              <a:rPr lang="en-US" sz="2000" smtClean="0"/>
              <a:t>,</a:t>
            </a:r>
            <a:r>
              <a:rPr lang="sr-Latn-CS" sz="2000" smtClean="0"/>
              <a:t> </a:t>
            </a:r>
            <a:r>
              <a:rPr lang="en-US" sz="2000" smtClean="0"/>
              <a:t>izme</a:t>
            </a:r>
            <a:r>
              <a:rPr lang="sr-Latn-CS" sz="2000" smtClean="0"/>
              <a:t>đu svih čvorova: </a:t>
            </a:r>
            <a:r>
              <a:rPr lang="en-US" sz="2000" b="1" smtClean="0">
                <a:solidFill>
                  <a:srgbClr val="3333CC"/>
                </a:solidFill>
              </a:rPr>
              <a:t>l[i][j]</a:t>
            </a:r>
            <a:r>
              <a:rPr lang="en-US" sz="2000" smtClean="0"/>
              <a:t> za i</a:t>
            </a:r>
            <a:r>
              <a:rPr lang="en-US" sz="2000" smtClean="0">
                <a:sym typeface="Symbol" pitchFamily="18" charset="2"/>
              </a:rPr>
              <a:t>[0,N) i </a:t>
            </a:r>
            <a:r>
              <a:rPr lang="en-US" sz="2000" smtClean="0"/>
              <a:t>j</a:t>
            </a:r>
            <a:r>
              <a:rPr lang="en-US" sz="2000" smtClean="0">
                <a:sym typeface="Symbol" pitchFamily="18" charset="2"/>
              </a:rPr>
              <a:t>[0,N) </a:t>
            </a:r>
            <a:r>
              <a:rPr lang="en-US" sz="1600" b="1" smtClean="0">
                <a:sym typeface="Symbol" pitchFamily="18" charset="2"/>
              </a:rPr>
              <a:t>(uglasta zagrada ozna</a:t>
            </a:r>
            <a:r>
              <a:rPr lang="sr-Latn-CS" sz="1600" b="1" smtClean="0">
                <a:sym typeface="Symbol" pitchFamily="18" charset="2"/>
              </a:rPr>
              <a:t>čava uključenu granicu, a obična granicu koja nije uključena)</a:t>
            </a:r>
            <a:r>
              <a:rPr lang="sr-Latn-CS" sz="2000" smtClean="0">
                <a:sym typeface="Symbol" pitchFamily="18" charset="2"/>
              </a:rPr>
              <a:t>.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b="1" smtClean="0">
                <a:sym typeface="Symbol" pitchFamily="18" charset="2"/>
              </a:rPr>
              <a:t>Korak 3.</a:t>
            </a:r>
            <a:r>
              <a:rPr lang="sr-Latn-CS" sz="2000" smtClean="0">
                <a:sym typeface="Symbol" pitchFamily="18" charset="2"/>
              </a:rPr>
              <a:t> Postavi se početna iteracija: </a:t>
            </a:r>
            <a:r>
              <a:rPr lang="sr-Latn-CS" sz="2000" b="1" smtClean="0">
                <a:solidFill>
                  <a:srgbClr val="3333CC"/>
                </a:solidFill>
                <a:sym typeface="Symbol" pitchFamily="18" charset="2"/>
              </a:rPr>
              <a:t>cs</a:t>
            </a:r>
            <a:r>
              <a:rPr lang="en-US" sz="2000" b="1" smtClean="0">
                <a:solidFill>
                  <a:srgbClr val="3333CC"/>
                </a:solidFill>
                <a:sym typeface="Symbol" pitchFamily="18" charset="2"/>
              </a:rPr>
              <a:t>[i][j]=l[i][j]</a:t>
            </a:r>
            <a:r>
              <a:rPr lang="en-US" sz="2000" smtClean="0">
                <a:sym typeface="Symbol" pitchFamily="18" charset="2"/>
              </a:rPr>
              <a:t> za </a:t>
            </a:r>
            <a:r>
              <a:rPr lang="en-US" sz="2000" b="1" smtClean="0">
                <a:solidFill>
                  <a:srgbClr val="3333CC"/>
                </a:solidFill>
                <a:sym typeface="Symbol" pitchFamily="18" charset="2"/>
              </a:rPr>
              <a:t>ij</a:t>
            </a:r>
            <a:r>
              <a:rPr lang="en-US" sz="2000" smtClean="0">
                <a:sym typeface="Symbol" pitchFamily="18" charset="2"/>
              </a:rPr>
              <a:t> i </a:t>
            </a:r>
            <a:r>
              <a:rPr lang="sr-Latn-CS" sz="2000" b="1" smtClean="0">
                <a:solidFill>
                  <a:srgbClr val="3333CC"/>
                </a:solidFill>
                <a:sym typeface="Symbol" pitchFamily="18" charset="2"/>
              </a:rPr>
              <a:t>cs</a:t>
            </a:r>
            <a:r>
              <a:rPr lang="en-US" sz="2000" b="1" smtClean="0">
                <a:solidFill>
                  <a:srgbClr val="3333CC"/>
                </a:solidFill>
                <a:sym typeface="Symbol" pitchFamily="18" charset="2"/>
              </a:rPr>
              <a:t>[i][j]=0 </a:t>
            </a:r>
            <a:r>
              <a:rPr lang="en-US" sz="2000" smtClean="0">
                <a:sym typeface="Symbol" pitchFamily="18" charset="2"/>
              </a:rPr>
              <a:t>za </a:t>
            </a:r>
            <a:r>
              <a:rPr lang="en-US" sz="2000" b="1" smtClean="0">
                <a:solidFill>
                  <a:srgbClr val="3333CC"/>
                </a:solidFill>
                <a:sym typeface="Symbol" pitchFamily="18" charset="2"/>
              </a:rPr>
              <a:t>i=j</a:t>
            </a:r>
            <a:r>
              <a:rPr lang="sr-Latn-CS" sz="2000" smtClean="0">
                <a:sym typeface="Symbol" pitchFamily="18" charset="2"/>
              </a:rPr>
              <a:t>, </a:t>
            </a:r>
            <a:r>
              <a:rPr lang="en-US" sz="2000" smtClean="0">
                <a:sym typeface="Symbol" pitchFamily="18" charset="2"/>
              </a:rPr>
              <a:t>jer </a:t>
            </a:r>
            <a:r>
              <a:rPr lang="sr-Latn-CS" sz="2000" smtClean="0">
                <a:sym typeface="Symbol" pitchFamily="18" charset="2"/>
              </a:rPr>
              <a:t>je najjeftinije ne kretati se iz jednog čvora u samog sebe.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b="1" smtClean="0">
                <a:sym typeface="Symbol" pitchFamily="18" charset="2"/>
              </a:rPr>
              <a:t>Korak 4.</a:t>
            </a:r>
            <a:r>
              <a:rPr lang="sr-Latn-CS" sz="2000" smtClean="0">
                <a:sym typeface="Symbol" pitchFamily="18" charset="2"/>
              </a:rPr>
              <a:t> Ciklus po </a:t>
            </a:r>
            <a:r>
              <a:rPr lang="sr-Latn-CS" sz="2000" b="1" smtClean="0">
                <a:solidFill>
                  <a:srgbClr val="3333CC"/>
                </a:solidFill>
                <a:sym typeface="Symbol" pitchFamily="18" charset="2"/>
              </a:rPr>
              <a:t>k</a:t>
            </a:r>
            <a:r>
              <a:rPr lang="sr-Latn-CS" sz="2000" smtClean="0">
                <a:sym typeface="Symbol" pitchFamily="18" charset="2"/>
              </a:rPr>
              <a:t> u granicama </a:t>
            </a:r>
            <a:r>
              <a:rPr lang="en-US" sz="2000" b="1" smtClean="0">
                <a:solidFill>
                  <a:srgbClr val="3333CC"/>
                </a:solidFill>
                <a:sym typeface="Symbol" pitchFamily="18" charset="2"/>
              </a:rPr>
              <a:t>[0,N)</a:t>
            </a:r>
            <a:r>
              <a:rPr lang="sr-Latn-CS" sz="2000" smtClean="0">
                <a:sym typeface="Symbol" pitchFamily="18" charset="2"/>
              </a:rPr>
              <a:t> u kojem se računa:</a:t>
            </a:r>
            <a:endParaRPr lang="en-US" sz="2000" smtClean="0">
              <a:sym typeface="Symbol" pitchFamily="18" charset="2"/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000" smtClean="0">
                <a:sym typeface="Symbol" pitchFamily="18" charset="2"/>
              </a:rPr>
              <a:t/>
            </a:r>
            <a:br>
              <a:rPr lang="sr-Latn-CS" sz="2000" smtClean="0">
                <a:sym typeface="Symbol" pitchFamily="18" charset="2"/>
              </a:rPr>
            </a:br>
            <a:r>
              <a:rPr lang="sr-Latn-CS" sz="2000" smtClean="0">
                <a:sym typeface="Symbol" pitchFamily="18" charset="2"/>
              </a:rPr>
              <a:t>	</a:t>
            </a:r>
            <a:r>
              <a:rPr lang="sr-Latn-CS" sz="2400" b="1" smtClean="0">
                <a:solidFill>
                  <a:srgbClr val="FF0000"/>
                </a:solidFill>
                <a:sym typeface="Symbol" pitchFamily="18" charset="2"/>
              </a:rPr>
              <a:t>cn</a:t>
            </a:r>
            <a:r>
              <a:rPr lang="en-US" sz="2400" b="1" smtClean="0">
                <a:solidFill>
                  <a:srgbClr val="FF0000"/>
                </a:solidFill>
                <a:sym typeface="Symbol" pitchFamily="18" charset="2"/>
              </a:rPr>
              <a:t>[i][j]=min{cs[i][j],cs[i][k]+cs[k][j]}</a:t>
            </a:r>
            <a:endParaRPr lang="sr-Latn-CS" sz="2400" b="1" smtClean="0">
              <a:solidFill>
                <a:srgbClr val="FF0000"/>
              </a:solidFill>
            </a:endParaRPr>
          </a:p>
          <a:p>
            <a:pPr lvl="1" eaLnBrk="1" hangingPunct="1">
              <a:lnSpc>
                <a:spcPct val="90000"/>
              </a:lnSpc>
            </a:pPr>
            <a:endParaRPr lang="en-US" sz="2400" b="1" smtClean="0">
              <a:solidFill>
                <a:srgbClr val="FF0000"/>
              </a:solidFill>
            </a:endParaRP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981075" y="5534025"/>
            <a:ext cx="67056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2581275" y="6203950"/>
            <a:ext cx="3429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ME" sz="2000" b="1" dirty="0" smtClean="0">
                <a:latin typeface="Tahoma" pitchFamily="34" charset="0"/>
              </a:rPr>
              <a:t>K</a:t>
            </a:r>
            <a:r>
              <a:rPr lang="en-US" sz="2000" b="1" dirty="0" err="1" smtClean="0">
                <a:latin typeface="Tahoma" pitchFamily="34" charset="0"/>
              </a:rPr>
              <a:t>lju</a:t>
            </a:r>
            <a:r>
              <a:rPr lang="sr-Latn-CS" sz="2000" b="1" dirty="0">
                <a:latin typeface="Tahoma" pitchFamily="34" charset="0"/>
              </a:rPr>
              <a:t>č</a:t>
            </a:r>
            <a:r>
              <a:rPr lang="en-US" sz="2000" b="1" dirty="0" err="1">
                <a:latin typeface="Tahoma" pitchFamily="34" charset="0"/>
              </a:rPr>
              <a:t>ni</a:t>
            </a:r>
            <a:r>
              <a:rPr lang="en-US" sz="2000" b="1" dirty="0">
                <a:latin typeface="Tahoma" pitchFamily="34" charset="0"/>
              </a:rPr>
              <a:t> </a:t>
            </a:r>
            <a:r>
              <a:rPr lang="en-US" sz="2000" b="1" dirty="0" err="1">
                <a:latin typeface="Tahoma" pitchFamily="34" charset="0"/>
              </a:rPr>
              <a:t>korak</a:t>
            </a:r>
            <a:r>
              <a:rPr lang="en-US" sz="2000" b="1" dirty="0">
                <a:latin typeface="Tahoma" pitchFamily="34" charset="0"/>
              </a:rPr>
              <a:t> </a:t>
            </a:r>
            <a:r>
              <a:rPr lang="en-US" sz="2000" b="1" dirty="0" err="1">
                <a:latin typeface="Tahoma" pitchFamily="34" charset="0"/>
              </a:rPr>
              <a:t>algoritma</a:t>
            </a:r>
            <a:r>
              <a:rPr lang="sr-Latn-CS" sz="2000" b="1" dirty="0" smtClean="0">
                <a:latin typeface="Tahoma" pitchFamily="34" charset="0"/>
              </a:rPr>
              <a:t>!</a:t>
            </a:r>
            <a:endParaRPr lang="en-US" sz="2000" b="1" dirty="0"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Problem najkraćeg puta</a:t>
            </a:r>
            <a:endParaRPr lang="en-US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229600" cy="4419600"/>
          </a:xfrm>
        </p:spPr>
        <p:txBody>
          <a:bodyPr/>
          <a:lstStyle/>
          <a:p>
            <a:pPr lvl="1" eaLnBrk="1" hangingPunct="1"/>
            <a:r>
              <a:rPr lang="sr-Latn-CS" sz="1800" b="1" smtClean="0"/>
              <a:t>Korak 5.</a:t>
            </a:r>
            <a:r>
              <a:rPr lang="sr-Latn-CS" sz="1800" smtClean="0"/>
              <a:t> Ažuriranje stare vrijednosti matrice težina puta </a:t>
            </a:r>
            <a:r>
              <a:rPr lang="sr-Latn-CS" sz="1800" b="1" smtClean="0">
                <a:solidFill>
                  <a:srgbClr val="3333CC"/>
                </a:solidFill>
              </a:rPr>
              <a:t>cs</a:t>
            </a:r>
            <a:r>
              <a:rPr lang="en-US" sz="1800" b="1" smtClean="0">
                <a:solidFill>
                  <a:srgbClr val="3333CC"/>
                </a:solidFill>
              </a:rPr>
              <a:t>[i][j]=cn[i][j]</a:t>
            </a:r>
            <a:r>
              <a:rPr lang="en-US" sz="1800" smtClean="0"/>
              <a:t> </a:t>
            </a:r>
            <a:r>
              <a:rPr lang="sr-Latn-CS" sz="1800" smtClean="0"/>
              <a:t>čime se ciklus priprema za novu iteraciju. Povratak na </a:t>
            </a:r>
            <a:r>
              <a:rPr lang="sr-Latn-CS" sz="1800" b="1" smtClean="0"/>
              <a:t>korak 4</a:t>
            </a:r>
            <a:r>
              <a:rPr lang="sr-Latn-CS" sz="180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000" smtClean="0"/>
              <a:t>Što predstavlja ključni korak algoritma:</a:t>
            </a:r>
            <a:br>
              <a:rPr lang="sr-Latn-CS" sz="2000" smtClean="0"/>
            </a:br>
            <a:r>
              <a:rPr lang="sr-Latn-CS" sz="2000" smtClean="0"/>
              <a:t> </a:t>
            </a:r>
            <a:r>
              <a:rPr lang="sr-Latn-CS" sz="2400" b="1" smtClean="0">
                <a:solidFill>
                  <a:srgbClr val="FF0000"/>
                </a:solidFill>
                <a:sym typeface="Symbol" pitchFamily="18" charset="2"/>
              </a:rPr>
              <a:t>cn</a:t>
            </a:r>
            <a:r>
              <a:rPr lang="en-US" sz="2400" b="1" smtClean="0">
                <a:solidFill>
                  <a:srgbClr val="FF0000"/>
                </a:solidFill>
                <a:sym typeface="Symbol" pitchFamily="18" charset="2"/>
              </a:rPr>
              <a:t>[i][j]=min{cs[i][j],cs[i][k]+cs[k][j]} </a:t>
            </a:r>
            <a:r>
              <a:rPr lang="sr-Latn-CS" sz="2000" smtClean="0">
                <a:sym typeface="Symbol" pitchFamily="18" charset="2"/>
              </a:rPr>
              <a:t>?</a:t>
            </a:r>
            <a:endParaRPr lang="sr-Latn-CS" sz="2000" smtClean="0"/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000" smtClean="0"/>
              <a:t>Ovaj korak bira jeftiniju od dvije moguće putanje od čvora </a:t>
            </a:r>
            <a:r>
              <a:rPr lang="sr-Latn-CS" sz="2000" smtClean="0">
                <a:solidFill>
                  <a:srgbClr val="3333CC"/>
                </a:solidFill>
              </a:rPr>
              <a:t>i</a:t>
            </a:r>
            <a:r>
              <a:rPr lang="sr-Latn-CS" sz="2000" smtClean="0"/>
              <a:t> do čvora </a:t>
            </a:r>
            <a:r>
              <a:rPr lang="sr-Latn-CS" sz="2000" smtClean="0">
                <a:solidFill>
                  <a:srgbClr val="3333CC"/>
                </a:solidFill>
              </a:rPr>
              <a:t>j: 	</a:t>
            </a:r>
            <a:r>
              <a:rPr lang="en-US" sz="2000" smtClean="0">
                <a:solidFill>
                  <a:srgbClr val="3333CC"/>
                </a:solidFill>
              </a:rPr>
              <a:t>&gt; </a:t>
            </a:r>
            <a:r>
              <a:rPr lang="sr-Latn-CS" sz="2000" smtClean="0"/>
              <a:t>direktnu od </a:t>
            </a:r>
            <a:r>
              <a:rPr lang="sr-Latn-CS" sz="2000" smtClean="0">
                <a:solidFill>
                  <a:srgbClr val="3333CC"/>
                </a:solidFill>
              </a:rPr>
              <a:t>i</a:t>
            </a:r>
            <a:r>
              <a:rPr lang="sr-Latn-CS" sz="2000" smtClean="0"/>
              <a:t> ka </a:t>
            </a:r>
            <a:r>
              <a:rPr lang="sr-Latn-CS" sz="2000" smtClean="0">
                <a:solidFill>
                  <a:srgbClr val="3333CC"/>
                </a:solidFill>
              </a:rPr>
              <a:t>j</a:t>
            </a:r>
            <a:r>
              <a:rPr lang="en-US" sz="2000" smtClean="0"/>
              <a:t>, </a:t>
            </a:r>
            <a:r>
              <a:rPr lang="sr-Latn-CS" sz="2000" smtClean="0"/>
              <a:t>ili</a:t>
            </a:r>
            <a:br>
              <a:rPr lang="sr-Latn-CS" sz="2000" smtClean="0"/>
            </a:br>
            <a:r>
              <a:rPr lang="sr-Latn-CS" sz="2000" smtClean="0"/>
              <a:t>		</a:t>
            </a:r>
            <a:r>
              <a:rPr lang="en-US" sz="2000" smtClean="0">
                <a:solidFill>
                  <a:srgbClr val="3333CC"/>
                </a:solidFill>
              </a:rPr>
              <a:t>&gt; </a:t>
            </a:r>
            <a:r>
              <a:rPr lang="sr-Latn-CS" sz="2000" smtClean="0"/>
              <a:t>indirektnu od </a:t>
            </a:r>
            <a:r>
              <a:rPr lang="sr-Latn-CS" sz="2000" smtClean="0">
                <a:solidFill>
                  <a:srgbClr val="3333CC"/>
                </a:solidFill>
              </a:rPr>
              <a:t>i</a:t>
            </a:r>
            <a:r>
              <a:rPr lang="sr-Latn-CS" sz="2000" smtClean="0"/>
              <a:t> ka </a:t>
            </a:r>
            <a:r>
              <a:rPr lang="sr-Latn-CS" sz="2000" smtClean="0">
                <a:solidFill>
                  <a:srgbClr val="3333CC"/>
                </a:solidFill>
              </a:rPr>
              <a:t>j</a:t>
            </a:r>
            <a:r>
              <a:rPr lang="sr-Latn-CS" sz="2000" smtClean="0"/>
              <a:t> preko </a:t>
            </a:r>
            <a:r>
              <a:rPr lang="sr-Latn-CS" sz="2000" smtClean="0">
                <a:solidFill>
                  <a:srgbClr val="3333CC"/>
                </a:solidFill>
              </a:rPr>
              <a:t>k</a:t>
            </a:r>
            <a:r>
              <a:rPr lang="sr-Latn-CS" sz="2000" smtClean="0"/>
              <a:t> (od </a:t>
            </a:r>
            <a:r>
              <a:rPr lang="sr-Latn-CS" sz="2000" smtClean="0">
                <a:solidFill>
                  <a:srgbClr val="3333CC"/>
                </a:solidFill>
              </a:rPr>
              <a:t>i</a:t>
            </a:r>
            <a:r>
              <a:rPr lang="sr-Latn-CS" sz="2000" smtClean="0"/>
              <a:t> ka </a:t>
            </a:r>
            <a:r>
              <a:rPr lang="sr-Latn-CS" sz="2000" smtClean="0">
                <a:solidFill>
                  <a:srgbClr val="3333CC"/>
                </a:solidFill>
              </a:rPr>
              <a:t>k</a:t>
            </a:r>
            <a:r>
              <a:rPr lang="en-US" sz="2000" smtClean="0"/>
              <a:t>, </a:t>
            </a:r>
            <a:r>
              <a:rPr lang="sr-Latn-CS" sz="2000" smtClean="0"/>
              <a:t>pa od </a:t>
            </a:r>
            <a:r>
              <a:rPr lang="sr-Latn-CS" sz="2000" smtClean="0">
                <a:solidFill>
                  <a:srgbClr val="3333CC"/>
                </a:solidFill>
              </a:rPr>
              <a:t>k</a:t>
            </a:r>
            <a:r>
              <a:rPr lang="sr-Latn-CS" sz="2000" smtClean="0"/>
              <a:t> ka </a:t>
            </a:r>
            <a:r>
              <a:rPr lang="sr-Latn-CS" sz="2000" smtClean="0">
                <a:solidFill>
                  <a:srgbClr val="3333CC"/>
                </a:solidFill>
              </a:rPr>
              <a:t>j</a:t>
            </a:r>
            <a:r>
              <a:rPr lang="sr-Latn-CS" sz="2000" smtClean="0"/>
              <a:t>).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000" smtClean="0"/>
              <a:t>Nakon prve iteracije u petlji po </a:t>
            </a:r>
            <a:r>
              <a:rPr lang="sr-Latn-CS" sz="2000" smtClean="0">
                <a:solidFill>
                  <a:srgbClr val="3333CC"/>
                </a:solidFill>
              </a:rPr>
              <a:t>k</a:t>
            </a:r>
            <a:r>
              <a:rPr lang="sr-Latn-CS" sz="2000" smtClean="0"/>
              <a:t> (</a:t>
            </a:r>
            <a:r>
              <a:rPr lang="sr-Latn-CS" sz="2000" smtClean="0">
                <a:solidFill>
                  <a:srgbClr val="3333CC"/>
                </a:solidFill>
              </a:rPr>
              <a:t>k=0</a:t>
            </a:r>
            <a:r>
              <a:rPr lang="sr-Latn-CS" sz="2000" smtClean="0"/>
              <a:t>) matrica </a:t>
            </a:r>
            <a:r>
              <a:rPr lang="sr-Latn-CS" sz="2000" smtClean="0">
                <a:solidFill>
                  <a:srgbClr val="3333CC"/>
                </a:solidFill>
              </a:rPr>
              <a:t>cn</a:t>
            </a:r>
            <a:r>
              <a:rPr lang="sr-Latn-CS" sz="2000" smtClean="0"/>
              <a:t> sadrži najjeftini</a:t>
            </a:r>
            <a:r>
              <a:rPr lang="en-US" sz="2000" smtClean="0"/>
              <a:t>j</a:t>
            </a:r>
            <a:r>
              <a:rPr lang="sr-Latn-CS" sz="2000" smtClean="0"/>
              <a:t>e putanje između bilo koja dva čvora </a:t>
            </a:r>
            <a:r>
              <a:rPr lang="sr-Latn-CS" sz="2000" smtClean="0">
                <a:solidFill>
                  <a:srgbClr val="3333CC"/>
                </a:solidFill>
              </a:rPr>
              <a:t>i</a:t>
            </a:r>
            <a:r>
              <a:rPr lang="sr-Latn-CS" sz="2000" smtClean="0"/>
              <a:t> i </a:t>
            </a:r>
            <a:r>
              <a:rPr lang="sr-Latn-CS" sz="2000" smtClean="0">
                <a:solidFill>
                  <a:srgbClr val="3333CC"/>
                </a:solidFill>
              </a:rPr>
              <a:t>j</a:t>
            </a:r>
            <a:r>
              <a:rPr lang="sr-Latn-CS" sz="2000" smtClean="0"/>
              <a:t> koje su se mogle napraviti preko čvora </a:t>
            </a:r>
            <a:r>
              <a:rPr lang="sr-Latn-CS" sz="2000" smtClean="0">
                <a:solidFill>
                  <a:srgbClr val="3333CC"/>
                </a:solidFill>
              </a:rPr>
              <a:t>0</a:t>
            </a:r>
            <a:r>
              <a:rPr lang="sr-Latn-CS" sz="2000" smtClean="0"/>
              <a:t>, nakon toga za </a:t>
            </a:r>
            <a:r>
              <a:rPr lang="sr-Latn-CS" sz="2000" smtClean="0">
                <a:solidFill>
                  <a:srgbClr val="3333CC"/>
                </a:solidFill>
              </a:rPr>
              <a:t>k=1</a:t>
            </a:r>
            <a:r>
              <a:rPr lang="sr-Latn-CS" sz="2000" smtClean="0"/>
              <a:t> dobijamo matricu najjeftinijih putanja između bilo koja dva čvora koja se mogla napraviti preko čvorova </a:t>
            </a:r>
            <a:r>
              <a:rPr lang="sr-Latn-CS" sz="2000" smtClean="0">
                <a:solidFill>
                  <a:srgbClr val="3333CC"/>
                </a:solidFill>
              </a:rPr>
              <a:t>0</a:t>
            </a:r>
            <a:r>
              <a:rPr lang="sr-Latn-CS" sz="2000" smtClean="0"/>
              <a:t> i </a:t>
            </a:r>
            <a:r>
              <a:rPr lang="sr-Latn-CS" sz="2000" smtClean="0">
                <a:solidFill>
                  <a:srgbClr val="3333CC"/>
                </a:solidFill>
              </a:rPr>
              <a:t>1</a:t>
            </a:r>
            <a:r>
              <a:rPr lang="sr-Latn-CS" sz="2000" smtClean="0"/>
              <a:t>.</a:t>
            </a:r>
            <a:endParaRPr lang="en-US" sz="2000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Dijkstra algoritam</a:t>
            </a:r>
            <a:endParaRPr lang="en-US" smtClean="0"/>
          </a:p>
        </p:txBody>
      </p:sp>
      <p:sp>
        <p:nvSpPr>
          <p:cNvPr id="3277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04800" y="2286000"/>
            <a:ext cx="8229600" cy="4114800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400" dirty="0" err="1" smtClean="0"/>
              <a:t>Nakon</a:t>
            </a:r>
            <a:r>
              <a:rPr lang="en-US" sz="2400" dirty="0" smtClean="0"/>
              <a:t> </a:t>
            </a:r>
            <a:r>
              <a:rPr lang="en-US" sz="2400" dirty="0" err="1" smtClean="0"/>
              <a:t>posljednjeg</a:t>
            </a:r>
            <a:r>
              <a:rPr lang="en-US" sz="2400" dirty="0" smtClean="0"/>
              <a:t> </a:t>
            </a:r>
            <a:r>
              <a:rPr lang="en-US" sz="2400" dirty="0" err="1" smtClean="0"/>
              <a:t>koraka</a:t>
            </a:r>
            <a:r>
              <a:rPr lang="en-US" sz="2400" dirty="0" smtClean="0"/>
              <a:t> u </a:t>
            </a:r>
            <a:r>
              <a:rPr lang="en-US" sz="2400" dirty="0" err="1" smtClean="0"/>
              <a:t>algoritmu</a:t>
            </a:r>
            <a:r>
              <a:rPr lang="en-US" sz="2400" dirty="0" smtClean="0"/>
              <a:t> </a:t>
            </a:r>
            <a:r>
              <a:rPr lang="en-US" sz="2400" dirty="0" err="1" smtClean="0"/>
              <a:t>dobijamo</a:t>
            </a:r>
            <a:r>
              <a:rPr lang="en-US" sz="2400" dirty="0" smtClean="0"/>
              <a:t> </a:t>
            </a:r>
            <a:r>
              <a:rPr lang="en-US" sz="2400" dirty="0" err="1" smtClean="0"/>
              <a:t>najkra</a:t>
            </a:r>
            <a:r>
              <a:rPr lang="sr-Latn-CS" sz="2400" dirty="0" smtClean="0"/>
              <a:t>ći put između svih čvorova u grafu </a:t>
            </a:r>
            <a:r>
              <a:rPr lang="sr-Latn-CS" sz="2400" dirty="0" smtClean="0">
                <a:solidFill>
                  <a:srgbClr val="3333CC"/>
                </a:solidFill>
              </a:rPr>
              <a:t>i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j</a:t>
            </a:r>
            <a:r>
              <a:rPr lang="en-US" sz="2400" dirty="0" smtClean="0"/>
              <a:t>, </a:t>
            </a:r>
            <a:r>
              <a:rPr lang="sr-Latn-CS" sz="2400" dirty="0" smtClean="0"/>
              <a:t>a preko svih čvorova u grafu od </a:t>
            </a:r>
            <a:r>
              <a:rPr lang="sr-Latn-CS" sz="2400" dirty="0" smtClean="0">
                <a:solidFill>
                  <a:srgbClr val="3333CC"/>
                </a:solidFill>
              </a:rPr>
              <a:t>0</a:t>
            </a:r>
            <a:r>
              <a:rPr lang="sr-Latn-CS" sz="2400" dirty="0" smtClean="0"/>
              <a:t> do </a:t>
            </a:r>
            <a:r>
              <a:rPr lang="sr-Latn-CS" sz="2400" dirty="0" smtClean="0">
                <a:solidFill>
                  <a:srgbClr val="3333CC"/>
                </a:solidFill>
              </a:rPr>
              <a:t>N-1</a:t>
            </a:r>
            <a:r>
              <a:rPr lang="sr-Latn-CS" sz="2400" dirty="0" smtClean="0"/>
              <a:t>.</a:t>
            </a:r>
          </a:p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Nestrpljivi studenti mogu da pokušaju da realizuju predmetni algoritam sami </a:t>
            </a:r>
            <a:r>
              <a:rPr lang="sr-Latn-CS" sz="1600" b="1" dirty="0" smtClean="0"/>
              <a:t>(bez gledanja u materijale)</a:t>
            </a:r>
            <a:r>
              <a:rPr lang="en-US" sz="1600" b="1" dirty="0" smtClean="0"/>
              <a:t>,</a:t>
            </a:r>
            <a:r>
              <a:rPr lang="sr-Latn-CS" sz="2400" dirty="0" smtClean="0"/>
              <a:t> dok oni strpljivi </a:t>
            </a:r>
            <a:r>
              <a:rPr lang="sr-Latn-CS" sz="1600" b="1" dirty="0" smtClean="0"/>
              <a:t>(ovdje strpl</a:t>
            </a:r>
            <a:r>
              <a:rPr lang="en-US" sz="1600" b="1" dirty="0" smtClean="0"/>
              <a:t>j</a:t>
            </a:r>
            <a:r>
              <a:rPr lang="sr-Latn-CS" sz="1600" b="1" dirty="0" smtClean="0"/>
              <a:t>ivost nije vrlina)</a:t>
            </a:r>
            <a:r>
              <a:rPr lang="sr-Latn-CS" sz="2400" dirty="0" smtClean="0"/>
              <a:t> mogu da sačekaju naredno predavanje.</a:t>
            </a:r>
          </a:p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Predmetni algoritam se naziva </a:t>
            </a:r>
            <a:r>
              <a:rPr lang="sr-Latn-CS" sz="2400" b="1" dirty="0" smtClean="0">
                <a:solidFill>
                  <a:srgbClr val="3333CC"/>
                </a:solidFill>
              </a:rPr>
              <a:t>Dijk</a:t>
            </a:r>
            <a:r>
              <a:rPr lang="en-US" sz="2400" b="1" dirty="0" smtClean="0">
                <a:solidFill>
                  <a:srgbClr val="3333CC"/>
                </a:solidFill>
              </a:rPr>
              <a:t>s</a:t>
            </a:r>
            <a:r>
              <a:rPr lang="sr-Latn-CS" sz="2400" b="1" dirty="0" smtClean="0">
                <a:solidFill>
                  <a:srgbClr val="3333CC"/>
                </a:solidFill>
              </a:rPr>
              <a:t>tra algoritam</a:t>
            </a:r>
            <a:r>
              <a:rPr lang="sr-Latn-CS" sz="2400" dirty="0" smtClean="0"/>
              <a:t> </a:t>
            </a:r>
            <a:r>
              <a:rPr lang="sr-Latn-CS" sz="1600" b="1" dirty="0" smtClean="0"/>
              <a:t>(mada je to dosta nekorekt</a:t>
            </a:r>
            <a:r>
              <a:rPr lang="en-US" sz="1600" b="1" dirty="0" smtClean="0"/>
              <a:t>n</a:t>
            </a:r>
            <a:r>
              <a:rPr lang="sr-Latn-CS" sz="1600" b="1" dirty="0" smtClean="0"/>
              <a:t>o prema drugim ljudima koji su učestvovali u njegovom razvoju)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6868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Dio koda: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t-</a:t>
            </a:r>
            <a:r>
              <a:rPr lang="en-US" sz="2400" dirty="0" smtClean="0">
                <a:solidFill>
                  <a:srgbClr val="FF0000"/>
                </a:solidFill>
              </a:rPr>
              <a:t>&gt;next=p-&gt;next;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p-&gt;next=t;</a:t>
            </a:r>
          </a:p>
          <a:p>
            <a:pPr algn="just" eaLnBrk="1" hangingPunct="1">
              <a:lnSpc>
                <a:spcPct val="90000"/>
              </a:lnSpc>
            </a:pPr>
            <a:r>
              <a:rPr lang="sr-Latn-ME" sz="2400" dirty="0" smtClean="0"/>
              <a:t>P</a:t>
            </a:r>
            <a:r>
              <a:rPr lang="en-US" sz="2400" dirty="0" err="1" smtClean="0"/>
              <a:t>otrebno</a:t>
            </a:r>
            <a:r>
              <a:rPr lang="en-US" sz="2400" dirty="0" smtClean="0"/>
              <a:t> je </a:t>
            </a:r>
            <a:r>
              <a:rPr lang="en-US" sz="2400" dirty="0" err="1" smtClean="0"/>
              <a:t>alocirati</a:t>
            </a:r>
            <a:r>
              <a:rPr lang="en-US" sz="2400" dirty="0" smtClean="0"/>
              <a:t> element </a:t>
            </a:r>
            <a:r>
              <a:rPr lang="en-US" sz="2400" dirty="0" err="1" smtClean="0"/>
              <a:t>na</a:t>
            </a:r>
            <a:r>
              <a:rPr lang="en-US" sz="2400" dirty="0" smtClean="0"/>
              <a:t> </a:t>
            </a:r>
            <a:r>
              <a:rPr lang="en-US" sz="2400" dirty="0" err="1" smtClean="0"/>
              <a:t>koji</a:t>
            </a:r>
            <a:r>
              <a:rPr lang="en-US" sz="2400" dirty="0" smtClean="0"/>
              <a:t> </a:t>
            </a:r>
            <a:r>
              <a:rPr lang="en-US" sz="2400" dirty="0" err="1" smtClean="0"/>
              <a:t>pokazuje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t</a:t>
            </a:r>
            <a:r>
              <a:rPr lang="en-US" sz="2400" dirty="0" smtClean="0"/>
              <a:t>, a da bi </a:t>
            </a:r>
            <a:r>
              <a:rPr lang="en-US" sz="2400" dirty="0" err="1" smtClean="0"/>
              <a:t>sve</a:t>
            </a:r>
            <a:r>
              <a:rPr lang="en-US" sz="2400" dirty="0" smtClean="0"/>
              <a:t> </a:t>
            </a:r>
            <a:r>
              <a:rPr lang="en-US" sz="2400" dirty="0" err="1" smtClean="0"/>
              <a:t>opcije</a:t>
            </a:r>
            <a:r>
              <a:rPr lang="en-US" sz="2400" dirty="0" smtClean="0"/>
              <a:t> </a:t>
            </a:r>
            <a:r>
              <a:rPr lang="en-US" sz="2400" dirty="0" err="1" smtClean="0"/>
              <a:t>zajedno</a:t>
            </a:r>
            <a:r>
              <a:rPr lang="en-US" sz="2400" dirty="0" smtClean="0"/>
              <a:t> </a:t>
            </a:r>
            <a:r>
              <a:rPr lang="sr-Latn-CS" sz="2400" dirty="0" smtClean="0"/>
              <a:t>uvježbali pokušajte </a:t>
            </a:r>
            <a:r>
              <a:rPr lang="sr-Latn-CS" sz="2400" dirty="0"/>
              <a:t>da napišete funkciju (</a:t>
            </a:r>
            <a:r>
              <a:rPr lang="sr-Latn-CS" sz="2400" dirty="0" smtClean="0"/>
              <a:t>bez gledanja u zbirku </a:t>
            </a:r>
            <a:r>
              <a:rPr lang="sr-Latn-CS" sz="2400" dirty="0" smtClean="0">
                <a:sym typeface="Wingdings" panose="05000000000000000000" pitchFamily="2" charset="2"/>
              </a:rPr>
              <a:t></a:t>
            </a:r>
            <a:r>
              <a:rPr lang="sr-Latn-CS" sz="2400" dirty="0" smtClean="0"/>
              <a:t>) koja radi sljedeće</a:t>
            </a:r>
            <a:r>
              <a:rPr lang="en-US" sz="2400" dirty="0" smtClean="0"/>
              <a:t>:</a:t>
            </a:r>
            <a:r>
              <a:rPr lang="sr-Latn-CS" sz="2400" dirty="0" smtClean="0"/>
              <a:t> 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 smtClean="0">
                <a:solidFill>
                  <a:srgbClr val="3333CC"/>
                </a:solidFill>
              </a:rPr>
              <a:t>	</a:t>
            </a:r>
            <a:r>
              <a:rPr lang="sr-Latn-CS" sz="2400" dirty="0" smtClean="0">
                <a:solidFill>
                  <a:srgbClr val="3333CC"/>
                </a:solidFill>
              </a:rPr>
              <a:t>Funkciji se predaje pokazivač na glavu sortirane liste. Elementi (cijeli brojevi) upisani u čvorovima liste su sortirani u rastuć</a:t>
            </a:r>
            <a:r>
              <a:rPr lang="en-US" sz="2400" dirty="0" err="1" smtClean="0">
                <a:solidFill>
                  <a:srgbClr val="3333CC"/>
                </a:solidFill>
              </a:rPr>
              <a:t>i</a:t>
            </a:r>
            <a:r>
              <a:rPr lang="sr-Latn-CS" sz="2400" dirty="0" smtClean="0">
                <a:solidFill>
                  <a:srgbClr val="3333CC"/>
                </a:solidFill>
              </a:rPr>
              <a:t> redosljed. Drugi argument </a:t>
            </a:r>
            <a:r>
              <a:rPr lang="en-US" sz="2400" dirty="0" err="1" smtClean="0">
                <a:solidFill>
                  <a:srgbClr val="3333CC"/>
                </a:solidFill>
              </a:rPr>
              <a:t>funkcije</a:t>
            </a:r>
            <a:r>
              <a:rPr lang="sr-Latn-CS" sz="2400" dirty="0" smtClean="0">
                <a:solidFill>
                  <a:srgbClr val="3333CC"/>
                </a:solidFill>
              </a:rPr>
              <a:t> je cijeli broj. Treba ga smjestiti u novi član liste koji će biti postavljen tako da se zadrži sortira</a:t>
            </a:r>
            <a:r>
              <a:rPr lang="en-US" sz="2400" dirty="0" err="1" smtClean="0">
                <a:solidFill>
                  <a:srgbClr val="3333CC"/>
                </a:solidFill>
              </a:rPr>
              <a:t>nost</a:t>
            </a:r>
            <a:r>
              <a:rPr lang="sr-Latn-CS" sz="2400" dirty="0" smtClean="0">
                <a:solidFill>
                  <a:srgbClr val="3333CC"/>
                </a:solidFill>
              </a:rPr>
              <a:t> liste. Funkcija treba da vrati pokazivač na glavu liste.</a:t>
            </a:r>
            <a:endParaRPr lang="en-US" sz="2400" dirty="0" smtClean="0">
              <a:solidFill>
                <a:srgbClr val="3333CC"/>
              </a:solidFill>
            </a:endParaRP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title"/>
          </p:nvPr>
        </p:nvSpPr>
        <p:spPr>
          <a:xfrm>
            <a:off x="66675" y="609600"/>
            <a:ext cx="8915400" cy="1143000"/>
          </a:xfrm>
          <a:noFill/>
        </p:spPr>
        <p:txBody>
          <a:bodyPr/>
          <a:lstStyle/>
          <a:p>
            <a:pPr eaLnBrk="1" hangingPunct="1"/>
            <a:r>
              <a:rPr lang="sr-Latn-CS" smtClean="0"/>
              <a:t>Dodavanje elementa u sredinu liste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Dijkstra algoritam</a:t>
            </a:r>
            <a:endParaRPr lang="en-US" smtClean="0"/>
          </a:p>
        </p:txBody>
      </p:sp>
      <p:sp>
        <p:nvSpPr>
          <p:cNvPr id="5" name="Rectangle 1027"/>
          <p:cNvSpPr txBox="1">
            <a:spLocks noChangeArrowheads="1"/>
          </p:cNvSpPr>
          <p:nvPr/>
        </p:nvSpPr>
        <p:spPr bwMode="auto">
          <a:xfrm>
            <a:off x="3810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RS" sz="2400" smtClean="0"/>
              <a:t>Kod originalnog Dijkstra algoritma, traži se minimalna putanja između dva čvora grafa</a:t>
            </a:r>
            <a:r>
              <a:rPr lang="sr-Latn-CS" sz="2400" smtClean="0"/>
              <a:t>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3035007"/>
            <a:ext cx="3200400" cy="3594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343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Komentari o datom problemu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286000"/>
            <a:ext cx="8305800" cy="36576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Prva varijanta</a:t>
            </a:r>
            <a:r>
              <a:rPr lang="en-US" sz="2400" dirty="0" smtClean="0"/>
              <a:t>,</a:t>
            </a:r>
            <a:r>
              <a:rPr lang="sr-Latn-CS" sz="2400" dirty="0" smtClean="0"/>
              <a:t> koju vjerovatno ne očekujete</a:t>
            </a:r>
            <a:r>
              <a:rPr lang="en-US" sz="2400" dirty="0" smtClean="0"/>
              <a:t>,</a:t>
            </a:r>
            <a:r>
              <a:rPr lang="sr-Latn-CS" sz="2400" dirty="0" smtClean="0"/>
              <a:t> je da je predati element manji od onoga koji je upisan u glavu liste. U tom slučaju treba alocirati novi element</a:t>
            </a:r>
            <a:r>
              <a:rPr lang="en-US" sz="2400" dirty="0" smtClean="0"/>
              <a:t>,</a:t>
            </a:r>
            <a:r>
              <a:rPr lang="sr-Latn-CS" sz="2400" dirty="0" smtClean="0"/>
              <a:t> upisati u njega cijeli broj - argument funkcije, pa njegov pokazivač </a:t>
            </a:r>
            <a:r>
              <a:rPr lang="sr-Latn-CS" sz="2400" b="1" dirty="0" smtClean="0">
                <a:solidFill>
                  <a:srgbClr val="3333CC"/>
                </a:solidFill>
              </a:rPr>
              <a:t>next</a:t>
            </a:r>
            <a:r>
              <a:rPr lang="sr-Latn-CS" sz="2400" dirty="0" smtClean="0"/>
              <a:t> usmjeriti na glavu liste. Tada novi element postaje glava liste i funkcija treba da vrati pokazivač na njega.</a:t>
            </a:r>
          </a:p>
          <a:p>
            <a:pPr algn="just" eaLnBrk="1" hangingPunct="1">
              <a:lnSpc>
                <a:spcPct val="90000"/>
              </a:lnSpc>
            </a:pPr>
            <a:r>
              <a:rPr lang="sr-Latn-CS" sz="2400" dirty="0" smtClean="0"/>
              <a:t>Ako prva varijanta nije zadovoljena, krećemo u proceduru traženja prave pozicije za novi element liste. Sa srećom!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305800" cy="1143000"/>
          </a:xfrm>
        </p:spPr>
        <p:txBody>
          <a:bodyPr/>
          <a:lstStyle/>
          <a:p>
            <a:pPr eaLnBrk="1" hangingPunct="1"/>
            <a:r>
              <a:rPr lang="sr-Latn-CS" smtClean="0"/>
              <a:t>Brisanje elementa iz sredine liste</a:t>
            </a:r>
            <a:endParaRPr 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066925"/>
            <a:ext cx="8229600" cy="838200"/>
          </a:xfrm>
        </p:spPr>
        <p:txBody>
          <a:bodyPr/>
          <a:lstStyle/>
          <a:p>
            <a:pPr eaLnBrk="1" hangingPunct="1"/>
            <a:r>
              <a:rPr lang="sr-Latn-CS" sz="2400" smtClean="0"/>
              <a:t>Grafički se ovaj problem može označiti na sljedeći način:</a:t>
            </a:r>
            <a:endParaRPr lang="en-US" sz="2400" smtClean="0"/>
          </a:p>
        </p:txBody>
      </p:sp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3048000" y="31003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7173" name="Picture 4" descr="Brisanje elementa iz unutrasnjosti lis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560638"/>
            <a:ext cx="44196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381000" y="3893909"/>
            <a:ext cx="8458200" cy="280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sr-Latn-CS" sz="2200" dirty="0">
                <a:latin typeface="Tahoma" pitchFamily="34" charset="0"/>
              </a:rPr>
              <a:t>Procedura je relativno jednostavna. Treba pronaći element liste koji se briše. To se obavlja sa pozicije prethodnog elementa, na koji pokazuje pokazivač </a:t>
            </a:r>
            <a:r>
              <a:rPr lang="sr-Latn-CS" sz="2200" b="1" dirty="0">
                <a:solidFill>
                  <a:srgbClr val="3333CC"/>
                </a:solidFill>
                <a:latin typeface="Tahoma" pitchFamily="34" charset="0"/>
              </a:rPr>
              <a:t>t</a:t>
            </a:r>
            <a:r>
              <a:rPr lang="sr-Latn-CS" sz="2200" dirty="0">
                <a:latin typeface="Tahoma" pitchFamily="34" charset="0"/>
              </a:rPr>
              <a:t>. </a:t>
            </a:r>
            <a:r>
              <a:rPr lang="sr-Latn-CS" sz="2200" dirty="0" smtClean="0">
                <a:latin typeface="Tahoma" pitchFamily="34" charset="0"/>
              </a:rPr>
              <a:t>Zatim </a:t>
            </a:r>
            <a:r>
              <a:rPr lang="sr-Latn-CS" sz="2200" dirty="0">
                <a:latin typeface="Tahoma" pitchFamily="34" charset="0"/>
              </a:rPr>
              <a:t>se pokazivač </a:t>
            </a:r>
            <a:r>
              <a:rPr lang="sr-Latn-CS" sz="2200" b="1" dirty="0">
                <a:solidFill>
                  <a:srgbClr val="3333CC"/>
                </a:solidFill>
                <a:latin typeface="Tahoma" pitchFamily="34" charset="0"/>
              </a:rPr>
              <a:t>t-</a:t>
            </a:r>
            <a:r>
              <a:rPr lang="en-US" sz="2200" b="1" dirty="0">
                <a:solidFill>
                  <a:srgbClr val="3333CC"/>
                </a:solidFill>
                <a:latin typeface="Tahoma" pitchFamily="34" charset="0"/>
              </a:rPr>
              <a:t>&gt;next</a:t>
            </a:r>
            <a:r>
              <a:rPr lang="sr-Latn-CS" sz="2200" b="1" dirty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sr-Latn-CS" sz="2200" dirty="0" smtClean="0">
                <a:latin typeface="Tahoma" pitchFamily="34" charset="0"/>
              </a:rPr>
              <a:t>zapamti sa </a:t>
            </a:r>
            <a:r>
              <a:rPr lang="sr-Latn-CS" sz="2200" b="1" dirty="0" smtClean="0">
                <a:solidFill>
                  <a:srgbClr val="3333CC"/>
                </a:solidFill>
                <a:latin typeface="Tahoma" pitchFamily="34" charset="0"/>
              </a:rPr>
              <a:t>p=t-</a:t>
            </a:r>
            <a:r>
              <a:rPr lang="en-US" sz="2200" b="1" dirty="0">
                <a:solidFill>
                  <a:srgbClr val="3333CC"/>
                </a:solidFill>
                <a:latin typeface="Tahoma" pitchFamily="34" charset="0"/>
              </a:rPr>
              <a:t>&gt;next</a:t>
            </a:r>
            <a:r>
              <a:rPr lang="sr-Latn-CS" sz="2200" dirty="0">
                <a:latin typeface="Tahoma" pitchFamily="34" charset="0"/>
              </a:rPr>
              <a:t>, a </a:t>
            </a:r>
            <a:r>
              <a:rPr lang="sr-Latn-CS" sz="2200" b="1" dirty="0" smtClean="0">
                <a:solidFill>
                  <a:srgbClr val="3333CC"/>
                </a:solidFill>
                <a:latin typeface="Tahoma" pitchFamily="34" charset="0"/>
              </a:rPr>
              <a:t>t</a:t>
            </a:r>
            <a:r>
              <a:rPr lang="sr-Latn-CS" sz="2200" dirty="0" smtClean="0">
                <a:latin typeface="Tahoma" pitchFamily="34" charset="0"/>
              </a:rPr>
              <a:t> </a:t>
            </a:r>
            <a:r>
              <a:rPr lang="en-US" sz="2200" dirty="0">
                <a:latin typeface="Tahoma" pitchFamily="34" charset="0"/>
              </a:rPr>
              <a:t>se </a:t>
            </a:r>
            <a:r>
              <a:rPr lang="sr-Latn-CS" sz="2200" dirty="0">
                <a:latin typeface="Tahoma" pitchFamily="34" charset="0"/>
              </a:rPr>
              <a:t>preusmjeri da pokaže na element </a:t>
            </a:r>
            <a:r>
              <a:rPr lang="sr-Latn-CS" sz="2200" dirty="0" smtClean="0">
                <a:latin typeface="Tahoma" pitchFamily="34" charset="0"/>
              </a:rPr>
              <a:t>nakon </a:t>
            </a:r>
            <a:br>
              <a:rPr lang="sr-Latn-CS" sz="2200" dirty="0" smtClean="0">
                <a:latin typeface="Tahoma" pitchFamily="34" charset="0"/>
              </a:rPr>
            </a:br>
            <a:r>
              <a:rPr lang="sr-Latn-CS" sz="2200" b="1" dirty="0" smtClean="0">
                <a:solidFill>
                  <a:srgbClr val="3333CC"/>
                </a:solidFill>
                <a:latin typeface="Tahoma" pitchFamily="34" charset="0"/>
              </a:rPr>
              <a:t>t-</a:t>
            </a:r>
            <a:r>
              <a:rPr lang="en-US" sz="2200" b="1" dirty="0">
                <a:solidFill>
                  <a:srgbClr val="3333CC"/>
                </a:solidFill>
                <a:latin typeface="Tahoma" pitchFamily="34" charset="0"/>
              </a:rPr>
              <a:t>&gt;next</a:t>
            </a:r>
            <a:r>
              <a:rPr lang="en-US" sz="2200" dirty="0">
                <a:latin typeface="Tahoma" pitchFamily="34" charset="0"/>
              </a:rPr>
              <a:t>, </a:t>
            </a:r>
            <a:r>
              <a:rPr lang="sr-Latn-CS" sz="2200" dirty="0" smtClean="0">
                <a:latin typeface="Tahoma" pitchFamily="34" charset="0"/>
              </a:rPr>
              <a:t>tj. </a:t>
            </a:r>
            <a:r>
              <a:rPr lang="sr-Latn-CS" sz="2200" b="1" dirty="0">
                <a:solidFill>
                  <a:srgbClr val="3333CC"/>
                </a:solidFill>
                <a:latin typeface="Tahoma" pitchFamily="34" charset="0"/>
              </a:rPr>
              <a:t>t-</a:t>
            </a:r>
            <a:r>
              <a:rPr lang="en-US" sz="2200" b="1" dirty="0">
                <a:solidFill>
                  <a:srgbClr val="3333CC"/>
                </a:solidFill>
                <a:latin typeface="Tahoma" pitchFamily="34" charset="0"/>
              </a:rPr>
              <a:t>&gt;next=t-&gt;next-&gt;next</a:t>
            </a:r>
            <a:r>
              <a:rPr lang="en-US" sz="2200" dirty="0">
                <a:latin typeface="Tahoma" pitchFamily="34" charset="0"/>
              </a:rPr>
              <a:t>. Na </a:t>
            </a:r>
            <a:r>
              <a:rPr lang="en-US" sz="2200" dirty="0" err="1">
                <a:latin typeface="Tahoma" pitchFamily="34" charset="0"/>
              </a:rPr>
              <a:t>kraju</a:t>
            </a:r>
            <a:r>
              <a:rPr lang="en-US" sz="2200" dirty="0">
                <a:latin typeface="Tahoma" pitchFamily="34" charset="0"/>
              </a:rPr>
              <a:t> </a:t>
            </a:r>
            <a:r>
              <a:rPr lang="sr-Latn-ME" sz="2200" dirty="0" smtClean="0">
                <a:latin typeface="Tahoma" pitchFamily="34" charset="0"/>
              </a:rPr>
              <a:t>se</a:t>
            </a:r>
            <a:r>
              <a:rPr lang="en-US" sz="2200" dirty="0" smtClean="0">
                <a:latin typeface="Tahoma" pitchFamily="34" charset="0"/>
              </a:rPr>
              <a:t> </a:t>
            </a:r>
            <a:r>
              <a:rPr lang="en-US" sz="2200" dirty="0" err="1" smtClean="0">
                <a:latin typeface="Tahoma" pitchFamily="34" charset="0"/>
              </a:rPr>
              <a:t>dealocira</a:t>
            </a:r>
            <a:r>
              <a:rPr lang="en-US" sz="2200" dirty="0" smtClean="0">
                <a:latin typeface="Tahoma" pitchFamily="34" charset="0"/>
              </a:rPr>
              <a:t> </a:t>
            </a:r>
            <a:r>
              <a:rPr lang="en-US" sz="2200" dirty="0" err="1">
                <a:latin typeface="Tahoma" pitchFamily="34" charset="0"/>
              </a:rPr>
              <a:t>strukturu</a:t>
            </a:r>
            <a:r>
              <a:rPr lang="en-US" sz="2200" dirty="0">
                <a:latin typeface="Tahoma" pitchFamily="34" charset="0"/>
              </a:rPr>
              <a:t> </a:t>
            </a:r>
            <a:r>
              <a:rPr lang="sr-Latn-CS" sz="2200" dirty="0">
                <a:latin typeface="Tahoma" pitchFamily="34" charset="0"/>
              </a:rPr>
              <a:t>na koju pokazuje </a:t>
            </a:r>
            <a:r>
              <a:rPr lang="sr-Latn-CS" sz="2200" b="1" dirty="0" smtClean="0">
                <a:solidFill>
                  <a:srgbClr val="3333CC"/>
                </a:solidFill>
                <a:latin typeface="Tahoma" pitchFamily="34" charset="0"/>
              </a:rPr>
              <a:t>p</a:t>
            </a:r>
            <a:r>
              <a:rPr lang="sr-Latn-CS" sz="2200" dirty="0">
                <a:latin typeface="Tahoma" pitchFamily="34" charset="0"/>
              </a:rPr>
              <a:t> </a:t>
            </a:r>
            <a:r>
              <a:rPr lang="sr-Latn-CS" sz="2200" dirty="0" smtClean="0">
                <a:latin typeface="Tahoma" pitchFamily="34" charset="0"/>
              </a:rPr>
              <a:t>sa </a:t>
            </a:r>
            <a:r>
              <a:rPr lang="sr-Latn-CS" sz="2200" b="1" dirty="0">
                <a:solidFill>
                  <a:srgbClr val="3333CC"/>
                </a:solidFill>
                <a:latin typeface="Tahoma" pitchFamily="34" charset="0"/>
              </a:rPr>
              <a:t>free(p)</a:t>
            </a:r>
            <a:r>
              <a:rPr lang="sr-Latn-CS" sz="2200" dirty="0">
                <a:latin typeface="Tahoma" pitchFamily="34" charset="0"/>
              </a:rPr>
              <a:t>. Na ovaj način je </a:t>
            </a:r>
            <a:r>
              <a:rPr lang="en-US" sz="2200" dirty="0">
                <a:latin typeface="Tahoma" pitchFamily="34" charset="0"/>
              </a:rPr>
              <a:t>“</a:t>
            </a:r>
            <a:r>
              <a:rPr lang="sr-Latn-CS" sz="2200" dirty="0">
                <a:latin typeface="Tahoma" pitchFamily="34" charset="0"/>
              </a:rPr>
              <a:t>pre</a:t>
            </a:r>
            <a:r>
              <a:rPr lang="en-US" sz="2200" dirty="0">
                <a:latin typeface="Tahoma" pitchFamily="34" charset="0"/>
              </a:rPr>
              <a:t>m</a:t>
            </a:r>
            <a:r>
              <a:rPr lang="sr-Latn-CS" sz="2200" dirty="0">
                <a:latin typeface="Tahoma" pitchFamily="34" charset="0"/>
              </a:rPr>
              <a:t>ošte</a:t>
            </a:r>
            <a:r>
              <a:rPr lang="en-US" sz="2200" dirty="0">
                <a:latin typeface="Tahoma" pitchFamily="34" charset="0"/>
              </a:rPr>
              <a:t>n”</a:t>
            </a:r>
            <a:r>
              <a:rPr lang="sr-Latn-CS" sz="2200" dirty="0">
                <a:latin typeface="Tahoma" pitchFamily="34" charset="0"/>
              </a:rPr>
              <a:t> element koji se briše i da bi se on obrisao moramo uvesti pomoćni pokazivač na </a:t>
            </a:r>
            <a:r>
              <a:rPr lang="sr-Latn-CS" sz="2200" dirty="0" smtClean="0">
                <a:latin typeface="Tahoma" pitchFamily="34" charset="0"/>
              </a:rPr>
              <a:t>njega - </a:t>
            </a:r>
            <a:r>
              <a:rPr lang="sr-Latn-CS" sz="2200" b="1" dirty="0">
                <a:solidFill>
                  <a:srgbClr val="3333CC"/>
                </a:solidFill>
                <a:latin typeface="Tahoma" pitchFamily="34" charset="0"/>
              </a:rPr>
              <a:t>p</a:t>
            </a:r>
            <a:r>
              <a:rPr lang="sr-Latn-CS" sz="2200" dirty="0">
                <a:latin typeface="Tahoma" pitchFamily="34" charset="0"/>
              </a:rPr>
              <a:t>.</a:t>
            </a:r>
            <a:endParaRPr lang="en-US" sz="2200" dirty="0">
              <a:latin typeface="Tahoma" pitchFamily="34" charset="0"/>
            </a:endParaRPr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 flipV="1">
            <a:off x="2686050" y="320992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2551113" y="3435350"/>
            <a:ext cx="260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en-US" sz="1800" b="1">
                <a:solidFill>
                  <a:srgbClr val="FF0000"/>
                </a:solidFill>
              </a:rPr>
              <a:t>t</a:t>
            </a:r>
          </a:p>
        </p:txBody>
      </p:sp>
      <p:sp>
        <p:nvSpPr>
          <p:cNvPr id="7177" name="Line 9"/>
          <p:cNvSpPr>
            <a:spLocks noChangeShapeType="1"/>
          </p:cNvSpPr>
          <p:nvPr/>
        </p:nvSpPr>
        <p:spPr bwMode="auto">
          <a:xfrm flipV="1">
            <a:off x="3602038" y="320992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3467100" y="343535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en-US" sz="1800" b="1">
                <a:solidFill>
                  <a:srgbClr val="FF0000"/>
                </a:solidFill>
              </a:rPr>
              <a:t>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Zadatak za vježbu</a:t>
            </a:r>
            <a:endParaRPr 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362200"/>
            <a:ext cx="8305800" cy="4114800"/>
          </a:xfrm>
        </p:spPr>
        <p:txBody>
          <a:bodyPr/>
          <a:lstStyle/>
          <a:p>
            <a:pPr algn="just" eaLnBrk="1" hangingPunct="1"/>
            <a:r>
              <a:rPr lang="sr-Latn-CS" sz="2400" dirty="0" smtClean="0"/>
              <a:t>Kreirati funkciju kojoj se proslijeđuje glava liste i cijeli broj upisan u elementu liste kojeg treba obrisati. Lista je sortirana u neopadajuć</a:t>
            </a:r>
            <a:r>
              <a:rPr lang="en-US" sz="2400" dirty="0" err="1" smtClean="0"/>
              <a:t>i</a:t>
            </a:r>
            <a:r>
              <a:rPr lang="sr-Latn-CS" sz="2400" dirty="0" smtClean="0"/>
              <a:t> redosljed. Funkcija treba da pored brisanja elementa vrati glavu liste. U slučaju da traženi element ne postoji u listi ne treba vršiti brisanje. Treba predvidjeti i situaciju da je glava liste traženi element, kao i situaciju da je glava liste ujedno i rep liste i da je to traženi element (kad je lista prazna i nakon operacije brisanja treba vratiti </a:t>
            </a:r>
            <a:r>
              <a:rPr lang="sr-Latn-CS" sz="2400" dirty="0" smtClean="0">
                <a:solidFill>
                  <a:srgbClr val="3333CC"/>
                </a:solidFill>
              </a:rPr>
              <a:t>NULL</a:t>
            </a:r>
            <a:r>
              <a:rPr lang="sr-Latn-CS" sz="2400" dirty="0" smtClean="0"/>
              <a:t>).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smtClean="0"/>
              <a:t>Brojanje elemenata liste</a:t>
            </a:r>
            <a:endParaRPr lang="en-US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057400"/>
            <a:ext cx="8915400" cy="3048000"/>
          </a:xfrm>
        </p:spPr>
        <p:txBody>
          <a:bodyPr/>
          <a:lstStyle/>
          <a:p>
            <a:pPr algn="just" eaLnBrk="1" hangingPunct="1">
              <a:spcBef>
                <a:spcPts val="0"/>
              </a:spcBef>
            </a:pPr>
            <a:r>
              <a:rPr lang="sr-Latn-CS" sz="2300" dirty="0" smtClean="0"/>
              <a:t>Da bi ilustrovali </a:t>
            </a:r>
            <a:r>
              <a:rPr lang="en-US" sz="2300" dirty="0" smtClean="0"/>
              <a:t>rad </a:t>
            </a:r>
            <a:r>
              <a:rPr lang="en-US" sz="2300" dirty="0" err="1" smtClean="0"/>
              <a:t>sa</a:t>
            </a:r>
            <a:r>
              <a:rPr lang="sr-Latn-CS" sz="2300" dirty="0" smtClean="0"/>
              <a:t> rekurzij</a:t>
            </a:r>
            <a:r>
              <a:rPr lang="en-US" sz="2300" dirty="0" smtClean="0"/>
              <a:t>om</a:t>
            </a:r>
            <a:r>
              <a:rPr lang="sr-Latn-CS" sz="2300" dirty="0" smtClean="0"/>
              <a:t> </a:t>
            </a:r>
            <a:r>
              <a:rPr lang="en-US" sz="2300" dirty="0" err="1" smtClean="0"/>
              <a:t>primjenjen</a:t>
            </a:r>
            <a:r>
              <a:rPr lang="en-US" sz="2300" dirty="0" smtClean="0"/>
              <a:t> </a:t>
            </a:r>
            <a:r>
              <a:rPr lang="en-US" sz="2300" dirty="0" err="1" smtClean="0"/>
              <a:t>na</a:t>
            </a:r>
            <a:r>
              <a:rPr lang="en-US" sz="2300" dirty="0" smtClean="0"/>
              <a:t> </a:t>
            </a:r>
            <a:r>
              <a:rPr lang="sr-Latn-CS" sz="2300" dirty="0" smtClean="0"/>
              <a:t>list</a:t>
            </a:r>
            <a:r>
              <a:rPr lang="en-US" sz="2300" dirty="0" smtClean="0"/>
              <a:t>e,</a:t>
            </a:r>
            <a:r>
              <a:rPr lang="sr-Latn-CS" sz="2300" dirty="0" smtClean="0"/>
              <a:t> </a:t>
            </a:r>
            <a:r>
              <a:rPr lang="en-US" sz="2300" dirty="0" err="1" smtClean="0"/>
              <a:t>uradi</a:t>
            </a:r>
            <a:r>
              <a:rPr lang="sr-Latn-RS" sz="2300" dirty="0" smtClean="0"/>
              <a:t>ć</a:t>
            </a:r>
            <a:r>
              <a:rPr lang="en-US" sz="2300" dirty="0" smtClean="0"/>
              <a:t>emo</a:t>
            </a:r>
            <a:r>
              <a:rPr lang="sr-Latn-CS" sz="2300" dirty="0" smtClean="0"/>
              <a:t> </a:t>
            </a:r>
            <a:r>
              <a:rPr lang="en-US" sz="2300" dirty="0" err="1" smtClean="0"/>
              <a:t>dvije</a:t>
            </a:r>
            <a:r>
              <a:rPr lang="en-US" sz="2300" dirty="0" smtClean="0"/>
              <a:t> </a:t>
            </a:r>
            <a:r>
              <a:rPr lang="en-US" sz="2300" dirty="0" err="1" smtClean="0"/>
              <a:t>funkcije</a:t>
            </a:r>
            <a:r>
              <a:rPr lang="sr-Latn-CS" sz="2300" dirty="0" smtClean="0"/>
              <a:t>. Prv</a:t>
            </a:r>
            <a:r>
              <a:rPr lang="en-US" sz="2300" dirty="0" smtClean="0"/>
              <a:t>a</a:t>
            </a:r>
            <a:r>
              <a:rPr lang="sr-Latn-CS" sz="2300" dirty="0" smtClean="0"/>
              <a:t> </a:t>
            </a:r>
            <a:r>
              <a:rPr lang="en-US" sz="2300" dirty="0" err="1" smtClean="0"/>
              <a:t>funkcija</a:t>
            </a:r>
            <a:r>
              <a:rPr lang="sr-Latn-CS" sz="2300" dirty="0" smtClean="0"/>
              <a:t> vrši prosto brojanje elemen</a:t>
            </a:r>
            <a:r>
              <a:rPr lang="en-US" sz="2300" dirty="0" smtClean="0"/>
              <a:t>a</a:t>
            </a:r>
            <a:r>
              <a:rPr lang="sr-Latn-CS" sz="2300" dirty="0" smtClean="0"/>
              <a:t>t</a:t>
            </a:r>
            <a:r>
              <a:rPr lang="en-US" sz="2300" dirty="0" smtClean="0"/>
              <a:t>a</a:t>
            </a:r>
            <a:r>
              <a:rPr lang="sr-Latn-CS" sz="2300" dirty="0" smtClean="0"/>
              <a:t> liste. Radi olakšice</a:t>
            </a:r>
            <a:r>
              <a:rPr lang="en-US" sz="2300" dirty="0" smtClean="0"/>
              <a:t>,</a:t>
            </a:r>
            <a:r>
              <a:rPr lang="sr-Latn-CS" sz="2300" dirty="0" smtClean="0"/>
              <a:t> pretpostavimo da lista ima barem jedan element. Ako je taj element ujedno i rep liste </a:t>
            </a:r>
            <a:r>
              <a:rPr lang="en-US" sz="2300" dirty="0" err="1" smtClean="0"/>
              <a:t>funkcija</a:t>
            </a:r>
            <a:r>
              <a:rPr lang="sr-Latn-CS" sz="2300" dirty="0" smtClean="0"/>
              <a:t> treba da vrati </a:t>
            </a:r>
            <a:r>
              <a:rPr lang="sr-Latn-CS" sz="2300" b="1" dirty="0" smtClean="0">
                <a:solidFill>
                  <a:srgbClr val="FF0000"/>
                </a:solidFill>
              </a:rPr>
              <a:t>1</a:t>
            </a:r>
            <a:r>
              <a:rPr lang="sr-Latn-CS" sz="2300" dirty="0" smtClean="0"/>
              <a:t>, a ako nije treba da vrati </a:t>
            </a:r>
            <a:r>
              <a:rPr lang="sr-Latn-CS" sz="2300" dirty="0" smtClean="0">
                <a:solidFill>
                  <a:srgbClr val="3333CC"/>
                </a:solidFill>
              </a:rPr>
              <a:t>1+koliko_ima_elemenata_u ostatku_liste</a:t>
            </a:r>
            <a:r>
              <a:rPr lang="sr-Latn-CS" sz="2300" dirty="0" smtClean="0"/>
              <a:t>, a ostatak liste je opet lista koja počinje od narednog elementa.</a:t>
            </a:r>
          </a:p>
          <a:p>
            <a:pPr marL="0" indent="0" algn="just" eaLnBrk="1" hangingPunct="1">
              <a:spcBef>
                <a:spcPts val="0"/>
              </a:spcBef>
              <a:buNone/>
            </a:pPr>
            <a:endParaRPr lang="sr-Latn-CS" sz="2300" dirty="0"/>
          </a:p>
          <a:p>
            <a:pPr eaLnBrk="1" hangingPunct="1">
              <a:spcBef>
                <a:spcPts val="0"/>
              </a:spcBef>
            </a:pPr>
            <a:endParaRPr lang="sr-Latn-CS" sz="2100" dirty="0" smtClean="0"/>
          </a:p>
          <a:p>
            <a:pPr marL="0" indent="0" eaLnBrk="1" hangingPunct="1">
              <a:spcBef>
                <a:spcPts val="0"/>
              </a:spcBef>
              <a:spcAft>
                <a:spcPts val="600"/>
              </a:spcAft>
              <a:buNone/>
            </a:pPr>
            <a:endParaRPr lang="sr-Latn-CS" sz="2100" dirty="0" smtClean="0"/>
          </a:p>
          <a:p>
            <a:pPr eaLnBrk="1" hangingPunct="1">
              <a:spcBef>
                <a:spcPts val="0"/>
              </a:spcBef>
            </a:pPr>
            <a:endParaRPr lang="sr-Latn-CS" sz="2100" dirty="0" smtClean="0"/>
          </a:p>
          <a:p>
            <a:pPr eaLnBrk="1" hangingPunct="1">
              <a:spcBef>
                <a:spcPts val="0"/>
              </a:spcBef>
            </a:pPr>
            <a:endParaRPr lang="sr-Latn-CS" sz="2100" dirty="0" smtClean="0"/>
          </a:p>
          <a:p>
            <a:pPr algn="just" eaLnBrk="1" hangingPunct="1">
              <a:spcBef>
                <a:spcPts val="600"/>
              </a:spcBef>
            </a:pPr>
            <a:r>
              <a:rPr lang="sr-Latn-CS" sz="2300" b="1" dirty="0" smtClean="0">
                <a:solidFill>
                  <a:srgbClr val="FF0000"/>
                </a:solidFill>
              </a:rPr>
              <a:t>Napomena</a:t>
            </a:r>
            <a:r>
              <a:rPr lang="sr-Latn-CS" sz="2300" dirty="0" smtClean="0"/>
              <a:t>: Rekurzivna realizacija </a:t>
            </a:r>
            <a:r>
              <a:rPr lang="sr-Latn-ME" sz="2300" dirty="0" smtClean="0"/>
              <a:t>funkcije nije efikasna zbog velikog broj poziva funkcije. Iterativna realizacija je efikasnija. </a:t>
            </a:r>
            <a:endParaRPr lang="sr-Latn-CS" sz="2300" dirty="0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2057400" y="4343400"/>
            <a:ext cx="5257800" cy="147732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0"/>
              </a:spcBef>
            </a:pPr>
            <a:r>
              <a:rPr lang="sr-Latn-CS" sz="2000" dirty="0">
                <a:solidFill>
                  <a:srgbClr val="3333CC"/>
                </a:solidFill>
                <a:latin typeface="Tahoma" pitchFamily="34" charset="0"/>
              </a:rPr>
              <a:t>int </a:t>
            </a:r>
            <a:r>
              <a:rPr lang="sr-Latn-CS" sz="2000" dirty="0" smtClean="0">
                <a:solidFill>
                  <a:srgbClr val="3333CC"/>
                </a:solidFill>
                <a:latin typeface="Tahoma" pitchFamily="34" charset="0"/>
              </a:rPr>
              <a:t>brojElemente(struct </a:t>
            </a:r>
            <a:r>
              <a:rPr lang="sr-Latn-CS" sz="2000" dirty="0">
                <a:solidFill>
                  <a:srgbClr val="3333CC"/>
                </a:solidFill>
                <a:latin typeface="Tahoma" pitchFamily="34" charset="0"/>
              </a:rPr>
              <a:t>lista *glava)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</a:rPr>
              <a:t>{</a:t>
            </a:r>
            <a:br>
              <a:rPr lang="en-US" sz="2000" dirty="0">
                <a:solidFill>
                  <a:srgbClr val="3333CC"/>
                </a:solidFill>
                <a:latin typeface="Tahoma" pitchFamily="34" charset="0"/>
              </a:rPr>
            </a:br>
            <a:r>
              <a:rPr lang="en-US" sz="2000" dirty="0">
                <a:solidFill>
                  <a:srgbClr val="3333CC"/>
                </a:solidFill>
                <a:latin typeface="Tahoma" pitchFamily="34" charset="0"/>
              </a:rPr>
              <a:t>   if(</a:t>
            </a:r>
            <a:r>
              <a:rPr lang="en-US" sz="2000" dirty="0" err="1">
                <a:solidFill>
                  <a:srgbClr val="3333CC"/>
                </a:solidFill>
                <a:latin typeface="Tahoma" pitchFamily="34" charset="0"/>
              </a:rPr>
              <a:t>glava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</a:rPr>
              <a:t>-&gt;next==NULL)	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sz="2000" dirty="0">
                <a:solidFill>
                  <a:srgbClr val="3333CC"/>
                </a:solidFill>
                <a:latin typeface="Tahoma" pitchFamily="34" charset="0"/>
              </a:rPr>
              <a:t>        return 1;</a:t>
            </a:r>
            <a:br>
              <a:rPr lang="en-US" sz="2000" dirty="0">
                <a:solidFill>
                  <a:srgbClr val="3333CC"/>
                </a:solidFill>
                <a:latin typeface="Tahoma" pitchFamily="34" charset="0"/>
              </a:rPr>
            </a:br>
            <a:r>
              <a:rPr lang="en-US" sz="2000" dirty="0">
                <a:solidFill>
                  <a:srgbClr val="3333CC"/>
                </a:solidFill>
                <a:latin typeface="Tahoma" pitchFamily="34" charset="0"/>
              </a:rPr>
              <a:t>   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else</a:t>
            </a:r>
          </a:p>
          <a:p>
            <a:pPr eaLnBrk="1" hangingPunct="1">
              <a:lnSpc>
                <a:spcPct val="90000"/>
              </a:lnSpc>
              <a:tabLst>
                <a:tab pos="625475" algn="l"/>
              </a:tabLst>
            </a:pPr>
            <a:r>
              <a:rPr lang="sr-Latn-ME" sz="2000" dirty="0">
                <a:solidFill>
                  <a:srgbClr val="3333CC"/>
                </a:solidFill>
                <a:latin typeface="Tahoma" pitchFamily="34" charset="0"/>
              </a:rPr>
              <a:t>	</a:t>
            </a:r>
            <a:r>
              <a:rPr lang="en-US" sz="2000" dirty="0" smtClean="0">
                <a:solidFill>
                  <a:srgbClr val="3333CC"/>
                </a:solidFill>
                <a:latin typeface="Tahoma" pitchFamily="34" charset="0"/>
              </a:rPr>
              <a:t>return 1+</a:t>
            </a:r>
            <a:r>
              <a:rPr lang="en-US" sz="2000" dirty="0" smtClean="0">
                <a:solidFill>
                  <a:srgbClr val="FF0000"/>
                </a:solidFill>
                <a:latin typeface="Tahoma" pitchFamily="34" charset="0"/>
              </a:rPr>
              <a:t>broj</a:t>
            </a:r>
            <a:r>
              <a:rPr lang="sr-Latn-ME" sz="2000" dirty="0" smtClean="0">
                <a:solidFill>
                  <a:srgbClr val="FF0000"/>
                </a:solidFill>
                <a:latin typeface="Tahoma" pitchFamily="34" charset="0"/>
              </a:rPr>
              <a:t>E</a:t>
            </a:r>
            <a:r>
              <a:rPr lang="en-US" sz="2000" dirty="0" err="1" smtClean="0">
                <a:solidFill>
                  <a:srgbClr val="FF0000"/>
                </a:solidFill>
                <a:latin typeface="Tahoma" pitchFamily="34" charset="0"/>
              </a:rPr>
              <a:t>lemente</a:t>
            </a:r>
            <a:r>
              <a:rPr lang="en-US" sz="2000" dirty="0" smtClean="0">
                <a:solidFill>
                  <a:srgbClr val="FF0000"/>
                </a:solidFill>
                <a:latin typeface="Tahoma" pitchFamily="34" charset="0"/>
              </a:rPr>
              <a:t>(</a:t>
            </a:r>
            <a:r>
              <a:rPr lang="en-US" sz="2000" dirty="0" err="1" smtClean="0">
                <a:solidFill>
                  <a:srgbClr val="FF0000"/>
                </a:solidFill>
                <a:latin typeface="Tahoma" pitchFamily="34" charset="0"/>
              </a:rPr>
              <a:t>glava</a:t>
            </a:r>
            <a:r>
              <a:rPr lang="en-US" sz="2000" dirty="0" smtClean="0">
                <a:solidFill>
                  <a:srgbClr val="FF0000"/>
                </a:solidFill>
                <a:latin typeface="Tahoma" pitchFamily="34" charset="0"/>
              </a:rPr>
              <a:t>-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&gt;next</a:t>
            </a:r>
            <a:r>
              <a:rPr lang="en-US" sz="2000" dirty="0" smtClean="0">
                <a:solidFill>
                  <a:srgbClr val="FF0000"/>
                </a:solidFill>
                <a:latin typeface="Tahoma" pitchFamily="34" charset="0"/>
              </a:rPr>
              <a:t>)</a:t>
            </a:r>
            <a:r>
              <a:rPr lang="en-US" sz="2000" dirty="0" smtClean="0">
                <a:solidFill>
                  <a:srgbClr val="3333CC"/>
                </a:solidFill>
                <a:latin typeface="Tahoma" pitchFamily="34" charset="0"/>
              </a:rPr>
              <a:t>;}</a:t>
            </a:r>
            <a:endParaRPr lang="en-US" sz="2000" dirty="0">
              <a:solidFill>
                <a:srgbClr val="3333CC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844212" y="4169508"/>
            <a:ext cx="7309188" cy="264687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ts val="0"/>
              </a:spcBef>
              <a:spcAft>
                <a:spcPts val="100"/>
              </a:spcAft>
              <a:buNone/>
            </a:pPr>
            <a:r>
              <a:rPr lang="sr-Latn-CS" sz="2300" dirty="0">
                <a:solidFill>
                  <a:srgbClr val="3333CC"/>
                </a:solidFill>
                <a:latin typeface="Tahoma" pitchFamily="34" charset="0"/>
              </a:rPr>
              <a:t>struct lista *nadovezi(struct lista *gl1,struct lista *gl2)</a:t>
            </a:r>
            <a:r>
              <a:rPr lang="en-US" sz="2300" dirty="0">
                <a:solidFill>
                  <a:srgbClr val="3333CC"/>
                </a:solidFill>
                <a:latin typeface="Tahoma" pitchFamily="34" charset="0"/>
              </a:rPr>
              <a:t>{</a:t>
            </a:r>
            <a:endParaRPr lang="sr-Latn-ME" sz="2300" dirty="0">
              <a:solidFill>
                <a:srgbClr val="3333CC"/>
              </a:solidFill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100"/>
              </a:spcAft>
              <a:buNone/>
              <a:tabLst>
                <a:tab pos="449263" algn="l"/>
                <a:tab pos="809625" algn="l"/>
                <a:tab pos="1258888" algn="l"/>
              </a:tabLst>
            </a:pPr>
            <a:r>
              <a:rPr lang="sr-Latn-ME" sz="2300" dirty="0">
                <a:solidFill>
                  <a:srgbClr val="3333CC"/>
                </a:solidFill>
                <a:latin typeface="Tahoma" pitchFamily="34" charset="0"/>
              </a:rPr>
              <a:t>	</a:t>
            </a:r>
            <a:r>
              <a:rPr lang="sr-Latn-CS" sz="2300" dirty="0">
                <a:solidFill>
                  <a:srgbClr val="3333CC"/>
                </a:solidFill>
                <a:latin typeface="Tahoma" pitchFamily="34" charset="0"/>
              </a:rPr>
              <a:t>struct lista *</a:t>
            </a:r>
            <a:r>
              <a:rPr lang="en-US" sz="2300" dirty="0" err="1">
                <a:solidFill>
                  <a:srgbClr val="3333CC"/>
                </a:solidFill>
                <a:latin typeface="Tahoma" pitchFamily="34" charset="0"/>
              </a:rPr>
              <a:t>pom</a:t>
            </a:r>
            <a:r>
              <a:rPr lang="sr-Cyrl-ME" sz="2300" dirty="0">
                <a:solidFill>
                  <a:srgbClr val="3333CC"/>
                </a:solidFill>
                <a:latin typeface="Tahoma" pitchFamily="34" charset="0"/>
              </a:rPr>
              <a:t>=</a:t>
            </a:r>
            <a:r>
              <a:rPr lang="en-US" sz="2300" dirty="0">
                <a:solidFill>
                  <a:srgbClr val="3333CC"/>
                </a:solidFill>
                <a:latin typeface="Tahoma" pitchFamily="34" charset="0"/>
              </a:rPr>
              <a:t>gl1;</a:t>
            </a:r>
            <a:endParaRPr lang="sr-Latn-ME" sz="2300" dirty="0">
              <a:solidFill>
                <a:srgbClr val="3333CC"/>
              </a:solidFill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100"/>
              </a:spcAft>
              <a:buNone/>
              <a:tabLst>
                <a:tab pos="449263" algn="l"/>
                <a:tab pos="809625" algn="l"/>
                <a:tab pos="1258888" algn="l"/>
              </a:tabLst>
            </a:pPr>
            <a:r>
              <a:rPr lang="sr-Latn-ME" sz="2300" dirty="0">
                <a:solidFill>
                  <a:srgbClr val="3333CC"/>
                </a:solidFill>
                <a:latin typeface="Tahoma" pitchFamily="34" charset="0"/>
              </a:rPr>
              <a:t>	while</a:t>
            </a:r>
            <a:r>
              <a:rPr lang="en-US" sz="2300" dirty="0">
                <a:solidFill>
                  <a:srgbClr val="3333CC"/>
                </a:solidFill>
                <a:latin typeface="Tahoma" pitchFamily="34" charset="0"/>
              </a:rPr>
              <a:t>(</a:t>
            </a:r>
            <a:r>
              <a:rPr lang="en-US" sz="2300" dirty="0" err="1">
                <a:solidFill>
                  <a:srgbClr val="3333CC"/>
                </a:solidFill>
                <a:latin typeface="Tahoma" pitchFamily="34" charset="0"/>
              </a:rPr>
              <a:t>pom</a:t>
            </a:r>
            <a:r>
              <a:rPr lang="en-US" sz="2300" dirty="0">
                <a:solidFill>
                  <a:srgbClr val="3333CC"/>
                </a:solidFill>
                <a:latin typeface="Tahoma" pitchFamily="34" charset="0"/>
              </a:rPr>
              <a:t>-&gt;next!=NULL)</a:t>
            </a:r>
            <a:endParaRPr lang="sr-Latn-ME" sz="2300" dirty="0">
              <a:solidFill>
                <a:srgbClr val="3333CC"/>
              </a:solidFill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100"/>
              </a:spcAft>
              <a:buNone/>
              <a:tabLst>
                <a:tab pos="449263" algn="l"/>
                <a:tab pos="809625" algn="l"/>
                <a:tab pos="1258888" algn="l"/>
              </a:tabLst>
            </a:pPr>
            <a:r>
              <a:rPr lang="sr-Latn-ME" sz="2300" dirty="0">
                <a:solidFill>
                  <a:srgbClr val="3333CC"/>
                </a:solidFill>
                <a:latin typeface="Tahoma" pitchFamily="34" charset="0"/>
              </a:rPr>
              <a:t>		</a:t>
            </a:r>
            <a:r>
              <a:rPr lang="en-US" sz="2300" dirty="0" err="1">
                <a:solidFill>
                  <a:srgbClr val="3333CC"/>
                </a:solidFill>
                <a:latin typeface="Tahoma" pitchFamily="34" charset="0"/>
              </a:rPr>
              <a:t>pom</a:t>
            </a:r>
            <a:r>
              <a:rPr lang="en-US" sz="2300" dirty="0">
                <a:solidFill>
                  <a:srgbClr val="3333CC"/>
                </a:solidFill>
                <a:latin typeface="Tahoma" pitchFamily="34" charset="0"/>
              </a:rPr>
              <a:t>=</a:t>
            </a:r>
            <a:r>
              <a:rPr lang="en-US" sz="2300" dirty="0" err="1">
                <a:solidFill>
                  <a:srgbClr val="3333CC"/>
                </a:solidFill>
                <a:latin typeface="Tahoma" pitchFamily="34" charset="0"/>
              </a:rPr>
              <a:t>pom</a:t>
            </a:r>
            <a:r>
              <a:rPr lang="en-US" sz="2300" dirty="0">
                <a:solidFill>
                  <a:srgbClr val="3333CC"/>
                </a:solidFill>
                <a:latin typeface="Tahoma" pitchFamily="34" charset="0"/>
              </a:rPr>
              <a:t>-&gt;next;</a:t>
            </a:r>
            <a:endParaRPr lang="sr-Latn-CS" sz="2300" dirty="0">
              <a:solidFill>
                <a:srgbClr val="3333CC"/>
              </a:solidFill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100"/>
              </a:spcAft>
              <a:buNone/>
              <a:tabLst>
                <a:tab pos="449263" algn="l"/>
                <a:tab pos="809625" algn="l"/>
                <a:tab pos="1258888" algn="l"/>
              </a:tabLst>
            </a:pPr>
            <a:r>
              <a:rPr lang="sr-Latn-CS" sz="2300" dirty="0">
                <a:solidFill>
                  <a:srgbClr val="3333CC"/>
                </a:solidFill>
                <a:latin typeface="Tahoma" pitchFamily="34" charset="0"/>
              </a:rPr>
              <a:t>	</a:t>
            </a:r>
            <a:r>
              <a:rPr lang="en-US" sz="2300" dirty="0" err="1">
                <a:solidFill>
                  <a:srgbClr val="3333CC"/>
                </a:solidFill>
                <a:latin typeface="Tahoma" pitchFamily="34" charset="0"/>
              </a:rPr>
              <a:t>pom</a:t>
            </a:r>
            <a:r>
              <a:rPr lang="en-US" sz="2300" dirty="0">
                <a:solidFill>
                  <a:srgbClr val="3333CC"/>
                </a:solidFill>
                <a:latin typeface="Tahoma" pitchFamily="34" charset="0"/>
              </a:rPr>
              <a:t>-&gt;next=gl2;</a:t>
            </a:r>
            <a:endParaRPr lang="sr-Latn-ME" sz="2300" dirty="0">
              <a:solidFill>
                <a:srgbClr val="3333CC"/>
              </a:solidFill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100"/>
              </a:spcAft>
              <a:buNone/>
              <a:tabLst>
                <a:tab pos="449263" algn="l"/>
                <a:tab pos="809625" algn="l"/>
                <a:tab pos="1258888" algn="l"/>
              </a:tabLst>
            </a:pPr>
            <a:r>
              <a:rPr lang="sr-Latn-ME" sz="2300" dirty="0">
                <a:solidFill>
                  <a:srgbClr val="3333CC"/>
                </a:solidFill>
                <a:latin typeface="Tahoma" pitchFamily="34" charset="0"/>
              </a:rPr>
              <a:t>	</a:t>
            </a:r>
            <a:r>
              <a:rPr lang="en-US" sz="2300" dirty="0">
                <a:solidFill>
                  <a:srgbClr val="3333CC"/>
                </a:solidFill>
                <a:latin typeface="Tahoma" pitchFamily="34" charset="0"/>
              </a:rPr>
              <a:t>return gl1;</a:t>
            </a:r>
            <a:endParaRPr lang="sr-Latn-ME" sz="2300" dirty="0">
              <a:solidFill>
                <a:srgbClr val="3333CC"/>
              </a:solidFill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0"/>
              </a:spcAft>
              <a:buNone/>
              <a:tabLst>
                <a:tab pos="809625" algn="l"/>
                <a:tab pos="1258888" algn="l"/>
              </a:tabLst>
            </a:pPr>
            <a:r>
              <a:rPr lang="en-US" sz="2300" dirty="0">
                <a:solidFill>
                  <a:srgbClr val="3333CC"/>
                </a:solidFill>
                <a:latin typeface="Tahoma" pitchFamily="34" charset="0"/>
              </a:rPr>
              <a:t>}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Nadovezivanje</a:t>
            </a:r>
            <a:r>
              <a:rPr lang="en-US" dirty="0" smtClean="0"/>
              <a:t> list</a:t>
            </a:r>
            <a:r>
              <a:rPr lang="sr-Latn-ME" dirty="0" smtClean="0"/>
              <a:t>i</a:t>
            </a:r>
            <a:endParaRPr lang="en-US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686800" cy="4724400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300" dirty="0" err="1" smtClean="0"/>
              <a:t>Nadovezivanje</a:t>
            </a:r>
            <a:r>
              <a:rPr lang="en-US" sz="2300" dirty="0" smtClean="0"/>
              <a:t> (</a:t>
            </a:r>
            <a:r>
              <a:rPr lang="en-US" sz="2300" dirty="0" err="1" smtClean="0"/>
              <a:t>konkatenacija</a:t>
            </a:r>
            <a:r>
              <a:rPr lang="en-US" sz="2300" dirty="0" smtClean="0"/>
              <a:t>) </a:t>
            </a:r>
            <a:r>
              <a:rPr lang="sr-Latn-CS" sz="2300" dirty="0" smtClean="0"/>
              <a:t>listi je sljedeći problem koji ilustrujemo. Imamo dvije liste i na kraj prve želimo da nadovežemo drugu. To znači da </a:t>
            </a:r>
            <a:r>
              <a:rPr lang="sr-Latn-CS" sz="2300" u="sng" dirty="0" smtClean="0"/>
              <a:t>rep prve liste treba da pokaže na glavu druge liste</a:t>
            </a:r>
            <a:r>
              <a:rPr lang="sr-Latn-CS" sz="2300" dirty="0" smtClean="0"/>
              <a:t>. Očigledno, nakon što odredimo rep prve liste</a:t>
            </a:r>
            <a:r>
              <a:rPr lang="en-US" sz="2300" dirty="0" smtClean="0"/>
              <a:t>,</a:t>
            </a:r>
            <a:r>
              <a:rPr lang="sr-Latn-CS" sz="2300" dirty="0" smtClean="0"/>
              <a:t> njegov pokazivač </a:t>
            </a:r>
            <a:r>
              <a:rPr lang="sr-Latn-CS" sz="2300" b="1" dirty="0" smtClean="0">
                <a:solidFill>
                  <a:srgbClr val="3333CC"/>
                </a:solidFill>
              </a:rPr>
              <a:t>next</a:t>
            </a:r>
            <a:r>
              <a:rPr lang="sr-Latn-CS" sz="2300" dirty="0" smtClean="0"/>
              <a:t> </a:t>
            </a:r>
            <a:r>
              <a:rPr lang="en-US" sz="2300" dirty="0" err="1" smtClean="0"/>
              <a:t>treba</a:t>
            </a:r>
            <a:r>
              <a:rPr lang="en-US" sz="2300" dirty="0" smtClean="0"/>
              <a:t> </a:t>
            </a:r>
            <a:r>
              <a:rPr lang="sr-Latn-CS" sz="2300" dirty="0" smtClean="0"/>
              <a:t>preusmjeriti na glavu druge liste:</a:t>
            </a:r>
            <a:endParaRPr lang="sr-Latn-CS" sz="2400" dirty="0"/>
          </a:p>
        </p:txBody>
      </p:sp>
      <p:sp>
        <p:nvSpPr>
          <p:cNvPr id="6" name="Line 5"/>
          <p:cNvSpPr>
            <a:spLocks noChangeShapeType="1"/>
          </p:cNvSpPr>
          <p:nvPr/>
        </p:nvSpPr>
        <p:spPr bwMode="auto">
          <a:xfrm>
            <a:off x="4267200" y="47625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5867401" y="4624137"/>
            <a:ext cx="2667000" cy="52322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1400" dirty="0" err="1" smtClean="0">
                <a:latin typeface="Tahoma" charset="0"/>
              </a:rPr>
              <a:t>Uvodimo</a:t>
            </a:r>
            <a:r>
              <a:rPr lang="en-US" sz="1400" dirty="0" smtClean="0">
                <a:latin typeface="Tahoma" charset="0"/>
              </a:rPr>
              <a:t> </a:t>
            </a:r>
            <a:r>
              <a:rPr lang="en-US" sz="1400" dirty="0" err="1" smtClean="0">
                <a:latin typeface="Tahoma" charset="0"/>
              </a:rPr>
              <a:t>pomo</a:t>
            </a:r>
            <a:r>
              <a:rPr lang="sr-Latn-ME" sz="1400" dirty="0" smtClean="0">
                <a:latin typeface="Tahoma" charset="0"/>
              </a:rPr>
              <a:t>ćni pokazivač za kretanje kroz prvu listu.</a:t>
            </a:r>
            <a:endParaRPr lang="en-US" sz="1400" dirty="0">
              <a:latin typeface="Tahoma" charset="0"/>
            </a:endParaRP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4732421" y="5167564"/>
            <a:ext cx="1143000" cy="266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867401" y="5285720"/>
            <a:ext cx="2667000" cy="30777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sr-Latn-ME" sz="1400" dirty="0" smtClean="0">
                <a:latin typeface="Tahoma" charset="0"/>
              </a:rPr>
              <a:t>Idemo na kraj prve liste.</a:t>
            </a:r>
            <a:endParaRPr lang="en-US" sz="1400" dirty="0">
              <a:latin typeface="Tahoma" charset="0"/>
            </a:endParaRPr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 flipV="1">
            <a:off x="3569368" y="5899484"/>
            <a:ext cx="229803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5875421" y="5731860"/>
            <a:ext cx="2667000" cy="52322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sr-Latn-ME" sz="1400" dirty="0" smtClean="0">
                <a:latin typeface="Tahoma" charset="0"/>
              </a:rPr>
              <a:t>Rep prve liste ukaži na glavu druge liste.</a:t>
            </a:r>
            <a:endParaRPr lang="en-US" sz="1400" dirty="0">
              <a:latin typeface="Tahoma" charset="0"/>
            </a:endParaRPr>
          </a:p>
        </p:txBody>
      </p:sp>
      <p:sp>
        <p:nvSpPr>
          <p:cNvPr id="12" name="Line 5"/>
          <p:cNvSpPr>
            <a:spLocks noChangeShapeType="1"/>
          </p:cNvSpPr>
          <p:nvPr/>
        </p:nvSpPr>
        <p:spPr bwMode="auto">
          <a:xfrm>
            <a:off x="2767261" y="6255079"/>
            <a:ext cx="3108159" cy="31616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5867400" y="6300985"/>
            <a:ext cx="2667000" cy="52322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sr-Latn-ME" sz="1400" dirty="0" smtClean="0">
                <a:latin typeface="Tahoma" charset="0"/>
              </a:rPr>
              <a:t>Vraćamo glavu novonastale liste.</a:t>
            </a:r>
            <a:endParaRPr lang="en-US" sz="1400" dirty="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Specijalni tipovi listi</a:t>
            </a:r>
            <a:endParaRPr lang="en-US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133600"/>
            <a:ext cx="8763000" cy="45720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dirty="0" smtClean="0"/>
              <a:t>Prvi specijalni tip liste je </a:t>
            </a:r>
            <a:r>
              <a:rPr lang="sr-Latn-CS" sz="2300" b="1" dirty="0" smtClean="0">
                <a:solidFill>
                  <a:srgbClr val="FF0000"/>
                </a:solidFill>
              </a:rPr>
              <a:t>stek</a:t>
            </a:r>
            <a:r>
              <a:rPr lang="sr-Latn-CS" sz="2300" dirty="0"/>
              <a:t> </a:t>
            </a:r>
            <a:r>
              <a:rPr lang="sr-Latn-CS" sz="2300" dirty="0" smtClean="0"/>
              <a:t>(eng. </a:t>
            </a:r>
            <a:r>
              <a:rPr lang="sr-Latn-CS" sz="2300" dirty="0">
                <a:solidFill>
                  <a:srgbClr val="3333CC"/>
                </a:solidFill>
              </a:rPr>
              <a:t>stack</a:t>
            </a:r>
            <a:r>
              <a:rPr lang="sr-Latn-CS" sz="2300" dirty="0" smtClean="0"/>
              <a:t>). </a:t>
            </a:r>
            <a:r>
              <a:rPr lang="sr-Latn-CS" sz="2300" dirty="0" smtClean="0"/>
              <a:t>U pitanju je lista kod koje se dodavanje novih elemenata i brisanje postojećih izvodi samo sa pozicije repa.</a:t>
            </a:r>
          </a:p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dirty="0" smtClean="0"/>
              <a:t>Stek je </a:t>
            </a:r>
            <a:r>
              <a:rPr lang="sr-Latn-CS" sz="2300" dirty="0" smtClean="0">
                <a:solidFill>
                  <a:srgbClr val="3333CC"/>
                </a:solidFill>
              </a:rPr>
              <a:t>FILO</a:t>
            </a:r>
            <a:r>
              <a:rPr lang="sr-Latn-CS" sz="2300" dirty="0" smtClean="0"/>
              <a:t> (</a:t>
            </a:r>
            <a:r>
              <a:rPr lang="sr-Latn-CS" sz="2300" dirty="0" smtClean="0">
                <a:solidFill>
                  <a:srgbClr val="3333CC"/>
                </a:solidFill>
              </a:rPr>
              <a:t>F</a:t>
            </a:r>
            <a:r>
              <a:rPr lang="sr-Latn-CS" sz="2300" dirty="0" smtClean="0"/>
              <a:t>irst-In-</a:t>
            </a:r>
            <a:r>
              <a:rPr lang="sr-Latn-CS" sz="2300" dirty="0" smtClean="0">
                <a:solidFill>
                  <a:srgbClr val="3333CC"/>
                </a:solidFill>
              </a:rPr>
              <a:t>L</a:t>
            </a:r>
            <a:r>
              <a:rPr lang="sr-Latn-CS" sz="2300" dirty="0" smtClean="0"/>
              <a:t>ast-</a:t>
            </a:r>
            <a:r>
              <a:rPr lang="sr-Latn-CS" sz="2300" dirty="0" smtClean="0">
                <a:solidFill>
                  <a:srgbClr val="3333CC"/>
                </a:solidFill>
              </a:rPr>
              <a:t>O</a:t>
            </a:r>
            <a:r>
              <a:rPr lang="sr-Latn-CS" sz="2300" dirty="0" smtClean="0"/>
              <a:t>ut) memorija, odnosno član liste koji prvi uđe u listu posljednji iz nje izlazi</a:t>
            </a:r>
            <a:r>
              <a:rPr lang="en-US" sz="2300" dirty="0" smtClean="0"/>
              <a:t>,</a:t>
            </a:r>
            <a:r>
              <a:rPr lang="sr-Latn-CS" sz="2300" dirty="0" smtClean="0"/>
              <a:t> i obrnuto</a:t>
            </a:r>
            <a:r>
              <a:rPr lang="sr-Latn-ME" sz="2300" dirty="0"/>
              <a:t> </a:t>
            </a:r>
            <a:r>
              <a:rPr lang="sr-Latn-ME" sz="2300" dirty="0" smtClean="0"/>
              <a:t>-</a:t>
            </a:r>
            <a:r>
              <a:rPr lang="sr-Latn-CS" sz="2300" dirty="0" smtClean="0"/>
              <a:t> posljednji uđe</a:t>
            </a:r>
            <a:r>
              <a:rPr lang="en-US" sz="2300" dirty="0" smtClean="0"/>
              <a:t>,</a:t>
            </a:r>
            <a:r>
              <a:rPr lang="sr-Latn-CS" sz="2300" dirty="0" smtClean="0"/>
              <a:t> prvi izađe.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</a:pPr>
            <a:r>
              <a:rPr lang="sr-Latn-RS" sz="2300" dirty="0" smtClean="0"/>
              <a:t>Operacije kod steka su: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sz="2000" b="1" dirty="0" smtClean="0">
                <a:solidFill>
                  <a:srgbClr val="FF0000"/>
                </a:solidFill>
              </a:rPr>
              <a:t>push</a:t>
            </a:r>
            <a:r>
              <a:rPr lang="en-US" sz="2000" dirty="0" smtClean="0"/>
              <a:t> </a:t>
            </a:r>
            <a:r>
              <a:rPr lang="sr-Latn-RS" sz="2000" dirty="0"/>
              <a:t>(</a:t>
            </a:r>
            <a:r>
              <a:rPr lang="en-US" sz="2000" dirty="0" err="1" smtClean="0"/>
              <a:t>dodavanje</a:t>
            </a:r>
            <a:r>
              <a:rPr lang="en-US" sz="2000" dirty="0" smtClean="0"/>
              <a:t> </a:t>
            </a:r>
            <a:r>
              <a:rPr lang="en-US" sz="2000" dirty="0" err="1" smtClean="0"/>
              <a:t>elementa</a:t>
            </a:r>
            <a:r>
              <a:rPr lang="sr-Latn-RS" sz="2000" dirty="0" smtClean="0"/>
              <a:t>)</a:t>
            </a:r>
            <a:r>
              <a:rPr lang="en-US" sz="2000" dirty="0" smtClean="0"/>
              <a:t>,</a:t>
            </a:r>
            <a:r>
              <a:rPr lang="sr-Latn-RS" sz="2000" dirty="0" smtClean="0"/>
              <a:t>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sz="2000" b="1" dirty="0" smtClean="0">
                <a:solidFill>
                  <a:srgbClr val="FF0000"/>
                </a:solidFill>
              </a:rPr>
              <a:t>pop</a:t>
            </a:r>
            <a:r>
              <a:rPr lang="sr-Latn-RS" sz="2000" dirty="0" smtClean="0"/>
              <a:t> (u</a:t>
            </a:r>
            <a:r>
              <a:rPr lang="en-US" sz="2000" dirty="0" err="1" smtClean="0"/>
              <a:t>klanjanje</a:t>
            </a:r>
            <a:r>
              <a:rPr lang="en-US" sz="2000" dirty="0" smtClean="0"/>
              <a:t> </a:t>
            </a:r>
            <a:r>
              <a:rPr lang="en-US" sz="2000" dirty="0" err="1" smtClean="0"/>
              <a:t>posljednje</a:t>
            </a:r>
            <a:r>
              <a:rPr lang="sr-Latn-ME" sz="2000" dirty="0" smtClean="0"/>
              <a:t>g</a:t>
            </a:r>
            <a:r>
              <a:rPr lang="en-US" sz="2000" dirty="0" smtClean="0"/>
              <a:t> </a:t>
            </a:r>
            <a:r>
              <a:rPr lang="en-US" sz="2000" dirty="0" err="1"/>
              <a:t>dodatog</a:t>
            </a:r>
            <a:r>
              <a:rPr lang="en-US" sz="2000" dirty="0"/>
              <a:t> </a:t>
            </a:r>
            <a:r>
              <a:rPr lang="en-US" sz="2000" dirty="0" err="1" smtClean="0"/>
              <a:t>elementa</a:t>
            </a:r>
            <a:r>
              <a:rPr lang="sr-Latn-RS" sz="2000" dirty="0" smtClean="0"/>
              <a:t>) </a:t>
            </a:r>
            <a:r>
              <a:rPr lang="en-US" sz="2000" dirty="0" smtClean="0"/>
              <a:t>i</a:t>
            </a:r>
            <a:r>
              <a:rPr lang="sr-Latn-RS" sz="2000" dirty="0" smtClean="0"/>
              <a:t>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rgbClr val="FF0000"/>
                </a:solidFill>
              </a:rPr>
              <a:t>peek</a:t>
            </a:r>
            <a:r>
              <a:rPr lang="en-US" sz="2000" dirty="0" smtClean="0"/>
              <a:t> </a:t>
            </a:r>
            <a:r>
              <a:rPr lang="sr-Latn-RS" sz="2000" dirty="0"/>
              <a:t>(</a:t>
            </a:r>
            <a:r>
              <a:rPr lang="en-US" sz="2000" dirty="0" err="1" smtClean="0"/>
              <a:t>čitanje</a:t>
            </a:r>
            <a:r>
              <a:rPr lang="en-US" sz="2000" dirty="0" smtClean="0"/>
              <a:t> </a:t>
            </a:r>
            <a:r>
              <a:rPr lang="en-US" sz="2000" dirty="0" err="1" smtClean="0"/>
              <a:t>posljednje</a:t>
            </a:r>
            <a:r>
              <a:rPr lang="sr-Latn-ME" sz="2000" dirty="0" smtClean="0"/>
              <a:t>g</a:t>
            </a:r>
            <a:r>
              <a:rPr lang="en-US" sz="2000" dirty="0" smtClean="0"/>
              <a:t> </a:t>
            </a:r>
            <a:r>
              <a:rPr lang="en-US" sz="2000" dirty="0" err="1"/>
              <a:t>dodatog</a:t>
            </a:r>
            <a:r>
              <a:rPr lang="en-US" sz="2000" dirty="0"/>
              <a:t> </a:t>
            </a:r>
            <a:r>
              <a:rPr lang="en-US" sz="2000" dirty="0" err="1"/>
              <a:t>elementa</a:t>
            </a:r>
            <a:r>
              <a:rPr lang="en-US" sz="2000" dirty="0"/>
              <a:t>, bez </a:t>
            </a:r>
            <a:r>
              <a:rPr lang="en-US" sz="2000" dirty="0" err="1"/>
              <a:t>modifikacije</a:t>
            </a:r>
            <a:r>
              <a:rPr lang="en-US" sz="2000" dirty="0"/>
              <a:t> </a:t>
            </a:r>
            <a:r>
              <a:rPr lang="en-US" sz="2000" dirty="0" err="1" smtClean="0"/>
              <a:t>steka</a:t>
            </a:r>
            <a:r>
              <a:rPr lang="sr-Latn-RS" sz="2000" dirty="0" smtClean="0"/>
              <a:t>).</a:t>
            </a:r>
            <a:endParaRPr lang="en-US" sz="2000" dirty="0" smtClean="0"/>
          </a:p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RS" sz="2300" dirty="0" smtClean="0"/>
              <a:t>I</a:t>
            </a:r>
            <a:r>
              <a:rPr lang="it-IT" sz="2300" dirty="0" smtClean="0"/>
              <a:t>mplementiraju </a:t>
            </a:r>
            <a:r>
              <a:rPr lang="it-IT" sz="2300" dirty="0"/>
              <a:t>se i operacije provjere da li je stek pun ili </a:t>
            </a:r>
            <a:r>
              <a:rPr lang="it-IT" sz="2300" dirty="0" smtClean="0"/>
              <a:t>prazan</a:t>
            </a:r>
            <a:r>
              <a:rPr lang="sr-Latn-RS" sz="2300" dirty="0" smtClean="0"/>
              <a:t>.</a:t>
            </a:r>
          </a:p>
          <a:p>
            <a:pPr algn="just" eaLnBrk="1" hangingPunct="1">
              <a:lnSpc>
                <a:spcPct val="90000"/>
              </a:lnSpc>
              <a:spcBef>
                <a:spcPts val="0"/>
              </a:spcBef>
            </a:pPr>
            <a:r>
              <a:rPr lang="sr-Latn-RS" sz="2300" dirty="0" smtClean="0"/>
              <a:t>Osim preko listi, s</a:t>
            </a:r>
            <a:r>
              <a:rPr lang="sr-Latn-CS" sz="2300" dirty="0" smtClean="0"/>
              <a:t>tek</a:t>
            </a:r>
            <a:r>
              <a:rPr lang="en-US" sz="2300" dirty="0" err="1" smtClean="0"/>
              <a:t>ovi</a:t>
            </a:r>
            <a:r>
              <a:rPr lang="sr-Latn-RS" sz="2300" dirty="0" smtClean="0"/>
              <a:t> mogu realizovati i pomoću</a:t>
            </a:r>
            <a:r>
              <a:rPr lang="sr-Latn-CS" sz="2300" dirty="0" smtClean="0"/>
              <a:t> nizova.</a:t>
            </a:r>
            <a:endParaRPr lang="en-US" sz="2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36741</TotalTime>
  <Words>2436</Words>
  <Application>Microsoft Office PowerPoint</Application>
  <PresentationFormat>On-screen Show (4:3)</PresentationFormat>
  <Paragraphs>235</Paragraphs>
  <Slides>30</Slides>
  <Notes>1</Notes>
  <HiddenSlides>1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Arial</vt:lpstr>
      <vt:lpstr>Calibri</vt:lpstr>
      <vt:lpstr>MS Mincho</vt:lpstr>
      <vt:lpstr>Symbol</vt:lpstr>
      <vt:lpstr>Tahoma</vt:lpstr>
      <vt:lpstr>Times New Roman</vt:lpstr>
      <vt:lpstr>Wingdings</vt:lpstr>
      <vt:lpstr>Citrus</vt:lpstr>
      <vt:lpstr>Programiranje I</vt:lpstr>
      <vt:lpstr>Dodavanje elementa u sredinu liste</vt:lpstr>
      <vt:lpstr>Dodavanje elementa u sredinu liste</vt:lpstr>
      <vt:lpstr>Komentari o datom problemu</vt:lpstr>
      <vt:lpstr>Brisanje elementa iz sredine liste</vt:lpstr>
      <vt:lpstr>Zadatak za vježbu</vt:lpstr>
      <vt:lpstr>Brojanje elemenata liste</vt:lpstr>
      <vt:lpstr>Nadovezivanje listi</vt:lpstr>
      <vt:lpstr>Specijalni tipovi listi</vt:lpstr>
      <vt:lpstr>Specijalni tipovi lista</vt:lpstr>
      <vt:lpstr>Dvostruko-povezana lista</vt:lpstr>
      <vt:lpstr>Vizuelizacija dvostruko-povezane liste</vt:lpstr>
      <vt:lpstr>Dodavanje elementa u DP listu</vt:lpstr>
      <vt:lpstr>DP liste – Za vježbu</vt:lpstr>
      <vt:lpstr>Grafovi</vt:lpstr>
      <vt:lpstr>Vizuelizacija grafa</vt:lpstr>
      <vt:lpstr>Graf - Definicije</vt:lpstr>
      <vt:lpstr>Predstavljanje grafa</vt:lpstr>
      <vt:lpstr>Matrica susjedstva</vt:lpstr>
      <vt:lpstr>Mana matrice susjedstva</vt:lpstr>
      <vt:lpstr>Alternativni načini predstavljanja grafa</vt:lpstr>
      <vt:lpstr>Liste susjedstva - Primjer</vt:lpstr>
      <vt:lpstr>Predstavljanje grafa preko nizova</vt:lpstr>
      <vt:lpstr>Predstavljanje grafa preko nizova</vt:lpstr>
      <vt:lpstr>Problem najkraćeg puta</vt:lpstr>
      <vt:lpstr>Problem najkraćeg puta</vt:lpstr>
      <vt:lpstr>Problem najkraćeg puta</vt:lpstr>
      <vt:lpstr>Problem najkraćeg puta</vt:lpstr>
      <vt:lpstr>Dijkstra algoritam</vt:lpstr>
      <vt:lpstr>Dijkstra algoritam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PC</cp:lastModifiedBy>
  <cp:revision>877</cp:revision>
  <dcterms:created xsi:type="dcterms:W3CDTF">2004-08-23T07:37:27Z</dcterms:created>
  <dcterms:modified xsi:type="dcterms:W3CDTF">2020-12-09T11:05:58Z</dcterms:modified>
</cp:coreProperties>
</file>