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87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6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99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7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410544"/>
            <a:ext cx="8686800" cy="375476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(nadamo se) 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12968" cy="41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784976" cy="4535760"/>
          </a:xfrm>
        </p:spPr>
        <p:txBody>
          <a:bodyPr lIns="72000" rIns="72000"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verzije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</a:t>
            </a:r>
            <a:r>
              <a:rPr lang="sr-Latn-CS" sz="2400" b="1" dirty="0" smtClean="0">
                <a:solidFill>
                  <a:srgbClr val="FF0000"/>
                </a:solidFill>
              </a:rPr>
              <a:t>++</a:t>
            </a:r>
            <a:r>
              <a:rPr lang="sr-Latn-CS" sz="2400" dirty="0"/>
              <a:t> </a:t>
            </a:r>
            <a:r>
              <a:rPr lang="sr-Latn-CS" sz="1600" dirty="0" smtClean="0"/>
              <a:t>(</a:t>
            </a:r>
            <a:r>
              <a:rPr lang="sr-Latn-CS" sz="1600" dirty="0" smtClean="0">
                <a:solidFill>
                  <a:srgbClr val="3333CC"/>
                </a:solidFill>
              </a:rPr>
              <a:t>postfiksna </a:t>
            </a:r>
            <a:r>
              <a:rPr lang="en-US" sz="1600" dirty="0" err="1" smtClean="0">
                <a:solidFill>
                  <a:srgbClr val="3333CC"/>
                </a:solidFill>
              </a:rPr>
              <a:t>verzija</a:t>
            </a:r>
            <a:r>
              <a:rPr lang="en-US" sz="1600" dirty="0" smtClean="0"/>
              <a:t>: </a:t>
            </a:r>
            <a:r>
              <a:rPr lang="sr-Latn-CS" sz="1600" dirty="0" smtClean="0"/>
              <a:t>prvo </a:t>
            </a:r>
            <a:r>
              <a:rPr lang="sr-Latn-CS" sz="1600" dirty="0" smtClean="0"/>
              <a:t>upotrijebi </a:t>
            </a:r>
            <a:r>
              <a:rPr lang="sr-Latn-CS" sz="1600" dirty="0" smtClean="0">
                <a:solidFill>
                  <a:srgbClr val="FF0000"/>
                </a:solidFill>
              </a:rPr>
              <a:t>k</a:t>
            </a:r>
            <a:r>
              <a:rPr lang="sr-Latn-CS" sz="1600" dirty="0" smtClean="0"/>
              <a:t> </a:t>
            </a:r>
            <a:r>
              <a:rPr lang="en-US" sz="1600" dirty="0" smtClean="0"/>
              <a:t>u </a:t>
            </a:r>
            <a:r>
              <a:rPr lang="en-US" sz="1600" dirty="0" err="1" smtClean="0"/>
              <a:t>izrazu</a:t>
            </a:r>
            <a:r>
              <a:rPr lang="en-US" sz="1600" dirty="0" smtClean="0"/>
              <a:t> </a:t>
            </a:r>
            <a:r>
              <a:rPr lang="en-US" sz="1600" dirty="0" err="1" smtClean="0"/>
              <a:t>gdje</a:t>
            </a:r>
            <a:r>
              <a:rPr lang="en-US" sz="1600" dirty="0" smtClean="0"/>
              <a:t> se </a:t>
            </a:r>
            <a:r>
              <a:rPr lang="en-US" sz="1600" dirty="0" err="1" smtClean="0"/>
              <a:t>nalazi</a:t>
            </a:r>
            <a:r>
              <a:rPr lang="en-US" sz="1600" dirty="0" smtClean="0"/>
              <a:t>, </a:t>
            </a:r>
            <a:r>
              <a:rPr lang="sr-Latn-CS" sz="1600" dirty="0" smtClean="0"/>
              <a:t>a zatim ga uvećaj za 1</a:t>
            </a:r>
            <a:r>
              <a:rPr lang="sr-Latn-CS" sz="1600" dirty="0" smtClean="0"/>
              <a:t>)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dirty="0" smtClean="0"/>
              <a:t>(</a:t>
            </a:r>
            <a:r>
              <a:rPr lang="sr-Latn-CS" sz="1600" dirty="0" smtClean="0">
                <a:solidFill>
                  <a:srgbClr val="3333CC"/>
                </a:solidFill>
              </a:rPr>
              <a:t>prefiksna </a:t>
            </a:r>
            <a:r>
              <a:rPr lang="en-US" sz="1600" dirty="0" err="1" smtClean="0">
                <a:solidFill>
                  <a:srgbClr val="3333CC"/>
                </a:solidFill>
              </a:rPr>
              <a:t>verzija</a:t>
            </a:r>
            <a:r>
              <a:rPr lang="en-US" sz="1600" dirty="0" smtClean="0"/>
              <a:t>:</a:t>
            </a:r>
            <a:r>
              <a:rPr lang="sr-Latn-CS" sz="1600" dirty="0" smtClean="0"/>
              <a:t> prvo </a:t>
            </a:r>
            <a:r>
              <a:rPr lang="sr-Latn-CS" sz="1600" dirty="0" smtClean="0"/>
              <a:t>povećaj za 1</a:t>
            </a:r>
            <a:r>
              <a:rPr lang="en-US" sz="1600" dirty="0" smtClean="0"/>
              <a:t>,</a:t>
            </a:r>
            <a:r>
              <a:rPr lang="sr-Latn-CS" sz="1600" dirty="0" smtClean="0"/>
              <a:t> a zatim ga upotrijebi</a:t>
            </a:r>
            <a:r>
              <a:rPr lang="en-US" sz="1600" dirty="0" smtClean="0"/>
              <a:t> u </a:t>
            </a:r>
            <a:r>
              <a:rPr lang="en-US" sz="1600" dirty="0" err="1" smtClean="0"/>
              <a:t>izrazu</a:t>
            </a:r>
            <a:r>
              <a:rPr lang="sr-Latn-CS" sz="1600" dirty="0" smtClean="0"/>
              <a:t>)</a:t>
            </a:r>
            <a:endParaRPr lang="sr-Latn-CS" sz="16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err="1" smtClean="0"/>
              <a:t>pr</a:t>
            </a:r>
            <a:r>
              <a:rPr lang="en-US" sz="2400" dirty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</a:t>
            </a:r>
            <a:r>
              <a:rPr lang="sr-Latn-CS" sz="2400" dirty="0" smtClean="0">
                <a:solidFill>
                  <a:srgbClr val="00B050"/>
                </a:solidFill>
              </a:rPr>
              <a:t>k=0</a:t>
            </a:r>
            <a:r>
              <a:rPr lang="sr-Latn-CS" sz="2400" dirty="0" smtClean="0">
                <a:solidFill>
                  <a:srgbClr val="00B050"/>
                </a:solidFill>
              </a:rPr>
              <a:t>; j=++k;</a:t>
            </a:r>
            <a:r>
              <a:rPr lang="sr-Latn-CS" sz="2400" dirty="0" smtClean="0"/>
              <a:t> daje </a:t>
            </a:r>
            <a:r>
              <a:rPr lang="sr-Latn-CS" sz="2400" dirty="0">
                <a:solidFill>
                  <a:srgbClr val="00B05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00B050"/>
                </a:solidFill>
              </a:rPr>
              <a:t>j=1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ME" sz="2400" dirty="0" smtClean="0"/>
              <a:t>Čemu su jednaki </a:t>
            </a:r>
            <a:r>
              <a:rPr lang="sr-Latn-ME" sz="2400" dirty="0">
                <a:solidFill>
                  <a:srgbClr val="FF0000"/>
                </a:solidFill>
              </a:rPr>
              <a:t>x</a:t>
            </a:r>
            <a:r>
              <a:rPr lang="sr-Latn-ME" sz="2400" dirty="0" smtClean="0"/>
              <a:t> i </a:t>
            </a:r>
            <a:r>
              <a:rPr lang="sr-Latn-ME" sz="2400" dirty="0" smtClean="0">
                <a:solidFill>
                  <a:srgbClr val="FF0000"/>
                </a:solidFill>
              </a:rPr>
              <a:t>y</a:t>
            </a:r>
            <a:r>
              <a:rPr lang="sr-Latn-ME" sz="2400" dirty="0" smtClean="0"/>
              <a:t> nakon</a:t>
            </a:r>
            <a:r>
              <a:rPr lang="en-US" sz="2400" dirty="0" smtClean="0"/>
              <a:t> </a:t>
            </a:r>
            <a:r>
              <a:rPr lang="en-US" sz="2400" dirty="0" err="1" smtClean="0"/>
              <a:t>sl</a:t>
            </a:r>
            <a:r>
              <a:rPr lang="sr-Latn-ME" sz="2400" dirty="0" smtClean="0"/>
              <a:t>j</a:t>
            </a:r>
            <a:r>
              <a:rPr lang="en-US" sz="2400" dirty="0" err="1" smtClean="0"/>
              <a:t>ede</a:t>
            </a:r>
            <a:r>
              <a:rPr lang="sr-Latn-ME" sz="2400" dirty="0" smtClean="0"/>
              <a:t>ćih naredbi? </a:t>
            </a:r>
            <a:endParaRPr lang="en-US" sz="2400" dirty="0" smtClean="0"/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sr-Latn-CS" sz="2400" dirty="0" smtClean="0">
                <a:solidFill>
                  <a:srgbClr val="00B050"/>
                </a:solidFill>
              </a:rPr>
              <a:t>int x </a:t>
            </a:r>
            <a:r>
              <a:rPr lang="en-US" sz="2400" dirty="0" smtClean="0">
                <a:solidFill>
                  <a:srgbClr val="00B050"/>
                </a:solidFill>
              </a:rPr>
              <a:t>= 2, y;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y = (x++) * (++x);</a:t>
            </a:r>
            <a:endParaRPr lang="sr-Latn-CS" sz="2400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</a:t>
            </a:r>
            <a:r>
              <a:rPr lang="sr-Latn-CS" sz="2400" dirty="0" smtClean="0"/>
              <a:t>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</a:t>
            </a:r>
            <a:r>
              <a:rPr lang="sr-Latn-CS" sz="2400" dirty="0" smtClean="0"/>
              <a:t>u </a:t>
            </a:r>
            <a:r>
              <a:rPr lang="sr-Latn-CS" sz="2400" dirty="0" smtClean="0"/>
              <a:t>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</a:t>
            </a:r>
            <a:r>
              <a:rPr lang="sr-Latn-CS" sz="2400" dirty="0">
                <a:solidFill>
                  <a:srgbClr val="3333CC"/>
                </a:solidFill>
              </a:rPr>
              <a:t>++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i=2,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b="1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 izvršava se </a:t>
            </a:r>
            <a:r>
              <a:rPr lang="sr-Latn-CS" sz="2400" b="1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</a:t>
            </a:r>
            <a:r>
              <a:rPr lang="sr-Latn-CS" sz="2400" b="1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a=(j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en-US" sz="2400" dirty="0" smtClean="0"/>
              <a:t>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dirty="0" smtClean="0"/>
            </a:br>
            <a:r>
              <a:rPr lang="sr-Latn-CS" sz="2200" dirty="0" smtClean="0"/>
              <a:t>N</a:t>
            </a:r>
            <a:r>
              <a:rPr lang="en-US" sz="2200" dirty="0" smtClean="0"/>
              <a:t>a </a:t>
            </a:r>
            <a:r>
              <a:rPr lang="sr-Latn-CS" sz="2200" dirty="0" smtClean="0"/>
              <a:t>pr</a:t>
            </a:r>
            <a:r>
              <a:rPr lang="en-US" sz="2200" dirty="0" err="1" smtClean="0"/>
              <a:t>imjer</a:t>
            </a:r>
            <a:r>
              <a:rPr lang="en-US" sz="2200" dirty="0" smtClean="0"/>
              <a:t>,</a:t>
            </a:r>
            <a:r>
              <a:rPr lang="sr-Latn-CS" sz="2200" dirty="0" smtClean="0"/>
              <a:t> </a:t>
            </a:r>
            <a:r>
              <a:rPr lang="sr-Latn-CS" sz="2200" b="1" dirty="0" smtClean="0">
                <a:solidFill>
                  <a:srgbClr val="FF0000"/>
                </a:solidFill>
              </a:rPr>
              <a:t>i = (j=2, 3)</a:t>
            </a:r>
            <a:r>
              <a:rPr lang="sr-Latn-CS" sz="2200" dirty="0" smtClean="0"/>
              <a:t> će postaviti </a:t>
            </a:r>
            <a:r>
              <a:rPr lang="sr-Latn-CS" sz="2200" b="1" dirty="0" smtClean="0">
                <a:solidFill>
                  <a:srgbClr val="FF0000"/>
                </a:solidFill>
              </a:rPr>
              <a:t>j</a:t>
            </a:r>
            <a:r>
              <a:rPr lang="sr-Latn-CS" sz="2200" dirty="0" smtClean="0"/>
              <a:t> na </a:t>
            </a:r>
            <a:r>
              <a:rPr lang="sr-Latn-CS" sz="2200" b="1" dirty="0" smtClean="0">
                <a:solidFill>
                  <a:srgbClr val="FF0000"/>
                </a:solidFill>
              </a:rPr>
              <a:t>2</a:t>
            </a:r>
            <a:r>
              <a:rPr lang="sr-Latn-CS" sz="2200" dirty="0" smtClean="0"/>
              <a:t>, a zatim će </a:t>
            </a:r>
            <a:r>
              <a:rPr lang="sr-Latn-CS" sz="2200" b="1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pridružiti promjenljivoj </a:t>
            </a:r>
            <a:r>
              <a:rPr lang="sr-Latn-CS" sz="2200" b="1" dirty="0" smtClean="0">
                <a:solidFill>
                  <a:srgbClr val="FF0000"/>
                </a:solidFill>
              </a:rPr>
              <a:t>i</a:t>
            </a:r>
            <a:r>
              <a:rPr lang="sr-Latn-CS" sz="2200" dirty="0" smtClean="0"/>
              <a:t>.</a:t>
            </a:r>
          </a:p>
          <a:p>
            <a:pPr eaLnBrk="1" hangingPunct="1"/>
            <a:endParaRPr lang="sr-Latn-CS" sz="2200" dirty="0" smtClean="0"/>
          </a:p>
          <a:p>
            <a:pPr eaLnBrk="1" hangingPunct="1"/>
            <a:r>
              <a:rPr lang="sr-Latn-CS" sz="2200" dirty="0" smtClean="0"/>
              <a:t>Sada prelazimo na realni broj kao tip podataka.</a:t>
            </a:r>
          </a:p>
          <a:p>
            <a:pPr eaLnBrk="1" hangingPunct="1"/>
            <a:r>
              <a:rPr lang="sr-Latn-CS" sz="2200" dirty="0" smtClean="0"/>
              <a:t>Gotovo sve operacije koje se obavljaju nad cijelim brojevima se i ovdje mogu primijeniti (problem postoji kod ostatka, poređenja tipa </a:t>
            </a:r>
            <a:r>
              <a:rPr lang="sr-Latn-CS" sz="2200" b="1" dirty="0" smtClean="0"/>
              <a:t>a==1</a:t>
            </a:r>
            <a:r>
              <a:rPr lang="sr-Latn-CS" sz="2200" dirty="0" smtClean="0"/>
              <a:t> zbog načina zapisa realnih brojeva, kao i kod operacija sa bitovima, inkrementiranja, dekrementiranja, a postoji i niz drugih specifičnosti).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64096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Ako se operacije izvršavaju nad podacima različitim po tipu izvršava se konverzija tipa podataka, koja će biti objašnjena nakon što bude objašnjen tip podataka </a:t>
            </a:r>
            <a:r>
              <a:rPr lang="sr-Latn-CS" sz="2400" b="1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27584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55268" y="5843860"/>
            <a:ext cx="434106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latin typeface="Tahoma" charset="0"/>
              </a:rPr>
              <a:t>Podsjetite se i ostalih varijanti preko oktalnog ASCII koda, heksadecimalnog koda</a:t>
            </a:r>
            <a:r>
              <a:rPr lang="sr-Latn-CS" sz="1700">
                <a:latin typeface="Tahoma" charset="0"/>
              </a:rPr>
              <a:t>,</a:t>
            </a:r>
            <a:r>
              <a:rPr lang="en-US" sz="1700">
                <a:latin typeface="Tahoma" charset="0"/>
              </a:rPr>
              <a:t> </a:t>
            </a:r>
            <a:r>
              <a:rPr lang="sr-Latn-CS" sz="1700">
                <a:latin typeface="Tahoma" charset="0"/>
              </a:rPr>
              <a:t>kao </a:t>
            </a:r>
            <a:r>
              <a:rPr lang="en-US" sz="1700">
                <a:latin typeface="Tahoma" charset="0"/>
              </a:rPr>
              <a:t>i zadavanja specijalnih simbola</a:t>
            </a:r>
            <a:r>
              <a:rPr lang="sr-Latn-CS" sz="1700">
                <a:latin typeface="Tahoma" charset="0"/>
              </a:rPr>
              <a:t>.</a:t>
            </a:r>
            <a:endParaRPr lang="en-US" sz="1700">
              <a:latin typeface="Tahoma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23528" y="2245952"/>
          <a:ext cx="8712968" cy="4423408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-3,4028e+38 ÷ 3,4028e+38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double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-1,7977e+308 ÷ 1,7977e+308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80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fA=iA+iB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fA=7</a:t>
            </a:r>
            <a:r>
              <a:rPr lang="sr-Latn-CS" sz="2400" dirty="0" smtClean="0"/>
              <a:t>, što je očekivano.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iB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fA</a:t>
            </a:r>
            <a:r>
              <a:rPr lang="en-US" sz="2400" dirty="0" smtClean="0">
                <a:solidFill>
                  <a:srgbClr val="FF0000"/>
                </a:solidFill>
              </a:rPr>
              <a:t>=1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je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ostavljeno</a:t>
            </a:r>
            <a:r>
              <a:rPr lang="en-US" sz="2400" dirty="0" smtClean="0"/>
              <a:t> </a:t>
            </a:r>
            <a:r>
              <a:rPr lang="en-US" sz="2400" dirty="0" err="1" smtClean="0"/>
              <a:t>mjesta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(</a:t>
            </a: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operanda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brojevi</a:t>
            </a:r>
            <a:r>
              <a:rPr lang="sr-Latn-CS" sz="2400" dirty="0" smtClean="0"/>
              <a:t>) i dolazi do odsjecanja necjelobr</a:t>
            </a:r>
            <a:r>
              <a:rPr lang="en-US" sz="2400" dirty="0" smtClean="0"/>
              <a:t>o</a:t>
            </a:r>
            <a:r>
              <a:rPr lang="sr-Latn-CS" sz="2400" dirty="0" smtClean="0"/>
              <a:t>jnog dijela.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iA=fA+fB</a:t>
            </a:r>
            <a:r>
              <a:rPr lang="sr-Latn-CS" sz="2400" dirty="0" smtClean="0"/>
              <a:t> daje rezultat </a:t>
            </a:r>
            <a:r>
              <a:rPr lang="sr-Latn-CS" sz="2400" dirty="0" smtClean="0">
                <a:solidFill>
                  <a:srgbClr val="FF0000"/>
                </a:solidFill>
              </a:rPr>
              <a:t>iA=3</a:t>
            </a:r>
            <a:r>
              <a:rPr lang="sr-Latn-CS" sz="2400" dirty="0" smtClean="0"/>
              <a:t>. Obavi operaciju kao za realne brojeve, ali prilikom prebacivanja rezultata u cjelobrojnu promjenljivu dolazi do odsjecanja necjelobrojnog dijela.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568952" cy="43197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fB=fA+iA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fB=6.1</a:t>
            </a:r>
            <a:r>
              <a:rPr lang="sr-Latn-CS" sz="2400" dirty="0" smtClean="0"/>
              <a:t>. Računar “podesi” da je rezultat “komplikovanijeg” tipa od dva različita tipa operanada. To je u ovom slučaju tip podataka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iB=fA+iA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iB=6</a:t>
            </a:r>
            <a:r>
              <a:rPr lang="sr-Latn-CS" sz="2400" dirty="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 operacijama u kojima učestvuju operandi različitih tipova prilikom smještanja promjenljivih u regist</a:t>
            </a:r>
            <a:r>
              <a:rPr lang="en-US" sz="2400" dirty="0" smtClean="0"/>
              <a:t>a</a:t>
            </a:r>
            <a:r>
              <a:rPr lang="sr-Latn-CS" sz="2400" dirty="0" smtClean="0"/>
              <a:t>r vrši se </a:t>
            </a: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 smtClean="0"/>
              <a:t>, odnosno već prilikom kopiranja promjenljivih u registrima se podešava prostor za sve njih u skladu sa “naj</a:t>
            </a:r>
            <a:r>
              <a:rPr lang="en-US" sz="2400" dirty="0" err="1" smtClean="0"/>
              <a:t>zahtijevnijom</a:t>
            </a:r>
            <a:r>
              <a:rPr lang="sr-Latn-CS" sz="2400" dirty="0" smtClean="0"/>
              <a:t>” promjenljivom koja učestvuje u operaciji.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232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programu.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483768" y="2204864"/>
            <a:ext cx="6588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71800" y="4419600"/>
            <a:ext cx="5791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700" dirty="0">
                <a:latin typeface="Tahoma" charset="0"/>
              </a:rPr>
              <a:t> promjenljive.</a:t>
            </a:r>
            <a:endParaRPr lang="en-US" sz="17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928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Deklaracije i definicije se mogu kombinovati.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Dozvoljeni, ali besmisleni oblici deklaracije. Razumno </a:t>
            </a:r>
            <a:r>
              <a:rPr lang="sr-Latn-CS" sz="1700" dirty="0" smtClean="0">
                <a:latin typeface="Tahoma" charset="0"/>
              </a:rPr>
              <a:t>je:</a:t>
            </a:r>
            <a:endParaRPr lang="en-US" sz="1700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i=0;</a:t>
            </a:r>
          </a:p>
          <a:p>
            <a:pPr algn="just"/>
            <a:r>
              <a:rPr lang="sr-Latn-CS" dirty="0">
                <a:latin typeface="Tahoma" charset="0"/>
              </a:rPr>
              <a:t>int j=i+2;</a:t>
            </a:r>
            <a:endParaRPr lang="en-US" dirty="0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627784" y="3775973"/>
            <a:ext cx="355699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700" dirty="0">
                <a:latin typeface="Tahoma" charset="0"/>
              </a:rPr>
              <a:t> oblik deklaracije, jer u trenutku inicijalizacije promjenljive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700" dirty="0">
                <a:latin typeface="Tahoma" charset="0"/>
              </a:rPr>
              <a:t> ne postoji promjenljiva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Blok naredbi je skup naredbi oivičen vitičastim </a:t>
            </a:r>
            <a:r>
              <a:rPr lang="sr-Latn-CS" sz="2100" dirty="0" smtClean="0">
                <a:latin typeface="Tahoma" charset="0"/>
              </a:rPr>
              <a:t>zagradama</a:t>
            </a:r>
            <a:r>
              <a:rPr lang="en-US" sz="2100" dirty="0" smtClean="0">
                <a:latin typeface="Tahoma" charset="0"/>
              </a:rPr>
              <a:t> </a:t>
            </a:r>
            <a:r>
              <a:rPr lang="en-US" sz="21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100" dirty="0" smtClean="0">
                <a:latin typeface="Tahoma" charset="0"/>
              </a:rPr>
              <a:t>.</a:t>
            </a:r>
            <a:endParaRPr lang="en-US" sz="21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</a:t>
            </a:r>
            <a:r>
              <a:rPr lang="sr-Latn-CS" sz="2400" dirty="0" smtClean="0">
                <a:solidFill>
                  <a:srgbClr val="3333CC"/>
                </a:solidFill>
              </a:rPr>
              <a:t>unarni 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osnovnih matematičkih operacija su: </a:t>
            </a:r>
            <a:br>
              <a:rPr lang="sr-Latn-CS" sz="24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+</a:t>
            </a:r>
            <a:r>
              <a:rPr lang="sr-Latn-CS" sz="2000" dirty="0" smtClean="0"/>
              <a:t> (sabiranje i pozitiv</a:t>
            </a:r>
            <a:r>
              <a:rPr lang="en-US" sz="2000" dirty="0" smtClean="0"/>
              <a:t>a</a:t>
            </a:r>
            <a:r>
              <a:rPr lang="sr-Latn-CS" sz="2000" dirty="0" smtClean="0"/>
              <a:t>n </a:t>
            </a:r>
            <a:r>
              <a:rPr lang="sr-Latn-CS" sz="2000" dirty="0" smtClean="0">
                <a:solidFill>
                  <a:schemeClr val="accent1"/>
                </a:solidFill>
              </a:rPr>
              <a:t>predznak</a:t>
            </a:r>
            <a:r>
              <a:rPr lang="sr-Latn-CS" sz="2000" dirty="0" smtClean="0"/>
              <a:t>,</a:t>
            </a:r>
            <a:r>
              <a:rPr lang="sr-Latn-CS" sz="2000" dirty="0" smtClean="0">
                <a:solidFill>
                  <a:schemeClr val="accent1"/>
                </a:solidFill>
              </a:rPr>
              <a:t> </a:t>
            </a:r>
            <a:r>
              <a:rPr lang="sr-Latn-CS" sz="2000" dirty="0" smtClean="0"/>
              <a:t>ali se kao predznak rijetko koristi),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-</a:t>
            </a:r>
            <a:r>
              <a:rPr lang="sr-Latn-CS" sz="2000" dirty="0" smtClean="0"/>
              <a:t> (oduzimanje i negativni</a:t>
            </a:r>
            <a:r>
              <a:rPr lang="sr-Latn-CS" sz="2000" dirty="0" smtClean="0">
                <a:solidFill>
                  <a:schemeClr val="accent1"/>
                </a:solidFill>
              </a:rPr>
              <a:t> predznak</a:t>
            </a:r>
            <a:r>
              <a:rPr lang="sr-Latn-CS" sz="2000" dirty="0" smtClean="0"/>
              <a:t>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*</a:t>
            </a:r>
            <a:r>
              <a:rPr lang="sr-Latn-CS" sz="2000" dirty="0" smtClean="0"/>
              <a:t> (množenje), </a:t>
            </a:r>
            <a:br>
              <a:rPr lang="sr-Latn-C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en-US" sz="2000" dirty="0" smtClean="0"/>
              <a:t> (</a:t>
            </a:r>
            <a:r>
              <a:rPr lang="en-US" sz="2000" dirty="0" err="1" smtClean="0"/>
              <a:t>dijeljenje</a:t>
            </a:r>
            <a:r>
              <a:rPr lang="en-US" sz="2000" dirty="0" smtClean="0"/>
              <a:t>) </a:t>
            </a:r>
            <a:r>
              <a:rPr lang="en-US" sz="2000" dirty="0"/>
              <a:t>i </a:t>
            </a:r>
            <a:r>
              <a:rPr lang="sr-Latn-ME" sz="2000" dirty="0" smtClean="0"/>
              <a:t/>
            </a:r>
            <a:br>
              <a:rPr lang="sr-Latn-ME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%</a:t>
            </a:r>
            <a:r>
              <a:rPr lang="en-US" sz="2000" dirty="0" smtClean="0"/>
              <a:t> (</a:t>
            </a:r>
            <a:r>
              <a:rPr lang="en-US" sz="2000" dirty="0" err="1" smtClean="0"/>
              <a:t>ostatak</a:t>
            </a:r>
            <a:r>
              <a:rPr lang="en-US" sz="2000" dirty="0" smtClean="0"/>
              <a:t> </a:t>
            </a:r>
            <a:r>
              <a:rPr lang="en-US" sz="2000" dirty="0" err="1" smtClean="0"/>
              <a:t>pri</a:t>
            </a:r>
            <a:r>
              <a:rPr lang="en-US" sz="2000" dirty="0" smtClean="0"/>
              <a:t> </a:t>
            </a:r>
            <a:r>
              <a:rPr lang="en-US" sz="2000" dirty="0" err="1" smtClean="0"/>
              <a:t>dijeljenju</a:t>
            </a:r>
            <a:r>
              <a:rPr lang="en-US" sz="2000" dirty="0" smtClean="0"/>
              <a:t> – </a:t>
            </a:r>
            <a:r>
              <a:rPr lang="sr-Latn-ME" sz="2000" dirty="0" smtClean="0"/>
              <a:t>isključivo </a:t>
            </a:r>
            <a:r>
              <a:rPr lang="en-US" sz="2000" dirty="0" smtClean="0"/>
              <a:t>se </a:t>
            </a:r>
            <a:r>
              <a:rPr lang="en-US" sz="2000" dirty="0" err="1" smtClean="0"/>
              <a:t>primjenjuje</a:t>
            </a:r>
            <a:r>
              <a:rPr lang="en-US" sz="2000" dirty="0" smtClean="0"/>
              <a:t>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cijelih</a:t>
            </a:r>
            <a:r>
              <a:rPr lang="en-US" sz="2000" dirty="0" smtClean="0"/>
              <a:t> </a:t>
            </a:r>
            <a:r>
              <a:rPr lang="en-US" sz="2000" dirty="0" err="1" smtClean="0"/>
              <a:t>brojeva</a:t>
            </a:r>
            <a:r>
              <a:rPr lang="en-US" sz="2000" dirty="0" smtClean="0"/>
              <a:t>).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451636" y="447161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684956" y="4797152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97164" y="4797153"/>
            <a:ext cx="355799" cy="1522512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133528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predznak</a:t>
            </a:r>
            <a:r>
              <a:rPr lang="en-US" sz="1600" dirty="0">
                <a:latin typeface="Tahoma" charset="0"/>
              </a:rPr>
              <a:t> je </a:t>
            </a:r>
            <a:r>
              <a:rPr lang="en-US" sz="1600" dirty="0" err="1">
                <a:latin typeface="Tahoma" charset="0"/>
              </a:rPr>
              <a:t>unarni</a:t>
            </a:r>
            <a:r>
              <a:rPr lang="en-US" sz="1600" dirty="0">
                <a:latin typeface="Tahoma" charset="0"/>
              </a:rPr>
              <a:t> operator, </a:t>
            </a:r>
            <a:r>
              <a:rPr lang="en-US" sz="1600" dirty="0" err="1">
                <a:latin typeface="Tahoma" charset="0"/>
              </a:rPr>
              <a:t>dok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su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ostali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binarni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>
                <a:latin typeface="Tahoma" charset="0"/>
              </a:rPr>
              <a:t>(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primjenjuju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se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nad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dva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operanda</a:t>
            </a:r>
            <a:r>
              <a:rPr lang="en-US" sz="1600" dirty="0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600006" y="4471616"/>
            <a:ext cx="568824" cy="205372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(a+b)*2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((c-d%e)*(b-d))</a:t>
            </a:r>
            <a:r>
              <a:rPr lang="en-US" sz="2400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dirty="0" smtClean="0">
                <a:latin typeface="Tahoma" charset="0"/>
              </a:rPr>
              <a:t>c </a:t>
            </a:r>
            <a:r>
              <a:rPr lang="en-US" dirty="0" smtClean="0">
                <a:latin typeface="Tahoma" charset="0"/>
              </a:rPr>
              <a:t>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ME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ME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259632" y="2743200"/>
            <a:ext cx="1635968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835696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547664" y="2271713"/>
            <a:ext cx="1152674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971600" y="2852738"/>
            <a:ext cx="3498800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499992" y="2852738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Ako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ste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z</a:t>
            </a:r>
            <a:r>
              <a:rPr lang="en-US" sz="1600" dirty="0" err="1">
                <a:latin typeface="Tahoma" charset="0"/>
              </a:rPr>
              <a:t>aboravili</a:t>
            </a:r>
            <a:r>
              <a:rPr lang="en-US" sz="1600" dirty="0">
                <a:latin typeface="Tahoma" charset="0"/>
              </a:rPr>
              <a:t>, </a:t>
            </a:r>
            <a:r>
              <a:rPr lang="en-US" sz="1600" dirty="0" err="1">
                <a:latin typeface="Tahoma" charset="0"/>
              </a:rPr>
              <a:t>ovo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nije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matematičko jednako već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dirty="0">
                <a:latin typeface="Tahoma" charset="0"/>
              </a:rPr>
              <a:t> koji pridružuje rezultat sa desne strane onome što se nalazi na lijevoj strani znaka jednakosti.</a:t>
            </a:r>
            <a:endParaRPr lang="en-US" sz="1600" dirty="0">
              <a:latin typeface="Tahoma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10925</TotalTime>
  <Words>2580</Words>
  <Application>Microsoft Office PowerPoint</Application>
  <PresentationFormat>On-screen Show (4:3)</PresentationFormat>
  <Paragraphs>232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 Unicode MS</vt:lpstr>
      <vt:lpstr>Calibri</vt:lpstr>
      <vt:lpstr>ＭＳ 明朝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“Zgodne” osobine ASCII tabele</vt:lpstr>
      <vt:lpstr>Operacije kod karaktera</vt:lpstr>
      <vt:lpstr>Elementarni tipovi podataka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  <vt:lpstr>Operator sizeof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259</cp:revision>
  <dcterms:created xsi:type="dcterms:W3CDTF">2004-08-23T07:37:27Z</dcterms:created>
  <dcterms:modified xsi:type="dcterms:W3CDTF">2021-04-05T13:55:19Z</dcterms:modified>
</cp:coreProperties>
</file>