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302" r:id="rId4"/>
    <p:sldId id="259" r:id="rId5"/>
    <p:sldId id="260" r:id="rId6"/>
    <p:sldId id="303" r:id="rId7"/>
    <p:sldId id="304" r:id="rId8"/>
    <p:sldId id="305" r:id="rId9"/>
    <p:sldId id="266" r:id="rId10"/>
    <p:sldId id="267" r:id="rId11"/>
    <p:sldId id="306" r:id="rId12"/>
    <p:sldId id="307" r:id="rId13"/>
    <p:sldId id="269" r:id="rId14"/>
    <p:sldId id="272" r:id="rId15"/>
    <p:sldId id="271" r:id="rId16"/>
    <p:sldId id="274" r:id="rId17"/>
    <p:sldId id="275" r:id="rId18"/>
    <p:sldId id="279" r:id="rId19"/>
    <p:sldId id="280" r:id="rId20"/>
    <p:sldId id="290" r:id="rId21"/>
    <p:sldId id="301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ECFF"/>
    <a:srgbClr val="9933FF"/>
    <a:srgbClr val="FF00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881" autoAdjust="0"/>
    <p:restoredTop sz="90929"/>
  </p:normalViewPr>
  <p:slideViewPr>
    <p:cSldViewPr showGuides="1">
      <p:cViewPr varScale="1">
        <p:scale>
          <a:sx n="116" d="100"/>
          <a:sy n="116" d="100"/>
        </p:scale>
        <p:origin x="100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8C3A483B-3EE9-4675-B6CE-4E9669743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8F76D-310B-42E7-8A54-581701F8AF4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933D8-5310-40E5-87F5-17F044548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4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26D1-A63C-4780-B187-97DCA9400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7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93799-D1CD-4F38-AD2D-A16211CA2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3127D-AD36-4514-9A1C-7FA2D4730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0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E4803-135C-4389-A7ED-97C36E45B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9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8A1A9-2420-402C-8969-CB389F869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E807B-A43D-4722-806A-747198304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1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924B2-C59F-49D2-A15D-D59A61728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0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DB84C-5001-4BDD-B817-5E381A1D0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7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D8FA-F28A-40F9-9CAF-949BD81A2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765E8-A43A-4A1C-9122-2D69886B9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7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529E8-871A-4DF4-9733-2ABC1DDE7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2844096-28A5-4BDA-9586-0C4B3C9CE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4326632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Uvod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6106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(osma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Podrška programiranju hardvera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Prolog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podrška ekspertnim sistemima i vještačkoj inteligenciji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Smalltalk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objektno-orijentisano programiranje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početak modernog doba u programskim jezicima. Ne samo programski, već i programerski jezik – zamišljen, kreiran i razvijen od strane programera, tj. ljudi koji su ga koristili. Omogućen jednostavan pristup hardveru.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IV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(deveta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</a:t>
            </a:r>
            <a:r>
              <a:rPr lang="sr-Latn-M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Objektno-orijentisano programiranje</a:t>
            </a:r>
            <a:endParaRPr lang="sr-Latn-CS" sz="24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Softverska kriza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programeri ne mogu da isporuče kvalitetan i testiran softver usled prevelike potražnje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C++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jezik C nadograđen pojmom klase</a:t>
            </a:r>
            <a:endParaRPr lang="en-US" sz="200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580876"/>
            <a:ext cx="810538" cy="28803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10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17576"/>
            <a:ext cx="8610600" cy="3991744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(posljednja decenija XX vijeka): Prenosiv programski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kôd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Web programiranje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Visual Basic</a:t>
            </a:r>
            <a:r>
              <a:rPr lang="sr-Latn-CS" sz="22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zvanični makro jezik u Microsoft programskim paketima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200" b="1" dirty="0">
                <a:solidFill>
                  <a:srgbClr val="0070C0"/>
                </a:solidFill>
                <a:latin typeface="Calibri "/>
              </a:rPr>
              <a:t>Python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vještačka inteligencija i big data 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R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data mining i big data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prenosiv programski </a:t>
            </a:r>
            <a:r>
              <a:rPr lang="sr-Latn-C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kôd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Nastao pod uticajem C i C++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HTML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 za opis Web strana (nije programski jezik)</a:t>
            </a:r>
            <a:endParaRPr lang="sr-Latn-CS" sz="22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danas možda najpopularniji jezik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PHP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izrada dinamičkih veb stranica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11 / 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76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682930" cy="4608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(2000-danas): Veliki broj pravaca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Nastao pod uticajem C i C++. Desktop aplikacije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CSS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stilizovanje Web strana</a:t>
            </a:r>
            <a:endParaRPr lang="sr-Latn-ME" sz="20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Web frameworks</a:t>
            </a:r>
            <a:endParaRPr lang="sr-Latn-CS" sz="2000" b="1" dirty="0">
              <a:solidFill>
                <a:srgbClr val="0033CC"/>
              </a:solidFill>
              <a:latin typeface="Calibri "/>
            </a:endParaRP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PHP frameworks –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Laravel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CodeIgniter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Symphony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JavaScript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frameworks –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Angular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ReactJS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Vue.js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CSS frameworks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Bootstrap</a:t>
            </a:r>
            <a:endParaRPr lang="sr-Latn-ME" sz="1800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Programiranje pametnih uređaja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mobilni telefoni, tableti, 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satovi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...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Android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Kotlin</a:t>
            </a: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iOS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Objective C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Swift</a:t>
            </a: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Cross-platform programiranje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razvoj za više platformi istovremeno. Dominantnu ulogu imaju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Apache Cordova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Appcelerator Titanium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RhoMobile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 i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Xamarin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Visual Studio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Programiranje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hardverskih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platformi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Arduino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Raspberry Pi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12 / 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1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915400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nas nije standardizovana računarska terminologija, pa se za jedan pojam koristi više naziva,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sr-Latn-CS" sz="2000" dirty="0" smtClean="0"/>
              <a:t>za različite pojmove se često koriste isti nazivi. Stoga ćemo uvesti definicije nekoliko najvažnijih pojmova.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Podatak</a:t>
            </a:r>
            <a:r>
              <a:rPr lang="sr-Latn-CS" sz="2000" dirty="0" smtClean="0"/>
              <a:t> je objekat koji se obrađuje.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Podaci mogu biti </a:t>
            </a:r>
            <a:r>
              <a:rPr lang="sr-Latn-CS" sz="2000" dirty="0" smtClean="0">
                <a:solidFill>
                  <a:srgbClr val="FF0000"/>
                </a:solidFill>
              </a:rPr>
              <a:t>elementarni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složeni</a:t>
            </a:r>
            <a:r>
              <a:rPr lang="sr-Latn-CS" sz="20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Nad podacima se izvode </a:t>
            </a:r>
            <a:r>
              <a:rPr lang="sr-Latn-CS" sz="2000" dirty="0" smtClean="0">
                <a:solidFill>
                  <a:srgbClr val="FF0000"/>
                </a:solidFill>
              </a:rPr>
              <a:t>elementarne operacije</a:t>
            </a:r>
            <a:r>
              <a:rPr lang="sr-Latn-CS" sz="20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Redosljed izvršavanja operacija određuje </a:t>
            </a:r>
            <a:r>
              <a:rPr lang="sr-Latn-CS" sz="2000" dirty="0" smtClean="0">
                <a:solidFill>
                  <a:srgbClr val="FF0000"/>
                </a:solidFill>
              </a:rPr>
              <a:t>kontrola toka programa</a:t>
            </a:r>
            <a:r>
              <a:rPr lang="sr-Latn-CS" sz="20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Izvorni kôd programa</a:t>
            </a:r>
            <a:r>
              <a:rPr lang="sr-Latn-CS" sz="2000" dirty="0"/>
              <a:t> (source code) se piše u (višem) programskom jeziku.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Izvorni </a:t>
            </a:r>
            <a:r>
              <a:rPr lang="sr-Latn-CS" sz="2000" dirty="0"/>
              <a:t>kôd je potrebno prevesti na neki način u kôd razumljiv računaru, sastavljen od 0 i 1</a:t>
            </a:r>
            <a:r>
              <a:rPr lang="en-US" sz="2000" dirty="0"/>
              <a:t>,</a:t>
            </a:r>
            <a:r>
              <a:rPr lang="sr-Latn-CS" sz="2000" dirty="0"/>
              <a:t> koji često nazivamo </a:t>
            </a:r>
            <a:r>
              <a:rPr lang="sr-Latn-CS" sz="2000" dirty="0">
                <a:solidFill>
                  <a:srgbClr val="FF0000"/>
                </a:solidFill>
              </a:rPr>
              <a:t>mašinski kôd</a:t>
            </a:r>
            <a:r>
              <a:rPr lang="sr-Latn-CS" sz="2000" dirty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/>
              <a:t>Prevođenjem se bave programi koje jednim imenom nazivamo </a:t>
            </a:r>
            <a:r>
              <a:rPr lang="sr-Latn-CS" sz="2000" dirty="0">
                <a:solidFill>
                  <a:srgbClr val="FF0000"/>
                </a:solidFill>
              </a:rPr>
              <a:t>translatori</a:t>
            </a:r>
            <a:r>
              <a:rPr lang="sr-Latn-CS" sz="2000" dirty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/>
              <a:t>Dvije osnovne grupe translatora su </a:t>
            </a:r>
            <a:r>
              <a:rPr lang="sr-Latn-CS" sz="2000" dirty="0">
                <a:solidFill>
                  <a:srgbClr val="FF0000"/>
                </a:solidFill>
              </a:rPr>
              <a:t>interpreteri</a:t>
            </a:r>
            <a:r>
              <a:rPr lang="sr-Latn-CS" sz="2000" dirty="0"/>
              <a:t> i </a:t>
            </a:r>
            <a:r>
              <a:rPr lang="sr-Latn-CS" sz="2000" dirty="0">
                <a:solidFill>
                  <a:srgbClr val="FF0000"/>
                </a:solidFill>
              </a:rPr>
              <a:t>kompajleri</a:t>
            </a:r>
            <a:r>
              <a:rPr lang="sr-Latn-CS" sz="2000" dirty="0" smtClean="0"/>
              <a:t>.</a:t>
            </a:r>
            <a:endParaRPr lang="sr-Latn-CS" sz="23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sr-Latn-CS" sz="2300" dirty="0" smtClean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13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Interpreteri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664575" cy="439216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Interpreteri prolaze kroz izvorni kôd naredbu po naredbu, vrše prepoznavanje naredbe i pozivaju dio koda intepretera koji tumači tu naredbu.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400" dirty="0" smtClean="0"/>
              <a:t>Prednosti interpretera: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relativno su jednostavni,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ne stvaraju izvršne verzije programa na računaru - štede memoriju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1200"/>
              </a:spcBef>
              <a:spcAft>
                <a:spcPts val="300"/>
              </a:spcAft>
            </a:pPr>
            <a:r>
              <a:rPr lang="sr-Latn-CS" sz="2400" dirty="0" smtClean="0"/>
              <a:t>Mane interpretera: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 smtClean="0"/>
              <a:t>s</a:t>
            </a:r>
            <a:r>
              <a:rPr lang="sr-Latn-CS" sz="2000" dirty="0" smtClean="0"/>
              <a:t>porost</a:t>
            </a:r>
            <a:r>
              <a:rPr lang="en-US" sz="2000" dirty="0" smtClean="0"/>
              <a:t> (</a:t>
            </a:r>
            <a:r>
              <a:rPr lang="en-US" sz="2000" dirty="0" err="1" smtClean="0"/>
              <a:t>puno</a:t>
            </a:r>
            <a:r>
              <a:rPr lang="en-US" sz="2000" dirty="0" smtClean="0"/>
              <a:t> se </a:t>
            </a:r>
            <a:r>
              <a:rPr lang="en-US" sz="2000" dirty="0" err="1" smtClean="0"/>
              <a:t>radilo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ovom</a:t>
            </a:r>
            <a:r>
              <a:rPr lang="en-US" sz="2000" dirty="0" smtClean="0"/>
              <a:t> </a:t>
            </a:r>
            <a:r>
              <a:rPr lang="en-US" sz="2000" dirty="0" err="1" smtClean="0"/>
              <a:t>planu</a:t>
            </a:r>
            <a:r>
              <a:rPr lang="en-US" sz="2000" dirty="0" smtClean="0"/>
              <a:t>)</a:t>
            </a:r>
            <a:r>
              <a:rPr lang="sr-Latn-CS" sz="2000" dirty="0" smtClean="0"/>
              <a:t>,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program se ne može tumačiti bez interpretera,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/>
              <a:t>ne postoji mogućnost sakrivanja sopstvene programerske veštine.</a:t>
            </a:r>
          </a:p>
          <a:p>
            <a:pPr eaLnBrk="1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</a:pPr>
            <a:r>
              <a:rPr lang="sr-Latn-CS" sz="2400" dirty="0" smtClean="0"/>
              <a:t>Poznati interpreteri su Java, MATLAB, PHP, Basic.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14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Kompajleri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907462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Kompaj</a:t>
            </a:r>
            <a:r>
              <a:rPr lang="en-US" sz="2300" dirty="0" smtClean="0"/>
              <a:t>l</a:t>
            </a:r>
            <a:r>
              <a:rPr lang="sr-Latn-CS" sz="2300" dirty="0" smtClean="0"/>
              <a:t>eri prave izvršnu verziju programa (</a:t>
            </a:r>
            <a:r>
              <a:rPr lang="sr-Latn-CS" sz="2300" dirty="0" smtClean="0">
                <a:solidFill>
                  <a:srgbClr val="FF0000"/>
                </a:solidFill>
              </a:rPr>
              <a:t>.exe</a:t>
            </a:r>
            <a:r>
              <a:rPr lang="sr-Latn-CS" sz="2300" dirty="0" smtClean="0"/>
              <a:t> fajl), koji predstavlja samostalnu aplikaciju (može se izvršavati bez dodatnog softvera).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Kompajliranje je znatno složenije od interpretiranja.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300" dirty="0" smtClean="0"/>
              <a:t>Prednosti kompajlera: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brzina izvršavanja,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sakrivanje programerske v</a:t>
            </a:r>
            <a:r>
              <a:rPr lang="en-US" sz="2000" dirty="0" smtClean="0">
                <a:solidFill>
                  <a:srgbClr val="00B050"/>
                </a:solidFill>
              </a:rPr>
              <a:t>j</a:t>
            </a:r>
            <a:r>
              <a:rPr lang="sr-Latn-CS" sz="2000" dirty="0" smtClean="0">
                <a:solidFill>
                  <a:srgbClr val="00B050"/>
                </a:solidFill>
              </a:rPr>
              <a:t>eštine,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finalni produkt je samostalan bez potrebe za isporučivanjem programa za tumačenje (kompajliranje).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Mana kompajlera je </a:t>
            </a:r>
            <a:r>
              <a:rPr lang="sr-Latn-CS" sz="2300" dirty="0" smtClean="0">
                <a:solidFill>
                  <a:srgbClr val="FF0000"/>
                </a:solidFill>
              </a:rPr>
              <a:t>složenost</a:t>
            </a:r>
            <a:r>
              <a:rPr lang="sr-Latn-CS" sz="2300" dirty="0" smtClean="0"/>
              <a:t>. Kompajleri su skupi programi, kreiranje jednog kompajlera je vrlo složen proces. Detaljno izučavanje procesa kompajliranja zaht</a:t>
            </a:r>
            <a:r>
              <a:rPr lang="en-US" sz="2300" dirty="0" smtClean="0"/>
              <a:t>j</a:t>
            </a:r>
            <a:r>
              <a:rPr lang="sr-Latn-CS" sz="2300" dirty="0" smtClean="0"/>
              <a:t>eva poseban kurs.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Jezici čiji se programi kompajliraju su C, C++, Fortran, Pascal, Visual Basic.</a:t>
            </a:r>
            <a:endParaRPr lang="en-US" sz="2300" dirty="0" smtClean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15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77752"/>
            <a:ext cx="8915400" cy="44196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Elementarni podaci</a:t>
            </a:r>
            <a:r>
              <a:rPr lang="sr-Latn-CS" sz="2400" dirty="0" smtClean="0"/>
              <a:t> se realizuju hardverski. </a:t>
            </a:r>
            <a:r>
              <a:rPr lang="en-US" sz="2400" dirty="0" smtClean="0"/>
              <a:t>To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cijeli broj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00B050"/>
                </a:solidFill>
              </a:rPr>
              <a:t>realni broj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9933FF"/>
                </a:solidFill>
              </a:rPr>
              <a:t>karakter</a:t>
            </a:r>
            <a:r>
              <a:rPr lang="sr-Latn-CS" sz="2400" dirty="0" smtClean="0"/>
              <a:t>. Karakter je tip izveden iz cijelog broja.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Složeni podaci</a:t>
            </a:r>
            <a:r>
              <a:rPr lang="sr-Latn-CS" sz="2400" dirty="0" smtClean="0"/>
              <a:t> su kolekcije elementarnih podataka.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Tri osnovne karakteristike svakog tipa podataka su: </a:t>
            </a:r>
            <a:r>
              <a:rPr lang="sr-Latn-CS" sz="2400" dirty="0" smtClean="0">
                <a:solidFill>
                  <a:srgbClr val="3333CC"/>
                </a:solidFill>
              </a:rPr>
              <a:t>domen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00B050"/>
                </a:solidFill>
              </a:rPr>
              <a:t>memorija</a:t>
            </a:r>
            <a:r>
              <a:rPr lang="sr-Latn-CS" sz="2400" dirty="0" smtClean="0"/>
              <a:t> koju zauzima i </a:t>
            </a:r>
            <a:r>
              <a:rPr lang="sr-Latn-CS" sz="2400" dirty="0" smtClean="0">
                <a:solidFill>
                  <a:srgbClr val="9933FF"/>
                </a:solidFill>
              </a:rPr>
              <a:t>operacije</a:t>
            </a:r>
            <a:r>
              <a:rPr lang="sr-Latn-CS" sz="2400" dirty="0" smtClean="0"/>
              <a:t> koje se nad podatkom mogu vršiti.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karakter se po ASCII kodu kodira sa 8 bita. Potrebna memorija je 1</a:t>
            </a:r>
            <a:r>
              <a:rPr lang="en-US" sz="2400" dirty="0" smtClean="0"/>
              <a:t> </a:t>
            </a:r>
            <a:r>
              <a:rPr lang="sr-Latn-CS" sz="2400" dirty="0" smtClean="0"/>
              <a:t>bajt. Domen je od 0 do 255 ako se podaci tumače kao cijeli broj bez predznaka, ili –128 do 127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se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če kao označeni cijeli brojevi, dok su moguće operacije svojstvene karakteru (poređenje po abecedi</a:t>
            </a:r>
            <a:r>
              <a:rPr lang="en-US" sz="2400" dirty="0" smtClean="0"/>
              <a:t>, </a:t>
            </a:r>
            <a:r>
              <a:rPr lang="en-US" sz="2400" dirty="0" err="1" smtClean="0"/>
              <a:t>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16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94520"/>
            <a:ext cx="87358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Domen i memorija mogu biti mašinski zavisni (na jednom računaru ili jednom operativnom sistemu jedna veličina</a:t>
            </a:r>
            <a:r>
              <a:rPr lang="en-US" sz="2400" dirty="0" smtClean="0"/>
              <a:t>,</a:t>
            </a:r>
            <a:r>
              <a:rPr lang="sr-Latn-CS" sz="2400" dirty="0" smtClean="0"/>
              <a:t> dok na drugom druga veličina). Dobro napisani programi kontrolišu mašinski zavisne elemente.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Osnovni pr</a:t>
            </a:r>
            <a:r>
              <a:rPr lang="en-US" sz="2400" dirty="0" err="1" smtClean="0"/>
              <a:t>i</a:t>
            </a:r>
            <a:r>
              <a:rPr lang="sr-Latn-CS" sz="2400" dirty="0" smtClean="0"/>
              <a:t>mjer složenog podatka je </a:t>
            </a:r>
            <a:r>
              <a:rPr lang="sr-Latn-CS" sz="2400" b="1" dirty="0" smtClean="0">
                <a:solidFill>
                  <a:srgbClr val="FF0000"/>
                </a:solidFill>
              </a:rPr>
              <a:t>niz</a:t>
            </a:r>
            <a:r>
              <a:rPr lang="sr-Latn-CS" sz="2400" dirty="0" smtClean="0"/>
              <a:t> (ponekad se naziva vektorom).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 primjer, u programskom jeziku C </a:t>
            </a:r>
            <a:r>
              <a:rPr lang="sr-Latn-CS" sz="2400" dirty="0" smtClean="0">
                <a:solidFill>
                  <a:srgbClr val="FF0000"/>
                </a:solidFill>
              </a:rPr>
              <a:t>int v</a:t>
            </a:r>
            <a:r>
              <a:rPr lang="en-US" sz="2400" dirty="0" smtClean="0">
                <a:solidFill>
                  <a:srgbClr val="FF0000"/>
                </a:solidFill>
              </a:rPr>
              <a:t>[40]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direktivu</a:t>
            </a:r>
            <a:r>
              <a:rPr lang="en-US" sz="2400" dirty="0" smtClean="0"/>
              <a:t> </a:t>
            </a:r>
            <a:r>
              <a:rPr lang="en-US" sz="2400" dirty="0" err="1" smtClean="0"/>
              <a:t>ra</a:t>
            </a:r>
            <a:r>
              <a:rPr lang="sr-Latn-CS" sz="2400" dirty="0" smtClean="0"/>
              <a:t>č</a:t>
            </a:r>
            <a:r>
              <a:rPr lang="en-US" sz="2400" dirty="0" err="1" smtClean="0"/>
              <a:t>unaru</a:t>
            </a:r>
            <a:r>
              <a:rPr lang="en-US" sz="2400" dirty="0" smtClean="0"/>
              <a:t> da </a:t>
            </a:r>
            <a:r>
              <a:rPr lang="sr-Latn-CS" sz="2400" dirty="0" smtClean="0"/>
              <a:t>z</a:t>
            </a:r>
            <a:r>
              <a:rPr lang="en-US" sz="2400" dirty="0" smtClean="0"/>
              <a:t>au</a:t>
            </a:r>
            <a:r>
              <a:rPr lang="sr-Latn-CS" sz="2400" dirty="0" smtClean="0"/>
              <a:t>z</a:t>
            </a:r>
            <a:r>
              <a:rPr lang="en-US" sz="2400" dirty="0" smtClean="0"/>
              <a:t>me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sr-Latn-CS" sz="2400" dirty="0" smtClean="0"/>
              <a:t>40 cijelih brojeva koji se nazivaju </a:t>
            </a:r>
            <a:r>
              <a:rPr lang="sr-Latn-CS" sz="24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>
                <a:solidFill>
                  <a:srgbClr val="FF0000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v[1]</a:t>
            </a:r>
            <a:r>
              <a:rPr lang="en-US" sz="2400" dirty="0" smtClean="0"/>
              <a:t>, ..., </a:t>
            </a:r>
            <a:r>
              <a:rPr lang="en-US" sz="2400" dirty="0" smtClean="0">
                <a:solidFill>
                  <a:srgbClr val="FF0000"/>
                </a:solidFill>
              </a:rPr>
              <a:t>v[39]</a:t>
            </a:r>
            <a:r>
              <a:rPr lang="en-US" sz="2400" dirty="0" smtClean="0"/>
              <a:t>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00B050"/>
                </a:solidFill>
              </a:rPr>
              <a:t>Obratite</a:t>
            </a:r>
            <a:r>
              <a:rPr lang="en-US" sz="2000" dirty="0" smtClean="0">
                <a:solidFill>
                  <a:srgbClr val="00B050"/>
                </a:solidFill>
              </a:rPr>
              <a:t> pa</a:t>
            </a:r>
            <a:r>
              <a:rPr lang="sr-Latn-CS" sz="2000" dirty="0" smtClean="0">
                <a:solidFill>
                  <a:srgbClr val="00B050"/>
                </a:solidFill>
              </a:rPr>
              <a:t>ž</a:t>
            </a:r>
            <a:r>
              <a:rPr lang="en-US" sz="2000" dirty="0" err="1" smtClean="0">
                <a:solidFill>
                  <a:srgbClr val="00B050"/>
                </a:solidFill>
              </a:rPr>
              <a:t>nju</a:t>
            </a:r>
            <a:r>
              <a:rPr lang="en-US" sz="2000" dirty="0" smtClean="0">
                <a:solidFill>
                  <a:srgbClr val="00B050"/>
                </a:solidFill>
              </a:rPr>
              <a:t> da je u C-u </a:t>
            </a:r>
            <a:r>
              <a:rPr lang="en-US" sz="2000" dirty="0" err="1" smtClean="0">
                <a:solidFill>
                  <a:srgbClr val="00B050"/>
                </a:solidFill>
              </a:rPr>
              <a:t>po</a:t>
            </a:r>
            <a:r>
              <a:rPr lang="sr-Latn-CS" sz="2000" dirty="0" smtClean="0">
                <a:solidFill>
                  <a:srgbClr val="00B050"/>
                </a:solidFill>
              </a:rPr>
              <a:t>č</a:t>
            </a:r>
            <a:r>
              <a:rPr lang="en-US" sz="2000" dirty="0" err="1" smtClean="0">
                <a:solidFill>
                  <a:srgbClr val="00B050"/>
                </a:solidFill>
              </a:rPr>
              <a:t>etni</a:t>
            </a:r>
            <a:r>
              <a:rPr lang="en-US" sz="2000" dirty="0" smtClean="0">
                <a:solidFill>
                  <a:srgbClr val="00B050"/>
                </a:solidFill>
              </a:rPr>
              <a:t> index 0, </a:t>
            </a:r>
            <a:r>
              <a:rPr lang="sr-Latn-CS" sz="2000" dirty="0" smtClean="0">
                <a:solidFill>
                  <a:srgbClr val="00B050"/>
                </a:solidFill>
              </a:rPr>
              <a:t>i da se srednje z</a:t>
            </a:r>
            <a:r>
              <a:rPr lang="en-US" sz="2000" dirty="0" err="1" smtClean="0">
                <a:solidFill>
                  <a:srgbClr val="00B050"/>
                </a:solidFill>
              </a:rPr>
              <a:t>agrade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koriste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za indeksiranje elemenata niza.</a:t>
            </a:r>
            <a:endParaRPr lang="en-US" sz="2000" dirty="0" smtClean="0">
              <a:solidFill>
                <a:srgbClr val="00B050"/>
              </a:solidFill>
            </a:endParaRP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17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640960" cy="432048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Operacije koje se izvršavaju na računaru nijesu iste kao i matemati</a:t>
            </a:r>
            <a:r>
              <a:rPr lang="sr-Latn-ME" sz="2400" dirty="0" smtClean="0"/>
              <a:t>čke operacije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Primjeri: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Pretpostavimo da </a:t>
            </a:r>
            <a:r>
              <a:rPr lang="en-US" sz="2000" dirty="0" smtClean="0"/>
              <a:t>se </a:t>
            </a:r>
            <a:r>
              <a:rPr lang="sr-Latn-CS" sz="2000" dirty="0" smtClean="0"/>
              <a:t>cijeli brojevi smiještaju u registar od 8 bita. Neka prvi bit predstavlja predznak. Vrijednosti koje se mogu upisati u registru su tada od </a:t>
            </a:r>
            <a:r>
              <a:rPr lang="sr-Latn-CS" sz="2000" dirty="0" smtClean="0">
                <a:solidFill>
                  <a:srgbClr val="FF0000"/>
                </a:solidFill>
              </a:rPr>
              <a:t>–128</a:t>
            </a:r>
            <a:r>
              <a:rPr lang="sr-Latn-CS" sz="2000" dirty="0" smtClean="0"/>
              <a:t> do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. U slučaju da sabirate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 sa </a:t>
            </a:r>
            <a:r>
              <a:rPr lang="sr-Latn-CS" sz="2000" dirty="0" smtClean="0">
                <a:solidFill>
                  <a:srgbClr val="FF0000"/>
                </a:solidFill>
              </a:rPr>
              <a:t>1</a:t>
            </a:r>
            <a:r>
              <a:rPr lang="sr-Latn-CS" sz="2000" dirty="0" smtClean="0"/>
              <a:t> nećete dobiti rezultat koji je jednak </a:t>
            </a:r>
            <a:r>
              <a:rPr lang="sr-Latn-CS" sz="2000" dirty="0" smtClean="0">
                <a:solidFill>
                  <a:srgbClr val="FF0000"/>
                </a:solidFill>
              </a:rPr>
              <a:t>128</a:t>
            </a:r>
            <a:r>
              <a:rPr lang="en-US" sz="2000" dirty="0" smtClean="0"/>
              <a:t>, </a:t>
            </a:r>
            <a:r>
              <a:rPr lang="sr-Latn-CS" sz="2000" dirty="0" smtClean="0"/>
              <a:t>već što? Uzeti u obzir hardversku predstavu cijelih brojeva.</a:t>
            </a:r>
          </a:p>
          <a:p>
            <a:pPr lvl="1" eaLnBrk="1" hangingPunct="1"/>
            <a:r>
              <a:rPr lang="sr-Latn-CS" sz="2000" dirty="0" smtClean="0"/>
              <a:t>U matematici se na sasvim prirodan način obavlja operacija dijeljenja brojeva. Tako je rezultat operacije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jednak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2.5</a:t>
            </a:r>
            <a:r>
              <a:rPr lang="en-US" sz="2000" dirty="0" smtClean="0"/>
              <a:t>.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ćine</a:t>
            </a:r>
            <a:r>
              <a:rPr lang="en-US" sz="2000" dirty="0" smtClean="0"/>
              <a:t> </a:t>
            </a:r>
            <a:r>
              <a:rPr lang="sr-Latn-CS" sz="2000" dirty="0" smtClean="0"/>
              <a:t>viših programskih jezika zbog načina na koji računar obavlja operacije situacija je nešto drugačija.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18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065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17904" cy="4495800"/>
          </a:xfrm>
        </p:spPr>
        <p:txBody>
          <a:bodyPr/>
          <a:lstStyle/>
          <a:p>
            <a:pPr marL="361950"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svih operacija računar pogleda kojeg su tipa </a:t>
            </a:r>
            <a:r>
              <a:rPr lang="sr-Latn-CS" sz="2000" dirty="0" smtClean="0">
                <a:solidFill>
                  <a:srgbClr val="3333CC"/>
                </a:solidFill>
              </a:rPr>
              <a:t>operandi</a:t>
            </a:r>
            <a:r>
              <a:rPr lang="sr-Latn-CS" sz="2000" dirty="0" smtClean="0"/>
              <a:t>. Ako su istog tipa</a:t>
            </a:r>
            <a:r>
              <a:rPr lang="en-US" sz="2000" dirty="0" smtClean="0"/>
              <a:t>,</a:t>
            </a:r>
            <a:r>
              <a:rPr lang="sr-Latn-CS" sz="2000" dirty="0" smtClean="0"/>
              <a:t> pretpostavi da je i rezultat istog tipa i memoriju rezerviše za rezultat toga tipa i tumači rezultat kao podatak toga tipa. Tako, za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sr-Latn-CS" sz="2000" dirty="0" smtClean="0"/>
              <a:t>, </a:t>
            </a:r>
            <a:r>
              <a:rPr lang="en-US" sz="2000" dirty="0" err="1" smtClean="0"/>
              <a:t>odnosno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operaciju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djeljenja</a:t>
            </a:r>
            <a:r>
              <a:rPr lang="sr-Latn-CS" sz="2000" dirty="0" smtClean="0"/>
              <a:t>, </a:t>
            </a:r>
            <a:r>
              <a:rPr lang="en-US" sz="2000" dirty="0" smtClean="0"/>
              <a:t>se re</a:t>
            </a:r>
            <a:r>
              <a:rPr lang="sr-Latn-CS" sz="2000" dirty="0" smtClean="0"/>
              <a:t>z</a:t>
            </a:r>
            <a:r>
              <a:rPr lang="en-US" sz="2000" dirty="0" err="1" smtClean="0"/>
              <a:t>ervi</a:t>
            </a:r>
            <a:r>
              <a:rPr lang="sr-Latn-CS" sz="2000" dirty="0" smtClean="0"/>
              <a:t>še memorija za cjelobrojni rezultat i dolazi do odsjecanja necjelobrojnog dijela i rezultat je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br>
              <a:rPr lang="sr-Latn-CS" sz="2000" dirty="0" smtClean="0"/>
            </a:br>
            <a:r>
              <a:rPr lang="sr-Latn-CS" sz="2000" dirty="0" smtClean="0"/>
              <a:t>suprotno očekivanom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2</a:t>
            </a:r>
            <a:r>
              <a:rPr lang="sr-Latn-CS" sz="2000" dirty="0" smtClean="0"/>
              <a:t>.</a:t>
            </a:r>
          </a:p>
          <a:p>
            <a:pPr marL="3619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endParaRPr lang="sr-Cyrl-ME" sz="2000" dirty="0" smtClean="0"/>
          </a:p>
          <a:p>
            <a:pPr marL="361950" lvl="1"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000" dirty="0" smtClean="0"/>
              <a:t>U slučaju operacije nad podacima različitog </a:t>
            </a:r>
            <a:br>
              <a:rPr lang="sr-Latn-CS" sz="2000" dirty="0" smtClean="0"/>
            </a:br>
            <a:r>
              <a:rPr lang="sr-Latn-CS" sz="2000" dirty="0" smtClean="0"/>
              <a:t>tipa (npr. realni broj i cijeli broj) rezerviše se </a:t>
            </a:r>
            <a:br>
              <a:rPr lang="sr-Latn-CS" sz="2000" dirty="0" smtClean="0"/>
            </a:br>
            <a:r>
              <a:rPr lang="sr-Latn-CS" sz="2000" dirty="0" smtClean="0"/>
              <a:t>memorija za </a:t>
            </a:r>
            <a:r>
              <a:rPr lang="sr-Latn-CS" sz="2000" dirty="0"/>
              <a:t>"</a:t>
            </a:r>
            <a:r>
              <a:rPr lang="sr-Latn-CS" sz="2000" dirty="0" smtClean="0"/>
              <a:t>veći" (složeniji) operand kao rezultat, </a:t>
            </a:r>
            <a:br>
              <a:rPr lang="sr-Latn-CS" sz="2000" dirty="0" smtClean="0"/>
            </a:br>
            <a:r>
              <a:rPr lang="sr-Latn-CS" sz="2000" dirty="0" smtClean="0"/>
              <a:t>pa </a:t>
            </a:r>
            <a:r>
              <a:rPr lang="sr-Latn-CS" sz="2000" dirty="0" smtClean="0">
                <a:solidFill>
                  <a:srgbClr val="FF0000"/>
                </a:solidFill>
              </a:rPr>
              <a:t>4.2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sr-Latn-CS" sz="2000" dirty="0" smtClean="0"/>
              <a:t>"</a:t>
            </a:r>
            <a:r>
              <a:rPr lang="en-US" sz="2000" dirty="0" err="1" smtClean="0"/>
              <a:t>pravilan</a:t>
            </a:r>
            <a:r>
              <a:rPr lang="sr-Latn-CS" sz="2000" dirty="0" smtClean="0"/>
              <a:t>"</a:t>
            </a:r>
            <a:r>
              <a:rPr lang="en-US" sz="2000" dirty="0" smtClean="0"/>
              <a:t> </a:t>
            </a:r>
            <a:r>
              <a:rPr lang="en-US" sz="2000" dirty="0" err="1" smtClean="0"/>
              <a:t>rezultat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2.1</a:t>
            </a:r>
            <a:r>
              <a:rPr lang="en-US" sz="2000" dirty="0" smtClean="0"/>
              <a:t>.</a:t>
            </a:r>
          </a:p>
          <a:p>
            <a:pPr marL="361950" lvl="1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U svim dobrim programskim jezicima korisnik može da utiče na rad operatora.</a:t>
            </a:r>
          </a:p>
          <a:p>
            <a:pPr marL="361950" lvl="1" eaLnBrk="1" hangingPunct="1">
              <a:lnSpc>
                <a:spcPct val="95000"/>
              </a:lnSpc>
            </a:pPr>
            <a:r>
              <a:rPr lang="sr-Latn-CS" sz="2000" dirty="0" smtClean="0"/>
              <a:t>Na ovu priču ćemo se vratiti kada budemo radili konverziju podataka.</a:t>
            </a:r>
            <a:endParaRPr lang="en-US" sz="2000" dirty="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012160" y="3868911"/>
            <a:ext cx="2885256" cy="830997"/>
          </a:xfrm>
          <a:prstGeom prst="rect">
            <a:avLst/>
          </a:prstGeom>
          <a:solidFill>
            <a:srgbClr val="99FF99"/>
          </a:solidFill>
          <a:ln w="9525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sr-Latn-CS" sz="1600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600" dirty="0" smtClean="0">
                <a:solidFill>
                  <a:srgbClr val="3333CC"/>
                </a:solidFill>
                <a:latin typeface="Tahoma" charset="0"/>
              </a:rPr>
              <a:t>2 </a:t>
            </a:r>
            <a:r>
              <a:rPr lang="sr-Cyrl-ME" sz="1600" dirty="0">
                <a:latin typeface="Tahoma" charset="0"/>
              </a:rPr>
              <a:t>-&gt;</a:t>
            </a:r>
            <a:r>
              <a:rPr lang="sr-Cyrl-ME" sz="16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b="1" spc="70" dirty="0">
                <a:solidFill>
                  <a:srgbClr val="FF0000"/>
                </a:solidFill>
                <a:latin typeface="Tahoma" charset="0"/>
              </a:rPr>
              <a:t>operacija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Cyrl-ME" sz="1600" dirty="0" smtClean="0">
                <a:latin typeface="Tahoma" charset="0"/>
              </a:rPr>
              <a:t>је </a:t>
            </a:r>
            <a:r>
              <a:rPr lang="sr-Latn-CS" sz="1600" dirty="0" smtClean="0">
                <a:latin typeface="Tahoma" charset="0"/>
              </a:rPr>
              <a:t>sabiranj</a:t>
            </a:r>
            <a:r>
              <a:rPr lang="sr-Cyrl-ME" sz="1600" dirty="0" smtClean="0">
                <a:latin typeface="Tahoma" charset="0"/>
              </a:rPr>
              <a:t>е, </a:t>
            </a:r>
            <a:r>
              <a:rPr lang="sr-Latn-CS" sz="1600" b="1" spc="70" dirty="0">
                <a:solidFill>
                  <a:srgbClr val="FF0000"/>
                </a:solidFill>
                <a:latin typeface="Tahoma" charset="0"/>
              </a:rPr>
              <a:t>operandi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su </a:t>
            </a:r>
            <a:r>
              <a:rPr lang="sr-Latn-CS" sz="1600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2</a:t>
            </a:r>
            <a:r>
              <a:rPr lang="sr-Latn-CS" sz="1600" dirty="0" smtClean="0">
                <a:latin typeface="Tahoma" charset="0"/>
              </a:rPr>
              <a:t>, </a:t>
            </a:r>
            <a:r>
              <a:rPr lang="sr-Latn-CS" sz="1600" dirty="0">
                <a:latin typeface="Tahoma" charset="0"/>
              </a:rPr>
              <a:t>a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600" dirty="0">
                <a:latin typeface="Tahoma" charset="0"/>
              </a:rPr>
              <a:t> </a:t>
            </a:r>
            <a:r>
              <a:rPr lang="sr-Latn-CS" sz="1600" dirty="0" smtClean="0">
                <a:latin typeface="Tahoma" charset="0"/>
              </a:rPr>
              <a:t>je </a:t>
            </a:r>
            <a:r>
              <a:rPr lang="sr-Latn-CS" sz="1600" b="1" spc="70" dirty="0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sabiranja</a:t>
            </a:r>
            <a:endParaRPr lang="en-US" sz="1600" dirty="0">
              <a:latin typeface="Tahoma" charset="0"/>
            </a:endParaRP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19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Osoblje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7188" y="2205038"/>
            <a:ext cx="8607300" cy="453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Predavač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Prof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. dr Slobodan Đukanović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slobdj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			</a:t>
            </a:r>
            <a:r>
              <a:rPr lang="sr-Latn-CS" sz="2200" dirty="0" smtClean="0">
                <a:latin typeface="+mj-lt"/>
              </a:rPr>
              <a:t>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CC6600"/>
                </a:solidFill>
                <a:latin typeface="+mj-lt"/>
              </a:rPr>
              <a:t>utorak</a:t>
            </a:r>
            <a:r>
              <a:rPr lang="en-US" sz="2200" b="1" dirty="0" smtClean="0">
                <a:solidFill>
                  <a:srgbClr val="CC6600"/>
                </a:solidFill>
                <a:latin typeface="+mj-lt"/>
              </a:rPr>
              <a:t> 11-13h</a:t>
            </a:r>
            <a:endParaRPr lang="sr-Latn-R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			</a:t>
            </a:r>
            <a:r>
              <a:rPr lang="sr-Latn-RS" sz="2200" dirty="0" smtClean="0">
                <a:latin typeface="+mj-lt"/>
              </a:rPr>
              <a:t>kabinet: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 3</a:t>
            </a:r>
            <a:r>
              <a:rPr lang="sr-Cyrl-ME" sz="2200" b="1" dirty="0" smtClean="0">
                <a:solidFill>
                  <a:srgbClr val="CC6600"/>
                </a:solidFill>
                <a:latin typeface="+mj-lt"/>
              </a:rPr>
              <a:t>22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, treći sprat</a:t>
            </a:r>
            <a:endParaRPr lang="sr-Latn-C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200" u="sng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S</a:t>
            </a:r>
            <a:r>
              <a:rPr lang="en-US" sz="2200" u="sng" dirty="0" err="1" smtClean="0">
                <a:latin typeface="+mj-lt"/>
              </a:rPr>
              <a:t>aradnici</a:t>
            </a:r>
            <a:r>
              <a:rPr lang="en-US" sz="2200" dirty="0" smtClean="0">
                <a:latin typeface="+mj-lt"/>
              </a:rPr>
              <a:t>:	</a:t>
            </a:r>
            <a:r>
              <a:rPr lang="sr-Latn-ME" sz="2200" b="1" dirty="0" smtClean="0">
                <a:solidFill>
                  <a:srgbClr val="FF0000"/>
                </a:solidFill>
                <a:latin typeface="+mj-lt"/>
              </a:rPr>
              <a:t>Spec. Sci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sr-Latn-ME" sz="2200" b="1" dirty="0" smtClean="0">
                <a:solidFill>
                  <a:srgbClr val="FF0000"/>
                </a:solidFill>
                <a:latin typeface="+mj-lt"/>
              </a:rPr>
              <a:t>Slavko Kovačević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en-US" sz="2200" dirty="0" err="1" smtClean="0">
                <a:latin typeface="+mj-lt"/>
              </a:rPr>
              <a:t>ra</a:t>
            </a:r>
            <a:r>
              <a:rPr lang="sr-Latn-RS" sz="2200" dirty="0" smtClean="0">
                <a:latin typeface="+mj-lt"/>
              </a:rPr>
              <a:t>čunske i 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skovacevic96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outlook.com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sr-Latn-CS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</a:rPr>
              <a:t>			</a:t>
            </a:r>
            <a:r>
              <a:rPr lang="sr-Latn-CS" sz="1000" b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		D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Stefan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Vujovi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sr-Latn-RS" sz="2200" dirty="0" smtClean="0">
                <a:latin typeface="+mj-lt"/>
              </a:rPr>
              <a:t>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006400"/>
                </a:solidFill>
                <a:latin typeface="+mj-lt"/>
              </a:rPr>
              <a:t>stefanv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en-US" sz="2200" b="1" dirty="0" smtClean="0">
              <a:solidFill>
                <a:srgbClr val="CC66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0876"/>
            <a:ext cx="738530" cy="288032"/>
          </a:xfrm>
        </p:spPr>
        <p:txBody>
          <a:bodyPr/>
          <a:lstStyle/>
          <a:p>
            <a:pPr>
              <a:defRPr/>
            </a:pPr>
            <a:fld id="{585E4803-135C-4389-A7ED-97C36E45BBD0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971800"/>
            <a:ext cx="8763000" cy="2362200"/>
          </a:xfrm>
        </p:spPr>
        <p:txBody>
          <a:bodyPr/>
          <a:lstStyle/>
          <a:p>
            <a:pPr eaLnBrk="1" hangingPunct="1"/>
            <a:r>
              <a:rPr lang="sr-Latn-CS" sz="6600" b="1" smtClean="0"/>
              <a:t>PROGRAMSKI JEZIK</a:t>
            </a:r>
            <a:br>
              <a:rPr lang="sr-Latn-CS" sz="6600" b="1" smtClean="0"/>
            </a:br>
            <a:r>
              <a:rPr lang="sr-Latn-CS" sz="20000" b="1" smtClean="0">
                <a:solidFill>
                  <a:srgbClr val="3333CC"/>
                </a:solidFill>
              </a:rPr>
              <a:t>C</a:t>
            </a:r>
            <a:endParaRPr lang="en-US" sz="20000" b="1" smtClean="0">
              <a:solidFill>
                <a:srgbClr val="3333CC"/>
              </a:solidFill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20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C programa</a:t>
            </a:r>
            <a:endParaRPr lang="en-US" smtClean="0"/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51520" y="2160984"/>
            <a:ext cx="8784976" cy="458038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/>
              <a:t>Dajmo primjer jednostavnog C programa:</a:t>
            </a:r>
          </a:p>
          <a:p>
            <a:pPr marL="361950" indent="0" eaLnBrk="1" hangingPunct="1"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3333CC"/>
                </a:solidFill>
              </a:rPr>
              <a:t>#include &lt;</a:t>
            </a:r>
            <a:r>
              <a:rPr lang="en-US" sz="2000" dirty="0" err="1" smtClean="0">
                <a:solidFill>
                  <a:srgbClr val="3333CC"/>
                </a:solidFill>
              </a:rPr>
              <a:t>stdio.h</a:t>
            </a:r>
            <a:r>
              <a:rPr lang="en-US" sz="2000" dirty="0" smtClean="0">
                <a:solidFill>
                  <a:srgbClr val="3333CC"/>
                </a:solidFill>
              </a:rPr>
              <a:t>&gt;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ME" sz="2000" dirty="0" smtClean="0">
                <a:solidFill>
                  <a:srgbClr val="3333CC"/>
                </a:solidFill>
              </a:rPr>
              <a:t>int </a:t>
            </a:r>
            <a:r>
              <a:rPr lang="en-US" sz="2000" dirty="0" smtClean="0">
                <a:solidFill>
                  <a:srgbClr val="3333CC"/>
                </a:solidFill>
              </a:rPr>
              <a:t>main()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{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int</a:t>
            </a:r>
            <a:r>
              <a:rPr lang="en-US" sz="2000" dirty="0" smtClean="0">
                <a:solidFill>
                  <a:srgbClr val="3333CC"/>
                </a:solidFill>
              </a:rPr>
              <a:t> a, b;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a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3;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b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4;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printf</a:t>
            </a:r>
            <a:r>
              <a:rPr lang="en-US" sz="2000" dirty="0" smtClean="0">
                <a:solidFill>
                  <a:srgbClr val="3333CC"/>
                </a:solidFill>
              </a:rPr>
              <a:t>("</a:t>
            </a:r>
            <a:r>
              <a:rPr lang="en-US" sz="2000" dirty="0" err="1" smtClean="0">
                <a:solidFill>
                  <a:srgbClr val="3333CC"/>
                </a:solidFill>
              </a:rPr>
              <a:t>Zbir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brojeva</a:t>
            </a:r>
            <a:r>
              <a:rPr lang="en-US" sz="2000" dirty="0" smtClean="0">
                <a:solidFill>
                  <a:srgbClr val="3333CC"/>
                </a:solidFill>
              </a:rPr>
              <a:t> %d i %d je %</a:t>
            </a:r>
            <a:r>
              <a:rPr lang="en-US" sz="2000" dirty="0">
                <a:solidFill>
                  <a:srgbClr val="3333CC"/>
                </a:solidFill>
              </a:rPr>
              <a:t>d", </a:t>
            </a:r>
            <a:r>
              <a:rPr lang="en-US" sz="2000" dirty="0" smtClean="0">
                <a:solidFill>
                  <a:srgbClr val="3333CC"/>
                </a:solidFill>
              </a:rPr>
              <a:t>a, b, </a:t>
            </a:r>
            <a:r>
              <a:rPr lang="en-US" sz="2000" dirty="0" err="1" smtClean="0">
                <a:solidFill>
                  <a:srgbClr val="3333CC"/>
                </a:solidFill>
              </a:rPr>
              <a:t>a+b</a:t>
            </a:r>
            <a:r>
              <a:rPr lang="en-US" sz="2000" dirty="0" smtClean="0">
                <a:solidFill>
                  <a:srgbClr val="3333CC"/>
                </a:solidFill>
              </a:rPr>
              <a:t>);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/>
            <a:r>
              <a:rPr lang="en-US" sz="2000" dirty="0" smtClean="0"/>
              <a:t>Program je </a:t>
            </a:r>
            <a:r>
              <a:rPr lang="en-US" sz="2000" dirty="0" err="1" smtClean="0"/>
              <a:t>krajnje</a:t>
            </a:r>
            <a:r>
              <a:rPr lang="en-US" sz="2000" dirty="0" smtClean="0"/>
              <a:t> </a:t>
            </a:r>
            <a:r>
              <a:rPr lang="en-US" sz="2000" dirty="0" err="1" smtClean="0"/>
              <a:t>jednostavan</a:t>
            </a:r>
            <a:r>
              <a:rPr lang="en-US" sz="2000" dirty="0" smtClean="0"/>
              <a:t>. Po</a:t>
            </a:r>
            <a:r>
              <a:rPr lang="sr-Latn-CS" sz="2000" dirty="0" smtClean="0"/>
              <a:t>činje sa </a:t>
            </a:r>
            <a:r>
              <a:rPr lang="sr-Latn-CS" sz="2000" dirty="0" smtClean="0">
                <a:solidFill>
                  <a:srgbClr val="3333CC"/>
                </a:solidFill>
              </a:rPr>
              <a:t>main()</a:t>
            </a:r>
            <a:r>
              <a:rPr lang="sr-Latn-CS" sz="2000" dirty="0" smtClean="0"/>
              <a:t>, u okviru koje je zauzeta memorija za dvije cjelobrojne promjenljive, kojima se nakon toga pridružuju vrijednosti, i na kraju se štampaju ta dva broja i njihov zbir. Programu prethodi dio koji se naziva pretprocesor i koji počinje sa znakom </a:t>
            </a:r>
            <a:r>
              <a:rPr lang="sr-Latn-CS" sz="2000" dirty="0" smtClean="0">
                <a:solidFill>
                  <a:srgbClr val="3333CC"/>
                </a:solidFill>
              </a:rPr>
              <a:t>#</a:t>
            </a:r>
            <a:r>
              <a:rPr lang="sr-Latn-CS" sz="2000" dirty="0" smtClean="0"/>
              <a:t>. Program je uveden da bi ilustrovali neke od sintaksnih elemenata sa sljedećeg slajda.</a:t>
            </a:r>
            <a:endParaRPr lang="en-US" sz="2000" dirty="0" smtClean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21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572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Sintaksni elementi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28800"/>
            <a:ext cx="4495800" cy="3200400"/>
          </a:xfr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>
                <a:solidFill>
                  <a:srgbClr val="3333CC"/>
                </a:solidFill>
              </a:rPr>
              <a:t>Imena (identifikatori)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Konstante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Specijalni simboli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Rezervisane (ključne) riječi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Stringovi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Komentari</a:t>
            </a:r>
          </a:p>
          <a:p>
            <a:pPr marL="609600" indent="-609600" eaLnBrk="1" hangingPunct="1">
              <a:buClrTx/>
              <a:buFont typeface="Wingdings" pitchFamily="2" charset="2"/>
              <a:buAutoNum type="arabicPeriod"/>
            </a:pPr>
            <a:r>
              <a:rPr lang="sr-Latn-CS" sz="2400" dirty="0" smtClean="0"/>
              <a:t>Bjeline</a:t>
            </a:r>
            <a:endParaRPr lang="en-US" sz="2400" dirty="0" smtClean="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1019175" y="2476501"/>
            <a:ext cx="4057650" cy="9500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076056" y="2031226"/>
            <a:ext cx="3810000" cy="4278094"/>
          </a:xfrm>
          <a:prstGeom prst="rect">
            <a:avLst/>
          </a:prstGeom>
          <a:solidFill>
            <a:srgbClr val="CCECFF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charset="0"/>
              </a:rPr>
              <a:t>Imena (identifikatori) se koriste za imenovanje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promjenljivih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funkcija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makroa</a:t>
            </a:r>
            <a:r>
              <a:rPr lang="sr-Latn-CS" sz="1600" dirty="0">
                <a:latin typeface="Tahoma" charset="0"/>
              </a:rPr>
              <a:t>. U programu na prethodnom slajdu imena promjenljivih su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sr-Latn-CS" sz="1600" dirty="0">
                <a:latin typeface="Tahoma" charset="0"/>
              </a:rPr>
              <a:t>, dok je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dirty="0">
                <a:latin typeface="Tahoma" charset="0"/>
              </a:rPr>
              <a:t> ime funkcije. Osnovna pravila: 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Imena </a:t>
            </a:r>
            <a:r>
              <a:rPr lang="sr-Latn-CS" sz="1600" dirty="0">
                <a:latin typeface="Tahoma" charset="0"/>
              </a:rPr>
              <a:t>se sastoje od slova, cifara i znaka podvlaka (underscore)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_ 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koja se tretira kao slovo.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početi cifrom.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Programski </a:t>
            </a:r>
            <a:r>
              <a:rPr lang="sr-Latn-CS" sz="1600" dirty="0">
                <a:latin typeface="Tahoma" charset="0"/>
              </a:rPr>
              <a:t>jezi</a:t>
            </a:r>
            <a:r>
              <a:rPr lang="en-US" sz="1600" dirty="0">
                <a:latin typeface="Tahoma" charset="0"/>
              </a:rPr>
              <a:t>k</a:t>
            </a:r>
            <a:r>
              <a:rPr lang="sr-Latn-CS" sz="1600" dirty="0">
                <a:latin typeface="Tahoma" charset="0"/>
              </a:rPr>
              <a:t> C je 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case sensitive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odnosno razlikuje mala i velika slova.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su različite promjenljive.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biti jednako rezervisanoj </a:t>
            </a:r>
            <a:r>
              <a:rPr lang="sr-Cyrl-ME" sz="1600" dirty="0" smtClean="0">
                <a:latin typeface="Tahoma" charset="0"/>
              </a:rPr>
              <a:t>(</a:t>
            </a:r>
            <a:r>
              <a:rPr lang="sr-Latn-ME" sz="1600" dirty="0" smtClean="0">
                <a:latin typeface="Tahoma" charset="0"/>
              </a:rPr>
              <a:t>ključnoj</a:t>
            </a:r>
            <a:r>
              <a:rPr lang="sr-Cyrl-ME" sz="1600" dirty="0" smtClean="0">
                <a:latin typeface="Tahoma" charset="0"/>
              </a:rPr>
              <a:t>) </a:t>
            </a:r>
            <a:r>
              <a:rPr lang="sr-Latn-CS" sz="1600" dirty="0" smtClean="0">
                <a:latin typeface="Tahoma" charset="0"/>
              </a:rPr>
              <a:t>riječi </a:t>
            </a:r>
            <a:r>
              <a:rPr lang="sr-Latn-CS" sz="1600" dirty="0">
                <a:latin typeface="Tahoma" charset="0"/>
              </a:rPr>
              <a:t>jezika.</a:t>
            </a:r>
            <a:endParaRPr lang="en-US" sz="1600" dirty="0">
              <a:latin typeface="Tahoma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0216" y="5334000"/>
            <a:ext cx="4707632" cy="707886"/>
          </a:xfrm>
          <a:prstGeom prst="rect">
            <a:avLst/>
          </a:prstGeom>
          <a:noFill/>
          <a:ln w="9525">
            <a:solidFill>
              <a:schemeClr val="hlink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U imenima ne može biti specijalnih simbola: </a:t>
            </a:r>
            <a:r>
              <a:rPr lang="de-DE" sz="2200" spc="30" dirty="0" smtClean="0">
                <a:solidFill>
                  <a:srgbClr val="FF0000"/>
                </a:solidFill>
                <a:latin typeface="Tahoma" charset="0"/>
                <a:cs typeface="Times New Roman" charset="0"/>
              </a:rPr>
              <a:t>~!@#$%^&amp;()[]{}.,;:'"\</a:t>
            </a:r>
            <a:r>
              <a:rPr lang="de-DE" sz="2200" spc="30" dirty="0">
                <a:solidFill>
                  <a:srgbClr val="FF0000"/>
                </a:solidFill>
                <a:latin typeface="Tahoma" charset="0"/>
                <a:cs typeface="Times New Roman" charset="0"/>
              </a:rPr>
              <a:t>|</a:t>
            </a:r>
            <a:r>
              <a:rPr lang="de-DE" sz="2200" spc="30" dirty="0" smtClean="0">
                <a:solidFill>
                  <a:srgbClr val="FF0000"/>
                </a:solidFill>
                <a:latin typeface="Tahoma" charset="0"/>
                <a:cs typeface="Times New Roman" charset="0"/>
              </a:rPr>
              <a:t>/&lt;&gt;?</a:t>
            </a:r>
            <a:r>
              <a:rPr lang="sr-Latn-CS" sz="2200" spc="30" dirty="0" smtClean="0">
                <a:solidFill>
                  <a:srgbClr val="FF0000"/>
                </a:solidFill>
                <a:latin typeface="Tahoma" charset="0"/>
              </a:rPr>
              <a:t>+-</a:t>
            </a:r>
            <a:r>
              <a:rPr lang="en-US" sz="2200" spc="30" dirty="0" smtClean="0">
                <a:solidFill>
                  <a:srgbClr val="FF0000"/>
                </a:solidFill>
                <a:latin typeface="Tahoma" charset="0"/>
              </a:rPr>
              <a:t>*=</a:t>
            </a:r>
            <a:endParaRPr lang="en-US" sz="2200" spc="3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287338" y="6343650"/>
            <a:ext cx="609019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 dirty="0">
                <a:solidFill>
                  <a:srgbClr val="00B050"/>
                </a:solidFill>
                <a:latin typeface="Tahoma" charset="0"/>
              </a:rPr>
              <a:t>Poželjno je da ime odražava </a:t>
            </a:r>
            <a:r>
              <a:rPr lang="sr-Latn-CS" sz="2200" dirty="0" smtClean="0">
                <a:solidFill>
                  <a:srgbClr val="00B050"/>
                </a:solidFill>
                <a:latin typeface="Tahoma" charset="0"/>
              </a:rPr>
              <a:t>ulogu promjenljive!</a:t>
            </a:r>
            <a:endParaRPr lang="en-US" sz="22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22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88976"/>
            <a:ext cx="8655050" cy="47244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u="sng" dirty="0" smtClean="0"/>
              <a:t>Cjelobrojne konstante </a:t>
            </a:r>
            <a:r>
              <a:rPr lang="sr-Latn-CS" sz="2200" dirty="0" smtClean="0"/>
              <a:t>(1, 12, -45). Konstante koje počinju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 err="1" smtClean="0">
                <a:solidFill>
                  <a:srgbClr val="FF0000"/>
                </a:solidFill>
              </a:rPr>
              <a:t>nulom</a:t>
            </a:r>
            <a:r>
              <a:rPr lang="en-US" sz="2200" dirty="0" smtClean="0"/>
              <a:t>) </a:t>
            </a:r>
            <a:r>
              <a:rPr lang="sr-Latn-CS" sz="2200" dirty="0" smtClean="0"/>
              <a:t>predstavljaju brojeve zapisane </a:t>
            </a:r>
            <a:r>
              <a:rPr lang="sr-Latn-CS" sz="2200" dirty="0" smtClean="0">
                <a:solidFill>
                  <a:srgbClr val="FF0000"/>
                </a:solidFill>
              </a:rPr>
              <a:t>oktalno</a:t>
            </a:r>
            <a:r>
              <a:rPr lang="sr-Latn-CS" sz="2200" dirty="0" smtClean="0"/>
              <a:t>, dok konstante koje počinju sa </a:t>
            </a:r>
            <a:r>
              <a:rPr lang="sr-Latn-CS" sz="2200" dirty="0" smtClean="0">
                <a:solidFill>
                  <a:srgbClr val="3333CC"/>
                </a:solidFill>
              </a:rPr>
              <a:t>0x</a:t>
            </a:r>
            <a:r>
              <a:rPr lang="sr-Latn-CS" sz="2200" dirty="0" smtClean="0"/>
              <a:t> </a:t>
            </a:r>
            <a:r>
              <a:rPr lang="en-US" sz="2200" dirty="0" err="1" smtClean="0"/>
              <a:t>predstavljaju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heksadecimalne</a:t>
            </a:r>
            <a:r>
              <a:rPr lang="en-US" sz="2200" dirty="0" smtClean="0"/>
              <a:t> </a:t>
            </a:r>
            <a:r>
              <a:rPr lang="en-US" sz="2200" dirty="0" err="1" smtClean="0"/>
              <a:t>brojeve</a:t>
            </a:r>
            <a:r>
              <a:rPr lang="en-US" sz="2200" dirty="0" smtClean="0"/>
              <a:t>. Po</a:t>
            </a:r>
            <a:r>
              <a:rPr lang="sr-Latn-CS" sz="2200" dirty="0" smtClean="0"/>
              <a:t>što se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ili </a:t>
            </a:r>
            <a:r>
              <a:rPr lang="sr-Latn-CS" sz="2200" dirty="0" smtClean="0">
                <a:solidFill>
                  <a:srgbClr val="FF0000"/>
                </a:solidFill>
              </a:rPr>
              <a:t>0x</a:t>
            </a:r>
            <a:r>
              <a:rPr lang="sr-Latn-CS" sz="2200" dirty="0" smtClean="0"/>
              <a:t> navode ispred brojeva nazivaju</a:t>
            </a:r>
            <a:r>
              <a:rPr lang="en-US" sz="2200" dirty="0" smtClean="0"/>
              <a:t> se</a:t>
            </a: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chemeClr val="accent1"/>
                </a:solidFill>
              </a:rPr>
              <a:t>prefiksi</a:t>
            </a:r>
            <a:r>
              <a:rPr lang="sr-Latn-CS" sz="2200" dirty="0" smtClean="0"/>
              <a:t>. Cjelobrojnim konstantama se mogu uvesti </a:t>
            </a:r>
            <a:r>
              <a:rPr lang="sr-Latn-CS" sz="2200" dirty="0" smtClean="0">
                <a:solidFill>
                  <a:schemeClr val="accent1"/>
                </a:solidFill>
              </a:rPr>
              <a:t>sufiksi</a:t>
            </a:r>
            <a:r>
              <a:rPr lang="sr-Latn-CS" sz="2200" dirty="0" smtClean="0"/>
              <a:t> (navode se nakon broja)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.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znači da se za cjelobrojnu konstantu ostavi više mjesta u memoriji (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FF0000"/>
                </a:solidFill>
              </a:rPr>
              <a:t>long</a:t>
            </a:r>
            <a:r>
              <a:rPr lang="sr-Latn-CS" sz="2200" dirty="0" smtClean="0"/>
              <a:t>), dok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3333CC"/>
                </a:solidFill>
              </a:rPr>
              <a:t>unsigned</a:t>
            </a:r>
            <a:r>
              <a:rPr lang="sr-Latn-CS" sz="2200" dirty="0" smtClean="0"/>
              <a:t> i znači da se konstanta u memoriji zapisuje kao neoznačeni cijeli broj (broj koji ne može imati predznak, odnosno ne može biti negativan).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Dozvoljene cjelobrojne konstante su npr.: </a:t>
            </a:r>
            <a:r>
              <a:rPr lang="de-DE" sz="2200" b="1" dirty="0" smtClean="0">
                <a:solidFill>
                  <a:srgbClr val="FF0000"/>
                </a:solidFill>
                <a:cs typeface="Times New Roman" charset="0"/>
              </a:rPr>
              <a:t>0x1af</a:t>
            </a:r>
            <a:r>
              <a:rPr lang="de-DE" sz="2200" dirty="0" smtClean="0">
                <a:cs typeface="Times New Roman" charset="0"/>
              </a:rPr>
              <a:t> ili </a:t>
            </a:r>
            <a:r>
              <a:rPr lang="de-DE" sz="2200" b="1" dirty="0" smtClean="0">
                <a:solidFill>
                  <a:srgbClr val="3333CC"/>
                </a:solidFill>
                <a:cs typeface="Times New Roman" charset="0"/>
              </a:rPr>
              <a:t>017U</a:t>
            </a:r>
            <a:r>
              <a:rPr lang="sr-Latn-CS" sz="2200" dirty="0" smtClean="0"/>
              <a:t>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U našem primjeru</a:t>
            </a:r>
            <a:r>
              <a:rPr lang="en-US" sz="2200" dirty="0" smtClean="0"/>
              <a:t>,</a:t>
            </a:r>
            <a:r>
              <a:rPr lang="sr-Latn-CS" sz="2200" dirty="0" smtClean="0"/>
              <a:t> konstante su </a:t>
            </a:r>
            <a:r>
              <a:rPr lang="sr-Latn-CS" sz="2200" dirty="0" smtClean="0">
                <a:solidFill>
                  <a:srgbClr val="FF0000"/>
                </a:solidFill>
              </a:rPr>
              <a:t>3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FF0000"/>
                </a:solidFill>
              </a:rPr>
              <a:t>4</a:t>
            </a:r>
            <a:r>
              <a:rPr lang="sr-Latn-CS" sz="2200" dirty="0" smtClean="0"/>
              <a:t> i pridružene su promjenljivim </a:t>
            </a:r>
            <a:r>
              <a:rPr lang="sr-Latn-CS" sz="2200" dirty="0" smtClean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b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23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496" y="2410544"/>
            <a:ext cx="7959936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u="sng" dirty="0" smtClean="0"/>
              <a:t>Realne konstante</a:t>
            </a:r>
            <a:r>
              <a:rPr lang="sr-Latn-CS" sz="2400" dirty="0" smtClean="0"/>
              <a:t> (konstante u pokretnom zarezu ili konstante tipa float –1.1, 0.234, 1.23e6, -.128</a:t>
            </a:r>
            <a:r>
              <a:rPr lang="en-US" sz="2400" dirty="0" smtClean="0"/>
              <a:t>)</a:t>
            </a:r>
            <a:r>
              <a:rPr lang="sr-Latn-CS" sz="2400" dirty="0" smtClean="0"/>
              <a:t>. Kod ovih konstante se koriste sufiksi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</a:t>
            </a:r>
            <a:r>
              <a:rPr lang="sr-Latn-CS" sz="2400" dirty="0" smtClean="0"/>
              <a:t> za kratak memorijski zapis, </a:t>
            </a:r>
            <a:r>
              <a:rPr lang="sr-Latn-CS" sz="2400" dirty="0" smtClean="0">
                <a:solidFill>
                  <a:srgbClr val="3333CC"/>
                </a:solidFill>
              </a:rPr>
              <a:t>L</a:t>
            </a:r>
            <a:r>
              <a:rPr lang="sr-Latn-CS" sz="2400" dirty="0" smtClean="0"/>
              <a:t> za dugačak memorijski zapis.</a:t>
            </a:r>
          </a:p>
          <a:p>
            <a:pPr eaLnBrk="1" hangingPunct="1">
              <a:spcBef>
                <a:spcPct val="0"/>
              </a:spcBef>
            </a:pPr>
            <a:r>
              <a:rPr lang="sr-Latn-CS" sz="2400" u="sng" dirty="0" smtClean="0"/>
              <a:t>Znakovne konstante</a:t>
            </a:r>
            <a:r>
              <a:rPr lang="sr-Latn-CS" sz="2400" dirty="0" smtClean="0"/>
              <a:t> (konstante tipa char). U navodnicima </a:t>
            </a:r>
            <a:r>
              <a:rPr lang="en-US" sz="2400" b="1" dirty="0" smtClean="0">
                <a:cs typeface="Times New Roman" charset="0"/>
              </a:rPr>
              <a:t>'c'</a:t>
            </a:r>
            <a:r>
              <a:rPr lang="en-US" sz="2400" dirty="0" smtClean="0"/>
              <a:t> </a:t>
            </a:r>
            <a:r>
              <a:rPr lang="sr-Latn-CS" sz="2400" dirty="0" smtClean="0"/>
              <a:t>ili </a:t>
            </a:r>
            <a:r>
              <a:rPr lang="en-US" sz="2400" b="1" dirty="0" smtClean="0">
                <a:cs typeface="Times New Roman" charset="0"/>
              </a:rPr>
              <a:t>'</a:t>
            </a:r>
            <a:r>
              <a:rPr lang="en-US" sz="2400" b="1" dirty="0" smtClean="0"/>
              <a:t>\</a:t>
            </a:r>
            <a:r>
              <a:rPr lang="en-US" sz="2400" b="1" dirty="0" err="1" smtClean="0"/>
              <a:t>ooo</a:t>
            </a:r>
            <a:r>
              <a:rPr lang="en-US" sz="2400" b="1" dirty="0" smtClean="0">
                <a:cs typeface="Times New Roman" charset="0"/>
              </a:rPr>
              <a:t>'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err="1" smtClean="0"/>
              <a:t>ooo</a:t>
            </a:r>
            <a:r>
              <a:rPr lang="en-US" sz="2400" dirty="0" smtClean="0"/>
              <a:t> </a:t>
            </a:r>
            <a:r>
              <a:rPr lang="en-US" sz="2400" dirty="0" err="1" smtClean="0"/>
              <a:t>oktalni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err="1" smtClean="0"/>
              <a:t>apis</a:t>
            </a:r>
            <a:r>
              <a:rPr lang="en-US" sz="2400" dirty="0" smtClean="0"/>
              <a:t> </a:t>
            </a:r>
            <a:r>
              <a:rPr lang="en-US" sz="2400" dirty="0" err="1" smtClean="0"/>
              <a:t>broja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karakter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en-US" sz="2400" dirty="0" smtClean="0"/>
              <a:t> ASCII </a:t>
            </a:r>
            <a:r>
              <a:rPr lang="en-US" sz="2400" dirty="0" err="1" smtClean="0"/>
              <a:t>kodu</a:t>
            </a:r>
            <a:r>
              <a:rPr lang="en-US" sz="2400" dirty="0" smtClean="0"/>
              <a:t>,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b="1" dirty="0" smtClean="0">
                <a:cs typeface="Times New Roman" charset="0"/>
              </a:rPr>
              <a:t>'</a:t>
            </a:r>
            <a:r>
              <a:rPr lang="en-US" sz="2400" b="1" dirty="0" smtClean="0"/>
              <a:t>\</a:t>
            </a:r>
            <a:r>
              <a:rPr lang="en-US" sz="2400" b="1" dirty="0" err="1" smtClean="0"/>
              <a:t>xhh</a:t>
            </a:r>
            <a:r>
              <a:rPr lang="sr-Latn-ME" sz="2400" b="1" dirty="0" smtClean="0"/>
              <a:t>h</a:t>
            </a:r>
            <a:r>
              <a:rPr lang="en-US" sz="2400" b="1" dirty="0" smtClean="0">
                <a:cs typeface="Times New Roman" charset="0"/>
              </a:rPr>
              <a:t>’</a:t>
            </a:r>
            <a:r>
              <a:rPr lang="sr-Latn-ME" sz="2400" dirty="0" smtClean="0"/>
              <a:t>,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err="1" smtClean="0"/>
              <a:t>hh</a:t>
            </a:r>
            <a:r>
              <a:rPr lang="sr-Latn-ME" sz="2400" b="1" dirty="0" smtClean="0"/>
              <a:t>h</a:t>
            </a:r>
            <a:r>
              <a:rPr lang="en-US" sz="2400" dirty="0" smtClean="0"/>
              <a:t> </a:t>
            </a:r>
            <a:r>
              <a:rPr lang="en-US" sz="2400" dirty="0" err="1" smtClean="0"/>
              <a:t>heksadecimalni</a:t>
            </a:r>
            <a:r>
              <a:rPr lang="en-US" sz="2400" dirty="0" smtClean="0"/>
              <a:t> </a:t>
            </a:r>
            <a:r>
              <a:rPr lang="en-US" sz="2400" dirty="0" err="1" smtClean="0"/>
              <a:t>zapis</a:t>
            </a:r>
            <a:r>
              <a:rPr lang="en-US" sz="2400" dirty="0" smtClean="0"/>
              <a:t> </a:t>
            </a:r>
            <a:r>
              <a:rPr lang="en-US" sz="2400" dirty="0" err="1" smtClean="0"/>
              <a:t>karaktera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spcBef>
                <a:spcPct val="0"/>
              </a:spcBef>
            </a:pPr>
            <a:endParaRPr lang="en-US" sz="2400" dirty="0" smtClean="0"/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5758296" y="3172544"/>
            <a:ext cx="1371600" cy="304800"/>
          </a:xfrm>
          <a:custGeom>
            <a:avLst/>
            <a:gdLst>
              <a:gd name="T0" fmla="*/ 0 w 1152"/>
              <a:gd name="T1" fmla="*/ 0 h 192"/>
              <a:gd name="T2" fmla="*/ 0 w 1152"/>
              <a:gd name="T3" fmla="*/ 2147483647 h 192"/>
              <a:gd name="T4" fmla="*/ 2147483647 w 1152"/>
              <a:gd name="T5" fmla="*/ 2147483647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192">
                <a:moveTo>
                  <a:pt x="0" y="0"/>
                </a:moveTo>
                <a:lnTo>
                  <a:pt x="0" y="192"/>
                </a:lnTo>
                <a:lnTo>
                  <a:pt x="1152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6672696" y="3172544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206096" y="3293194"/>
            <a:ext cx="139835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dirty="0">
                <a:solidFill>
                  <a:srgbClr val="00B050"/>
                </a:solidFill>
                <a:latin typeface="Tahoma" charset="0"/>
              </a:rPr>
              <a:t>obratiti pažnju</a:t>
            </a:r>
            <a:endParaRPr lang="en-US" sz="14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1143000" y="5943600"/>
            <a:ext cx="609600" cy="609600"/>
          </a:xfrm>
          <a:custGeom>
            <a:avLst/>
            <a:gdLst>
              <a:gd name="T0" fmla="*/ 0 w 384"/>
              <a:gd name="T1" fmla="*/ 0 h 384"/>
              <a:gd name="T2" fmla="*/ 0 w 384"/>
              <a:gd name="T3" fmla="*/ 2147483647 h 384"/>
              <a:gd name="T4" fmla="*/ 2147483647 w 384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4" h="384">
                <a:moveTo>
                  <a:pt x="0" y="0"/>
                </a:moveTo>
                <a:lnTo>
                  <a:pt x="0" y="384"/>
                </a:lnTo>
                <a:lnTo>
                  <a:pt x="384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11410" y="6364852"/>
            <a:ext cx="6096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  <a:latin typeface="Tahoma" charset="0"/>
              </a:rPr>
              <a:t>\ najavljuje da karakteri koji slijede imaju specijalno zna</a:t>
            </a:r>
            <a:r>
              <a:rPr lang="sr-Latn-CS" sz="1600">
                <a:solidFill>
                  <a:srgbClr val="FF0000"/>
                </a:solidFill>
                <a:latin typeface="Tahoma" charset="0"/>
              </a:rPr>
              <a:t>čenje</a:t>
            </a:r>
            <a:endParaRPr lang="en-US" sz="160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24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94520"/>
            <a:ext cx="8431088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Neka od specijalnih karaktera nakon </a:t>
            </a:r>
            <a:r>
              <a:rPr lang="sr-Latn-CS" sz="2400" dirty="0">
                <a:solidFill>
                  <a:srgbClr val="FF0000"/>
                </a:solidFill>
              </a:rPr>
              <a:t>kose </a:t>
            </a:r>
            <a:r>
              <a:rPr lang="sr-Latn-CS" sz="2400" dirty="0" smtClean="0">
                <a:solidFill>
                  <a:srgbClr val="FF0000"/>
                </a:solidFill>
              </a:rPr>
              <a:t>crte </a:t>
            </a:r>
            <a:r>
              <a:rPr lang="sr-Latn-CS" sz="2400" dirty="0">
                <a:solidFill>
                  <a:srgbClr val="FF0000"/>
                </a:solidFill>
              </a:rPr>
              <a:t>unazad '</a:t>
            </a:r>
            <a:r>
              <a:rPr lang="en-US" sz="2400" dirty="0" smtClean="0">
                <a:solidFill>
                  <a:srgbClr val="FF0000"/>
                </a:solidFill>
              </a:rPr>
              <a:t>\</a:t>
            </a:r>
            <a:r>
              <a:rPr lang="sr-Latn-CS" sz="2400" dirty="0" smtClean="0">
                <a:solidFill>
                  <a:srgbClr val="FF0000"/>
                </a:solidFill>
              </a:rPr>
              <a:t>'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ME" sz="2400" dirty="0" smtClean="0"/>
              <a:t>(eng. backslash)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'\n'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u </a:t>
            </a:r>
            <a:r>
              <a:rPr lang="en-US" sz="2000" dirty="0" err="1" smtClean="0">
                <a:cs typeface="Times New Roman" charset="0"/>
              </a:rPr>
              <a:t>novi</a:t>
            </a:r>
            <a:r>
              <a:rPr lang="en-US" sz="2000" dirty="0" smtClean="0">
                <a:cs typeface="Times New Roman" charset="0"/>
              </a:rPr>
              <a:t> red (</a:t>
            </a:r>
            <a:r>
              <a:rPr lang="en-US" sz="2000" dirty="0" err="1" smtClean="0">
                <a:cs typeface="Times New Roman" charset="0"/>
              </a:rPr>
              <a:t>koristi</a:t>
            </a:r>
            <a:r>
              <a:rPr lang="sr-Latn-CS" sz="2000" dirty="0" smtClean="0"/>
              <a:t>ć</a:t>
            </a:r>
            <a:r>
              <a:rPr lang="en-US" sz="2000" dirty="0" smtClean="0">
                <a:cs typeface="Times New Roman" charset="0"/>
              </a:rPr>
              <a:t>emo </a:t>
            </a:r>
            <a:r>
              <a:rPr lang="en-US" sz="2000" dirty="0" err="1" smtClean="0">
                <a:cs typeface="Times New Roman" charset="0"/>
              </a:rPr>
              <a:t>ga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veoma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esto</a:t>
            </a:r>
            <a:r>
              <a:rPr lang="sr-Latn-CS" sz="2000" dirty="0" smtClean="0"/>
              <a:t> </a:t>
            </a:r>
            <a:r>
              <a:rPr lang="en-US" sz="2000" dirty="0" smtClean="0"/>
              <a:t>a </a:t>
            </a:r>
            <a:r>
              <a:rPr lang="en-US" sz="2000" dirty="0" err="1" smtClean="0"/>
              <a:t>kori</a:t>
            </a:r>
            <a:r>
              <a:rPr lang="sr-Latn-CS" sz="2000" dirty="0" smtClean="0"/>
              <a:t>šćen je i u našem primjeru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'\t'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kao</a:t>
            </a:r>
            <a:r>
              <a:rPr lang="en-US" sz="2000" dirty="0" smtClean="0">
                <a:cs typeface="Times New Roman" charset="0"/>
              </a:rPr>
              <a:t> taster tab </a:t>
            </a:r>
            <a:r>
              <a:rPr lang="en-US" sz="2000" dirty="0" err="1" smtClean="0">
                <a:cs typeface="Times New Roman" charset="0"/>
              </a:rPr>
              <a:t>koji</a:t>
            </a:r>
            <a:r>
              <a:rPr lang="en-US" sz="2000" dirty="0" smtClean="0">
                <a:cs typeface="Times New Roman" charset="0"/>
              </a:rPr>
              <a:t> se </a:t>
            </a:r>
            <a:r>
              <a:rPr lang="en-US" sz="2000" dirty="0" err="1" smtClean="0">
                <a:cs typeface="Times New Roman" charset="0"/>
              </a:rPr>
              <a:t>nalazi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tastaturi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'\v'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smtClean="0">
                <a:cs typeface="Times New Roman" charset="0"/>
              </a:rPr>
              <a:t>je </a:t>
            </a:r>
            <a:r>
              <a:rPr lang="en-US" sz="2000" dirty="0" err="1" smtClean="0">
                <a:cs typeface="Times New Roman" charset="0"/>
              </a:rPr>
              <a:t>vertikalna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'\b'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povratak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jedan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karakter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unazad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'\r'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po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teku</a:t>
            </a:r>
            <a:r>
              <a:rPr lang="sr-Latn-CS" sz="2000" dirty="0" smtClean="0"/>
              <a:t>ć</a:t>
            </a:r>
            <a:r>
              <a:rPr lang="en-US" sz="2000" dirty="0" err="1" smtClean="0">
                <a:cs typeface="Times New Roman" charset="0"/>
              </a:rPr>
              <a:t>eg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reda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'\f'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novu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stranicu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'\a'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daje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nika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ra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unara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bip</a:t>
            </a:r>
            <a:r>
              <a:rPr lang="en-US" sz="2000" dirty="0" smtClean="0">
                <a:cs typeface="Times New Roman" charset="0"/>
              </a:rPr>
              <a:t>), </a:t>
            </a:r>
            <a:endParaRPr lang="sr-Latn-C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b="1" dirty="0">
                <a:solidFill>
                  <a:srgbClr val="FF0000"/>
                </a:solidFill>
                <a:ea typeface="ＭＳ Ｐゴシック" charset="-128"/>
              </a:rPr>
              <a:t>\'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dirty="0" smtClean="0">
                <a:ea typeface="ＭＳ Ｐゴシック" charset="-128"/>
              </a:rPr>
              <a:t>, 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b="1" dirty="0">
                <a:solidFill>
                  <a:srgbClr val="FF0000"/>
                </a:solidFill>
                <a:ea typeface="ＭＳ Ｐゴシック" charset="-128"/>
              </a:rPr>
              <a:t>\"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dirty="0" err="1" smtClean="0">
                <a:ea typeface="ＭＳ Ｐゴシック" charset="-128"/>
              </a:rPr>
              <a:t>i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b="1" spc="-40" dirty="0">
                <a:solidFill>
                  <a:srgbClr val="FF0000"/>
                </a:solidFill>
                <a:ea typeface="ＭＳ Ｐゴシック" charset="-128"/>
              </a:rPr>
              <a:t>\\</a:t>
            </a:r>
            <a:r>
              <a:rPr lang="en-US" altLang="ja-JP" sz="2000" b="1" dirty="0" smtClean="0">
                <a:ea typeface="ＭＳ Ｐゴシック" charset="-128"/>
              </a:rPr>
              <a:t>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sr-Latn-CS" altLang="ja-JP" sz="2000" dirty="0" smtClean="0"/>
              <a:t>ove kombinacije redom znače apostrof, navodnike, ili samu backslash crtu (ovi simboli sami bez backslash crte imaju specijalnu namjenu u programskom jeziku C).</a:t>
            </a:r>
            <a:endParaRPr lang="en-US" sz="2000" dirty="0" smtClean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25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simboli</a:t>
            </a:r>
            <a:endParaRPr 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Već smo ih naveli kao nešto što ne može da se nalazi u okviru imena (identifikatora). </a:t>
            </a:r>
            <a:r>
              <a:rPr lang="sr-Latn-CS" sz="2400" dirty="0" smtClean="0"/>
              <a:t>Specijalni simboli: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      </a:t>
            </a:r>
            <a:r>
              <a:rPr lang="de-DE" sz="2300" b="1" dirty="0" smtClean="0">
                <a:cs typeface="Times New Roman" charset="0"/>
              </a:rPr>
              <a:t>~ </a:t>
            </a:r>
            <a:r>
              <a:rPr lang="de-DE" sz="2300" b="1" dirty="0" smtClean="0">
                <a:cs typeface="Times New Roman" charset="0"/>
              </a:rPr>
              <a:t>! @ # $ % ^ &amp; </a:t>
            </a:r>
            <a:r>
              <a:rPr lang="de-DE" sz="2300" b="1" dirty="0" smtClean="0">
                <a:solidFill>
                  <a:srgbClr val="3333CC"/>
                </a:solidFill>
                <a:cs typeface="Times New Roman" charset="0"/>
              </a:rPr>
              <a:t>( ) [ ] { }</a:t>
            </a:r>
            <a:r>
              <a:rPr lang="de-DE" sz="2300" b="1" dirty="0" smtClean="0">
                <a:cs typeface="Times New Roman" charset="0"/>
              </a:rPr>
              <a:t> ; : ' " \ | </a:t>
            </a:r>
            <a:r>
              <a:rPr lang="de-DE" sz="2300" b="1" dirty="0" smtClean="0">
                <a:solidFill>
                  <a:schemeClr val="accent1"/>
                </a:solidFill>
                <a:cs typeface="Times New Roman" charset="0"/>
              </a:rPr>
              <a:t>&lt; &gt;</a:t>
            </a:r>
            <a:r>
              <a:rPr lang="de-DE" sz="2300" b="1" dirty="0" smtClean="0">
                <a:cs typeface="Times New Roman" charset="0"/>
              </a:rPr>
              <a:t> ? </a:t>
            </a:r>
            <a:r>
              <a:rPr lang="de-DE" sz="2300" b="1" dirty="0" smtClean="0">
                <a:cs typeface="Times New Roman" charset="0"/>
              </a:rPr>
              <a:t>. </a:t>
            </a:r>
            <a:r>
              <a:rPr lang="de-DE" sz="2300" b="1" dirty="0" smtClean="0">
                <a:cs typeface="Times New Roman" charset="0"/>
              </a:rPr>
              <a:t>,</a:t>
            </a:r>
            <a:r>
              <a:rPr lang="sr-Latn-CS" sz="2300" b="1" dirty="0" smtClean="0"/>
              <a:t> </a:t>
            </a:r>
            <a:r>
              <a:rPr lang="de-DE" sz="2300" b="1" dirty="0" smtClean="0">
                <a:solidFill>
                  <a:srgbClr val="FF0000"/>
                </a:solidFill>
                <a:cs typeface="Times New Roman" charset="0"/>
              </a:rPr>
              <a:t>+ - / *</a:t>
            </a:r>
            <a:r>
              <a:rPr lang="sr-Latn-CS" sz="2300" b="1" dirty="0" smtClean="0"/>
              <a:t> </a:t>
            </a:r>
            <a:r>
              <a:rPr lang="de-DE" sz="2300" b="1" dirty="0" smtClean="0">
                <a:cs typeface="Times New Roman" charset="0"/>
              </a:rPr>
              <a:t>=</a:t>
            </a:r>
            <a:endParaRPr lang="sr-Latn-CS" sz="23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de-DE" sz="2400" b="1" dirty="0" smtClean="0">
                <a:cs typeface="Times New Roman" charset="0"/>
              </a:rPr>
              <a:t>  </a:t>
            </a:r>
            <a:endParaRPr lang="sr-Latn-CS" sz="2400" b="1" dirty="0" smtClean="0"/>
          </a:p>
          <a:p>
            <a:pPr eaLnBrk="1" hangingPunct="1"/>
            <a:endParaRPr lang="en-US" sz="2400" b="1" dirty="0" smtClean="0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7463478" y="3392002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5" name="Freeform 5"/>
          <p:cNvSpPr>
            <a:spLocks/>
          </p:cNvSpPr>
          <p:nvPr/>
        </p:nvSpPr>
        <p:spPr bwMode="auto">
          <a:xfrm>
            <a:off x="7162800" y="3392002"/>
            <a:ext cx="832792" cy="2438400"/>
          </a:xfrm>
          <a:custGeom>
            <a:avLst/>
            <a:gdLst>
              <a:gd name="T0" fmla="*/ 2147483647 w 720"/>
              <a:gd name="T1" fmla="*/ 0 h 480"/>
              <a:gd name="T2" fmla="*/ 2147483647 w 720"/>
              <a:gd name="T3" fmla="*/ 2147483647 h 480"/>
              <a:gd name="T4" fmla="*/ 0 w 720"/>
              <a:gd name="T5" fmla="*/ 2147483647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480">
                <a:moveTo>
                  <a:pt x="720" y="0"/>
                </a:moveTo>
                <a:lnTo>
                  <a:pt x="720" y="480"/>
                </a:lnTo>
                <a:lnTo>
                  <a:pt x="0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3411634" y="5636680"/>
            <a:ext cx="390864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rgbClr val="FF0000"/>
                </a:solidFill>
                <a:latin typeface="Tahoma" charset="0"/>
              </a:rPr>
              <a:t>oznake osnovnih matematičkih operacija</a:t>
            </a:r>
            <a:endParaRPr lang="en-US" sz="160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3396048" y="3392002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8" name="Freeform 9"/>
          <p:cNvSpPr>
            <a:spLocks/>
          </p:cNvSpPr>
          <p:nvPr/>
        </p:nvSpPr>
        <p:spPr bwMode="auto">
          <a:xfrm>
            <a:off x="762000" y="3392002"/>
            <a:ext cx="3233936" cy="762000"/>
          </a:xfrm>
          <a:custGeom>
            <a:avLst/>
            <a:gdLst>
              <a:gd name="T0" fmla="*/ 2147483647 w 2016"/>
              <a:gd name="T1" fmla="*/ 0 h 480"/>
              <a:gd name="T2" fmla="*/ 2147483647 w 2016"/>
              <a:gd name="T3" fmla="*/ 2147483647 h 480"/>
              <a:gd name="T4" fmla="*/ 0 w 2016"/>
              <a:gd name="T5" fmla="*/ 2147483647 h 480"/>
              <a:gd name="T6" fmla="*/ 0 w 2016"/>
              <a:gd name="T7" fmla="*/ 2147483647 h 480"/>
              <a:gd name="T8" fmla="*/ 2147483647 w 2016"/>
              <a:gd name="T9" fmla="*/ 2147483647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6" h="480">
                <a:moveTo>
                  <a:pt x="2016" y="0"/>
                </a:moveTo>
                <a:lnTo>
                  <a:pt x="2016" y="192"/>
                </a:lnTo>
                <a:lnTo>
                  <a:pt x="0" y="192"/>
                </a:lnTo>
                <a:lnTo>
                  <a:pt x="0" y="480"/>
                </a:lnTo>
                <a:lnTo>
                  <a:pt x="384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1403648" y="3828242"/>
            <a:ext cx="4824536" cy="151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500" dirty="0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dirty="0">
                <a:solidFill>
                  <a:srgbClr val="3333CC"/>
                </a:solidFill>
                <a:latin typeface="Tahoma" charset="0"/>
              </a:rPr>
              <a:t>agrade koje se koriste redom za</a:t>
            </a:r>
            <a:r>
              <a:rPr lang="en-US" sz="1500" dirty="0">
                <a:solidFill>
                  <a:srgbClr val="3333CC"/>
                </a:solidFill>
                <a:latin typeface="Tahoma" charset="0"/>
              </a:rPr>
              <a:t>:</a:t>
            </a:r>
            <a:r>
              <a:rPr lang="sr-Latn-CS" sz="1500" dirty="0">
                <a:solidFill>
                  <a:srgbClr val="3333CC"/>
                </a:solidFill>
                <a:latin typeface="Tahoma" charset="0"/>
              </a:rPr>
              <a:t> davanje prioriteta operacija (ili poziv funkcije), indeksiranje nizova i matrica i za označavanje bloka naredbi. </a:t>
            </a:r>
            <a:endParaRPr lang="sr-Latn-CS" sz="1500" dirty="0" smtClean="0">
              <a:solidFill>
                <a:srgbClr val="3333CC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</a:pPr>
            <a:r>
              <a:rPr lang="en-US" sz="1500" dirty="0" smtClean="0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dirty="0">
                <a:solidFill>
                  <a:srgbClr val="3333CC"/>
                </a:solidFill>
                <a:latin typeface="Tahoma" charset="0"/>
              </a:rPr>
              <a:t>agradni izrazi moraju biti korektni, što znači da svaka otvorena zagrada mora biti zatvorena i to po pravilnom redosljedu (prvo se zatvaraju unutrašnje pa spoljašnje)</a:t>
            </a:r>
            <a:endParaRPr lang="en-US" sz="1500" dirty="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 flipV="1">
            <a:off x="6063048" y="3315802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1" name="Freeform 12"/>
          <p:cNvSpPr>
            <a:spLocks/>
          </p:cNvSpPr>
          <p:nvPr/>
        </p:nvSpPr>
        <p:spPr bwMode="auto">
          <a:xfrm>
            <a:off x="6419334" y="3315802"/>
            <a:ext cx="914400" cy="533400"/>
          </a:xfrm>
          <a:custGeom>
            <a:avLst/>
            <a:gdLst>
              <a:gd name="T0" fmla="*/ 0 w 672"/>
              <a:gd name="T1" fmla="*/ 0 h 336"/>
              <a:gd name="T2" fmla="*/ 0 w 672"/>
              <a:gd name="T3" fmla="*/ 2147483647 h 336"/>
              <a:gd name="T4" fmla="*/ 2147483647 w 672"/>
              <a:gd name="T5" fmla="*/ 2147483647 h 336"/>
              <a:gd name="T6" fmla="*/ 2147483647 w 672"/>
              <a:gd name="T7" fmla="*/ 2147483647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2" h="336">
                <a:moveTo>
                  <a:pt x="0" y="0"/>
                </a:moveTo>
                <a:lnTo>
                  <a:pt x="0" y="240"/>
                </a:lnTo>
                <a:lnTo>
                  <a:pt x="672" y="240"/>
                </a:lnTo>
                <a:lnTo>
                  <a:pt x="672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6300192" y="3849202"/>
            <a:ext cx="1695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500" dirty="0">
                <a:solidFill>
                  <a:schemeClr val="accent1"/>
                </a:solidFill>
                <a:latin typeface="Tahoma" charset="0"/>
              </a:rPr>
              <a:t>pored značenja manje od i veće </a:t>
            </a:r>
            <a:r>
              <a:rPr lang="sr-Latn-CS" sz="1500" dirty="0" smtClean="0">
                <a:solidFill>
                  <a:schemeClr val="accent1"/>
                </a:solidFill>
                <a:latin typeface="Tahoma" charset="0"/>
              </a:rPr>
              <a:t>od, </a:t>
            </a:r>
            <a:r>
              <a:rPr lang="sr-Latn-CS" sz="1500" dirty="0">
                <a:solidFill>
                  <a:schemeClr val="accent1"/>
                </a:solidFill>
                <a:latin typeface="Tahoma" charset="0"/>
              </a:rPr>
              <a:t>koriste se kod pretprocesora</a:t>
            </a:r>
            <a:endParaRPr lang="en-US" sz="1500" dirty="0">
              <a:solidFill>
                <a:schemeClr val="accent1"/>
              </a:solidFill>
              <a:latin typeface="Tahoma" charset="0"/>
            </a:endParaRPr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179512" y="6271553"/>
            <a:ext cx="3411634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charset="0"/>
              </a:rPr>
              <a:t>Sa ostalim specijalnim simbolima upoznaćemo se kasnije detaljno!!!</a:t>
            </a:r>
            <a:endParaRPr lang="en-US" sz="1600" dirty="0">
              <a:latin typeface="Tahoma" charset="0"/>
            </a:endParaRPr>
          </a:p>
        </p:txBody>
      </p:sp>
      <p:sp>
        <p:nvSpPr>
          <p:cNvPr id="40974" name="Text Box 15"/>
          <p:cNvSpPr txBox="1">
            <a:spLocks noChangeArrowheads="1"/>
          </p:cNvSpPr>
          <p:nvPr/>
        </p:nvSpPr>
        <p:spPr bwMode="auto">
          <a:xfrm>
            <a:off x="4166054" y="6237312"/>
            <a:ext cx="379032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Identifikujte i diskutujte primjenu pojedinih simbola u našem primjeru!</a:t>
            </a:r>
            <a:endParaRPr lang="en-US" sz="160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26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Rezervisane riječi</a:t>
            </a:r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4248472"/>
            <a:ext cx="8712968" cy="234888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/>
              <a:t>N</a:t>
            </a:r>
            <a:r>
              <a:rPr lang="en-US" sz="2000" dirty="0"/>
              <a:t>a </a:t>
            </a:r>
            <a:r>
              <a:rPr lang="sr-Latn-CS" sz="2000" dirty="0"/>
              <a:t>pr</a:t>
            </a:r>
            <a:r>
              <a:rPr lang="en-US" sz="2000" dirty="0" err="1"/>
              <a:t>imjer</a:t>
            </a:r>
            <a:r>
              <a:rPr lang="en-US" sz="2000" dirty="0"/>
              <a:t>,</a:t>
            </a:r>
            <a:r>
              <a:rPr lang="sr-Latn-CS" sz="2000" dirty="0"/>
              <a:t> programski jezik C koristi riječ </a:t>
            </a:r>
            <a:r>
              <a:rPr lang="sr-Latn-CS" sz="2000" dirty="0">
                <a:solidFill>
                  <a:srgbClr val="FF0000"/>
                </a:solidFill>
              </a:rPr>
              <a:t>int</a:t>
            </a:r>
            <a:r>
              <a:rPr lang="sr-Latn-CS" sz="2000" dirty="0"/>
              <a:t> kao najavu cjelobrojne promjenljive. Nijedno ime u programu ne može biti int </a:t>
            </a:r>
            <a:r>
              <a:rPr lang="sr-Latn-CS" sz="2000" dirty="0"/>
              <a:t>(može, recimo, int2, ali i to treba izbjegavati</a:t>
            </a:r>
            <a:r>
              <a:rPr lang="sr-Latn-CS" sz="2000" dirty="0"/>
              <a:t>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Programski </a:t>
            </a:r>
            <a:r>
              <a:rPr lang="sr-Latn-CS" sz="2000" dirty="0" smtClean="0"/>
              <a:t>jezik C posjeduje programske biblioteke koje se po potrebi mogu uključivati u </a:t>
            </a:r>
            <a:r>
              <a:rPr lang="sr-Latn-CS" sz="2000" dirty="0" smtClean="0"/>
              <a:t>kôd</a:t>
            </a:r>
            <a:r>
              <a:rPr lang="sr-Latn-CS" sz="2000" dirty="0" smtClean="0"/>
              <a:t>. Ako je programska biblioteka uključena</a:t>
            </a:r>
            <a:r>
              <a:rPr lang="en-US" sz="2000" dirty="0" smtClean="0"/>
              <a:t>,</a:t>
            </a:r>
            <a:r>
              <a:rPr lang="sr-Latn-CS" sz="2000" dirty="0" smtClean="0"/>
              <a:t> sva navedena imena u njoj se ponašaju kao ključne riječi i ne mogu se koristiti za imena u našem </a:t>
            </a:r>
            <a:r>
              <a:rPr lang="sr-Latn-CS" sz="2000" dirty="0" smtClean="0"/>
              <a:t>kôdu</a:t>
            </a:r>
            <a:r>
              <a:rPr lang="sr-Latn-CS" sz="2000" dirty="0" smtClean="0"/>
              <a:t>. U našem primjeru je uključena programska biblioteka </a:t>
            </a:r>
            <a:r>
              <a:rPr lang="sr-Latn-CS" sz="2000" dirty="0" smtClean="0">
                <a:solidFill>
                  <a:srgbClr val="FF0000"/>
                </a:solidFill>
              </a:rPr>
              <a:t>stdio.h</a:t>
            </a:r>
            <a:r>
              <a:rPr lang="sr-Latn-CS" sz="2000" dirty="0" smtClean="0"/>
              <a:t>, </a:t>
            </a:r>
            <a:r>
              <a:rPr lang="sr-Latn-CS" sz="2000" dirty="0" smtClean="0"/>
              <a:t>u </a:t>
            </a:r>
            <a:r>
              <a:rPr lang="sr-Latn-CS" sz="2000" dirty="0" smtClean="0"/>
              <a:t>kojoj je definisana funkcija </a:t>
            </a:r>
            <a:r>
              <a:rPr lang="sr-Latn-CS" sz="2000" dirty="0" smtClean="0">
                <a:solidFill>
                  <a:srgbClr val="FF0000"/>
                </a:solidFill>
              </a:rPr>
              <a:t>printf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5785" y="2276872"/>
            <a:ext cx="482027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kern="0" dirty="0" smtClean="0"/>
              <a:t>Određeni skup riječi programski jezik C koristi za naredbe i najavu tipa podataka promjenljivih. Nazivaju se </a:t>
            </a:r>
            <a:r>
              <a:rPr lang="sr-Latn-CS" sz="2000" kern="0" dirty="0" smtClean="0">
                <a:solidFill>
                  <a:srgbClr val="FF0000"/>
                </a:solidFill>
              </a:rPr>
              <a:t>rezervisane </a:t>
            </a:r>
            <a:r>
              <a:rPr lang="sr-Latn-CS" sz="2000" kern="0" dirty="0" smtClean="0"/>
              <a:t>ili </a:t>
            </a:r>
            <a:r>
              <a:rPr lang="sr-Latn-CS" sz="2000" kern="0" dirty="0" smtClean="0">
                <a:solidFill>
                  <a:srgbClr val="FF0000"/>
                </a:solidFill>
              </a:rPr>
              <a:t>ključne riječi</a:t>
            </a:r>
            <a:r>
              <a:rPr lang="sr-Latn-CS" sz="2000" kern="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kern="0" dirty="0" smtClean="0"/>
              <a:t>Imena (identifikatori) promjenljivih ne mogu biti ista kao ključne riječi.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430308"/>
            <a:ext cx="3747919" cy="1574756"/>
          </a:xfrm>
          <a:prstGeom prst="rect">
            <a:avLst/>
          </a:prstGeom>
          <a:ln>
            <a:solidFill>
              <a:srgbClr val="9933FF"/>
            </a:solidFill>
          </a:ln>
        </p:spPr>
      </p:pic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27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Stringovi</a:t>
            </a:r>
            <a:endParaRPr 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420888"/>
            <a:ext cx="8784975" cy="3600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Stringovi </a:t>
            </a:r>
            <a:r>
              <a:rPr lang="sr-Latn-CS" sz="2400" dirty="0" smtClean="0"/>
              <a:t>su nizovi </a:t>
            </a:r>
            <a:r>
              <a:rPr lang="sr-Latn-CS" sz="2400" dirty="0" smtClean="0"/>
              <a:t>karaktera navedeni unutar znaka navoda, </a:t>
            </a:r>
            <a:r>
              <a:rPr lang="sr-Latn-CS" sz="2400" dirty="0" smtClean="0"/>
              <a:t>npr. </a:t>
            </a:r>
            <a:r>
              <a:rPr lang="sr-Latn-CS" sz="2400" b="1" dirty="0"/>
              <a:t>"</a:t>
            </a:r>
            <a:r>
              <a:rPr lang="sr-Latn-CS" sz="2400" b="1" dirty="0" smtClean="0"/>
              <a:t>tekst"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Dakle, pojedinačni karakteri se navode unutar apostrofa (npr</a:t>
            </a:r>
            <a:r>
              <a:rPr lang="sr-Latn-CS" sz="2400" dirty="0"/>
              <a:t>. </a:t>
            </a:r>
            <a:r>
              <a:rPr lang="sr-Latn-CS" sz="2400" dirty="0" smtClean="0">
                <a:solidFill>
                  <a:srgbClr val="FF0000"/>
                </a:solidFill>
              </a:rPr>
              <a:t>'#'</a:t>
            </a:r>
            <a:r>
              <a:rPr lang="sr-Latn-CS" sz="2400" dirty="0" smtClean="0"/>
              <a:t>, </a:t>
            </a:r>
            <a:r>
              <a:rPr lang="sr-Latn-CS" sz="2400" dirty="0">
                <a:solidFill>
                  <a:srgbClr val="FF0000"/>
                </a:solidFill>
              </a:rPr>
              <a:t>'</a:t>
            </a:r>
            <a:r>
              <a:rPr lang="en-US" sz="2400" dirty="0">
                <a:solidFill>
                  <a:srgbClr val="FF0000"/>
                </a:solidFill>
              </a:rPr>
              <a:t>@</a:t>
            </a:r>
            <a:r>
              <a:rPr lang="sr-Latn-CS" sz="2400" dirty="0">
                <a:solidFill>
                  <a:srgbClr val="FF0000"/>
                </a:solidFill>
              </a:rPr>
              <a:t>'</a:t>
            </a:r>
            <a:r>
              <a:rPr lang="sr-Latn-CS" sz="2400" dirty="0" smtClean="0"/>
              <a:t>), </a:t>
            </a:r>
            <a:r>
              <a:rPr lang="sr-Latn-CS" sz="2400" dirty="0" smtClean="0"/>
              <a:t>a stringovi unutar znaka navoda</a:t>
            </a:r>
            <a:r>
              <a:rPr lang="en-US" sz="2400" dirty="0" smtClean="0"/>
              <a:t> (</a:t>
            </a:r>
            <a:r>
              <a:rPr lang="en-US" sz="2400" dirty="0" err="1" smtClean="0"/>
              <a:t>npr</a:t>
            </a:r>
            <a:r>
              <a:rPr lang="en-US" sz="2400" dirty="0"/>
              <a:t>. </a:t>
            </a:r>
            <a:r>
              <a:rPr lang="en-U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#</a:t>
            </a:r>
            <a:r>
              <a:rPr lang="en-US" sz="2400" dirty="0" smtClean="0">
                <a:solidFill>
                  <a:srgbClr val="3333CC"/>
                </a:solidFill>
              </a:rPr>
              <a:t>@"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</a:t>
            </a:r>
            <a:r>
              <a:rPr lang="sr-Latn-CS" sz="2400" dirty="0" smtClean="0"/>
              <a:t>se unutar stringa nalazi </a:t>
            </a:r>
            <a:r>
              <a:rPr lang="en-US" sz="2400" dirty="0" err="1" smtClean="0"/>
              <a:t>kosa</a:t>
            </a:r>
            <a:r>
              <a:rPr lang="en-US" sz="2400" dirty="0" smtClean="0"/>
              <a:t> </a:t>
            </a:r>
            <a:r>
              <a:rPr lang="sr-Latn-CS" sz="2400" dirty="0" smtClean="0"/>
              <a:t>crta</a:t>
            </a:r>
            <a:r>
              <a:rPr lang="en-US" sz="2400" dirty="0" smtClean="0"/>
              <a:t> </a:t>
            </a:r>
            <a:r>
              <a:rPr lang="en-US" sz="2400" dirty="0" err="1" smtClean="0"/>
              <a:t>unazad</a:t>
            </a:r>
            <a:r>
              <a:rPr lang="en-US" sz="2400" dirty="0" smtClean="0"/>
              <a:t> </a:t>
            </a:r>
            <a:r>
              <a:rPr lang="sr-Latn-CS" sz="2400" dirty="0" smtClean="0"/>
              <a:t>onda </a:t>
            </a:r>
            <a:r>
              <a:rPr lang="sr-Latn-CS" sz="2400" dirty="0" smtClean="0"/>
              <a:t>ono što slijedi za njom ima specijalno značenje </a:t>
            </a:r>
            <a:r>
              <a:rPr lang="en-US" sz="2400" dirty="0"/>
              <a:t>(</a:t>
            </a:r>
            <a:r>
              <a:rPr lang="sr-Latn-CS" sz="2400" dirty="0" smtClean="0"/>
              <a:t>objašnjeno </a:t>
            </a:r>
            <a:r>
              <a:rPr lang="sr-Latn-CS" sz="2400" dirty="0" smtClean="0"/>
              <a:t>kod znakovnih </a:t>
            </a:r>
            <a:r>
              <a:rPr lang="sr-Latn-CS" sz="2400" dirty="0" smtClean="0"/>
              <a:t>konstanti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Analizirajte</a:t>
            </a:r>
            <a:r>
              <a:rPr lang="sr-Latn-CS" sz="2400" dirty="0" smtClean="0"/>
              <a:t> </a:t>
            </a:r>
            <a:r>
              <a:rPr lang="sr-Latn-CS" sz="2400" dirty="0" smtClean="0"/>
              <a:t>string koji je korišten kao argument funkcije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 u našem primjeru</a:t>
            </a:r>
            <a:r>
              <a:rPr lang="sr-Latn-CS" sz="2400" dirty="0" smtClean="0"/>
              <a:t>.</a:t>
            </a:r>
            <a:endParaRPr lang="sr-Latn-CS" sz="2400" dirty="0" smtClean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28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</a:t>
            </a:r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384" y="2085801"/>
            <a:ext cx="7946358" cy="2135287"/>
          </a:xfrm>
        </p:spPr>
        <p:txBody>
          <a:bodyPr/>
          <a:lstStyle/>
          <a:p>
            <a:pPr eaLnBrk="1" hangingPunct="1"/>
            <a:r>
              <a:rPr lang="sr-Latn-CS" sz="2300" dirty="0" smtClean="0"/>
              <a:t>U programskom jeziku </a:t>
            </a:r>
            <a:r>
              <a:rPr lang="sr-Latn-CS" sz="2300" dirty="0" smtClean="0"/>
              <a:t>C</a:t>
            </a:r>
            <a:r>
              <a:rPr lang="en-US" sz="2300" dirty="0" smtClean="0"/>
              <a:t>,</a:t>
            </a:r>
            <a:r>
              <a:rPr lang="sr-Latn-CS" sz="2300" dirty="0" smtClean="0"/>
              <a:t> </a:t>
            </a:r>
            <a:r>
              <a:rPr lang="sr-Latn-CS" sz="2300" dirty="0" smtClean="0"/>
              <a:t>komentar se navodi unutar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>
                <a:solidFill>
                  <a:srgbClr val="3333CC"/>
                </a:solidFill>
              </a:rPr>
              <a:t>/*</a:t>
            </a:r>
            <a:r>
              <a:rPr lang="en-US" sz="2300" dirty="0" smtClean="0">
                <a:solidFill>
                  <a:srgbClr val="FF0000"/>
                </a:solidFill>
              </a:rPr>
              <a:t> </a:t>
            </a:r>
            <a:r>
              <a:rPr lang="en-US" sz="2300" dirty="0" err="1" smtClean="0">
                <a:solidFill>
                  <a:schemeClr val="accent6">
                    <a:lumMod val="75000"/>
                  </a:schemeClr>
                </a:solidFill>
              </a:rPr>
              <a:t>tekst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6">
                    <a:lumMod val="75000"/>
                  </a:schemeClr>
                </a:solidFill>
              </a:rPr>
              <a:t>komentara</a:t>
            </a:r>
            <a:r>
              <a:rPr lang="en-US" sz="2300" dirty="0" smtClean="0">
                <a:solidFill>
                  <a:srgbClr val="FF0000"/>
                </a:solidFill>
              </a:rPr>
              <a:t> </a:t>
            </a:r>
            <a:r>
              <a:rPr lang="en-US" sz="2300" dirty="0" smtClean="0">
                <a:solidFill>
                  <a:srgbClr val="3333CC"/>
                </a:solidFill>
              </a:rPr>
              <a:t>*/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694184" y="2873394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3356102" y="2873394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8" name="Freeform 6"/>
          <p:cNvSpPr>
            <a:spLocks/>
          </p:cNvSpPr>
          <p:nvPr/>
        </p:nvSpPr>
        <p:spPr bwMode="auto">
          <a:xfrm>
            <a:off x="846584" y="2873395"/>
            <a:ext cx="4267200" cy="220282"/>
          </a:xfrm>
          <a:custGeom>
            <a:avLst/>
            <a:gdLst>
              <a:gd name="T0" fmla="*/ 0 w 2688"/>
              <a:gd name="T1" fmla="*/ 0 h 288"/>
              <a:gd name="T2" fmla="*/ 0 w 2688"/>
              <a:gd name="T3" fmla="*/ 2147483647 h 288"/>
              <a:gd name="T4" fmla="*/ 2147483647 w 268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88" h="288">
                <a:moveTo>
                  <a:pt x="0" y="0"/>
                </a:moveTo>
                <a:lnTo>
                  <a:pt x="0" y="288"/>
                </a:lnTo>
                <a:lnTo>
                  <a:pt x="268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 flipH="1">
            <a:off x="3530060" y="2873394"/>
            <a:ext cx="3156" cy="2322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135342" y="2891992"/>
            <a:ext cx="3200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po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četak i kraj komentara</a:t>
            </a:r>
            <a:endParaRPr lang="en-US" sz="1600" dirty="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389384" y="3223576"/>
            <a:ext cx="850309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300" dirty="0" err="1">
                <a:solidFill>
                  <a:srgbClr val="00B050"/>
                </a:solidFill>
                <a:latin typeface="+mn-lt"/>
              </a:rPr>
              <a:t>Tekst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unutar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komentara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ne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utiče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na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izvršavanje</a:t>
            </a:r>
            <a:r>
              <a:rPr lang="en-US" sz="23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2300" dirty="0" err="1">
                <a:solidFill>
                  <a:srgbClr val="00B050"/>
                </a:solidFill>
                <a:latin typeface="+mn-lt"/>
              </a:rPr>
              <a:t>programa</a:t>
            </a:r>
            <a:r>
              <a:rPr lang="en-US" sz="2300" dirty="0" smtClean="0">
                <a:solidFill>
                  <a:srgbClr val="00B050"/>
                </a:solidFill>
                <a:latin typeface="+mn-lt"/>
              </a:rPr>
              <a:t>!</a:t>
            </a:r>
            <a:endParaRPr lang="en-US" sz="2300" dirty="0" smtClean="0">
              <a:solidFill>
                <a:srgbClr val="00B050"/>
              </a:solidFill>
              <a:latin typeface="+mn-lt"/>
            </a:endParaRPr>
          </a:p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300" dirty="0" smtClean="0">
                <a:solidFill>
                  <a:srgbClr val="3333CC"/>
                </a:solidFill>
                <a:latin typeface="+mn-lt"/>
              </a:rPr>
              <a:t>// </a:t>
            </a:r>
            <a:r>
              <a:rPr lang="en-US" sz="2300" dirty="0" smtClean="0">
                <a:latin typeface="+mn-lt"/>
              </a:rPr>
              <a:t>- </a:t>
            </a:r>
            <a:r>
              <a:rPr lang="en-US" sz="2300" dirty="0" err="1" smtClean="0">
                <a:latin typeface="+mn-lt"/>
              </a:rPr>
              <a:t>linijski</a:t>
            </a:r>
            <a:r>
              <a:rPr lang="en-US" sz="2300" dirty="0" smtClean="0">
                <a:latin typeface="+mn-lt"/>
              </a:rPr>
              <a:t> </a:t>
            </a:r>
            <a:r>
              <a:rPr lang="en-US" sz="2300" dirty="0" err="1" smtClean="0">
                <a:latin typeface="+mn-lt"/>
              </a:rPr>
              <a:t>komentari</a:t>
            </a:r>
            <a:r>
              <a:rPr lang="en-US" sz="2300" dirty="0" smtClean="0">
                <a:latin typeface="+mn-lt"/>
              </a:rPr>
              <a:t> (</a:t>
            </a:r>
            <a:r>
              <a:rPr lang="en-US" sz="2300" dirty="0" err="1" smtClean="0">
                <a:latin typeface="+mn-lt"/>
              </a:rPr>
              <a:t>va</a:t>
            </a:r>
            <a:r>
              <a:rPr lang="sr-Latn-RS" sz="2300" dirty="0" smtClean="0">
                <a:latin typeface="+mn-lt"/>
              </a:rPr>
              <a:t>že u liniji u kojoj se nalaze</a:t>
            </a:r>
            <a:r>
              <a:rPr lang="en-US" sz="2300" dirty="0" smtClean="0">
                <a:latin typeface="+mn-lt"/>
              </a:rPr>
              <a:t>)</a:t>
            </a:r>
            <a:endParaRPr lang="en-US" sz="2300" dirty="0"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47951" y="4264771"/>
            <a:ext cx="3149352" cy="400110"/>
          </a:xfrm>
          <a:prstGeom prst="rect">
            <a:avLst/>
          </a:prstGeom>
          <a:solidFill>
            <a:srgbClr val="CCECFF"/>
          </a:solidFill>
        </p:spPr>
        <p:txBody>
          <a:bodyPr wrap="square">
            <a:spAutoFit/>
          </a:bodyPr>
          <a:lstStyle/>
          <a:p>
            <a:pPr algn="ctr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Komentarišite programe</a:t>
            </a:r>
            <a:r>
              <a:rPr lang="sr-Latn-CS" sz="2000" dirty="0" smtClean="0">
                <a:solidFill>
                  <a:srgbClr val="FF0000"/>
                </a:solidFill>
                <a:latin typeface="Tahoma" charset="0"/>
              </a:rPr>
              <a:t>!</a:t>
            </a:r>
            <a:endParaRPr lang="sr-Latn-CS" sz="20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8568" y="4661114"/>
            <a:ext cx="7148118" cy="2185214"/>
          </a:xfrm>
          <a:prstGeom prst="rect">
            <a:avLst/>
          </a:prstGeom>
          <a:solidFill>
            <a:srgbClr val="CCECFF"/>
          </a:solidFill>
        </p:spPr>
        <p:txBody>
          <a:bodyPr wrap="square">
            <a:spAutoFit/>
          </a:bodyPr>
          <a:lstStyle/>
          <a:p>
            <a:pPr marL="180975"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sr-Latn-CS" sz="1800" dirty="0">
                <a:latin typeface="Tahoma" charset="0"/>
              </a:rPr>
              <a:t>Nakon 2 mjeseca ni vi nećete znati što ste htjeli da uradite sa nekim dijelom kôda.</a:t>
            </a:r>
          </a:p>
          <a:p>
            <a:pPr marL="180975"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sr-Latn-CS" sz="1800" dirty="0">
                <a:latin typeface="Tahoma" charset="0"/>
              </a:rPr>
              <a:t>Na početku programa navedite malo zaglavlje sa komentarom o namjeni programa, reviziji, datumu, ciljevima, opaženim problemima.</a:t>
            </a:r>
          </a:p>
          <a:p>
            <a:pPr marL="180975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800" dirty="0">
                <a:latin typeface="Tahoma" charset="0"/>
              </a:rPr>
              <a:t>Ne komentarišite očigledne stvari jer ćete se zamoriti i od nekog momenta prestati da komentarišete i neočigledne.</a:t>
            </a:r>
            <a:endParaRPr lang="en-US" sz="1800" dirty="0">
              <a:latin typeface="Tahoma" charset="0"/>
            </a:endParaRPr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29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Bodovanje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48880"/>
            <a:ext cx="8712968" cy="424772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Laboratorijske vježbe </a:t>
            </a:r>
            <a:r>
              <a:rPr lang="sr-Latn-CS" sz="2400" b="1" dirty="0" smtClean="0">
                <a:solidFill>
                  <a:srgbClr val="FF0000"/>
                </a:solidFill>
              </a:rPr>
              <a:t>10 × (max)1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Kolokvijum 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sr-Latn-ME" sz="2400" b="1" dirty="0" smtClean="0">
                <a:solidFill>
                  <a:srgbClr val="FF0000"/>
                </a:solidFill>
              </a:rPr>
              <a:t> </a:t>
            </a:r>
            <a:r>
              <a:rPr lang="sr-Latn-CS" sz="2400" b="1" dirty="0">
                <a:solidFill>
                  <a:srgbClr val="FF0000"/>
                </a:solidFill>
              </a:rPr>
              <a:t>× 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sr-Latn-CS" sz="2400" b="1" dirty="0" smtClean="0">
                <a:solidFill>
                  <a:srgbClr val="FF0000"/>
                </a:solidFill>
              </a:rPr>
              <a:t>0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50</a:t>
            </a:r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r>
              <a:rPr lang="sr-Latn-CS" sz="2400" dirty="0" smtClean="0"/>
              <a:t>Ocjene </a:t>
            </a:r>
            <a:r>
              <a:rPr lang="en-US" sz="2400" dirty="0" smtClean="0"/>
              <a:t>se </a:t>
            </a:r>
            <a:r>
              <a:rPr lang="en-US" sz="2400" dirty="0" err="1" smtClean="0"/>
              <a:t>formiraju</a:t>
            </a:r>
            <a:r>
              <a:rPr lang="en-US" sz="2400" dirty="0" smtClean="0"/>
              <a:t> </a:t>
            </a:r>
            <a:r>
              <a:rPr lang="en-US" sz="2400" dirty="0" err="1" smtClean="0"/>
              <a:t>prema</a:t>
            </a:r>
            <a:r>
              <a:rPr lang="en-US" sz="2400" dirty="0" smtClean="0"/>
              <a:t> </a:t>
            </a:r>
            <a:r>
              <a:rPr lang="en-US" sz="2400" dirty="0" err="1" smtClean="0"/>
              <a:t>pravilu</a:t>
            </a:r>
            <a:r>
              <a:rPr lang="en-US" sz="2400" dirty="0" smtClean="0"/>
              <a:t>: 50≤</a:t>
            </a:r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r>
              <a:rPr lang="en-US" sz="2400" dirty="0" smtClean="0"/>
              <a:t>&lt;60, 60≤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/>
              <a:t>&lt;70, …, 90≤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≤100</a:t>
            </a:r>
            <a:r>
              <a:rPr lang="sr-Latn-ME" sz="2400" dirty="0" smtClean="0"/>
              <a:t>.</a:t>
            </a:r>
            <a:endParaRPr lang="en-US" sz="2400" dirty="0" smtClean="0"/>
          </a:p>
          <a:p>
            <a:pPr eaLnBrk="1" hangingPunct="1"/>
            <a:r>
              <a:rPr lang="sr-Latn-CS" sz="2400" dirty="0" smtClean="0"/>
              <a:t>Broj studenata koji polažu ispit utvrđuje se na osnovu njihovih rezultata</a:t>
            </a:r>
            <a:r>
              <a:rPr lang="sr-Cyrl-ME" sz="2400" dirty="0" smtClean="0"/>
              <a:t>,</a:t>
            </a:r>
            <a:r>
              <a:rPr lang="sr-Latn-CS" sz="2400" dirty="0" smtClean="0"/>
              <a:t> kao i na osnovu učešća u svim oblicima nastave (</a:t>
            </a:r>
            <a:r>
              <a:rPr lang="sr-Latn-CS" sz="2400" dirty="0" smtClean="0">
                <a:solidFill>
                  <a:srgbClr val="FF0000"/>
                </a:solidFill>
              </a:rPr>
              <a:t>mogućnost dobijanja ekstra bodova</a:t>
            </a:r>
            <a:r>
              <a:rPr lang="sr-Latn-CS" sz="2400" dirty="0" smtClean="0"/>
              <a:t>).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0876"/>
            <a:ext cx="738530" cy="28803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3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712968" cy="453650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2300" dirty="0"/>
              <a:t>Bjeline se koriste radi poboljšavanja preglednosti </a:t>
            </a:r>
            <a:r>
              <a:rPr lang="it-IT" sz="2300" dirty="0" smtClean="0"/>
              <a:t>programa</a:t>
            </a:r>
            <a:r>
              <a:rPr lang="en-US" sz="2300" dirty="0" smtClean="0"/>
              <a:t>. </a:t>
            </a:r>
            <a:r>
              <a:rPr lang="en-US" sz="2300" dirty="0"/>
              <a:t>U </a:t>
            </a:r>
            <a:r>
              <a:rPr lang="en-US" sz="2300" dirty="0" err="1"/>
              <a:t>pitanju</a:t>
            </a:r>
            <a:r>
              <a:rPr lang="en-US" sz="2300" dirty="0"/>
              <a:t> </a:t>
            </a:r>
            <a:r>
              <a:rPr lang="en-US" sz="2300" dirty="0" err="1"/>
              <a:t>su</a:t>
            </a:r>
            <a:r>
              <a:rPr lang="en-US" sz="2300" dirty="0"/>
              <a:t> </a:t>
            </a:r>
            <a:r>
              <a:rPr lang="sr-Latn-CS" sz="2300" dirty="0">
                <a:solidFill>
                  <a:srgbClr val="FF0000"/>
                </a:solidFill>
              </a:rPr>
              <a:t>praznin</a:t>
            </a:r>
            <a:r>
              <a:rPr lang="en-US" sz="2300" dirty="0">
                <a:solidFill>
                  <a:srgbClr val="FF0000"/>
                </a:solidFill>
              </a:rPr>
              <a:t>a</a:t>
            </a:r>
            <a:r>
              <a:rPr lang="sr-Latn-CS" sz="2300" dirty="0">
                <a:solidFill>
                  <a:srgbClr val="FF0000"/>
                </a:solidFill>
              </a:rPr>
              <a:t> (space)</a:t>
            </a:r>
            <a:r>
              <a:rPr lang="en-US" sz="2300" dirty="0"/>
              <a:t>, </a:t>
            </a:r>
            <a:r>
              <a:rPr lang="sr-Latn-CS" sz="2300" dirty="0">
                <a:solidFill>
                  <a:srgbClr val="3333CC"/>
                </a:solidFill>
              </a:rPr>
              <a:t>tabulacija (tab)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sr-Latn-CS" sz="2300" dirty="0">
                <a:solidFill>
                  <a:srgbClr val="00B050"/>
                </a:solidFill>
              </a:rPr>
              <a:t>novi red</a:t>
            </a:r>
            <a:r>
              <a:rPr lang="en-US" sz="2300" dirty="0"/>
              <a:t>.</a:t>
            </a:r>
            <a:endParaRPr lang="sr-Latn-CS" sz="2300" dirty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300" dirty="0" err="1" smtClean="0"/>
              <a:t>Bjeline</a:t>
            </a:r>
            <a:r>
              <a:rPr lang="en-US" sz="2300" dirty="0" smtClean="0"/>
              <a:t> </a:t>
            </a:r>
            <a:r>
              <a:rPr lang="en-US" sz="2300" dirty="0"/>
              <a:t>se </a:t>
            </a:r>
            <a:r>
              <a:rPr lang="en-US" sz="2300" dirty="0" err="1"/>
              <a:t>mogu</a:t>
            </a:r>
            <a:r>
              <a:rPr lang="en-US" sz="2300" dirty="0"/>
              <a:t> </a:t>
            </a:r>
            <a:r>
              <a:rPr lang="en-US" sz="2300" dirty="0" err="1"/>
              <a:t>kombinovati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</a:t>
            </a:r>
            <a:r>
              <a:rPr lang="en-US" sz="2300" dirty="0" err="1"/>
              <a:t>svaka</a:t>
            </a:r>
            <a:r>
              <a:rPr lang="en-US" sz="2300" dirty="0"/>
              <a:t> </a:t>
            </a:r>
            <a:r>
              <a:rPr lang="en-US" sz="2300" dirty="0" err="1"/>
              <a:t>kombinacija</a:t>
            </a:r>
            <a:r>
              <a:rPr lang="en-US" sz="2300" dirty="0"/>
              <a:t> </a:t>
            </a:r>
            <a:r>
              <a:rPr lang="en-US" sz="2300" dirty="0" err="1"/>
              <a:t>bjelina</a:t>
            </a:r>
            <a:r>
              <a:rPr lang="en-US" sz="2300" dirty="0"/>
              <a:t> se </a:t>
            </a:r>
            <a:r>
              <a:rPr lang="en-US" sz="2300" dirty="0" err="1"/>
              <a:t>tretira</a:t>
            </a:r>
            <a:r>
              <a:rPr lang="en-US" sz="2300" dirty="0"/>
              <a:t> </a:t>
            </a:r>
            <a:r>
              <a:rPr lang="en-US" sz="2300" dirty="0" err="1"/>
              <a:t>kao</a:t>
            </a:r>
            <a:r>
              <a:rPr lang="en-US" sz="2300" dirty="0"/>
              <a:t> </a:t>
            </a:r>
            <a:r>
              <a:rPr lang="en-US" sz="2300" dirty="0" err="1" smtClean="0"/>
              <a:t>jedna</a:t>
            </a:r>
            <a:r>
              <a:rPr lang="en-US" sz="2300" dirty="0" smtClean="0"/>
              <a:t> </a:t>
            </a:r>
            <a:r>
              <a:rPr lang="en-US" sz="2300" dirty="0" err="1" smtClean="0"/>
              <a:t>bjelina</a:t>
            </a:r>
            <a:r>
              <a:rPr lang="en-US" sz="2300" dirty="0" smtClean="0"/>
              <a:t>.</a:t>
            </a:r>
            <a:endParaRPr lang="en-US" sz="23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Kod </a:t>
            </a:r>
            <a:r>
              <a:rPr lang="sr-Latn-CS" sz="2300" dirty="0" smtClean="0"/>
              <a:t>programskog jezika C (slično kao u MATLAB-u) ne poštuje se pravilo programske linije </a:t>
            </a:r>
            <a:r>
              <a:rPr lang="sr-Latn-CS" sz="2300" dirty="0" smtClean="0"/>
              <a:t>(</a:t>
            </a:r>
            <a:r>
              <a:rPr lang="en-US" sz="2300" dirty="0" err="1" smtClean="0"/>
              <a:t>npr</a:t>
            </a:r>
            <a:r>
              <a:rPr lang="en-US" sz="2300" dirty="0" smtClean="0"/>
              <a:t>.</a:t>
            </a:r>
            <a:r>
              <a:rPr lang="sr-Latn-CS" sz="2300" dirty="0" smtClean="0"/>
              <a:t> </a:t>
            </a:r>
            <a:r>
              <a:rPr lang="sr-Latn-CS" sz="2300" dirty="0" smtClean="0"/>
              <a:t>u FORTRAN-u), već se naredba ili iskaz može prostirati u više redova, ali se može i u jednom redu nalaziti više naredbi</a:t>
            </a:r>
            <a:r>
              <a:rPr lang="sr-Latn-CS" sz="2300" dirty="0" smtClean="0"/>
              <a:t>.</a:t>
            </a:r>
            <a:endParaRPr lang="en-US" sz="23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300" dirty="0"/>
              <a:t>Pravila kod bjelina:</a:t>
            </a:r>
          </a:p>
          <a:p>
            <a:pPr lvl="1" algn="just" eaLnBrk="1" hangingPunct="1"/>
            <a:r>
              <a:rPr lang="en-US" sz="1800" dirty="0" err="1">
                <a:cs typeface="Times New Roman" charset="0"/>
              </a:rPr>
              <a:t>Unutar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osnovnog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sintaksnog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elementa</a:t>
            </a:r>
            <a:r>
              <a:rPr lang="en-US" sz="1800" dirty="0">
                <a:cs typeface="Times New Roman" charset="0"/>
              </a:rPr>
              <a:t> ne </a:t>
            </a:r>
            <a:r>
              <a:rPr lang="en-US" sz="1800" dirty="0" err="1">
                <a:cs typeface="Times New Roman" charset="0"/>
              </a:rPr>
              <a:t>smijemo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upotrebljavati</a:t>
            </a:r>
            <a:r>
              <a:rPr lang="en-US" sz="1800" dirty="0">
                <a:cs typeface="Times New Roman" charset="0"/>
              </a:rPr>
              <a:t> </a:t>
            </a:r>
            <a:r>
              <a:rPr lang="sr-Latn-CS" sz="1800" dirty="0"/>
              <a:t>bjeline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osim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unutar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stringa</a:t>
            </a:r>
            <a:r>
              <a:rPr lang="en-US" sz="1800" dirty="0">
                <a:cs typeface="Times New Roman" charset="0"/>
              </a:rPr>
              <a:t>; </a:t>
            </a:r>
            <a:endParaRPr lang="sr-Latn-CS" sz="1800" dirty="0"/>
          </a:p>
          <a:p>
            <a:pPr lvl="1" algn="just" eaLnBrk="1" hangingPunct="1"/>
            <a:r>
              <a:rPr lang="en-US" sz="1800" dirty="0" err="1">
                <a:cs typeface="Times New Roman" charset="0"/>
              </a:rPr>
              <a:t>Izme</a:t>
            </a:r>
            <a:r>
              <a:rPr lang="sr-Latn-CS" sz="1800" dirty="0"/>
              <a:t>đ</a:t>
            </a:r>
            <a:r>
              <a:rPr lang="en-US" sz="1800" dirty="0">
                <a:cs typeface="Times New Roman" charset="0"/>
              </a:rPr>
              <a:t>u </a:t>
            </a:r>
            <a:r>
              <a:rPr lang="en-US" sz="1800" dirty="0" err="1">
                <a:cs typeface="Times New Roman" charset="0"/>
              </a:rPr>
              <a:t>osnovnih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sintaksnih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elemenata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mo</a:t>
            </a:r>
            <a:r>
              <a:rPr lang="sr-Latn-CS" sz="1800" dirty="0"/>
              <a:t>ž</a:t>
            </a:r>
            <a:r>
              <a:rPr lang="en-US" sz="1800" dirty="0">
                <a:cs typeface="Times New Roman" charset="0"/>
              </a:rPr>
              <a:t>e da </a:t>
            </a:r>
            <a:r>
              <a:rPr lang="en-US" sz="1800" dirty="0" err="1">
                <a:cs typeface="Times New Roman" charset="0"/>
              </a:rPr>
              <a:t>stoji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proizvoljno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mnogo</a:t>
            </a:r>
            <a:r>
              <a:rPr lang="en-US" sz="1800" dirty="0">
                <a:cs typeface="Times New Roman" charset="0"/>
              </a:rPr>
              <a:t> </a:t>
            </a:r>
            <a:r>
              <a:rPr lang="en-US" sz="1800" dirty="0" err="1">
                <a:cs typeface="Times New Roman" charset="0"/>
              </a:rPr>
              <a:t>bjelina</a:t>
            </a:r>
            <a:r>
              <a:rPr lang="en-US" sz="1800" dirty="0" smtClean="0">
                <a:cs typeface="Times New Roman" charset="0"/>
              </a:rPr>
              <a:t>;</a:t>
            </a:r>
            <a:endParaRPr lang="sr-Latn-CS" sz="1800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 bwMode="auto">
          <a:xfrm>
            <a:off x="8316416" y="6580876"/>
            <a:ext cx="81053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30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Literatura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016" y="2421632"/>
            <a:ext cx="6444208" cy="2159496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Osnovna literatura (pokriva čitavo gradivo) je:</a:t>
            </a:r>
          </a:p>
          <a:p>
            <a:pPr lvl="1" eaLnBrk="1" hangingPunct="1"/>
            <a:r>
              <a:rPr lang="sr-Latn-CS" sz="2100" dirty="0"/>
              <a:t>Slobodan Đukanović, </a:t>
            </a:r>
            <a:r>
              <a:rPr lang="sr-Latn-CS" sz="2100" dirty="0" smtClean="0"/>
              <a:t>Igor </a:t>
            </a:r>
            <a:r>
              <a:rPr lang="sr-Latn-CS" sz="2100" dirty="0"/>
              <a:t>Đurović, </a:t>
            </a:r>
            <a:r>
              <a:rPr lang="sr-Latn-CS" sz="2100" dirty="0" smtClean="0"/>
              <a:t>Vesna Popović-Bugarin: </a:t>
            </a:r>
            <a:r>
              <a:rPr lang="sr-Latn-CS" sz="2100" dirty="0"/>
              <a:t>“Programski jezik C sa zbirkom riješenih zadataka”</a:t>
            </a:r>
            <a:r>
              <a:rPr lang="en-US" sz="2100" dirty="0"/>
              <a:t>, </a:t>
            </a:r>
            <a:r>
              <a:rPr lang="sr-Latn-ME" sz="2100" dirty="0" smtClean="0"/>
              <a:t>Narodna knjiga</a:t>
            </a:r>
            <a:r>
              <a:rPr lang="en-US" sz="2100" dirty="0" smtClean="0"/>
              <a:t>, 20</a:t>
            </a:r>
            <a:r>
              <a:rPr lang="sr-Latn-ME" sz="2100" dirty="0" smtClean="0"/>
              <a:t>18 (knjižare </a:t>
            </a:r>
            <a:r>
              <a:rPr lang="sr-Latn-ME" sz="2100" dirty="0" smtClean="0">
                <a:solidFill>
                  <a:srgbClr val="FF0000"/>
                </a:solidFill>
              </a:rPr>
              <a:t>Narodna </a:t>
            </a:r>
            <a:r>
              <a:rPr lang="sr-Latn-ME" sz="2100" dirty="0">
                <a:solidFill>
                  <a:srgbClr val="FF0000"/>
                </a:solidFill>
              </a:rPr>
              <a:t>knjiga </a:t>
            </a:r>
            <a:r>
              <a:rPr lang="sr-Latn-ME" sz="2100" dirty="0"/>
              <a:t>–</a:t>
            </a:r>
            <a:r>
              <a:rPr lang="sr-Latn-ME" sz="2100" dirty="0">
                <a:solidFill>
                  <a:srgbClr val="FF0000"/>
                </a:solidFill>
              </a:rPr>
              <a:t> </a:t>
            </a:r>
            <a:r>
              <a:rPr lang="sr-Latn-ME" sz="2100" dirty="0">
                <a:solidFill>
                  <a:srgbClr val="00B050"/>
                </a:solidFill>
              </a:rPr>
              <a:t>Bazar</a:t>
            </a:r>
            <a:r>
              <a:rPr lang="sr-Latn-ME" sz="2100" dirty="0"/>
              <a:t>,</a:t>
            </a:r>
            <a:r>
              <a:rPr lang="sr-Latn-ME" sz="2100" dirty="0">
                <a:solidFill>
                  <a:srgbClr val="FF0000"/>
                </a:solidFill>
              </a:rPr>
              <a:t> </a:t>
            </a:r>
            <a:r>
              <a:rPr lang="sr-Latn-ME" sz="2100" dirty="0">
                <a:solidFill>
                  <a:srgbClr val="9933FF"/>
                </a:solidFill>
              </a:rPr>
              <a:t>City Mall</a:t>
            </a:r>
            <a:r>
              <a:rPr lang="sr-Latn-ME" sz="2100" dirty="0"/>
              <a:t>,</a:t>
            </a:r>
            <a:r>
              <a:rPr lang="sr-Latn-ME" sz="2100" dirty="0">
                <a:solidFill>
                  <a:srgbClr val="FF0000"/>
                </a:solidFill>
              </a:rPr>
              <a:t> </a:t>
            </a:r>
            <a:r>
              <a:rPr lang="sr-Latn-ME" sz="2100" dirty="0">
                <a:solidFill>
                  <a:schemeClr val="accent2">
                    <a:lumMod val="75000"/>
                  </a:schemeClr>
                </a:solidFill>
              </a:rPr>
              <a:t>Novaka Miloševa </a:t>
            </a:r>
            <a:r>
              <a:rPr lang="sr-Latn-ME" sz="2100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r>
              <a:rPr lang="sr-Latn-ME" sz="2100" dirty="0"/>
              <a:t>,</a:t>
            </a:r>
            <a:r>
              <a:rPr lang="sr-Latn-ME" sz="2100" dirty="0">
                <a:solidFill>
                  <a:srgbClr val="FF0000"/>
                </a:solidFill>
              </a:rPr>
              <a:t> </a:t>
            </a:r>
            <a:r>
              <a:rPr lang="sr-Latn-ME" sz="2100" dirty="0">
                <a:solidFill>
                  <a:srgbClr val="3333CC"/>
                </a:solidFill>
              </a:rPr>
              <a:t>PC Atrium (Nikšić)</a:t>
            </a:r>
            <a:r>
              <a:rPr lang="sr-Latn-ME" sz="2100" dirty="0"/>
              <a:t>).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016" y="5229200"/>
            <a:ext cx="889248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/>
            <a:endParaRPr lang="sr-Latn-CS" sz="2100" kern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836" y="521911"/>
            <a:ext cx="2627784" cy="3843193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1162" y="4581128"/>
            <a:ext cx="8379515" cy="215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sr-Latn-CS" sz="2200" kern="0" dirty="0" smtClean="0"/>
              <a:t>Dodatna literatura:</a:t>
            </a:r>
          </a:p>
          <a:p>
            <a:pPr lvl="1" eaLnBrk="1" hangingPunct="1"/>
            <a:r>
              <a:rPr lang="sr-Latn-CS" sz="2100" kern="0" dirty="0"/>
              <a:t>A. Hansen: “Programiranje na jeziku C – potpuni vodič za programski jezik C”</a:t>
            </a:r>
            <a:r>
              <a:rPr lang="en-US" sz="2100" kern="0" dirty="0"/>
              <a:t>,</a:t>
            </a:r>
            <a:r>
              <a:rPr lang="sr-Latn-CS" sz="2100" kern="0" dirty="0"/>
              <a:t> Mikroknjiga, Beograd, 2000.</a:t>
            </a:r>
          </a:p>
          <a:p>
            <a:pPr lvl="1" eaLnBrk="1" hangingPunct="1"/>
            <a:r>
              <a:rPr lang="sr-Latn-CS" sz="2100" kern="0" dirty="0"/>
              <a:t>L. Kraus: “Zbirka riješenih zadataka iz programskog jezika C”, Mikroknjiga, Beograd, 1997</a:t>
            </a:r>
            <a:r>
              <a:rPr lang="sr-Latn-CS" sz="2100" kern="0" dirty="0" smtClean="0"/>
              <a:t>.</a:t>
            </a:r>
          </a:p>
          <a:p>
            <a:pPr lvl="1" eaLnBrk="1" hangingPunct="1"/>
            <a:r>
              <a:rPr lang="sr-Latn-CS" sz="2100" kern="0" dirty="0" smtClean="0"/>
              <a:t>Internet, forumi.</a:t>
            </a:r>
            <a:endParaRPr lang="sr-Latn-CS" sz="2100" kern="0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0876"/>
            <a:ext cx="738530" cy="28803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4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Struktura kursa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8880"/>
            <a:ext cx="8568952" cy="403244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Uvod sa pregledom istorijata programskih jezika i korišćene terminologije (oko 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Programski jezik C kao paradigma strukturnog programiranja (oko 7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Osnove linkovanih tipova podataka (oko 20% nastave).</a:t>
            </a:r>
            <a:endParaRPr lang="sr-Cyrl-ME" sz="23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endParaRPr lang="sr-Latn-CS" sz="23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Kolokvijumi i ispiti se održavaju isključivo u računarskoj sali.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Laboratorijske vježbe su nam</a:t>
            </a:r>
            <a:r>
              <a:rPr lang="en-US" sz="2300" dirty="0" err="1" smtClean="0"/>
              <a:t>i</a:t>
            </a:r>
            <a:r>
              <a:rPr lang="sr-Latn-CS" sz="2300" dirty="0" smtClean="0"/>
              <a:t>jenjene </a:t>
            </a:r>
            <a:r>
              <a:rPr lang="sr-Latn-CS" sz="2300" dirty="0" smtClean="0">
                <a:solidFill>
                  <a:srgbClr val="FF0000"/>
                </a:solidFill>
              </a:rPr>
              <a:t>isključivo za samostalan rad studenata</a:t>
            </a:r>
            <a:r>
              <a:rPr lang="sr-Latn-CS" sz="2300" dirty="0" smtClean="0"/>
              <a:t> uz konsultacije sa predmetnim asistentom.</a:t>
            </a:r>
            <a:endParaRPr lang="en-US" sz="230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0876"/>
            <a:ext cx="738530" cy="28803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5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Jezik računara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21979"/>
            <a:ext cx="8610600" cy="410336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Savremeni elektronski računari rade na principu binarne logike sa alfabetom {</a:t>
            </a:r>
            <a:r>
              <a:rPr lang="vi-VN" sz="2300" b="1" dirty="0" smtClean="0">
                <a:solidFill>
                  <a:srgbClr val="00B050"/>
                </a:solidFill>
              </a:rPr>
              <a:t>0</a:t>
            </a:r>
            <a:r>
              <a:rPr lang="vi-VN" sz="2300" dirty="0" smtClean="0"/>
              <a:t>,</a:t>
            </a:r>
            <a:r>
              <a:rPr lang="vi-VN" sz="2300" b="1" dirty="0" smtClean="0">
                <a:solidFill>
                  <a:srgbClr val="FF0000"/>
                </a:solidFill>
              </a:rPr>
              <a:t>1</a:t>
            </a:r>
            <a:r>
              <a:rPr lang="vi-VN" sz="2300" dirty="0" smtClean="0"/>
              <a:t>}.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Očigledno je veoma teško ljudsku logiku, zasnovanu na procedurama, pretvoriti u binarni zapis direktnim putem.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Poseban je problem što relativno prosta procedura zapisana binarno može da ima desetine hiljada, pa i milione bita, što je čini nemogućom za održavanje i prepravljanje.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Stoga su se razvili programski jezici kao posrednici između jezika procedure i jezika koji razumeju računari.</a:t>
            </a:r>
            <a:endParaRPr lang="en-US" sz="230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0876"/>
            <a:ext cx="738530" cy="28803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6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dirty="0" smtClean="0"/>
              <a:t>Od čovjeka do jedinica i nula</a:t>
            </a:r>
            <a:endParaRPr lang="en-US" dirty="0" smtClean="0"/>
          </a:p>
        </p:txBody>
      </p:sp>
      <p:pic>
        <p:nvPicPr>
          <p:cNvPr id="921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r="-4279"/>
          <a:stretch>
            <a:fillRect/>
          </a:stretch>
        </p:blipFill>
        <p:spPr bwMode="auto">
          <a:xfrm>
            <a:off x="468313" y="3765550"/>
            <a:ext cx="16922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3711575"/>
            <a:ext cx="267017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loud Callout 6"/>
          <p:cNvSpPr/>
          <p:nvPr/>
        </p:nvSpPr>
        <p:spPr>
          <a:xfrm>
            <a:off x="1547813" y="2349500"/>
            <a:ext cx="1655762" cy="1295400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476375" y="2459038"/>
            <a:ext cx="172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2000" dirty="0">
                <a:latin typeface="+mj-lt"/>
              </a:rPr>
              <a:t>Išao, bio, radio, €, </a:t>
            </a:r>
            <a:r>
              <a:rPr lang="en-US" sz="2000" dirty="0">
                <a:latin typeface="+mj-lt"/>
              </a:rPr>
              <a:t>F</a:t>
            </a:r>
            <a:r>
              <a:rPr lang="sr-Latn-RS" sz="2000" dirty="0">
                <a:latin typeface="+mj-lt"/>
              </a:rPr>
              <a:t>acebook</a:t>
            </a:r>
            <a:endParaRPr lang="en-GB" sz="2000" dirty="0">
              <a:latin typeface="+mj-lt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875463" y="2565400"/>
            <a:ext cx="1800225" cy="1408113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4" name="TextBox 24"/>
          <p:cNvSpPr txBox="1">
            <a:spLocks noChangeArrowheads="1"/>
          </p:cNvSpPr>
          <p:nvPr/>
        </p:nvSpPr>
        <p:spPr bwMode="auto">
          <a:xfrm>
            <a:off x="7019925" y="2747536"/>
            <a:ext cx="1512888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1900">
                <a:latin typeface="+mj-lt"/>
              </a:rPr>
              <a:t>010100100011101000100100100101</a:t>
            </a:r>
            <a:endParaRPr lang="en-GB" sz="190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87663" y="3876488"/>
            <a:ext cx="2659062" cy="2616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6" name="TextBox 8"/>
          <p:cNvSpPr txBox="1">
            <a:spLocks noChangeArrowheads="1"/>
          </p:cNvSpPr>
          <p:nvPr/>
        </p:nvSpPr>
        <p:spPr bwMode="auto">
          <a:xfrm>
            <a:off x="2928938" y="4083050"/>
            <a:ext cx="257968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RS" sz="2200" b="1" dirty="0">
                <a:latin typeface="+mj-lt"/>
              </a:rPr>
              <a:t>Programski jezici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Viši: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C, C++, C#, Java, </a:t>
            </a:r>
            <a:r>
              <a:rPr lang="sr-Latn-RS" sz="2200" dirty="0" smtClean="0">
                <a:solidFill>
                  <a:srgbClr val="00B050"/>
                </a:solidFill>
                <a:latin typeface="+mj-lt"/>
              </a:rPr>
              <a:t>MATLAB, 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Visual Basic.net...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Niži: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Asembler</a:t>
            </a:r>
            <a:endParaRPr lang="en-GB" sz="2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078038" y="4189413"/>
            <a:ext cx="792162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546725" y="4246563"/>
            <a:ext cx="792163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0876"/>
            <a:ext cx="738530" cy="28803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7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Programski jezici</a:t>
            </a:r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2060575"/>
            <a:ext cx="8713787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000" b="1" dirty="0" smtClean="0">
                <a:solidFill>
                  <a:srgbClr val="E6AF00"/>
                </a:solidFill>
              </a:rPr>
              <a:t>Mašinski jezik</a:t>
            </a:r>
            <a:r>
              <a:rPr lang="sr-Latn-CS" sz="2000" dirty="0" smtClean="0"/>
              <a:t> je jezik koji razumije procesor računara. Predstavlja binarnu reprezentaciju (0 i 1) procesorskih instrukcija.</a:t>
            </a:r>
          </a:p>
          <a:p>
            <a:pPr>
              <a:lnSpc>
                <a:spcPct val="90000"/>
              </a:lnSpc>
              <a:defRPr/>
            </a:pPr>
            <a:r>
              <a:rPr lang="sr-Latn-CS" sz="2000" b="1" dirty="0" smtClean="0">
                <a:solidFill>
                  <a:srgbClr val="FF0000"/>
                </a:solidFill>
              </a:rPr>
              <a:t>Asemblerski jezik</a:t>
            </a:r>
            <a:r>
              <a:rPr lang="sr-Latn-CS" sz="2000" dirty="0" smtClean="0"/>
              <a:t> je jezik instrukcija procesora, na primer: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dirty="0" smtClean="0">
                <a:solidFill>
                  <a:srgbClr val="FF0000"/>
                </a:solidFill>
              </a:rPr>
              <a:t>ADD R1, R2, R3	// saberi registre R2 i R3 i smesti zbir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dirty="0" smtClean="0">
                <a:solidFill>
                  <a:srgbClr val="FF0000"/>
                </a:solidFill>
              </a:rPr>
              <a:t>MULT R1, R2, R3 	// pomnoži registre R2 i R3 i smesti proizvod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dirty="0" smtClean="0">
                <a:solidFill>
                  <a:srgbClr val="FF0000"/>
                </a:solidFill>
              </a:rPr>
              <a:t>LOAD R1, A	// učitaj podatak sa mem. adrese A i smesti ga u R1</a:t>
            </a:r>
            <a:endParaRPr lang="sr-Latn-CS" sz="2000" dirty="0" smtClean="0">
              <a:solidFill>
                <a:srgbClr val="FF0000"/>
              </a:solidFill>
            </a:endParaRPr>
          </a:p>
          <a:p>
            <a:pPr>
              <a:lnSpc>
                <a:spcPct val="95000"/>
              </a:lnSpc>
              <a:spcBef>
                <a:spcPts val="1800"/>
              </a:spcBef>
              <a:defRPr/>
            </a:pPr>
            <a:r>
              <a:rPr lang="sr-Latn-CS" sz="2000" dirty="0" smtClean="0"/>
              <a:t>Program napisan u </a:t>
            </a:r>
            <a:r>
              <a:rPr lang="en-US" sz="2000" b="1" dirty="0" smtClean="0">
                <a:solidFill>
                  <a:srgbClr val="0070C0"/>
                </a:solidFill>
              </a:rPr>
              <a:t>vi</a:t>
            </a:r>
            <a:r>
              <a:rPr lang="sr-Latn-RS" sz="2000" b="1" dirty="0" smtClean="0">
                <a:solidFill>
                  <a:srgbClr val="0070C0"/>
                </a:solidFill>
              </a:rPr>
              <a:t>š</a:t>
            </a:r>
            <a:r>
              <a:rPr lang="en-US" sz="2000" b="1" dirty="0" err="1" smtClean="0">
                <a:solidFill>
                  <a:srgbClr val="0070C0"/>
                </a:solidFill>
              </a:rPr>
              <a:t>em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sr-Latn-CS" sz="2000" b="1" dirty="0" smtClean="0">
                <a:solidFill>
                  <a:srgbClr val="0070C0"/>
                </a:solidFill>
              </a:rPr>
              <a:t>programskom jeziku </a:t>
            </a:r>
            <a:r>
              <a:rPr lang="sr-Latn-CS" sz="2000" dirty="0" smtClean="0"/>
              <a:t>podseća na jednostavne direktive engleskog jezika, kombinovane sa preciznim matematičkim formulacijama.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dirty="0" smtClean="0"/>
              <a:t>	</a:t>
            </a:r>
            <a:r>
              <a:rPr lang="sr-Latn-C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while(I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sr-Latn-R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sr-Latn-C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)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if(I</a:t>
            </a:r>
            <a:r>
              <a:rPr lang="sr-Latn-R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sr-Latn-R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	X = Y – 3;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}</a:t>
            </a:r>
          </a:p>
          <a:p>
            <a:pPr marL="457200" lvl="1" indent="0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		</a:t>
            </a:r>
            <a:endParaRPr lang="sr-Latn-CS" sz="2000" dirty="0"/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4955"/>
          <a:stretch>
            <a:fillRect/>
          </a:stretch>
        </p:blipFill>
        <p:spPr bwMode="auto">
          <a:xfrm>
            <a:off x="5508104" y="4899025"/>
            <a:ext cx="28336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0876"/>
            <a:ext cx="738530" cy="28803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8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09600"/>
            <a:ext cx="878497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Faze u razvoju programskih jezika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01552"/>
            <a:ext cx="8568952" cy="4639816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peta i šesta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decenija XX vijeka): Razvoj prvih jezika i prva programerska iskustva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Plankalkul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prvi pravi programski jezik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1943-45.)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Short-Code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prvi koji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radi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 elektronskim računarima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FORTRAN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primjena u naučno-istraživačkom radu</a:t>
            </a:r>
          </a:p>
          <a:p>
            <a:pPr marL="685800" lvl="1" indent="-342900" algn="just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COBOL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rješavanje problema u ekonomiji, uključujući rad sa bazama podataka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(sedma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Kreiranje prvih kvalitetnih prog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ramskih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jezika i početak programerske edukacije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Space Wars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prva kompjuterska igra na MIT-u (</a:t>
            </a:r>
            <a:r>
              <a:rPr lang="pl-PL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1962.)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BASIC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programiranje za širu populaciju</a:t>
            </a:r>
            <a:endParaRPr lang="sr-Latn-ME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Pascal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uspostavljen standard za naredbe kontrole toka programa</a:t>
            </a:r>
            <a:endParaRPr lang="en-US" sz="2000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0876"/>
            <a:ext cx="738530" cy="288032"/>
          </a:xfrm>
        </p:spPr>
        <p:txBody>
          <a:bodyPr/>
          <a:lstStyle/>
          <a:p>
            <a:pPr>
              <a:defRPr/>
            </a:pPr>
            <a:r>
              <a:rPr lang="en-US" dirty="0"/>
              <a:t>9</a:t>
            </a:r>
            <a:r>
              <a:rPr lang="en-US" dirty="0" smtClean="0"/>
              <a:t> /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11807</TotalTime>
  <Words>2673</Words>
  <Application>Microsoft Office PowerPoint</Application>
  <PresentationFormat>On-screen Show (4:3)</PresentationFormat>
  <Paragraphs>255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ＭＳ Ｐゴシック</vt:lpstr>
      <vt:lpstr>Arial</vt:lpstr>
      <vt:lpstr>Calibri</vt:lpstr>
      <vt:lpstr>Calibri </vt:lpstr>
      <vt:lpstr>Consolas</vt:lpstr>
      <vt:lpstr>Tahoma</vt:lpstr>
      <vt:lpstr>Times New Roman</vt:lpstr>
      <vt:lpstr>Wingdings</vt:lpstr>
      <vt:lpstr>Citrus</vt:lpstr>
      <vt:lpstr>Programiranje I</vt:lpstr>
      <vt:lpstr>Osoblje</vt:lpstr>
      <vt:lpstr>Bodovanje</vt:lpstr>
      <vt:lpstr>Literatura</vt:lpstr>
      <vt:lpstr>Struktura kursa</vt:lpstr>
      <vt:lpstr>Jezik računara</vt:lpstr>
      <vt:lpstr>Od čovjeka do jedinica i nula</vt:lpstr>
      <vt:lpstr>Programski jezici</vt:lpstr>
      <vt:lpstr>Faze u razvoju programskih jezika</vt:lpstr>
      <vt:lpstr>Faze u razvoju programskih jezika</vt:lpstr>
      <vt:lpstr>Faze u razvoju programskih jezika</vt:lpstr>
      <vt:lpstr>Faze u razvoju programskih jezika</vt:lpstr>
      <vt:lpstr>Terminologija</vt:lpstr>
      <vt:lpstr>Interpreteri</vt:lpstr>
      <vt:lpstr>Kompajleri</vt:lpstr>
      <vt:lpstr>Podaci</vt:lpstr>
      <vt:lpstr>Podaci</vt:lpstr>
      <vt:lpstr>Operacije na računaru i u matematici</vt:lpstr>
      <vt:lpstr>Operacije na računaru i u matematici</vt:lpstr>
      <vt:lpstr>PROGRAMSKI JEZIK C</vt:lpstr>
      <vt:lpstr>Primjer C programa</vt:lpstr>
      <vt:lpstr>Sintaksni elementi</vt:lpstr>
      <vt:lpstr>Konstante</vt:lpstr>
      <vt:lpstr>Konstante</vt:lpstr>
      <vt:lpstr>Konstante</vt:lpstr>
      <vt:lpstr>Specijalni simboli</vt:lpstr>
      <vt:lpstr>Rezervisane riječi</vt:lpstr>
      <vt:lpstr>Stringovi</vt:lpstr>
      <vt:lpstr>Komentar</vt:lpstr>
      <vt:lpstr>Bjeline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339</cp:revision>
  <cp:lastPrinted>2014-09-09T17:48:46Z</cp:lastPrinted>
  <dcterms:created xsi:type="dcterms:W3CDTF">2004-08-23T07:37:27Z</dcterms:created>
  <dcterms:modified xsi:type="dcterms:W3CDTF">2021-09-28T12:17:13Z</dcterms:modified>
</cp:coreProperties>
</file>