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1" r:id="rId6"/>
    <p:sldId id="28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78" d="100"/>
          <a:sy n="78" d="100"/>
        </p:scale>
        <p:origin x="1407" y="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0A89A9BD-9BB6-4D07-8860-0ACEA34B3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54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96881-C09A-468C-BDAA-89A6D298A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4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FC5B-B092-4570-936C-A22CDE507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1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2432-5DE7-45BC-8193-495219C52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0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E36F6-6254-4912-9D9A-0435BF733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0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61987-A64A-4FD5-9B40-930C4777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3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92CE5-4EE4-430E-9964-AB06F972C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3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998FF-9561-42E7-A276-37598E81A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0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5D2A3-ADFE-455E-9A99-EF1214A9D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0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DCCB-0FD4-4ADC-B439-9766689F7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1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F2A1D-31B2-42A3-9B52-84550E4F1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1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22CA-6F17-40B8-84B7-BED8CE798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1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C674922-4159-441E-8C25-62ED1A552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398640"/>
            <a:ext cx="6400800" cy="614536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Funkcije</a:t>
            </a:r>
            <a:r>
              <a:rPr lang="en-US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Svaki drugi - duplo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66528"/>
            <a:ext cx="85114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primjeru</a:t>
            </a:r>
            <a:r>
              <a:rPr lang="en-US" sz="2400" dirty="0" smtClean="0"/>
              <a:t> </a:t>
            </a:r>
            <a:r>
              <a:rPr lang="sr-Latn-CS" sz="2400" dirty="0" smtClean="0"/>
              <a:t>ćemo svaki drugi član niza duplirati:</a:t>
            </a:r>
            <a:endParaRPr lang="sr-Latn-CS" sz="2400" dirty="0"/>
          </a:p>
          <a:p>
            <a:pPr marL="354013" indent="0" eaLnBrk="1" hangingPunct="1">
              <a:lnSpc>
                <a:spcPct val="90000"/>
              </a:lnSpc>
              <a:spcAft>
                <a:spcPts val="1200"/>
              </a:spcAft>
              <a:buNone/>
              <a:tabLst>
                <a:tab pos="715963" algn="l"/>
                <a:tab pos="1077913" algn="l"/>
              </a:tabLst>
            </a:pPr>
            <a:r>
              <a:rPr lang="sr-Latn-CS" sz="2400" dirty="0" smtClean="0">
                <a:solidFill>
                  <a:schemeClr val="accent1"/>
                </a:solidFill>
              </a:rPr>
              <a:t>void duplo(int *a, int n)</a:t>
            </a:r>
            <a:r>
              <a:rPr lang="en-US" sz="2400" dirty="0" smtClean="0">
                <a:solidFill>
                  <a:schemeClr val="accent1"/>
                </a:solidFill>
              </a:rPr>
              <a:t>{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err="1" smtClean="0">
                <a:solidFill>
                  <a:schemeClr val="accent1"/>
                </a:solidFill>
              </a:rPr>
              <a:t>int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;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>
                <a:solidFill>
                  <a:schemeClr val="accent1"/>
                </a:solidFill>
              </a:rPr>
              <a:t>for(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=0;i&lt;</a:t>
            </a:r>
            <a:r>
              <a:rPr lang="en-US" sz="2400" dirty="0" err="1" smtClean="0">
                <a:solidFill>
                  <a:schemeClr val="accent1"/>
                </a:solidFill>
              </a:rPr>
              <a:t>n;i</a:t>
            </a:r>
            <a:r>
              <a:rPr lang="en-US" sz="2400" dirty="0" smtClean="0">
                <a:solidFill>
                  <a:schemeClr val="accent1"/>
                </a:solidFill>
              </a:rPr>
              <a:t>+=2)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	</a:t>
            </a:r>
            <a:r>
              <a:rPr lang="en-US" sz="2400" dirty="0" smtClean="0">
                <a:solidFill>
                  <a:schemeClr val="accent1"/>
                </a:solidFill>
              </a:rPr>
              <a:t>a[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]*=2;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en-US" sz="2400" dirty="0" smtClean="0">
                <a:solidFill>
                  <a:schemeClr val="accent1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dirty="0" err="1" smtClean="0"/>
              <a:t>Druga</a:t>
            </a:r>
            <a:r>
              <a:rPr lang="sr-Latn-CS" sz="2400" dirty="0" smtClean="0"/>
              <a:t> tipična primjena pokazivača kod funkcija je u slučaju da funkcija treba da vrati više od jednog rezultata. Samo jedan rezultat se može vratiti direktno preko return-a, a ostali se rezultati moraju vraćati preko pokazivača.</a:t>
            </a:r>
            <a:endParaRPr lang="en-US" sz="2400" dirty="0" smtClean="0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4309740" y="2938299"/>
            <a:ext cx="4510732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700" dirty="0" err="1">
                <a:latin typeface="Tahoma" pitchFamily="34" charset="0"/>
              </a:rPr>
              <a:t>Funkcija</a:t>
            </a:r>
            <a:r>
              <a:rPr lang="en-US" sz="1700" dirty="0">
                <a:latin typeface="Tahoma" pitchFamily="34" charset="0"/>
              </a:rPr>
              <a:t> je </a:t>
            </a:r>
            <a:r>
              <a:rPr lang="en-US" sz="1700" dirty="0" err="1">
                <a:latin typeface="Tahoma" pitchFamily="34" charset="0"/>
              </a:rPr>
              <a:t>deklarisana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 err="1">
                <a:latin typeface="Tahoma" pitchFamily="34" charset="0"/>
              </a:rPr>
              <a:t>kao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void </a:t>
            </a:r>
            <a:r>
              <a:rPr lang="en-US" sz="1700" dirty="0" err="1">
                <a:latin typeface="Tahoma" pitchFamily="34" charset="0"/>
              </a:rPr>
              <a:t>jer</a:t>
            </a:r>
            <a:r>
              <a:rPr lang="en-US" sz="1700" dirty="0">
                <a:latin typeface="Tahoma" pitchFamily="34" charset="0"/>
              </a:rPr>
              <a:t> ne </a:t>
            </a:r>
            <a:r>
              <a:rPr lang="en-US" sz="1700" dirty="0" err="1">
                <a:latin typeface="Tahoma" pitchFamily="34" charset="0"/>
              </a:rPr>
              <a:t>vra</a:t>
            </a:r>
            <a:r>
              <a:rPr lang="sr-Latn-CS" sz="1700" dirty="0">
                <a:latin typeface="Tahoma" pitchFamily="34" charset="0"/>
              </a:rPr>
              <a:t>ća </a:t>
            </a:r>
            <a:br>
              <a:rPr lang="sr-Latn-CS" sz="1700" dirty="0">
                <a:latin typeface="Tahoma" pitchFamily="34" charset="0"/>
              </a:rPr>
            </a:br>
            <a:r>
              <a:rPr lang="sr-Latn-CS" sz="1700" dirty="0">
                <a:latin typeface="Tahoma" pitchFamily="34" charset="0"/>
              </a:rPr>
              <a:t>rezultat, ali sve promjene koje se dogode na nizu se odražavaju i na argument </a:t>
            </a:r>
            <a:r>
              <a:rPr lang="en-US" sz="1700" dirty="0">
                <a:latin typeface="Tahoma" pitchFamily="34" charset="0"/>
              </a:rPr>
              <a:t>(</a:t>
            </a:r>
            <a:r>
              <a:rPr lang="en-US" sz="1700" dirty="0" err="1">
                <a:latin typeface="Tahoma" pitchFamily="34" charset="0"/>
              </a:rPr>
              <a:t>niz</a:t>
            </a:r>
            <a:r>
              <a:rPr lang="en-US" sz="1700" dirty="0">
                <a:latin typeface="Tahoma" pitchFamily="34" charset="0"/>
              </a:rPr>
              <a:t>)</a:t>
            </a:r>
            <a:r>
              <a:rPr lang="sr-Latn-CS" sz="1700" dirty="0">
                <a:latin typeface="Tahoma" pitchFamily="34" charset="0"/>
              </a:rPr>
              <a:t> u glavno</a:t>
            </a:r>
            <a:r>
              <a:rPr lang="en-US" sz="1700" dirty="0">
                <a:latin typeface="Tahoma" pitchFamily="34" charset="0"/>
              </a:rPr>
              <a:t>m</a:t>
            </a:r>
            <a:r>
              <a:rPr lang="sr-Latn-CS" sz="1700" dirty="0">
                <a:latin typeface="Tahoma" pitchFamily="34" charset="0"/>
              </a:rPr>
              <a:t> programu</a:t>
            </a:r>
            <a:r>
              <a:rPr lang="en-US" sz="1700" dirty="0" smtClean="0">
                <a:latin typeface="Tahoma" pitchFamily="34" charset="0"/>
              </a:rPr>
              <a:t>.</a:t>
            </a:r>
            <a:endParaRPr lang="en-US" sz="17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Maksimum i pozicija maksimuma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22488"/>
            <a:ext cx="8856984" cy="41148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tabLst>
                <a:tab pos="715963" algn="l"/>
                <a:tab pos="1077913" algn="l"/>
                <a:tab pos="1431925" algn="l"/>
              </a:tabLst>
            </a:pPr>
            <a:r>
              <a:rPr lang="sr-Latn-CS" sz="2400" b="1" dirty="0" smtClean="0"/>
              <a:t>Primjer.</a:t>
            </a:r>
            <a:r>
              <a:rPr lang="sr-Latn-CS" sz="2400" dirty="0" smtClean="0"/>
              <a:t> Napisati funkciju koja vraća maksimum i poziciju maksimuma niza. </a:t>
            </a:r>
            <a:r>
              <a:rPr lang="sr-Latn-ME" sz="2400" dirty="0" smtClean="0"/>
              <a:t>S</a:t>
            </a:r>
            <a:r>
              <a:rPr lang="en-US" sz="2400" dirty="0" err="1" smtClean="0"/>
              <a:t>amo</a:t>
            </a:r>
            <a:r>
              <a:rPr lang="en-US" sz="2400" dirty="0" smtClean="0"/>
              <a:t> </a:t>
            </a:r>
            <a:r>
              <a:rPr lang="sr-Latn-CS" sz="2400" dirty="0" smtClean="0"/>
              <a:t>jedan od rezultata se može vratiti preko return-a, a drugi preko pokazivača. Moguća realizacija:</a:t>
            </a:r>
          </a:p>
          <a:p>
            <a:pPr marL="361950" indent="0" eaLnBrk="1" hangingPunct="1"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int max(int *a,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 n,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*poz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m=a[0];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</a:p>
          <a:p>
            <a:pPr marL="361950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en-US" sz="2400" dirty="0" smtClean="0">
                <a:solidFill>
                  <a:srgbClr val="FF0000"/>
                </a:solidFill>
              </a:rPr>
              <a:t>=0;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for(i=1;i&lt;</a:t>
            </a:r>
            <a:r>
              <a:rPr lang="en-US" sz="2400" dirty="0" err="1" smtClean="0">
                <a:solidFill>
                  <a:srgbClr val="FF0000"/>
                </a:solidFill>
              </a:rPr>
              <a:t>n;i</a:t>
            </a:r>
            <a:r>
              <a:rPr lang="en-US" sz="2400" dirty="0" smtClean="0">
                <a:solidFill>
                  <a:srgbClr val="FF0000"/>
                </a:solidFill>
              </a:rPr>
              <a:t>++)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	if(a[i]&gt;m)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		{m=a[i]; *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en-US" sz="2400" dirty="0" smtClean="0">
                <a:solidFill>
                  <a:srgbClr val="FF0000"/>
                </a:solidFill>
              </a:rPr>
              <a:t>=i;}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return m;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3483254" y="3806292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7" name="Freeform 5"/>
          <p:cNvSpPr>
            <a:spLocks/>
          </p:cNvSpPr>
          <p:nvPr/>
        </p:nvSpPr>
        <p:spPr bwMode="auto">
          <a:xfrm>
            <a:off x="4059318" y="3642918"/>
            <a:ext cx="1799090" cy="580238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2147483647 h 336"/>
              <a:gd name="T6" fmla="*/ 2147483647 w 864"/>
              <a:gd name="T7" fmla="*/ 0 h 336"/>
              <a:gd name="T8" fmla="*/ 2147483647 w 864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36">
                <a:moveTo>
                  <a:pt x="0" y="96"/>
                </a:moveTo>
                <a:lnTo>
                  <a:pt x="240" y="336"/>
                </a:lnTo>
                <a:lnTo>
                  <a:pt x="528" y="288"/>
                </a:lnTo>
                <a:lnTo>
                  <a:pt x="72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815278" y="3430729"/>
            <a:ext cx="332210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poz</a:t>
            </a:r>
            <a:r>
              <a:rPr lang="en-US" sz="1800" dirty="0">
                <a:latin typeface="Tahoma" pitchFamily="34" charset="0"/>
              </a:rPr>
              <a:t> je </a:t>
            </a:r>
            <a:r>
              <a:rPr lang="en-US" sz="1800" dirty="0" err="1">
                <a:latin typeface="Tahoma" pitchFamily="34" charset="0"/>
              </a:rPr>
              <a:t>pokaziva</a:t>
            </a:r>
            <a:r>
              <a:rPr lang="sr-Latn-CS" sz="1800" dirty="0">
                <a:latin typeface="Tahoma" pitchFamily="34" charset="0"/>
              </a:rPr>
              <a:t>č preko k</a:t>
            </a:r>
            <a:r>
              <a:rPr lang="en-US" sz="1800" dirty="0" err="1">
                <a:latin typeface="Tahoma" pitchFamily="34" charset="0"/>
              </a:rPr>
              <a:t>ojeg</a:t>
            </a:r>
            <a:r>
              <a:rPr lang="sr-Latn-CS" sz="1800" dirty="0">
                <a:latin typeface="Tahoma" pitchFamily="34" charset="0"/>
              </a:rPr>
              <a:t> se vraća pozicija maksimuma. Sami protumačite kod funkcije.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51112" y="5943600"/>
            <a:ext cx="6629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Funkcija se iz glavnog programa može pozvati kao: 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a=max(x,n,&amp;p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CS" dirty="0" smtClean="0">
                <a:latin typeface="Tahoma" pitchFamily="34" charset="0"/>
              </a:rPr>
              <a:t>. </a:t>
            </a:r>
            <a:r>
              <a:rPr lang="sr-Latn-CS" dirty="0">
                <a:solidFill>
                  <a:schemeClr val="accent2"/>
                </a:solidFill>
                <a:latin typeface="Tahoma" pitchFamily="34" charset="0"/>
              </a:rPr>
              <a:t>Što su sada x, n i p?</a:t>
            </a:r>
            <a:endParaRPr lang="en-US" dirty="0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867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String se funkcij</a:t>
            </a:r>
            <a:r>
              <a:rPr lang="en-US" sz="2400" dirty="0" err="1" smtClean="0"/>
              <a:t>i</a:t>
            </a:r>
            <a:r>
              <a:rPr lang="sr-Latn-CS" sz="2400" dirty="0" smtClean="0"/>
              <a:t> proslijeđuje kao argument tipa </a:t>
            </a:r>
            <a:r>
              <a:rPr lang="sr-Latn-CS" sz="2400" b="1" dirty="0" smtClean="0">
                <a:solidFill>
                  <a:srgbClr val="FF0000"/>
                </a:solidFill>
              </a:rPr>
              <a:t>char *</a:t>
            </a:r>
            <a:r>
              <a:rPr lang="sr-Latn-CS" sz="2400" dirty="0" smtClean="0"/>
              <a:t>, ali sada nije potrebno naglašavati njegovu dužinu.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Razlog je taj što funkcija implicitno zna dužinu stringa preko terminacionog karaktera.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realizacija naše verzije </a:t>
            </a:r>
            <a:r>
              <a:rPr lang="sr-Latn-CS" sz="2400" dirty="0" smtClean="0">
                <a:solidFill>
                  <a:srgbClr val="FF0000"/>
                </a:solidFill>
              </a:rPr>
              <a:t>strlen</a:t>
            </a:r>
            <a:r>
              <a:rPr lang="sr-Latn-CS" sz="2400" dirty="0" smtClean="0"/>
              <a:t> funkcije</a:t>
            </a:r>
            <a:r>
              <a:rPr lang="en-US" sz="2400" dirty="0" smtClean="0"/>
              <a:t> bi </a:t>
            </a:r>
            <a:r>
              <a:rPr lang="en-US" sz="2400" dirty="0" err="1" smtClean="0"/>
              <a:t>bila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int </a:t>
            </a:r>
            <a:r>
              <a:rPr lang="en-US" sz="2400" dirty="0" err="1" smtClean="0"/>
              <a:t>duzina</a:t>
            </a:r>
            <a:r>
              <a:rPr lang="sr-Latn-ME" sz="2400" dirty="0" smtClean="0"/>
              <a:t>S</a:t>
            </a:r>
            <a:r>
              <a:rPr lang="en-US" sz="2400" dirty="0" err="1" smtClean="0"/>
              <a:t>tringa</a:t>
            </a:r>
            <a:r>
              <a:rPr lang="sr-Latn-CS" sz="2400" dirty="0" smtClean="0"/>
              <a:t>(char *s)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sr-Latn-C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i=0;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while(s[++i]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!=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'\0') 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/>
              <a:t>	return i;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4340" name="Freeform 4"/>
          <p:cNvSpPr>
            <a:spLocks/>
          </p:cNvSpPr>
          <p:nvPr/>
        </p:nvSpPr>
        <p:spPr bwMode="auto">
          <a:xfrm>
            <a:off x="1403648" y="5016902"/>
            <a:ext cx="3528392" cy="457200"/>
          </a:xfrm>
          <a:custGeom>
            <a:avLst/>
            <a:gdLst>
              <a:gd name="T0" fmla="*/ 0 w 2160"/>
              <a:gd name="T1" fmla="*/ 2147483647 h 288"/>
              <a:gd name="T2" fmla="*/ 2147483647 w 2160"/>
              <a:gd name="T3" fmla="*/ 2147483647 h 288"/>
              <a:gd name="T4" fmla="*/ 2147483647 w 2160"/>
              <a:gd name="T5" fmla="*/ 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" h="288">
                <a:moveTo>
                  <a:pt x="0" y="288"/>
                </a:moveTo>
                <a:lnTo>
                  <a:pt x="1776" y="288"/>
                </a:lnTo>
                <a:lnTo>
                  <a:pt x="216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85771" y="4800874"/>
            <a:ext cx="38052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>
                <a:latin typeface="Tahoma" pitchFamily="34" charset="0"/>
              </a:rPr>
              <a:t>P</a:t>
            </a:r>
            <a:r>
              <a:rPr lang="en-US" sz="1800" dirty="0" err="1" smtClean="0">
                <a:latin typeface="Tahoma" pitchFamily="34" charset="0"/>
              </a:rPr>
              <a:t>rotuma</a:t>
            </a:r>
            <a:r>
              <a:rPr lang="sr-Latn-CS" sz="1800" dirty="0">
                <a:latin typeface="Tahoma" pitchFamily="34" charset="0"/>
              </a:rPr>
              <a:t>čite kako ciklus koji sadrži samo praznu naredbu obavlja po nas korisnu </a:t>
            </a:r>
            <a:r>
              <a:rPr lang="sr-Latn-CS" sz="1800" dirty="0" smtClean="0">
                <a:latin typeface="Tahoma" pitchFamily="34" charset="0"/>
              </a:rPr>
              <a:t>aktivnost</a:t>
            </a:r>
            <a:r>
              <a:rPr lang="sr-Latn-CS" sz="1800" dirty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9080" cy="38987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prvi pogled ne očekuje se ništa što bi razlikovalo rad sa matricama od rada sa nizovima jer se očekuje da se elem</a:t>
            </a:r>
            <a:r>
              <a:rPr lang="en-US" sz="2400" dirty="0" smtClean="0"/>
              <a:t>e</a:t>
            </a:r>
            <a:r>
              <a:rPr lang="sr-Latn-CS" sz="2400" dirty="0" smtClean="0"/>
              <a:t>ntima matrice u funkciji pristupa preko pokazivača na isti način k</a:t>
            </a:r>
            <a:r>
              <a:rPr lang="en-US" sz="2400" dirty="0" err="1" smtClean="0"/>
              <a:t>ao</a:t>
            </a:r>
            <a:r>
              <a:rPr lang="sr-Latn-CS" sz="2400" dirty="0" smtClean="0"/>
              <a:t> što je slučaj sa nizovima.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Postoji, ipak, jedna sitna izmjena. Neka je u programu deklarisana matrica: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float m</a:t>
            </a:r>
            <a:r>
              <a:rPr lang="en-US" sz="2400" dirty="0" smtClean="0">
                <a:solidFill>
                  <a:srgbClr val="3333CC"/>
                </a:solidFill>
              </a:rPr>
              <a:t>[3][4];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Dimenzionisanje</a:t>
            </a:r>
            <a:r>
              <a:rPr lang="en-US" sz="2400" dirty="0" smtClean="0"/>
              <a:t> </a:t>
            </a:r>
            <a:r>
              <a:rPr lang="sr-Latn-CS" sz="2400" dirty="0" smtClean="0"/>
              <a:t>se po pravilu vrši na najveću veličinu očekivane matrice u programu. Neka korisnik koristi dio matrice </a:t>
            </a:r>
            <a:r>
              <a:rPr lang="sr-Latn-CS" sz="2400" dirty="0"/>
              <a:t>N×M=2×2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0848"/>
            <a:ext cx="7772400" cy="533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Elementi matrice su alocirani na sljedeći način:</a:t>
            </a:r>
            <a:endParaRPr lang="en-US" sz="2400" dirty="0" smtClean="0"/>
          </a:p>
        </p:txBody>
      </p:sp>
      <p:graphicFrame>
        <p:nvGraphicFramePr>
          <p:cNvPr id="154658" name="Group 34"/>
          <p:cNvGraphicFramePr>
            <a:graphicFrameLocks noGrp="1"/>
          </p:cNvGraphicFramePr>
          <p:nvPr/>
        </p:nvGraphicFramePr>
        <p:xfrm>
          <a:off x="609600" y="2514600"/>
          <a:ext cx="1143000" cy="4089404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6416" name="Freeform 35"/>
          <p:cNvSpPr>
            <a:spLocks/>
          </p:cNvSpPr>
          <p:nvPr/>
        </p:nvSpPr>
        <p:spPr bwMode="auto">
          <a:xfrm>
            <a:off x="1752600" y="2743200"/>
            <a:ext cx="533400" cy="1524000"/>
          </a:xfrm>
          <a:custGeom>
            <a:avLst/>
            <a:gdLst>
              <a:gd name="T0" fmla="*/ 0 w 336"/>
              <a:gd name="T1" fmla="*/ 0 h 960"/>
              <a:gd name="T2" fmla="*/ 2147483647 w 336"/>
              <a:gd name="T3" fmla="*/ 0 h 960"/>
              <a:gd name="T4" fmla="*/ 2147483647 w 336"/>
              <a:gd name="T5" fmla="*/ 2147483647 h 960"/>
              <a:gd name="T6" fmla="*/ 0 w 336"/>
              <a:gd name="T7" fmla="*/ 2147483647 h 9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960">
                <a:moveTo>
                  <a:pt x="0" y="0"/>
                </a:moveTo>
                <a:lnTo>
                  <a:pt x="336" y="0"/>
                </a:lnTo>
                <a:lnTo>
                  <a:pt x="336" y="960"/>
                </a:lnTo>
                <a:lnTo>
                  <a:pt x="0" y="9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7" name="Line 36"/>
          <p:cNvSpPr>
            <a:spLocks noChangeShapeType="1"/>
          </p:cNvSpPr>
          <p:nvPr/>
        </p:nvSpPr>
        <p:spPr bwMode="auto">
          <a:xfrm flipV="1">
            <a:off x="2286000" y="3284538"/>
            <a:ext cx="1349375" cy="220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3581400" y="2667000"/>
            <a:ext cx="5238750" cy="168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Kod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matrice</a:t>
            </a:r>
            <a:r>
              <a:rPr lang="en-US" sz="1600" dirty="0">
                <a:latin typeface="Tahoma" pitchFamily="34" charset="0"/>
              </a:rPr>
              <a:t> mo</a:t>
            </a:r>
            <a:r>
              <a:rPr lang="sr-Latn-CS" sz="1600" dirty="0">
                <a:latin typeface="Tahoma" pitchFamily="34" charset="0"/>
              </a:rPr>
              <a:t>že da se dogodi da su djelovi koji se koriste </a:t>
            </a:r>
            <a:r>
              <a:rPr lang="sr-Latn-CS" sz="1600" dirty="0" smtClean="0">
                <a:latin typeface="Tahoma" pitchFamily="34" charset="0"/>
              </a:rPr>
              <a:t>razdvojeni u memoriji. </a:t>
            </a:r>
            <a:r>
              <a:rPr lang="sr-Latn-CS" sz="1600" dirty="0">
                <a:latin typeface="Tahoma" pitchFamily="34" charset="0"/>
              </a:rPr>
              <a:t>Stoga funkciji treba sugerisati kakav je razmak (zato se često kaže da funkcija mora da zna kako da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odbrojava po memoriji</a:t>
            </a:r>
            <a:r>
              <a:rPr lang="sr-Latn-CS" sz="1600" dirty="0">
                <a:latin typeface="Tahoma" pitchFamily="34" charset="0"/>
              </a:rPr>
              <a:t>). To se može postići deklaracijom: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1600" b="1" dirty="0">
                <a:solidFill>
                  <a:srgbClr val="FF0000"/>
                </a:solidFill>
                <a:latin typeface="Tahoma" pitchFamily="34" charset="0"/>
              </a:rPr>
              <a:t>tip fun(</a:t>
            </a:r>
            <a:r>
              <a:rPr lang="sr-Latn-CS" sz="1600" b="1" dirty="0">
                <a:solidFill>
                  <a:srgbClr val="3333CC"/>
                </a:solidFill>
                <a:latin typeface="Tahoma" pitchFamily="34" charset="0"/>
              </a:rPr>
              <a:t>float a</a:t>
            </a:r>
            <a:r>
              <a:rPr lang="en-US" sz="1600" b="1" dirty="0">
                <a:solidFill>
                  <a:srgbClr val="3333CC"/>
                </a:solidFill>
                <a:latin typeface="Tahoma" pitchFamily="34" charset="0"/>
              </a:rPr>
              <a:t>[][4]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1600" b="1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 N, </a:t>
            </a:r>
            <a:r>
              <a:rPr lang="en-US" sz="1600" b="1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 M, </a:t>
            </a:r>
            <a:r>
              <a:rPr lang="en-US" sz="1600" b="1" dirty="0" smtClean="0">
                <a:solidFill>
                  <a:srgbClr val="FF0000"/>
                </a:solidFill>
                <a:latin typeface="Tahoma" pitchFamily="34" charset="0"/>
              </a:rPr>
              <a:t>...)</a:t>
            </a:r>
            <a:endParaRPr lang="en-US" sz="1600" b="1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6419" name="Text Box 39"/>
          <p:cNvSpPr txBox="1">
            <a:spLocks noChangeArrowheads="1"/>
          </p:cNvSpPr>
          <p:nvPr/>
        </p:nvSpPr>
        <p:spPr bwMode="auto">
          <a:xfrm>
            <a:off x="5290120" y="5157192"/>
            <a:ext cx="39624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dirty="0" err="1">
                <a:latin typeface="Tahoma" pitchFamily="34" charset="0"/>
              </a:rPr>
              <a:t>Eventualno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dodatni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argumenti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funkcije</a:t>
            </a:r>
            <a:r>
              <a:rPr lang="en-US" sz="1500" dirty="0">
                <a:latin typeface="Tahoma" pitchFamily="34" charset="0"/>
              </a:rPr>
              <a:t>. </a:t>
            </a:r>
            <a:r>
              <a:rPr lang="en-US" sz="1500" dirty="0" err="1">
                <a:latin typeface="Tahoma" pitchFamily="34" charset="0"/>
              </a:rPr>
              <a:t>Napominjemo</a:t>
            </a:r>
            <a:r>
              <a:rPr lang="en-US" sz="1500" dirty="0">
                <a:latin typeface="Tahoma" pitchFamily="34" charset="0"/>
              </a:rPr>
              <a:t> da </a:t>
            </a:r>
            <a:r>
              <a:rPr lang="en-US" sz="1500" dirty="0" err="1">
                <a:latin typeface="Tahoma" pitchFamily="34" charset="0"/>
              </a:rPr>
              <a:t>postoji</a:t>
            </a:r>
            <a:r>
              <a:rPr lang="en-US" sz="1500" dirty="0">
                <a:latin typeface="Tahoma" pitchFamily="34" charset="0"/>
              </a:rPr>
              <a:t> operator ... </a:t>
            </a:r>
            <a:r>
              <a:rPr lang="en-US" sz="1500" dirty="0" err="1">
                <a:latin typeface="Tahoma" pitchFamily="34" charset="0"/>
              </a:rPr>
              <a:t>koji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sugeri</a:t>
            </a:r>
            <a:r>
              <a:rPr lang="sr-Latn-CS" sz="1500" dirty="0">
                <a:latin typeface="Tahoma" pitchFamily="34" charset="0"/>
              </a:rPr>
              <a:t>š</a:t>
            </a:r>
            <a:r>
              <a:rPr lang="en-US" sz="1500" dirty="0">
                <a:latin typeface="Tahoma" pitchFamily="34" charset="0"/>
              </a:rPr>
              <a:t>e da </a:t>
            </a:r>
            <a:r>
              <a:rPr lang="en-US" sz="1500" dirty="0" err="1">
                <a:latin typeface="Tahoma" pitchFamily="34" charset="0"/>
              </a:rPr>
              <a:t>funkcija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sr-Latn-CS" sz="1500" dirty="0">
                <a:latin typeface="Tahoma" pitchFamily="34" charset="0"/>
              </a:rPr>
              <a:t>ima proizvoljan broj argumenata</a:t>
            </a:r>
            <a:r>
              <a:rPr lang="en-US" sz="1500" dirty="0">
                <a:latin typeface="Tahoma" pitchFamily="34" charset="0"/>
              </a:rPr>
              <a:t>,</a:t>
            </a:r>
            <a:r>
              <a:rPr lang="sr-Latn-CS" sz="1500" dirty="0">
                <a:latin typeface="Tahoma" pitchFamily="34" charset="0"/>
              </a:rPr>
              <a:t> ali ga mi nećemo koristiti</a:t>
            </a:r>
            <a:r>
              <a:rPr lang="en-US" sz="1500" dirty="0">
                <a:latin typeface="Tahoma" pitchFamily="34" charset="0"/>
              </a:rPr>
              <a:t>, </a:t>
            </a:r>
            <a:r>
              <a:rPr lang="en-US" sz="1500" dirty="0" err="1">
                <a:latin typeface="Tahoma" pitchFamily="34" charset="0"/>
              </a:rPr>
              <a:t>ve</a:t>
            </a:r>
            <a:r>
              <a:rPr lang="sr-Latn-CS" sz="1500" dirty="0">
                <a:latin typeface="Tahoma" pitchFamily="34" charset="0"/>
              </a:rPr>
              <a:t>ć ovo </a:t>
            </a:r>
            <a:r>
              <a:rPr lang="en-US" sz="1500" dirty="0" err="1">
                <a:latin typeface="Tahoma" pitchFamily="34" charset="0"/>
              </a:rPr>
              <a:t>zna</a:t>
            </a:r>
            <a:r>
              <a:rPr lang="sr-Latn-CS" sz="1500" dirty="0">
                <a:latin typeface="Tahoma" pitchFamily="34" charset="0"/>
              </a:rPr>
              <a:t>či da funkcija ima još argumenata.</a:t>
            </a:r>
            <a:endParaRPr lang="en-US" sz="1500" dirty="0">
              <a:latin typeface="Tahoma" pitchFamily="34" charset="0"/>
            </a:endParaRPr>
          </a:p>
        </p:txBody>
      </p:sp>
      <p:sp>
        <p:nvSpPr>
          <p:cNvPr id="16420" name="Line 40"/>
          <p:cNvSpPr>
            <a:spLocks noChangeShapeType="1"/>
          </p:cNvSpPr>
          <p:nvPr/>
        </p:nvSpPr>
        <p:spPr bwMode="auto">
          <a:xfrm>
            <a:off x="7092950" y="436562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1" name="Line 41"/>
          <p:cNvSpPr>
            <a:spLocks noChangeShapeType="1"/>
          </p:cNvSpPr>
          <p:nvPr/>
        </p:nvSpPr>
        <p:spPr bwMode="auto">
          <a:xfrm>
            <a:off x="4457700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2" name="Line 42"/>
          <p:cNvSpPr>
            <a:spLocks noChangeShapeType="1"/>
          </p:cNvSpPr>
          <p:nvPr/>
        </p:nvSpPr>
        <p:spPr bwMode="auto">
          <a:xfrm flipH="1">
            <a:off x="3505200" y="4365625"/>
            <a:ext cx="1427163" cy="739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3" name="Text Box 43"/>
          <p:cNvSpPr txBox="1">
            <a:spLocks noChangeArrowheads="1"/>
          </p:cNvSpPr>
          <p:nvPr/>
        </p:nvSpPr>
        <p:spPr bwMode="auto">
          <a:xfrm>
            <a:off x="1828799" y="5181600"/>
            <a:ext cx="3317875" cy="1077218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rgument je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 niz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pokazivač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na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 nizove od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4 realna broja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odnosno</a:t>
            </a:r>
            <a:r>
              <a:rPr lang="en-US" sz="160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 kompajler zna je razmak između vrsta 4 podatka tipa float</a:t>
            </a:r>
            <a:endParaRPr lang="en-US" sz="160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6424" name="Line 44"/>
          <p:cNvSpPr>
            <a:spLocks noChangeShapeType="1"/>
          </p:cNvSpPr>
          <p:nvPr/>
        </p:nvSpPr>
        <p:spPr bwMode="auto">
          <a:xfrm>
            <a:off x="5737225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5" name="Line 45"/>
          <p:cNvSpPr>
            <a:spLocks noChangeShapeType="1"/>
          </p:cNvSpPr>
          <p:nvPr/>
        </p:nvSpPr>
        <p:spPr bwMode="auto">
          <a:xfrm flipH="1">
            <a:off x="5795963" y="4335463"/>
            <a:ext cx="485775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6" name="Rectangle 46"/>
          <p:cNvSpPr>
            <a:spLocks noChangeArrowheads="1"/>
          </p:cNvSpPr>
          <p:nvPr/>
        </p:nvSpPr>
        <p:spPr bwMode="auto">
          <a:xfrm>
            <a:off x="4521200" y="4662488"/>
            <a:ext cx="2185983" cy="323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500">
                <a:latin typeface="Tahoma" pitchFamily="34" charset="0"/>
              </a:rPr>
              <a:t>Pravi broj vrsta i kolona</a:t>
            </a:r>
            <a:endParaRPr lang="en-GB" sz="15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-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764"/>
            <a:ext cx="8640960" cy="43195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Alternativna deklaracija je:</a:t>
            </a:r>
          </a:p>
          <a:p>
            <a:pPr marL="361950" indent="0"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sr-Latn-CS" sz="2200" b="1" dirty="0" smtClean="0">
                <a:solidFill>
                  <a:srgbClr val="FF0000"/>
                </a:solidFill>
              </a:rPr>
              <a:t>tip fun(</a:t>
            </a:r>
            <a:r>
              <a:rPr lang="sr-Latn-CS" sz="2200" b="1" dirty="0" smtClean="0">
                <a:solidFill>
                  <a:srgbClr val="3333CC"/>
                </a:solidFill>
              </a:rPr>
              <a:t>float (*a)</a:t>
            </a:r>
            <a:r>
              <a:rPr lang="en-US" sz="2200" b="1" dirty="0" smtClean="0">
                <a:solidFill>
                  <a:srgbClr val="3333CC"/>
                </a:solidFill>
              </a:rPr>
              <a:t>[4]</a:t>
            </a:r>
            <a:r>
              <a:rPr lang="en-US" sz="2200" b="1" dirty="0" smtClean="0">
                <a:solidFill>
                  <a:srgbClr val="FF0000"/>
                </a:solidFill>
              </a:rPr>
              <a:t>,</a:t>
            </a:r>
            <a:r>
              <a:rPr lang="sr-Latn-CS" sz="2200" b="1" dirty="0" smtClean="0">
                <a:solidFill>
                  <a:srgbClr val="FF0000"/>
                </a:solidFill>
              </a:rPr>
              <a:t> int N, int M, </a:t>
            </a:r>
            <a:r>
              <a:rPr lang="en-US" sz="2200" b="1" dirty="0" smtClean="0">
                <a:solidFill>
                  <a:srgbClr val="FF0000"/>
                </a:solidFill>
              </a:rPr>
              <a:t>...)</a:t>
            </a:r>
            <a:endParaRPr lang="sr-Latn-RS" sz="22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Poziv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še funkcije</a:t>
            </a:r>
            <a:r>
              <a:rPr lang="sr-Latn-CS" sz="20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fun</a:t>
            </a:r>
            <a:r>
              <a:rPr lang="sr-Latn-CS" sz="2000" dirty="0" smtClean="0"/>
              <a:t> </a:t>
            </a:r>
            <a:r>
              <a:rPr lang="sr-Latn-CS" sz="2400" dirty="0" smtClean="0"/>
              <a:t>u programu bi bio:</a:t>
            </a:r>
            <a:endParaRPr lang="sr-Latn-CS" sz="24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</a:pPr>
            <a:r>
              <a:rPr lang="sr-Latn-CS" sz="2000" dirty="0" smtClean="0"/>
              <a:t>	</a:t>
            </a:r>
            <a:r>
              <a:rPr lang="sr-Latn-CS" sz="2200" b="1" dirty="0" smtClean="0">
                <a:solidFill>
                  <a:srgbClr val="FF0000"/>
                </a:solidFill>
              </a:rPr>
              <a:t>fun(a,2,2, ...)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Rad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matricama</a:t>
            </a:r>
            <a:r>
              <a:rPr lang="en-US" sz="2400" dirty="0" smtClean="0"/>
              <a:t> </a:t>
            </a:r>
            <a:r>
              <a:rPr lang="sr-Latn-CS" sz="2400" dirty="0" smtClean="0"/>
              <a:t>u funkcijama </a:t>
            </a:r>
            <a:r>
              <a:rPr lang="en-US" sz="2400" dirty="0" smtClean="0"/>
              <a:t>o</a:t>
            </a:r>
            <a:r>
              <a:rPr lang="sr-Latn-CS" sz="2400" dirty="0" smtClean="0"/>
              <a:t>čigledno nosi određene probleme, ali sa dosta oprez</a:t>
            </a:r>
            <a:r>
              <a:rPr lang="en-US" sz="2400" dirty="0" smtClean="0"/>
              <a:t>a</a:t>
            </a:r>
            <a:r>
              <a:rPr lang="sr-Latn-CS" sz="2400" dirty="0" smtClean="0"/>
              <a:t> nije problem raditi ni sa ovim tip</a:t>
            </a:r>
            <a:r>
              <a:rPr lang="en-US" sz="2400" dirty="0" smtClean="0"/>
              <a:t>om</a:t>
            </a:r>
            <a:r>
              <a:rPr lang="sr-Latn-CS" sz="2400" dirty="0" smtClean="0"/>
              <a:t> argumenata funkcije.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sr-Latn-CS" sz="2400" dirty="0" smtClean="0"/>
              <a:t>Vidjeli smo da funkcija može da vrati rezultat koji je standardnog tipa podataka uključujući modifikacije tipa unsigned, long</a:t>
            </a:r>
            <a:r>
              <a:rPr lang="en-US" sz="2400" dirty="0" smtClean="0"/>
              <a:t>,</a:t>
            </a:r>
            <a:r>
              <a:rPr lang="sr-Latn-CS" sz="2400" dirty="0" smtClean="0"/>
              <a:t> itd.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sr-Latn-CS" sz="2400" dirty="0" smtClean="0"/>
              <a:t>Funkcija može da vrati i pokazivač.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3"/>
            <a:ext cx="8784976" cy="46085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int *f()</a:t>
            </a:r>
            <a:r>
              <a:rPr lang="sr-Latn-CS" sz="2400" dirty="0" smtClean="0"/>
              <a:t>  čitamo kao funkciju koja vraća pokazivač na cijeli broj.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Ovo zahtjeva veliki oprez u radu, jer promjenljiva na koju dati pokazivač pokazuje ne smije da bude privremena i da nestane izlaskom iz funkcije.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Dakle, rezultat rada funkcije koja vraća pokazivač mora da bude adresa promjenljive koju koristi funkcija (ili glavni program) koja je pozvala predmetnu funkciju.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Česta je greška da se u funkciji deklariše niz i da funkcija vraća pokazivač na taj niz. Izlaskom iz funkcije, dealociraju se sve promjenljive alocirane u funkciji.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Mi ćemo, kad god je to moguće (</a:t>
            </a:r>
            <a:r>
              <a:rPr lang="sr-Latn-CS" sz="2400" dirty="0" smtClean="0">
                <a:solidFill>
                  <a:srgbClr val="3333CC"/>
                </a:solidFill>
              </a:rPr>
              <a:t>a neće biti uvijek moguće</a:t>
            </a:r>
            <a:r>
              <a:rPr lang="sr-Latn-CS" sz="2400" dirty="0" smtClean="0"/>
              <a:t>), izbjegavati ovakve funkcije.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Kombinacija niz-pokazivač-funkcija dovodi do veoma komplikovanih deklaracija.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Pored pravila koja se koriste kod nizova uvodi se dodatno pravilo: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Par </a:t>
            </a:r>
            <a:r>
              <a:rPr lang="en-US" sz="2000" smtClean="0"/>
              <a:t>[] ima isti prioritet kao par ().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Primjer. </a:t>
            </a:r>
            <a:r>
              <a:rPr lang="sr-Latn-CS" sz="1800" b="1" smtClean="0"/>
              <a:t>Zanemarimo za trenutak argumente funkcije</a:t>
            </a:r>
            <a:r>
              <a:rPr lang="sr-Latn-CS" sz="2400" smtClean="0"/>
              <a:t> </a:t>
            </a:r>
            <a:r>
              <a:rPr lang="en-US" sz="2400" smtClean="0">
                <a:solidFill>
                  <a:srgbClr val="FF0000"/>
                </a:solidFill>
              </a:rPr>
              <a:t>int (*f) ()</a:t>
            </a:r>
            <a:r>
              <a:rPr lang="en-US" sz="240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U prvom koraku elimini</a:t>
            </a:r>
            <a:r>
              <a:rPr lang="sr-Latn-CS" sz="2000" smtClean="0"/>
              <a:t>šemo desnu zagradu; dakle zaključujemo da je </a:t>
            </a:r>
            <a:r>
              <a:rPr lang="sr-Latn-CS" sz="2000" b="1" smtClean="0">
                <a:solidFill>
                  <a:srgbClr val="FF0000"/>
                </a:solidFill>
              </a:rPr>
              <a:t>*f</a:t>
            </a:r>
            <a:r>
              <a:rPr lang="sr-Latn-CS" sz="2000" smtClean="0"/>
              <a:t> funkcija koja vraća cijeli broj.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U drugom koraku eliminišemo </a:t>
            </a:r>
            <a:r>
              <a:rPr lang="sr-Latn-CS" sz="2000" b="1" smtClean="0">
                <a:solidFill>
                  <a:srgbClr val="FF0000"/>
                </a:solidFill>
              </a:rPr>
              <a:t>*</a:t>
            </a:r>
            <a:r>
              <a:rPr lang="sr-Latn-CS" sz="2000" smtClean="0"/>
              <a:t> i dolazimo da toga da je </a:t>
            </a:r>
            <a:r>
              <a:rPr lang="sr-Latn-CS" sz="2000" b="1" smtClean="0">
                <a:solidFill>
                  <a:srgbClr val="FF0000"/>
                </a:solidFill>
              </a:rPr>
              <a:t>f</a:t>
            </a:r>
            <a:r>
              <a:rPr lang="sr-Latn-CS" sz="2000" smtClean="0"/>
              <a:t> pokazivač na cjelobrojnu funkciju, odnosno adresa cjelobrojne funkcije.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Pogledajte ostale primjere iz knjige.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77724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Svi elementi programa zauzimaju memoriju.</a:t>
            </a:r>
          </a:p>
          <a:p>
            <a:pPr eaLnBrk="1" hangingPunct="1"/>
            <a:r>
              <a:rPr lang="sr-Latn-CS" sz="2400" smtClean="0"/>
              <a:t>Tako i kod funkcije </a:t>
            </a:r>
            <a:r>
              <a:rPr lang="en-US" sz="2400" smtClean="0"/>
              <a:t>zauzima memoriju.</a:t>
            </a:r>
          </a:p>
          <a:p>
            <a:pPr eaLnBrk="1" hangingPunct="1">
              <a:buFont typeface="Wingdings" pitchFamily="2" charset="2"/>
              <a:buNone/>
            </a:pPr>
            <a:endParaRPr lang="en-US" sz="24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048000" y="4114800"/>
            <a:ext cx="14478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3048000" y="30480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495800" y="30480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048000" y="4267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3048000" y="4419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3048000" y="4572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3048000" y="4724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3048000" y="487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3048000" y="5029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3048000" y="5181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3048000" y="5334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724400" y="3124200"/>
            <a:ext cx="1371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memorija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4495800" y="4267200"/>
            <a:ext cx="4191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dio memorije koju zauzima funkcija</a:t>
            </a:r>
            <a:r>
              <a:rPr lang="sr-Latn-CS" sz="1600" b="1">
                <a:latin typeface="Tahoma" pitchFamily="34" charset="0"/>
              </a:rPr>
              <a:t>,</a:t>
            </a:r>
            <a:r>
              <a:rPr lang="en-US" sz="1600" b="1">
                <a:latin typeface="Tahoma" pitchFamily="34" charset="0"/>
              </a:rPr>
              <a:t> sa </a:t>
            </a:r>
            <a:r>
              <a:rPr lang="sr-Latn-CS" sz="1600" b="1">
                <a:latin typeface="Tahoma" pitchFamily="34" charset="0"/>
              </a:rPr>
              <a:t>njenim </a:t>
            </a:r>
            <a:r>
              <a:rPr lang="en-US" sz="1600" b="1">
                <a:latin typeface="Tahoma" pitchFamily="34" charset="0"/>
              </a:rPr>
              <a:t>pojedinim instrukcijama</a:t>
            </a: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2743200" y="4191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152400" y="4010025"/>
            <a:ext cx="2743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prva instrukcija funkcije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4572000" y="5299075"/>
            <a:ext cx="45720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3300"/>
                </a:solidFill>
                <a:latin typeface="Tahoma" pitchFamily="34" charset="0"/>
              </a:rPr>
              <a:t>Adresa funkcije je adresa prvog bajta funkcije, odnosno pokazivač na funkciju sadrži adresu prvog bajta prve instrukcije funkcije, što je analogno pokazivačima na sve tipove promjenljivih</a:t>
            </a:r>
            <a:r>
              <a:rPr lang="en-US" sz="1400" b="1">
                <a:solidFill>
                  <a:srgbClr val="FF3300"/>
                </a:solidFill>
                <a:latin typeface="Tahoma" pitchFamily="34" charset="0"/>
              </a:rPr>
              <a:t> koji pokazuju na adresu prvog bajta u memoriji koju promjenljiva zauzima</a:t>
            </a:r>
            <a:r>
              <a:rPr lang="sr-Latn-CS" sz="1400" b="1">
                <a:solidFill>
                  <a:srgbClr val="FF3300"/>
                </a:solidFill>
                <a:latin typeface="Tahoma" pitchFamily="34" charset="0"/>
              </a:rPr>
              <a:t>!!!</a:t>
            </a:r>
            <a:endParaRPr lang="en-US" sz="1400" b="1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>
            <a:off x="4543425" y="3376613"/>
            <a:ext cx="2159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153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Adresa funkcije koja se zove </a:t>
            </a:r>
            <a:r>
              <a:rPr lang="sr-Latn-CS" sz="2400" b="1" smtClean="0">
                <a:solidFill>
                  <a:srgbClr val="FF3300"/>
                </a:solidFill>
              </a:rPr>
              <a:t>fun()</a:t>
            </a:r>
            <a:r>
              <a:rPr lang="sr-Latn-CS" sz="2400" smtClean="0"/>
              <a:t> je </a:t>
            </a:r>
            <a:r>
              <a:rPr lang="sr-Latn-CS" sz="2400" b="1" smtClean="0">
                <a:solidFill>
                  <a:srgbClr val="FF3300"/>
                </a:solidFill>
              </a:rPr>
              <a:t>&amp;fun</a:t>
            </a:r>
            <a:r>
              <a:rPr lang="sr-Latn-CS" sz="2400" smtClean="0"/>
              <a:t>, ali se može koristiti i samo </a:t>
            </a:r>
            <a:r>
              <a:rPr lang="sr-Latn-CS" sz="2400" b="1" smtClean="0">
                <a:solidFill>
                  <a:srgbClr val="FF3300"/>
                </a:solidFill>
              </a:rPr>
              <a:t>fun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Ovo je slično adresi niza, kod ko</a:t>
            </a:r>
            <a:r>
              <a:rPr lang="en-US" sz="2400" smtClean="0"/>
              <a:t>jeg</a:t>
            </a:r>
            <a:r>
              <a:rPr lang="sr-Latn-CS" sz="2400" smtClean="0"/>
              <a:t> je samo ime adresa </a:t>
            </a:r>
            <a:r>
              <a:rPr lang="sr-Latn-CS" sz="1600" b="1" smtClean="0"/>
              <a:t>(ponekad se kaže pristupna staza)</a:t>
            </a:r>
            <a:r>
              <a:rPr lang="sr-Latn-CS" sz="2400" smtClean="0"/>
              <a:t> za prvi element niza.</a:t>
            </a:r>
          </a:p>
          <a:p>
            <a:pPr eaLnBrk="1" hangingPunct="1"/>
            <a:r>
              <a:rPr lang="sr-Latn-CS" sz="2400" smtClean="0"/>
              <a:t>Najvažnija primjena adresa funkcija je u proslijeđivanju funkcija kao argumenta drugih funkcija.</a:t>
            </a:r>
          </a:p>
          <a:p>
            <a:pPr eaLnBrk="1" hangingPunct="1"/>
            <a:r>
              <a:rPr lang="sr-Latn-CS" sz="2400" smtClean="0"/>
              <a:t>Naime, ponekad je zgodno omogućiti jednoj funkciji da poziva više drugih funkcija u zavisnosti od situacije.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</a:t>
            </a:r>
            <a:r>
              <a:rPr lang="sr-Latn-CS" smtClean="0">
                <a:solidFill>
                  <a:srgbClr val="FF0000"/>
                </a:solidFill>
              </a:rPr>
              <a:t>void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66528"/>
            <a:ext cx="86638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funkcija koja ne vraća vrijednost može da se deklariše kao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Promjenljiva koja se deklariše kao </a:t>
            </a:r>
            <a:r>
              <a:rPr lang="sr-Latn-CS" sz="2400" dirty="0" smtClean="0">
                <a:solidFill>
                  <a:srgbClr val="3333CC"/>
                </a:solidFill>
              </a:rPr>
              <a:t>void a</a:t>
            </a:r>
            <a:r>
              <a:rPr lang="sr-Latn-CS" sz="2400" dirty="0" smtClean="0"/>
              <a:t> nema vrijednost i gotovo se nikad ne koristi.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koja se deklariše da vrać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void *</a:t>
            </a:r>
            <a:r>
              <a:rPr lang="sr-Latn-CS" sz="2400" dirty="0" smtClean="0"/>
              <a:t> vraća pokazivač na neodređeni tip podatka.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Promjenljiva koja se deklariše kao pokazivač na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void</a:t>
            </a:r>
            <a:r>
              <a:rPr lang="en-US" sz="2400" dirty="0" smtClean="0"/>
              <a:t> </a:t>
            </a:r>
            <a:r>
              <a:rPr lang="en-US" sz="2400" dirty="0" err="1" smtClean="0"/>
              <a:t>tj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void *b</a:t>
            </a:r>
            <a:r>
              <a:rPr lang="sr-Latn-CS" sz="2400" dirty="0" smtClean="0"/>
              <a:t> zapravo pokazuje na promjenljivu koja je nekog od mogućih tipova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će biti jasnije kada budemo učili dinamičku alokaciju memorije.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133600"/>
            <a:ext cx="85534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Zamislimo sljedeću situaciju. Napisali smo funkciju koja na osnovnu nekog sofisticiranog metoda računa integral funkcije </a:t>
            </a:r>
            <a:r>
              <a:rPr lang="sr-Latn-CS" sz="2400" b="1" smtClean="0"/>
              <a:t>sin(x)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slučaju da nam treba funkcija koja računa integral kosinusa morali bi da napišemo (kopiramo) prethodnu funkciju za računanje i da editujemo funkciju koja je argument (</a:t>
            </a:r>
            <a:r>
              <a:rPr lang="sr-Latn-CS" sz="2400" b="1" smtClean="0"/>
              <a:t>cos(x)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Ovaj postupak bi morali obaviti za svaku funkciju za koju želimo da nađemo integral.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Mala greška u našem početnom dizajnu dovodi do potrebe da prepravljamo sve funkcije, što je neprihvatljivo.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44637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Drugi problem koji postoji kod pretpostavljenog rješenja je situacija kada želimo da našu funkciju komercijalizujemo.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Korisniku bismo morali omogućiti da primjeni naš algoritam na bilo koju funkciju, a to bi značilo da korisnik mora biti upoznat sa našim kodom.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Ovim bismo zapravo potpuno razotkrili svoju programersku vještinu i u potpunosti ugrozili komercijalizaciju našeg programa.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Umjesto toga</a:t>
            </a:r>
            <a:r>
              <a:rPr lang="en-US" sz="2400" smtClean="0"/>
              <a:t>,</a:t>
            </a:r>
            <a:r>
              <a:rPr lang="sr-Latn-CS" sz="2400" smtClean="0"/>
              <a:t> naša funkcija treba da ima </a:t>
            </a:r>
            <a:r>
              <a:rPr lang="en-US" sz="2400" smtClean="0"/>
              <a:t>kao </a:t>
            </a:r>
            <a:r>
              <a:rPr lang="sr-Latn-CS" sz="2400" smtClean="0"/>
              <a:t>argument funkciju i da korisnik, pa i mi, sa i</a:t>
            </a:r>
            <a:r>
              <a:rPr lang="en-US" sz="2400" smtClean="0"/>
              <a:t>s</a:t>
            </a:r>
            <a:r>
              <a:rPr lang="sr-Latn-CS" sz="2400" smtClean="0"/>
              <a:t>tom funkcijom realizuje svaki projekat, a jedino znanje koje je tada potrebno o našoj funkciji je njeno zaglavlje (lista i tipovi argumenata).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142288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Pretpostavimo sljedeći jednostavan problem (u svakom slučaju jednostavniji</a:t>
            </a:r>
            <a:r>
              <a:rPr lang="en-US" sz="2400" smtClean="0"/>
              <a:t> </a:t>
            </a:r>
            <a:r>
              <a:rPr lang="sr-Latn-CS" sz="2400" smtClean="0"/>
              <a:t>nego što je postavka problema o ko</a:t>
            </a:r>
            <a:r>
              <a:rPr lang="en-US" sz="2400" smtClean="0"/>
              <a:t>jem</a:t>
            </a:r>
            <a:r>
              <a:rPr lang="sr-Latn-CS" sz="2400" smtClean="0"/>
              <a:t> smo diskutovali).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Ž</a:t>
            </a:r>
            <a:r>
              <a:rPr lang="en-US" sz="2400" smtClean="0"/>
              <a:t>elimo</a:t>
            </a:r>
            <a:r>
              <a:rPr lang="sr-Latn-CS" sz="2400" smtClean="0"/>
              <a:t> da sumiramo niz:</a:t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>gdje je </a:t>
            </a:r>
            <a:r>
              <a:rPr lang="sr-Latn-CS" sz="2400" b="1" smtClean="0"/>
              <a:t>a</a:t>
            </a:r>
            <a:r>
              <a:rPr lang="en-US" sz="2400" b="1" smtClean="0"/>
              <a:t>[i], i=0,...,n-1</a:t>
            </a:r>
            <a:r>
              <a:rPr lang="en-US" sz="2400" smtClean="0"/>
              <a:t> dati niz</a:t>
            </a:r>
            <a:r>
              <a:rPr lang="sr-Latn-CS" sz="2400" smtClean="0"/>
              <a:t>,</a:t>
            </a:r>
            <a:r>
              <a:rPr lang="en-US" sz="2400" smtClean="0"/>
              <a:t> recimo</a:t>
            </a:r>
            <a:r>
              <a:rPr lang="sr-Latn-CS" sz="2400" smtClean="0"/>
              <a:t>,</a:t>
            </a:r>
            <a:r>
              <a:rPr lang="en-US" sz="2400" smtClean="0"/>
              <a:t> cijelih brojeva</a:t>
            </a:r>
            <a:r>
              <a:rPr lang="sr-Latn-CS" sz="2400" smtClean="0"/>
              <a:t>,</a:t>
            </a:r>
            <a:r>
              <a:rPr lang="en-US" sz="2400" smtClean="0"/>
              <a:t> a </a:t>
            </a:r>
            <a:r>
              <a:rPr lang="en-US" sz="2400" b="1" smtClean="0"/>
              <a:t>f()</a:t>
            </a:r>
            <a:r>
              <a:rPr lang="en-US" sz="2400" smtClean="0"/>
              <a:t> proizvoljna funkcija. 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3429000" y="3733800"/>
          <a:ext cx="1524000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5" name="Equation" r:id="rId3" imgW="660113" imgH="431613" progId="Equation.DSMT4">
                  <p:embed/>
                </p:oleObj>
              </mc:Choice>
              <mc:Fallback>
                <p:oleObj name="Equation" r:id="rId3" imgW="660113" imgH="43161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733800"/>
                        <a:ext cx="1524000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Primjer - Realizacija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650" y="2106613"/>
            <a:ext cx="3886200" cy="1219200"/>
          </a:xfrm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sumafunkcija(int (*)(),int*,int);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linija(int);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kvadrat(int);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997450" y="2868613"/>
            <a:ext cx="3810000" cy="1600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main(){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a[5]={1,2,2,3,1};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b=sumafunkcija(</a:t>
            </a:r>
            <a:r>
              <a:rPr lang="en-US" sz="1600" b="1" u="sng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&amp;linija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c=sumafunkcija(</a:t>
            </a:r>
            <a:r>
              <a:rPr lang="en-US" sz="1600" b="1" u="sng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kvadrat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printf("%d %d",b,c);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25450" y="3630613"/>
            <a:ext cx="4419600" cy="213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linija(int n){ return n;}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kvadrat(int n) {return n*n;}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sumafunkcija(int (*r)(),int *a,int n){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i,s=0;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for(i=0;i&lt;n;i++)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      s+=r(a[i]);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return s;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921250" y="2259013"/>
            <a:ext cx="3810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pretp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r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ocesor i prototipovi funkcij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a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H="1">
            <a:off x="4464050" y="2411413"/>
            <a:ext cx="457200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4921250" y="4697413"/>
            <a:ext cx="411480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glavni program sa po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ivima funkcije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 -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  <a:p>
            <a:pPr eaLnBrk="1" hangingPunct="1"/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obratite pa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žnju na dio koji je podvučen i pokušajte da odgovorite na pitanje zašto rade ispravno obije varijante i zašto se nigdje ne naglašava da je podvučeni argument funkcija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25450" y="5916613"/>
            <a:ext cx="4191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realizacija funkcija - obratite pažnju na funkciju sumafunkcija, a posebno na način sumiranja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</a:t>
            </a:r>
            <a:r>
              <a:rPr lang="sr-Latn-CS" smtClean="0">
                <a:solidFill>
                  <a:schemeClr val="accent1"/>
                </a:solidFill>
              </a:rPr>
              <a:t>main</a:t>
            </a:r>
            <a:endParaRPr lang="en-US" smtClean="0">
              <a:solidFill>
                <a:schemeClr val="accent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136" y="2266528"/>
            <a:ext cx="8865368" cy="382676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Glavni program ima oblik bilo koje druge funkcije - ima zaglavlje, tijelo funkcije koje započinje sa sekcijom za deklaraciju, nastavlja se naredbama i završava sa return.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Postavlja se pitanje - kome funkcija main vraća rezultat?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Funkcija main, kao i svaka druga funkcija, vraća rezultat onome ko je tu funkciju pozvao, a u ovom slučaju je to operativni sistem.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UNIX/LINUX operativni sistemi lijepo rade sa ovakvim rezultatima, koji obično sugerišu da je funkcija sa uspjehom obavila posao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Argumenti f-je main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61592"/>
            <a:ext cx="8784976" cy="37757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Do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koristili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funkciju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main</a:t>
            </a:r>
            <a:r>
              <a:rPr lang="en-US" sz="2400" dirty="0" smtClean="0"/>
              <a:t> bez </a:t>
            </a:r>
            <a:r>
              <a:rPr lang="sr-Latn-CS" sz="2400" dirty="0" smtClean="0"/>
              <a:t>argumenata. Međutim, ova funkcija može imati argumente. Ta dva argumenta su uvijek </a:t>
            </a:r>
            <a:r>
              <a:rPr lang="sr-Latn-CS" sz="2400" dirty="0" smtClean="0">
                <a:solidFill>
                  <a:srgbClr val="FF0000"/>
                </a:solidFill>
              </a:rPr>
              <a:t>cijeli broj</a:t>
            </a:r>
            <a:r>
              <a:rPr lang="sr-Latn-CS" sz="2400" dirty="0" smtClean="0"/>
              <a:t> i</a:t>
            </a:r>
            <a:r>
              <a:rPr lang="sr-Latn-CS" sz="2400" dirty="0" smtClean="0">
                <a:solidFill>
                  <a:srgbClr val="3333CC"/>
                </a:solidFill>
              </a:rPr>
              <a:t> niz pokazivača na karaktere (niz stringova)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funkcija main ima argumente</a:t>
            </a:r>
            <a:r>
              <a:rPr lang="en-US" sz="2400" dirty="0" smtClean="0"/>
              <a:t>,</a:t>
            </a:r>
            <a:r>
              <a:rPr lang="sr-Latn-CS" sz="2400" dirty="0" smtClean="0"/>
              <a:t> onda se deklariše kao:</a:t>
            </a:r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None/>
              <a:tabLst>
                <a:tab pos="717550" algn="l"/>
              </a:tabLst>
            </a:pPr>
            <a:r>
              <a:rPr lang="sr-Latn-C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int main (int argc, char *argv</a:t>
            </a:r>
            <a:r>
              <a:rPr lang="en-US" sz="2400" dirty="0" smtClean="0">
                <a:solidFill>
                  <a:srgbClr val="FF0000"/>
                </a:solidFill>
              </a:rPr>
              <a:t>[])</a:t>
            </a:r>
            <a:endParaRPr lang="en-US" sz="20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Postavlja</a:t>
            </a:r>
            <a:r>
              <a:rPr lang="sr-Latn-CS" sz="2400" dirty="0" smtClean="0"/>
              <a:t>ju</a:t>
            </a:r>
            <a:r>
              <a:rPr lang="en-US" sz="2400" dirty="0" smtClean="0"/>
              <a:t> se </a:t>
            </a:r>
            <a:r>
              <a:rPr lang="en-US" sz="2400" dirty="0" err="1" smtClean="0"/>
              <a:t>pitanja</a:t>
            </a:r>
            <a:r>
              <a:rPr lang="en-US" sz="2400" dirty="0" smtClean="0"/>
              <a:t> </a:t>
            </a:r>
            <a:r>
              <a:rPr lang="sr-Latn-CS" sz="2400" dirty="0" smtClean="0"/>
              <a:t>- što su ovi argumenti i ko ih zadaje (kod drugih funkcija argumente postavlja funkcija koja poziva datu funkciju)?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Argumenti f-je main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21632"/>
            <a:ext cx="8443664" cy="374367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 kod funkcij</a:t>
            </a:r>
            <a:r>
              <a:rPr lang="en-US" sz="2400" dirty="0" smtClean="0"/>
              <a:t>e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argumente zadaje onaj ko je poziva, a to je, u ovom slučaju, operativni sistem.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Naš napisan program</a:t>
            </a:r>
            <a:r>
              <a:rPr lang="en-US" sz="2400" dirty="0" smtClean="0"/>
              <a:t> se</a:t>
            </a:r>
            <a:r>
              <a:rPr lang="sr-Latn-CS" sz="2400" dirty="0" smtClean="0"/>
              <a:t>, kada je korektno preveden, nalazi u memoriji računara u vidu </a:t>
            </a:r>
            <a:r>
              <a:rPr lang="sr-Latn-CS" sz="2400" dirty="0" smtClean="0">
                <a:solidFill>
                  <a:srgbClr val="FF0000"/>
                </a:solidFill>
              </a:rPr>
              <a:t>EXE</a:t>
            </a:r>
            <a:r>
              <a:rPr lang="sr-Latn-CS" sz="2400" dirty="0" smtClean="0"/>
              <a:t> fajla, npr. </a:t>
            </a:r>
            <a:r>
              <a:rPr lang="sr-Latn-CS" sz="2400" dirty="0" smtClean="0">
                <a:solidFill>
                  <a:srgbClr val="FF0000"/>
                </a:solidFill>
              </a:rPr>
              <a:t>IME.EXE</a:t>
            </a:r>
            <a:r>
              <a:rPr lang="sr-Latn-CS" sz="2400" dirty="0" smtClean="0"/>
              <a:t>. Pozivanje </a:t>
            </a:r>
            <a:r>
              <a:rPr lang="en-US" sz="2400" dirty="0" smtClean="0"/>
              <a:t>se mo</a:t>
            </a:r>
            <a:r>
              <a:rPr lang="sr-Latn-CS" sz="2400" dirty="0" smtClean="0"/>
              <a:t>že obaviti samo navođenjem imena </a:t>
            </a:r>
            <a:r>
              <a:rPr lang="sr-Latn-CS" sz="2400" dirty="0" smtClean="0">
                <a:solidFill>
                  <a:srgbClr val="FF0000"/>
                </a:solidFill>
              </a:rPr>
              <a:t>IME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Zamislimo sada situaciju da je program pozvan sa:</a:t>
            </a:r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IME Aa Bb Cc 11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Argumenti f-je main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964488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slučaju sa prethodnog slajda, vrijednost </a:t>
            </a:r>
            <a:r>
              <a:rPr lang="sr-Latn-CS" sz="2400" dirty="0" smtClean="0">
                <a:solidFill>
                  <a:srgbClr val="3333CC"/>
                </a:solidFill>
              </a:rPr>
              <a:t>argc</a:t>
            </a:r>
            <a:r>
              <a:rPr lang="sr-Latn-CS" sz="2400" dirty="0" smtClean="0"/>
              <a:t> će biti </a:t>
            </a:r>
            <a:r>
              <a:rPr lang="sr-Latn-CS" sz="2400" dirty="0" smtClean="0">
                <a:solidFill>
                  <a:srgbClr val="3333CC"/>
                </a:solidFill>
              </a:rPr>
              <a:t>argc=5</a:t>
            </a:r>
            <a:r>
              <a:rPr lang="sr-Latn-CS" sz="2400" dirty="0" smtClean="0"/>
              <a:t>, dok će pojedini stringovi biti 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[0]=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IME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[1]=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Aa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[2]=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Bb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[3]=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Cc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[4]=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11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endParaRPr lang="en-US" sz="20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koji sa komandne linije učitava ime programa i dva stringa. Program vrši njihovo nadovezivanje i štampanje.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sr-Latn-CS" sz="2400" dirty="0" smtClean="0"/>
              <a:t>sa komandne linije</a:t>
            </a:r>
            <a:r>
              <a:rPr lang="en-US" sz="2400" dirty="0" smtClean="0"/>
              <a:t> </a:t>
            </a:r>
            <a:r>
              <a:rPr lang="sr-Latn-CS" sz="2400" dirty="0" smtClean="0"/>
              <a:t>učitava </a:t>
            </a:r>
            <a:r>
              <a:rPr lang="en-US" sz="2400" dirty="0" err="1" smtClean="0"/>
              <a:t>ime</a:t>
            </a:r>
            <a:r>
              <a:rPr lang="sr-Latn-CS" sz="2400" dirty="0" smtClean="0"/>
              <a:t> programa i niz cijelih brojeva. Potrebno je izvršiti štampanje ovog niza.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87240"/>
            <a:ext cx="8496944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Savremeni programski jezici dozvoljavaju da funkcija pozove samu sebe </a:t>
            </a:r>
            <a:r>
              <a:rPr lang="sr-Latn-CS" sz="1600" b="1" dirty="0" smtClean="0"/>
              <a:t>(ovo je osobina programskog jezika C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a nije nekih starijih jezika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kao što je npr. FORTRAN)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Rekurzivno se funkcija faktorijel može realizovati korišćenjem pravila: </a:t>
            </a:r>
            <a:r>
              <a:rPr lang="sr-Latn-CS" sz="2400" dirty="0" smtClean="0">
                <a:solidFill>
                  <a:srgbClr val="FF0000"/>
                </a:solidFill>
              </a:rPr>
              <a:t>n!=n*(n-1)!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0!=1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609600" y="4340448"/>
            <a:ext cx="2743200" cy="1320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361950" algn="l"/>
              </a:tabLst>
            </a:pPr>
            <a:r>
              <a:rPr lang="sr-Latn-CS" sz="2000" dirty="0">
                <a:latin typeface="Tahoma" pitchFamily="34" charset="0"/>
              </a:rPr>
              <a:t>int fakt(int n)</a:t>
            </a:r>
            <a:r>
              <a:rPr lang="en-US" sz="2000" dirty="0">
                <a:latin typeface="Tahoma" pitchFamily="34" charset="0"/>
              </a:rPr>
              <a:t>{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if(n</a:t>
            </a:r>
            <a:r>
              <a:rPr lang="en-US" sz="2000" dirty="0">
                <a:latin typeface="Tahoma" pitchFamily="34" charset="0"/>
              </a:rPr>
              <a:t>==0) return 1;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</a:t>
            </a:r>
            <a:r>
              <a:rPr lang="en-US" sz="2000" dirty="0">
                <a:latin typeface="Tahoma" pitchFamily="34" charset="0"/>
              </a:rPr>
              <a:t>n*</a:t>
            </a:r>
            <a:r>
              <a:rPr lang="en-US" sz="2000" dirty="0" err="1">
                <a:latin typeface="Tahoma" pitchFamily="34" charset="0"/>
              </a:rPr>
              <a:t>fakt</a:t>
            </a:r>
            <a:r>
              <a:rPr lang="en-US" sz="2000" dirty="0">
                <a:latin typeface="Tahoma" pitchFamily="34" charset="0"/>
              </a:rPr>
              <a:t>(n-1);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3705944" y="4268440"/>
            <a:ext cx="518653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latin typeface="Tahoma" pitchFamily="34" charset="0"/>
              </a:rPr>
              <a:t>Za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n=5</a:t>
            </a:r>
            <a:r>
              <a:rPr lang="en-US" sz="1800" dirty="0">
                <a:latin typeface="Tahoma" pitchFamily="34" charset="0"/>
              </a:rPr>
              <a:t>, </a:t>
            </a:r>
            <a:r>
              <a:rPr lang="en-US" sz="1800" dirty="0" err="1">
                <a:latin typeface="Tahoma" pitchFamily="34" charset="0"/>
              </a:rPr>
              <a:t>funkcija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vra</a:t>
            </a:r>
            <a:r>
              <a:rPr lang="sr-Latn-CS" sz="1800" dirty="0">
                <a:latin typeface="Tahoma" pitchFamily="34" charset="0"/>
              </a:rPr>
              <a:t>ća rezultat 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5*fakt(4)</a:t>
            </a:r>
            <a:r>
              <a:rPr lang="sr-Latn-CS" sz="1800" dirty="0">
                <a:latin typeface="Tahoma" pitchFamily="34" charset="0"/>
              </a:rPr>
              <a:t>, poziva se funkcija </a:t>
            </a: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fakt(4)</a:t>
            </a:r>
            <a:r>
              <a:rPr lang="sr-Latn-CS" sz="1800" dirty="0">
                <a:latin typeface="Tahoma" pitchFamily="34" charset="0"/>
              </a:rPr>
              <a:t> koja vraća rezultat </a:t>
            </a: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4*fakt(3)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rgbClr val="7030A0"/>
                </a:solidFill>
                <a:latin typeface="Tahoma" pitchFamily="34" charset="0"/>
              </a:rPr>
              <a:t>fakt(3)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7030A0"/>
                </a:solidFill>
                <a:latin typeface="Tahoma" pitchFamily="34" charset="0"/>
              </a:rPr>
              <a:t>3*fakt(2)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fakt(2)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2*fakt(1)</a:t>
            </a:r>
            <a:r>
              <a:rPr lang="sr-Latn-CS" sz="1800" dirty="0">
                <a:latin typeface="Tahoma" pitchFamily="34" charset="0"/>
              </a:rPr>
              <a:t>, funkcija </a:t>
            </a:r>
            <a:r>
              <a:rPr lang="sr-Latn-CS" sz="1800" dirty="0">
                <a:solidFill>
                  <a:schemeClr val="accent6">
                    <a:lumMod val="75000"/>
                  </a:schemeClr>
                </a:solidFill>
                <a:latin typeface="Tahoma" pitchFamily="34" charset="0"/>
              </a:rPr>
              <a:t>fakt(1)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</a:rPr>
              <a:t>1*fakt(0)</a:t>
            </a:r>
            <a:r>
              <a:rPr lang="sr-Latn-CS" sz="1800" dirty="0" smtClean="0">
                <a:latin typeface="Tahoma" pitchFamily="34" charset="0"/>
              </a:rPr>
              <a:t>, a </a:t>
            </a:r>
            <a:r>
              <a:rPr lang="sr-Latn-CS" sz="1800" dirty="0">
                <a:solidFill>
                  <a:srgbClr val="00B0F0"/>
                </a:solidFill>
                <a:latin typeface="Tahoma" pitchFamily="34" charset="0"/>
              </a:rPr>
              <a:t>fakt(0)</a:t>
            </a:r>
            <a:r>
              <a:rPr lang="sr-Latn-CS" sz="1800" dirty="0">
                <a:latin typeface="Tahoma" pitchFamily="34" charset="0"/>
              </a:rPr>
              <a:t> vraća </a:t>
            </a:r>
            <a:r>
              <a:rPr lang="sr-Latn-CS" sz="1800" dirty="0">
                <a:solidFill>
                  <a:srgbClr val="00B0F0"/>
                </a:solidFill>
                <a:latin typeface="Tahoma" pitchFamily="34" charset="0"/>
              </a:rPr>
              <a:t>1</a:t>
            </a:r>
            <a:r>
              <a:rPr lang="sr-Latn-CS" sz="1800" dirty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467544" y="6095037"/>
            <a:ext cx="864096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pitchFamily="34" charset="0"/>
              </a:rPr>
              <a:t>Podsjetite se priče o steku i alokacionom </a:t>
            </a:r>
            <a:r>
              <a:rPr lang="sr-Latn-CS" sz="1700" dirty="0" smtClean="0">
                <a:latin typeface="Tahoma" pitchFamily="34" charset="0"/>
              </a:rPr>
              <a:t>zapisu (prva prezentacija)</a:t>
            </a:r>
            <a:r>
              <a:rPr lang="en-US" sz="1700" dirty="0" smtClean="0">
                <a:latin typeface="Tahoma" pitchFamily="34" charset="0"/>
              </a:rPr>
              <a:t>. </a:t>
            </a:r>
            <a:r>
              <a:rPr lang="en-US" sz="1700" dirty="0" err="1">
                <a:latin typeface="Tahoma" pitchFamily="34" charset="0"/>
              </a:rPr>
              <a:t>Pretpostavimo</a:t>
            </a:r>
            <a:r>
              <a:rPr lang="en-US" sz="1700" dirty="0">
                <a:latin typeface="Tahoma" pitchFamily="34" charset="0"/>
              </a:rPr>
              <a:t> da </a:t>
            </a:r>
            <a:r>
              <a:rPr lang="en-US" sz="1700" dirty="0" err="1">
                <a:latin typeface="Tahoma" pitchFamily="34" charset="0"/>
              </a:rPr>
              <a:t>glavni</a:t>
            </a:r>
            <a:r>
              <a:rPr lang="en-US" sz="1700" dirty="0">
                <a:latin typeface="Tahoma" pitchFamily="34" charset="0"/>
              </a:rPr>
              <a:t> program </a:t>
            </a:r>
            <a:r>
              <a:rPr lang="en-US" sz="1700" dirty="0" err="1">
                <a:latin typeface="Tahoma" pitchFamily="34" charset="0"/>
              </a:rPr>
              <a:t>po</a:t>
            </a:r>
            <a:r>
              <a:rPr lang="sr-Latn-CS" sz="1700" dirty="0">
                <a:latin typeface="Tahoma" pitchFamily="34" charset="0"/>
              </a:rPr>
              <a:t>z</a:t>
            </a:r>
            <a:r>
              <a:rPr lang="en-US" sz="1700" dirty="0" err="1">
                <a:latin typeface="Tahoma" pitchFamily="34" charset="0"/>
              </a:rPr>
              <a:t>iva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 err="1">
                <a:latin typeface="Tahoma" pitchFamily="34" charset="0"/>
              </a:rPr>
              <a:t>fakt</a:t>
            </a:r>
            <a:r>
              <a:rPr lang="en-US" sz="1700" dirty="0">
                <a:latin typeface="Tahoma" pitchFamily="34" charset="0"/>
              </a:rPr>
              <a:t>(5), </a:t>
            </a:r>
            <a:r>
              <a:rPr lang="en-US" sz="1700" dirty="0" err="1">
                <a:latin typeface="Tahoma" pitchFamily="34" charset="0"/>
              </a:rPr>
              <a:t>tada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sr-Latn-CS" sz="1700" dirty="0">
                <a:latin typeface="Tahoma" pitchFamily="34" charset="0"/>
              </a:rPr>
              <a:t>će u jednom trenutku na steku biti 6 jedinica.</a:t>
            </a:r>
            <a:endParaRPr lang="en-US" sz="17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6024" y="2276872"/>
            <a:ext cx="8964488" cy="4392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Rekurzivna rješenja su veoma elegantna. Neki programerski problemi se veoma teško rješavaju bez korišćenja ovog postupka.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Rekurzija može biti memorijski zahtjevna (što se dešava prilikom poziva fakt(120)), ali i vremenski, jer operacije sa stekom i alokacionim zapisom traju neko vrijeme.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Stoga rekurzivno treba rješavati one probleme kod kojih je prirodno korisiti rekurzivni pristup (binarno pretraživanje, quick sort itd.).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Kao primjer loše rekurzije, realizovati rekurzivnim putem računanje </a:t>
            </a:r>
            <a:r>
              <a:rPr lang="sr-Latn-CS" sz="2200" dirty="0" smtClean="0">
                <a:solidFill>
                  <a:srgbClr val="FF0000"/>
                </a:solidFill>
              </a:rPr>
              <a:t>Fibonacci-evih </a:t>
            </a:r>
            <a:r>
              <a:rPr lang="sr-Latn-CS" sz="2200" dirty="0">
                <a:solidFill>
                  <a:srgbClr val="FF0000"/>
                </a:solidFill>
              </a:rPr>
              <a:t>brojeva</a:t>
            </a:r>
            <a:r>
              <a:rPr lang="sr-Latn-CS" sz="2200" dirty="0" smtClean="0"/>
              <a:t>, za koje važi FIB(1)=1, FIB(2)=1 i </a:t>
            </a:r>
            <a:br>
              <a:rPr lang="sr-Latn-CS" sz="2200" dirty="0" smtClean="0"/>
            </a:br>
            <a:r>
              <a:rPr lang="sr-Latn-CS" sz="2200" dirty="0" smtClean="0"/>
              <a:t>FIB(I)=FI</a:t>
            </a:r>
            <a:r>
              <a:rPr lang="en-US" sz="2200" dirty="0" smtClean="0"/>
              <a:t>B</a:t>
            </a:r>
            <a:r>
              <a:rPr lang="sr-Latn-CS" sz="2200" dirty="0" smtClean="0"/>
              <a:t>(I-1)+FIB(I-2) za I</a:t>
            </a:r>
            <a:r>
              <a:rPr lang="en-US" sz="2200" dirty="0" smtClean="0"/>
              <a:t>&gt;</a:t>
            </a:r>
            <a:r>
              <a:rPr lang="sr-Latn-ME" sz="2200" dirty="0" smtClean="0"/>
              <a:t>2</a:t>
            </a:r>
            <a:r>
              <a:rPr lang="en-US" sz="2200" dirty="0" smtClean="0"/>
              <a:t>. </a:t>
            </a:r>
            <a:endParaRPr lang="sr-Latn-ME" sz="22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Program </a:t>
            </a:r>
            <a:r>
              <a:rPr lang="en-US" sz="2200" dirty="0" err="1" smtClean="0"/>
              <a:t>realizujte</a:t>
            </a:r>
            <a:r>
              <a:rPr lang="en-US" sz="2200" dirty="0" smtClean="0"/>
              <a:t> </a:t>
            </a:r>
            <a:r>
              <a:rPr lang="en-US" sz="2200" dirty="0" err="1" smtClean="0"/>
              <a:t>rekurzivno</a:t>
            </a:r>
            <a:r>
              <a:rPr lang="en-US" sz="2200" dirty="0" smtClean="0"/>
              <a:t> i </a:t>
            </a:r>
            <a:r>
              <a:rPr lang="sr-Latn-ME" sz="2200" dirty="0" smtClean="0"/>
              <a:t>odredite</a:t>
            </a:r>
            <a:r>
              <a:rPr lang="en-US" sz="2200" dirty="0" smtClean="0"/>
              <a:t> </a:t>
            </a:r>
            <a:r>
              <a:rPr lang="en-US" sz="2200" dirty="0" err="1" smtClean="0"/>
              <a:t>broj</a:t>
            </a:r>
            <a:r>
              <a:rPr lang="en-US" sz="2200" dirty="0" smtClean="0"/>
              <a:t> </a:t>
            </a:r>
            <a:r>
              <a:rPr lang="en-US" sz="2200" dirty="0" err="1" smtClean="0"/>
              <a:t>pozivanja</a:t>
            </a:r>
            <a:r>
              <a:rPr lang="en-US" sz="2200" dirty="0" smtClean="0"/>
              <a:t> </a:t>
            </a:r>
            <a:r>
              <a:rPr lang="en-US" sz="2200" dirty="0" err="1" smtClean="0"/>
              <a:t>funkcije</a:t>
            </a:r>
            <a:r>
              <a:rPr lang="en-US" sz="2200" dirty="0" smtClean="0"/>
              <a:t> FIB za I=</a:t>
            </a:r>
            <a:r>
              <a:rPr lang="sr-Latn-CS" sz="2200" dirty="0" smtClean="0"/>
              <a:t>6</a:t>
            </a:r>
            <a:r>
              <a:rPr lang="en-US" sz="2200" dirty="0" smtClean="0"/>
              <a:t> </a:t>
            </a:r>
            <a:r>
              <a:rPr lang="en-US" sz="2200" dirty="0" err="1" smtClean="0"/>
              <a:t>ili</a:t>
            </a:r>
            <a:r>
              <a:rPr lang="en-US" sz="2200" dirty="0" smtClean="0"/>
              <a:t> I=15. </a:t>
            </a:r>
            <a:r>
              <a:rPr lang="en-US" sz="2200" dirty="0" err="1" smtClean="0"/>
              <a:t>Zatim</a:t>
            </a:r>
            <a:r>
              <a:rPr lang="en-US" sz="2200" dirty="0" smtClean="0"/>
              <a:t> </a:t>
            </a:r>
            <a:r>
              <a:rPr lang="sr-Latn-CS" sz="2200" dirty="0" smtClean="0"/>
              <a:t>dajte alternativno iterativno rješenje.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– Neki detalji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6872"/>
            <a:ext cx="8784976" cy="4248026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Unutar funkcije se mogu deklarisati pomoćne promjenljive i to na njenom početku prije bilo koje drug</a:t>
            </a:r>
            <a:r>
              <a:rPr lang="en-US" sz="2400" dirty="0" smtClean="0"/>
              <a:t>e</a:t>
            </a:r>
            <a:r>
              <a:rPr lang="sr-Latn-CS" sz="2400" dirty="0" smtClean="0"/>
              <a:t> naredbe. Tako se funkcija </a:t>
            </a:r>
            <a:r>
              <a:rPr lang="sr-Latn-CS" sz="2400" dirty="0" smtClean="0">
                <a:solidFill>
                  <a:srgbClr val="FF0000"/>
                </a:solidFill>
              </a:rPr>
              <a:t>zbir1</a:t>
            </a:r>
            <a:r>
              <a:rPr lang="sr-Latn-CS" sz="2400" dirty="0" smtClean="0"/>
              <a:t> iz naših primjera mogla deklarisati kao: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sr-Latn-CS" sz="2200" dirty="0" smtClean="0">
                <a:solidFill>
                  <a:srgbClr val="3333CC"/>
                </a:solidFill>
              </a:rPr>
              <a:t>int zbir1(int x,</a:t>
            </a:r>
            <a:r>
              <a:rPr lang="en-US" sz="2200" dirty="0" smtClean="0">
                <a:solidFill>
                  <a:srgbClr val="3333CC"/>
                </a:solidFill>
              </a:rPr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int y)</a:t>
            </a:r>
            <a:r>
              <a:rPr lang="en-US" sz="2200" dirty="0" smtClean="0">
                <a:solidFill>
                  <a:srgbClr val="3333CC"/>
                </a:solidFill>
              </a:rPr>
              <a:t>{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en-US" sz="2200" dirty="0" err="1" smtClean="0">
                <a:solidFill>
                  <a:srgbClr val="3333CC"/>
                </a:solidFill>
              </a:rPr>
              <a:t>int</a:t>
            </a:r>
            <a:r>
              <a:rPr lang="en-US" sz="2200" dirty="0" smtClean="0">
                <a:solidFill>
                  <a:srgbClr val="3333CC"/>
                </a:solidFill>
              </a:rPr>
              <a:t> z=</a:t>
            </a:r>
            <a:r>
              <a:rPr lang="en-US" sz="2200" dirty="0" err="1" smtClean="0">
                <a:solidFill>
                  <a:srgbClr val="3333CC"/>
                </a:solidFill>
              </a:rPr>
              <a:t>x+y</a:t>
            </a:r>
            <a:r>
              <a:rPr lang="en-US" sz="2200" dirty="0" smtClean="0">
                <a:solidFill>
                  <a:srgbClr val="3333CC"/>
                </a:solidFill>
              </a:rPr>
              <a:t>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	return z;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en-US" sz="2400" dirty="0" err="1" smtClean="0"/>
              <a:t>koje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mogu se završiti svojom posljednjom naredbom ili prekinuti sa </a:t>
            </a:r>
            <a:r>
              <a:rPr lang="sr-Latn-CS" sz="2400" dirty="0" smtClean="0">
                <a:solidFill>
                  <a:srgbClr val="3333CC"/>
                </a:solidFill>
              </a:rPr>
              <a:t>return</a:t>
            </a:r>
            <a:r>
              <a:rPr lang="en-US" sz="2400" dirty="0" smtClean="0">
                <a:solidFill>
                  <a:srgbClr val="3333CC"/>
                </a:solidFill>
              </a:rPr>
              <a:t>, </a:t>
            </a:r>
            <a:r>
              <a:rPr lang="en-US" sz="2400" dirty="0" smtClean="0"/>
              <a:t>bez argumenta </a:t>
            </a:r>
            <a:r>
              <a:rPr lang="en-US" sz="2400" dirty="0" err="1" smtClean="0"/>
              <a:t>nakon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return</a:t>
            </a:r>
            <a:r>
              <a:rPr lang="en-US" sz="2400" dirty="0" smtClean="0"/>
              <a:t>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491880" y="3883198"/>
            <a:ext cx="48974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pitchFamily="34" charset="0"/>
              </a:rPr>
              <a:t>Promjenljiva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en-US" sz="2200" dirty="0">
                <a:latin typeface="Tahoma" pitchFamily="34" charset="0"/>
              </a:rPr>
              <a:t> se </a:t>
            </a:r>
            <a:r>
              <a:rPr lang="en-US" sz="2200" dirty="0" err="1">
                <a:latin typeface="Tahoma" pitchFamily="34" charset="0"/>
              </a:rPr>
              <a:t>nakon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zavr</a:t>
            </a:r>
            <a:r>
              <a:rPr lang="sr-Latn-CS" sz="2200" dirty="0">
                <a:latin typeface="Tahoma" pitchFamily="34" charset="0"/>
              </a:rPr>
              <a:t>šetka funkcije dealocira – briše iz memorije.</a:t>
            </a:r>
            <a:endParaRPr lang="en-US" sz="2200" dirty="0">
              <a:latin typeface="Tahoma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2411760" y="4149080"/>
            <a:ext cx="1080120" cy="2518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762000" y="3657600"/>
            <a:ext cx="2369840" cy="1981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Parametri i argumenti funkcije</a:t>
            </a:r>
            <a:endParaRPr lang="en-US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6544" y="2133600"/>
            <a:ext cx="8640960" cy="1295400"/>
          </a:xfrm>
        </p:spPr>
        <p:txBody>
          <a:bodyPr/>
          <a:lstStyle/>
          <a:p>
            <a:pPr eaLnBrk="1" hangingPunct="1">
              <a:defRPr/>
            </a:pPr>
            <a:r>
              <a:rPr lang="sr-Latn-ME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err="1" smtClean="0">
                <a:solidFill>
                  <a:srgbClr val="FF0000"/>
                </a:solidFill>
              </a:rPr>
              <a:t>arametri</a:t>
            </a:r>
            <a:r>
              <a:rPr lang="en-US" sz="2400" dirty="0" smtClean="0"/>
              <a:t> </a:t>
            </a:r>
            <a:r>
              <a:rPr lang="sr-Latn-CS" sz="2400" dirty="0" smtClean="0"/>
              <a:t>funkcije su oni koji se navode u listi argumenata u zaglavlju, dok su </a:t>
            </a:r>
            <a:r>
              <a:rPr lang="sr-Latn-CS" sz="2400" dirty="0" smtClean="0">
                <a:solidFill>
                  <a:srgbClr val="FF0000"/>
                </a:solidFill>
              </a:rPr>
              <a:t>argumenti</a:t>
            </a:r>
            <a:r>
              <a:rPr lang="sr-Latn-CS" sz="2400" dirty="0" smtClean="0"/>
              <a:t> one vrijednosti koje su joj prosli</a:t>
            </a:r>
            <a:r>
              <a:rPr lang="en-US" sz="2400" dirty="0" smtClean="0"/>
              <a:t>je</a:t>
            </a:r>
            <a:r>
              <a:rPr lang="sr-Latn-CS" sz="2400" dirty="0" smtClean="0"/>
              <a:t>đene iz programa ili drugih funkcija:</a:t>
            </a:r>
            <a:br>
              <a:rPr lang="sr-Latn-CS" sz="2400" dirty="0" smtClean="0"/>
            </a:br>
            <a:endParaRPr lang="en-US" sz="2400" dirty="0" smtClean="0"/>
          </a:p>
          <a:p>
            <a:pPr marL="452438" indent="0" eaLnBrk="1" hangingPunct="1">
              <a:buFont typeface="Wingdings" pitchFamily="2" charset="2"/>
              <a:buNone/>
              <a:defRPr/>
            </a:pPr>
            <a:r>
              <a:rPr lang="sr-Latn-CS" sz="2400" dirty="0" smtClean="0"/>
              <a:t>int main()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   ...</a:t>
            </a:r>
            <a:br>
              <a:rPr lang="en-US" sz="2400" dirty="0" smtClean="0"/>
            </a:br>
            <a:r>
              <a:rPr lang="en-US" sz="2400" dirty="0" smtClean="0"/>
              <a:t>   a=fun(</a:t>
            </a:r>
            <a:r>
              <a:rPr lang="en-US" sz="2400" dirty="0" smtClean="0">
                <a:solidFill>
                  <a:srgbClr val="3333CC"/>
                </a:solidFill>
              </a:rPr>
              <a:t>3, x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smtClean="0"/>
              <a:t>   ...</a:t>
            </a:r>
          </a:p>
          <a:p>
            <a:pPr marL="452438" indent="0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}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505200" y="3662276"/>
            <a:ext cx="2895600" cy="1200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int fun(</a:t>
            </a:r>
            <a:r>
              <a:rPr lang="en-US">
                <a:solidFill>
                  <a:srgbClr val="C00000"/>
                </a:solidFill>
                <a:latin typeface="Tahoma" pitchFamily="34" charset="0"/>
              </a:rPr>
              <a:t>int x, int y</a:t>
            </a:r>
            <a:r>
              <a:rPr lang="en-US">
                <a:latin typeface="Tahoma" pitchFamily="34" charset="0"/>
              </a:rPr>
              <a:t>){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...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}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102768" y="4800600"/>
            <a:ext cx="453008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1" name="Freeform 7"/>
          <p:cNvSpPr>
            <a:spLocks/>
          </p:cNvSpPr>
          <p:nvPr/>
        </p:nvSpPr>
        <p:spPr bwMode="auto">
          <a:xfrm>
            <a:off x="654968" y="4800600"/>
            <a:ext cx="1676400" cy="1371600"/>
          </a:xfrm>
          <a:custGeom>
            <a:avLst/>
            <a:gdLst>
              <a:gd name="T0" fmla="*/ 2147483647 w 1056"/>
              <a:gd name="T1" fmla="*/ 0 h 864"/>
              <a:gd name="T2" fmla="*/ 2147483647 w 1056"/>
              <a:gd name="T3" fmla="*/ 2147483647 h 864"/>
              <a:gd name="T4" fmla="*/ 0 w 1056"/>
              <a:gd name="T5" fmla="*/ 2147483647 h 864"/>
              <a:gd name="T6" fmla="*/ 0 w 1056"/>
              <a:gd name="T7" fmla="*/ 2147483647 h 864"/>
              <a:gd name="T8" fmla="*/ 2147483647 w 1056"/>
              <a:gd name="T9" fmla="*/ 2147483647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6" h="864">
                <a:moveTo>
                  <a:pt x="1056" y="0"/>
                </a:moveTo>
                <a:lnTo>
                  <a:pt x="1056" y="624"/>
                </a:lnTo>
                <a:lnTo>
                  <a:pt x="0" y="624"/>
                </a:lnTo>
                <a:lnTo>
                  <a:pt x="0" y="864"/>
                </a:lnTo>
                <a:lnTo>
                  <a:pt x="192" y="86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560374" y="5186276"/>
            <a:ext cx="10801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</a:rPr>
              <a:t>arametri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4648200" y="4119476"/>
            <a:ext cx="11430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105400" y="4119476"/>
            <a:ext cx="1588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893552" y="6008270"/>
            <a:ext cx="187824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1600" dirty="0" err="1" smtClean="0">
                <a:solidFill>
                  <a:srgbClr val="3333CC"/>
                </a:solidFill>
                <a:latin typeface="Tahoma" pitchFamily="34" charset="0"/>
              </a:rPr>
              <a:t>rgumenti</a:t>
            </a:r>
            <a:endParaRPr lang="en-US" sz="16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380928" y="5891038"/>
            <a:ext cx="5655568" cy="922338"/>
          </a:xfrm>
          <a:prstGeom prst="rect">
            <a:avLst/>
          </a:prstGeom>
          <a:noFill/>
          <a:ln w="6350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70C0"/>
                </a:solidFill>
                <a:latin typeface="Tahoma" pitchFamily="34" charset="0"/>
              </a:rPr>
              <a:t>Ako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 u </a:t>
            </a:r>
            <a:r>
              <a:rPr lang="sr-Latn-ME" sz="1800" dirty="0" smtClean="0">
                <a:solidFill>
                  <a:srgbClr val="0070C0"/>
                </a:solidFill>
                <a:latin typeface="Tahoma" pitchFamily="34" charset="0"/>
              </a:rPr>
              <a:t>funkciji</a:t>
            </a:r>
            <a:r>
              <a:rPr lang="en-US" sz="18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pi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še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 smtClean="0">
                <a:solidFill>
                  <a:srgbClr val="FF0000"/>
                </a:solidFill>
                <a:latin typeface="Tahoma" pitchFamily="34" charset="0"/>
              </a:rPr>
              <a:t>++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ta promjena ni na koji način ne utiče na promjenljivu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 u glavnom programu jer su to različite promjenljive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!</a:t>
            </a:r>
            <a:endParaRPr lang="en-US" sz="1800" dirty="0">
              <a:solidFill>
                <a:srgbClr val="0070C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Prototipovi funkcija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8850"/>
            <a:ext cx="8686800" cy="41148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Da bismo osigurali provjeru poziva funkcije, tj. da se ne dozvoli </a:t>
            </a:r>
            <a:r>
              <a:rPr lang="sr-Latn-RS" sz="2400" smtClean="0"/>
              <a:t>poziv </a:t>
            </a:r>
            <a:r>
              <a:rPr lang="en-US" sz="2400" smtClean="0"/>
              <a:t>funkcij</a:t>
            </a:r>
            <a:r>
              <a:rPr lang="sr-Latn-RS" sz="2400" smtClean="0"/>
              <a:t>e</a:t>
            </a:r>
            <a:r>
              <a:rPr lang="en-US" sz="2400" smtClean="0"/>
              <a:t> sa neo</a:t>
            </a:r>
            <a:r>
              <a:rPr lang="sr-Latn-RS" sz="2400" smtClean="0"/>
              <a:t>čekivanim argumentima, prije definisanja funkcije (i prije funkcije </a:t>
            </a:r>
            <a:r>
              <a:rPr lang="sr-Latn-RS" sz="2400" b="1" smtClean="0"/>
              <a:t>main</a:t>
            </a:r>
            <a:r>
              <a:rPr lang="sr-Latn-RS" sz="2400" smtClean="0"/>
              <a:t>) se navodi </a:t>
            </a:r>
            <a:r>
              <a:rPr lang="sr-Latn-RS" sz="2400" smtClean="0">
                <a:solidFill>
                  <a:srgbClr val="FF0000"/>
                </a:solidFill>
              </a:rPr>
              <a:t>prototip funkcije</a:t>
            </a:r>
            <a:r>
              <a:rPr lang="sr-Latn-RS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Prototip liči na zaglavlje, s tim što se ne moraju navoditi imena argumenata. Prototip se završava sa </a:t>
            </a:r>
            <a:r>
              <a:rPr lang="sr-Latn-CS" sz="240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Primjer prototipa:</a:t>
            </a:r>
            <a:br>
              <a:rPr lang="sr-Latn-CS" sz="2400" smtClean="0"/>
            </a:br>
            <a:endParaRPr lang="en-US" sz="10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	</a:t>
            </a:r>
            <a:r>
              <a:rPr lang="sr-Latn-CS" sz="2400" smtClean="0">
                <a:solidFill>
                  <a:srgbClr val="FF0000"/>
                </a:solidFill>
              </a:rPr>
              <a:t>int zbir(int,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>
                <a:solidFill>
                  <a:srgbClr val="FF0000"/>
                </a:solidFill>
              </a:rPr>
              <a:t>int);		</a:t>
            </a:r>
            <a:r>
              <a:rPr lang="en-US" sz="2400" smtClean="0">
                <a:solidFill>
                  <a:srgbClr val="00B050"/>
                </a:solidFill>
              </a:rPr>
              <a:t>/*ponekad se imena argumenata*/</a:t>
            </a:r>
            <a:br>
              <a:rPr lang="en-US" sz="2400" smtClean="0">
                <a:solidFill>
                  <a:srgbClr val="00B050"/>
                </a:solidFill>
              </a:rPr>
            </a:br>
            <a:r>
              <a:rPr lang="en-US" sz="2400" smtClean="0">
                <a:solidFill>
                  <a:srgbClr val="00B050"/>
                </a:solidFill>
              </a:rPr>
              <a:t>				/*navode samo da bi objasnila*/ 					/*zna</a:t>
            </a:r>
            <a:r>
              <a:rPr lang="sr-Latn-CS" sz="2400" smtClean="0">
                <a:solidFill>
                  <a:srgbClr val="00B050"/>
                </a:solidFill>
              </a:rPr>
              <a:t>čenja argumenata</a:t>
            </a:r>
            <a:r>
              <a:rPr lang="en-US" sz="2400" smtClean="0">
                <a:solidFill>
                  <a:srgbClr val="00B050"/>
                </a:solidFill>
              </a:rPr>
              <a:t>*/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</a:t>
            </a:r>
            <a:r>
              <a:rPr lang="sr-Latn-RS" sz="4100" smtClean="0"/>
              <a:t> - Upotreba</a:t>
            </a:r>
            <a:endParaRPr lang="en-US" sz="41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8850"/>
            <a:ext cx="4051176" cy="451251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#include &lt;stdio.h&gt;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b="1" smtClean="0">
                <a:solidFill>
                  <a:srgbClr val="3333CC"/>
                </a:solidFill>
              </a:rPr>
              <a:t>int fun(int);</a:t>
            </a:r>
            <a:endParaRPr lang="en-GB" sz="2200" b="1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sr-Latn-RS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int </a:t>
            </a:r>
            <a:r>
              <a:rPr lang="en-GB" sz="2200">
                <a:solidFill>
                  <a:srgbClr val="FF0000"/>
                </a:solidFill>
              </a:rPr>
              <a:t>main</a:t>
            </a:r>
            <a:r>
              <a:rPr lang="en-GB" sz="2200" smtClean="0">
                <a:solidFill>
                  <a:srgbClr val="FF0000"/>
                </a:solidFill>
              </a:rPr>
              <a:t>() {</a:t>
            </a:r>
            <a:endParaRPr lang="sr-Latn-RS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RS" sz="2200">
                <a:solidFill>
                  <a:srgbClr val="FF0000"/>
                </a:solidFill>
              </a:rPr>
              <a:t>	</a:t>
            </a:r>
            <a:r>
              <a:rPr lang="en-GB" sz="2200" smtClean="0">
                <a:solidFill>
                  <a:srgbClr val="FF0000"/>
                </a:solidFill>
              </a:rPr>
              <a:t>printf("%d\n", </a:t>
            </a:r>
            <a:r>
              <a:rPr lang="en-GB" sz="2200" smtClean="0"/>
              <a:t>fun()</a:t>
            </a:r>
            <a:r>
              <a:rPr lang="en-GB" sz="2200" smtClean="0">
                <a:solidFill>
                  <a:srgbClr val="FF0000"/>
                </a:solidFill>
              </a:rPr>
              <a:t>);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    return </a:t>
            </a:r>
            <a:r>
              <a:rPr lang="en-GB" sz="2200">
                <a:solidFill>
                  <a:srgbClr val="FF0000"/>
                </a:solidFill>
              </a:rPr>
              <a:t>0;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}</a:t>
            </a: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int </a:t>
            </a:r>
            <a:r>
              <a:rPr lang="en-GB" sz="2200">
                <a:solidFill>
                  <a:srgbClr val="FF0000"/>
                </a:solidFill>
              </a:rPr>
              <a:t>fun(int n)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if (n == 0)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    return 1;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else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    return n * fun(n - 1);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}</a:t>
            </a:r>
            <a:endParaRPr lang="en-GB" sz="2200">
              <a:solidFill>
                <a:srgbClr val="FF000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788024" y="2831450"/>
            <a:ext cx="43559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Pokušaj poziva funkcije </a:t>
            </a:r>
            <a:r>
              <a:rPr lang="sr-Latn-RS" sz="1600" b="1" dirty="0" smtClean="0">
                <a:solidFill>
                  <a:srgbClr val="00B050"/>
                </a:solidFill>
                <a:latin typeface="Tahoma" pitchFamily="34" charset="0"/>
              </a:rPr>
              <a:t>fun</a:t>
            </a: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 bez argumenata dovodi do greške jer ta funkcija očekuje za argument cio broj.</a:t>
            </a:r>
          </a:p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Bez prototipa se ne vrši provjera prilikom poziva funkcije, pa poziv može rezultovati u besmislenim rezultatima ili „pucanju“ programa.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H="1">
            <a:off x="2989412" y="3170004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2090106" y="2491407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864207" y="2284077"/>
            <a:ext cx="18722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Prototip funkcije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187423" y="5246692"/>
            <a:ext cx="494432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U slučaju da nije naveden prototip, kompajler će pretpostaviti deklaraciju. U liniji prvog poziva ćemo dobiti upozorenje </a:t>
            </a:r>
            <a:r>
              <a:rPr lang="sr-Latn-RS" sz="1600" b="1" dirty="0">
                <a:solidFill>
                  <a:srgbClr val="0070C0"/>
                </a:solidFill>
                <a:latin typeface="Tahoma" pitchFamily="34" charset="0"/>
              </a:rPr>
              <a:t>implicit declaration</a:t>
            </a: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 o tome. Drugo upozorenje će biti tipa </a:t>
            </a:r>
            <a:r>
              <a:rPr lang="sr-Latn-RS" sz="1600" b="1" dirty="0" smtClean="0">
                <a:solidFill>
                  <a:srgbClr val="0070C0"/>
                </a:solidFill>
                <a:latin typeface="Tahoma" pitchFamily="34" charset="0"/>
              </a:rPr>
              <a:t>conflicting types</a:t>
            </a: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 i javiće se na mestu definicije funkcije.</a:t>
            </a:r>
            <a:endParaRPr lang="en-US" sz="1600" dirty="0">
              <a:solidFill>
                <a:srgbClr val="0070C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503096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 radu sa nizovima, ne možemo proslijediti </a:t>
            </a:r>
            <a:r>
              <a:rPr lang="sr-Latn-ME" sz="2400" dirty="0" smtClean="0"/>
              <a:t>funkciji</a:t>
            </a:r>
            <a:r>
              <a:rPr lang="sr-Latn-CS" sz="2400" dirty="0" smtClean="0"/>
              <a:t> svaki član niza pojedinačno.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je programerska praksa razvila </a:t>
            </a:r>
            <a:r>
              <a:rPr lang="sr-Latn-CS" sz="2400" dirty="0" smtClean="0">
                <a:solidFill>
                  <a:srgbClr val="3333CC"/>
                </a:solidFill>
              </a:rPr>
              <a:t>call-by-reference</a:t>
            </a:r>
            <a:r>
              <a:rPr lang="en-US" sz="2400" dirty="0" smtClean="0"/>
              <a:t>, </a:t>
            </a:r>
            <a:r>
              <a:rPr lang="sr-Latn-CS" sz="2400" dirty="0" smtClean="0"/>
              <a:t>gdje se potprogramu prosleđuje čitav memorijski objekat (npr. niz), a ne njegova kopija.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Tada se promjene koje se obave nad referencom (memorijskim objektom) reflektuju na promjenljivu u glavnom programu.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Programski jezik C ovo </a:t>
            </a:r>
            <a:r>
              <a:rPr lang="sr-Latn-CS" sz="2400" dirty="0" smtClean="0">
                <a:solidFill>
                  <a:srgbClr val="FF0000"/>
                </a:solidFill>
              </a:rPr>
              <a:t>ne može da uradi direktnim putem</a:t>
            </a:r>
            <a:r>
              <a:rPr lang="sr-Latn-CS" sz="2400" dirty="0" smtClean="0"/>
              <a:t>, već mora da </a:t>
            </a:r>
            <a:r>
              <a:rPr lang="sr-Latn-CS" sz="2400" dirty="0" smtClean="0">
                <a:solidFill>
                  <a:srgbClr val="3333CC"/>
                </a:solidFill>
              </a:rPr>
              <a:t>simulira preko pokazivača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 - Primjer</a:t>
            </a:r>
            <a:endParaRPr lang="en-US" smtClean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753616" y="2320280"/>
            <a:ext cx="3386336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200" dirty="0">
                <a:latin typeface="Tahoma" pitchFamily="34" charset="0"/>
              </a:rPr>
              <a:t>int zbir(int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*x</a:t>
            </a:r>
            <a:r>
              <a:rPr lang="sr-Latn-CS" sz="2200" dirty="0">
                <a:latin typeface="Tahoma" pitchFamily="34" charset="0"/>
              </a:rPr>
              <a:t>,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*y</a:t>
            </a:r>
            <a:r>
              <a:rPr lang="sr-Latn-CS" sz="2200" dirty="0">
                <a:latin typeface="Tahoma" pitchFamily="34" charset="0"/>
              </a:rPr>
              <a:t>)</a:t>
            </a:r>
            <a:r>
              <a:rPr lang="en-US" sz="2200" dirty="0">
                <a:latin typeface="Tahoma" pitchFamily="34" charset="0"/>
              </a:rPr>
              <a:t>{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	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(*x)++;</a:t>
            </a:r>
          </a:p>
          <a:p>
            <a:pPr algn="just"/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	(*y)++;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	return (*x)+(*y);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}</a:t>
            </a:r>
          </a:p>
        </p:txBody>
      </p:sp>
      <p:sp>
        <p:nvSpPr>
          <p:cNvPr id="10244" name="Freeform 6"/>
          <p:cNvSpPr>
            <a:spLocks/>
          </p:cNvSpPr>
          <p:nvPr/>
        </p:nvSpPr>
        <p:spPr bwMode="auto">
          <a:xfrm>
            <a:off x="2362200" y="2057400"/>
            <a:ext cx="2819400" cy="304800"/>
          </a:xfrm>
          <a:custGeom>
            <a:avLst/>
            <a:gdLst>
              <a:gd name="T0" fmla="*/ 0 w 1920"/>
              <a:gd name="T1" fmla="*/ 2147483647 h 192"/>
              <a:gd name="T2" fmla="*/ 0 w 1920"/>
              <a:gd name="T3" fmla="*/ 0 h 192"/>
              <a:gd name="T4" fmla="*/ 2147483647 w 1920"/>
              <a:gd name="T5" fmla="*/ 0 h 192"/>
              <a:gd name="T6" fmla="*/ 2147483647 w 1920"/>
              <a:gd name="T7" fmla="*/ 2147483647 h 192"/>
              <a:gd name="T8" fmla="*/ 2147483647 w 1920"/>
              <a:gd name="T9" fmla="*/ 2147483647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192">
                <a:moveTo>
                  <a:pt x="0" y="192"/>
                </a:moveTo>
                <a:lnTo>
                  <a:pt x="0" y="0"/>
                </a:lnTo>
                <a:lnTo>
                  <a:pt x="1632" y="0"/>
                </a:lnTo>
                <a:lnTo>
                  <a:pt x="1632" y="192"/>
                </a:lnTo>
                <a:lnTo>
                  <a:pt x="1920" y="192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 flipV="1">
            <a:off x="3201988" y="2057400"/>
            <a:ext cx="1587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5334000" y="2133600"/>
            <a:ext cx="3429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  <a:latin typeface="Tahoma" pitchFamily="34" charset="0"/>
              </a:rPr>
              <a:t>promjenljive x i y su pokaz</a:t>
            </a:r>
            <a:r>
              <a:rPr lang="sr-Latn-CS" sz="1600" b="1">
                <a:solidFill>
                  <a:schemeClr val="accent2"/>
                </a:solidFill>
                <a:latin typeface="Tahoma" pitchFamily="34" charset="0"/>
              </a:rPr>
              <a:t>ivači  - adrese</a:t>
            </a:r>
            <a:endParaRPr lang="en-US" sz="16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>
            <a:off x="2843808" y="28622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2847758" y="3086212"/>
            <a:ext cx="2086243" cy="12588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5029200" y="2819400"/>
            <a:ext cx="38100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x i y i dalje ostaju 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iste 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adrese, ali se sad mijenja (uvećava za jedan) ono što se nalazi na tim adresama. To ima efekat i na glavni program. *x je ono što se nalazi na adresi x.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228600" y="4648200"/>
            <a:ext cx="6096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Iz glavnog programa se poziv </a:t>
            </a:r>
            <a:r>
              <a:rPr lang="sr-Latn-CS" dirty="0" smtClean="0">
                <a:latin typeface="Tahoma" pitchFamily="34" charset="0"/>
              </a:rPr>
              <a:t>obavlja:</a:t>
            </a:r>
            <a:r>
              <a:rPr lang="sr-Latn-CS" dirty="0">
                <a:latin typeface="Tahoma" pitchFamily="34" charset="0"/>
              </a:rPr>
              <a:t/>
            </a:r>
            <a:br>
              <a:rPr lang="sr-Latn-CS" dirty="0"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int x=1,y=2;</a:t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...</a:t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c=zbir(&amp;x,&amp;y);</a:t>
            </a:r>
            <a:endParaRPr lang="en-US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 flipV="1">
            <a:off x="1279582" y="6172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2" name="Freeform 14"/>
          <p:cNvSpPr>
            <a:spLocks/>
          </p:cNvSpPr>
          <p:nvPr/>
        </p:nvSpPr>
        <p:spPr bwMode="auto">
          <a:xfrm>
            <a:off x="1680592" y="5715000"/>
            <a:ext cx="2819400" cy="762000"/>
          </a:xfrm>
          <a:custGeom>
            <a:avLst/>
            <a:gdLst>
              <a:gd name="T0" fmla="*/ 0 w 1776"/>
              <a:gd name="T1" fmla="*/ 2147483647 h 480"/>
              <a:gd name="T2" fmla="*/ 0 w 1776"/>
              <a:gd name="T3" fmla="*/ 2147483647 h 480"/>
              <a:gd name="T4" fmla="*/ 2147483647 w 1776"/>
              <a:gd name="T5" fmla="*/ 2147483647 h 480"/>
              <a:gd name="T6" fmla="*/ 2147483647 w 1776"/>
              <a:gd name="T7" fmla="*/ 0 h 4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6" h="480">
                <a:moveTo>
                  <a:pt x="0" y="288"/>
                </a:moveTo>
                <a:lnTo>
                  <a:pt x="0" y="480"/>
                </a:lnTo>
                <a:lnTo>
                  <a:pt x="480" y="480"/>
                </a:lnTo>
                <a:lnTo>
                  <a:pt x="1776" y="0"/>
                </a:lnTo>
              </a:path>
            </a:pathLst>
          </a:custGeom>
          <a:noFill/>
          <a:ln w="952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4464050" y="5480050"/>
            <a:ext cx="457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rgbClr val="00B050"/>
                </a:solidFill>
                <a:latin typeface="Tahoma" pitchFamily="34" charset="0"/>
              </a:rPr>
              <a:t>argument je adresa promjenljive</a:t>
            </a:r>
            <a:endParaRPr lang="en-US" sz="2000" b="1">
              <a:solidFill>
                <a:srgbClr val="00B05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Poziv po referenci – Tipična primjena</a:t>
            </a:r>
            <a:endParaRPr lang="en-US" sz="42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05769"/>
            <a:ext cx="850309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Prethodni primjer nije tipičan kada se koristi poziv po referenci (odnosno njegova simulacija preko pokazivača).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Dajmo sad dva mnogo karakterističnija primjera. Prvi je sumiranje članova niza:</a:t>
            </a:r>
            <a:br>
              <a:rPr lang="sr-Latn-C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sr-Latn-CS" sz="2400" dirty="0" smtClean="0"/>
              <a:t>int sumaniza(</a:t>
            </a:r>
            <a:r>
              <a:rPr lang="sr-Latn-CS" sz="2400" dirty="0" smtClean="0">
                <a:solidFill>
                  <a:srgbClr val="FF0000"/>
                </a:solidFill>
              </a:rPr>
              <a:t>int *a, int n</a:t>
            </a:r>
            <a:r>
              <a:rPr lang="sr-Latn-CS" sz="2400" dirty="0" smtClean="0"/>
              <a:t>)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,</a:t>
            </a:r>
            <a:r>
              <a:rPr lang="sr-Latn-RS" sz="2400" dirty="0" smtClean="0"/>
              <a:t> </a:t>
            </a:r>
            <a:r>
              <a:rPr lang="en-US" sz="2400" dirty="0" smtClean="0"/>
              <a:t>s=0;</a:t>
            </a:r>
            <a:br>
              <a:rPr lang="en-US" sz="2400" dirty="0" smtClean="0"/>
            </a:br>
            <a:r>
              <a:rPr lang="en-US" sz="2400" dirty="0" smtClean="0"/>
              <a:t>	for(</a:t>
            </a:r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&lt;n;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++)</a:t>
            </a:r>
            <a:br>
              <a:rPr lang="en-US" sz="2400" dirty="0" smtClean="0"/>
            </a:br>
            <a:r>
              <a:rPr lang="en-US" sz="2400" dirty="0" smtClean="0"/>
              <a:t>		s+=a[</a:t>
            </a:r>
            <a:r>
              <a:rPr lang="en-US" sz="2400" dirty="0" err="1" smtClean="0"/>
              <a:t>i</a:t>
            </a:r>
            <a:r>
              <a:rPr lang="en-US" sz="2400" dirty="0" smtClean="0"/>
              <a:t>];</a:t>
            </a:r>
            <a:br>
              <a:rPr lang="en-US" sz="2400" dirty="0" smtClean="0"/>
            </a:br>
            <a:r>
              <a:rPr lang="en-US" sz="2400" dirty="0" smtClean="0"/>
              <a:t>	return s;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2653662" y="4475739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3391210" y="4318974"/>
            <a:ext cx="2085975" cy="446087"/>
          </a:xfrm>
          <a:custGeom>
            <a:avLst/>
            <a:gdLst>
              <a:gd name="T0" fmla="*/ 0 w 1314"/>
              <a:gd name="T1" fmla="*/ 2147483647 h 281"/>
              <a:gd name="T2" fmla="*/ 2147483647 w 1314"/>
              <a:gd name="T3" fmla="*/ 2147483647 h 281"/>
              <a:gd name="T4" fmla="*/ 2147483647 w 1314"/>
              <a:gd name="T5" fmla="*/ 2147483647 h 281"/>
              <a:gd name="T6" fmla="*/ 2147483647 w 1314"/>
              <a:gd name="T7" fmla="*/ 0 h 2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4" h="281">
                <a:moveTo>
                  <a:pt x="0" y="101"/>
                </a:moveTo>
                <a:lnTo>
                  <a:pt x="336" y="281"/>
                </a:lnTo>
                <a:lnTo>
                  <a:pt x="880" y="76"/>
                </a:lnTo>
                <a:lnTo>
                  <a:pt x="1314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542062" y="3789040"/>
            <a:ext cx="339769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potprogramu proslje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đujemo adresu niza, odnosno adresu njegovog prvog člana, kao i broj članova niza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kod nizova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gotovo 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uvije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 postoji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jedan ovakav 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par argumenata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 funkcije)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951262" y="552259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3179862" y="5522590"/>
            <a:ext cx="228600" cy="60960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979712" y="6055990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članovima niza se pristupa na uobičajeni način</a:t>
            </a:r>
            <a:endParaRPr lang="en-US" sz="160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3332262" y="4484365"/>
            <a:ext cx="2209800" cy="14607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542062" y="5875015"/>
            <a:ext cx="33976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latin typeface="Tahoma" pitchFamily="34" charset="0"/>
              </a:rPr>
              <a:t>alternativna deklaracija kod nizova</a:t>
            </a:r>
            <a:r>
              <a:rPr lang="en-US" sz="1600">
                <a:latin typeface="Tahoma" pitchFamily="34" charset="0"/>
              </a:rPr>
              <a:t/>
            </a:r>
            <a:br>
              <a:rPr lang="en-US" sz="1600">
                <a:latin typeface="Tahoma" pitchFamily="34" charset="0"/>
              </a:rPr>
            </a:b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int sumaniza(</a:t>
            </a: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int a</a:t>
            </a:r>
            <a:r>
              <a:rPr lang="en-US" sz="1600" b="1" smtClean="0">
                <a:solidFill>
                  <a:schemeClr val="accent1"/>
                </a:solidFill>
                <a:latin typeface="Tahoma" pitchFamily="34" charset="0"/>
              </a:rPr>
              <a:t>[],</a:t>
            </a:r>
            <a:r>
              <a:rPr lang="sr-Latn-RS" sz="1600" b="1" smtClean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600" b="1" smtClean="0">
                <a:solidFill>
                  <a:schemeClr val="accent1"/>
                </a:solidFill>
                <a:latin typeface="Tahoma" pitchFamily="34" charset="0"/>
              </a:rPr>
              <a:t>int </a:t>
            </a: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26540</TotalTime>
  <Words>2283</Words>
  <Application>Microsoft Office PowerPoint</Application>
  <PresentationFormat>On-screen Show (4:3)</PresentationFormat>
  <Paragraphs>213</Paragraphs>
  <Slides>29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 Unicode MS</vt:lpstr>
      <vt:lpstr>Tahoma</vt:lpstr>
      <vt:lpstr>Times New Roman</vt:lpstr>
      <vt:lpstr>Wingdings</vt:lpstr>
      <vt:lpstr>Citrus</vt:lpstr>
      <vt:lpstr>Equation</vt:lpstr>
      <vt:lpstr>Programiranje I</vt:lpstr>
      <vt:lpstr>Tip void</vt:lpstr>
      <vt:lpstr>Funkcija – Neki detalji</vt:lpstr>
      <vt:lpstr>Parametri i argumenti funkcije</vt:lpstr>
      <vt:lpstr>Prototipovi funkcija</vt:lpstr>
      <vt:lpstr>Prototip - Upotreba</vt:lpstr>
      <vt:lpstr>Poziv po referenci</vt:lpstr>
      <vt:lpstr>Poziv po referenci - Primjer</vt:lpstr>
      <vt:lpstr>Poziv po referenci – Tipična primjena</vt:lpstr>
      <vt:lpstr>Svaki drugi - duplo</vt:lpstr>
      <vt:lpstr>Maksimum i pozicija maksimuma</vt:lpstr>
      <vt:lpstr>String kao argument funkcije</vt:lpstr>
      <vt:lpstr>Matrica kao argument funkcije</vt:lpstr>
      <vt:lpstr>Matrica kao argument funkcije</vt:lpstr>
      <vt:lpstr>Matrica - argument funkcije</vt:lpstr>
      <vt:lpstr>Složene deklaracije funkcija</vt:lpstr>
      <vt:lpstr>Složene deklaracije funkcija</vt:lpstr>
      <vt:lpstr>Adresa funkcije</vt:lpstr>
      <vt:lpstr>Adresa funkcije</vt:lpstr>
      <vt:lpstr>Funkcija sa argumentom funkcijom</vt:lpstr>
      <vt:lpstr>Funkcija sa argumentom funkcijom</vt:lpstr>
      <vt:lpstr>Primjer</vt:lpstr>
      <vt:lpstr>Primjer - Realizacija</vt:lpstr>
      <vt:lpstr>Funkcija main</vt:lpstr>
      <vt:lpstr>Argumenti f-je main</vt:lpstr>
      <vt:lpstr>Argumenti f-je main</vt:lpstr>
      <vt:lpstr>Argumenti f-je main</vt:lpstr>
      <vt:lpstr>Rekurzija</vt:lpstr>
      <vt:lpstr>Rekurzija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460</cp:revision>
  <dcterms:created xsi:type="dcterms:W3CDTF">2004-08-23T07:37:27Z</dcterms:created>
  <dcterms:modified xsi:type="dcterms:W3CDTF">2021-04-02T22:27:01Z</dcterms:modified>
</cp:coreProperties>
</file>