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05/04/2021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printf i scanf</a:t>
            </a:r>
          </a:p>
          <a:p>
            <a:pPr eaLnBrk="1" hangingPunct="1"/>
            <a:r>
              <a:rPr lang="sr-Latn-CS" smtClean="0"/>
              <a:t>Kontrola toka programa</a:t>
            </a:r>
            <a:endParaRPr lang="en-US" smtClean="0"/>
          </a:p>
          <a:p>
            <a:pPr eaLnBrk="1" hangingPunct="1"/>
            <a:r>
              <a:rPr lang="en-US" smtClean="0"/>
              <a:t>Pokaziva</a:t>
            </a:r>
            <a:r>
              <a:rPr lang="sr-Latn-CS" smtClean="0"/>
              <a:t>či - osnovno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Tijelo funkcije se oivičava </a:t>
            </a:r>
            <a:r>
              <a:rPr lang="en-US" sz="2400" dirty="0" err="1" smtClean="0"/>
              <a:t>velikim</a:t>
            </a:r>
            <a:r>
              <a:rPr lang="en-US" sz="2400" dirty="0" smtClean="0"/>
              <a:t> </a:t>
            </a:r>
            <a:r>
              <a:rPr lang="en-US" sz="2400" dirty="0" err="1" smtClean="0"/>
              <a:t>zagradama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en-US" sz="2400" dirty="0" smtClean="0"/>
              <a:t> i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se od </a:t>
            </a:r>
            <a:r>
              <a:rPr lang="en-US" sz="2400" dirty="0" err="1" smtClean="0">
                <a:solidFill>
                  <a:srgbClr val="3333CC"/>
                </a:solidFill>
              </a:rPr>
              <a:t>deklaracija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400" dirty="0" smtClean="0">
                <a:solidFill>
                  <a:srgbClr val="3333CC"/>
                </a:solidFill>
              </a:rPr>
              <a:t>v</a:t>
            </a:r>
            <a:r>
              <a:rPr lang="en-US" sz="2400" dirty="0" err="1" smtClean="0">
                <a:solidFill>
                  <a:srgbClr val="3333CC"/>
                </a:solidFill>
              </a:rPr>
              <a:t>ih</a:t>
            </a:r>
            <a:r>
              <a:rPr lang="en-US" sz="2400" dirty="0" smtClean="0"/>
              <a:t> </a:t>
            </a:r>
            <a:r>
              <a:rPr lang="en-US" sz="2400" dirty="0" err="1" smtClean="0"/>
              <a:t>koje</a:t>
            </a:r>
            <a:r>
              <a:rPr lang="en-US" sz="2400" dirty="0" smtClean="0"/>
              <a:t> se</a:t>
            </a:r>
            <a:r>
              <a:rPr lang="sr-Latn-RS" sz="2400" dirty="0" smtClean="0"/>
              <a:t> obično</a:t>
            </a:r>
            <a:r>
              <a:rPr lang="en-US" sz="2400" dirty="0" smtClean="0"/>
              <a:t> </a:t>
            </a:r>
            <a:r>
              <a:rPr lang="en-US" sz="2400" dirty="0" err="1" smtClean="0"/>
              <a:t>postavljaju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četku bloka i </a:t>
            </a:r>
            <a:r>
              <a:rPr lang="sr-Latn-CS" sz="2400" dirty="0" smtClean="0">
                <a:solidFill>
                  <a:schemeClr val="accent2"/>
                </a:solidFill>
              </a:rPr>
              <a:t>naredbi</a:t>
            </a:r>
            <a:r>
              <a:rPr lang="sr-Latn-CS" sz="2400" dirty="0" smtClean="0"/>
              <a:t> koje slijede. Blok naredbi </a:t>
            </a:r>
            <a:r>
              <a:rPr lang="en-US" sz="2400" dirty="0" smtClean="0"/>
              <a:t>u </a:t>
            </a:r>
            <a:r>
              <a:rPr lang="sr-Latn-CS" sz="2400" dirty="0" smtClean="0"/>
              <a:t>programskom jeziku C je sekvenca naredbi oivičena sa </a:t>
            </a:r>
            <a:r>
              <a:rPr lang="en-US" sz="2400" b="1" dirty="0" smtClean="0">
                <a:solidFill>
                  <a:srgbClr val="FF0000"/>
                </a:solidFill>
              </a:rPr>
              <a:t>{}</a:t>
            </a:r>
            <a:r>
              <a:rPr lang="sr-Latn-CS" sz="2400" dirty="0" smtClean="0"/>
              <a:t>.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Prije tijela funkcije se postavlja </a:t>
            </a:r>
            <a:r>
              <a:rPr lang="sr-Latn-CS" sz="2400" dirty="0" smtClean="0">
                <a:solidFill>
                  <a:srgbClr val="FF0000"/>
                </a:solidFill>
              </a:rPr>
              <a:t>zaglavlje</a:t>
            </a:r>
            <a:r>
              <a:rPr lang="sr-Latn-CS" sz="2400" dirty="0" smtClean="0"/>
              <a:t> koje sadrži ime funkcije, tip rezultata, kao i tip i imena pojedinih argumenata.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Za sada je glavni program jedina funkcija koju ćemo koristiti.</a:t>
            </a:r>
            <a:endParaRPr lang="en-US" sz="24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47217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286274"/>
            <a:ext cx="331688" cy="1951038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80957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Nare</a:t>
            </a:r>
            <a:r>
              <a:rPr lang="en-US" sz="2200" dirty="0" smtClean="0"/>
              <a:t>d</a:t>
            </a:r>
            <a:r>
              <a:rPr lang="sr-Latn-CS" sz="2200" dirty="0" smtClean="0"/>
              <a:t>ba pridruživanja </a:t>
            </a:r>
            <a:r>
              <a:rPr lang="sr-Latn-CS" sz="2200" dirty="0" smtClean="0">
                <a:solidFill>
                  <a:srgbClr val="FF0000"/>
                </a:solidFill>
              </a:rPr>
              <a:t>=</a:t>
            </a:r>
            <a:endParaRPr lang="sr-Latn-CS" sz="2200" dirty="0" smtClean="0"/>
          </a:p>
          <a:p>
            <a:pPr eaLnBrk="1" hangingPunct="1"/>
            <a:r>
              <a:rPr lang="sr-Latn-CS" sz="2200" dirty="0" smtClean="0"/>
              <a:t>Poziv funkcije koji se obavlja u obliku </a:t>
            </a:r>
            <a:r>
              <a:rPr lang="sr-Latn-CS" sz="2200" dirty="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/>
            <a:r>
              <a:rPr lang="sr-Latn-CS" sz="2200" dirty="0" smtClean="0"/>
              <a:t>Složena ili blok naredba koja je zapravo skup naredbi </a:t>
            </a:r>
            <a:r>
              <a:rPr lang="en-US" sz="2200" dirty="0" err="1" smtClean="0"/>
              <a:t>unutar</a:t>
            </a:r>
            <a:r>
              <a:rPr lang="sr-Latn-CS" sz="2200" dirty="0" smtClean="0"/>
              <a:t> veliki</a:t>
            </a:r>
            <a:r>
              <a:rPr lang="en-US" sz="2200" dirty="0" smtClean="0"/>
              <a:t>h</a:t>
            </a:r>
            <a:r>
              <a:rPr lang="sr-Latn-CS" sz="2200" dirty="0" smtClean="0"/>
              <a:t> zagrada (tretira se kao jedna)</a:t>
            </a:r>
            <a:br>
              <a:rPr lang="sr-Latn-C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{nar1; nar2; nar3; ... </a:t>
            </a:r>
            <a:r>
              <a:rPr lang="en-US" sz="2200" dirty="0" err="1" smtClean="0">
                <a:solidFill>
                  <a:srgbClr val="FF0000"/>
                </a:solidFill>
              </a:rPr>
              <a:t>narN</a:t>
            </a:r>
            <a:r>
              <a:rPr lang="en-US" sz="2200" dirty="0" smtClean="0">
                <a:solidFill>
                  <a:srgbClr val="FF0000"/>
                </a:solidFill>
              </a:rPr>
              <a:t>;}</a:t>
            </a:r>
          </a:p>
          <a:p>
            <a:pPr eaLnBrk="1" hangingPunct="1"/>
            <a:r>
              <a:rPr lang="en-US" sz="2200" dirty="0" err="1" smtClean="0"/>
              <a:t>Prazna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smtClean="0"/>
              <a:t>Osam naredbi za kontrolu toka: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for </a:t>
            </a:r>
            <a:endParaRPr lang="sr-Latn-CS" sz="200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smtClean="0">
                <a:solidFill>
                  <a:srgbClr val="FF0000"/>
                </a:solidFill>
              </a:rPr>
              <a:t>goto</a:t>
            </a:r>
          </a:p>
          <a:p>
            <a:pPr eaLnBrk="1" hangingPunct="1"/>
            <a:r>
              <a:rPr lang="en-US" sz="2200" smtClean="0"/>
              <a:t>Vra</a:t>
            </a:r>
            <a:r>
              <a:rPr lang="sr-Latn-CS" sz="2200" smtClean="0"/>
              <a:t>ćanje rezultata funkcije naredbom </a:t>
            </a:r>
            <a:r>
              <a:rPr lang="sr-Latn-CS" sz="2200" smtClean="0">
                <a:solidFill>
                  <a:srgbClr val="FF0000"/>
                </a:solidFill>
              </a:rPr>
              <a:t>return</a:t>
            </a:r>
            <a:r>
              <a:rPr lang="sr-Latn-CS" sz="2200" smtClean="0"/>
              <a:t>.</a:t>
            </a:r>
            <a:endParaRPr lang="en-US" sz="220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Pridruživanje se u C-u obavlja preko operatora </a:t>
            </a:r>
            <a:r>
              <a:rPr lang="sr-Latn-CS" sz="2400" smtClean="0">
                <a:solidFill>
                  <a:srgbClr val="FF0000"/>
                </a:solidFill>
              </a:rPr>
              <a:t>=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Sa lijeve strane mora biti dozvoljena lijeva vrijednost (</a:t>
            </a:r>
            <a:r>
              <a:rPr lang="sr-Latn-CS" sz="2400" smtClean="0">
                <a:solidFill>
                  <a:srgbClr val="3333CC"/>
                </a:solidFill>
              </a:rPr>
              <a:t>lvalue</a:t>
            </a:r>
            <a:r>
              <a:rPr lang="sr-Latn-CS" sz="2400" smtClean="0"/>
              <a:t>) kojoj se može pridružiti </a:t>
            </a:r>
            <a:r>
              <a:rPr lang="en-US" sz="2400" smtClean="0"/>
              <a:t>vrijednost </a:t>
            </a:r>
            <a:r>
              <a:rPr lang="sr-Latn-CS" sz="2400" smtClean="0"/>
              <a:t>izraz</a:t>
            </a:r>
            <a:r>
              <a:rPr lang="en-US" sz="2400" smtClean="0"/>
              <a:t>a</a:t>
            </a:r>
            <a:r>
              <a:rPr lang="sr-Latn-CS" sz="2400" smtClean="0"/>
              <a:t> </a:t>
            </a:r>
            <a:r>
              <a:rPr lang="en-US" sz="2400" smtClean="0"/>
              <a:t>s</a:t>
            </a:r>
            <a:r>
              <a:rPr lang="sr-Latn-CS" sz="2400" smtClean="0"/>
              <a:t>a desn</a:t>
            </a:r>
            <a:r>
              <a:rPr lang="en-US" sz="2400" smtClean="0"/>
              <a:t>e</a:t>
            </a:r>
            <a:r>
              <a:rPr lang="sr-Latn-CS" sz="2400" smtClean="0"/>
              <a:t> stran</a:t>
            </a:r>
            <a:r>
              <a:rPr lang="en-US" sz="2400" smtClean="0"/>
              <a:t>e</a:t>
            </a:r>
            <a:r>
              <a:rPr lang="sr-Latn-CS" sz="2400" smtClean="0"/>
              <a:t>, dok sa desne može biti izraz, poziv funkcije ili konstanta.</a:t>
            </a:r>
          </a:p>
          <a:p>
            <a:pPr eaLnBrk="1" hangingPunct="1"/>
            <a:r>
              <a:rPr lang="sr-Latn-CS" sz="2400" smtClean="0"/>
              <a:t>C jezik dozvoljava pridruživanje tipa: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a=b=c;</a:t>
            </a:r>
          </a:p>
          <a:p>
            <a:pPr eaLnBrk="1" hangingPunct="1"/>
            <a:r>
              <a:rPr lang="sr-Latn-CS" sz="2400" smtClean="0"/>
              <a:t>Sada promjenljive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b</a:t>
            </a:r>
            <a:r>
              <a:rPr lang="sr-Latn-CS" sz="2400" smtClean="0"/>
              <a:t> moraju biti dozvoljene lijeve strane izraza. Ovakav način pridruživanja drugi programski jezici rijetko podržavaju.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 </a:t>
            </a:r>
            <a:r>
              <a:rPr lang="sr-Latn-CS" smtClean="0">
                <a:solidFill>
                  <a:srgbClr val="FF0000"/>
                </a:solidFill>
              </a:rPr>
              <a:t>if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5856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OPREZ</a:t>
            </a:r>
            <a:r>
              <a:rPr lang="en-U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// </a:t>
            </a:r>
            <a:r>
              <a:rPr lang="en-US" sz="1800" dirty="0" err="1"/>
              <a:t>ispravna</a:t>
            </a:r>
            <a:r>
              <a:rPr lang="en-US" sz="1800" dirty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ste	zamislili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1988590" y="6356177"/>
            <a:ext cx="1219200" cy="273224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58703" y="6439310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a evo 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if</a:t>
            </a:r>
            <a:r>
              <a:rPr lang="sr-Latn-CS" smtClean="0"/>
              <a:t> varijante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4572000"/>
          </a:xfrm>
        </p:spPr>
        <p:txBody>
          <a:bodyPr/>
          <a:lstStyle/>
          <a:p>
            <a:pPr eaLnBrk="1" hangingPunct="1"/>
            <a:r>
              <a:rPr lang="sr-Latn-CS" sz="2400" smtClean="0"/>
              <a:t>Varijanta naredbe if u obliku:</a:t>
            </a:r>
            <a:br>
              <a:rPr lang="sr-Latn-CS" sz="2400" smtClean="0"/>
            </a:br>
            <a:r>
              <a:rPr lang="sr-Latn-CS" sz="2400" smtClean="0"/>
              <a:t>if(uslov) 	</a:t>
            </a:r>
            <a:r>
              <a:rPr lang="sr-Latn-CS" sz="2400" smtClean="0">
                <a:solidFill>
                  <a:srgbClr val="FF0000"/>
                </a:solidFill>
              </a:rPr>
              <a:t>naredba1 ili blok naredbi1;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else		</a:t>
            </a:r>
            <a:r>
              <a:rPr lang="sr-Latn-CS" sz="2400" smtClean="0">
                <a:solidFill>
                  <a:srgbClr val="3333CC"/>
                </a:solidFill>
              </a:rPr>
              <a:t>naredba2 ili blok naredbi2;</a:t>
            </a:r>
          </a:p>
          <a:p>
            <a:pPr eaLnBrk="1" hangingPunct="1"/>
            <a:r>
              <a:rPr lang="sr-Latn-CS" sz="2400" smtClean="0"/>
              <a:t>Izvršava </a:t>
            </a:r>
            <a:r>
              <a:rPr lang="sr-Latn-CS" sz="2400" smtClean="0">
                <a:solidFill>
                  <a:srgbClr val="FF0000"/>
                </a:solidFill>
              </a:rPr>
              <a:t>naredbu1 ili blok naredbi1</a:t>
            </a:r>
            <a:r>
              <a:rPr lang="sr-Latn-CS" sz="2400" smtClean="0"/>
              <a:t> ako je ispunjen uslov, a ako nije </a:t>
            </a:r>
            <a:r>
              <a:rPr lang="sr-Latn-CS" sz="240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if(uslov1) N1;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if(uslov2) N2;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if(uslov3) N3;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...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else Nn;</a:t>
            </a: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038600" y="4343400"/>
            <a:ext cx="4876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izvršava N1 ako je ispunjen uslov1, a ako nije ispunjen uslov1, a ispunjen je uslov2 izvršava N2 itd, a ako nijedan od uslova nije ispunjen izvršava Nn.</a:t>
            </a:r>
            <a:endParaRPr lang="en-US" sz="16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4587106" y="5356225"/>
            <a:ext cx="437738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 dirty="0">
                <a:latin typeface="Tahoma" charset="0"/>
              </a:rPr>
              <a:t>Obratite pažnju </a:t>
            </a:r>
            <a:r>
              <a:rPr lang="sr-Latn-CS" sz="2200" dirty="0" smtClean="0">
                <a:latin typeface="Tahoma" charset="0"/>
              </a:rPr>
              <a:t>da</a:t>
            </a:r>
            <a:r>
              <a:rPr lang="en-US" sz="2200" dirty="0" smtClean="0">
                <a:latin typeface="Tahoma" charset="0"/>
              </a:rPr>
              <a:t> u</a:t>
            </a:r>
            <a:r>
              <a:rPr lang="sr-Latn-CS" sz="2200" dirty="0" smtClean="0">
                <a:latin typeface="Tahoma" charset="0"/>
              </a:rPr>
              <a:t> C</a:t>
            </a:r>
            <a:r>
              <a:rPr lang="en-US" sz="2200" dirty="0">
                <a:latin typeface="Tahoma" charset="0"/>
              </a:rPr>
              <a:t>-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ne </a:t>
            </a:r>
            <a:r>
              <a:rPr lang="sr-Latn-CS" sz="2200" dirty="0" smtClean="0">
                <a:latin typeface="Tahoma" charset="0"/>
              </a:rPr>
              <a:t>pos</a:t>
            </a:r>
            <a:r>
              <a:rPr lang="en-US" sz="2200" dirty="0" err="1" smtClean="0">
                <a:latin typeface="Tahoma" charset="0"/>
              </a:rPr>
              <a:t>toji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elseif </a:t>
            </a:r>
            <a:r>
              <a:rPr lang="sr-Latn-CS" sz="2200" dirty="0" smtClean="0">
                <a:latin typeface="Tahoma" charset="0"/>
              </a:rPr>
              <a:t>naredb</a:t>
            </a:r>
            <a:r>
              <a:rPr lang="en-US" sz="2200" dirty="0" smtClean="0">
                <a:latin typeface="Tahoma" charset="0"/>
              </a:rPr>
              <a:t>a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već da je if ugnježdeno u else </a:t>
            </a:r>
            <a:r>
              <a:rPr lang="sr-Latn-CS" sz="2200" dirty="0" smtClean="0">
                <a:latin typeface="Tahoma" charset="0"/>
              </a:rPr>
              <a:t>dijelu</a:t>
            </a:r>
            <a:r>
              <a:rPr lang="sr-Latn-CS" sz="2200" dirty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524000" y="5562600"/>
            <a:ext cx="2590800" cy="1066800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4114800" y="6400800"/>
            <a:ext cx="480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 smtClean="0">
                <a:latin typeface="Tahoma" charset="0"/>
              </a:rPr>
              <a:t>Postoji </a:t>
            </a:r>
            <a:r>
              <a:rPr lang="sr-Latn-CS" dirty="0">
                <a:latin typeface="Tahoma" charset="0"/>
              </a:rPr>
              <a:t>bjelina</a:t>
            </a:r>
            <a:r>
              <a:rPr lang="sr-Latn-CS" dirty="0" smtClean="0">
                <a:latin typeface="Tahoma" charset="0"/>
              </a:rPr>
              <a:t>!</a:t>
            </a:r>
            <a:endParaRPr lang="en-US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392488" y="4551363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635375" y="4868863"/>
            <a:ext cx="4318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iz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default: </a:t>
            </a:r>
            <a:r>
              <a:rPr lang="en-US" sz="2400" dirty="0" err="1" smtClean="0">
                <a:solidFill>
                  <a:schemeClr val="accent1"/>
                </a:solidFill>
              </a:rPr>
              <a:t>nar</a:t>
            </a:r>
            <a:r>
              <a:rPr lang="en-US" sz="2400" dirty="0" smtClean="0">
                <a:solidFill>
                  <a:schemeClr val="accent1"/>
                </a:solidFill>
              </a:rPr>
              <a:t>. </a:t>
            </a:r>
            <a:r>
              <a:rPr lang="en-US" sz="2400" dirty="0" err="1" smtClean="0">
                <a:solidFill>
                  <a:schemeClr val="accent1"/>
                </a:solidFill>
              </a:rPr>
              <a:t>ili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blok</a:t>
            </a:r>
            <a:r>
              <a:rPr lang="en-US" sz="2400" dirty="0" smtClean="0">
                <a:solidFill>
                  <a:schemeClr val="accent1"/>
                </a:solidFill>
              </a:rPr>
              <a:t> Q;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08799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cjel_izr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chemeClr val="accent1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39875" y="6372036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cjel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_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switch-case</a:t>
            </a:r>
            <a:r>
              <a:rPr lang="sr-Latn-CS" smtClean="0"/>
              <a:t> selekcija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53952"/>
            <a:ext cx="8784976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se može izostaviti. Ako bi </a:t>
            </a:r>
            <a:r>
              <a:rPr lang="en-US" sz="2300" dirty="0" smtClean="0"/>
              <a:t>se </a:t>
            </a:r>
            <a:r>
              <a:rPr lang="en-US" sz="2300" dirty="0" err="1" smtClean="0"/>
              <a:t>izo</a:t>
            </a:r>
            <a:r>
              <a:rPr lang="sr-Latn-CS" sz="2300" dirty="0" smtClean="0"/>
              <a:t>stavio, a da ne postoji nijedan </a:t>
            </a:r>
            <a:r>
              <a:rPr lang="sr-Latn-CS" sz="2300" dirty="0" smtClean="0">
                <a:solidFill>
                  <a:srgbClr val="3333CC"/>
                </a:solidFill>
              </a:rPr>
              <a:t>case</a:t>
            </a:r>
            <a:r>
              <a:rPr lang="sr-Latn-CS" sz="2300" dirty="0" smtClean="0"/>
              <a:t> dio koji odgovara vrijednosti cjelobrojnog izraza, blok bi bio preskočen.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Ako se na kraju naredbe ili bloka naredbi preskoči ključna riječ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izvršio bi se blok naredbi u narednom case dijelu bez provjere uslova</a:t>
            </a:r>
            <a:r>
              <a:rPr lang="sr-Latn-CS" sz="2300" dirty="0" smtClean="0">
                <a:solidFill>
                  <a:srgbClr val="FF0000"/>
                </a:solidFill>
              </a:rPr>
              <a:t>!</a:t>
            </a:r>
            <a:r>
              <a:rPr lang="en-US" sz="2300" dirty="0" smtClean="0">
                <a:solidFill>
                  <a:srgbClr val="FF0000"/>
                </a:solidFill>
              </a:rPr>
              <a:t>!!</a:t>
            </a:r>
            <a:r>
              <a:rPr lang="sr-Latn-CS" sz="2300" b="1" dirty="0" smtClean="0">
                <a:solidFill>
                  <a:srgbClr val="FF0000"/>
                </a:solidFill>
              </a:rPr>
              <a:t> </a:t>
            </a:r>
            <a:r>
              <a:rPr lang="sr-Latn-CS" sz="2300" dirty="0" smtClean="0"/>
              <a:t>Ovakav način izvršavanja ovog bloka naziva se</a:t>
            </a:r>
            <a:r>
              <a:rPr lang="sr-Latn-CS" sz="2300" dirty="0" smtClean="0">
                <a:solidFill>
                  <a:srgbClr val="FF0000"/>
                </a:solidFill>
              </a:rPr>
              <a:t> propadanje.</a:t>
            </a:r>
            <a:endParaRPr lang="sr-Latn-CS" sz="23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Ovo ponekad </a:t>
            </a:r>
            <a:r>
              <a:rPr lang="en-US" sz="2300" dirty="0" err="1" smtClean="0"/>
              <a:t>mo</a:t>
            </a:r>
            <a:r>
              <a:rPr lang="sr-Latn-ME" sz="2300" dirty="0" smtClean="0"/>
              <a:t>že biti korisno</a:t>
            </a:r>
            <a:r>
              <a:rPr lang="en-US" sz="2300" dirty="0" smtClean="0"/>
              <a:t>,</a:t>
            </a:r>
            <a:r>
              <a:rPr lang="sr-Latn-CS" sz="2300" dirty="0" smtClean="0"/>
              <a:t> ali obično nije ono što se traži i da bi se nakon izvršenja traženog case-</a:t>
            </a:r>
            <a:r>
              <a:rPr lang="en-US" sz="2300" dirty="0" smtClean="0"/>
              <a:t>a</a:t>
            </a:r>
            <a:r>
              <a:rPr lang="sr-Latn-CS" sz="2300" dirty="0" smtClean="0"/>
              <a:t> izašlo iz </a:t>
            </a:r>
            <a:r>
              <a:rPr lang="sr-Latn-CS" sz="2300" dirty="0" smtClean="0">
                <a:solidFill>
                  <a:srgbClr val="3333CC"/>
                </a:solidFill>
              </a:rPr>
              <a:t>switch-case</a:t>
            </a:r>
            <a:r>
              <a:rPr lang="sr-Latn-CS" sz="2300" dirty="0" smtClean="0"/>
              <a:t> bloka treba obavezno postaviti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naredbu.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ne mora biti na kraju bloka</a:t>
            </a:r>
            <a:r>
              <a:rPr lang="en-US" sz="2300" dirty="0" smtClean="0"/>
              <a:t> (</a:t>
            </a:r>
            <a:r>
              <a:rPr lang="en-US" sz="2300" dirty="0" err="1" smtClean="0"/>
              <a:t>mo</a:t>
            </a:r>
            <a:r>
              <a:rPr lang="sr-Latn-CS" sz="2300" dirty="0" smtClean="0"/>
              <a:t>že čak i na početku</a:t>
            </a:r>
            <a:r>
              <a:rPr lang="en-US" sz="2300" dirty="0" smtClean="0"/>
              <a:t>),</a:t>
            </a:r>
            <a:r>
              <a:rPr lang="sr-Latn-CS" sz="2300" dirty="0" smtClean="0"/>
              <a:t> ali ga onda mora pratiti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ako se želi izbjeći propadanje.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12968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</a:t>
            </a:r>
            <a:r>
              <a:rPr lang="en-US" sz="2400" dirty="0" err="1" smtClean="0"/>
              <a:t>ciklus</a:t>
            </a:r>
            <a:r>
              <a:rPr lang="sr-Latn-CS" sz="2400" dirty="0" smtClean="0"/>
              <a:t>a je sličan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</a:t>
            </a:r>
            <a:r>
              <a:rPr lang="en-US" sz="2400" dirty="0" err="1" smtClean="0"/>
              <a:t>ciklusu</a:t>
            </a:r>
            <a:r>
              <a:rPr lang="en-US" sz="2400" dirty="0" smtClean="0"/>
              <a:t> </a:t>
            </a:r>
            <a:r>
              <a:rPr lang="sr-Latn-CS" sz="2400" dirty="0" smtClean="0"/>
              <a:t>u MATLAB-u.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naredbe ili blok naredbi;</a:t>
            </a:r>
            <a:endParaRPr lang="en-US" sz="2400" dirty="0"/>
          </a:p>
          <a:p>
            <a:pPr marL="354013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dirty="0" smtClean="0"/>
              <a:t>O</a:t>
            </a:r>
            <a:r>
              <a:rPr lang="sr-Latn-CS" sz="2400" dirty="0" smtClean="0"/>
              <a:t>blik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while(uslov) 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FF0000"/>
                </a:solidFill>
              </a:rPr>
              <a:t>sintaksno ispravan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ali logički</a:t>
            </a:r>
            <a:r>
              <a:rPr lang="sr-Latn-CS" sz="2400" dirty="0" smtClean="0"/>
              <a:t> vjerovatno </a:t>
            </a:r>
            <a:r>
              <a:rPr lang="sr-Latn-CS" sz="2400" dirty="0" smtClean="0">
                <a:solidFill>
                  <a:srgbClr val="FF0000"/>
                </a:solidFill>
              </a:rPr>
              <a:t>nije</a:t>
            </a:r>
            <a:r>
              <a:rPr lang="en-US" sz="2400" dirty="0" smtClean="0"/>
              <a:t>, </a:t>
            </a:r>
            <a:r>
              <a:rPr lang="sr-Latn-CS" sz="2400" dirty="0" smtClean="0"/>
              <a:t>jer ako je uslov tačan izvršiće se prazna naredba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neće se dogoditi ništa</a:t>
            </a:r>
            <a:r>
              <a:rPr lang="en-US" sz="2400" dirty="0" smtClean="0"/>
              <a:t>, </a:t>
            </a:r>
            <a:r>
              <a:rPr lang="sr-Latn-CS" sz="2400" dirty="0" smtClean="0"/>
              <a:t>što vjerovatno nije bio cilj programera.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smtClean="0"/>
              <a:t>Drugi tip ciklusa je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koji ima sintaksu: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do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chemeClr val="accent1"/>
                </a:solidFill>
              </a:rPr>
              <a:t>	naredba ili blok naredbi;</a:t>
            </a:r>
            <a:br>
              <a:rPr lang="sr-Latn-CS" sz="2400" smtClean="0">
                <a:solidFill>
                  <a:schemeClr val="accent1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while 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smtClean="0"/>
              <a:t> se izvršavaju dok je logički </a:t>
            </a:r>
            <a:r>
              <a:rPr lang="sr-Latn-CS" sz="2400" smtClean="0">
                <a:solidFill>
                  <a:srgbClr val="3333CC"/>
                </a:solidFill>
              </a:rPr>
              <a:t>uslov</a:t>
            </a:r>
            <a:r>
              <a:rPr lang="sr-Latn-CS" sz="240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Osnovna razlika u odnosu na </a:t>
            </a:r>
            <a:r>
              <a:rPr lang="sr-Latn-CS" sz="2400" smtClean="0">
                <a:solidFill>
                  <a:srgbClr val="FF0000"/>
                </a:solidFill>
              </a:rPr>
              <a:t>while</a:t>
            </a:r>
            <a:r>
              <a:rPr lang="sr-Latn-CS" sz="240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Obratite pažnju da se </a:t>
            </a:r>
            <a:r>
              <a:rPr lang="sr-Latn-CS" sz="2400" smtClean="0">
                <a:solidFill>
                  <a:srgbClr val="FF0000"/>
                </a:solidFill>
              </a:rPr>
              <a:t>do-while</a:t>
            </a:r>
            <a:r>
              <a:rPr lang="sr-Latn-CS" sz="2400" smtClean="0"/>
              <a:t> blok tretira kao jedna naredba, pa se mora završiti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  jer se ne završava sa naredbom iz bloka (koja se uvijek završava sa </a:t>
            </a:r>
            <a:r>
              <a:rPr lang="sr-Latn-CS" sz="2400" b="1" smtClean="0">
                <a:solidFill>
                  <a:srgbClr val="FF0000"/>
                </a:solidFill>
              </a:rPr>
              <a:t>;</a:t>
            </a:r>
            <a:r>
              <a:rPr lang="sr-Latn-CS" sz="240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ciklusa je:</a:t>
            </a:r>
            <a:endParaRPr lang="en-US" sz="2400" dirty="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 služi za postavljanje početne vrijednosti brojača u ciklusu,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opisuje što se sa brojačem dešava u okviru ciklusa, tj. način na koji se on mijenja. </a:t>
            </a:r>
            <a:r>
              <a:rPr lang="sr-Latn-CS" sz="2400" dirty="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dirty="0" smtClean="0"/>
              <a:t> se izvršava sve dok je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 ispunjen.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686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Dvije </a:t>
            </a:r>
            <a:r>
              <a:rPr lang="en-US" sz="2400" smtClean="0"/>
              <a:t>funkcije </a:t>
            </a:r>
            <a:r>
              <a:rPr lang="sr-Latn-CS" sz="2400" smtClean="0"/>
              <a:t>bez kojih je teško zamisliti početak rada u programskom jeziku</a:t>
            </a:r>
            <a:r>
              <a:rPr lang="en-US" sz="2400" smtClean="0"/>
              <a:t> </a:t>
            </a:r>
            <a:r>
              <a:rPr lang="sr-Latn-CS" sz="2400" smtClean="0"/>
              <a:t>C</a:t>
            </a:r>
            <a:r>
              <a:rPr lang="en-US" sz="2400" smtClean="0"/>
              <a:t>:</a:t>
            </a:r>
            <a:endParaRPr lang="sr-Latn-CS" sz="2400" smtClean="0"/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scanf</a:t>
            </a:r>
            <a:r>
              <a:rPr lang="sr-Latn-CS" sz="200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smtClean="0">
                <a:solidFill>
                  <a:srgbClr val="3333CC"/>
                </a:solidFill>
              </a:rPr>
              <a:t>printf</a:t>
            </a:r>
            <a:r>
              <a:rPr lang="sr-Latn-CS" sz="2000" smtClean="0"/>
              <a:t> (za </a:t>
            </a:r>
            <a:r>
              <a:rPr lang="en-US" sz="2000" smtClean="0"/>
              <a:t>prikaz </a:t>
            </a:r>
            <a:r>
              <a:rPr lang="sr-Latn-CS" sz="200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smtClean="0"/>
              <a:t>	nijesu dio osnovne definicije jezika C. Da bi se sa njima radilo mora se uključiti programska biblioteka </a:t>
            </a:r>
            <a:r>
              <a:rPr lang="sr-Latn-CS" sz="2400" smtClean="0">
                <a:solidFill>
                  <a:srgbClr val="FF0000"/>
                </a:solidFill>
              </a:rPr>
              <a:t>stdio.h</a:t>
            </a:r>
            <a:r>
              <a:rPr lang="sr-Latn-CS" sz="2400" smtClean="0"/>
              <a:t> </a:t>
            </a:r>
            <a:r>
              <a:rPr lang="sr-Latn-CS" sz="1600" b="1" smtClean="0"/>
              <a:t>(može  se dogodi</a:t>
            </a:r>
            <a:r>
              <a:rPr lang="en-US" sz="1600" b="1" smtClean="0"/>
              <a:t>ti</a:t>
            </a:r>
            <a:r>
              <a:rPr lang="sr-Latn-CS" sz="1600" b="1" smtClean="0"/>
              <a:t> da kompajler radi i ako ova biblioteka nije uključena)</a:t>
            </a:r>
            <a:r>
              <a:rPr lang="sr-Latn-CS" sz="2400" smtClean="0"/>
              <a:t>. 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smtClean="0"/>
              <a:t>Biblioteka se uključuje </a:t>
            </a:r>
            <a:r>
              <a:rPr lang="sr-Latn-CS" sz="240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smtClean="0">
                <a:solidFill>
                  <a:srgbClr val="FF0000"/>
                </a:solidFill>
              </a:rPr>
              <a:t>#</a:t>
            </a:r>
            <a:r>
              <a:rPr lang="sr-Latn-CS" sz="2400" b="1" smtClean="0"/>
              <a:t>include </a:t>
            </a:r>
            <a:r>
              <a:rPr lang="en-US" sz="2400" b="1" smtClean="0"/>
              <a:t>&lt;stdio.h&gt;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5867400"/>
            <a:ext cx="304800" cy="609600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71550" y="6161088"/>
            <a:ext cx="8172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</a:t>
            </a:r>
            <a:r>
              <a:rPr lang="en-US" sz="1600" b="1">
                <a:latin typeface="Tahoma" charset="0"/>
              </a:rPr>
              <a:t>ve pretprocesorske naredbe po</a:t>
            </a:r>
            <a:r>
              <a:rPr lang="sr-Latn-CS" sz="1600" b="1">
                <a:latin typeface="Tahoma" charset="0"/>
              </a:rPr>
              <a:t>činju ovim simbolom</a:t>
            </a:r>
            <a:r>
              <a:rPr lang="en-US" sz="1600" b="1">
                <a:latin typeface="Tahoma" charset="0"/>
              </a:rPr>
              <a:t>,</a:t>
            </a:r>
            <a:r>
              <a:rPr lang="sr-Latn-CS" sz="1600" b="1">
                <a:latin typeface="Tahoma" charset="0"/>
              </a:rPr>
              <a:t> pa se ponekad nazivaju 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1600" b="1">
                <a:latin typeface="Tahoma" charset="0"/>
              </a:rPr>
              <a:t>. U posljednje vrijeme ovaj simbol se i kod nas naziva </a:t>
            </a:r>
            <a:r>
              <a:rPr lang="sr-Latn-RS" sz="1600" b="1">
                <a:solidFill>
                  <a:srgbClr val="00B050"/>
                </a:solidFill>
                <a:latin typeface="Tahoma" charset="0"/>
              </a:rPr>
              <a:t>š</a:t>
            </a:r>
            <a:r>
              <a:rPr lang="sr-Latn-CS" sz="1600" b="1">
                <a:solidFill>
                  <a:srgbClr val="00B050"/>
                </a:solidFill>
                <a:latin typeface="Tahoma" charset="0"/>
              </a:rPr>
              <a:t>arp simbol</a:t>
            </a:r>
            <a:r>
              <a:rPr lang="en-US" sz="1600" b="1">
                <a:latin typeface="Tahoma" charset="0"/>
              </a:rPr>
              <a:t>.</a:t>
            </a: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733800" y="5486400"/>
            <a:ext cx="5410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024" y="2277046"/>
            <a:ext cx="8750472" cy="432030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</a:t>
            </a:r>
            <a:r>
              <a:rPr lang="en-US" sz="2400" dirty="0" smtClean="0">
                <a:solidFill>
                  <a:schemeClr val="accent2"/>
                </a:solidFill>
              </a:rPr>
              <a:t>i++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čega se brojač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Ciklusi se mogu ugnježdavati, sadržati druge cikluse i obrnuto. Pravilo je: </a:t>
            </a:r>
            <a:r>
              <a:rPr lang="sr-Latn-CS" sz="2400" dirty="0" smtClean="0">
                <a:solidFill>
                  <a:srgbClr val="FF0000"/>
                </a:solidFill>
              </a:rPr>
              <a:t>prvo se zatvara unutrašnja petlja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zatim </a:t>
            </a:r>
            <a:r>
              <a:rPr lang="sr-Latn-CS" sz="2400" dirty="0">
                <a:solidFill>
                  <a:srgbClr val="FF0000"/>
                </a:solidFill>
              </a:rPr>
              <a:t>spoljašnja </a:t>
            </a:r>
            <a:r>
              <a:rPr lang="sr-Latn-CS" sz="2400" dirty="0"/>
              <a:t>(kao u MATLAB-u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62000" y="2590800"/>
            <a:ext cx="38862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 dirty="0">
                <a:latin typeface="Tahoma" charset="0"/>
              </a:rPr>
              <a:t>S=0;</a:t>
            </a:r>
            <a:br>
              <a:rPr lang="sr-Latn-CS" dirty="0">
                <a:latin typeface="Tahoma" charset="0"/>
              </a:rPr>
            </a:br>
            <a:r>
              <a:rPr lang="sr-Latn-CS" dirty="0">
                <a:latin typeface="Tahoma" charset="0"/>
              </a:rPr>
              <a:t>for(i=0;i</a:t>
            </a:r>
            <a:r>
              <a:rPr lang="en-US" dirty="0">
                <a:latin typeface="Tahoma" charset="0"/>
              </a:rPr>
              <a:t>&lt;6;i++)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</a:t>
            </a:r>
            <a:r>
              <a:rPr lang="en-US" dirty="0" smtClean="0">
                <a:latin typeface="Tahoma" charset="0"/>
              </a:rPr>
              <a:t>for(j=1;j&lt;</a:t>
            </a:r>
            <a:r>
              <a:rPr lang="sr-Latn-ME" dirty="0" smtClean="0">
                <a:latin typeface="Tahoma" charset="0"/>
              </a:rPr>
              <a:t>5</a:t>
            </a:r>
            <a:r>
              <a:rPr lang="en-US" dirty="0" smtClean="0">
                <a:latin typeface="Tahoma" charset="0"/>
              </a:rPr>
              <a:t>;j</a:t>
            </a:r>
            <a:r>
              <a:rPr lang="en-US" dirty="0">
                <a:latin typeface="Tahoma" charset="0"/>
              </a:rPr>
              <a:t>+=2)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	S+=</a:t>
            </a:r>
            <a:r>
              <a:rPr lang="en-US" dirty="0" err="1">
                <a:latin typeface="Tahoma" charset="0"/>
              </a:rPr>
              <a:t>i+j</a:t>
            </a:r>
            <a:r>
              <a:rPr lang="en-US" dirty="0">
                <a:latin typeface="Tahoma" charset="0"/>
              </a:rPr>
              <a:t>;</a:t>
            </a:r>
            <a:endParaRPr lang="en-US" dirty="0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724400" y="25908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105400" y="2924944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57200" y="4495800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1676400" y="5257800"/>
            <a:ext cx="11430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819400" y="5562600"/>
            <a:ext cx="49530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a zgodan na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,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 već jednostruka petlja.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Ciklusi tipa:</a:t>
            </a:r>
            <a:endParaRPr lang="en-US" sz="240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smtClean="0">
                <a:solidFill>
                  <a:srgbClr val="FF0000"/>
                </a:solidFill>
              </a:rPr>
              <a:t>while(1)</a:t>
            </a:r>
            <a:r>
              <a:rPr lang="sr-Latn-CS" sz="2400" smtClean="0"/>
              <a:t>  </a:t>
            </a:r>
            <a:r>
              <a:rPr lang="en-US" sz="2400" smtClean="0"/>
              <a:t>{/*neke naredbe*/}</a:t>
            </a:r>
            <a:br>
              <a:rPr lang="en-US" sz="2400" smtClean="0"/>
            </a:br>
            <a:r>
              <a:rPr lang="en-US" sz="2400" smtClean="0"/>
              <a:t>ili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for(izraz1; ;izraz3)</a:t>
            </a:r>
            <a:r>
              <a:rPr lang="en-US" sz="2400" smtClean="0"/>
              <a:t> {/*neke naredbe*/}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/>
              <a:t>	</a:t>
            </a:r>
            <a:r>
              <a:rPr lang="en-US" sz="2400" smtClean="0"/>
              <a:t>na</a:t>
            </a:r>
            <a:r>
              <a:rPr lang="sr-Latn-CS" sz="2400" smtClean="0"/>
              <a:t>z</a:t>
            </a:r>
            <a:r>
              <a:rPr lang="en-US" sz="2400" smtClean="0"/>
              <a:t>ivaju se </a:t>
            </a:r>
            <a:r>
              <a:rPr lang="en-US" sz="2400" b="1" smtClean="0">
                <a:solidFill>
                  <a:srgbClr val="FF0000"/>
                </a:solidFill>
              </a:rPr>
              <a:t>beskona</a:t>
            </a:r>
            <a:r>
              <a:rPr lang="sr-Latn-CS" sz="2400" b="1" smtClean="0">
                <a:solidFill>
                  <a:srgbClr val="FF0000"/>
                </a:solidFill>
              </a:rPr>
              <a:t>č</a:t>
            </a:r>
            <a:r>
              <a:rPr lang="en-US" sz="2400" b="1" smtClean="0">
                <a:solidFill>
                  <a:srgbClr val="FF0000"/>
                </a:solidFill>
              </a:rPr>
              <a:t>nim</a:t>
            </a:r>
            <a:r>
              <a:rPr lang="en-US" sz="2400" smtClean="0"/>
              <a:t>.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Sintaksno su ispravni (kompajler će ih prihvatiti)</a:t>
            </a:r>
            <a:r>
              <a:rPr lang="en-US" sz="2400" smtClean="0"/>
              <a:t>,</a:t>
            </a:r>
            <a:r>
              <a:rPr lang="sr-Latn-CS" sz="2400" smtClean="0"/>
              <a:t> ali su najčešće logički neispravni.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</a:t>
            </a:r>
            <a:r>
              <a:rPr lang="en-US" sz="2400" smtClean="0"/>
              <a:t>,</a:t>
            </a:r>
            <a:r>
              <a:rPr lang="sr-Latn-CS" sz="2400" smtClean="0"/>
              <a:t> ipak</a:t>
            </a:r>
            <a:r>
              <a:rPr lang="en-US" sz="2400" smtClean="0"/>
              <a:t>,</a:t>
            </a:r>
            <a:r>
              <a:rPr lang="sr-Latn-CS" sz="2400" smtClean="0"/>
              <a:t> situacije kada se ovakvi ciklusi koriste, a najčešće je to u rad</a:t>
            </a:r>
            <a:r>
              <a:rPr lang="en-US" sz="2400" smtClean="0"/>
              <a:t>u</a:t>
            </a:r>
            <a:r>
              <a:rPr lang="sr-Latn-CS" sz="2400" smtClean="0"/>
              <a:t> sa hardverom</a:t>
            </a:r>
            <a:r>
              <a:rPr lang="en-US" sz="2400" smtClean="0"/>
              <a:t>,</a:t>
            </a:r>
            <a:r>
              <a:rPr lang="sr-Latn-CS" sz="2400" smtClean="0"/>
              <a:t> a posebno perifernim uređajima</a:t>
            </a:r>
            <a:r>
              <a:rPr lang="en-US" sz="2400" smtClean="0"/>
              <a:t>,</a:t>
            </a:r>
            <a:r>
              <a:rPr lang="sr-Latn-CS" sz="2400" smtClean="0"/>
              <a:t> što izlazi van okvira kursa.</a:t>
            </a:r>
            <a:endParaRPr lang="en-US" sz="240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050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57400" y="3505200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410200" y="3581400"/>
            <a:ext cx="2438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charset="0"/>
              </a:rPr>
              <a:t>nema uslova koji provjerava ispravnost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2160984"/>
            <a:ext cx="9144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prekida tekuće izvršavanje u ciklusu </a:t>
            </a:r>
            <a:r>
              <a:rPr lang="sr-Latn-CS" sz="1600" b="1" dirty="0" smtClean="0"/>
              <a:t>(ponekad se kaže </a:t>
            </a:r>
            <a:r>
              <a:rPr lang="sr-Latn-CS" sz="1600" b="1" dirty="0" smtClean="0">
                <a:solidFill>
                  <a:srgbClr val="FF0000"/>
                </a:solidFill>
              </a:rPr>
              <a:t>tekuću iteraciju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 i počinje novo </a:t>
            </a:r>
            <a:r>
              <a:rPr lang="en-US" sz="2400" dirty="0" err="1" smtClean="0"/>
              <a:t>iz</a:t>
            </a:r>
            <a:r>
              <a:rPr lang="sr-Latn-CS" sz="2400" dirty="0" smtClean="0"/>
              <a:t>vršavanje (naredna naredba nakon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 je, recimo, provjera da li je zadovoljen logički uslov u </a:t>
            </a:r>
            <a:r>
              <a:rPr lang="sr-Latn-CS" sz="2400" dirty="0" smtClean="0">
                <a:solidFill>
                  <a:srgbClr val="3333CC"/>
                </a:solidFill>
              </a:rPr>
              <a:t>while</a:t>
            </a:r>
            <a:r>
              <a:rPr lang="sr-Latn-CS" sz="2400" dirty="0" smtClean="0"/>
              <a:t> ili </a:t>
            </a:r>
            <a:r>
              <a:rPr lang="sr-Latn-CS" sz="2400" dirty="0" smtClean="0">
                <a:solidFill>
                  <a:srgbClr val="3333CC"/>
                </a:solidFill>
              </a:rPr>
              <a:t>for</a:t>
            </a:r>
            <a:r>
              <a:rPr lang="sr-Latn-CS" sz="2400" dirty="0" smtClean="0"/>
              <a:t> dijelu).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prekida tekući ciklus i naredna naredba je prva nakon tekućeg ciklusa pri čemu, ukoliko imamo slučaj ugnježdenih petlji i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se nalazi u unutrašnjoj, onda se sa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izlazi samo iz unutrašnje petlje, a ne i iz spoljašnje.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ima</a:t>
            </a:r>
            <a:r>
              <a:rPr lang="en-US" sz="2400" dirty="0" smtClean="0"/>
              <a:t> </a:t>
            </a:r>
            <a:r>
              <a:rPr lang="en-US" sz="2400" dirty="0" err="1" smtClean="0"/>
              <a:t>sintaksu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labela</a:t>
            </a:r>
            <a:r>
              <a:rPr lang="en-US" sz="2400" dirty="0" smtClean="0"/>
              <a:t>;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</a:t>
            </a:r>
            <a:r>
              <a:rPr lang="en-US" sz="2000" dirty="0" err="1" smtClean="0">
                <a:solidFill>
                  <a:srgbClr val="00B050"/>
                </a:solidFill>
              </a:rPr>
              <a:t>labela</a:t>
            </a:r>
            <a:r>
              <a:rPr lang="en-US" sz="2000" dirty="0" smtClean="0">
                <a:solidFill>
                  <a:srgbClr val="00B050"/>
                </a:solidFill>
              </a:rPr>
              <a:t> je </a:t>
            </a:r>
            <a:r>
              <a:rPr lang="en-US" sz="2000" dirty="0" err="1" smtClean="0">
                <a:solidFill>
                  <a:srgbClr val="00B050"/>
                </a:solidFill>
              </a:rPr>
              <a:t>ispravno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deklarisano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ime</a:t>
            </a:r>
            <a:r>
              <a:rPr lang="en-US" sz="2000" dirty="0" smtClean="0">
                <a:solidFill>
                  <a:srgbClr val="00B050"/>
                </a:solidFill>
              </a:rPr>
              <a:t> u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ea typeface="+mn-ea"/>
                <a:cs typeface="+mn-cs"/>
              </a:rPr>
              <a:t>program</a:t>
            </a:r>
            <a:r>
              <a:rPr lang="sr-Latn-ME" sz="2000" dirty="0" smtClean="0">
                <a:solidFill>
                  <a:srgbClr val="00B050"/>
                </a:solidFill>
                <a:ea typeface="+mn-ea"/>
                <a:cs typeface="+mn-cs"/>
              </a:rPr>
              <a:t>u</a:t>
            </a:r>
            <a:endParaRPr lang="en-US" sz="2000" dirty="0">
              <a:solidFill>
                <a:srgbClr val="00B050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Naredna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naredba</a:t>
            </a:r>
            <a:r>
              <a:rPr lang="en-US" sz="2400" dirty="0" smtClean="0"/>
              <a:t> </a:t>
            </a:r>
            <a:r>
              <a:rPr lang="sr-Latn-CS" sz="2400" dirty="0" smtClean="0"/>
              <a:t>koja se izvršava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goto</a:t>
            </a:r>
            <a:r>
              <a:rPr lang="en-US" sz="2400" dirty="0" smtClean="0"/>
              <a:t> je o</a:t>
            </a:r>
            <a:r>
              <a:rPr lang="sr-Latn-CS" sz="2400" dirty="0" smtClean="0"/>
              <a:t>značena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labela:</a:t>
            </a:r>
            <a:r>
              <a:rPr lang="sr-Latn-CS" sz="2400" dirty="0" smtClean="0"/>
              <a:t> naredba;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543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Već smo vidjeli da se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sintaksno mora koristiti u C-u kod </a:t>
            </a:r>
            <a:r>
              <a:rPr lang="sr-Latn-CS" sz="2400" dirty="0" smtClean="0">
                <a:solidFill>
                  <a:srgbClr val="3333CC"/>
                </a:solidFill>
              </a:rPr>
              <a:t>switch-case</a:t>
            </a:r>
            <a:r>
              <a:rPr lang="sr-Latn-CS" sz="2400" dirty="0" smtClean="0"/>
              <a:t> kombinacije.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1966.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sekvenci, ciklusa i selekcija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se preporučuje izbjegavanje ovih naredbi kad god je to moguće! </a:t>
            </a: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goto!!!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205459"/>
            <a:ext cx="8839200" cy="424787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Prvi složeni (izvedeni) tip podataka kojeg uvodimo je </a:t>
            </a:r>
            <a:r>
              <a:rPr lang="sr-Latn-CS" sz="2400" dirty="0" smtClean="0">
                <a:solidFill>
                  <a:srgbClr val="FF0000"/>
                </a:solidFill>
              </a:rPr>
              <a:t>pokazivač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pointer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je veoma moćan, ali često i veoma nerazumljiv koncept.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Moramo pokušati da ga bolje objasnimo, a vi morate uložiti nemali trud da ga shvatite</a:t>
            </a:r>
            <a:r>
              <a:rPr lang="en-US" sz="2400" dirty="0" smtClean="0"/>
              <a:t> :-) 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Komplikacije sa pokazivačima će se nastaviti kad god, od sada pa do kraja kursa, uvedemo bilo koji novi pojam.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Trend u programiranju je da se pokazivači </a:t>
            </a:r>
            <a:r>
              <a:rPr lang="sr-Latn-CS" sz="2400" dirty="0"/>
              <a:t>izbjegnu </a:t>
            </a:r>
            <a:r>
              <a:rPr lang="sr-Latn-CS" sz="2400" dirty="0" smtClean="0"/>
              <a:t>kad god je to moguće, ali to nije moguće u programskom jeziku C, niti u aplikacijama koje rade sa hardverskim uređajima.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23" y="2191971"/>
            <a:ext cx="8856984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 se deklariše kao: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3333CC"/>
                </a:solidFill>
              </a:rPr>
              <a:t>int *y;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Zvjezdica ispred imena promjenljive </a:t>
            </a:r>
            <a:r>
              <a:rPr lang="sr-Latn-CS" sz="2400" b="1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 je </a:t>
            </a:r>
            <a:r>
              <a:rPr lang="en-US" sz="2400" dirty="0" err="1" smtClean="0"/>
              <a:t>oznaka</a:t>
            </a:r>
            <a:r>
              <a:rPr lang="sr-Latn-CS" sz="2400" dirty="0" smtClean="0"/>
              <a:t> da je u pitanju pokazivač, u ovom slučaju </a:t>
            </a:r>
            <a:r>
              <a:rPr lang="sr-Latn-CS" sz="2400" b="1" dirty="0" smtClean="0">
                <a:solidFill>
                  <a:srgbClr val="3333CC"/>
                </a:solidFill>
              </a:rPr>
              <a:t>pokazivač na cijeli broj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 je zapravo </a:t>
            </a:r>
            <a:r>
              <a:rPr lang="sr-Latn-CS" sz="2400" b="1" dirty="0" smtClean="0"/>
              <a:t>adresa </a:t>
            </a:r>
            <a:r>
              <a:rPr lang="sr-Latn-CS" sz="2400" dirty="0"/>
              <a:t>(prvog bajta)</a:t>
            </a:r>
            <a:r>
              <a:rPr lang="sr-Latn-CS" sz="1600" dirty="0" smtClean="0"/>
              <a:t> </a:t>
            </a:r>
            <a:r>
              <a:rPr lang="sr-Latn-CS" sz="2400" dirty="0" smtClean="0"/>
              <a:t>neke promjenljive u memoriji računara.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/>
              <a:t>int x, *y;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 možemo postaviti </a:t>
            </a:r>
            <a:r>
              <a:rPr lang="sr-Latn-CS" sz="2400" b="1" dirty="0" smtClean="0">
                <a:solidFill>
                  <a:srgbClr val="FF0000"/>
                </a:solidFill>
              </a:rPr>
              <a:t>y=&amp;x</a:t>
            </a:r>
            <a:r>
              <a:rPr lang="sr-Latn-CS" sz="2400" dirty="0" smtClean="0"/>
              <a:t>, gdje je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 smtClean="0"/>
              <a:t> već uvedeni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adresa od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Znači, u promjenljivoj </a:t>
            </a:r>
            <a:r>
              <a:rPr lang="sr-Latn-CS" sz="2400" b="1" dirty="0" smtClean="0">
                <a:solidFill>
                  <a:srgbClr val="FF0000"/>
                </a:solidFill>
              </a:rPr>
              <a:t>y</a:t>
            </a:r>
            <a:r>
              <a:rPr lang="sr-Latn-CS" sz="2400" dirty="0" smtClean="0"/>
              <a:t> se sada čuva adresa promjenljive </a:t>
            </a:r>
            <a:r>
              <a:rPr lang="sr-Latn-CS" sz="2400" b="1" dirty="0" smtClean="0">
                <a:solidFill>
                  <a:srgbClr val="FF0000"/>
                </a:solidFill>
              </a:rPr>
              <a:t>x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3396960" y="5589240"/>
            <a:ext cx="2583160" cy="238472"/>
          </a:xfrm>
          <a:custGeom>
            <a:avLst/>
            <a:gdLst>
              <a:gd name="T0" fmla="*/ 2147483647 w 1728"/>
              <a:gd name="T1" fmla="*/ 0 h 192"/>
              <a:gd name="T2" fmla="*/ 2147483647 w 1728"/>
              <a:gd name="T3" fmla="*/ 483870000 h 192"/>
              <a:gd name="T4" fmla="*/ 0 w 172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28" h="192">
                <a:moveTo>
                  <a:pt x="1728" y="0"/>
                </a:moveTo>
                <a:lnTo>
                  <a:pt x="1632" y="192"/>
                </a:lnTo>
                <a:lnTo>
                  <a:pt x="0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" y="2093168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 se sada može pristupiti podatku koji se nalazi na adresi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b="1" dirty="0" smtClean="0"/>
              <a:t>*y=20;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na memorijsk</a:t>
            </a:r>
            <a:r>
              <a:rPr lang="en-US" sz="2400" dirty="0" smtClean="0"/>
              <a:t>u</a:t>
            </a:r>
            <a:r>
              <a:rPr lang="sr-Latn-CS" sz="2400" dirty="0" smtClean="0"/>
              <a:t> adres</a:t>
            </a:r>
            <a:r>
              <a:rPr lang="en-US" sz="2400" dirty="0" smtClean="0"/>
              <a:t>u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y</a:t>
            </a:r>
            <a:r>
              <a:rPr lang="sr-Latn-CS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u </a:t>
            </a:r>
            <a:r>
              <a:rPr lang="en-US" sz="2400" dirty="0" err="1" smtClean="0"/>
              <a:t>ovo</a:t>
            </a:r>
            <a:r>
              <a:rPr lang="sr-Latn-CS" sz="2400" dirty="0" smtClean="0"/>
              <a:t>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Koncept vam vjerovatno još uvijek djeluje veoma apstraktno, ali sa njegovom neophodnošću ćemo se upoznati kasnije, posebno kad budemo radili funkcije i nizove.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“Dozvoljene” operacije sa pokazivačima su: poređenje, sabiranje sa konstantom, inkrementiranje i dekrementiranje. Značaj ovih operacija ćemo vidjeti kada budemo učili nizove.</a:t>
            </a:r>
            <a:endParaRPr lang="en-US" sz="2400" dirty="0" smtClean="0"/>
          </a:p>
        </p:txBody>
      </p:sp>
      <p:sp>
        <p:nvSpPr>
          <p:cNvPr id="30724" name="Freeform 4"/>
          <p:cNvSpPr>
            <a:spLocks/>
          </p:cNvSpPr>
          <p:nvPr/>
        </p:nvSpPr>
        <p:spPr bwMode="auto">
          <a:xfrm flipV="1">
            <a:off x="646112" y="2743200"/>
            <a:ext cx="2971800" cy="228600"/>
          </a:xfrm>
          <a:custGeom>
            <a:avLst/>
            <a:gdLst>
              <a:gd name="T0" fmla="*/ 0 w 1872"/>
              <a:gd name="T1" fmla="*/ 136088438 h 192"/>
              <a:gd name="T2" fmla="*/ 120967500 w 1872"/>
              <a:gd name="T3" fmla="*/ 272176875 h 192"/>
              <a:gd name="T4" fmla="*/ 2147483647 w 1872"/>
              <a:gd name="T5" fmla="*/ 272176875 h 192"/>
              <a:gd name="T6" fmla="*/ 2147483647 w 1872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72" h="192">
                <a:moveTo>
                  <a:pt x="0" y="96"/>
                </a:moveTo>
                <a:lnTo>
                  <a:pt x="48" y="192"/>
                </a:lnTo>
                <a:lnTo>
                  <a:pt x="1248" y="192"/>
                </a:lnTo>
                <a:lnTo>
                  <a:pt x="18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694112" y="27432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>
                <a:solidFill>
                  <a:srgbClr val="3333CC"/>
                </a:solidFill>
                <a:latin typeface="Tahoma" charset="0"/>
              </a:rPr>
              <a:t>uočite da je sada u pitanju unarni operator</a:t>
            </a:r>
            <a:endParaRPr lang="en-US" sz="18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820472" cy="460776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*y = &amp;x;</a:t>
            </a:r>
            <a:r>
              <a:rPr lang="sr-Latn-CS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//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moglo</a:t>
            </a:r>
            <a:r>
              <a:rPr lang="en-US" sz="2400" dirty="0" smtClean="0">
                <a:solidFill>
                  <a:srgbClr val="00B050"/>
                </a:solidFill>
              </a:rPr>
              <a:t> je i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x,*y=&amp;x;</a:t>
            </a:r>
            <a:endParaRPr lang="sr-Latn-CS" sz="2400" dirty="0">
              <a:solidFill>
                <a:srgbClr val="3333CC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*y = NULL;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// </a:t>
            </a:r>
            <a:r>
              <a:rPr lang="en-US" sz="2400" dirty="0" err="1">
                <a:solidFill>
                  <a:srgbClr val="00B050"/>
                </a:solidFill>
              </a:rPr>
              <a:t>ili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sr-Latn-CS" sz="2400" dirty="0">
                <a:solidFill>
                  <a:srgbClr val="3333CC"/>
                </a:solidFill>
              </a:rPr>
              <a:t>int *y=0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 simbolička konstanta definisana u zaglavlju (biblioteci)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promjenljivu.</a:t>
            </a:r>
            <a:endParaRPr lang="en-US" sz="2400" dirty="0"/>
          </a:p>
          <a:p>
            <a:pPr eaLnBrk="1" hangingPunct="1"/>
            <a:r>
              <a:rPr lang="en-US" sz="2400" dirty="0" err="1" smtClean="0"/>
              <a:t>Tako</a:t>
            </a:r>
            <a:r>
              <a:rPr lang="sr-Latn-ME" sz="2400" dirty="0" smtClean="0"/>
              <a:t>đe, inicijalizacija se može vršiti i konkretnom adresom:</a:t>
            </a:r>
          </a:p>
          <a:p>
            <a:pPr marL="0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int </a:t>
            </a:r>
            <a:r>
              <a:rPr lang="sr-Latn-CS" sz="2400" dirty="0">
                <a:solidFill>
                  <a:srgbClr val="FF0000"/>
                </a:solidFill>
              </a:rPr>
              <a:t>*y = (</a:t>
            </a:r>
            <a:r>
              <a:rPr lang="sr-Latn-CS" sz="2400" dirty="0" smtClean="0">
                <a:solidFill>
                  <a:srgbClr val="FF0000"/>
                </a:solidFill>
              </a:rPr>
              <a:t>int *) 0x000000006FA126BD;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// </a:t>
            </a:r>
            <a:r>
              <a:rPr lang="sr-Latn-ME" sz="2400" dirty="0" smtClean="0">
                <a:solidFill>
                  <a:srgbClr val="00B050"/>
                </a:solidFill>
              </a:rPr>
              <a:t>64-bitna arhitek.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374" y="2152600"/>
            <a:ext cx="9067800" cy="4588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velikim programima možete incidentno koristiti ovu promjenljivu,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Grubo pravilo</a:t>
            </a:r>
            <a:r>
              <a:rPr lang="sr-Latn-CS" sz="2400" dirty="0" smtClean="0"/>
              <a:t>: ako pokazivač ne pokazuje na željenu promjenljivu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zvršenja </a:t>
            </a:r>
            <a:r>
              <a:rPr lang="sr-Latn-CS" sz="2400" dirty="0" smtClean="0"/>
              <a:t>programa, vratiti ga na NULL.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ćemo kasnije reći znatno više.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printf("neki tekst u navodnicima sa specijalnim karakterima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>
                <a:solidFill>
                  <a:srgbClr val="FF0000"/>
                </a:solidFill>
              </a:rPr>
              <a:t>"</a:t>
            </a:r>
            <a:r>
              <a:rPr lang="en-US" sz="2000" dirty="0" smtClean="0">
                <a:solidFill>
                  <a:srgbClr val="FF0000"/>
                </a:solidFill>
              </a:rPr>
              <a:t>);</a:t>
            </a: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lvl="1" eaLnBrk="1" hangingPunct="1"/>
            <a:r>
              <a:rPr lang="sr-Latn-CS" sz="2000" dirty="0" smtClean="0"/>
              <a:t>printf</a:t>
            </a:r>
            <a:r>
              <a:rPr lang="sr-Latn-CS" sz="2000" dirty="0"/>
              <a:t>("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/>
              <a:t>"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1371600" y="38100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371600" y="3810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" y="4114800"/>
            <a:ext cx="716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P</a:t>
            </a:r>
            <a:r>
              <a:rPr lang="en-US" sz="1600" b="1">
                <a:latin typeface="Tahoma" charset="0"/>
              </a:rPr>
              <a:t>oruka bi bila od</a:t>
            </a:r>
            <a:r>
              <a:rPr lang="sr-Latn-CS" sz="1600" b="1">
                <a:latin typeface="Tahoma" charset="0"/>
              </a:rPr>
              <a:t>š</a:t>
            </a:r>
            <a:r>
              <a:rPr lang="en-US" sz="1600" b="1">
                <a:latin typeface="Tahoma" charset="0"/>
              </a:rPr>
              <a:t>tampana na ekr</a:t>
            </a:r>
            <a:r>
              <a:rPr lang="sr-Latn-CS" sz="1600" b="1">
                <a:latin typeface="Tahoma" charset="0"/>
              </a:rPr>
              <a:t>anu u datom obliku.</a:t>
            </a:r>
            <a:endParaRPr lang="en-US" sz="1600" b="1">
              <a:latin typeface="Tahoma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5622751"/>
            <a:ext cx="8534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smtClean="0">
                <a:latin typeface="Tahoma" charset="0"/>
              </a:rPr>
              <a:t>Funkcija printf </a:t>
            </a:r>
            <a:r>
              <a:rPr lang="en-US" sz="1800" b="1">
                <a:latin typeface="Tahoma" charset="0"/>
              </a:rPr>
              <a:t>u ovom obliku </a:t>
            </a:r>
            <a:r>
              <a:rPr lang="sr-Latn-CS" sz="1800" b="1">
                <a:latin typeface="Tahoma" charset="0"/>
              </a:rPr>
              <a:t>štampa string koji joj je prvi argument‚ ali ono što je iza procenata mijenja se redom sa argumentima koji slijede. Tako se umjesto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b="1">
                <a:latin typeface="Tahoma" charset="0"/>
              </a:rPr>
              <a:t> štampa promjenljiva 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b="1">
                <a:latin typeface="Tahoma" charset="0"/>
              </a:rPr>
              <a:t> i to kao cjelobrojna (</a:t>
            </a:r>
            <a:r>
              <a:rPr lang="sr-Latn-CS" sz="1800" b="1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b="1">
                <a:latin typeface="Tahoma" charset="0"/>
              </a:rPr>
              <a:t>znači štampaj kao cjelobrojnu promjenljivu).</a:t>
            </a:r>
            <a:endParaRPr lang="en-US" sz="1800" b="1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352800" y="4038600"/>
            <a:ext cx="304800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505200" y="5486400"/>
            <a:ext cx="2057400" cy="228600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8077200" y="3733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1" name="Freeform 11"/>
          <p:cNvSpPr>
            <a:spLocks/>
          </p:cNvSpPr>
          <p:nvPr/>
        </p:nvSpPr>
        <p:spPr bwMode="auto">
          <a:xfrm>
            <a:off x="6629400" y="3733800"/>
            <a:ext cx="1600200" cy="838200"/>
          </a:xfrm>
          <a:custGeom>
            <a:avLst/>
            <a:gdLst>
              <a:gd name="T0" fmla="*/ 2147483647 w 1008"/>
              <a:gd name="T1" fmla="*/ 0 h 528"/>
              <a:gd name="T2" fmla="*/ 2147483647 w 1008"/>
              <a:gd name="T3" fmla="*/ 604837500 h 528"/>
              <a:gd name="T4" fmla="*/ 0 w 1008"/>
              <a:gd name="T5" fmla="*/ 604837500 h 528"/>
              <a:gd name="T6" fmla="*/ 0 w 1008"/>
              <a:gd name="T7" fmla="*/ 1330642500 h 528"/>
              <a:gd name="T8" fmla="*/ 483870000 w 1008"/>
              <a:gd name="T9" fmla="*/ 1330642500 h 5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8" h="528">
                <a:moveTo>
                  <a:pt x="1008" y="0"/>
                </a:moveTo>
                <a:lnTo>
                  <a:pt x="1008" y="240"/>
                </a:lnTo>
                <a:lnTo>
                  <a:pt x="0" y="240"/>
                </a:lnTo>
                <a:lnTo>
                  <a:pt x="0" y="528"/>
                </a:lnTo>
                <a:lnTo>
                  <a:pt x="192" y="5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934200" y="4267200"/>
            <a:ext cx="2209800" cy="830263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Znak za novi red je čest element </a:t>
            </a:r>
            <a:r>
              <a:rPr lang="en-US" sz="1600" b="1" smtClean="0">
                <a:solidFill>
                  <a:srgbClr val="3333CC"/>
                </a:solidFill>
                <a:latin typeface="Tahoma" charset="0"/>
              </a:rPr>
              <a:t>funkcije </a:t>
            </a:r>
            <a:r>
              <a:rPr lang="sr-Latn-CS" sz="1600" b="1" smtClean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.</a:t>
            </a:r>
            <a:endParaRPr lang="en-US" sz="1600" b="1">
              <a:solidFill>
                <a:srgbClr val="3333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132856"/>
            <a:ext cx="8856984" cy="47251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Očekuje se da broj argumenta nakon stringa u </a:t>
            </a:r>
            <a:r>
              <a:rPr lang="en-US" sz="2300" dirty="0" err="1" smtClean="0"/>
              <a:t>funkciji</a:t>
            </a:r>
            <a:r>
              <a:rPr lang="en-US" sz="2300" dirty="0" smtClean="0"/>
              <a:t> </a:t>
            </a:r>
            <a:r>
              <a:rPr lang="sr-Latn-CS" sz="2300" dirty="0" smtClean="0">
                <a:solidFill>
                  <a:srgbClr val="FF0000"/>
                </a:solidFill>
              </a:rPr>
              <a:t>printf</a:t>
            </a:r>
            <a:r>
              <a:rPr lang="sr-Latn-CS" sz="2300" dirty="0" smtClean="0"/>
              <a:t> bude jednak broju “procenata” unutar stringa.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300" dirty="0" smtClean="0"/>
              <a:t>A</a:t>
            </a:r>
            <a:r>
              <a:rPr lang="sr-Latn-CS" sz="2300" dirty="0" smtClean="0"/>
              <a:t>rgumenti </a:t>
            </a:r>
            <a:r>
              <a:rPr lang="sr-Latn-CS" sz="2300" dirty="0" smtClean="0"/>
              <a:t>printf-a: </a:t>
            </a:r>
            <a:r>
              <a:rPr lang="sr-Latn-CS" sz="2300" dirty="0" smtClean="0">
                <a:solidFill>
                  <a:schemeClr val="accent1"/>
                </a:solidFill>
              </a:rPr>
              <a:t>promjenljive</a:t>
            </a:r>
            <a:r>
              <a:rPr lang="sr-Latn-CS" sz="2300" dirty="0" smtClean="0"/>
              <a:t>, </a:t>
            </a:r>
            <a:r>
              <a:rPr lang="sr-Latn-CS" sz="2300" dirty="0" smtClean="0">
                <a:solidFill>
                  <a:srgbClr val="FF0000"/>
                </a:solidFill>
              </a:rPr>
              <a:t>izrazi</a:t>
            </a:r>
            <a:r>
              <a:rPr lang="sr-Latn-CS" sz="2300" dirty="0" smtClean="0"/>
              <a:t>, </a:t>
            </a:r>
            <a:r>
              <a:rPr lang="sr-Latn-CS" sz="2300" dirty="0" smtClean="0">
                <a:solidFill>
                  <a:srgbClr val="3333CC"/>
                </a:solidFill>
              </a:rPr>
              <a:t>konstante</a:t>
            </a:r>
            <a:r>
              <a:rPr lang="sr-Latn-CS" sz="2300" dirty="0" smtClean="0"/>
              <a:t> i </a:t>
            </a:r>
            <a:r>
              <a:rPr lang="sr-Latn-CS" sz="2300" dirty="0" smtClean="0">
                <a:solidFill>
                  <a:schemeClr val="accent2"/>
                </a:solidFill>
              </a:rPr>
              <a:t>pozivi funkcija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300" dirty="0" smtClean="0"/>
              <a:t>Procentualne oznake imaju sljedeće značenje:</a:t>
            </a:r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%i</a:t>
            </a:r>
            <a:r>
              <a:rPr lang="sr-Latn-CS" sz="2000" dirty="0" smtClean="0"/>
              <a:t> cijeli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%bd</a:t>
            </a:r>
            <a:r>
              <a:rPr lang="sr-Latn-CS" sz="2000" dirty="0"/>
              <a:t> cijeli broj sa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cifara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%o</a:t>
            </a:r>
            <a:r>
              <a:rPr lang="sr-Latn-CS" sz="2000" dirty="0"/>
              <a:t> oktalni zapis cijelog broja</a:t>
            </a:r>
            <a:r>
              <a:rPr lang="en-US" sz="2000" dirty="0"/>
              <a:t>,</a:t>
            </a:r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 smtClean="0">
                <a:solidFill>
                  <a:srgbClr val="FF0000"/>
                </a:solidFill>
              </a:rPr>
              <a:t>x</a:t>
            </a:r>
            <a:r>
              <a:rPr lang="sr-Latn-CS" sz="2000" dirty="0">
                <a:solidFill>
                  <a:srgbClr val="FF0000"/>
                </a:solidFill>
              </a:rPr>
              <a:t>, </a:t>
            </a:r>
            <a:r>
              <a:rPr lang="sr-Latn-CS" sz="2000" dirty="0" smtClean="0">
                <a:solidFill>
                  <a:srgbClr val="FF0000"/>
                </a:solidFill>
              </a:rPr>
              <a:t>%X, %#X</a:t>
            </a:r>
            <a:r>
              <a:rPr lang="sr-Latn-CS" sz="2000" dirty="0" smtClean="0"/>
              <a:t> heks. </a:t>
            </a:r>
            <a:r>
              <a:rPr lang="sr-Latn-CS" sz="2000" dirty="0"/>
              <a:t>zapis cijelog </a:t>
            </a:r>
            <a:r>
              <a:rPr lang="sr-Latn-CS" sz="2000" dirty="0" smtClean="0"/>
              <a:t>broja (mala i velika slova, sa oznakom </a:t>
            </a:r>
            <a:r>
              <a:rPr lang="sr-Latn-CS" sz="2000" dirty="0" smtClean="0">
                <a:solidFill>
                  <a:srgbClr val="FF0000"/>
                </a:solidFill>
              </a:rPr>
              <a:t>0x</a:t>
            </a:r>
            <a:r>
              <a:rPr lang="sr-Latn-CS" sz="2000" dirty="0" smtClean="0"/>
              <a:t> ispred broja, respektivno)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f</a:t>
            </a:r>
            <a:r>
              <a:rPr lang="sr-Latn-CS" sz="2000" dirty="0"/>
              <a:t> realni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%.</a:t>
            </a:r>
            <a:r>
              <a:rPr lang="sr-Latn-CS" sz="2000" dirty="0">
                <a:solidFill>
                  <a:srgbClr val="FF0000"/>
                </a:solidFill>
              </a:rPr>
              <a:t>bf</a:t>
            </a:r>
            <a:r>
              <a:rPr lang="sr-Latn-CS" sz="2000" dirty="0"/>
              <a:t> realni broj sa </a:t>
            </a:r>
            <a:r>
              <a:rPr lang="sr-Latn-CS" sz="2000" dirty="0" smtClean="0">
                <a:solidFill>
                  <a:srgbClr val="FF0000"/>
                </a:solidFill>
              </a:rPr>
              <a:t>b</a:t>
            </a:r>
            <a:r>
              <a:rPr lang="sr-Latn-CS" sz="2000" dirty="0" smtClean="0"/>
              <a:t> </a:t>
            </a:r>
            <a:r>
              <a:rPr lang="sr-Latn-CS" sz="2000" dirty="0"/>
              <a:t>decimalnih </a:t>
            </a:r>
            <a:r>
              <a:rPr lang="sr-Latn-CS" sz="2000" dirty="0" smtClean="0"/>
              <a:t>mjesta</a:t>
            </a:r>
            <a:r>
              <a:rPr lang="en-US" sz="2000" dirty="0" smtClean="0"/>
              <a:t>,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%a.bf</a:t>
            </a:r>
            <a:r>
              <a:rPr lang="sr-Latn-CS" sz="2000" dirty="0"/>
              <a:t> realni broj </a:t>
            </a:r>
            <a:r>
              <a:rPr lang="sr-Latn-CS" sz="2000" dirty="0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ukupno</a:t>
            </a:r>
            <a:r>
              <a:rPr lang="sr-Latn-CS" sz="2000" dirty="0" smtClean="0"/>
              <a:t>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sr-Latn-CS" sz="2000" dirty="0"/>
              <a:t> pozicija i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decimalnih mjesta, podrazumjeva se </a:t>
            </a:r>
            <a:r>
              <a:rPr lang="en-US" sz="2000" dirty="0">
                <a:solidFill>
                  <a:srgbClr val="FF0000"/>
                </a:solidFill>
              </a:rPr>
              <a:t>a&gt;b</a:t>
            </a:r>
            <a:r>
              <a:rPr lang="en-US" sz="2000" dirty="0"/>
              <a:t> (</a:t>
            </a:r>
            <a:r>
              <a:rPr lang="en-US" sz="2000" dirty="0" err="1"/>
              <a:t>pozicije</a:t>
            </a:r>
            <a:r>
              <a:rPr lang="en-US" sz="2000" dirty="0"/>
              <a:t> </a:t>
            </a:r>
            <a:r>
              <a:rPr lang="en-US" sz="2000" dirty="0" err="1"/>
              <a:t>uklju</a:t>
            </a:r>
            <a:r>
              <a:rPr lang="sr-Latn-CS" sz="2000" dirty="0"/>
              <a:t>čuju predznak, tačku i sve cifre</a:t>
            </a:r>
            <a:r>
              <a:rPr lang="sr-Latn-CS" sz="2000" dirty="0" smtClean="0"/>
              <a:t>)</a:t>
            </a:r>
            <a:r>
              <a:rPr lang="sr-Latn-ME" sz="2000" dirty="0"/>
              <a:t>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807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Nastavljamo sa značenjem procenata: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</a:rPr>
              <a:t>%s</a:t>
            </a:r>
            <a:r>
              <a:rPr lang="sr-Latn-CS" sz="2000" dirty="0"/>
              <a:t> stringovi</a:t>
            </a:r>
            <a:r>
              <a:rPr lang="en-US" sz="2000" dirty="0"/>
              <a:t>,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Rekli smo da argument </a:t>
            </a:r>
            <a:r>
              <a:rPr lang="en-US" sz="2300" dirty="0" err="1" smtClean="0"/>
              <a:t>funkcije</a:t>
            </a:r>
            <a:r>
              <a:rPr lang="en-US" sz="2300" dirty="0" smtClean="0"/>
              <a:t> </a:t>
            </a:r>
            <a:r>
              <a:rPr lang="sr-Latn-CS" sz="2300" dirty="0" smtClean="0"/>
              <a:t>može biti izraz.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printf</a:t>
            </a:r>
            <a:r>
              <a:rPr lang="sr-Latn-CS" sz="2300" dirty="0">
                <a:solidFill>
                  <a:srgbClr val="3333CC"/>
                </a:solidFill>
              </a:rPr>
              <a:t>("%</a:t>
            </a:r>
            <a:r>
              <a:rPr lang="sr-Latn-CS" sz="2300" dirty="0" smtClean="0">
                <a:solidFill>
                  <a:srgbClr val="3333CC"/>
                </a:solidFill>
              </a:rPr>
              <a:t>d</a:t>
            </a:r>
            <a:r>
              <a:rPr lang="en-US" sz="2300" dirty="0" smtClean="0">
                <a:solidFill>
                  <a:srgbClr val="3333CC"/>
                </a:solidFill>
              </a:rPr>
              <a:t>\n</a:t>
            </a:r>
            <a:r>
              <a:rPr lang="sr-Latn-CS" sz="2300" dirty="0">
                <a:solidFill>
                  <a:srgbClr val="3333CC"/>
                </a:solidFill>
              </a:rPr>
              <a:t>"</a:t>
            </a:r>
            <a:r>
              <a:rPr lang="en-US" sz="2300" dirty="0" smtClean="0">
                <a:solidFill>
                  <a:srgbClr val="3333CC"/>
                </a:solidFill>
              </a:rPr>
              <a:t>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</a:t>
            </a:r>
            <a:r>
              <a:rPr lang="en-US" sz="2300" dirty="0" smtClean="0"/>
              <a:t> </a:t>
            </a:r>
            <a:r>
              <a:rPr lang="en-US" sz="2300" dirty="0" smtClean="0">
                <a:solidFill>
                  <a:srgbClr val="00B050"/>
                </a:solidFill>
              </a:rPr>
              <a:t>/</a:t>
            </a:r>
            <a:r>
              <a:rPr lang="en-US" sz="2300" dirty="0">
                <a:solidFill>
                  <a:srgbClr val="00B050"/>
                </a:solidFill>
              </a:rPr>
              <a:t>/</a:t>
            </a:r>
            <a:r>
              <a:rPr lang="sr-Latn-ME" sz="2300" dirty="0" smtClean="0">
                <a:solidFill>
                  <a:srgbClr val="00B050"/>
                </a:solidFill>
              </a:rPr>
              <a:t> </a:t>
            </a:r>
            <a:r>
              <a:rPr lang="sr-Latn-CS" sz="2300" dirty="0" smtClean="0">
                <a:solidFill>
                  <a:srgbClr val="00B050"/>
                </a:solidFill>
              </a:rPr>
              <a:t>štampa j, a zatim uvećava</a:t>
            </a:r>
            <a:r>
              <a:rPr lang="en-US" sz="2300" dirty="0" smtClean="0">
                <a:solidFill>
                  <a:srgbClr val="00B050"/>
                </a:solidFill>
              </a:rPr>
              <a:t> j</a:t>
            </a:r>
            <a:r>
              <a:rPr lang="sr-Latn-CS" sz="2300" dirty="0" smtClean="0">
                <a:solidFill>
                  <a:srgbClr val="00B050"/>
                </a:solidFill>
              </a:rPr>
              <a:t> za 1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3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300" dirty="0" smtClean="0"/>
              <a:t> Na primjer:</a:t>
            </a:r>
            <a:br>
              <a:rPr lang="sr-Latn-CS" sz="2300" dirty="0" smtClean="0"/>
            </a:br>
            <a:r>
              <a:rPr lang="sr-Latn-CS" sz="2300" dirty="0" smtClean="0">
                <a:solidFill>
                  <a:srgbClr val="3333CC"/>
                </a:solidFill>
              </a:rPr>
              <a:t>j=1;</a:t>
            </a:r>
            <a:br>
              <a:rPr lang="sr-Latn-CS" sz="2300" dirty="0" smtClean="0">
                <a:solidFill>
                  <a:srgbClr val="3333CC"/>
                </a:solidFill>
              </a:rPr>
            </a:br>
            <a:r>
              <a:rPr lang="sr-Latn-CS" sz="2300" dirty="0" smtClean="0">
                <a:solidFill>
                  <a:srgbClr val="3333CC"/>
                </a:solidFill>
              </a:rPr>
              <a:t>printf</a:t>
            </a:r>
            <a:r>
              <a:rPr lang="sr-Latn-CS" sz="2300" dirty="0">
                <a:solidFill>
                  <a:srgbClr val="3333CC"/>
                </a:solidFill>
              </a:rPr>
              <a:t>("%</a:t>
            </a:r>
            <a:r>
              <a:rPr lang="sr-Latn-CS" sz="2300" dirty="0" smtClean="0">
                <a:solidFill>
                  <a:srgbClr val="3333CC"/>
                </a:solidFill>
              </a:rPr>
              <a:t>d %d</a:t>
            </a:r>
            <a:r>
              <a:rPr lang="en-US" sz="2300" dirty="0" smtClean="0">
                <a:solidFill>
                  <a:srgbClr val="3333CC"/>
                </a:solidFill>
              </a:rPr>
              <a:t>\n</a:t>
            </a:r>
            <a:r>
              <a:rPr lang="sr-Latn-CS" sz="2300" dirty="0">
                <a:solidFill>
                  <a:srgbClr val="3333CC"/>
                </a:solidFill>
              </a:rPr>
              <a:t>"</a:t>
            </a:r>
            <a:r>
              <a:rPr lang="en-US" sz="2300" dirty="0" smtClean="0">
                <a:solidFill>
                  <a:srgbClr val="3333CC"/>
                </a:solidFill>
              </a:rPr>
              <a:t>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smtClean="0">
                <a:solidFill>
                  <a:srgbClr val="3333CC"/>
                </a:solidFill>
              </a:rPr>
              <a:t>j,</a:t>
            </a:r>
            <a:r>
              <a:rPr lang="sr-Latn-ME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j++</a:t>
            </a:r>
            <a:r>
              <a:rPr lang="en-US" sz="2300" dirty="0" smtClean="0">
                <a:solidFill>
                  <a:srgbClr val="3333CC"/>
                </a:solidFill>
              </a:rPr>
              <a:t>); </a:t>
            </a:r>
            <a:r>
              <a:rPr lang="en-US" sz="2300" dirty="0" smtClean="0">
                <a:solidFill>
                  <a:srgbClr val="00B050"/>
                </a:solidFill>
              </a:rPr>
              <a:t>//</a:t>
            </a:r>
            <a:r>
              <a:rPr lang="sr-Latn-ME" sz="2300" dirty="0" smtClean="0">
                <a:solidFill>
                  <a:srgbClr val="00B050"/>
                </a:solidFill>
              </a:rPr>
              <a:t> </a:t>
            </a:r>
            <a:r>
              <a:rPr lang="sr-Latn-CS" sz="2300" dirty="0" smtClean="0">
                <a:solidFill>
                  <a:srgbClr val="00B050"/>
                </a:solidFill>
              </a:rPr>
              <a:t>štampa </a:t>
            </a:r>
            <a:r>
              <a:rPr lang="en-US" sz="2300" dirty="0">
                <a:solidFill>
                  <a:srgbClr val="00B050"/>
                </a:solidFill>
              </a:rPr>
              <a:t>2</a:t>
            </a:r>
            <a:r>
              <a:rPr lang="sr-Latn-CS" sz="2300" dirty="0">
                <a:solidFill>
                  <a:srgbClr val="00B050"/>
                </a:solidFill>
              </a:rPr>
              <a:t> </a:t>
            </a:r>
            <a:r>
              <a:rPr lang="en-US" sz="2300" dirty="0">
                <a:solidFill>
                  <a:srgbClr val="00B050"/>
                </a:solidFill>
              </a:rPr>
              <a:t>pa </a:t>
            </a:r>
            <a:r>
              <a:rPr lang="en-US" sz="2300" dirty="0" smtClean="0">
                <a:solidFill>
                  <a:srgbClr val="00B050"/>
                </a:solidFill>
              </a:rPr>
              <a:t>1</a:t>
            </a:r>
            <a:endParaRPr lang="en-US" sz="2300" dirty="0">
              <a:solidFill>
                <a:srgbClr val="00B05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1520" y="6165304"/>
            <a:ext cx="87845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, koja se koristi za unos podataka sa tastature, ima sljedeću sintaksu:</a:t>
            </a:r>
            <a:endParaRPr lang="sr-Latn-CS" sz="24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/>
              <a:t>("%c%d", </a:t>
            </a:r>
            <a:r>
              <a:rPr lang="sr-Latn-CS" sz="2400" dirty="0" smtClean="0">
                <a:solidFill>
                  <a:srgbClr val="FF0000"/>
                </a:solidFill>
              </a:rPr>
              <a:t>&amp;ch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</a:t>
            </a:r>
            <a:r>
              <a:rPr lang="sr-Latn-CS" sz="2400" dirty="0">
                <a:solidFill>
                  <a:srgbClr val="FF0000"/>
                </a:solidFill>
              </a:rPr>
              <a:t>cj</a:t>
            </a:r>
            <a:r>
              <a:rPr lang="sr-Latn-CS" sz="24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870200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133600" y="3276600"/>
            <a:ext cx="228600" cy="457200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3429000"/>
            <a:ext cx="2133600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Specijalni simboli koji označavaju kojeg su tipa promjenljive koje se učitavaju. U ovom slučaju: 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258864" y="3285226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429000"/>
            <a:ext cx="4953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&amp;cj</a:t>
            </a:r>
            <a:r>
              <a:rPr lang="sr-Latn-CS" sz="1700">
                <a:latin typeface="Tahoma" charset="0"/>
              </a:rPr>
              <a:t> označavaju adrese promjenljivih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ch</a:t>
            </a:r>
            <a:r>
              <a:rPr lang="sr-Latn-CS" sz="1700">
                <a:latin typeface="Tahoma" charset="0"/>
              </a:rPr>
              <a:t> i </a:t>
            </a:r>
            <a:r>
              <a:rPr lang="sr-Latn-CS" sz="1700">
                <a:solidFill>
                  <a:srgbClr val="3333CC"/>
                </a:solidFill>
                <a:latin typeface="Tahoma" charset="0"/>
              </a:rPr>
              <a:t>cj</a:t>
            </a:r>
            <a:r>
              <a:rPr lang="sr-Latn-CS" sz="1700">
                <a:latin typeface="Tahoma" charset="0"/>
              </a:rPr>
              <a:t>, a ono što se unese sa tastature smjesti na adresu ovih promjenljivih</a:t>
            </a:r>
            <a:r>
              <a:rPr lang="en-US" sz="1700">
                <a:latin typeface="Tahoma" charset="0"/>
              </a:rPr>
              <a:t>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200" y="4495800"/>
            <a:ext cx="655320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ispunjena program vam i dalje može raditi, ali što će zapravo raditi i kakve će promjenljive učitati to nije sigurno. U svakom slučaju je bolje da vam program “pukne” na početku izvršavanja 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66528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zove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iskorišćen za naredni unos.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950"/>
            <a:ext cx="86106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scanf</a:t>
            </a:r>
            <a:r>
              <a:rPr lang="sr-Latn-CS" sz="2400" dirty="0"/>
              <a:t>("%</a:t>
            </a:r>
            <a:r>
              <a:rPr lang="sr-Latn-CS" sz="2400" dirty="0" smtClean="0"/>
              <a:t>d %</a:t>
            </a:r>
            <a:r>
              <a:rPr lang="sr-Latn-CS" sz="2400" dirty="0"/>
              <a:t>d",&amp;</a:t>
            </a:r>
            <a:r>
              <a:rPr lang="sr-Latn-CS" sz="2400" dirty="0" smtClean="0"/>
              <a:t>a,&amp;b);	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 </a:t>
            </a:r>
            <a:r>
              <a:rPr lang="en-US" sz="2000" dirty="0" err="1" smtClean="0">
                <a:solidFill>
                  <a:srgbClr val="00B050"/>
                </a:solidFill>
              </a:rPr>
              <a:t>ako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unesete</a:t>
            </a:r>
            <a:r>
              <a:rPr lang="en-US" sz="2000" dirty="0" smtClean="0">
                <a:solidFill>
                  <a:srgbClr val="00B050"/>
                </a:solidFill>
              </a:rPr>
              <a:t> 2 3 4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400" dirty="0" smtClean="0"/>
              <a:t>...				</a:t>
            </a:r>
            <a:r>
              <a:rPr lang="sr-Latn-ME" sz="24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2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3 se </a:t>
            </a:r>
            <a:r>
              <a:rPr lang="en-US" sz="2000" dirty="0" err="1">
                <a:solidFill>
                  <a:srgbClr val="00B050"/>
                </a:solidFill>
              </a:rPr>
              <a:t>dodjeljuju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promjenljivim</a:t>
            </a:r>
            <a:r>
              <a:rPr lang="en-US" sz="2000" dirty="0">
                <a:solidFill>
                  <a:srgbClr val="00B050"/>
                </a:solidFill>
              </a:rPr>
              <a:t> a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/>
            <a:r>
              <a:rPr lang="en-US" sz="2400" dirty="0" err="1" smtClean="0"/>
              <a:t>scanf</a:t>
            </a:r>
            <a:r>
              <a:rPr lang="en-US" sz="2400" dirty="0" smtClean="0"/>
              <a:t>(</a:t>
            </a:r>
            <a:r>
              <a:rPr lang="sr-Latn-CS" sz="2400" dirty="0"/>
              <a:t>"</a:t>
            </a:r>
            <a:r>
              <a:rPr lang="en-US" sz="2400" dirty="0" smtClean="0"/>
              <a:t>%d</a:t>
            </a:r>
            <a:r>
              <a:rPr lang="sr-Latn-CS" sz="2400" dirty="0"/>
              <a:t>"</a:t>
            </a:r>
            <a:r>
              <a:rPr lang="en-US" sz="2400" dirty="0" smtClean="0"/>
              <a:t>,&amp;c);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sada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>
                <a:solidFill>
                  <a:srgbClr val="00B050"/>
                </a:solidFill>
              </a:rPr>
              <a:t>će nam se učiniti da je ova </a:t>
            </a:r>
            <a:r>
              <a:rPr lang="sr-Latn-CS" sz="2000" dirty="0" smtClean="0">
                <a:solidFill>
                  <a:srgbClr val="00B050"/>
                </a:solidFill>
              </a:rPr>
              <a:t>naredba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	</a:t>
            </a:r>
            <a:r>
              <a:rPr lang="sr-Latn-ME" sz="2000" dirty="0" smtClean="0">
                <a:solidFill>
                  <a:srgbClr val="00B050"/>
                </a:solidFill>
              </a:rPr>
              <a:t>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preskočena</a:t>
            </a:r>
            <a:r>
              <a:rPr lang="sr-Latn-CS" sz="2000" dirty="0">
                <a:solidFill>
                  <a:srgbClr val="00B050"/>
                </a:solidFill>
              </a:rPr>
              <a:t>, a zapravo je zaostalo </a:t>
            </a:r>
            <a:r>
              <a:rPr lang="sr-Latn-CS" sz="2000" dirty="0" smtClean="0">
                <a:solidFill>
                  <a:srgbClr val="00B050"/>
                </a:solidFill>
              </a:rPr>
              <a:t>4</a:t>
            </a:r>
            <a:r>
              <a:rPr lang="en-US" sz="2000" dirty="0">
                <a:solidFill>
                  <a:srgbClr val="00B050"/>
                </a:solidFill>
              </a:rPr>
              <a:t>			</a:t>
            </a:r>
            <a:r>
              <a:rPr lang="sr-Latn-ME" sz="2000" dirty="0" smtClean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iskorišćeno </a:t>
            </a:r>
            <a:r>
              <a:rPr lang="sr-Latn-CS" sz="2000" dirty="0">
                <a:solidFill>
                  <a:srgbClr val="00B050"/>
                </a:solidFill>
              </a:rPr>
              <a:t>i smješteno u </a:t>
            </a:r>
            <a:r>
              <a:rPr lang="sr-Latn-CS" sz="2000" dirty="0" smtClean="0">
                <a:solidFill>
                  <a:srgbClr val="00B050"/>
                </a:solidFill>
              </a:rPr>
              <a:t>c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da se ovakav rad izbjegne</a:t>
            </a:r>
            <a:r>
              <a:rPr lang="en-US" sz="2400" dirty="0" smtClean="0"/>
              <a:t>,</a:t>
            </a:r>
            <a:r>
              <a:rPr lang="sr-Latn-CS" sz="2400" dirty="0" smtClean="0"/>
              <a:t> ali o tom potom.</a:t>
            </a:r>
          </a:p>
          <a:p>
            <a:pPr eaLnBrk="1" hangingPunct="1">
              <a:spcAft>
                <a:spcPts val="600"/>
              </a:spcAft>
            </a:pPr>
            <a:r>
              <a:rPr lang="sr-Latn-CS" sz="2400" dirty="0" smtClean="0"/>
              <a:t>Prije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se često postavlja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koja objašnjava korisniku koji se podatak od njega očekuje:</a:t>
            </a:r>
            <a:endParaRPr lang="en-US" sz="2400" dirty="0" smtClean="0"/>
          </a:p>
          <a:p>
            <a:pPr marL="354013" indent="0" eaLnBrk="1" hangingPunct="1"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>
                <a:solidFill>
                  <a:srgbClr val="3333CC"/>
                </a:solidFill>
              </a:rPr>
              <a:t>("Unesite </a:t>
            </a:r>
            <a:r>
              <a:rPr lang="sr-Latn-CS" sz="2400" dirty="0" smtClean="0">
                <a:solidFill>
                  <a:srgbClr val="3333CC"/>
                </a:solidFill>
              </a:rPr>
              <a:t>cijeli broj N:</a:t>
            </a:r>
            <a:r>
              <a:rPr lang="en-US" sz="2400" dirty="0" smtClean="0">
                <a:solidFill>
                  <a:srgbClr val="3333CC"/>
                </a:solidFill>
              </a:rPr>
              <a:t>\n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sz="2400" dirty="0">
                <a:solidFill>
                  <a:srgbClr val="FF0000"/>
                </a:solidFill>
              </a:rPr>
              <a:t>("%</a:t>
            </a:r>
            <a:r>
              <a:rPr lang="en-US" sz="2400" dirty="0" err="1">
                <a:solidFill>
                  <a:srgbClr val="FF0000"/>
                </a:solidFill>
              </a:rPr>
              <a:t>d",&amp;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624"/>
            <a:ext cx="8668072" cy="395969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15808</TotalTime>
  <Words>1864</Words>
  <Application>Microsoft Office PowerPoint</Application>
  <PresentationFormat>On-screen Show (4:3)</PresentationFormat>
  <Paragraphs>209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 if</vt:lpstr>
      <vt:lpstr>if varijante</vt:lpstr>
      <vt:lpstr>switch-case selekcija</vt:lpstr>
      <vt:lpstr>switch-case selekcija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307</cp:revision>
  <dcterms:created xsi:type="dcterms:W3CDTF">2004-08-23T07:37:27Z</dcterms:created>
  <dcterms:modified xsi:type="dcterms:W3CDTF">2021-04-05T13:15:55Z</dcterms:modified>
</cp:coreProperties>
</file>