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ECC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1" autoAdjust="0"/>
    <p:restoredTop sz="95520" autoAdjust="0"/>
  </p:normalViewPr>
  <p:slideViewPr>
    <p:cSldViewPr showGuides="1">
      <p:cViewPr varScale="1">
        <p:scale>
          <a:sx n="91" d="100"/>
          <a:sy n="91" d="100"/>
        </p:scale>
        <p:origin x="103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583C9496-CA47-4B71-8F59-0A399BEB1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C6CF-1D12-41B5-812C-279018DA8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8679E-5A33-4729-9048-F335FBDEF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E523-8C5B-4266-8F46-D9B0FB82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95B3-4ECB-40E6-90E7-A0C6965F2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CD6A-9CBE-42FC-A3A1-3048AC397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F4EC-E58D-455F-8B20-CACE0CF01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4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BDFED-109C-44A1-8908-88A2907C7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5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C327-E534-4CE5-A073-DF6FD8C2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19C37-4EEC-422F-9D1C-ADCEDDE8C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2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7E67-1895-4159-8056-F32A98A37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86674-E6FF-4EB2-B375-7ED1D5B78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9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1C44E8F-1F44-4039-9A61-E2800145A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24672"/>
            <a:ext cx="7239000" cy="1320552"/>
          </a:xfrm>
        </p:spPr>
        <p:txBody>
          <a:bodyPr/>
          <a:lstStyle/>
          <a:p>
            <a:pPr eaLnBrk="1" hangingPunct="1"/>
            <a:r>
              <a:rPr lang="sr-Latn-CS" dirty="0" smtClean="0"/>
              <a:t>Algoritmi za pretraživanje i sortiranje</a:t>
            </a:r>
          </a:p>
          <a:p>
            <a:pPr eaLnBrk="1" hangingPunct="1"/>
            <a:r>
              <a:rPr lang="sr-Latn-CS" dirty="0" smtClean="0"/>
              <a:t>Malo digresije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686800" cy="143896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Obradićemo samo prva dva algoritma na predavanjima.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metode </a:t>
            </a:r>
            <a:r>
              <a:rPr lang="sr-Latn-CS" sz="2400" dirty="0" smtClean="0">
                <a:solidFill>
                  <a:srgbClr val="FF0000"/>
                </a:solidFill>
              </a:rPr>
              <a:t>ponovljenog minimuma</a:t>
            </a:r>
            <a:r>
              <a:rPr lang="sr-Latn-CS" sz="2400" dirty="0" smtClean="0"/>
              <a:t>, poznate i pod nazivom </a:t>
            </a:r>
            <a:r>
              <a:rPr lang="sr-Latn-CS" sz="2400" dirty="0" smtClean="0">
                <a:solidFill>
                  <a:srgbClr val="FF0000"/>
                </a:solidFill>
              </a:rPr>
              <a:t>selection sort</a:t>
            </a:r>
            <a:r>
              <a:rPr lang="sr-Latn-CS" sz="2400" dirty="0" smtClean="0"/>
              <a:t>: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3501008"/>
            <a:ext cx="6408712" cy="31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prvom prolasku kroz niz se odredi minimum niza i on se postavi na prvo mjesto u nizu;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drugom prolasku se odredi minimum podniza od drugog do posljednjeg elementa i on se postavi na drugom mjesto u nizu;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trećem prolasku se odredi minimum podniza od trećeg do posljednjeg elementa i on se postavi na treće mjesto u nizu, itd.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98672"/>
            <a:ext cx="2409488" cy="3414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581025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7545" y="2204864"/>
            <a:ext cx="5328591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main() 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n, a[100], temp,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, j,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</a:t>
            </a:r>
            <a:r>
              <a:rPr lang="en-US" sz="2000" dirty="0" err="1">
                <a:latin typeface="Tahoma" charset="0"/>
                <a:cs typeface="Times New Roman" charset="0"/>
              </a:rPr>
              <a:t>d",&amp;n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=0;i&lt;</a:t>
            </a:r>
            <a:r>
              <a:rPr lang="en-US" sz="2000" dirty="0" err="1">
                <a:latin typeface="Tahoma" charset="0"/>
                <a:cs typeface="Times New Roman" charset="0"/>
              </a:rPr>
              <a:t>n;i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("%d",</a:t>
            </a:r>
            <a:r>
              <a:rPr lang="en-US" sz="2000" dirty="0" err="1">
                <a:latin typeface="Tahoma" charset="0"/>
                <a:cs typeface="Times New Roman" charset="0"/>
              </a:rPr>
              <a:t>a+i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=0;i&lt;n-1;i++){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for(j=i+1;j&lt;</a:t>
            </a:r>
            <a:r>
              <a:rPr lang="en-US" sz="2000" dirty="0" err="1">
                <a:latin typeface="Tahoma" charset="0"/>
                <a:cs typeface="Times New Roman" charset="0"/>
              </a:rPr>
              <a:t>n;j</a:t>
            </a:r>
            <a:r>
              <a:rPr lang="en-US" sz="2000" dirty="0">
                <a:latin typeface="Tahoma" charset="0"/>
                <a:cs typeface="Times New Roman" charset="0"/>
              </a:rPr>
              <a:t>++)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    </a:t>
            </a:r>
            <a:r>
              <a:rPr lang="en-US" sz="2000" dirty="0" smtClean="0">
                <a:latin typeface="Tahoma" charset="0"/>
                <a:cs typeface="Times New Roman" charset="0"/>
              </a:rPr>
              <a:t>if(</a:t>
            </a:r>
            <a:r>
              <a:rPr lang="en-US" sz="2000" dirty="0">
                <a:latin typeface="Tahoma" charset="0"/>
                <a:cs typeface="Times New Roman" charset="0"/>
              </a:rPr>
              <a:t>a</a:t>
            </a:r>
            <a:r>
              <a:rPr lang="en-US" sz="2000" dirty="0" smtClean="0">
                <a:latin typeface="Tahoma" charset="0"/>
                <a:cs typeface="Times New Roman" charset="0"/>
              </a:rPr>
              <a:t>[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]&gt;a[j</a:t>
            </a:r>
            <a:r>
              <a:rPr lang="en-US" sz="2000" dirty="0" smtClean="0">
                <a:latin typeface="Tahoma" charset="0"/>
                <a:cs typeface="Times New Roman" charset="0"/>
              </a:rPr>
              <a:t>])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j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temp =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 =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 = temp;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}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=0;i&lt;</a:t>
            </a:r>
            <a:r>
              <a:rPr lang="en-US" sz="2000" dirty="0" err="1">
                <a:latin typeface="Tahoma" charset="0"/>
                <a:cs typeface="Times New Roman" charset="0"/>
              </a:rPr>
              <a:t>n;i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</a:t>
            </a:r>
            <a:r>
              <a:rPr lang="en-US" sz="2000" dirty="0" err="1">
                <a:latin typeface="Tahoma" charset="0"/>
                <a:cs typeface="Times New Roman" charset="0"/>
              </a:rPr>
              <a:t>printf</a:t>
            </a:r>
            <a:r>
              <a:rPr lang="en-US" sz="2000" dirty="0">
                <a:latin typeface="Tahoma" charset="0"/>
                <a:cs typeface="Times New Roman" charset="0"/>
              </a:rPr>
              <a:t>("%d ",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}</a:t>
            </a: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V="1">
            <a:off x="3131840" y="3284984"/>
            <a:ext cx="3384376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6516216" y="2449686"/>
            <a:ext cx="23042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i</a:t>
            </a:r>
            <a:r>
              <a:rPr lang="en-US" sz="1600" dirty="0">
                <a:latin typeface="Tahoma" charset="0"/>
              </a:rPr>
              <a:t>=0 je </a:t>
            </a:r>
            <a:r>
              <a:rPr lang="sr-Latn-RS" sz="1600" dirty="0">
                <a:latin typeface="Tahoma" charset="0"/>
              </a:rPr>
              <a:t>iteracija </a:t>
            </a:r>
            <a:r>
              <a:rPr lang="en-US" sz="1600" dirty="0" err="1">
                <a:latin typeface="Tahoma" charset="0"/>
              </a:rPr>
              <a:t>petlj</a:t>
            </a:r>
            <a:r>
              <a:rPr lang="sr-Latn-RS" sz="1600" dirty="0">
                <a:latin typeface="Tahoma" charset="0"/>
              </a:rPr>
              <a:t>e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za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odre</a:t>
            </a:r>
            <a:r>
              <a:rPr lang="sr-Latn-CS" sz="1600" dirty="0">
                <a:latin typeface="Tahoma" charset="0"/>
              </a:rPr>
              <a:t>đivanje </a:t>
            </a:r>
            <a:r>
              <a:rPr lang="sr-Latn-CS" sz="1600" dirty="0" smtClean="0">
                <a:latin typeface="Tahoma" charset="0"/>
              </a:rPr>
              <a:t>minimuma</a:t>
            </a:r>
            <a:r>
              <a:rPr lang="en-US" sz="1600" dirty="0" smtClean="0">
                <a:latin typeface="Tahoma" charset="0"/>
              </a:rPr>
              <a:t> </a:t>
            </a:r>
            <a:r>
              <a:rPr lang="sr-Latn-ME" sz="1600" dirty="0" smtClean="0">
                <a:latin typeface="Tahoma" charset="0"/>
              </a:rPr>
              <a:t>čitavog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niza, </a:t>
            </a:r>
            <a:r>
              <a:rPr lang="sr-Latn-CS" sz="1600" dirty="0" smtClean="0">
                <a:latin typeface="Tahoma" charset="0"/>
              </a:rPr>
              <a:t>i=1 je iteracija </a:t>
            </a:r>
            <a:r>
              <a:rPr lang="sr-Latn-CS" sz="1600" dirty="0">
                <a:latin typeface="Tahoma" charset="0"/>
              </a:rPr>
              <a:t>za </a:t>
            </a:r>
            <a:r>
              <a:rPr lang="sr-Latn-CS" sz="1600" dirty="0" smtClean="0">
                <a:latin typeface="Tahoma" charset="0"/>
              </a:rPr>
              <a:t>podniz od drugog do posljednjeg elementa </a:t>
            </a:r>
            <a:r>
              <a:rPr lang="sr-Latn-CS" sz="1600" dirty="0">
                <a:latin typeface="Tahoma" charset="0"/>
              </a:rPr>
              <a:t>itd.</a:t>
            </a:r>
            <a:endParaRPr lang="en-US" sz="1600" dirty="0">
              <a:latin typeface="Tahoma" charset="0"/>
            </a:endParaRP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3516114" y="4941167"/>
            <a:ext cx="2928094" cy="2281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6398962" y="4480322"/>
            <a:ext cx="2486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latin typeface="Tahoma" charset="0"/>
              </a:rPr>
              <a:t>Postavljanje minimuma tekućeg podniza na pravu poziciju</a:t>
            </a:r>
            <a:endParaRPr lang="en-US" sz="1600" dirty="0">
              <a:latin typeface="Tahoma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075358" y="4701192"/>
            <a:ext cx="2448272" cy="960056"/>
          </a:xfrm>
          <a:prstGeom prst="rect">
            <a:avLst/>
          </a:prstGeom>
          <a:solidFill>
            <a:schemeClr val="accent2">
              <a:lumMod val="75000"/>
              <a:alpha val="25882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784976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algoritmi za sortiranje posjeduju dio u kojem se mijenja pozicija članova niza tipa:</a:t>
            </a:r>
            <a:br>
              <a:rPr lang="sr-Latn-CS" sz="2400" dirty="0" smtClean="0"/>
            </a:b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temp=a[</a:t>
            </a:r>
            <a:r>
              <a:rPr lang="en-US" sz="2400" dirty="0" err="1" smtClean="0">
                <a:solidFill>
                  <a:srgbClr val="FF000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00B05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]=a[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a[</a:t>
            </a:r>
            <a:r>
              <a:rPr lang="sr-Latn-ME" sz="2400" dirty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]=temp;</a:t>
            </a:r>
            <a:endParaRPr lang="sr-Latn-C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Cilj ovog koraka je da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</a:t>
            </a:r>
            <a:r>
              <a:rPr lang="sr-Latn-ME" sz="2400" dirty="0" smtClean="0">
                <a:solidFill>
                  <a:srgbClr val="3333CC"/>
                </a:solidFill>
              </a:rPr>
              <a:t>ind_min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sr-Latn-CS" sz="2400" dirty="0" smtClean="0"/>
              <a:t> zamjene mjesta</a:t>
            </a:r>
            <a:r>
              <a:rPr lang="en-US" sz="2400" dirty="0" smtClean="0"/>
              <a:t>.</a:t>
            </a:r>
            <a:endParaRPr lang="sr-Latn-ME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je </a:t>
            </a:r>
            <a:r>
              <a:rPr lang="en-US" sz="2400" dirty="0" err="1" smtClean="0"/>
              <a:t>operacija</a:t>
            </a:r>
            <a:r>
              <a:rPr lang="en-US" sz="2400" dirty="0" smtClean="0"/>
              <a:t> pore</a:t>
            </a:r>
            <a:r>
              <a:rPr lang="sr-Latn-CS" sz="2400" dirty="0" smtClean="0"/>
              <a:t>đ</a:t>
            </a:r>
            <a:r>
              <a:rPr lang="en-US" sz="2400" dirty="0" err="1" smtClean="0"/>
              <a:t>enja</a:t>
            </a:r>
            <a:r>
              <a:rPr lang="en-US" sz="2400" dirty="0" smtClean="0"/>
              <a:t> </a:t>
            </a:r>
            <a:r>
              <a:rPr lang="en-US" sz="2400" dirty="0" err="1" smtClean="0"/>
              <a:t>potrebno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algoritam</a:t>
            </a:r>
            <a:r>
              <a:rPr lang="sr-Latn-CS" sz="2400" dirty="0" smtClean="0"/>
              <a:t>?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i=0 se poredi član sa indeksom i=0 sa ostalih n-1 članova (n-1 poređenj</a:t>
            </a:r>
            <a:r>
              <a:rPr lang="en-US" sz="2400" dirty="0" smtClean="0"/>
              <a:t>a</a:t>
            </a:r>
            <a:r>
              <a:rPr lang="sr-Latn-CS" sz="2400" dirty="0" smtClean="0"/>
              <a:t>), za naredni imamo n-2 poređenja itd.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Kod ponovljenog minimuma potrebno je</a:t>
            </a:r>
            <a:r>
              <a:rPr lang="sr-Latn-CS" sz="2400" dirty="0" smtClean="0"/>
              <a:t>: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sr-Latn-CS" sz="2400" dirty="0">
                <a:solidFill>
                  <a:srgbClr val="3333CC"/>
                </a:solidFill>
              </a:rPr>
              <a:t>(N-1)+(N-2)+(N-3)+...+3+2+1=N(N-1)</a:t>
            </a:r>
            <a:r>
              <a:rPr lang="en-US" sz="2400" dirty="0">
                <a:solidFill>
                  <a:srgbClr val="3333CC"/>
                </a:solidFill>
              </a:rPr>
              <a:t>/2</a:t>
            </a:r>
            <a:r>
              <a:rPr lang="en-US" sz="2400" dirty="0"/>
              <a:t> pore</a:t>
            </a:r>
            <a:r>
              <a:rPr lang="sr-Latn-CS" sz="2400" dirty="0"/>
              <a:t>đ</a:t>
            </a:r>
            <a:r>
              <a:rPr lang="en-US" sz="2400" dirty="0" err="1"/>
              <a:t>enja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Problem kod metode ponovljenog mininuma je što se poređenja uvijek obavljaju, čak i kada je niz </a:t>
            </a:r>
            <a:r>
              <a:rPr lang="en-US" sz="2400" dirty="0"/>
              <a:t>u </a:t>
            </a:r>
            <a:r>
              <a:rPr lang="en-US" sz="2400" dirty="0" err="1"/>
              <a:t>startu</a:t>
            </a:r>
            <a:r>
              <a:rPr lang="en-US" sz="2400" dirty="0"/>
              <a:t> </a:t>
            </a:r>
            <a:r>
              <a:rPr lang="sr-Latn-CS" sz="2400" dirty="0"/>
              <a:t>sortiran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Bubble sort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6336704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Kao malo unaprijeđenje </a:t>
            </a:r>
            <a:r>
              <a:rPr lang="en-US" sz="2400" dirty="0" err="1" smtClean="0"/>
              <a:t>ponovljenog</a:t>
            </a:r>
            <a:r>
              <a:rPr lang="en-US" sz="2400" dirty="0" smtClean="0"/>
              <a:t> </a:t>
            </a:r>
            <a:r>
              <a:rPr lang="en-US" sz="2400" dirty="0" err="1" smtClean="0"/>
              <a:t>minimuma</a:t>
            </a:r>
            <a:r>
              <a:rPr lang="en-US" sz="2400" dirty="0" smtClean="0"/>
              <a:t>, </a:t>
            </a:r>
            <a:r>
              <a:rPr lang="sr-Latn-CS" sz="2400" dirty="0" smtClean="0"/>
              <a:t>koristi se </a:t>
            </a:r>
            <a:r>
              <a:rPr lang="sr-Latn-CS" sz="2400" dirty="0" smtClean="0">
                <a:solidFill>
                  <a:srgbClr val="FF0000"/>
                </a:solidFill>
              </a:rPr>
              <a:t>bubble sort</a:t>
            </a:r>
            <a:r>
              <a:rPr lang="sr-Latn-CS" sz="2400" dirty="0" smtClean="0"/>
              <a:t> algoritam koji vrši poređenje susjednih elemenata niza i ako naiđe na nesortiranost vrši zamjenu mjesta.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/>
              <a:t>U prvom prolazu se porede: prvi sa drugim, drugi sa trećim, ..., pretposljednji sa posljednjim.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/>
              <a:t>Nakon prvog prolaza posljednji element je maksimum.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/>
              <a:t>U narednom prolazu elementi se porede od prvog do pretposljednjeg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3515" y="4077072"/>
            <a:ext cx="5674629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endParaRPr lang="en-US" sz="2400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055653"/>
            <a:ext cx="2387824" cy="4802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Bubble sort algoritam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Ako se u bilo kom prolazu ne izvrši nijedna zamjena zaključujemo da je niz sortiran i da nema potrebe nastavljati dalju proceduru.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Ovdje dajemo samo dio koda koji sortira niz.</a:t>
            </a:r>
            <a:endParaRPr lang="en-US" sz="240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41040" y="3789040"/>
            <a:ext cx="7719392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for(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=n-1;i&gt;0;i--)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sz="2000" dirty="0">
              <a:latin typeface="Tahoma" charset="0"/>
            </a:endParaRPr>
          </a:p>
          <a:p>
            <a:pPr eaLnBrk="1" hangingPunct="1"/>
            <a:r>
              <a:rPr lang="en-US" sz="2000" dirty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  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ME" sz="2000" dirty="0">
                <a:latin typeface="Tahoma" charset="0"/>
                <a:ea typeface="Arial Unicode MS" pitchFamily="34" charset="-128"/>
              </a:rPr>
              <a:t>i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i</a:t>
            </a:r>
            <a:r>
              <a:rPr lang="en-US" sz="2000" dirty="0" err="1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=1 </a:t>
            </a:r>
            <a:r>
              <a:rPr lang="en-US" sz="2000" dirty="0" err="1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do</a:t>
            </a:r>
            <a:r>
              <a:rPr lang="hr-HR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do promjene pozicije</a:t>
            </a:r>
            <a:r>
              <a:rPr lang="hr-HR" sz="2000" dirty="0">
                <a:solidFill>
                  <a:srgbClr val="3333CC"/>
                </a:solidFill>
                <a:latin typeface="Tahoma" charset="0"/>
              </a:rPr>
              <a:t>; 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ind=0 </a:t>
            </a:r>
            <a:r>
              <a:rPr lang="hr-HR" sz="2000" dirty="0">
                <a:solidFill>
                  <a:srgbClr val="3333CC"/>
                </a:solidFill>
                <a:latin typeface="Tahoma" charset="0"/>
              </a:rPr>
              <a:t>jeste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.</a:t>
            </a:r>
            <a: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for(j=0;j&lt;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i;j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++)</a:t>
            </a:r>
            <a:b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if(a[j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]&gt;a[j+1])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</a:t>
            </a:r>
            <a:r>
              <a:rPr lang="sr-Latn-ME" altLang="ja-JP" sz="2000" dirty="0" smtClean="0">
                <a:latin typeface="Tahoma" charset="0"/>
              </a:rPr>
              <a:t>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temp=a[j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a[j]=a[j+1];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a[j+1]=temp;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 </a:t>
            </a:r>
            <a:r>
              <a:rPr lang="sr-Latn-ME" altLang="ja-JP" sz="2000" dirty="0" smtClean="0">
                <a:latin typeface="Tahoma" charset="0"/>
              </a:rPr>
              <a:t>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nd=0</a:t>
            </a: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Do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je do </a:t>
            </a:r>
            <a:r>
              <a:rPr lang="hr-HR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altLang="ja-JP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if(</a:t>
            </a:r>
            <a:r>
              <a:rPr lang="sr-Latn-M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ja-JP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break;</a:t>
            </a:r>
            <a:b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Bubble sort algoritam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62225"/>
            <a:ext cx="8425184" cy="38750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Ključni element u algoritmu je indikator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koji se u svakoj iteraciji postavlja na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Jedina pozicija gdje se događa promjena ovog indikatora je u selekciji gdje se vrši zamjena mjesta članova niza.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vrijednost indikatora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do kraja petlje ostane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 to ukazuje da je ostatak niza koji se trenutno ispituje sortiran i da nema potrebe za daljim poređenjima.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Ipak, u najgorem slučaju složenost ovog algoritma ostaje </a:t>
            </a:r>
            <a:r>
              <a:rPr lang="sr-Latn-CS" sz="2400" b="1" dirty="0" smtClean="0"/>
              <a:t>N(N-1)</a:t>
            </a:r>
            <a:r>
              <a:rPr lang="en-US" sz="2400" b="1" dirty="0" smtClean="0"/>
              <a:t>/2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Ostali algoritmi za sortiranje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2350864"/>
            <a:ext cx="8208143" cy="3454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Na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žbama ćete se upoznati sa </a:t>
            </a:r>
            <a:r>
              <a:rPr lang="en-US" sz="2400" dirty="0" err="1" smtClean="0"/>
              <a:t>drugim</a:t>
            </a:r>
            <a:r>
              <a:rPr lang="en-US" sz="2400" dirty="0" smtClean="0"/>
              <a:t> </a:t>
            </a:r>
            <a:r>
              <a:rPr lang="sr-Latn-CS" sz="2400" dirty="0" smtClean="0"/>
              <a:t>algoritm</a:t>
            </a:r>
            <a:r>
              <a:rPr lang="en-US" sz="2400" dirty="0" err="1" smtClean="0"/>
              <a:t>im</a:t>
            </a:r>
            <a:r>
              <a:rPr lang="sr-Latn-CS" sz="2400" dirty="0" smtClean="0"/>
              <a:t>a sortiranja. Naravno, ovdje se ne završava priča o sortiranju.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samostalan rad! Kreirajte sve predmet</a:t>
            </a:r>
            <a:r>
              <a:rPr lang="en-US" sz="2400" dirty="0" smtClean="0"/>
              <a:t>n</a:t>
            </a:r>
            <a:r>
              <a:rPr lang="sr-Latn-CS" sz="2400" dirty="0" smtClean="0"/>
              <a:t>e algoritme sortiranja za sortiranje u nerastući redosljed (najčešće je dovoljno zamijeniti samo jedan operator. Koji?). Algoritme odraditi i kao program i kao funkcije.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Odradite varijante za sortiranje stringova.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typedef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77616"/>
            <a:ext cx="8712646" cy="439174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Vidjeli smo da tipovi podataka u C-u mogu imati izuzetno dugačke nazive, npr.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Naredbom </a:t>
            </a:r>
            <a:r>
              <a:rPr lang="sr-Latn-CS" sz="2400" dirty="0" smtClean="0">
                <a:solidFill>
                  <a:srgbClr val="FF0000"/>
                </a:solidFill>
              </a:rPr>
              <a:t>typedef</a:t>
            </a:r>
            <a:r>
              <a:rPr lang="sr-Latn-CS" sz="2400" dirty="0" smtClean="0"/>
              <a:t> se može izvršiti definisanje novog imena za postojeće tipove podataka. Na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typedef unsigned short int UISHORT;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Ovo se radi prije prvog korišćenja tipa, a najbolje van svih funkcija.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Od sada nadalje se promjenljive umjesto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 mogu deklarisati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UISHORT a,b;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/>
              <a:t>Ključnu riječ </a:t>
            </a:r>
            <a:r>
              <a:rPr lang="sr-Latn-CS" sz="2400" dirty="0">
                <a:solidFill>
                  <a:srgbClr val="FF0000"/>
                </a:solidFill>
              </a:rPr>
              <a:t>typedef</a:t>
            </a:r>
            <a:r>
              <a:rPr lang="sr-Latn-CS" sz="2400" dirty="0"/>
              <a:t> opravdano je koristiti kod struktura, ali o tom-potom.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>
                <a:solidFill>
                  <a:srgbClr val="3333CC"/>
                </a:solidFill>
              </a:rPr>
              <a:t>c</a:t>
            </a:r>
            <a:r>
              <a:rPr lang="en-US" dirty="0" err="1" smtClean="0">
                <a:solidFill>
                  <a:srgbClr val="3333CC"/>
                </a:solidFill>
              </a:rPr>
              <a:t>onst</a:t>
            </a:r>
            <a:r>
              <a:rPr lang="sr-Latn-ME" dirty="0" smtClean="0">
                <a:solidFill>
                  <a:srgbClr val="3333CC"/>
                </a:solidFill>
              </a:rPr>
              <a:t> </a:t>
            </a:r>
            <a:r>
              <a:rPr lang="sr-Latn-ME" dirty="0" smtClean="0"/>
              <a:t>kvalifikator tipa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33612"/>
            <a:ext cx="8893175" cy="436373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“</a:t>
            </a:r>
            <a:r>
              <a:rPr lang="en-US" sz="2400" dirty="0" err="1" smtClean="0"/>
              <a:t>Promjenljiva</a:t>
            </a:r>
            <a:r>
              <a:rPr lang="en-US" sz="2400" dirty="0" smtClean="0"/>
              <a:t>” </a:t>
            </a:r>
            <a:r>
              <a:rPr lang="en-US" sz="2400" dirty="0" err="1" smtClean="0"/>
              <a:t>koja</a:t>
            </a:r>
            <a:r>
              <a:rPr lang="en-US" sz="2400" dirty="0" smtClean="0"/>
              <a:t> je </a:t>
            </a:r>
            <a:r>
              <a:rPr lang="en-US" sz="2400" dirty="0" err="1" smtClean="0"/>
              <a:t>deklarisana</a:t>
            </a:r>
            <a:r>
              <a:rPr lang="en-US" sz="2400" dirty="0" smtClean="0"/>
              <a:t> </a:t>
            </a:r>
            <a:r>
              <a:rPr lang="sr-Latn-ME" sz="2400" dirty="0" smtClean="0"/>
              <a:t>na jedan od ovih načina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 marL="36195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 err="1" smtClean="0">
                <a:solidFill>
                  <a:srgbClr val="3333CC"/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=0</a:t>
            </a:r>
            <a:r>
              <a:rPr lang="en-US" sz="2400" dirty="0" smtClean="0"/>
              <a:t>;</a:t>
            </a:r>
            <a:endParaRPr lang="sr-Latn-ME" sz="2400" dirty="0" smtClean="0"/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const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endParaRPr lang="en-US" sz="2400" dirty="0" smtClean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je </a:t>
            </a:r>
            <a:r>
              <a:rPr lang="en-US" sz="2400" dirty="0" err="1" smtClean="0"/>
              <a:t>konstanta</a:t>
            </a:r>
            <a:r>
              <a:rPr lang="en-US" sz="2400" dirty="0" smtClean="0"/>
              <a:t> </a:t>
            </a:r>
            <a:r>
              <a:rPr lang="sr-Latn-CS" sz="2400" dirty="0" smtClean="0"/>
              <a:t>čiji pokušaj promjene uzrokuje grešku.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Smisao ovog </a:t>
            </a:r>
            <a:r>
              <a:rPr lang="sr-Latn-CS" sz="2400" dirty="0" smtClean="0"/>
              <a:t>kvalifikatora tipa (eng. </a:t>
            </a:r>
            <a:r>
              <a:rPr lang="sr-Latn-CS" sz="2400" i="1" dirty="0" smtClean="0"/>
              <a:t>type qualifier</a:t>
            </a:r>
            <a:r>
              <a:rPr lang="sr-Latn-CS" sz="2400" dirty="0" smtClean="0"/>
              <a:t>) </a:t>
            </a:r>
            <a:r>
              <a:rPr lang="sr-Latn-CS" sz="2400" dirty="0" smtClean="0"/>
              <a:t>je da zabrani promjenu ove konstante u programu.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Zamislimo sljedeći slučaj. Imamo promjenljivu </a:t>
            </a:r>
            <a:r>
              <a:rPr lang="sr-Latn-CS" sz="2400" dirty="0" smtClean="0">
                <a:solidFill>
                  <a:srgbClr val="FF0000"/>
                </a:solidFill>
              </a:rPr>
              <a:t>a=12.345</a:t>
            </a:r>
            <a:r>
              <a:rPr lang="sr-Latn-CS" sz="2400" dirty="0" smtClean="0"/>
              <a:t> </a:t>
            </a:r>
            <a:r>
              <a:rPr lang="sr-Latn-CS" sz="2400" dirty="0" smtClean="0"/>
              <a:t>koja nam ulazi u mnoštvo proračuna. Umjesto da je pišemo na svakom mjestu, možemo je deklarisati jednom, a kako je njen smisao da se nikad ne mijenja </a:t>
            </a:r>
            <a:r>
              <a:rPr lang="sr-Latn-CS" sz="2400" dirty="0" smtClean="0"/>
              <a:t>treba je proglasiti konstantom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pokazivači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Sljedeće deklaracije: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3333CC"/>
                </a:solidFill>
              </a:rPr>
              <a:t>const int *i;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int * const 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const int * const i;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/>
              <a:t>deklarišu promjenljivu </a:t>
            </a:r>
            <a:r>
              <a:rPr lang="sr-Latn-CS" sz="2400" b="1" dirty="0" smtClean="0">
                <a:solidFill>
                  <a:srgbClr val="FF0000"/>
                </a:solidFill>
              </a:rPr>
              <a:t>i</a:t>
            </a:r>
            <a:r>
              <a:rPr lang="sr-Latn-CS" sz="2400" dirty="0" smtClean="0"/>
              <a:t> koja je pokazivač na cijeli broj, dok je </a:t>
            </a:r>
            <a:r>
              <a:rPr lang="sr-Latn-CS" sz="2400" b="1" dirty="0" smtClean="0">
                <a:solidFill>
                  <a:srgbClr val="3333CC"/>
                </a:solidFill>
              </a:rPr>
              <a:t>*i</a:t>
            </a:r>
            <a:r>
              <a:rPr lang="sr-Latn-CS" sz="2400" dirty="0" smtClean="0"/>
              <a:t> vrijednost te promjenljive.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Tumačenje ovih deklaracija se obavlja na sljedeći način.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Prvo se uklone svi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 da bi se shvatilo što je promjenljiva koja se deklariše (u sva tri slučaju </a:t>
            </a:r>
            <a:r>
              <a:rPr lang="sr-Latn-CS" sz="2000" b="1" dirty="0" smtClean="0">
                <a:solidFill>
                  <a:srgbClr val="FF0000"/>
                </a:solidFill>
              </a:rPr>
              <a:t>i</a:t>
            </a:r>
            <a:r>
              <a:rPr lang="sr-Latn-CS" sz="2000" dirty="0" smtClean="0"/>
              <a:t> je pokazivač, a </a:t>
            </a:r>
            <a:r>
              <a:rPr lang="sr-Latn-CS" sz="2000" b="1" dirty="0" smtClean="0">
                <a:solidFill>
                  <a:srgbClr val="3333CC"/>
                </a:solidFill>
              </a:rPr>
              <a:t>*i</a:t>
            </a:r>
            <a:r>
              <a:rPr lang="sr-Latn-CS" sz="2000" dirty="0" smtClean="0"/>
              <a:t> je promjenljiva).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Zatim se pogleda što je sa desne strane od </a:t>
            </a:r>
            <a:r>
              <a:rPr lang="sr-Latn-CS" sz="2000" dirty="0" smtClean="0"/>
              <a:t>kvalifikatora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U prvom slučaju je konstantan cijeli broj, u drugom slučaju je konstantan pokazivač, dok su u trećem slučaju i promjenljiva i pokazivač konstantn</a:t>
            </a:r>
            <a:r>
              <a:rPr lang="en-US" sz="2000" dirty="0" smtClean="0"/>
              <a:t>i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Dokle smo stigli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se upoznali sa materijom uglavnom u “rastućem smjeru”, od prostijih ka složenijim pojmovima i konceptima.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Tokom te priče dosta ne manje važnih detalja smo preskočili kako ne bi ovu </a:t>
            </a:r>
            <a:r>
              <a:rPr lang="en-US" sz="2400" dirty="0" smtClean="0"/>
              <a:t>(</a:t>
            </a:r>
            <a:r>
              <a:rPr lang="sr-Latn-CS" sz="2400" dirty="0" smtClean="0"/>
              <a:t>već dosta komplikovanu</a:t>
            </a:r>
            <a:r>
              <a:rPr lang="en-US" sz="2400" dirty="0"/>
              <a:t>)</a:t>
            </a:r>
            <a:r>
              <a:rPr lang="sr-Latn-CS" sz="2400" dirty="0" smtClean="0"/>
              <a:t> priču učinili još komplikovanijom.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ćemo iskoristiti ovu lekciju da sistematizujemo do sada izloženo gradivo, te da objasnimo pomoćne koncepte u programskom jeziku 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se uputimo u tom pravcu obradićemo algoritme za sortiranje i pretraživanje.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argumenti funkcije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32" y="2132856"/>
            <a:ext cx="8829364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Jedini način da se niz proslijedi kao argument funkcije je putem pokazivača.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Kad nešto proslijedimo putem pokazivača funkciji ne postoji zabrana da ta funkcija izmjeni promjenljivu na koju pokazivač pokazuje.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Često cilj nije izmjena argumenta funkcije (npr. stringa),</a:t>
            </a:r>
            <a:r>
              <a:rPr lang="en-US" sz="2200" dirty="0" smtClean="0"/>
              <a:t> </a:t>
            </a:r>
            <a:r>
              <a:rPr lang="en-US" sz="2200" dirty="0" err="1" smtClean="0"/>
              <a:t>ve</a:t>
            </a:r>
            <a:r>
              <a:rPr lang="sr-Latn-CS" sz="2200" dirty="0" smtClean="0"/>
              <a:t>ć određivanje neke karakteristike tog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tom slučaju bi željeli da funkcija ne može da promjeni vrijednost argumenta.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200" dirty="0"/>
              <a:t>Takav argument funkcije se može deklarisati kao:</a:t>
            </a:r>
            <a:br>
              <a:rPr lang="sr-Latn-CS" sz="2200" dirty="0"/>
            </a:br>
            <a:r>
              <a:rPr lang="sr-Latn-CS" sz="2200" dirty="0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fun</a:t>
            </a:r>
            <a:r>
              <a:rPr lang="sr-Latn-CS" sz="2200" dirty="0">
                <a:solidFill>
                  <a:srgbClr val="FF0000"/>
                </a:solidFill>
              </a:rPr>
              <a:t>(</a:t>
            </a:r>
            <a:r>
              <a:rPr lang="sr-Latn-CS" sz="2200" dirty="0">
                <a:solidFill>
                  <a:srgbClr val="3333CC"/>
                </a:solidFill>
              </a:rPr>
              <a:t>const char *s</a:t>
            </a:r>
            <a:r>
              <a:rPr lang="sr-Latn-CS" sz="2200" dirty="0">
                <a:solidFill>
                  <a:srgbClr val="FF0000"/>
                </a:solidFill>
              </a:rPr>
              <a:t>)</a:t>
            </a:r>
            <a:r>
              <a:rPr lang="en-US" sz="2200" dirty="0">
                <a:solidFill>
                  <a:srgbClr val="FF0000"/>
                </a:solidFill>
              </a:rPr>
              <a:t> {}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err="1"/>
              <a:t>Poku</a:t>
            </a:r>
            <a:r>
              <a:rPr lang="sr-Latn-ME" sz="2200" dirty="0"/>
              <a:t>šaj izvršenja</a:t>
            </a:r>
            <a:r>
              <a:rPr lang="sr-Latn-CS" sz="2200" dirty="0"/>
              <a:t> </a:t>
            </a:r>
            <a:r>
              <a:rPr lang="sr-Latn-CS" sz="2200" dirty="0">
                <a:solidFill>
                  <a:srgbClr val="FF0000"/>
                </a:solidFill>
              </a:rPr>
              <a:t>s</a:t>
            </a:r>
            <a:r>
              <a:rPr lang="en-US" sz="2200" dirty="0">
                <a:solidFill>
                  <a:srgbClr val="FF0000"/>
                </a:solidFill>
              </a:rPr>
              <a:t>[</a:t>
            </a:r>
            <a:r>
              <a:rPr lang="en-US" sz="2200" dirty="0" err="1">
                <a:solidFill>
                  <a:srgbClr val="FF0000"/>
                </a:solidFill>
              </a:rPr>
              <a:t>i</a:t>
            </a:r>
            <a:r>
              <a:rPr lang="en-US" sz="2200" dirty="0">
                <a:solidFill>
                  <a:srgbClr val="FF0000"/>
                </a:solidFill>
              </a:rPr>
              <a:t>]='A'</a:t>
            </a:r>
            <a:r>
              <a:rPr lang="en-US" sz="2200" dirty="0"/>
              <a:t> </a:t>
            </a:r>
            <a:r>
              <a:rPr lang="sr-Latn-ME" sz="2200" dirty="0"/>
              <a:t>bi </a:t>
            </a:r>
            <a:r>
              <a:rPr lang="en-US" sz="2200" dirty="0" err="1"/>
              <a:t>doveo</a:t>
            </a:r>
            <a:r>
              <a:rPr lang="en-US" sz="2200" dirty="0"/>
              <a:t> do </a:t>
            </a:r>
            <a:r>
              <a:rPr lang="en-US" sz="2200" dirty="0" err="1"/>
              <a:t>gre</a:t>
            </a:r>
            <a:r>
              <a:rPr lang="sr-Latn-CS" sz="2200" dirty="0"/>
              <a:t>ške i prekida programa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Promjena konstante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988840"/>
            <a:ext cx="9036496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CS" sz="2200" dirty="0" smtClean="0"/>
              <a:t>Postoje trikovi koji omogućavaju promjenu i kon</a:t>
            </a:r>
            <a:r>
              <a:rPr lang="en-US" sz="2200" dirty="0" smtClean="0"/>
              <a:t>s</a:t>
            </a:r>
            <a:r>
              <a:rPr lang="sr-Latn-CS" sz="2200" dirty="0" smtClean="0"/>
              <a:t>tant</a:t>
            </a:r>
            <a:r>
              <a:rPr lang="en-US" sz="2200" dirty="0" smtClean="0"/>
              <a:t>n</a:t>
            </a:r>
            <a:r>
              <a:rPr lang="sr-Latn-CS" sz="2200" dirty="0" smtClean="0"/>
              <a:t>ih promjenljivih, pokazivača, a i konstant</a:t>
            </a:r>
            <a:r>
              <a:rPr lang="en-US" sz="2200" dirty="0" smtClean="0"/>
              <a:t>n</a:t>
            </a:r>
            <a:r>
              <a:rPr lang="sr-Latn-CS" sz="2200" dirty="0" smtClean="0"/>
              <a:t>ih argumenata funkcije. Jedan ovakav trik je:</a:t>
            </a:r>
          </a:p>
          <a:p>
            <a:pPr marL="36195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>
                <a:solidFill>
                  <a:srgbClr val="FF0000"/>
                </a:solidFill>
              </a:rPr>
              <a:t>const int x=7;</a:t>
            </a:r>
          </a:p>
          <a:p>
            <a:pPr marL="36195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 *p </a:t>
            </a:r>
            <a:r>
              <a:rPr lang="en-US" sz="2200" dirty="0" smtClean="0">
                <a:solidFill>
                  <a:srgbClr val="FF0000"/>
                </a:solidFill>
              </a:rPr>
              <a:t>= (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*) </a:t>
            </a:r>
            <a:r>
              <a:rPr lang="sr-Latn-CS" sz="2200" dirty="0" smtClean="0">
                <a:solidFill>
                  <a:srgbClr val="FF0000"/>
                </a:solidFill>
              </a:rPr>
              <a:t>&amp;x;</a:t>
            </a:r>
          </a:p>
          <a:p>
            <a:pPr marL="36195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*p = 66;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I ovdje postoje izuzeci. Ako je </a:t>
            </a:r>
            <a:r>
              <a:rPr lang="sr-Latn-CS" sz="2200" dirty="0" smtClean="0">
                <a:solidFill>
                  <a:srgbClr val="FF0000"/>
                </a:solidFill>
              </a:rPr>
              <a:t>x</a:t>
            </a:r>
            <a:r>
              <a:rPr lang="sr-Latn-CS" sz="2200" dirty="0" smtClean="0"/>
              <a:t> globalna konstanta, pokušaj promjene vrijednosti preko pokazivača bi najvjerovatnije doveo do greške.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U mnogim kompajlerima, globalne konstante se smještaju u read-only dijelu memorije.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Napominjemo da je cilj </a:t>
            </a:r>
            <a:r>
              <a:rPr lang="sr-Latn-CS" sz="2200" b="1" dirty="0" smtClean="0">
                <a:solidFill>
                  <a:srgbClr val="FF0000"/>
                </a:solidFill>
              </a:rPr>
              <a:t>const</a:t>
            </a:r>
            <a:r>
              <a:rPr lang="sr-Latn-CS" sz="2200" dirty="0" smtClean="0"/>
              <a:t> kvalifikatora tipa da </a:t>
            </a:r>
            <a:r>
              <a:rPr lang="sr-Latn-CS" sz="2200" dirty="0" smtClean="0"/>
              <a:t>zabrani slučajno ugrožavanje konst</a:t>
            </a:r>
            <a:r>
              <a:rPr lang="en-US" sz="2200" dirty="0" smtClean="0"/>
              <a:t>a</a:t>
            </a:r>
            <a:r>
              <a:rPr lang="sr-Latn-CS" sz="2200" dirty="0" smtClean="0"/>
              <a:t>ntosti, a ne situacije da neko nasilnim putem ugrožava konstant</a:t>
            </a:r>
            <a:r>
              <a:rPr lang="en-US" sz="2200" dirty="0" smtClean="0"/>
              <a:t>n</a:t>
            </a:r>
            <a:r>
              <a:rPr lang="sr-Latn-CS" sz="2200" dirty="0" smtClean="0"/>
              <a:t>ost.</a:t>
            </a:r>
            <a:endParaRPr lang="en-US" sz="2200" dirty="0" smtClean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51920" y="3212976"/>
            <a:ext cx="44644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Cast-ovanje</a:t>
            </a:r>
            <a:r>
              <a:rPr lang="en-US" sz="1800" dirty="0" smtClean="0">
                <a:solidFill>
                  <a:srgbClr val="0070C0"/>
                </a:solidFill>
                <a:latin typeface="Tahoma" charset="0"/>
              </a:rPr>
              <a:t> v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ršimo jer &amp;x vraća adresu tipa </a:t>
            </a:r>
            <a:r>
              <a:rPr lang="sr-Latn-ME" sz="1800" dirty="0" smtClean="0">
                <a:solidFill>
                  <a:srgbClr val="FF0000"/>
                </a:solidFill>
                <a:latin typeface="Tahoma" charset="0"/>
              </a:rPr>
              <a:t>const int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70C0"/>
              </a:solidFill>
              <a:latin typeface="Tahoma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2987824" y="3558380"/>
            <a:ext cx="8712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Pretprocesor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86136"/>
            <a:ext cx="8610600" cy="4267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Pretprocesor predstavlja dio kod</a:t>
            </a:r>
            <a:r>
              <a:rPr lang="en-US" sz="2400" dirty="0" smtClean="0"/>
              <a:t>a</a:t>
            </a:r>
            <a:r>
              <a:rPr lang="sr-Latn-CS" sz="2400" dirty="0" smtClean="0"/>
              <a:t> u programskom jeziku C kojem kompajler pristupa prije nego počne da procesira </a:t>
            </a:r>
            <a:r>
              <a:rPr lang="sr-Latn-CS" sz="1600" b="1" dirty="0" smtClean="0"/>
              <a:t>(odakle mu i naziv)</a:t>
            </a:r>
            <a:r>
              <a:rPr lang="sr-Latn-CS" sz="2400" dirty="0" smtClean="0"/>
              <a:t> glavninu koda.</a:t>
            </a:r>
          </a:p>
          <a:p>
            <a:pPr eaLnBrk="1" hangingPunct="1"/>
            <a:r>
              <a:rPr lang="sr-Latn-CS" sz="2400" dirty="0" smtClean="0"/>
              <a:t>Sve pretprocesorske naredbe (odomaćio se termin </a:t>
            </a:r>
            <a:r>
              <a:rPr lang="sr-Latn-CS" sz="2400" dirty="0" smtClean="0">
                <a:solidFill>
                  <a:srgbClr val="3333CC"/>
                </a:solidFill>
              </a:rPr>
              <a:t>direktive</a:t>
            </a:r>
            <a:r>
              <a:rPr lang="sr-Latn-CS" sz="2400" dirty="0" smtClean="0"/>
              <a:t> umjesto naredbe) počinju karakterom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, pa se stoga često nazivaju tarabama.</a:t>
            </a:r>
          </a:p>
          <a:p>
            <a:pPr eaLnBrk="1" hangingPunct="1"/>
            <a:r>
              <a:rPr lang="sr-Latn-CS" sz="2400" dirty="0" smtClean="0"/>
              <a:t>Sa pretprocesorskom direktivom </a:t>
            </a:r>
            <a:r>
              <a:rPr lang="sr-Latn-CS" sz="2400" dirty="0" smtClean="0">
                <a:solidFill>
                  <a:srgbClr val="FF0000"/>
                </a:solidFill>
              </a:rPr>
              <a:t>#include</a:t>
            </a:r>
            <a:r>
              <a:rPr lang="sr-Latn-CS" sz="2400" dirty="0" smtClean="0"/>
              <a:t> smo se već djelimično upoznali. U obliku: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#include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en-US" sz="2400" dirty="0" err="1" smtClean="0">
                <a:solidFill>
                  <a:srgbClr val="FF0000"/>
                </a:solidFill>
              </a:rPr>
              <a:t>stdio.h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nam</a:t>
            </a:r>
            <a:r>
              <a:rPr lang="en-US" sz="2400" dirty="0" smtClean="0"/>
              <a:t> je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žila da u </a:t>
            </a:r>
            <a:r>
              <a:rPr lang="en-US" sz="2400" dirty="0" err="1" smtClean="0"/>
              <a:t>programski</a:t>
            </a:r>
            <a:r>
              <a:rPr lang="en-US" sz="2400" dirty="0" smtClean="0"/>
              <a:t> </a:t>
            </a:r>
            <a:r>
              <a:rPr lang="sr-Latn-CS" sz="2400" dirty="0" smtClean="0"/>
              <a:t>kôd uključi</a:t>
            </a:r>
            <a:r>
              <a:rPr lang="en-US" sz="2400" dirty="0" smtClean="0"/>
              <a:t>mo</a:t>
            </a:r>
            <a:r>
              <a:rPr lang="sr-Latn-CS" sz="2400" dirty="0" smtClean="0"/>
              <a:t> sadržaj standardnih programskih biblioteka.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Pretprocesor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966"/>
            <a:ext cx="8215313" cy="368233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dirty="0" smtClean="0"/>
              <a:t>Pretprocesorska direktiva </a:t>
            </a:r>
            <a:r>
              <a:rPr lang="sr-Latn-CS" sz="2500" dirty="0" smtClean="0">
                <a:solidFill>
                  <a:srgbClr val="3333CC"/>
                </a:solidFill>
              </a:rPr>
              <a:t>#include</a:t>
            </a:r>
            <a:r>
              <a:rPr lang="sr-Latn-CS" sz="2500" dirty="0" smtClean="0"/>
              <a:t> može da posluži za uključivanje u kôd funkcija koje smo mi ili neki drugi programeri kreirali. Sintaksa je tada nešto drugačija: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#include </a:t>
            </a:r>
            <a:r>
              <a:rPr lang="en-US" sz="2500" dirty="0">
                <a:solidFill>
                  <a:srgbClr val="FF0000"/>
                </a:solidFill>
              </a:rPr>
              <a:t>"</a:t>
            </a:r>
            <a:r>
              <a:rPr lang="en-US" sz="2500" dirty="0" err="1" smtClean="0">
                <a:solidFill>
                  <a:srgbClr val="FF0000"/>
                </a:solidFill>
              </a:rPr>
              <a:t>nase_fun.h</a:t>
            </a:r>
            <a:r>
              <a:rPr lang="en-US" sz="2500" dirty="0" smtClean="0">
                <a:solidFill>
                  <a:srgbClr val="FF0000"/>
                </a:solidFill>
              </a:rPr>
              <a:t>"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dirty="0" smtClean="0"/>
              <a:t>Najpoznatija pretprocesors</a:t>
            </a:r>
            <a:r>
              <a:rPr lang="en-US" sz="2500" dirty="0" smtClean="0"/>
              <a:t>k</a:t>
            </a:r>
            <a:r>
              <a:rPr lang="sr-Latn-CS" sz="2500" dirty="0" smtClean="0"/>
              <a:t>a direktiva je </a:t>
            </a:r>
            <a:r>
              <a:rPr lang="sr-Latn-CS" sz="2500" dirty="0" smtClean="0">
                <a:solidFill>
                  <a:srgbClr val="FF0000"/>
                </a:solidFill>
              </a:rPr>
              <a:t>#define</a:t>
            </a:r>
            <a:r>
              <a:rPr lang="sr-Latn-CS" sz="25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dirty="0" smtClean="0"/>
              <a:t>Na osnovu njene česte upotrebe lako se prepoznaju stari C programeri koji su prešli </a:t>
            </a:r>
            <a:r>
              <a:rPr lang="en-US" sz="2500" dirty="0" err="1" smtClean="0"/>
              <a:t>na</a:t>
            </a:r>
            <a:r>
              <a:rPr lang="sr-Latn-CS" sz="2500" dirty="0" smtClean="0"/>
              <a:t> druge progra</a:t>
            </a:r>
            <a:r>
              <a:rPr lang="en-US" sz="2500" dirty="0" smtClean="0"/>
              <a:t>m</a:t>
            </a:r>
            <a:r>
              <a:rPr lang="sr-Latn-CS" sz="2500" dirty="0" smtClean="0"/>
              <a:t>ske jezike.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3600"/>
            <a:ext cx="8892480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Tri osnovne primjene pretpr</a:t>
            </a:r>
            <a:r>
              <a:rPr lang="en-US" sz="2400" dirty="0" smtClean="0"/>
              <a:t>o</a:t>
            </a:r>
            <a:r>
              <a:rPr lang="sr-Latn-CS" sz="2400" dirty="0" smtClean="0"/>
              <a:t>cesorske direktive </a:t>
            </a:r>
            <a:r>
              <a:rPr lang="sr-Latn-CS" sz="2400" dirty="0" smtClean="0">
                <a:solidFill>
                  <a:srgbClr val="3333CC"/>
                </a:solidFill>
              </a:rPr>
              <a:t>#define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akro-zamjena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/>
              <a:t>makro-razvoj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akro-definicija</a:t>
            </a:r>
            <a:r>
              <a:rPr lang="en-US" sz="2000" dirty="0" smtClean="0"/>
              <a:t>.</a:t>
            </a:r>
            <a:r>
              <a:rPr lang="sr-Latn-CS" sz="2000" dirty="0" smtClean="0"/>
              <a:t> 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Primjer </a:t>
            </a:r>
            <a:r>
              <a:rPr lang="sr-Latn-CS" sz="2400" dirty="0" smtClean="0">
                <a:solidFill>
                  <a:srgbClr val="3333CC"/>
                </a:solidFill>
              </a:rPr>
              <a:t>makro-zamjene</a:t>
            </a:r>
            <a:r>
              <a:rPr lang="sr-Latn-CS" sz="2400" dirty="0" smtClean="0"/>
              <a:t> 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MAX 100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Pojavljivanje stringa </a:t>
            </a:r>
            <a:r>
              <a:rPr lang="sr-Latn-CS" sz="2400" dirty="0" smtClean="0">
                <a:solidFill>
                  <a:srgbClr val="FF0000"/>
                </a:solidFill>
              </a:rPr>
              <a:t>MAX </a:t>
            </a:r>
            <a:r>
              <a:rPr lang="sr-Latn-CS" sz="2400" dirty="0" smtClean="0"/>
              <a:t>se u tekstu programa, na primjer:</a:t>
            </a: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CS" sz="2400" dirty="0" smtClean="0">
                <a:solidFill>
                  <a:srgbClr val="FF0000"/>
                </a:solidFill>
              </a:rPr>
              <a:t>nt a</a:t>
            </a:r>
            <a:r>
              <a:rPr lang="en-US" sz="2400" dirty="0" smtClean="0">
                <a:solidFill>
                  <a:srgbClr val="FF0000"/>
                </a:solidFill>
              </a:rPr>
              <a:t>[MAX];</a:t>
            </a:r>
            <a:endParaRPr lang="sr-Latn-CS" sz="2400" dirty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sr-Latn-CS" sz="2400" dirty="0" smtClean="0"/>
              <a:t>mijenja sa stringom </a:t>
            </a:r>
            <a:r>
              <a:rPr lang="sr-Latn-CS" sz="2400" dirty="0" smtClean="0">
                <a:solidFill>
                  <a:srgbClr val="FF0000"/>
                </a:solidFill>
              </a:rPr>
              <a:t>100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Ovakav oblik je pogodan ako radimo sa nizovima i matricama sa istom maksimalnom dimenzijom. Promjena te dimenzije se obavlja na jednom mjest</a:t>
            </a:r>
            <a:r>
              <a:rPr lang="en-US" sz="2400" dirty="0" smtClean="0"/>
              <a:t>u</a:t>
            </a:r>
            <a:r>
              <a:rPr lang="sr-Latn-CS" sz="2400" dirty="0" smtClean="0"/>
              <a:t> pomoću makro-zamjene.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2856"/>
            <a:ext cx="8812088" cy="453650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Pošto se makro-zamjena obavlja prije početka kompajliranja to ne postoji mogućnost za provjeru ispravnosti zamjenjenog teksta.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Kažemo da makro-</a:t>
            </a:r>
            <a:r>
              <a:rPr lang="en-US" sz="2400" dirty="0" err="1" smtClean="0"/>
              <a:t>zamjen</a:t>
            </a:r>
            <a:r>
              <a:rPr lang="sr-Latn-CS" sz="2400" dirty="0" smtClean="0"/>
              <a:t>a mijenja tekst “naslijepo”.</a:t>
            </a:r>
            <a:r>
              <a:rPr lang="en-US" sz="2400" dirty="0" smtClean="0"/>
              <a:t> 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u tekstu programa piše </a:t>
            </a:r>
            <a:r>
              <a:rPr lang="sr-Latn-CS" sz="2400" dirty="0" smtClean="0">
                <a:solidFill>
                  <a:srgbClr val="FF0000"/>
                </a:solidFill>
              </a:rPr>
              <a:t>MAXMAX</a:t>
            </a:r>
            <a:r>
              <a:rPr lang="sr-Latn-CS" sz="2400" dirty="0" smtClean="0"/>
              <a:t> biće zamjenjeno sa </a:t>
            </a:r>
            <a:r>
              <a:rPr lang="sr-Latn-CS" sz="2400" dirty="0" smtClean="0">
                <a:solidFill>
                  <a:srgbClr val="FF0000"/>
                </a:solidFill>
              </a:rPr>
              <a:t>100100</a:t>
            </a:r>
            <a:r>
              <a:rPr lang="sr-Latn-CS" sz="2400" dirty="0" smtClean="0"/>
              <a:t> bez obzira da li je to ono što je korisnik želio.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Primjena </a:t>
            </a:r>
            <a:r>
              <a:rPr lang="sr-Latn-CS" sz="2400" dirty="0" smtClean="0">
                <a:solidFill>
                  <a:srgbClr val="3333CC"/>
                </a:solidFill>
              </a:rPr>
              <a:t>makro-razvoja</a:t>
            </a:r>
            <a:r>
              <a:rPr lang="sr-Latn-CS" sz="2400" dirty="0" smtClean="0"/>
              <a:t> je u kreiranju jednostavnih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Naime</a:t>
            </a:r>
            <a:r>
              <a:rPr lang="en-US" sz="2400" dirty="0" smtClean="0"/>
              <a:t>,</a:t>
            </a:r>
            <a:r>
              <a:rPr lang="sr-Latn-CS" sz="2400" dirty="0" smtClean="0"/>
              <a:t> funkcija koja sabira dva broja je izuzetno jednostavna</a:t>
            </a:r>
            <a:r>
              <a:rPr lang="en-US" sz="2400" dirty="0" smtClean="0"/>
              <a:t>,</a:t>
            </a:r>
            <a:r>
              <a:rPr lang="sr-Latn-CS" sz="2400" dirty="0" smtClean="0"/>
              <a:t> ali operacije sa stekom i alokacionim zapisom čine da se vrijeme troši i</a:t>
            </a:r>
            <a:r>
              <a:rPr lang="en-US" sz="2400" dirty="0" smtClean="0"/>
              <a:t> </a:t>
            </a:r>
            <a:r>
              <a:rPr lang="sr-Latn-CS" sz="2400" dirty="0" smtClean="0"/>
              <a:t>na poziv ovakve funkcije.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2133600"/>
            <a:ext cx="8839200" cy="4463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Umjesto da se piše funkcija koja sabira dva broja može se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a+b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Sada je poziv </a:t>
            </a:r>
            <a:r>
              <a:rPr lang="sr-Latn-CS" sz="2500" dirty="0" smtClean="0">
                <a:solidFill>
                  <a:srgbClr val="FF0000"/>
                </a:solidFill>
              </a:rPr>
              <a:t>z=zbir(x,y);</a:t>
            </a:r>
            <a:r>
              <a:rPr lang="sr-Latn-CS" sz="2500" dirty="0" smtClean="0"/>
              <a:t> u glavnom programu ekvivalentan </a:t>
            </a:r>
            <a:r>
              <a:rPr lang="sr-Latn-CS" sz="2500" dirty="0" smtClean="0">
                <a:solidFill>
                  <a:srgbClr val="3333CC"/>
                </a:solidFill>
              </a:rPr>
              <a:t>z=x+y;</a:t>
            </a:r>
            <a:endParaRPr lang="sr-Latn-C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I makro-razvoj je promjena na slijepo. Tako </a:t>
            </a:r>
            <a:r>
              <a:rPr lang="sr-Latn-CS" sz="2500" dirty="0" smtClean="0">
                <a:solidFill>
                  <a:srgbClr val="FF0000"/>
                </a:solidFill>
              </a:rPr>
              <a:t>z=zbir(4,2)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r>
              <a:rPr lang="en-US" sz="2500" dirty="0" smtClean="0"/>
              <a:t> ne </a:t>
            </a:r>
            <a:r>
              <a:rPr lang="en-US" sz="2500" dirty="0" err="1" smtClean="0"/>
              <a:t>daje</a:t>
            </a:r>
            <a:r>
              <a:rPr lang="en-US" sz="2500" dirty="0" smtClean="0"/>
              <a:t> o</a:t>
            </a:r>
            <a:r>
              <a:rPr lang="sr-Latn-CS" sz="2500" dirty="0" smtClean="0"/>
              <a:t>čekivani rezultat </a:t>
            </a:r>
            <a:r>
              <a:rPr lang="sr-Latn-CS" sz="2500" dirty="0" smtClean="0">
                <a:solidFill>
                  <a:srgbClr val="3333CC"/>
                </a:solidFill>
              </a:rPr>
              <a:t>3</a:t>
            </a:r>
            <a:r>
              <a:rPr lang="sr-Latn-CS" sz="2500" dirty="0" smtClean="0"/>
              <a:t>, već je ekvivalentan: </a:t>
            </a:r>
            <a:r>
              <a:rPr lang="sr-Latn-CS" sz="2500" dirty="0" smtClean="0">
                <a:solidFill>
                  <a:srgbClr val="FF0000"/>
                </a:solidFill>
              </a:rPr>
              <a:t>z=4+2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endParaRPr lang="en-U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500" dirty="0" smtClean="0"/>
              <a:t>Da bi se </a:t>
            </a:r>
            <a:r>
              <a:rPr lang="en-US" sz="2500" dirty="0" err="1" smtClean="0"/>
              <a:t>ovaj</a:t>
            </a:r>
            <a:r>
              <a:rPr lang="en-US" sz="2500" dirty="0" smtClean="0"/>
              <a:t> problem </a:t>
            </a:r>
            <a:r>
              <a:rPr lang="en-US" sz="2500" dirty="0" err="1" smtClean="0"/>
              <a:t>prevazi</a:t>
            </a:r>
            <a:r>
              <a:rPr lang="sr-Latn-CS" sz="2500" dirty="0" smtClean="0"/>
              <a:t>šao treba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((a)+(b))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#define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918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#define može da posluži i za </a:t>
            </a:r>
            <a:r>
              <a:rPr lang="sr-Latn-CS" sz="2400" dirty="0" smtClean="0">
                <a:solidFill>
                  <a:srgbClr val="3333CC"/>
                </a:solidFill>
              </a:rPr>
              <a:t>makro-definiciju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MAK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Provjera da li je makro definisan se obavlja sa:</a:t>
            </a:r>
            <a:br>
              <a:rPr lang="sr-Latn-CS" sz="2400" dirty="0" smtClean="0"/>
            </a:br>
            <a:r>
              <a:rPr lang="sr-Latn-CS" sz="2400" dirty="0" smtClean="0"/>
              <a:t>#ifdef MAK</a:t>
            </a:r>
            <a:br>
              <a:rPr lang="sr-Latn-CS" sz="2400" dirty="0" smtClean="0"/>
            </a:br>
            <a:r>
              <a:rPr lang="sr-Latn-CS" sz="2400" dirty="0"/>
              <a:t> </a:t>
            </a:r>
            <a:r>
              <a:rPr lang="sr-Latn-CS" sz="2400" dirty="0" smtClean="0"/>
              <a:t>   neke direktive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Alternativa je pretprocesorska direktiva: #if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def MAK koja je zadovolj</a:t>
            </a:r>
            <a:r>
              <a:rPr lang="en-US" sz="2400" dirty="0" smtClean="0"/>
              <a:t>e</a:t>
            </a:r>
            <a:r>
              <a:rPr lang="sr-Latn-CS" sz="2400" dirty="0" smtClean="0"/>
              <a:t>na ako predmetni makro nije definisan.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ovoga</a:t>
            </a:r>
            <a:r>
              <a:rPr lang="en-US" sz="2400" dirty="0" smtClean="0"/>
              <a:t>,</a:t>
            </a:r>
            <a:r>
              <a:rPr lang="sr-Latn-CS" sz="2400" dirty="0" smtClean="0"/>
              <a:t> postoji i klasični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#if konstanti izraz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/>
              <a:t>blok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2445296" y="3454896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835696" y="3454896"/>
            <a:ext cx="1600200" cy="685304"/>
          </a:xfrm>
          <a:custGeom>
            <a:avLst/>
            <a:gdLst>
              <a:gd name="T0" fmla="*/ 0 w 1008"/>
              <a:gd name="T1" fmla="*/ 2147483647 h 528"/>
              <a:gd name="T2" fmla="*/ 2147483647 w 1008"/>
              <a:gd name="T3" fmla="*/ 2147483647 h 528"/>
              <a:gd name="T4" fmla="*/ 2147483647 w 1008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528">
                <a:moveTo>
                  <a:pt x="0" y="528"/>
                </a:moveTo>
                <a:lnTo>
                  <a:pt x="1008" y="528"/>
                </a:lnTo>
                <a:lnTo>
                  <a:pt x="100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436096" y="3326060"/>
            <a:ext cx="3048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latin typeface="Tahoma" charset="0"/>
              </a:rPr>
              <a:t>svaki if se kod pretprocesora završava sa #endif</a:t>
            </a:r>
            <a:r>
              <a:rPr lang="en-US" sz="1400" b="1" dirty="0">
                <a:latin typeface="Tahoma" charset="0"/>
              </a:rPr>
              <a:t>;</a:t>
            </a:r>
            <a:r>
              <a:rPr lang="sr-Latn-CS" sz="1400" b="1" dirty="0">
                <a:latin typeface="Tahoma" charset="0"/>
              </a:rPr>
              <a:t> un</a:t>
            </a:r>
            <a:r>
              <a:rPr lang="en-US" sz="1400" b="1" dirty="0" err="1">
                <a:latin typeface="Tahoma" charset="0"/>
              </a:rPr>
              <a:t>ut</a:t>
            </a:r>
            <a:r>
              <a:rPr lang="sr-Latn-CS" sz="1400" b="1" dirty="0">
                <a:latin typeface="Tahoma" charset="0"/>
              </a:rPr>
              <a:t>ar ovog bloka </a:t>
            </a:r>
            <a:r>
              <a:rPr lang="en-US" sz="1400" b="1" dirty="0">
                <a:latin typeface="Tahoma" charset="0"/>
              </a:rPr>
              <a:t>se </a:t>
            </a:r>
            <a:r>
              <a:rPr lang="sr-Latn-CS" sz="1400" b="1" dirty="0">
                <a:latin typeface="Tahoma" charset="0"/>
              </a:rPr>
              <a:t>mogu naći druge pretprocesorske direktive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konst</a:t>
            </a:r>
            <a:r>
              <a:rPr lang="en-US" sz="2400" dirty="0" smtClean="0"/>
              <a:t>a</a:t>
            </a:r>
            <a:r>
              <a:rPr lang="sr-Latn-CS" sz="2400" dirty="0" smtClean="0"/>
              <a:t>ntni izraz u </a:t>
            </a:r>
            <a:r>
              <a:rPr lang="sr-Latn-CS" sz="2400" dirty="0" smtClean="0">
                <a:solidFill>
                  <a:srgbClr val="FF0000"/>
                </a:solidFill>
              </a:rPr>
              <a:t>#if</a:t>
            </a:r>
            <a:r>
              <a:rPr lang="sr-Latn-CS" sz="2400" dirty="0" smtClean="0"/>
              <a:t> dijelu tačan izvršava se blok naredbi koji slijedi; mogu postojati i </a:t>
            </a:r>
            <a:r>
              <a:rPr lang="sr-Latn-CS" sz="2400" dirty="0" smtClean="0">
                <a:solidFill>
                  <a:srgbClr val="FF0000"/>
                </a:solidFill>
              </a:rPr>
              <a:t>#elif</a:t>
            </a:r>
            <a:r>
              <a:rPr lang="sr-Latn-CS" sz="2400" dirty="0" smtClean="0"/>
              <a:t> blokovi </a:t>
            </a:r>
            <a:r>
              <a:rPr lang="sr-Latn-CS" sz="1600" b="1" dirty="0" smtClean="0"/>
              <a:t>(umjesto else if)</a:t>
            </a:r>
            <a:r>
              <a:rPr lang="sr-Latn-CS" sz="2400" dirty="0" smtClean="0"/>
              <a:t> kao i </a:t>
            </a:r>
            <a:r>
              <a:rPr lang="sr-Latn-CS" sz="2400" dirty="0" smtClean="0">
                <a:solidFill>
                  <a:srgbClr val="FF0000"/>
                </a:solidFill>
              </a:rPr>
              <a:t>#else</a:t>
            </a:r>
            <a:r>
              <a:rPr lang="sr-Latn-CS" sz="2400" dirty="0" smtClean="0"/>
              <a:t> dio. I ovaj oblik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#endif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prestane potreba za makroom MAK njegovo važenje do kraja fajla se može ukinuti sa: </a:t>
            </a:r>
            <a:r>
              <a:rPr lang="sr-Latn-CS" sz="2400" dirty="0" smtClean="0">
                <a:solidFill>
                  <a:srgbClr val="FF0000"/>
                </a:solidFill>
              </a:rPr>
              <a:t>#undef MAK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Razlozi za korišćenje makro-definicije su u potrebi da se prilikom uključivanja više programskih biblioteka izbjegne višestruko najavljivanje iste funkcije što bi dovelo do prekida izvrš</a:t>
            </a:r>
            <a:r>
              <a:rPr lang="en-US" sz="2400" dirty="0" smtClean="0"/>
              <a:t>a</a:t>
            </a:r>
            <a:r>
              <a:rPr lang="sr-Latn-CS" sz="2400" dirty="0" smtClean="0"/>
              <a:t>vanja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je kod rada sa velikim programskim paketima i mi, početnici u ovoj oblasti, nećemo ulaziti u te detalje.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Ostale direktive pretprocesora</a:t>
            </a:r>
            <a:endParaRPr lang="en-US" smtClean="0"/>
          </a:p>
        </p:txBody>
      </p:sp>
      <p:sp>
        <p:nvSpPr>
          <p:cNvPr id="3277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5976664" cy="381558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se u pretprocesoru naiđe na naredbu:</a:t>
            </a:r>
            <a:br>
              <a:rPr lang="sr-Latn-CS" sz="2200" smtClean="0"/>
            </a:br>
            <a:r>
              <a:rPr lang="sr-Latn-CS" sz="2200" smtClean="0">
                <a:solidFill>
                  <a:srgbClr val="FF0000"/>
                </a:solidFill>
              </a:rPr>
              <a:t>#error string</a:t>
            </a:r>
            <a:r>
              <a:rPr lang="sr-Latn-CS" sz="2200" smtClean="0"/>
              <a:t/>
            </a:r>
            <a:br>
              <a:rPr lang="sr-Latn-CS" sz="2200" smtClean="0"/>
            </a:br>
            <a:r>
              <a:rPr lang="sr-Latn-CS" sz="2200" smtClean="0"/>
              <a:t>program se prekida i štampa se upozorenje dato </a:t>
            </a:r>
            <a:r>
              <a:rPr lang="sr-Latn-CS" sz="2200" smtClean="0">
                <a:solidFill>
                  <a:srgbClr val="3333CC"/>
                </a:solidFill>
              </a:rPr>
              <a:t>string</a:t>
            </a:r>
            <a:r>
              <a:rPr lang="sr-Latn-CS" sz="2200" smtClean="0"/>
              <a:t>-om.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Korišćenje direktive </a:t>
            </a:r>
            <a:r>
              <a:rPr lang="sr-Latn-CS" sz="2200" smtClean="0">
                <a:solidFill>
                  <a:srgbClr val="FF0000"/>
                </a:solidFill>
              </a:rPr>
              <a:t>#pragma</a:t>
            </a:r>
            <a:r>
              <a:rPr lang="sr-Latn-CS" sz="2200" smtClean="0"/>
              <a:t> je ostavljeno na diskreciju kompajleru i svaki kompajler joj daje drugo značenje.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Ovim nij</a:t>
            </a:r>
            <a:r>
              <a:rPr lang="en-US" sz="2200" smtClean="0"/>
              <a:t>e</a:t>
            </a:r>
            <a:r>
              <a:rPr lang="sr-Latn-CS" sz="2200" smtClean="0"/>
              <a:t>su iscrpljene opcije pretprocesora, ali za nas nije od posebnog značaja.</a:t>
            </a:r>
            <a:endParaRPr lang="en-US" sz="220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56176" y="2272804"/>
            <a:ext cx="285078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#include&lt;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stdio.h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&gt;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ifndef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MAK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#error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definisan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… </a:t>
            </a:r>
            <a:endParaRPr lang="en-US" sz="1800" dirty="0">
              <a:solidFill>
                <a:srgbClr val="FF0000"/>
              </a:solidFill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#else </a:t>
            </a: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int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main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(){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…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}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endif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Algoritmi za pretraživanje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392" y="2266528"/>
            <a:ext cx="84310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bazama podataka, u aplikacijama za obradu teksta, u brojnim inženjerskim algoritmima</a:t>
            </a:r>
            <a:r>
              <a:rPr lang="en-US" sz="2400" dirty="0" smtClean="0"/>
              <a:t>,</a:t>
            </a:r>
            <a:r>
              <a:rPr lang="sr-Latn-CS" sz="2400" dirty="0" smtClean="0"/>
              <a:t> koriste se algoritmi za pretraživanje i sortiranje.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pretraživanje je </a:t>
            </a:r>
            <a:r>
              <a:rPr lang="en-US" sz="2400" dirty="0" err="1" smtClean="0"/>
              <a:t>naj</a:t>
            </a:r>
            <a:r>
              <a:rPr lang="sr-Latn-CS" sz="2400" dirty="0" smtClean="0"/>
              <a:t>češće da odrede da li u datom nizu</a:t>
            </a:r>
            <a:r>
              <a:rPr lang="en-US" sz="2400" dirty="0" smtClean="0"/>
              <a:t>/</a:t>
            </a:r>
            <a:r>
              <a:rPr lang="en-US" sz="2400" dirty="0" err="1" smtClean="0"/>
              <a:t>kolekciji</a:t>
            </a:r>
            <a:r>
              <a:rPr lang="sr-Latn-CS" sz="2400" dirty="0" smtClean="0"/>
              <a:t> postoji traženi podatak i da vrate </a:t>
            </a:r>
            <a:r>
              <a:rPr lang="en-US" sz="2400" dirty="0" err="1" smtClean="0"/>
              <a:t>njegovu</a:t>
            </a:r>
            <a:r>
              <a:rPr lang="en-US" sz="2400" dirty="0" smtClean="0"/>
              <a:t> </a:t>
            </a:r>
            <a:r>
              <a:rPr lang="sr-Latn-CS" sz="2400" dirty="0" smtClean="0"/>
              <a:t>poziciju (indeks).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Suštinski postoje dva različita algoritma za ovo: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brute force algoritam</a:t>
            </a:r>
            <a:r>
              <a:rPr lang="sr-Latn-CS" sz="2000" dirty="0" smtClean="0"/>
              <a:t> i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p</a:t>
            </a:r>
            <a:r>
              <a:rPr lang="sr-Latn-CS" sz="2000" dirty="0" smtClean="0">
                <a:solidFill>
                  <a:srgbClr val="FF0000"/>
                </a:solidFill>
              </a:rPr>
              <a:t>odjeli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pa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vladaj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divide&amp;conquer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sr-Latn-CS" sz="2000" dirty="0" smtClean="0">
                <a:solidFill>
                  <a:srgbClr val="FF0000"/>
                </a:solidFill>
              </a:rPr>
              <a:t>algoritam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Brute force algoritam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16764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Brute force algoritam</a:t>
            </a:r>
            <a:r>
              <a:rPr lang="sr-Latn-CS" sz="2400" smtClean="0"/>
              <a:t> provjerava svaki član niza redom.</a:t>
            </a:r>
          </a:p>
          <a:p>
            <a:pPr eaLnBrk="1" hangingPunct="1"/>
            <a:r>
              <a:rPr lang="sr-Latn-CS" sz="2400" smtClean="0"/>
              <a:t>Data je realizacija funkcije koja ima tri argumenta: pokazivač na niz, broj članova niza i broj koji se u nizu traži (funkcija vraća –1 ako </a:t>
            </a:r>
            <a:r>
              <a:rPr lang="en-US" sz="2400" smtClean="0"/>
              <a:t>ne p</a:t>
            </a:r>
            <a:r>
              <a:rPr lang="sr-Latn-RS" sz="2400" smtClean="0"/>
              <a:t>ronađe</a:t>
            </a:r>
            <a:r>
              <a:rPr lang="sr-Latn-CS" sz="2400" smtClean="0"/>
              <a:t> traženi element niza):</a:t>
            </a:r>
            <a:endParaRPr lang="en-US" sz="240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0063" y="4149725"/>
            <a:ext cx="4648200" cy="1930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charset="0"/>
              </a:rPr>
              <a:t>int brute_force(int *a,</a:t>
            </a:r>
            <a:r>
              <a:rPr lang="en-US" sz="2000">
                <a:latin typeface="Tahoma" charset="0"/>
              </a:rPr>
              <a:t> </a:t>
            </a:r>
            <a:r>
              <a:rPr lang="sr-Latn-CS" sz="2000">
                <a:latin typeface="Tahoma" charset="0"/>
              </a:rPr>
              <a:t>int n,</a:t>
            </a:r>
            <a:r>
              <a:rPr lang="en-US" sz="2000">
                <a:latin typeface="Tahoma" charset="0"/>
              </a:rPr>
              <a:t> </a:t>
            </a:r>
            <a:r>
              <a:rPr lang="sr-Latn-CS" sz="2000">
                <a:latin typeface="Tahoma" charset="0"/>
              </a:rPr>
              <a:t>int </a:t>
            </a:r>
            <a:r>
              <a:rPr lang="sr-Latn-CS" sz="2000" smtClean="0">
                <a:latin typeface="Tahoma" charset="0"/>
              </a:rPr>
              <a:t>x)</a:t>
            </a:r>
            <a:r>
              <a:rPr lang="en-US" sz="2000" smtClean="0">
                <a:latin typeface="Tahoma" charset="0"/>
              </a:rPr>
              <a:t> </a:t>
            </a:r>
            <a:r>
              <a:rPr lang="en-US" sz="2000">
                <a:latin typeface="Tahoma" charset="0"/>
              </a:rPr>
              <a:t>{</a:t>
            </a:r>
            <a:br>
              <a:rPr lang="en-US" sz="2000">
                <a:latin typeface="Tahoma" charset="0"/>
              </a:rPr>
            </a:br>
            <a:r>
              <a:rPr lang="sr-Latn-CS" sz="2000">
                <a:latin typeface="Tahoma" charset="0"/>
              </a:rPr>
              <a:t>	</a:t>
            </a:r>
            <a:r>
              <a:rPr lang="en-US" sz="2000">
                <a:latin typeface="Tahoma" charset="0"/>
              </a:rPr>
              <a:t>int i;</a:t>
            </a:r>
            <a:br>
              <a:rPr lang="en-US" sz="2000">
                <a:latin typeface="Tahoma" charset="0"/>
              </a:rPr>
            </a:br>
            <a:r>
              <a:rPr lang="en-US" sz="2000">
                <a:latin typeface="Tahoma" charset="0"/>
              </a:rPr>
              <a:t>	for(i=0;i&lt;n;i++)				if(a[i</a:t>
            </a:r>
            <a:r>
              <a:rPr lang="en-US" sz="2000" smtClean="0">
                <a:latin typeface="Tahoma" charset="0"/>
              </a:rPr>
              <a:t>]==</a:t>
            </a:r>
            <a:r>
              <a:rPr lang="sr-Latn-RS" sz="2000" smtClean="0">
                <a:latin typeface="Tahoma" charset="0"/>
              </a:rPr>
              <a:t>x</a:t>
            </a:r>
            <a:r>
              <a:rPr lang="en-US" sz="2000" smtClean="0">
                <a:latin typeface="Tahoma" charset="0"/>
              </a:rPr>
              <a:t>) </a:t>
            </a:r>
            <a:r>
              <a:rPr lang="en-US" sz="2000">
                <a:latin typeface="Tahoma" charset="0"/>
              </a:rPr>
              <a:t>return i;</a:t>
            </a:r>
            <a:br>
              <a:rPr lang="en-US" sz="2000">
                <a:latin typeface="Tahoma" charset="0"/>
              </a:rPr>
            </a:br>
            <a:r>
              <a:rPr lang="sr-Latn-CS" sz="2000">
                <a:latin typeface="Tahoma" charset="0"/>
              </a:rPr>
              <a:t>	</a:t>
            </a:r>
            <a:r>
              <a:rPr lang="en-US" sz="2000">
                <a:latin typeface="Tahoma" charset="0"/>
              </a:rPr>
              <a:t>return –1;</a:t>
            </a:r>
            <a:br>
              <a:rPr lang="en-US" sz="2000">
                <a:latin typeface="Tahoma" charset="0"/>
              </a:rPr>
            </a:br>
            <a:r>
              <a:rPr lang="en-US" sz="2000">
                <a:latin typeface="Tahoma" charset="0"/>
              </a:rPr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257800" y="4038600"/>
            <a:ext cx="3657600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</a:t>
            </a: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najgorem slučaju</a:t>
            </a:r>
            <a:r>
              <a:rPr lang="sr-Latn-CS" sz="1800">
                <a:latin typeface="Tahoma" charset="0"/>
              </a:rPr>
              <a:t> vršimo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sr-Latn-CS" sz="1800">
                <a:latin typeface="Tahoma" charset="0"/>
              </a:rPr>
              <a:t> poređenja, a ako element postoji u nizu i ako je jednako vjerovatna bilo koja pozicija onda vršimo u </a:t>
            </a: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prosjeku</a:t>
            </a:r>
            <a:r>
              <a:rPr lang="sr-Latn-CS" sz="1800">
                <a:latin typeface="Tahoma" charset="0"/>
              </a:rPr>
              <a:t>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800" b="1">
                <a:solidFill>
                  <a:srgbClr val="FF0000"/>
                </a:solidFill>
                <a:latin typeface="Tahoma" charset="0"/>
              </a:rPr>
              <a:t>/2</a:t>
            </a:r>
            <a:r>
              <a:rPr lang="en-US" sz="1800">
                <a:latin typeface="Tahoma" charset="0"/>
              </a:rPr>
              <a:t> pore</a:t>
            </a:r>
            <a:r>
              <a:rPr lang="sr-Latn-CS" sz="1800">
                <a:latin typeface="Tahoma" charset="0"/>
              </a:rPr>
              <a:t>đenja.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Složenost algoritama se saopštava ili za najgori slučaj (češće) ili za prosječni (rjeđe).</a:t>
            </a:r>
            <a:endParaRPr 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“Podijeli pa vladaj” algoritam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6695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Podijeli pa vladaj algoritam polazi od pretpostavke da je niz sortiran.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Pretpostavimo da je niz sortiran u neopadajuć</a:t>
            </a:r>
            <a:r>
              <a:rPr lang="en-US" sz="2400" smtClean="0"/>
              <a:t>i</a:t>
            </a:r>
            <a:r>
              <a:rPr lang="sr-Latn-CS" sz="2400" smtClean="0"/>
              <a:t> redosljed.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algoritam </a:t>
            </a:r>
            <a:r>
              <a:rPr lang="en-US" sz="2400" smtClean="0"/>
              <a:t>prvo</a:t>
            </a:r>
            <a:r>
              <a:rPr lang="sr-Latn-CS" sz="2400" smtClean="0"/>
              <a:t> posmatra srednji član niza (član na sredini niza). Ako je taj član niza jednak broju koji se traži vraća se rezultat, a ako nije provjerava se da li je taj član veći od onog koji se traži</a:t>
            </a:r>
            <a:r>
              <a:rPr lang="en-US" sz="2400" smtClean="0"/>
              <a:t>.</a:t>
            </a:r>
            <a:r>
              <a:rPr lang="sr-Latn-CS" sz="2400" smtClean="0"/>
              <a:t> </a:t>
            </a:r>
            <a:r>
              <a:rPr lang="en-US" sz="2400" smtClean="0"/>
              <a:t>A</a:t>
            </a:r>
            <a:r>
              <a:rPr lang="sr-Latn-CS" sz="2400" smtClean="0"/>
              <a:t>ko jeste</a:t>
            </a:r>
            <a:r>
              <a:rPr lang="en-US" sz="2400" smtClean="0"/>
              <a:t>,</a:t>
            </a:r>
            <a:r>
              <a:rPr lang="sr-Latn-CS" sz="2400" smtClean="0"/>
              <a:t> to znači da se pretraživanje može lokalizovati na “donju” polovinu niza, a u suprotnom na “gornju”.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Ovakvo pretra</a:t>
            </a:r>
            <a:r>
              <a:rPr lang="sr-Latn-CS" sz="2400" smtClean="0"/>
              <a:t>živanje se još naziva </a:t>
            </a:r>
            <a:r>
              <a:rPr lang="sr-Latn-CS" sz="2400" smtClean="0">
                <a:solidFill>
                  <a:srgbClr val="FF0000"/>
                </a:solidFill>
              </a:rPr>
              <a:t>binarno pretraživanje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niz: 1 3 6 10 15 21 28 36 45.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element koji se traži </a:t>
            </a:r>
            <a:r>
              <a:rPr lang="sr-Latn-CS" sz="2400" dirty="0" smtClean="0">
                <a:solidFill>
                  <a:srgbClr val="FF0000"/>
                </a:solidFill>
              </a:rPr>
              <a:t>28</a:t>
            </a:r>
            <a:r>
              <a:rPr lang="sr-Latn-CS" sz="2400" dirty="0" smtClean="0"/>
              <a:t>. Niz ima 9 članova i “srednji” (peti) je 15. Kako je traženi element veći od njega, pretraživanje se nastavlja, ali sada od </a:t>
            </a:r>
            <a:r>
              <a:rPr lang="sr-Latn-ME" sz="2400" dirty="0" smtClean="0"/>
              <a:t>šestog</a:t>
            </a:r>
            <a:r>
              <a:rPr lang="sr-Latn-CS" sz="2400" dirty="0" smtClean="0"/>
              <a:t> do </a:t>
            </a:r>
            <a:r>
              <a:rPr lang="sr-Latn-ME" sz="2400" dirty="0" smtClean="0"/>
              <a:t>devetog</a:t>
            </a:r>
            <a:r>
              <a:rPr lang="sr-Latn-CS" sz="2400" dirty="0" smtClean="0"/>
              <a:t> elementa niza. Sada se uzima srednji elemenat </a:t>
            </a:r>
            <a:r>
              <a:rPr lang="en-US" sz="2400" dirty="0" smtClean="0"/>
              <a:t>tog </a:t>
            </a:r>
            <a:r>
              <a:rPr lang="en-US" sz="2400" dirty="0" err="1" smtClean="0"/>
              <a:t>podni</a:t>
            </a:r>
            <a:r>
              <a:rPr lang="sr-Latn-CS" sz="2400" dirty="0" smtClean="0"/>
              <a:t>z</a:t>
            </a:r>
            <a:r>
              <a:rPr lang="en-US" sz="2400" dirty="0" smtClean="0"/>
              <a:t>a, </a:t>
            </a:r>
            <a:r>
              <a:rPr lang="sr-Latn-CS" sz="2400" dirty="0" smtClean="0"/>
              <a:t>to je (6+9)</a:t>
            </a:r>
            <a:r>
              <a:rPr lang="en-US" sz="2400" dirty="0" smtClean="0"/>
              <a:t>/2=7 u </a:t>
            </a:r>
            <a:r>
              <a:rPr lang="en-US" sz="2400" dirty="0" err="1" smtClean="0"/>
              <a:t>cjelobrojnim</a:t>
            </a:r>
            <a:r>
              <a:rPr lang="en-US" sz="2400" dirty="0" smtClean="0"/>
              <a:t> </a:t>
            </a:r>
            <a:r>
              <a:rPr lang="sr-Latn-CS" sz="2400" dirty="0" smtClean="0"/>
              <a:t>vrijednostima,</a:t>
            </a:r>
            <a:r>
              <a:rPr lang="en-US" sz="2400" dirty="0" smtClean="0"/>
              <a:t> </a:t>
            </a:r>
            <a:r>
              <a:rPr lang="sr-Latn-RS" sz="2400" dirty="0" smtClean="0"/>
              <a:t>i</a:t>
            </a:r>
            <a:r>
              <a:rPr lang="en-US" sz="2400" dirty="0" smtClean="0"/>
              <a:t> to je</a:t>
            </a:r>
            <a:r>
              <a:rPr lang="sr-Latn-RS" sz="2400" dirty="0" smtClean="0"/>
              <a:t> u ovom slučaju</a:t>
            </a:r>
            <a:r>
              <a:rPr lang="en-US" sz="2400" dirty="0" smtClean="0"/>
              <a:t> </a:t>
            </a:r>
            <a:r>
              <a:rPr lang="en-US" sz="2400" dirty="0" err="1" smtClean="0"/>
              <a:t>tra</a:t>
            </a:r>
            <a:r>
              <a:rPr lang="sr-Latn-CS" sz="2400" dirty="0" smtClean="0"/>
              <a:t>ž</a:t>
            </a:r>
            <a:r>
              <a:rPr lang="en-US" sz="2400" dirty="0" err="1" smtClean="0"/>
              <a:t>eni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čaju treba pretraživanja u najgorem slučaju? Neka je to neki broj </a:t>
            </a:r>
            <a:r>
              <a:rPr lang="sr-Latn-CS" sz="2400" b="1" dirty="0" smtClean="0">
                <a:solidFill>
                  <a:srgbClr val="FF0000"/>
                </a:solidFill>
              </a:rPr>
              <a:t>f(N)</a:t>
            </a:r>
            <a:r>
              <a:rPr lang="sr-Latn-CS" sz="2400" dirty="0" smtClean="0"/>
              <a:t> poređenja, gdje je </a:t>
            </a:r>
            <a:r>
              <a:rPr lang="sr-Latn-CS" sz="2400" b="1" dirty="0" smtClean="0"/>
              <a:t>N</a:t>
            </a:r>
            <a:r>
              <a:rPr lang="sr-Latn-CS" sz="2400" dirty="0" smtClean="0"/>
              <a:t> dužina niza.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000" smtClean="0"/>
              <a:t>Složenost </a:t>
            </a:r>
            <a:r>
              <a:rPr lang="sr-Latn-RS" sz="4000" smtClean="0"/>
              <a:t>binarnog pretraživanja</a:t>
            </a: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Nakon jednog poređenja pretraživanje nastavljamo u jednom od podnizova od približno N</a:t>
            </a:r>
            <a:r>
              <a:rPr lang="en-US" sz="2400" dirty="0" smtClean="0"/>
              <a:t>/2 </a:t>
            </a:r>
            <a:r>
              <a:rPr lang="sr-Latn-CS" sz="2400" dirty="0" smtClean="0"/>
              <a:t>č</a:t>
            </a:r>
            <a:r>
              <a:rPr lang="en-US" sz="2400" dirty="0" err="1" smtClean="0"/>
              <a:t>lanova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Dakle, možemo zapisati: </a:t>
            </a:r>
            <a:r>
              <a:rPr lang="sr-Latn-CS" sz="2400" dirty="0" smtClean="0">
                <a:solidFill>
                  <a:srgbClr val="FF0000"/>
                </a:solidFill>
              </a:rPr>
              <a:t>f(N)=1+f(N</a:t>
            </a:r>
            <a:r>
              <a:rPr lang="en-US" sz="2400" dirty="0" smtClean="0">
                <a:solidFill>
                  <a:srgbClr val="FF0000"/>
                </a:solidFill>
              </a:rPr>
              <a:t>/2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Funkcija koja zadovoljava ovu rekurziju je </a:t>
            </a:r>
            <a:r>
              <a:rPr lang="sr-Latn-CS" sz="2400" dirty="0" smtClean="0">
                <a:solidFill>
                  <a:srgbClr val="FF0000"/>
                </a:solidFill>
              </a:rPr>
              <a:t>f(N)=log</a:t>
            </a:r>
            <a:r>
              <a:rPr lang="sr-Latn-CS" sz="2400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za N=1024 nam, u ovom algoritmu, treba u najgorem slučaju desetak poređenja, dok u prosječnom slučaju kod brute force algoritma treba 512.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Naravno, nešto smo platili time što algoritam radi samo ako je niz unaprijed sortiran.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Binarno pretraživanje - sami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568952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Sami napišite program za algoritam binarnog pretraživanja.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Napišite i funkciju koja ga realizuje.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Sami odradite i slučaj niza sortiranog u opadajući redosljed.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Odradite obije varijante algoritama za pretraživanje ako se sprovode nad podacima stringovima.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Algoritmi za sortiranje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839200" cy="472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Cilj algoritama za sortiranje je da od polaznog niza dobijemo niz sa elementima preuređenim tako da </a:t>
            </a:r>
            <a:r>
              <a:rPr lang="en-US" sz="2400" dirty="0" err="1" smtClean="0"/>
              <a:t>rastu</a:t>
            </a:r>
            <a:r>
              <a:rPr lang="en-US" sz="2400" dirty="0" smtClean="0"/>
              <a:t>, </a:t>
            </a:r>
            <a:r>
              <a:rPr lang="sr-Latn-CS" sz="2400" dirty="0" smtClean="0"/>
              <a:t>opadaju</a:t>
            </a:r>
            <a:r>
              <a:rPr lang="en-US" sz="2400" dirty="0" smtClean="0"/>
              <a:t>, ne </a:t>
            </a:r>
            <a:r>
              <a:rPr lang="en-US" sz="2400" dirty="0" err="1" smtClean="0"/>
              <a:t>rastu</a:t>
            </a:r>
            <a:r>
              <a:rPr lang="en-U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ne </a:t>
            </a:r>
            <a:r>
              <a:rPr lang="en-US" sz="2400" dirty="0" err="1" smtClean="0"/>
              <a:t>opadaju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sortirani niz</a:t>
            </a:r>
            <a:r>
              <a:rPr lang="sr-Latn-CS" sz="2400" dirty="0" smtClean="0"/>
              <a:t>).</a:t>
            </a:r>
          </a:p>
          <a:p>
            <a:pPr eaLnBrk="1" hangingPunct="1"/>
            <a:r>
              <a:rPr lang="en-US" sz="2400" dirty="0" smtClean="0"/>
              <a:t>S</a:t>
            </a:r>
            <a:r>
              <a:rPr lang="sr-Latn-CS" sz="2400" dirty="0" smtClean="0"/>
              <a:t>ortira</a:t>
            </a:r>
            <a:r>
              <a:rPr lang="en-US" sz="2400" dirty="0" err="1" smtClean="0"/>
              <a:t>nje</a:t>
            </a:r>
            <a:r>
              <a:rPr lang="sr-Latn-CS" sz="2400" dirty="0" smtClean="0"/>
              <a:t> u neopadajući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ner</a:t>
            </a:r>
            <a:r>
              <a:rPr lang="sr-Latn-RS" sz="2400" dirty="0" smtClean="0"/>
              <a:t>astući </a:t>
            </a:r>
            <a:r>
              <a:rPr lang="sr-Latn-CS" sz="2400" dirty="0" smtClean="0"/>
              <a:t>redosljed podrazumijeva da ima ponavljanja elemenata u nizu.</a:t>
            </a:r>
          </a:p>
          <a:p>
            <a:pPr eaLnBrk="1" hangingPunct="1"/>
            <a:r>
              <a:rPr lang="en-US" sz="2400" dirty="0" err="1" smtClean="0"/>
              <a:t>Mi</a:t>
            </a:r>
            <a:r>
              <a:rPr lang="en-US" sz="2400" dirty="0" smtClean="0"/>
              <a:t> </a:t>
            </a:r>
            <a:r>
              <a:rPr lang="sr-Latn-CS" sz="2400" dirty="0" smtClean="0"/>
              <a:t>ćemo</a:t>
            </a:r>
            <a:r>
              <a:rPr lang="en-US" sz="2400" dirty="0" smtClean="0"/>
              <a:t> </a:t>
            </a:r>
            <a:r>
              <a:rPr lang="sr-Latn-CS" sz="2400" dirty="0"/>
              <a:t>nizove </a:t>
            </a:r>
            <a:r>
              <a:rPr lang="sr-Latn-CS" sz="2400" dirty="0" smtClean="0"/>
              <a:t>sortirati u neopadajući redosljed (od najmanjeg ka najvećem, moguća ponavljanja).</a:t>
            </a:r>
          </a:p>
          <a:p>
            <a:pPr eaLnBrk="1" hangingPunct="1"/>
            <a:r>
              <a:rPr lang="sr-Latn-CS" sz="2400" dirty="0" smtClean="0"/>
              <a:t>Veliki broj algoritama je razvijen za ove namjene:</a:t>
            </a:r>
          </a:p>
          <a:p>
            <a:pPr lvl="1" eaLnBrk="1" hangingPunct="1"/>
            <a:r>
              <a:rPr lang="sr-Latn-CS" sz="2000" dirty="0" smtClean="0"/>
              <a:t>metod ponovljenog minimuma (selection sort),</a:t>
            </a:r>
          </a:p>
          <a:p>
            <a:pPr lvl="1" eaLnBrk="1" hangingPunct="1"/>
            <a:r>
              <a:rPr lang="sr-Latn-CS" sz="2000" dirty="0" smtClean="0"/>
              <a:t>bubble sort algoritam,</a:t>
            </a:r>
          </a:p>
          <a:p>
            <a:pPr lvl="1" eaLnBrk="1" hangingPunct="1"/>
            <a:r>
              <a:rPr lang="sr-Latn-CS" sz="2000" dirty="0" smtClean="0"/>
              <a:t>insertion sort algoritam,</a:t>
            </a:r>
          </a:p>
          <a:p>
            <a:pPr lvl="1" eaLnBrk="1" hangingPunct="1"/>
            <a:r>
              <a:rPr lang="sr-Latn-CS" sz="2000" dirty="0" smtClean="0"/>
              <a:t>quick sort algoritam, itd.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26603</TotalTime>
  <Words>1941</Words>
  <Application>Microsoft Office PowerPoint</Application>
  <PresentationFormat>On-screen Show (4:3)</PresentationFormat>
  <Paragraphs>193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 Unicode MS</vt:lpstr>
      <vt:lpstr>Tahoma</vt:lpstr>
      <vt:lpstr>Times New Roman</vt:lpstr>
      <vt:lpstr>Wingdings</vt:lpstr>
      <vt:lpstr>Citrus</vt:lpstr>
      <vt:lpstr>Programiranje I</vt:lpstr>
      <vt:lpstr>Dokle smo stigli</vt:lpstr>
      <vt:lpstr>Algoritmi za pretraživanje</vt:lpstr>
      <vt:lpstr>Brute force algoritam</vt:lpstr>
      <vt:lpstr>“Podijeli pa vladaj” algoritam</vt:lpstr>
      <vt:lpstr>Primjer</vt:lpstr>
      <vt:lpstr>Složenost binarnog pretraživanja</vt:lpstr>
      <vt:lpstr>Binarno pretraživanje - sami</vt:lpstr>
      <vt:lpstr>Algoritmi za sortiranje</vt:lpstr>
      <vt:lpstr>Metod ponovljenog minimuma</vt:lpstr>
      <vt:lpstr>Metod ponovljenog minimuma</vt:lpstr>
      <vt:lpstr>Metod ponovljenog minimuma</vt:lpstr>
      <vt:lpstr>Bubble sort</vt:lpstr>
      <vt:lpstr>Bubble sort algoritam</vt:lpstr>
      <vt:lpstr>Bubble sort algoritam</vt:lpstr>
      <vt:lpstr>Ostali algoritmi za sortiranje</vt:lpstr>
      <vt:lpstr>typedef</vt:lpstr>
      <vt:lpstr>const kvalifikator tipa</vt:lpstr>
      <vt:lpstr>Konstantni pokazivači</vt:lpstr>
      <vt:lpstr>Konstantni argumenti funkcije</vt:lpstr>
      <vt:lpstr>Promjena konstante</vt:lpstr>
      <vt:lpstr>Pretprocesor</vt:lpstr>
      <vt:lpstr>Pretprocesor</vt:lpstr>
      <vt:lpstr>#define</vt:lpstr>
      <vt:lpstr>#define</vt:lpstr>
      <vt:lpstr>#define</vt:lpstr>
      <vt:lpstr>#define</vt:lpstr>
      <vt:lpstr>Uslovno izvršavanje</vt:lpstr>
      <vt:lpstr>Ostale direktive pretprocesora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533</cp:revision>
  <dcterms:created xsi:type="dcterms:W3CDTF">2004-08-23T07:37:27Z</dcterms:created>
  <dcterms:modified xsi:type="dcterms:W3CDTF">2021-04-04T13:34:42Z</dcterms:modified>
</cp:coreProperties>
</file>