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32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6" r:id="rId14"/>
    <p:sldId id="269" r:id="rId15"/>
    <p:sldId id="270" r:id="rId16"/>
    <p:sldId id="271" r:id="rId17"/>
    <p:sldId id="272" r:id="rId18"/>
    <p:sldId id="274" r:id="rId19"/>
    <p:sldId id="277" r:id="rId20"/>
    <p:sldId id="279" r:id="rId21"/>
    <p:sldId id="273" r:id="rId22"/>
    <p:sldId id="275" r:id="rId23"/>
    <p:sldId id="276" r:id="rId24"/>
    <p:sldId id="278" r:id="rId25"/>
    <p:sldId id="280" r:id="rId26"/>
    <p:sldId id="281" r:id="rId27"/>
    <p:sldId id="282" r:id="rId28"/>
    <p:sldId id="283" r:id="rId29"/>
    <p:sldId id="284" r:id="rId30"/>
    <p:sldId id="285" r:id="rId31"/>
  </p:sldIdLst>
  <p:sldSz cx="9144000" cy="6858000" type="screen4x3"/>
  <p:notesSz cx="9942513" cy="676116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81" autoAdjust="0"/>
    <p:restoredTop sz="94649" autoAdjust="0"/>
  </p:normalViewPr>
  <p:slideViewPr>
    <p:cSldViewPr showGuides="1">
      <p:cViewPr varScale="1">
        <p:scale>
          <a:sx n="121" d="100"/>
          <a:sy n="121" d="100"/>
        </p:scale>
        <p:origin x="1392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8475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34038" y="0"/>
            <a:ext cx="4308475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23025"/>
            <a:ext cx="4308475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34038" y="6423025"/>
            <a:ext cx="4308475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fld id="{FED2E198-A687-48F7-A71B-919CC5E20B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9067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Freeform 3" descr="CITTEXT"/>
            <p:cNvSpPr>
              <a:spLocks/>
            </p:cNvSpPr>
            <p:nvPr/>
          </p:nvSpPr>
          <p:spPr bwMode="auto">
            <a:xfrm>
              <a:off x="0" y="0"/>
              <a:ext cx="1824" cy="4320"/>
            </a:xfrm>
            <a:custGeom>
              <a:avLst/>
              <a:gdLst>
                <a:gd name="T0" fmla="*/ 0 w 1824"/>
                <a:gd name="T1" fmla="*/ 6152 h 3840"/>
                <a:gd name="T2" fmla="*/ 0 w 1824"/>
                <a:gd name="T3" fmla="*/ 0 h 3840"/>
                <a:gd name="T4" fmla="*/ 1824 w 1824"/>
                <a:gd name="T5" fmla="*/ 0 h 3840"/>
                <a:gd name="T6" fmla="*/ 583 w 1824"/>
                <a:gd name="T7" fmla="*/ 6152 h 3840"/>
                <a:gd name="T8" fmla="*/ 0 w 1824"/>
                <a:gd name="T9" fmla="*/ 6152 h 38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24" h="3840">
                  <a:moveTo>
                    <a:pt x="0" y="3840"/>
                  </a:moveTo>
                  <a:lnTo>
                    <a:pt x="0" y="0"/>
                  </a:lnTo>
                  <a:lnTo>
                    <a:pt x="1824" y="0"/>
                  </a:lnTo>
                  <a:cubicBezTo>
                    <a:pt x="74" y="1204"/>
                    <a:pt x="465" y="3655"/>
                    <a:pt x="583" y="3840"/>
                  </a:cubicBezTo>
                  <a:cubicBezTo>
                    <a:pt x="291" y="3840"/>
                    <a:pt x="0" y="3840"/>
                    <a:pt x="0" y="3840"/>
                  </a:cubicBezTo>
                  <a:close/>
                </a:path>
              </a:pathLst>
            </a:cu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7" name="Picture 5" descr="CITBANN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9" name="Group 7"/>
            <p:cNvGrpSpPr>
              <a:grpSpLocks/>
            </p:cNvGrpSpPr>
            <p:nvPr userDrawn="1"/>
          </p:nvGrpSpPr>
          <p:grpSpPr bwMode="auto">
            <a:xfrm>
              <a:off x="0" y="2256"/>
              <a:ext cx="3642" cy="94"/>
              <a:chOff x="0" y="2256"/>
              <a:chExt cx="3642" cy="94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0" y="2310"/>
                <a:ext cx="3642" cy="1"/>
              </a:xfrm>
              <a:custGeom>
                <a:avLst/>
                <a:gdLst>
                  <a:gd name="T0" fmla="*/ 0 w 3642"/>
                  <a:gd name="T1" fmla="*/ 0 h 1"/>
                  <a:gd name="T2" fmla="*/ 3642 w 3642"/>
                  <a:gd name="T3" fmla="*/ 0 h 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642" h="1">
                    <a:moveTo>
                      <a:pt x="0" y="0"/>
                    </a:moveTo>
                    <a:lnTo>
                      <a:pt x="3642" y="0"/>
                    </a:ln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11" name="Group 9"/>
              <p:cNvGrpSpPr>
                <a:grpSpLocks/>
              </p:cNvGrpSpPr>
              <p:nvPr/>
            </p:nvGrpSpPr>
            <p:grpSpPr bwMode="auto">
              <a:xfrm>
                <a:off x="960" y="2256"/>
                <a:ext cx="1678" cy="94"/>
                <a:chOff x="419" y="1193"/>
                <a:chExt cx="1678" cy="94"/>
              </a:xfrm>
            </p:grpSpPr>
            <p:sp>
              <p:nvSpPr>
                <p:cNvPr id="12" name="Oval 10"/>
                <p:cNvSpPr>
                  <a:spLocks noChangeArrowheads="1"/>
                </p:cNvSpPr>
                <p:nvPr userDrawn="1"/>
              </p:nvSpPr>
              <p:spPr bwMode="auto">
                <a:xfrm>
                  <a:off x="419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3" name="Oval 11"/>
                <p:cNvSpPr>
                  <a:spLocks noChangeArrowheads="1"/>
                </p:cNvSpPr>
                <p:nvPr userDrawn="1"/>
              </p:nvSpPr>
              <p:spPr bwMode="auto">
                <a:xfrm>
                  <a:off x="947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4" name="Oval 12"/>
                <p:cNvSpPr>
                  <a:spLocks noChangeArrowheads="1"/>
                </p:cNvSpPr>
                <p:nvPr userDrawn="1"/>
              </p:nvSpPr>
              <p:spPr bwMode="auto">
                <a:xfrm>
                  <a:off x="1475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5" name="Oval 13"/>
                <p:cNvSpPr>
                  <a:spLocks noChangeArrowheads="1"/>
                </p:cNvSpPr>
                <p:nvPr userDrawn="1"/>
              </p:nvSpPr>
              <p:spPr bwMode="auto">
                <a:xfrm>
                  <a:off x="2003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</p:grpSp>
        </p:grpSp>
      </p:grpSp>
      <p:sp>
        <p:nvSpPr>
          <p:cNvPr id="4110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111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0386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1CE836-3B94-48DE-AD8F-447817FEA2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220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79DD3B-1B30-46D9-963B-7B6D5A1DE6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164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2700" y="609600"/>
            <a:ext cx="19431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609600"/>
            <a:ext cx="56769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33DEDC-E576-4604-9A42-BEAD01AE08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949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A1DC3F-E45F-4533-9E9C-7CB45A1828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5234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156AF4-7908-472C-A7EA-168E189A03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994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55119C-7840-4BA2-8F1D-D2E80B552E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4028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E58B31-9023-4E15-8F62-6F09A8C9B5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945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990377-F47D-47BA-9FEB-CAE7E5F87A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482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7FEC8D-8A9B-46D5-9C82-4CFE593F9C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5895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C85EA7-60E1-4713-98D2-1DC14E7DE0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9638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C43B19-5D8A-4FE2-A37B-F6164685F3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495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2400" y="0"/>
            <a:ext cx="8991600" cy="6858000"/>
            <a:chOff x="96" y="0"/>
            <a:chExt cx="5664" cy="4320"/>
          </a:xfrm>
        </p:grpSpPr>
        <p:sp>
          <p:nvSpPr>
            <p:cNvPr id="1032" name="Rectangle 3"/>
            <p:cNvSpPr>
              <a:spLocks noChangeArrowheads="1"/>
            </p:cNvSpPr>
            <p:nvPr userDrawn="1"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1033" name="Picture 4" descr="CITBANND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4" name="Rectangle 5"/>
            <p:cNvSpPr>
              <a:spLocks noChangeArrowheads="1"/>
            </p:cNvSpPr>
            <p:nvPr userDrawn="1"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5" name="Freeform 6"/>
            <p:cNvSpPr>
              <a:spLocks/>
            </p:cNvSpPr>
            <p:nvPr userDrawn="1"/>
          </p:nvSpPr>
          <p:spPr bwMode="auto">
            <a:xfrm>
              <a:off x="96" y="1248"/>
              <a:ext cx="4320" cy="3072"/>
            </a:xfrm>
            <a:custGeom>
              <a:avLst/>
              <a:gdLst>
                <a:gd name="T0" fmla="*/ 0 w 4320"/>
                <a:gd name="T1" fmla="*/ 2561 h 3264"/>
                <a:gd name="T2" fmla="*/ 0 w 4320"/>
                <a:gd name="T3" fmla="*/ 0 h 3264"/>
                <a:gd name="T4" fmla="*/ 4320 w 4320"/>
                <a:gd name="T5" fmla="*/ 0 h 326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20" h="3264">
                  <a:moveTo>
                    <a:pt x="0" y="3264"/>
                  </a:moveTo>
                  <a:lnTo>
                    <a:pt x="0" y="0"/>
                  </a:lnTo>
                  <a:lnTo>
                    <a:pt x="4320" y="0"/>
                  </a:lnTo>
                </a:path>
              </a:pathLst>
            </a:custGeom>
            <a:noFill/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9" name="Oval 7"/>
            <p:cNvSpPr>
              <a:spLocks noChangeArrowheads="1"/>
            </p:cNvSpPr>
            <p:nvPr userDrawn="1"/>
          </p:nvSpPr>
          <p:spPr bwMode="auto">
            <a:xfrm>
              <a:off x="419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0" name="Oval 8"/>
            <p:cNvSpPr>
              <a:spLocks noChangeArrowheads="1"/>
            </p:cNvSpPr>
            <p:nvPr userDrawn="1"/>
          </p:nvSpPr>
          <p:spPr bwMode="auto">
            <a:xfrm>
              <a:off x="947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1" name="Oval 9"/>
            <p:cNvSpPr>
              <a:spLocks noChangeArrowheads="1"/>
            </p:cNvSpPr>
            <p:nvPr userDrawn="1"/>
          </p:nvSpPr>
          <p:spPr bwMode="auto">
            <a:xfrm>
              <a:off x="1475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2" name="Oval 10"/>
            <p:cNvSpPr>
              <a:spLocks noChangeArrowheads="1"/>
            </p:cNvSpPr>
            <p:nvPr userDrawn="1"/>
          </p:nvSpPr>
          <p:spPr bwMode="auto">
            <a:xfrm>
              <a:off x="2003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1027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2133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18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854BB194-A926-47B3-A8C5-B083FF054B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Programiranje I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4038600"/>
            <a:ext cx="7239000" cy="1752600"/>
          </a:xfrm>
        </p:spPr>
        <p:txBody>
          <a:bodyPr/>
          <a:lstStyle/>
          <a:p>
            <a:pPr eaLnBrk="1" hangingPunct="1"/>
            <a:r>
              <a:rPr lang="sr-Latn-CS" smtClean="0"/>
              <a:t>Grafovi – Problem najkraćeg puta</a:t>
            </a:r>
          </a:p>
          <a:p>
            <a:pPr eaLnBrk="1" hangingPunct="1"/>
            <a:r>
              <a:rPr lang="sr-Latn-CS" smtClean="0"/>
              <a:t>Drveta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07460" y="609600"/>
            <a:ext cx="8915400" cy="1143000"/>
          </a:xfrm>
        </p:spPr>
        <p:txBody>
          <a:bodyPr/>
          <a:lstStyle/>
          <a:p>
            <a:pPr eaLnBrk="1" hangingPunct="1"/>
            <a:r>
              <a:rPr lang="sr-Latn-CS" dirty="0" smtClean="0"/>
              <a:t>Binarno stablo – Definicija i primjer</a:t>
            </a:r>
            <a:endParaRPr lang="en-US" dirty="0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057400"/>
            <a:ext cx="8458200" cy="1676400"/>
          </a:xfrm>
        </p:spPr>
        <p:txBody>
          <a:bodyPr/>
          <a:lstStyle/>
          <a:p>
            <a:pPr algn="just" eaLnBrk="1" hangingPunct="1"/>
            <a:r>
              <a:rPr lang="sr-Latn-CS" sz="2400" dirty="0" smtClean="0"/>
              <a:t>Binarno stablo je specijalni i najčešće korišćeni tip stabla. U njemu svaki čvor ne može da ima više od dva sina od kojih se jedan naziva </a:t>
            </a:r>
            <a:r>
              <a:rPr lang="sr-Latn-CS" sz="2400" u="sng" dirty="0" smtClean="0">
                <a:solidFill>
                  <a:srgbClr val="3333CC"/>
                </a:solidFill>
              </a:rPr>
              <a:t>lijevi sin</a:t>
            </a:r>
            <a:r>
              <a:rPr lang="sr-Latn-CS" sz="2400" dirty="0" smtClean="0"/>
              <a:t>, a drugi </a:t>
            </a:r>
            <a:r>
              <a:rPr lang="sr-Latn-CS" sz="2400" u="sng" dirty="0" smtClean="0">
                <a:solidFill>
                  <a:srgbClr val="FF0000"/>
                </a:solidFill>
              </a:rPr>
              <a:t>desni sin</a:t>
            </a:r>
            <a:r>
              <a:rPr lang="sr-Latn-CS" sz="2400" dirty="0" smtClean="0"/>
              <a:t> </a:t>
            </a:r>
            <a:r>
              <a:rPr lang="sr-Latn-CS" sz="1600" b="1" dirty="0" smtClean="0"/>
              <a:t>(ovo implicira eventualno postojanje lijevog i desnog podstabla)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  <p:sp>
        <p:nvSpPr>
          <p:cNvPr id="12292" name="Rectangle 5"/>
          <p:cNvSpPr>
            <a:spLocks noChangeArrowheads="1"/>
          </p:cNvSpPr>
          <p:nvPr/>
        </p:nvSpPr>
        <p:spPr bwMode="auto">
          <a:xfrm>
            <a:off x="3390900" y="26241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pic>
        <p:nvPicPr>
          <p:cNvPr id="12293" name="Picture 4" descr="Primer binarnog drvet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733800"/>
            <a:ext cx="4114800" cy="280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4724400" y="4481284"/>
            <a:ext cx="4191000" cy="14465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n-US" sz="2200" dirty="0" smtClean="0">
                <a:latin typeface="Tahoma" pitchFamily="34" charset="0"/>
              </a:rPr>
              <a:t>V</a:t>
            </a:r>
            <a:r>
              <a:rPr lang="sr-Latn-CS" sz="2200" dirty="0" smtClean="0">
                <a:latin typeface="Tahoma" pitchFamily="34" charset="0"/>
              </a:rPr>
              <a:t>izuelizacij</a:t>
            </a:r>
            <a:r>
              <a:rPr lang="en-US" sz="2200" dirty="0" smtClean="0">
                <a:latin typeface="Tahoma" pitchFamily="34" charset="0"/>
              </a:rPr>
              <a:t>a</a:t>
            </a:r>
            <a:r>
              <a:rPr lang="sr-Latn-CS" sz="2200" dirty="0" smtClean="0">
                <a:latin typeface="Tahoma" pitchFamily="34" charset="0"/>
              </a:rPr>
              <a:t> </a:t>
            </a:r>
            <a:r>
              <a:rPr lang="sr-Latn-CS" sz="2200" dirty="0">
                <a:latin typeface="Tahoma" pitchFamily="34" charset="0"/>
              </a:rPr>
              <a:t>jednog binarnog </a:t>
            </a:r>
            <a:r>
              <a:rPr lang="sr-Latn-CS" sz="2200" dirty="0" smtClean="0">
                <a:latin typeface="Tahoma" pitchFamily="34" charset="0"/>
              </a:rPr>
              <a:t>stabla sa </a:t>
            </a:r>
            <a:r>
              <a:rPr lang="sr-Latn-CS" sz="2200" dirty="0">
                <a:latin typeface="Tahoma" pitchFamily="34" charset="0"/>
              </a:rPr>
              <a:t>ilustracijom nekih od važnih pojmova (kor</a:t>
            </a:r>
            <a:r>
              <a:rPr lang="en-US" sz="2200" dirty="0">
                <a:latin typeface="Tahoma" pitchFamily="34" charset="0"/>
              </a:rPr>
              <a:t>i</a:t>
            </a:r>
            <a:r>
              <a:rPr lang="sr-Latn-CS" sz="2200" dirty="0">
                <a:latin typeface="Tahoma" pitchFamily="34" charset="0"/>
              </a:rPr>
              <a:t>jen, listovi, lijevi i desni sin i visina drveta).</a:t>
            </a:r>
            <a:endParaRPr lang="en-US" sz="2200" dirty="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9144000" cy="1143000"/>
          </a:xfrm>
        </p:spPr>
        <p:txBody>
          <a:bodyPr/>
          <a:lstStyle/>
          <a:p>
            <a:pPr eaLnBrk="1" hangingPunct="1"/>
            <a:r>
              <a:rPr lang="sr-Latn-CS" dirty="0" smtClean="0"/>
              <a:t>Predstava stabla preko podnizova</a:t>
            </a:r>
            <a:endParaRPr lang="en-US" dirty="0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33600"/>
            <a:ext cx="8534400" cy="4114800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Čvorovi stabla se mogu predstaviti preko struktura. Kako se mogu predstaviti veze između čvorova stabla?</a:t>
            </a:r>
          </a:p>
          <a:p>
            <a:pPr algn="just" eaLnBrk="1" hangingPunct="1">
              <a:spcBef>
                <a:spcPct val="0"/>
              </a:spcBef>
              <a:spcAft>
                <a:spcPts val="1200"/>
              </a:spcAft>
            </a:pPr>
            <a:r>
              <a:rPr lang="en-US" sz="2400" dirty="0" err="1" smtClean="0"/>
              <a:t>Jedan</a:t>
            </a:r>
            <a:r>
              <a:rPr lang="en-US" sz="2400" dirty="0" smtClean="0"/>
              <a:t> od</a:t>
            </a:r>
            <a:r>
              <a:rPr lang="sr-Latn-CS" sz="2400" dirty="0" smtClean="0"/>
              <a:t> način</a:t>
            </a:r>
            <a:r>
              <a:rPr lang="en-US" sz="2400" dirty="0" smtClean="0"/>
              <a:t>a</a:t>
            </a:r>
            <a:r>
              <a:rPr lang="sr-Latn-CS" sz="2400" dirty="0" smtClean="0"/>
              <a:t> </a:t>
            </a:r>
            <a:r>
              <a:rPr lang="sr-Latn-CS" sz="2400" dirty="0" smtClean="0"/>
              <a:t>predstavljanja </a:t>
            </a:r>
            <a:r>
              <a:rPr lang="sr-Latn-CS" sz="2400" dirty="0" smtClean="0"/>
              <a:t>stabl</a:t>
            </a:r>
            <a:r>
              <a:rPr lang="en-US" sz="2400" dirty="0" smtClean="0"/>
              <a:t>a je</a:t>
            </a:r>
            <a:r>
              <a:rPr lang="sr-Latn-CS" sz="2400" dirty="0" smtClean="0"/>
              <a:t> </a:t>
            </a:r>
            <a:r>
              <a:rPr lang="sr-Latn-CS" sz="2400" dirty="0" smtClean="0"/>
              <a:t>preko nizova </a:t>
            </a:r>
            <a:r>
              <a:rPr lang="sr-Latn-CS" sz="2400" dirty="0" smtClean="0">
                <a:solidFill>
                  <a:srgbClr val="3333CC"/>
                </a:solidFill>
              </a:rPr>
              <a:t>LEFTSON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3333CC"/>
                </a:solidFill>
              </a:rPr>
              <a:t>RIGHTSON</a:t>
            </a:r>
            <a:r>
              <a:rPr lang="sr-Latn-CS" sz="2400" dirty="0" smtClean="0"/>
              <a:t>. </a:t>
            </a:r>
            <a:r>
              <a:rPr lang="en-US" sz="2400" dirty="0" err="1" smtClean="0"/>
              <a:t>Ovi</a:t>
            </a:r>
            <a:r>
              <a:rPr lang="en-US" sz="2400" dirty="0" smtClean="0"/>
              <a:t> </a:t>
            </a:r>
            <a:r>
              <a:rPr lang="sr-Latn-CS" sz="2400" dirty="0" smtClean="0"/>
              <a:t>nizov</a:t>
            </a:r>
            <a:r>
              <a:rPr lang="en-US" sz="2400" dirty="0" err="1" smtClean="0"/>
              <a:t>i</a:t>
            </a:r>
            <a:r>
              <a:rPr lang="sr-Latn-CS" sz="2400" dirty="0" smtClean="0"/>
              <a:t> ima</a:t>
            </a:r>
            <a:r>
              <a:rPr lang="en-US" sz="2400" dirty="0" err="1" smtClean="0"/>
              <a:t>ju</a:t>
            </a:r>
            <a:r>
              <a:rPr lang="en-US" sz="2400" dirty="0" smtClean="0"/>
              <a:t> </a:t>
            </a:r>
            <a:r>
              <a:rPr lang="en-US" sz="2400" dirty="0" err="1" smtClean="0"/>
              <a:t>elemenata</a:t>
            </a:r>
            <a:r>
              <a:rPr lang="sr-Latn-CS" sz="2400" dirty="0" smtClean="0"/>
              <a:t> </a:t>
            </a:r>
            <a:r>
              <a:rPr lang="en-US" sz="2400" dirty="0" smtClean="0"/>
              <a:t>k</a:t>
            </a:r>
            <a:r>
              <a:rPr lang="sr-Latn-CS" sz="2400" dirty="0" smtClean="0"/>
              <a:t>oliko </a:t>
            </a:r>
            <a:r>
              <a:rPr lang="en-US" sz="2400" dirty="0" smtClean="0"/>
              <a:t>je</a:t>
            </a:r>
            <a:r>
              <a:rPr lang="sr-Latn-CS" sz="2400" dirty="0" smtClean="0"/>
              <a:t> </a:t>
            </a:r>
            <a:r>
              <a:rPr lang="sr-Latn-CS" sz="2400" dirty="0" smtClean="0"/>
              <a:t>čvorova u stablu. </a:t>
            </a:r>
            <a:endParaRPr lang="en-US" sz="2400" dirty="0" smtClean="0"/>
          </a:p>
          <a:p>
            <a:pPr algn="just"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b="1" dirty="0" smtClean="0">
                <a:solidFill>
                  <a:srgbClr val="FF0000"/>
                </a:solidFill>
              </a:rPr>
              <a:t>LEFTSON</a:t>
            </a:r>
            <a:r>
              <a:rPr lang="en-US" sz="2400" b="1" dirty="0" smtClean="0">
                <a:solidFill>
                  <a:srgbClr val="FF0000"/>
                </a:solidFill>
              </a:rPr>
              <a:t>[I]</a:t>
            </a:r>
            <a:r>
              <a:rPr lang="en-US" sz="2400" dirty="0" smtClean="0"/>
              <a:t> </a:t>
            </a:r>
            <a:r>
              <a:rPr lang="en-US" sz="2400" dirty="0" err="1" smtClean="0"/>
              <a:t>daje</a:t>
            </a:r>
            <a:r>
              <a:rPr lang="en-US" sz="2400" dirty="0" smtClean="0"/>
              <a:t> </a:t>
            </a:r>
            <a:r>
              <a:rPr lang="sr-Latn-CS" sz="2400" dirty="0" smtClean="0"/>
              <a:t>koji čvor je lijevi sin čvora </a:t>
            </a:r>
            <a:r>
              <a:rPr lang="sr-Latn-CS" sz="2400" b="1" dirty="0" smtClean="0">
                <a:solidFill>
                  <a:srgbClr val="3333CC"/>
                </a:solidFill>
              </a:rPr>
              <a:t>I</a:t>
            </a:r>
            <a:r>
              <a:rPr lang="sr-Latn-CS" sz="2400" dirty="0" smtClean="0"/>
              <a:t>, dok </a:t>
            </a:r>
            <a:r>
              <a:rPr lang="sr-Latn-CS" sz="2400" b="1" dirty="0" smtClean="0">
                <a:solidFill>
                  <a:srgbClr val="FF0000"/>
                </a:solidFill>
              </a:rPr>
              <a:t>RIGHTSON</a:t>
            </a:r>
            <a:r>
              <a:rPr lang="en-US" sz="2400" b="1" dirty="0" smtClean="0">
                <a:solidFill>
                  <a:srgbClr val="FF0000"/>
                </a:solidFill>
              </a:rPr>
              <a:t>[I]</a:t>
            </a:r>
            <a:r>
              <a:rPr lang="sr-Latn-CS" sz="2400" dirty="0" smtClean="0"/>
              <a:t> daje koji je čvor desni sin čvora </a:t>
            </a:r>
            <a:r>
              <a:rPr lang="sr-Latn-CS" sz="2400" b="1" dirty="0" smtClean="0">
                <a:solidFill>
                  <a:srgbClr val="3333CC"/>
                </a:solidFill>
              </a:rPr>
              <a:t>I</a:t>
            </a:r>
            <a:r>
              <a:rPr lang="sr-Latn-CS" sz="2400" dirty="0" smtClean="0"/>
              <a:t>. U slučaju da čvor </a:t>
            </a:r>
            <a:r>
              <a:rPr lang="sr-Latn-CS" sz="2400" b="1" dirty="0" smtClean="0">
                <a:solidFill>
                  <a:srgbClr val="3333CC"/>
                </a:solidFill>
              </a:rPr>
              <a:t>I</a:t>
            </a:r>
            <a:r>
              <a:rPr lang="sr-Latn-CS" sz="2400" dirty="0" smtClean="0"/>
              <a:t> nema nekog od sinova u odgovorajućem nizu se može upisati </a:t>
            </a:r>
            <a:r>
              <a:rPr lang="sr-Latn-CS" sz="2400" b="1" dirty="0" smtClean="0">
                <a:solidFill>
                  <a:srgbClr val="3333CC"/>
                </a:solidFill>
              </a:rPr>
              <a:t>0</a:t>
            </a:r>
            <a:r>
              <a:rPr lang="sr-Latn-CS" sz="2400" dirty="0" smtClean="0"/>
              <a:t> (u C-u je pogodniji upis </a:t>
            </a:r>
            <a:r>
              <a:rPr lang="sr-Latn-CS" sz="2400" b="1" dirty="0" smtClean="0">
                <a:solidFill>
                  <a:srgbClr val="3333CC"/>
                </a:solidFill>
              </a:rPr>
              <a:t>–1</a:t>
            </a:r>
            <a:r>
              <a:rPr lang="sr-Latn-CS" sz="2400" dirty="0" smtClean="0"/>
              <a:t>, pošto numerisanje čvorova može da se obavi kao kod nizova, od </a:t>
            </a:r>
            <a:r>
              <a:rPr lang="sr-Latn-CS" sz="2400" b="1" dirty="0" smtClean="0">
                <a:solidFill>
                  <a:srgbClr val="3333CC"/>
                </a:solidFill>
              </a:rPr>
              <a:t>0</a:t>
            </a:r>
            <a:r>
              <a:rPr lang="sr-Latn-CS" sz="2400" dirty="0" smtClean="0"/>
              <a:t> pa na dalje).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9144000" cy="1143000"/>
          </a:xfrm>
        </p:spPr>
        <p:txBody>
          <a:bodyPr/>
          <a:lstStyle/>
          <a:p>
            <a:pPr eaLnBrk="1" hangingPunct="1"/>
            <a:r>
              <a:rPr lang="sr-Latn-CS" smtClean="0"/>
              <a:t>Predstav</a:t>
            </a:r>
            <a:r>
              <a:rPr lang="en-US" smtClean="0"/>
              <a:t>ljanje</a:t>
            </a:r>
            <a:r>
              <a:rPr lang="sr-Latn-CS" smtClean="0"/>
              <a:t> preko podnizova</a:t>
            </a:r>
            <a:endParaRPr lang="en-US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334000"/>
            <a:ext cx="8229600" cy="1219200"/>
          </a:xfrm>
        </p:spPr>
        <p:txBody>
          <a:bodyPr/>
          <a:lstStyle/>
          <a:p>
            <a:pPr algn="just" eaLnBrk="1" hangingPunct="1"/>
            <a:r>
              <a:rPr lang="sr-Latn-CS" sz="2400" u="sng" dirty="0" smtClean="0"/>
              <a:t>Tumačenje:</a:t>
            </a:r>
            <a:r>
              <a:rPr lang="sr-Latn-CS" sz="2400" dirty="0" smtClean="0"/>
              <a:t> Čvor 1 ima dva sina od kojih je 2 lijevi, a 6 desni; čvor 2 ima oba sina i to čvor 3 lijevi i čvor 4 desni; čvor 3 je list pošto nema sinova itd.</a:t>
            </a:r>
            <a:endParaRPr lang="en-US" sz="2400" dirty="0" smtClean="0"/>
          </a:p>
        </p:txBody>
      </p:sp>
      <p:sp>
        <p:nvSpPr>
          <p:cNvPr id="14340" name="Rectangle 5"/>
          <p:cNvSpPr>
            <a:spLocks noChangeArrowheads="1"/>
          </p:cNvSpPr>
          <p:nvPr/>
        </p:nvSpPr>
        <p:spPr bwMode="auto">
          <a:xfrm>
            <a:off x="2828925" y="26765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pic>
        <p:nvPicPr>
          <p:cNvPr id="14341" name="Picture 4" descr="Leftson_rights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286000"/>
            <a:ext cx="6705600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Potpuno binarno stablo</a:t>
            </a:r>
            <a:endParaRPr lang="en-US" dirty="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0975" y="2105024"/>
            <a:ext cx="8734426" cy="2009775"/>
          </a:xfrm>
        </p:spPr>
        <p:txBody>
          <a:bodyPr/>
          <a:lstStyle/>
          <a:p>
            <a:pPr algn="just" eaLnBrk="1" hangingPunct="1"/>
            <a:r>
              <a:rPr lang="sr-Latn-CS" sz="2400" dirty="0" smtClean="0"/>
              <a:t>Kod </a:t>
            </a:r>
            <a:r>
              <a:rPr lang="sr-Latn-CS" sz="2400" u="sng" dirty="0" smtClean="0">
                <a:solidFill>
                  <a:srgbClr val="3333CC"/>
                </a:solidFill>
              </a:rPr>
              <a:t>potpunog binarnog stabla</a:t>
            </a:r>
            <a:r>
              <a:rPr lang="sr-Latn-CS" sz="2400" dirty="0"/>
              <a:t> </a:t>
            </a:r>
            <a:r>
              <a:rPr lang="sr-Latn-CS" sz="2400" dirty="0" smtClean="0"/>
              <a:t>svi čvorovi osim listova imaju oba sina i svi listovi su na istom rastojanju od korijena.</a:t>
            </a:r>
          </a:p>
          <a:p>
            <a:pPr algn="just" eaLnBrk="1" hangingPunct="1"/>
            <a:r>
              <a:rPr lang="sr-Latn-CS" sz="2400" dirty="0">
                <a:latin typeface="Tahoma" pitchFamily="34" charset="0"/>
              </a:rPr>
              <a:t>Potpuno binarno stablo visine 3 ima 15 čvorova. Koliko čvorova ima potpuno binarno stablo visine </a:t>
            </a:r>
            <a:r>
              <a:rPr lang="sr-Latn-CS" sz="2400" dirty="0" smtClean="0">
                <a:latin typeface="Tahoma" pitchFamily="34" charset="0"/>
              </a:rPr>
              <a:t>4</a:t>
            </a:r>
            <a:r>
              <a:rPr lang="en-US" sz="2400" dirty="0">
                <a:latin typeface="Tahoma" pitchFamily="34" charset="0"/>
              </a:rPr>
              <a:t>?</a:t>
            </a:r>
            <a:r>
              <a:rPr lang="sr-Latn-CS" sz="2400" dirty="0" smtClean="0">
                <a:latin typeface="Tahoma" pitchFamily="34" charset="0"/>
              </a:rPr>
              <a:t> </a:t>
            </a:r>
            <a:r>
              <a:rPr lang="en-US" sz="2400" dirty="0" smtClean="0">
                <a:latin typeface="Tahoma" pitchFamily="34" charset="0"/>
              </a:rPr>
              <a:t>K</a:t>
            </a:r>
            <a:r>
              <a:rPr lang="sr-Latn-CS" sz="2400" dirty="0" smtClean="0">
                <a:latin typeface="Tahoma" pitchFamily="34" charset="0"/>
              </a:rPr>
              <a:t>oliko</a:t>
            </a:r>
            <a:r>
              <a:rPr lang="en-US" sz="2400" dirty="0" smtClean="0">
                <a:latin typeface="Tahoma" pitchFamily="34" charset="0"/>
              </a:rPr>
              <a:t> </a:t>
            </a:r>
            <a:r>
              <a:rPr lang="en-US" sz="2400" dirty="0" err="1" smtClean="0">
                <a:latin typeface="Tahoma" pitchFamily="34" charset="0"/>
              </a:rPr>
              <a:t>stablo</a:t>
            </a:r>
            <a:r>
              <a:rPr lang="sr-Latn-CS" sz="2400" dirty="0" smtClean="0">
                <a:latin typeface="Tahoma" pitchFamily="34" charset="0"/>
              </a:rPr>
              <a:t> </a:t>
            </a:r>
            <a:r>
              <a:rPr lang="sr-Latn-CS" sz="2400" dirty="0">
                <a:latin typeface="Tahoma" pitchFamily="34" charset="0"/>
              </a:rPr>
              <a:t>visine n?</a:t>
            </a:r>
            <a:endParaRPr lang="en-US" sz="2400" dirty="0" smtClean="0"/>
          </a:p>
        </p:txBody>
      </p:sp>
      <p:sp>
        <p:nvSpPr>
          <p:cNvPr id="15364" name="Rectangle 5"/>
          <p:cNvSpPr>
            <a:spLocks noChangeArrowheads="1"/>
          </p:cNvSpPr>
          <p:nvPr/>
        </p:nvSpPr>
        <p:spPr bwMode="auto">
          <a:xfrm>
            <a:off x="3167063" y="26670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pic>
        <p:nvPicPr>
          <p:cNvPr id="15365" name="Picture 4" descr="Potpuno binarno drv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4037228"/>
            <a:ext cx="4783750" cy="259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4724400" y="4310896"/>
            <a:ext cx="4255476" cy="1785104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sr-Latn-CS" sz="2000" dirty="0">
                <a:latin typeface="+mj-lt"/>
              </a:rPr>
              <a:t>Kod potpunog binarnog stabla usvaja se konvencija da čvor </a:t>
            </a:r>
            <a:r>
              <a:rPr lang="sr-Latn-CS" sz="2000" b="1" dirty="0">
                <a:solidFill>
                  <a:srgbClr val="FF0000"/>
                </a:solidFill>
                <a:latin typeface="+mj-lt"/>
              </a:rPr>
              <a:t>I</a:t>
            </a:r>
            <a:r>
              <a:rPr lang="sr-Latn-CS" sz="2000" dirty="0">
                <a:latin typeface="+mj-lt"/>
              </a:rPr>
              <a:t> ima lij</a:t>
            </a:r>
            <a:r>
              <a:rPr lang="en-US" sz="2000" dirty="0">
                <a:latin typeface="+mj-lt"/>
              </a:rPr>
              <a:t>e</a:t>
            </a:r>
            <a:r>
              <a:rPr lang="sr-Latn-CS" sz="2000" dirty="0">
                <a:latin typeface="+mj-lt"/>
              </a:rPr>
              <a:t>vog sina </a:t>
            </a:r>
            <a:r>
              <a:rPr lang="sr-Latn-CS" sz="2000" b="1" dirty="0">
                <a:solidFill>
                  <a:srgbClr val="FF0000"/>
                </a:solidFill>
                <a:latin typeface="+mj-lt"/>
              </a:rPr>
              <a:t>2I</a:t>
            </a:r>
            <a:r>
              <a:rPr lang="sr-Latn-CS" sz="2000" dirty="0">
                <a:latin typeface="+mj-lt"/>
              </a:rPr>
              <a:t> i desnog sina </a:t>
            </a:r>
            <a:r>
              <a:rPr lang="sr-Latn-CS" sz="2000" b="1" dirty="0">
                <a:solidFill>
                  <a:srgbClr val="FF0000"/>
                </a:solidFill>
                <a:latin typeface="+mj-lt"/>
              </a:rPr>
              <a:t>2I+1</a:t>
            </a:r>
            <a:r>
              <a:rPr lang="sr-Latn-CS" sz="2000" dirty="0">
                <a:latin typeface="+mj-lt"/>
              </a:rPr>
              <a:t>. </a:t>
            </a:r>
            <a:endParaRPr lang="sr-Latn-CS" sz="2000" dirty="0" smtClean="0">
              <a:latin typeface="+mj-lt"/>
            </a:endParaRPr>
          </a:p>
          <a:p>
            <a:pPr algn="just">
              <a:spcAft>
                <a:spcPts val="1200"/>
              </a:spcAft>
            </a:pPr>
            <a:r>
              <a:rPr lang="sr-Latn-CS" sz="2000" dirty="0" smtClean="0">
                <a:latin typeface="+mj-lt"/>
              </a:rPr>
              <a:t>Čvoru </a:t>
            </a:r>
            <a:r>
              <a:rPr lang="sr-Latn-CS" sz="2000" b="1" dirty="0">
                <a:solidFill>
                  <a:srgbClr val="FF0000"/>
                </a:solidFill>
                <a:latin typeface="+mj-lt"/>
              </a:rPr>
              <a:t>J</a:t>
            </a:r>
            <a:r>
              <a:rPr lang="sr-Latn-CS" sz="2000" dirty="0">
                <a:latin typeface="+mj-lt"/>
              </a:rPr>
              <a:t> otac je čvor </a:t>
            </a:r>
            <a:r>
              <a:rPr lang="en-US" sz="2000" b="1" dirty="0">
                <a:solidFill>
                  <a:srgbClr val="FF0000"/>
                </a:solidFill>
                <a:latin typeface="+mj-lt"/>
              </a:rPr>
              <a:t>[J/2]</a:t>
            </a:r>
            <a:r>
              <a:rPr lang="sr-Latn-CS" sz="2000" dirty="0">
                <a:latin typeface="+mj-lt"/>
              </a:rPr>
              <a:t>, </a:t>
            </a:r>
            <a:r>
              <a:rPr lang="en-US" sz="2000" dirty="0" err="1">
                <a:latin typeface="+mj-lt"/>
              </a:rPr>
              <a:t>gdje</a:t>
            </a:r>
            <a:r>
              <a:rPr lang="en-US" sz="2000" dirty="0">
                <a:latin typeface="+mj-lt"/>
              </a:rPr>
              <a:t> je </a:t>
            </a:r>
            <a:r>
              <a:rPr lang="en-US" sz="2000" b="1" dirty="0">
                <a:solidFill>
                  <a:srgbClr val="FF0000"/>
                </a:solidFill>
                <a:latin typeface="+mj-lt"/>
              </a:rPr>
              <a:t>[]</a:t>
            </a:r>
            <a:r>
              <a:rPr lang="en-US" sz="2000" dirty="0">
                <a:latin typeface="+mj-lt"/>
              </a:rPr>
              <a:t> operator </a:t>
            </a:r>
            <a:r>
              <a:rPr lang="sr-Latn-RS" sz="2000" dirty="0">
                <a:latin typeface="+mj-lt"/>
              </a:rPr>
              <a:t>zaokruživanja nadole</a:t>
            </a:r>
            <a:r>
              <a:rPr lang="sr-Latn-CS" sz="2000" dirty="0">
                <a:latin typeface="+mj-lt"/>
              </a:rPr>
              <a:t>.</a:t>
            </a:r>
            <a:endParaRPr lang="en-GB" sz="20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Obilazak stabla</a:t>
            </a:r>
            <a:endParaRPr lang="en-US" dirty="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514600"/>
            <a:ext cx="8382000" cy="3810000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Algoritmi nad stablom često podr</a:t>
            </a:r>
            <a:r>
              <a:rPr lang="en-US" sz="2400" dirty="0" smtClean="0"/>
              <a:t>a</a:t>
            </a:r>
            <a:r>
              <a:rPr lang="sr-Latn-CS" sz="2400" dirty="0" smtClean="0"/>
              <a:t>z</a:t>
            </a:r>
            <a:r>
              <a:rPr lang="en-US" sz="2400" dirty="0" smtClean="0"/>
              <a:t>u</a:t>
            </a:r>
            <a:r>
              <a:rPr lang="sr-Latn-CS" sz="2400" dirty="0" smtClean="0"/>
              <a:t>mijevaju da se svaki čvor stabla mora obići jednom. Sto</a:t>
            </a:r>
            <a:r>
              <a:rPr lang="en-US" sz="2400" dirty="0" smtClean="0"/>
              <a:t>g</a:t>
            </a:r>
            <a:r>
              <a:rPr lang="sr-Latn-CS" sz="2400" dirty="0" smtClean="0"/>
              <a:t>a se mora definisati jedinstvena metodologija za </a:t>
            </a:r>
            <a:r>
              <a:rPr lang="sr-Latn-CS" sz="2400" dirty="0" smtClean="0">
                <a:solidFill>
                  <a:srgbClr val="3333CC"/>
                </a:solidFill>
              </a:rPr>
              <a:t>obilazak stabla </a:t>
            </a:r>
            <a:r>
              <a:rPr lang="sr-Latn-CS" sz="2400" dirty="0" smtClean="0"/>
              <a:t>(eng. tree traversal).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sr-Latn-CS" sz="2400" dirty="0" smtClean="0"/>
              <a:t>Postoje tri metodologije obilaska:</a:t>
            </a:r>
          </a:p>
          <a:p>
            <a:pPr lvl="1" eaLnBrk="1" hangingPunct="1">
              <a:spcBef>
                <a:spcPct val="0"/>
              </a:spcBef>
              <a:spcAft>
                <a:spcPts val="600"/>
              </a:spcAft>
            </a:pPr>
            <a:r>
              <a:rPr lang="sr-Latn-CS" sz="2000" dirty="0" smtClean="0"/>
              <a:t>inorder (srednji redosljed)</a:t>
            </a:r>
          </a:p>
          <a:p>
            <a:pPr lvl="1" eaLnBrk="1" hangingPunct="1">
              <a:spcBef>
                <a:spcPct val="0"/>
              </a:spcBef>
              <a:spcAft>
                <a:spcPts val="600"/>
              </a:spcAft>
            </a:pPr>
            <a:r>
              <a:rPr lang="sr-Latn-ME" sz="2000" dirty="0" smtClean="0"/>
              <a:t>preorder</a:t>
            </a:r>
          </a:p>
          <a:p>
            <a:pPr lvl="1"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ME" sz="2000" dirty="0" smtClean="0"/>
              <a:t>postorder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533400"/>
            <a:ext cx="8686800" cy="1143000"/>
          </a:xfrm>
        </p:spPr>
        <p:txBody>
          <a:bodyPr/>
          <a:lstStyle/>
          <a:p>
            <a:pPr eaLnBrk="1" hangingPunct="1"/>
            <a:r>
              <a:rPr lang="sr-Latn-CS" smtClean="0"/>
              <a:t>Obilazak po srednjem redosljedu</a:t>
            </a:r>
            <a:endParaRPr lang="en-US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362200"/>
            <a:ext cx="4495800" cy="373380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sz="2400" dirty="0" smtClean="0"/>
              <a:t>O</a:t>
            </a:r>
            <a:r>
              <a:rPr lang="sr-Latn-CS" sz="2400" dirty="0" smtClean="0"/>
              <a:t>bila</a:t>
            </a:r>
            <a:r>
              <a:rPr lang="en-US" sz="2400" dirty="0" err="1" smtClean="0"/>
              <a:t>zak</a:t>
            </a:r>
            <a:r>
              <a:rPr lang="sr-Latn-CS" sz="2400" dirty="0" smtClean="0"/>
              <a:t> stabla po srednjem redosljedu </a:t>
            </a:r>
            <a:r>
              <a:rPr lang="en-US" sz="2400" dirty="0" smtClean="0"/>
              <a:t>se </a:t>
            </a:r>
            <a:r>
              <a:rPr lang="en-US" sz="2400" dirty="0" err="1" smtClean="0"/>
              <a:t>obavlja</a:t>
            </a:r>
            <a:r>
              <a:rPr lang="en-US" sz="2400" dirty="0" smtClean="0"/>
              <a:t> </a:t>
            </a:r>
            <a:r>
              <a:rPr lang="en-US" sz="2400" dirty="0" err="1" smtClean="0"/>
              <a:t>ovako</a:t>
            </a:r>
            <a:r>
              <a:rPr lang="sr-Latn-CS" sz="2400" dirty="0" smtClean="0"/>
              <a:t>:</a:t>
            </a:r>
            <a:endParaRPr lang="en-US" sz="2400" dirty="0" smtClean="0"/>
          </a:p>
          <a:p>
            <a:pPr lvl="1"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sz="2000" dirty="0" err="1" smtClean="0"/>
              <a:t>prvo</a:t>
            </a:r>
            <a:r>
              <a:rPr lang="en-US" sz="2000" dirty="0" smtClean="0"/>
              <a:t> se obi</a:t>
            </a:r>
            <a:r>
              <a:rPr lang="sr-Latn-CS" sz="2000" dirty="0" smtClean="0"/>
              <a:t>đe lijevo podstablo po</a:t>
            </a:r>
            <a:r>
              <a:rPr lang="en-US" sz="2000" dirty="0" smtClean="0"/>
              <a:t> </a:t>
            </a:r>
            <a:r>
              <a:rPr lang="sr-Latn-CS" sz="2000" dirty="0" smtClean="0"/>
              <a:t>srednjem redosljedu</a:t>
            </a:r>
            <a:r>
              <a:rPr lang="en-US" sz="2000" dirty="0" smtClean="0"/>
              <a:t>,</a:t>
            </a:r>
            <a:endParaRPr lang="sr-Latn-CS" sz="2000" dirty="0" smtClean="0"/>
          </a:p>
          <a:p>
            <a:pPr lvl="1"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sz="2000" dirty="0" smtClean="0"/>
              <a:t>z</a:t>
            </a:r>
            <a:r>
              <a:rPr lang="sr-Latn-CS" sz="2000" dirty="0" smtClean="0"/>
              <a:t>atim se posjeti korijen</a:t>
            </a:r>
            <a:r>
              <a:rPr lang="en-US" sz="2000" dirty="0" smtClean="0"/>
              <a:t> i</a:t>
            </a:r>
            <a:endParaRPr lang="sr-Latn-CS" sz="2000" dirty="0" smtClean="0"/>
          </a:p>
          <a:p>
            <a:pPr lvl="1"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sz="2000" dirty="0" smtClean="0"/>
              <a:t>n</a:t>
            </a:r>
            <a:r>
              <a:rPr lang="sr-Latn-CS" sz="2000" dirty="0" smtClean="0"/>
              <a:t>a kraju se posjeti i desno podstablo po srednjem redosljedu.</a:t>
            </a:r>
          </a:p>
          <a:p>
            <a:pPr algn="just" eaLnBrk="1" hangingPunct="1">
              <a:lnSpc>
                <a:spcPct val="90000"/>
              </a:lnSpc>
              <a:spcBef>
                <a:spcPts val="1200"/>
              </a:spcBef>
            </a:pPr>
            <a:r>
              <a:rPr lang="sr-Latn-CS" sz="2400" dirty="0" smtClean="0"/>
              <a:t>Ovakav način obilaska se još naziva </a:t>
            </a:r>
            <a:r>
              <a:rPr lang="sr-Latn-CS" sz="2400" b="1" dirty="0" smtClean="0">
                <a:solidFill>
                  <a:srgbClr val="3333CC"/>
                </a:solidFill>
              </a:rPr>
              <a:t>inorder</a:t>
            </a:r>
            <a:r>
              <a:rPr lang="sr-Latn-CS" sz="2400" dirty="0" smtClean="0"/>
              <a:t> obilazak.</a:t>
            </a:r>
            <a:endParaRPr lang="en-US" sz="2400" dirty="0" smtClean="0"/>
          </a:p>
        </p:txBody>
      </p:sp>
      <p:sp>
        <p:nvSpPr>
          <p:cNvPr id="17412" name="Rectangle 5"/>
          <p:cNvSpPr>
            <a:spLocks noChangeArrowheads="1"/>
          </p:cNvSpPr>
          <p:nvPr/>
        </p:nvSpPr>
        <p:spPr bwMode="auto">
          <a:xfrm>
            <a:off x="3843338" y="27527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pic>
        <p:nvPicPr>
          <p:cNvPr id="17413" name="Picture 4" descr="Inorder obilazak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9838" y="2362200"/>
            <a:ext cx="3941762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4914900" y="6188075"/>
            <a:ext cx="37338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400" b="1">
                <a:solidFill>
                  <a:srgbClr val="FF0000"/>
                </a:solidFill>
                <a:latin typeface="Tahoma" pitchFamily="34" charset="0"/>
              </a:rPr>
              <a:t>Primjer redosljeda obilaska čvorova po inorder obilasku.</a:t>
            </a:r>
            <a:endParaRPr lang="en-US" sz="1400" b="1">
              <a:solidFill>
                <a:srgbClr val="FF0000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Ostali tipovi obilazaka</a:t>
            </a:r>
            <a:endParaRPr lang="en-US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209800"/>
            <a:ext cx="8610600" cy="4495800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U prethodnom primjeru treba prvo posjetiti lijevo </a:t>
            </a:r>
            <a:r>
              <a:rPr lang="en-US" sz="2400" smtClean="0"/>
              <a:t>p</a:t>
            </a:r>
            <a:r>
              <a:rPr lang="sr-Latn-CS" sz="2400" smtClean="0"/>
              <a:t>odstablo po srednjem redosljedu. Lijev</a:t>
            </a:r>
            <a:r>
              <a:rPr lang="en-US" sz="2400" smtClean="0"/>
              <a:t>i</a:t>
            </a:r>
            <a:r>
              <a:rPr lang="sr-Latn-CS" sz="2400" smtClean="0"/>
              <a:t> sin korijena ima lijevog sina, a ovaj je list, pa se, dakl</a:t>
            </a:r>
            <a:r>
              <a:rPr lang="en-US" sz="2400" smtClean="0"/>
              <a:t>e</a:t>
            </a:r>
            <a:r>
              <a:rPr lang="sr-Latn-CS" sz="2400" smtClean="0"/>
              <a:t>, taj list prvi obilazi u cijelom drvetu, zatim njegov roditelj, pa desni dio lijevog podstabla. Zatim se obiđe</a:t>
            </a:r>
            <a:r>
              <a:rPr lang="en-US" sz="2400" smtClean="0"/>
              <a:t> kor</a:t>
            </a:r>
            <a:r>
              <a:rPr lang="sr-Latn-CS" sz="2400" smtClean="0"/>
              <a:t>i</a:t>
            </a:r>
            <a:r>
              <a:rPr lang="en-US" sz="2400" smtClean="0"/>
              <a:t>jen, pa desno pod</a:t>
            </a:r>
            <a:r>
              <a:rPr lang="sr-Latn-CS" sz="2400" smtClean="0"/>
              <a:t>s</a:t>
            </a:r>
            <a:r>
              <a:rPr lang="en-US" sz="2400" smtClean="0"/>
              <a:t>tablo</a:t>
            </a:r>
            <a:r>
              <a:rPr lang="sr-Latn-CS" sz="2400" smtClean="0"/>
              <a:t>,</a:t>
            </a:r>
            <a:r>
              <a:rPr lang="en-US" sz="2400" smtClean="0"/>
              <a:t> koje se ponovo obila</a:t>
            </a:r>
            <a:r>
              <a:rPr lang="sr-Latn-CS" sz="2400" smtClean="0"/>
              <a:t>z</a:t>
            </a:r>
            <a:r>
              <a:rPr lang="en-US" sz="2400" smtClean="0"/>
              <a:t>i na isti na</a:t>
            </a:r>
            <a:r>
              <a:rPr lang="sr-Latn-CS" sz="2400" smtClean="0"/>
              <a:t>čin, tj. njegovo lijevo podstablo, pa korijen desnog podstabla i na kraju njegovo desno podstablo.</a:t>
            </a:r>
          </a:p>
          <a:p>
            <a:pPr algn="just"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Pored inorder obilaska postoje i </a:t>
            </a:r>
            <a:r>
              <a:rPr lang="sr-Latn-CS" sz="2400" b="1" smtClean="0">
                <a:solidFill>
                  <a:srgbClr val="3333CC"/>
                </a:solidFill>
              </a:rPr>
              <a:t>preorder</a:t>
            </a:r>
            <a:r>
              <a:rPr lang="sr-Latn-CS" sz="2400" smtClean="0"/>
              <a:t> (prvo se obiđe korijen, pa lijevo podstablo, pa desno podstablo) i </a:t>
            </a:r>
            <a:r>
              <a:rPr lang="sr-Latn-CS" sz="2400" b="1" smtClean="0">
                <a:solidFill>
                  <a:srgbClr val="3333CC"/>
                </a:solidFill>
              </a:rPr>
              <a:t>postorder</a:t>
            </a:r>
            <a:r>
              <a:rPr lang="sr-Latn-CS" sz="2400" smtClean="0"/>
              <a:t> (prvo se obiđe lijevo i desno podstablo, pa na kraju korijen).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Obilasci - Primjer</a:t>
            </a:r>
            <a:endParaRPr lang="en-US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8001000" cy="4114800"/>
          </a:xfrm>
        </p:spPr>
        <p:txBody>
          <a:bodyPr/>
          <a:lstStyle/>
          <a:p>
            <a:pPr algn="just" eaLnBrk="1" hangingPunct="1"/>
            <a:r>
              <a:rPr lang="sr-Latn-CS" sz="2400" dirty="0" smtClean="0"/>
              <a:t>Slova riječi KOMPAJLER su postavljena u stablu po odgovarajućim obilascima. </a:t>
            </a:r>
            <a:r>
              <a:rPr lang="sr-Latn-CS" sz="2400" b="1" dirty="0" smtClean="0">
                <a:solidFill>
                  <a:srgbClr val="FF0000"/>
                </a:solidFill>
              </a:rPr>
              <a:t>Provjerite!</a:t>
            </a:r>
            <a:endParaRPr lang="en-US" sz="2400" b="1" dirty="0" smtClean="0">
              <a:solidFill>
                <a:srgbClr val="FF0000"/>
              </a:solidFill>
            </a:endParaRPr>
          </a:p>
        </p:txBody>
      </p:sp>
      <p:sp>
        <p:nvSpPr>
          <p:cNvPr id="19460" name="Rectangle 5"/>
          <p:cNvSpPr>
            <a:spLocks noChangeArrowheads="1"/>
          </p:cNvSpPr>
          <p:nvPr/>
        </p:nvSpPr>
        <p:spPr bwMode="auto">
          <a:xfrm>
            <a:off x="2171700" y="26241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pic>
        <p:nvPicPr>
          <p:cNvPr id="19461" name="Picture 4" descr="Obilasci-Prim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352800"/>
            <a:ext cx="8763000" cy="293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9144000" cy="1143000"/>
          </a:xfrm>
        </p:spPr>
        <p:txBody>
          <a:bodyPr/>
          <a:lstStyle/>
          <a:p>
            <a:pPr eaLnBrk="1" hangingPunct="1"/>
            <a:r>
              <a:rPr lang="sr-Latn-CS" sz="4200" smtClean="0"/>
              <a:t>Drvo preko samoreferentne strukture</a:t>
            </a:r>
            <a:endParaRPr lang="en-US" sz="4200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209800"/>
            <a:ext cx="8763000" cy="44958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sr-Latn-CS" sz="2400" dirty="0" smtClean="0"/>
              <a:t>Drugi način za realizaciju veza između čvorova stabla je preko samoreferentne strukture. Ova struktura sada mora</a:t>
            </a:r>
            <a:r>
              <a:rPr lang="en-US" sz="2400" dirty="0" smtClean="0"/>
              <a:t> </a:t>
            </a:r>
            <a:r>
              <a:rPr lang="sr-Latn-CS" sz="2400" dirty="0" smtClean="0"/>
              <a:t>imati dva </a:t>
            </a:r>
            <a:r>
              <a:rPr lang="en-US" sz="2400" dirty="0" err="1" smtClean="0"/>
              <a:t>pokaziva</a:t>
            </a:r>
            <a:r>
              <a:rPr lang="sr-Latn-CS" sz="2400" dirty="0" smtClean="0"/>
              <a:t>ča koji pokazuju na lijevog i desnog sina (kod binarnog drveta).</a:t>
            </a:r>
            <a:r>
              <a:rPr lang="en-US" sz="2400" dirty="0" smtClean="0"/>
              <a:t> </a:t>
            </a:r>
            <a:r>
              <a:rPr lang="en-US" sz="2400" dirty="0" err="1" smtClean="0"/>
              <a:t>Primjer</a:t>
            </a:r>
            <a:r>
              <a:rPr lang="en-US" sz="2400" dirty="0" smtClean="0"/>
              <a:t> </a:t>
            </a:r>
            <a:r>
              <a:rPr lang="en-US" sz="2400" dirty="0" err="1" smtClean="0"/>
              <a:t>strukture</a:t>
            </a:r>
            <a:r>
              <a:rPr lang="en-US" sz="2400" dirty="0" smtClean="0"/>
              <a:t> </a:t>
            </a:r>
            <a:r>
              <a:rPr lang="en-US" sz="2400" b="1" dirty="0" err="1" smtClean="0">
                <a:solidFill>
                  <a:srgbClr val="FF0000"/>
                </a:solidFill>
              </a:rPr>
              <a:t>drvo</a:t>
            </a:r>
            <a:r>
              <a:rPr lang="en-US" sz="2400" dirty="0" smtClean="0"/>
              <a:t>:</a:t>
            </a:r>
          </a:p>
          <a:p>
            <a:pPr marL="361950" indent="0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None/>
              <a:defRPr/>
            </a:pPr>
            <a:r>
              <a:rPr lang="en-US" sz="2400" dirty="0" err="1" smtClean="0">
                <a:solidFill>
                  <a:srgbClr val="FF0000"/>
                </a:solidFill>
              </a:rPr>
              <a:t>struct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drvo</a:t>
            </a:r>
            <a:r>
              <a:rPr lang="en-US" sz="2400" dirty="0" smtClean="0">
                <a:solidFill>
                  <a:srgbClr val="FF0000"/>
                </a:solidFill>
              </a:rPr>
              <a:t> {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	</a:t>
            </a:r>
            <a:r>
              <a:rPr lang="en-US" sz="2400" dirty="0" err="1" smtClean="0">
                <a:solidFill>
                  <a:srgbClr val="FF0000"/>
                </a:solidFill>
              </a:rPr>
              <a:t>int</a:t>
            </a:r>
            <a:r>
              <a:rPr lang="en-US" sz="2400" dirty="0" smtClean="0">
                <a:solidFill>
                  <a:srgbClr val="FF0000"/>
                </a:solidFill>
              </a:rPr>
              <a:t> i; 			</a:t>
            </a:r>
            <a:r>
              <a:rPr lang="sr-Latn-ME" sz="2400" dirty="0" smtClean="0">
                <a:solidFill>
                  <a:srgbClr val="FF0000"/>
                </a:solidFill>
              </a:rPr>
              <a:t>  </a:t>
            </a:r>
            <a:r>
              <a:rPr lang="en-US" sz="2400" dirty="0" smtClean="0">
                <a:solidFill>
                  <a:srgbClr val="FF0000"/>
                </a:solidFill>
              </a:rPr>
              <a:t>/</a:t>
            </a:r>
            <a:r>
              <a:rPr lang="sr-Latn-ME" sz="2400" dirty="0" smtClean="0">
                <a:solidFill>
                  <a:srgbClr val="FF0000"/>
                </a:solidFill>
              </a:rPr>
              <a:t>/ </a:t>
            </a:r>
            <a:r>
              <a:rPr lang="en-US" sz="2400" dirty="0" smtClean="0">
                <a:solidFill>
                  <a:srgbClr val="FF0000"/>
                </a:solidFill>
              </a:rPr>
              <a:t>i </a:t>
            </a:r>
            <a:r>
              <a:rPr lang="en-US" sz="2400" dirty="0" err="1" smtClean="0">
                <a:solidFill>
                  <a:srgbClr val="FF0000"/>
                </a:solidFill>
              </a:rPr>
              <a:t>ostali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podaci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članovi</a:t>
            </a:r>
            <a:br>
              <a:rPr lang="sr-Latn-C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	</a:t>
            </a:r>
            <a:r>
              <a:rPr lang="sr-Latn-CS" sz="2400" dirty="0" smtClean="0">
                <a:solidFill>
                  <a:srgbClr val="FF0000"/>
                </a:solidFill>
              </a:rPr>
              <a:t>struct drvo *</a:t>
            </a:r>
            <a:r>
              <a:rPr lang="sr-Latn-CS" sz="2400" b="1" dirty="0" smtClean="0">
                <a:solidFill>
                  <a:srgbClr val="FF0000"/>
                </a:solidFill>
              </a:rPr>
              <a:t>left</a:t>
            </a:r>
            <a:r>
              <a:rPr lang="sr-Latn-CS" sz="2400" dirty="0" smtClean="0">
                <a:solidFill>
                  <a:srgbClr val="FF0000"/>
                </a:solidFill>
              </a:rPr>
              <a:t>;</a:t>
            </a:r>
            <a:r>
              <a:rPr lang="en-US" sz="2400" dirty="0" smtClean="0">
                <a:solidFill>
                  <a:srgbClr val="FF0000"/>
                </a:solidFill>
              </a:rPr>
              <a:t>	</a:t>
            </a:r>
            <a:r>
              <a:rPr lang="sr-Latn-ME" sz="2400" dirty="0" smtClean="0">
                <a:solidFill>
                  <a:srgbClr val="FF0000"/>
                </a:solidFill>
              </a:rPr>
              <a:t>  </a:t>
            </a:r>
            <a:r>
              <a:rPr lang="en-US" sz="2400" dirty="0" smtClean="0">
                <a:solidFill>
                  <a:srgbClr val="FF0000"/>
                </a:solidFill>
              </a:rPr>
              <a:t>/</a:t>
            </a:r>
            <a:r>
              <a:rPr lang="sr-Latn-ME" sz="2400" dirty="0" smtClean="0">
                <a:solidFill>
                  <a:srgbClr val="FF0000"/>
                </a:solidFill>
              </a:rPr>
              <a:t>/ </a:t>
            </a:r>
            <a:r>
              <a:rPr lang="en-US" sz="2400" dirty="0" err="1" smtClean="0">
                <a:solidFill>
                  <a:srgbClr val="FF0000"/>
                </a:solidFill>
              </a:rPr>
              <a:t>pokaziva</a:t>
            </a:r>
            <a:r>
              <a:rPr lang="sr-Latn-CS" sz="2400" dirty="0" smtClean="0">
                <a:solidFill>
                  <a:srgbClr val="FF0000"/>
                </a:solidFill>
              </a:rPr>
              <a:t>č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na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lijevo</a:t>
            </a:r>
            <a:r>
              <a:rPr lang="sr-Latn-CS" sz="2400" dirty="0" smtClean="0">
                <a:solidFill>
                  <a:srgbClr val="FF0000"/>
                </a:solidFill>
              </a:rPr>
              <a:t>g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sina</a:t>
            </a:r>
            <a:r>
              <a:rPr lang="en-US" sz="2400" dirty="0" smtClean="0">
                <a:solidFill>
                  <a:srgbClr val="FF0000"/>
                </a:solidFill>
              </a:rPr>
              <a:t> 	</a:t>
            </a:r>
            <a:r>
              <a:rPr lang="sr-Latn-CS" sz="2400" dirty="0" smtClean="0">
                <a:solidFill>
                  <a:srgbClr val="FF0000"/>
                </a:solidFill>
              </a:rPr>
              <a:t/>
            </a:r>
            <a:br>
              <a:rPr lang="sr-Latn-C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	</a:t>
            </a:r>
            <a:r>
              <a:rPr lang="sr-Latn-CS" sz="2400" dirty="0" smtClean="0">
                <a:solidFill>
                  <a:srgbClr val="FF0000"/>
                </a:solidFill>
              </a:rPr>
              <a:t>struct drvo *</a:t>
            </a:r>
            <a:r>
              <a:rPr lang="sr-Latn-CS" sz="2400" b="1" dirty="0" smtClean="0">
                <a:solidFill>
                  <a:srgbClr val="FF0000"/>
                </a:solidFill>
              </a:rPr>
              <a:t>right</a:t>
            </a:r>
            <a:r>
              <a:rPr lang="sr-Latn-CS" sz="2400" dirty="0" smtClean="0">
                <a:solidFill>
                  <a:srgbClr val="FF0000"/>
                </a:solidFill>
              </a:rPr>
              <a:t>; </a:t>
            </a:r>
            <a:r>
              <a:rPr lang="en-US" sz="2400" dirty="0" smtClean="0">
                <a:solidFill>
                  <a:srgbClr val="FF0000"/>
                </a:solidFill>
              </a:rPr>
              <a:t>	</a:t>
            </a:r>
            <a:r>
              <a:rPr lang="sr-Latn-ME" sz="2400" dirty="0" smtClean="0">
                <a:solidFill>
                  <a:srgbClr val="FF0000"/>
                </a:solidFill>
              </a:rPr>
              <a:t>  </a:t>
            </a:r>
            <a:r>
              <a:rPr lang="en-US" sz="2400" dirty="0" smtClean="0">
                <a:solidFill>
                  <a:srgbClr val="FF0000"/>
                </a:solidFill>
              </a:rPr>
              <a:t>/</a:t>
            </a:r>
            <a:r>
              <a:rPr lang="sr-Latn-ME" sz="2400" dirty="0" smtClean="0">
                <a:solidFill>
                  <a:srgbClr val="FF0000"/>
                </a:solidFill>
              </a:rPr>
              <a:t>/ </a:t>
            </a:r>
            <a:r>
              <a:rPr lang="en-US" sz="2400" dirty="0" err="1" smtClean="0">
                <a:solidFill>
                  <a:srgbClr val="FF0000"/>
                </a:solidFill>
              </a:rPr>
              <a:t>pokaziva</a:t>
            </a:r>
            <a:r>
              <a:rPr lang="sr-Latn-CS" sz="2400" dirty="0" smtClean="0">
                <a:solidFill>
                  <a:srgbClr val="FF0000"/>
                </a:solidFill>
              </a:rPr>
              <a:t>č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na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desnog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sina</a:t>
            </a:r>
            <a:r>
              <a:rPr lang="en-US" sz="2400" dirty="0" smtClean="0">
                <a:solidFill>
                  <a:srgbClr val="FF0000"/>
                </a:solidFill>
              </a:rPr>
              <a:t/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}</a:t>
            </a:r>
          </a:p>
          <a:p>
            <a:pPr algn="just" eaLnBrk="1" hangingPunct="1">
              <a:lnSpc>
                <a:spcPct val="90000"/>
              </a:lnSpc>
              <a:defRPr/>
            </a:pPr>
            <a:r>
              <a:rPr lang="en-US" sz="2400" dirty="0" err="1" smtClean="0"/>
              <a:t>Ukoliko</a:t>
            </a:r>
            <a:r>
              <a:rPr lang="en-US" sz="2400" dirty="0" smtClean="0"/>
              <a:t> </a:t>
            </a:r>
            <a:r>
              <a:rPr lang="en-US" sz="2400" dirty="0" err="1" smtClean="0"/>
              <a:t>drvo</a:t>
            </a:r>
            <a:r>
              <a:rPr lang="en-US" sz="2400" dirty="0" smtClean="0"/>
              <a:t> </a:t>
            </a:r>
            <a:r>
              <a:rPr lang="en-US" sz="2400" dirty="0" err="1" smtClean="0"/>
              <a:t>nema</a:t>
            </a:r>
            <a:r>
              <a:rPr lang="en-US" sz="2400" dirty="0" smtClean="0"/>
              <a:t> </a:t>
            </a:r>
            <a:r>
              <a:rPr lang="en-US" sz="2400" dirty="0" err="1" smtClean="0"/>
              <a:t>nekog</a:t>
            </a:r>
            <a:r>
              <a:rPr lang="en-US" sz="2400" dirty="0" smtClean="0"/>
              <a:t> od </a:t>
            </a:r>
            <a:r>
              <a:rPr lang="en-US" sz="2400" dirty="0" err="1" smtClean="0"/>
              <a:t>sinova</a:t>
            </a:r>
            <a:r>
              <a:rPr lang="en-US" sz="2400" dirty="0" smtClean="0"/>
              <a:t> </a:t>
            </a:r>
            <a:r>
              <a:rPr lang="en-US" sz="2400" dirty="0" err="1" smtClean="0"/>
              <a:t>odgovaraju</a:t>
            </a:r>
            <a:r>
              <a:rPr lang="sr-Latn-CS" sz="2400" dirty="0" smtClean="0"/>
              <a:t>ći pokazivač je </a:t>
            </a:r>
            <a:r>
              <a:rPr lang="sr-Latn-CS" sz="2400" dirty="0" smtClean="0">
                <a:solidFill>
                  <a:srgbClr val="3333CC"/>
                </a:solidFill>
              </a:rPr>
              <a:t>NULL</a:t>
            </a:r>
            <a:r>
              <a:rPr lang="sr-Latn-CS" sz="2400" dirty="0" smtClean="0"/>
              <a:t>. Svi algoritmi koji rade sa drvetom polaze od </a:t>
            </a:r>
            <a:r>
              <a:rPr lang="en-US" sz="2400" dirty="0" err="1" smtClean="0"/>
              <a:t>korjena</a:t>
            </a:r>
            <a:r>
              <a:rPr lang="sr-Latn-CS" sz="2400" dirty="0" smtClean="0"/>
              <a:t>, pa je, stoga, pokazivač na glavu drveta uobičajeni podatak koji se proslijeđuje funkcijama </a:t>
            </a:r>
            <a:r>
              <a:rPr lang="en-US" sz="2400" dirty="0" err="1" smtClean="0"/>
              <a:t>za</a:t>
            </a:r>
            <a:r>
              <a:rPr lang="en-US" sz="2400" dirty="0" smtClean="0"/>
              <a:t> rad</a:t>
            </a:r>
            <a:r>
              <a:rPr lang="sr-Latn-CS" sz="2400" dirty="0" smtClean="0"/>
              <a:t> sa drvetom.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609600"/>
            <a:ext cx="8763000" cy="1143000"/>
          </a:xfrm>
        </p:spPr>
        <p:txBody>
          <a:bodyPr/>
          <a:lstStyle/>
          <a:p>
            <a:pPr eaLnBrk="1" hangingPunct="1"/>
            <a:r>
              <a:rPr lang="sr-Latn-CS" smtClean="0"/>
              <a:t>Formiranje drveta preko struktura</a:t>
            </a:r>
            <a:endParaRPr lang="en-US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209800"/>
            <a:ext cx="8686800" cy="44958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defRPr/>
            </a:pPr>
            <a:r>
              <a:rPr lang="sr-Latn-CS" sz="2400" dirty="0" smtClean="0"/>
              <a:t>U programu koji formira drvo (jedna </a:t>
            </a:r>
            <a:r>
              <a:rPr lang="en-US" sz="2400" dirty="0" err="1" smtClean="0"/>
              <a:t>jednostavna</a:t>
            </a:r>
            <a:r>
              <a:rPr lang="sr-Latn-CS" sz="2400" dirty="0" smtClean="0"/>
              <a:t> </a:t>
            </a:r>
            <a:r>
              <a:rPr lang="sr-Latn-CS" sz="2400" dirty="0" smtClean="0"/>
              <a:t>aplikacija, data je u zbirci zadataka, primjer </a:t>
            </a:r>
            <a:r>
              <a:rPr lang="sr-Latn-CS" sz="2400" dirty="0" smtClean="0"/>
              <a:t>2.1</a:t>
            </a:r>
            <a:r>
              <a:rPr lang="en-US" sz="2400" dirty="0" smtClean="0"/>
              <a:t>2</a:t>
            </a:r>
            <a:r>
              <a:rPr lang="sr-Latn-CS" sz="2400" dirty="0" smtClean="0"/>
              <a:t>.1</a:t>
            </a:r>
            <a:r>
              <a:rPr lang="sr-Latn-CS" sz="2400" dirty="0" smtClean="0"/>
              <a:t>) potrebno je imati nekoliko pokazivača na strukture tipa </a:t>
            </a:r>
            <a:r>
              <a:rPr lang="sr-Latn-CS" sz="2400" b="1" dirty="0" smtClean="0">
                <a:solidFill>
                  <a:srgbClr val="FF0000"/>
                </a:solidFill>
              </a:rPr>
              <a:t>drvo</a:t>
            </a:r>
            <a:r>
              <a:rPr lang="sr-Latn-CS" sz="2400" dirty="0" smtClean="0"/>
              <a:t>. N</a:t>
            </a:r>
            <a:r>
              <a:rPr lang="en-US" sz="2400" dirty="0" smtClean="0"/>
              <a:t>a </a:t>
            </a:r>
            <a:r>
              <a:rPr lang="sr-Latn-CS" sz="2400" dirty="0" smtClean="0"/>
              <a:t>pr</a:t>
            </a:r>
            <a:r>
              <a:rPr lang="en-US" sz="2400" dirty="0" err="1" smtClean="0"/>
              <a:t>imjer</a:t>
            </a:r>
            <a:r>
              <a:rPr lang="sr-Latn-CS" sz="2400" dirty="0" smtClean="0"/>
              <a:t>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Latn-CS" sz="2400" dirty="0" smtClean="0">
                <a:solidFill>
                  <a:srgbClr val="FF0000"/>
                </a:solidFill>
              </a:rPr>
              <a:t>	struct drvo *p, *r, *q, *</a:t>
            </a:r>
            <a:r>
              <a:rPr lang="en-US" sz="2400" dirty="0" smtClean="0">
                <a:solidFill>
                  <a:srgbClr val="FF0000"/>
                </a:solidFill>
              </a:rPr>
              <a:t>root</a:t>
            </a:r>
            <a:r>
              <a:rPr lang="sr-Latn-CS" sz="2400" dirty="0" smtClean="0">
                <a:solidFill>
                  <a:srgbClr val="FF0000"/>
                </a:solidFill>
              </a:rPr>
              <a:t>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Latn-CS" sz="2400" dirty="0" smtClean="0"/>
              <a:t>Alocira se memorija za </a:t>
            </a:r>
            <a:r>
              <a:rPr lang="en-US" sz="2400" dirty="0" err="1" smtClean="0"/>
              <a:t>kor</a:t>
            </a:r>
            <a:r>
              <a:rPr lang="sr-Latn-CS" sz="2400" dirty="0" smtClean="0"/>
              <a:t>i</a:t>
            </a:r>
            <a:r>
              <a:rPr lang="en-US" sz="2400" dirty="0" err="1" smtClean="0"/>
              <a:t>jen</a:t>
            </a:r>
            <a:r>
              <a:rPr lang="sr-Latn-CS" sz="2400" dirty="0" smtClean="0"/>
              <a:t> (preskačem</a:t>
            </a:r>
            <a:r>
              <a:rPr lang="en-US" sz="2400" dirty="0" smtClean="0"/>
              <a:t>o</a:t>
            </a:r>
            <a:r>
              <a:rPr lang="sr-Latn-CS" sz="2400" dirty="0" smtClean="0"/>
              <a:t> provjer</a:t>
            </a:r>
            <a:r>
              <a:rPr lang="en-US" sz="2400" dirty="0" smtClean="0"/>
              <a:t>u)</a:t>
            </a:r>
            <a:r>
              <a:rPr lang="sr-Latn-CS" sz="2400" dirty="0" smtClean="0"/>
              <a:t>:</a:t>
            </a:r>
            <a:endParaRPr lang="en-US" sz="2400" dirty="0" smtClean="0"/>
          </a:p>
          <a:p>
            <a:pPr marL="361950" indent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Latn-CS" sz="2400" dirty="0" smtClean="0">
                <a:solidFill>
                  <a:srgbClr val="FF0000"/>
                </a:solidFill>
              </a:rPr>
              <a:t>p=(struct drvo *)malloc(sizeof(struct drvo));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Latn-CS" sz="2400" dirty="0" smtClean="0"/>
              <a:t>Upišu se podaci u ovaj element: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p-</a:t>
            </a:r>
            <a:r>
              <a:rPr lang="en-US" sz="2400" dirty="0" smtClean="0">
                <a:solidFill>
                  <a:srgbClr val="FF0000"/>
                </a:solidFill>
              </a:rPr>
              <a:t>&gt;</a:t>
            </a:r>
            <a:r>
              <a:rPr lang="en-US" sz="2400" dirty="0" err="1" smtClean="0">
                <a:solidFill>
                  <a:srgbClr val="FF0000"/>
                </a:solidFill>
              </a:rPr>
              <a:t>i</a:t>
            </a:r>
            <a:r>
              <a:rPr lang="en-US" sz="2400" dirty="0" smtClean="0">
                <a:solidFill>
                  <a:srgbClr val="FF0000"/>
                </a:solidFill>
              </a:rPr>
              <a:t>=4; p-&gt;left=NULL; p-&gt;right=NULL;</a:t>
            </a:r>
          </a:p>
          <a:p>
            <a:pPr eaLnBrk="1" hangingPunct="1">
              <a:lnSpc>
                <a:spcPct val="90000"/>
              </a:lnSpc>
              <a:spcBef>
                <a:spcPts val="600"/>
              </a:spcBef>
              <a:defRPr/>
            </a:pPr>
            <a:r>
              <a:rPr lang="en-US" sz="2400" dirty="0" err="1" smtClean="0"/>
              <a:t>Ovaj</a:t>
            </a:r>
            <a:r>
              <a:rPr lang="en-US" sz="2400" dirty="0" smtClean="0"/>
              <a:t> </a:t>
            </a:r>
            <a:r>
              <a:rPr lang="sr-Latn-CS" sz="2400" dirty="0" smtClean="0"/>
              <a:t>čvor možemo proglasiti korijenom: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root=p;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Latn-CS" sz="2400" dirty="0" smtClean="0"/>
              <a:t>Svi algoritmi koji rade sa drvetom polaze od korijena.</a:t>
            </a:r>
            <a:r>
              <a:rPr lang="en-US" sz="2400" dirty="0" smtClean="0"/>
              <a:t> </a:t>
            </a:r>
            <a:r>
              <a:rPr lang="en-US" sz="2400" dirty="0" err="1" smtClean="0"/>
              <a:t>Stoga</a:t>
            </a:r>
            <a:r>
              <a:rPr lang="en-US" sz="2400" dirty="0" smtClean="0"/>
              <a:t> </a:t>
            </a:r>
            <a:r>
              <a:rPr lang="en-US" sz="2400" dirty="0" err="1" smtClean="0"/>
              <a:t>kor</a:t>
            </a:r>
            <a:r>
              <a:rPr lang="sr-Latn-CS" sz="2400" dirty="0" smtClean="0"/>
              <a:t>i</a:t>
            </a:r>
            <a:r>
              <a:rPr lang="en-US" sz="2400" dirty="0" err="1" smtClean="0"/>
              <a:t>jen</a:t>
            </a:r>
            <a:r>
              <a:rPr lang="en-US" sz="2400" dirty="0" smtClean="0"/>
              <a:t> </a:t>
            </a:r>
            <a:r>
              <a:rPr lang="en-US" sz="2400" dirty="0" err="1" smtClean="0"/>
              <a:t>treba</a:t>
            </a:r>
            <a:r>
              <a:rPr lang="en-US" sz="2400" dirty="0" smtClean="0"/>
              <a:t> </a:t>
            </a:r>
            <a:r>
              <a:rPr lang="en-US" sz="2400" dirty="0" err="1" smtClean="0"/>
              <a:t>trajno</a:t>
            </a:r>
            <a:r>
              <a:rPr lang="en-US" sz="2400" dirty="0" smtClean="0"/>
              <a:t> </a:t>
            </a:r>
            <a:r>
              <a:rPr lang="en-US" sz="2400" dirty="0" err="1" smtClean="0"/>
              <a:t>memorisati</a:t>
            </a:r>
            <a:r>
              <a:rPr lang="en-US" sz="24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Ilustracija Dijkstra algoritma</a:t>
            </a:r>
            <a:endParaRPr lang="en-US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7772400" cy="914400"/>
          </a:xfrm>
        </p:spPr>
        <p:txBody>
          <a:bodyPr/>
          <a:lstStyle/>
          <a:p>
            <a:pPr eaLnBrk="1" hangingPunct="1"/>
            <a:r>
              <a:rPr lang="sr-Latn-CS" sz="2400" smtClean="0"/>
              <a:t>Na primjeru jednostavnog grafa ilustrujmo korake u Dijkstra algoritmu:</a:t>
            </a:r>
            <a:endParaRPr lang="en-US" sz="2400" smtClean="0"/>
          </a:p>
        </p:txBody>
      </p:sp>
      <p:graphicFrame>
        <p:nvGraphicFramePr>
          <p:cNvPr id="321548" name="Group 12"/>
          <p:cNvGraphicFramePr>
            <a:graphicFrameLocks noGrp="1"/>
          </p:cNvGraphicFramePr>
          <p:nvPr/>
        </p:nvGraphicFramePr>
        <p:xfrm>
          <a:off x="6019800" y="3505200"/>
          <a:ext cx="1828800" cy="1565280"/>
        </p:xfrm>
        <a:graphic>
          <a:graphicData uri="http://schemas.openxmlformats.org/drawingml/2006/table">
            <a:tbl>
              <a:tblPr/>
              <a:tblGrid>
                <a:gridCol w="609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181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95" marB="4569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8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5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35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3</a:t>
                      </a:r>
                    </a:p>
                  </a:txBody>
                  <a:tcPr marT="45695" marB="4569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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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35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</a:t>
                      </a:r>
                    </a:p>
                  </a:txBody>
                  <a:tcPr marT="45695" marB="4569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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118" name="Text Box 31"/>
          <p:cNvSpPr txBox="1">
            <a:spLocks noChangeArrowheads="1"/>
          </p:cNvSpPr>
          <p:nvPr/>
        </p:nvSpPr>
        <p:spPr bwMode="auto">
          <a:xfrm>
            <a:off x="6172200" y="3048000"/>
            <a:ext cx="1555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r>
              <a:rPr lang="sr-Latn-CS" b="1"/>
              <a:t>0     </a:t>
            </a:r>
            <a:r>
              <a:rPr lang="en-US" b="1"/>
              <a:t> </a:t>
            </a:r>
            <a:r>
              <a:rPr lang="sr-Latn-CS" b="1"/>
              <a:t>1      2</a:t>
            </a:r>
            <a:endParaRPr lang="en-US" b="1"/>
          </a:p>
        </p:txBody>
      </p:sp>
      <p:sp>
        <p:nvSpPr>
          <p:cNvPr id="4119" name="Text Box 32"/>
          <p:cNvSpPr txBox="1">
            <a:spLocks noChangeArrowheads="1"/>
          </p:cNvSpPr>
          <p:nvPr/>
        </p:nvSpPr>
        <p:spPr bwMode="auto">
          <a:xfrm>
            <a:off x="4876800" y="3124200"/>
            <a:ext cx="3124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>
                <a:solidFill>
                  <a:srgbClr val="FF3300"/>
                </a:solidFill>
              </a:rPr>
              <a:t>l[I][J]</a:t>
            </a:r>
          </a:p>
        </p:txBody>
      </p:sp>
      <p:sp>
        <p:nvSpPr>
          <p:cNvPr id="4120" name="Text Box 38"/>
          <p:cNvSpPr txBox="1">
            <a:spLocks noChangeArrowheads="1"/>
          </p:cNvSpPr>
          <p:nvPr/>
        </p:nvSpPr>
        <p:spPr bwMode="auto">
          <a:xfrm>
            <a:off x="5524500" y="35687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b="1"/>
              <a:t>0</a:t>
            </a:r>
            <a:endParaRPr lang="en-US" b="1"/>
          </a:p>
        </p:txBody>
      </p:sp>
      <p:sp>
        <p:nvSpPr>
          <p:cNvPr id="4121" name="Text Box 39"/>
          <p:cNvSpPr txBox="1">
            <a:spLocks noChangeArrowheads="1"/>
          </p:cNvSpPr>
          <p:nvPr/>
        </p:nvSpPr>
        <p:spPr bwMode="auto">
          <a:xfrm>
            <a:off x="5524500" y="40386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b="1"/>
              <a:t>1</a:t>
            </a:r>
            <a:endParaRPr lang="en-US" b="1"/>
          </a:p>
        </p:txBody>
      </p:sp>
      <p:sp>
        <p:nvSpPr>
          <p:cNvPr id="4122" name="Text Box 40"/>
          <p:cNvSpPr txBox="1">
            <a:spLocks noChangeArrowheads="1"/>
          </p:cNvSpPr>
          <p:nvPr/>
        </p:nvSpPr>
        <p:spPr bwMode="auto">
          <a:xfrm>
            <a:off x="5511800" y="45593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b="1"/>
              <a:t>2</a:t>
            </a:r>
            <a:endParaRPr lang="en-US" b="1"/>
          </a:p>
        </p:txBody>
      </p:sp>
      <p:sp>
        <p:nvSpPr>
          <p:cNvPr id="4123" name="Text Box 42"/>
          <p:cNvSpPr txBox="1">
            <a:spLocks noChangeArrowheads="1"/>
          </p:cNvSpPr>
          <p:nvPr/>
        </p:nvSpPr>
        <p:spPr bwMode="auto">
          <a:xfrm>
            <a:off x="5562600" y="5334000"/>
            <a:ext cx="29718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>
                <a:latin typeface="Tahoma" pitchFamily="34" charset="0"/>
              </a:rPr>
              <a:t>Matrica sa upisanim </a:t>
            </a:r>
            <a:br>
              <a:rPr lang="sr-Latn-CS">
                <a:latin typeface="Tahoma" pitchFamily="34" charset="0"/>
              </a:rPr>
            </a:br>
            <a:r>
              <a:rPr lang="sr-Latn-CS">
                <a:latin typeface="Tahoma" pitchFamily="34" charset="0"/>
              </a:rPr>
              <a:t>cijenama </a:t>
            </a:r>
            <a:r>
              <a:rPr lang="en-US">
                <a:latin typeface="Tahoma" pitchFamily="34" charset="0"/>
              </a:rPr>
              <a:t>ivica.</a:t>
            </a:r>
          </a:p>
        </p:txBody>
      </p:sp>
      <p:pic>
        <p:nvPicPr>
          <p:cNvPr id="4124" name="Picture 43" descr="Dijkstr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124200"/>
            <a:ext cx="3352800" cy="318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8991600" cy="1143000"/>
          </a:xfrm>
        </p:spPr>
        <p:txBody>
          <a:bodyPr/>
          <a:lstStyle/>
          <a:p>
            <a:pPr eaLnBrk="1" hangingPunct="1"/>
            <a:r>
              <a:rPr lang="en-US" smtClean="0"/>
              <a:t>Formiranje drveta preko struktura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2209800"/>
            <a:ext cx="8915400" cy="4267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err="1" smtClean="0"/>
              <a:t>Alocirajmo</a:t>
            </a:r>
            <a:r>
              <a:rPr lang="en-US" sz="2400" dirty="0" smtClean="0"/>
              <a:t> </a:t>
            </a:r>
            <a:r>
              <a:rPr lang="en-US" sz="2400" dirty="0" err="1" smtClean="0"/>
              <a:t>memoriju</a:t>
            </a:r>
            <a:r>
              <a:rPr lang="en-US" sz="2400" dirty="0" smtClean="0"/>
              <a:t> </a:t>
            </a:r>
            <a:r>
              <a:rPr lang="en-US" sz="2400" dirty="0" err="1" smtClean="0"/>
              <a:t>za</a:t>
            </a:r>
            <a:r>
              <a:rPr lang="en-US" sz="2400" dirty="0" smtClean="0"/>
              <a:t> </a:t>
            </a:r>
            <a:r>
              <a:rPr lang="sr-Latn-CS" sz="2400" dirty="0" smtClean="0"/>
              <a:t>d</a:t>
            </a:r>
            <a:r>
              <a:rPr lang="en-US" sz="2400" dirty="0" err="1" smtClean="0"/>
              <a:t>va</a:t>
            </a:r>
            <a:r>
              <a:rPr lang="en-US" sz="2400" dirty="0" smtClean="0"/>
              <a:t> </a:t>
            </a:r>
            <a:r>
              <a:rPr lang="en-US" sz="2400" dirty="0" err="1" smtClean="0"/>
              <a:t>sina</a:t>
            </a:r>
            <a:r>
              <a:rPr lang="en-US" sz="2400" dirty="0" smtClean="0"/>
              <a:t> </a:t>
            </a:r>
            <a:r>
              <a:rPr lang="en-US" sz="2400" dirty="0" err="1" smtClean="0"/>
              <a:t>kor</a:t>
            </a:r>
            <a:r>
              <a:rPr lang="sr-Latn-CS" sz="2400" dirty="0" smtClean="0"/>
              <a:t>i</a:t>
            </a:r>
            <a:r>
              <a:rPr lang="en-US" sz="2400" dirty="0" err="1" smtClean="0"/>
              <a:t>jena</a:t>
            </a:r>
            <a:r>
              <a:rPr lang="sr-Latn-CS" sz="2400" dirty="0" smtClean="0"/>
              <a:t>,</a:t>
            </a:r>
            <a:r>
              <a:rPr lang="en-US" sz="2400" dirty="0" smtClean="0"/>
              <a:t> </a:t>
            </a:r>
            <a:r>
              <a:rPr lang="en-US" sz="2400" dirty="0" err="1" smtClean="0"/>
              <a:t>ako</a:t>
            </a:r>
            <a:r>
              <a:rPr lang="en-US" sz="2400" dirty="0" smtClean="0"/>
              <a:t> </a:t>
            </a:r>
            <a:r>
              <a:rPr lang="sr-Latn-CS" sz="2400" dirty="0" smtClean="0"/>
              <a:t>ih </a:t>
            </a:r>
            <a:r>
              <a:rPr lang="en-US" sz="2400" dirty="0" err="1" smtClean="0"/>
              <a:t>korijen</a:t>
            </a:r>
            <a:r>
              <a:rPr lang="en-US" sz="2400" dirty="0" smtClean="0"/>
              <a:t> </a:t>
            </a:r>
            <a:r>
              <a:rPr lang="en-US" sz="2400" dirty="0" err="1" smtClean="0"/>
              <a:t>ima</a:t>
            </a:r>
            <a:r>
              <a:rPr lang="en-US" sz="2400" dirty="0" smtClean="0"/>
              <a:t>:</a:t>
            </a:r>
            <a:br>
              <a:rPr lang="en-US" sz="2400" dirty="0" smtClean="0"/>
            </a:br>
            <a:r>
              <a:rPr lang="en-US" sz="2400" dirty="0" smtClean="0">
                <a:solidFill>
                  <a:srgbClr val="FF0000"/>
                </a:solidFill>
              </a:rPr>
              <a:t>q</a:t>
            </a:r>
            <a:r>
              <a:rPr lang="sr-Latn-CS" sz="2400" dirty="0" smtClean="0">
                <a:solidFill>
                  <a:srgbClr val="FF0000"/>
                </a:solidFill>
              </a:rPr>
              <a:t>=(struct drvo *)malloc(sizeof(struct drvo));</a:t>
            </a:r>
            <a:r>
              <a:rPr lang="en-US" sz="2400" dirty="0" smtClean="0">
                <a:solidFill>
                  <a:srgbClr val="FF0000"/>
                </a:solidFill>
              </a:rPr>
              <a:t/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t</a:t>
            </a:r>
            <a:r>
              <a:rPr lang="sr-Latn-CS" sz="2400" dirty="0" smtClean="0">
                <a:solidFill>
                  <a:srgbClr val="FF0000"/>
                </a:solidFill>
              </a:rPr>
              <a:t>=(struct drvo *)malloc(sizeof(struct drvo));</a:t>
            </a:r>
            <a:endParaRPr lang="en-US" sz="2400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err="1" smtClean="0"/>
              <a:t>Ponovo</a:t>
            </a:r>
            <a:r>
              <a:rPr lang="en-US" sz="2400" dirty="0" smtClean="0"/>
              <a:t> </a:t>
            </a:r>
            <a:r>
              <a:rPr lang="en-US" sz="2400" dirty="0" err="1" smtClean="0"/>
              <a:t>smo</a:t>
            </a:r>
            <a:r>
              <a:rPr lang="en-US" sz="2400" dirty="0" smtClean="0"/>
              <a:t> </a:t>
            </a:r>
            <a:r>
              <a:rPr lang="en-US" sz="2400" dirty="0" err="1" smtClean="0"/>
              <a:t>zaboravili</a:t>
            </a:r>
            <a:r>
              <a:rPr lang="en-US" sz="2400" dirty="0" smtClean="0"/>
              <a:t> </a:t>
            </a:r>
            <a:r>
              <a:rPr lang="en-US" sz="2400" dirty="0" err="1" smtClean="0"/>
              <a:t>provjeru</a:t>
            </a:r>
            <a:r>
              <a:rPr lang="en-US" sz="2400" dirty="0" smtClean="0"/>
              <a:t> </a:t>
            </a:r>
            <a:r>
              <a:rPr lang="en-US" sz="2400" dirty="0" err="1" smtClean="0"/>
              <a:t>alokacije</a:t>
            </a:r>
            <a:r>
              <a:rPr lang="en-US" sz="2400" dirty="0" smtClean="0"/>
              <a:t>. </a:t>
            </a:r>
            <a:r>
              <a:rPr lang="en-US" sz="2400" dirty="0" err="1" smtClean="0"/>
              <a:t>Kor</a:t>
            </a:r>
            <a:r>
              <a:rPr lang="sr-Latn-CS" sz="2400" dirty="0" smtClean="0"/>
              <a:t>i</a:t>
            </a:r>
            <a:r>
              <a:rPr lang="en-US" sz="2400" dirty="0" err="1" smtClean="0"/>
              <a:t>jen</a:t>
            </a:r>
            <a:r>
              <a:rPr lang="en-US" sz="2400" dirty="0" smtClean="0"/>
              <a:t> (</a:t>
            </a:r>
            <a:r>
              <a:rPr lang="en-US" sz="2400" dirty="0" smtClean="0">
                <a:solidFill>
                  <a:srgbClr val="3333CC"/>
                </a:solidFill>
              </a:rPr>
              <a:t>root</a:t>
            </a:r>
            <a:r>
              <a:rPr lang="sr-Latn-CS" sz="2400" dirty="0" smtClean="0"/>
              <a:t>, </a:t>
            </a:r>
            <a:r>
              <a:rPr lang="en-US" sz="2400" dirty="0" err="1" smtClean="0"/>
              <a:t>odnosno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3333CC"/>
                </a:solidFill>
              </a:rPr>
              <a:t>p</a:t>
            </a:r>
            <a:r>
              <a:rPr lang="en-US" sz="2400" dirty="0" smtClean="0"/>
              <a:t>) </a:t>
            </a:r>
            <a:r>
              <a:rPr lang="en-US" sz="2400" dirty="0" err="1" smtClean="0"/>
              <a:t>sada</a:t>
            </a:r>
            <a:r>
              <a:rPr lang="en-US" sz="2400" dirty="0" smtClean="0"/>
              <a:t> </a:t>
            </a:r>
            <a:r>
              <a:rPr lang="en-US" sz="2400" dirty="0" err="1" smtClean="0"/>
              <a:t>pokazuje</a:t>
            </a:r>
            <a:r>
              <a:rPr lang="en-US" sz="2400" dirty="0" smtClean="0"/>
              <a:t> </a:t>
            </a:r>
            <a:r>
              <a:rPr lang="en-US" sz="2400" dirty="0" err="1" smtClean="0"/>
              <a:t>na</a:t>
            </a:r>
            <a:r>
              <a:rPr lang="en-US" sz="2400" dirty="0" smtClean="0"/>
              <a:t> </a:t>
            </a:r>
            <a:r>
              <a:rPr lang="en-US" sz="2400" dirty="0" err="1" smtClean="0"/>
              <a:t>sinove</a:t>
            </a:r>
            <a:r>
              <a:rPr lang="en-US" sz="2400" dirty="0" smtClean="0"/>
              <a:t>:</a:t>
            </a:r>
            <a:br>
              <a:rPr lang="en-US" sz="2400" dirty="0" smtClean="0"/>
            </a:br>
            <a:r>
              <a:rPr lang="en-US" sz="2400" dirty="0" smtClean="0">
                <a:solidFill>
                  <a:srgbClr val="FF0000"/>
                </a:solidFill>
              </a:rPr>
              <a:t>p-&gt;left=q; p-&gt;right=t;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smtClean="0"/>
              <a:t>U </a:t>
            </a:r>
            <a:r>
              <a:rPr lang="en-US" sz="2400" dirty="0" err="1" smtClean="0"/>
              <a:t>sinove</a:t>
            </a:r>
            <a:r>
              <a:rPr lang="en-US" sz="2400" dirty="0" smtClean="0"/>
              <a:t> </a:t>
            </a:r>
            <a:r>
              <a:rPr lang="en-US" sz="2400" dirty="0" err="1" smtClean="0"/>
              <a:t>su</a:t>
            </a:r>
            <a:r>
              <a:rPr lang="en-US" sz="2400" dirty="0" smtClean="0"/>
              <a:t> </a:t>
            </a:r>
            <a:r>
              <a:rPr lang="en-US" sz="2400" dirty="0" err="1" smtClean="0"/>
              <a:t>upi</a:t>
            </a:r>
            <a:r>
              <a:rPr lang="sr-Latn-CS" sz="2400" dirty="0" smtClean="0"/>
              <a:t>šu podaci i oni sada pokažu na NULL:</a:t>
            </a:r>
            <a:br>
              <a:rPr lang="sr-Latn-CS" sz="2400" dirty="0" smtClean="0"/>
            </a:br>
            <a:r>
              <a:rPr lang="sr-Latn-ME" sz="2400" dirty="0" smtClean="0">
                <a:solidFill>
                  <a:srgbClr val="FF0000"/>
                </a:solidFill>
              </a:rPr>
              <a:t>q</a:t>
            </a:r>
            <a:r>
              <a:rPr lang="en-US" sz="2400" dirty="0" smtClean="0">
                <a:solidFill>
                  <a:srgbClr val="FF0000"/>
                </a:solidFill>
              </a:rPr>
              <a:t>-&gt;</a:t>
            </a:r>
            <a:r>
              <a:rPr lang="en-US" sz="2400" dirty="0" err="1" smtClean="0">
                <a:solidFill>
                  <a:srgbClr val="FF0000"/>
                </a:solidFill>
              </a:rPr>
              <a:t>i</a:t>
            </a:r>
            <a:r>
              <a:rPr lang="en-US" sz="2400" dirty="0" smtClean="0">
                <a:solidFill>
                  <a:srgbClr val="FF0000"/>
                </a:solidFill>
              </a:rPr>
              <a:t>=7; </a:t>
            </a:r>
            <a:r>
              <a:rPr lang="sr-Latn-ME" sz="2400" dirty="0" smtClean="0">
                <a:solidFill>
                  <a:srgbClr val="FF0000"/>
                </a:solidFill>
              </a:rPr>
              <a:t>q</a:t>
            </a:r>
            <a:r>
              <a:rPr lang="en-US" sz="2400" dirty="0" smtClean="0">
                <a:solidFill>
                  <a:srgbClr val="FF0000"/>
                </a:solidFill>
              </a:rPr>
              <a:t>-&gt;left=NULL; </a:t>
            </a:r>
            <a:r>
              <a:rPr lang="sr-Latn-ME" sz="2400" dirty="0" smtClean="0">
                <a:solidFill>
                  <a:srgbClr val="FF0000"/>
                </a:solidFill>
              </a:rPr>
              <a:t>q</a:t>
            </a:r>
            <a:r>
              <a:rPr lang="en-US" sz="2400" dirty="0" smtClean="0">
                <a:solidFill>
                  <a:srgbClr val="FF0000"/>
                </a:solidFill>
              </a:rPr>
              <a:t>-&gt;right=NULL;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sr-Latn-ME" sz="2400" dirty="0" smtClean="0">
                <a:solidFill>
                  <a:srgbClr val="FF0000"/>
                </a:solidFill>
              </a:rPr>
              <a:t>t</a:t>
            </a:r>
            <a:r>
              <a:rPr lang="en-US" sz="2400" dirty="0" smtClean="0">
                <a:solidFill>
                  <a:srgbClr val="FF0000"/>
                </a:solidFill>
              </a:rPr>
              <a:t>-&gt;</a:t>
            </a:r>
            <a:r>
              <a:rPr lang="en-US" sz="2400" dirty="0" err="1" smtClean="0">
                <a:solidFill>
                  <a:srgbClr val="FF0000"/>
                </a:solidFill>
              </a:rPr>
              <a:t>i</a:t>
            </a:r>
            <a:r>
              <a:rPr lang="en-US" sz="2400" dirty="0" smtClean="0">
                <a:solidFill>
                  <a:srgbClr val="FF0000"/>
                </a:solidFill>
              </a:rPr>
              <a:t>=1; </a:t>
            </a:r>
            <a:r>
              <a:rPr lang="sr-Latn-ME" sz="2400" dirty="0" smtClean="0">
                <a:solidFill>
                  <a:srgbClr val="FF0000"/>
                </a:solidFill>
              </a:rPr>
              <a:t>t</a:t>
            </a:r>
            <a:r>
              <a:rPr lang="en-US" sz="2400" dirty="0" smtClean="0">
                <a:solidFill>
                  <a:srgbClr val="FF0000"/>
                </a:solidFill>
              </a:rPr>
              <a:t>-&gt;left=NULL; </a:t>
            </a:r>
            <a:r>
              <a:rPr lang="sr-Latn-ME" sz="2400" dirty="0" smtClean="0">
                <a:solidFill>
                  <a:srgbClr val="FF0000"/>
                </a:solidFill>
              </a:rPr>
              <a:t>t</a:t>
            </a:r>
            <a:r>
              <a:rPr lang="en-US" sz="2400" dirty="0" smtClean="0">
                <a:solidFill>
                  <a:srgbClr val="FF0000"/>
                </a:solidFill>
              </a:rPr>
              <a:t>-&gt;right=NULL;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Nastaviti sa formiranjem drveta</a:t>
            </a:r>
            <a:r>
              <a:rPr lang="en-US" sz="2400" dirty="0" smtClean="0"/>
              <a:t>,</a:t>
            </a:r>
            <a:r>
              <a:rPr lang="sr-Latn-CS" sz="2400" dirty="0" smtClean="0"/>
              <a:t> počevši od kor</a:t>
            </a:r>
            <a:r>
              <a:rPr lang="en-US" sz="2400" dirty="0" err="1" smtClean="0"/>
              <a:t>i</a:t>
            </a:r>
            <a:r>
              <a:rPr lang="sr-Latn-CS" sz="2400" dirty="0" smtClean="0"/>
              <a:t>jena poddrveta </a:t>
            </a:r>
            <a:r>
              <a:rPr lang="sr-Latn-CS" sz="2400" dirty="0" smtClean="0">
                <a:solidFill>
                  <a:srgbClr val="3333CC"/>
                </a:solidFill>
              </a:rPr>
              <a:t>q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3333CC"/>
                </a:solidFill>
              </a:rPr>
              <a:t>t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Određivanje visine drveta</a:t>
            </a:r>
            <a:endParaRPr lang="en-US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209800"/>
            <a:ext cx="8305800" cy="44958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000" dirty="0" smtClean="0"/>
              <a:t>Uradićemo nekoliko primjera koji ilustruju upotrebu drveta. Neki od njih će biti opisani za slučaj drveta koje je prikazano preko dva niza.</a:t>
            </a:r>
          </a:p>
          <a:p>
            <a:pPr algn="just" eaLnBrk="1" hangingPunct="1">
              <a:lnSpc>
                <a:spcPct val="90000"/>
              </a:lnSpc>
            </a:pPr>
            <a:r>
              <a:rPr lang="sr-Latn-CS" sz="2000" dirty="0" smtClean="0"/>
              <a:t>Prvi problem kojega ćemo analizirati je određivanje visine drveta. Ovdje možemo razdvojiti četiri slučaja:</a:t>
            </a:r>
          </a:p>
          <a:p>
            <a:pPr lvl="1" algn="just" eaLnBrk="1" hangingPunct="1">
              <a:lnSpc>
                <a:spcPct val="90000"/>
              </a:lnSpc>
            </a:pPr>
            <a:r>
              <a:rPr lang="sr-Latn-CS" sz="2000" dirty="0" smtClean="0">
                <a:solidFill>
                  <a:srgbClr val="3333CC"/>
                </a:solidFill>
              </a:rPr>
              <a:t>Kor</a:t>
            </a:r>
            <a:r>
              <a:rPr lang="en-US" sz="2000" dirty="0" err="1" smtClean="0">
                <a:solidFill>
                  <a:srgbClr val="3333CC"/>
                </a:solidFill>
              </a:rPr>
              <a:t>i</a:t>
            </a:r>
            <a:r>
              <a:rPr lang="sr-Latn-CS" sz="2000" dirty="0" smtClean="0">
                <a:solidFill>
                  <a:srgbClr val="3333CC"/>
                </a:solidFill>
              </a:rPr>
              <a:t>jen nema sinova.</a:t>
            </a:r>
            <a:r>
              <a:rPr lang="sr-Latn-CS" sz="2000" dirty="0" smtClean="0"/>
              <a:t> Visina je 0. </a:t>
            </a:r>
          </a:p>
          <a:p>
            <a:pPr lvl="1" algn="just" eaLnBrk="1" hangingPunct="1">
              <a:lnSpc>
                <a:spcPct val="90000"/>
              </a:lnSpc>
            </a:pPr>
            <a:r>
              <a:rPr lang="sr-Latn-CS" sz="2000" dirty="0" smtClean="0">
                <a:solidFill>
                  <a:srgbClr val="3333CC"/>
                </a:solidFill>
              </a:rPr>
              <a:t>Kor</a:t>
            </a:r>
            <a:r>
              <a:rPr lang="en-US" sz="2000" dirty="0" err="1" smtClean="0">
                <a:solidFill>
                  <a:srgbClr val="3333CC"/>
                </a:solidFill>
              </a:rPr>
              <a:t>i</a:t>
            </a:r>
            <a:r>
              <a:rPr lang="sr-Latn-CS" sz="2000" dirty="0" smtClean="0">
                <a:solidFill>
                  <a:srgbClr val="3333CC"/>
                </a:solidFill>
              </a:rPr>
              <a:t>jen ima samo lijevog sina.</a:t>
            </a:r>
            <a:r>
              <a:rPr lang="sr-Latn-CS" sz="2000" dirty="0" smtClean="0"/>
              <a:t> Visina je jednaka 1 plus visina lijevog podstabla.</a:t>
            </a:r>
          </a:p>
          <a:p>
            <a:pPr lvl="1" algn="just" eaLnBrk="1" hangingPunct="1">
              <a:lnSpc>
                <a:spcPct val="90000"/>
              </a:lnSpc>
            </a:pPr>
            <a:r>
              <a:rPr lang="sr-Latn-CS" sz="2000" dirty="0" smtClean="0">
                <a:solidFill>
                  <a:srgbClr val="3333CC"/>
                </a:solidFill>
              </a:rPr>
              <a:t>Kor</a:t>
            </a:r>
            <a:r>
              <a:rPr lang="en-US" sz="2000" dirty="0" err="1" smtClean="0">
                <a:solidFill>
                  <a:srgbClr val="3333CC"/>
                </a:solidFill>
              </a:rPr>
              <a:t>i</a:t>
            </a:r>
            <a:r>
              <a:rPr lang="sr-Latn-CS" sz="2000" dirty="0" smtClean="0">
                <a:solidFill>
                  <a:srgbClr val="3333CC"/>
                </a:solidFill>
              </a:rPr>
              <a:t>jen ima samo desnog sina.</a:t>
            </a:r>
            <a:r>
              <a:rPr lang="sr-Latn-CS" sz="2000" dirty="0" smtClean="0"/>
              <a:t> Visina je jednaka 1 plus visina desnog podstabla.</a:t>
            </a:r>
          </a:p>
          <a:p>
            <a:pPr lvl="1" algn="just"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000" dirty="0" smtClean="0">
                <a:solidFill>
                  <a:srgbClr val="3333CC"/>
                </a:solidFill>
              </a:rPr>
              <a:t>Kor</a:t>
            </a:r>
            <a:r>
              <a:rPr lang="en-US" sz="2000" dirty="0" err="1" smtClean="0">
                <a:solidFill>
                  <a:srgbClr val="3333CC"/>
                </a:solidFill>
              </a:rPr>
              <a:t>i</a:t>
            </a:r>
            <a:r>
              <a:rPr lang="sr-Latn-CS" sz="2000" dirty="0" smtClean="0">
                <a:solidFill>
                  <a:srgbClr val="3333CC"/>
                </a:solidFill>
              </a:rPr>
              <a:t>jen ima oba sina.</a:t>
            </a:r>
            <a:r>
              <a:rPr lang="sr-Latn-CS" sz="2000" dirty="0" smtClean="0"/>
              <a:t> Visina je jednaka 1 plus visina višeg od dva podstabla.</a:t>
            </a:r>
          </a:p>
          <a:p>
            <a:pPr algn="just" eaLnBrk="1" hangingPunct="1">
              <a:lnSpc>
                <a:spcPct val="90000"/>
              </a:lnSpc>
            </a:pPr>
            <a:r>
              <a:rPr lang="sr-Latn-CS" sz="2000" dirty="0" smtClean="0"/>
              <a:t>Mnoštvo obrada drveta ima sličnu strukturu sa modifikacijama koje se primjenjuju u prethodna četiri slučaja.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295275" y="609600"/>
            <a:ext cx="8534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Visina drveta datog preko nizova</a:t>
            </a:r>
            <a:endParaRPr lang="en-US" smtClean="0"/>
          </a:p>
        </p:txBody>
      </p:sp>
      <p:sp>
        <p:nvSpPr>
          <p:cNvPr id="24579" name="Text Box 4"/>
          <p:cNvSpPr txBox="1">
            <a:spLocks noChangeArrowheads="1"/>
          </p:cNvSpPr>
          <p:nvPr/>
        </p:nvSpPr>
        <p:spPr bwMode="auto">
          <a:xfrm>
            <a:off x="328245" y="2209800"/>
            <a:ext cx="4572000" cy="3416320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ts val="0"/>
              </a:spcBef>
            </a:pPr>
            <a:r>
              <a:rPr lang="hr-HR" sz="1600" dirty="0">
                <a:latin typeface="Tahoma" pitchFamily="34" charset="0"/>
                <a:cs typeface="Times New Roman" charset="0"/>
              </a:rPr>
              <a:t>#include </a:t>
            </a:r>
            <a:r>
              <a:rPr lang="en-US" sz="1600" dirty="0">
                <a:latin typeface="Tahoma" pitchFamily="34" charset="0"/>
                <a:cs typeface="Times New Roman" charset="0"/>
              </a:rPr>
              <a:t>&lt;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stdio.h</a:t>
            </a:r>
            <a:r>
              <a:rPr lang="en-US" sz="1600" dirty="0">
                <a:latin typeface="Tahoma" pitchFamily="34" charset="0"/>
                <a:cs typeface="Times New Roman" charset="0"/>
              </a:rPr>
              <a:t>&gt;</a:t>
            </a:r>
            <a:r>
              <a:rPr lang="sr-Latn-CS" sz="1600" dirty="0">
                <a:latin typeface="Tahoma" pitchFamily="34" charset="0"/>
              </a:rPr>
              <a:t/>
            </a:r>
            <a:br>
              <a:rPr lang="sr-Latn-CS" sz="1600" dirty="0">
                <a:latin typeface="Tahoma" pitchFamily="34" charset="0"/>
              </a:rPr>
            </a:br>
            <a:r>
              <a:rPr lang="en-US" sz="1600" dirty="0" err="1" smtClean="0">
                <a:latin typeface="Tahoma" pitchFamily="34" charset="0"/>
                <a:cs typeface="Times New Roman" charset="0"/>
              </a:rPr>
              <a:t>int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 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visina</a:t>
            </a:r>
            <a:r>
              <a:rPr lang="en-US" sz="1600" dirty="0">
                <a:latin typeface="Tahoma" pitchFamily="34" charset="0"/>
                <a:cs typeface="Times New Roman" charset="0"/>
              </a:rPr>
              <a:t>(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int</a:t>
            </a:r>
            <a:r>
              <a:rPr lang="en-US" sz="1600" dirty="0">
                <a:latin typeface="Tahoma" pitchFamily="34" charset="0"/>
                <a:cs typeface="Times New Roman" charset="0"/>
              </a:rPr>
              <a:t> </a:t>
            </a:r>
            <a:r>
              <a:rPr lang="en-US" sz="1600" dirty="0" err="1" smtClean="0">
                <a:latin typeface="Tahoma" pitchFamily="34" charset="0"/>
                <a:cs typeface="Times New Roman" charset="0"/>
              </a:rPr>
              <a:t>i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)</a:t>
            </a:r>
            <a:endParaRPr lang="sr-Latn-ME" sz="1600" dirty="0" smtClean="0">
              <a:latin typeface="Tahoma" pitchFamily="34" charset="0"/>
              <a:cs typeface="Times New Roman" charset="0"/>
            </a:endParaRPr>
          </a:p>
          <a:p>
            <a:pPr eaLnBrk="1" hangingPunct="1">
              <a:spcBef>
                <a:spcPts val="0"/>
              </a:spcBef>
            </a:pPr>
            <a:r>
              <a:rPr lang="en-US" sz="1600" dirty="0" err="1" smtClean="0">
                <a:latin typeface="Tahoma" pitchFamily="34" charset="0"/>
                <a:cs typeface="Times New Roman" charset="0"/>
              </a:rPr>
              <a:t>int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 </a:t>
            </a:r>
            <a:r>
              <a:rPr lang="en-US" sz="1600" dirty="0">
                <a:latin typeface="Tahoma" pitchFamily="34" charset="0"/>
                <a:cs typeface="Times New Roman" charset="0"/>
              </a:rPr>
              <a:t>max(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int</a:t>
            </a:r>
            <a:r>
              <a:rPr lang="en-US" sz="1600" dirty="0">
                <a:latin typeface="Tahoma" pitchFamily="34" charset="0"/>
                <a:cs typeface="Times New Roman" charset="0"/>
              </a:rPr>
              <a:t>, 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int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);</a:t>
            </a:r>
            <a:endParaRPr lang="sr-Latn-ME" sz="1600" dirty="0" smtClean="0">
              <a:latin typeface="Tahoma" pitchFamily="34" charset="0"/>
              <a:cs typeface="Times New Roman" charset="0"/>
            </a:endParaRPr>
          </a:p>
          <a:p>
            <a:pPr eaLnBrk="1" hangingPunct="1">
              <a:spcBef>
                <a:spcPts val="0"/>
              </a:spcBef>
            </a:pPr>
            <a:r>
              <a:rPr lang="de-DE" sz="1600" dirty="0" smtClean="0">
                <a:latin typeface="Tahoma" pitchFamily="34" charset="0"/>
                <a:cs typeface="Times New Roman" charset="0"/>
              </a:rPr>
              <a:t>int </a:t>
            </a:r>
            <a:r>
              <a:rPr lang="de-DE" sz="1600" dirty="0">
                <a:latin typeface="Tahoma" pitchFamily="34" charset="0"/>
                <a:cs typeface="Times New Roman" charset="0"/>
              </a:rPr>
              <a:t>n, le[100], ri[100</a:t>
            </a:r>
            <a:r>
              <a:rPr lang="de-DE" sz="1600" dirty="0" smtClean="0">
                <a:latin typeface="Tahoma" pitchFamily="34" charset="0"/>
                <a:cs typeface="Times New Roman" charset="0"/>
              </a:rPr>
              <a:t>];</a:t>
            </a:r>
            <a:endParaRPr lang="sr-Latn-ME" sz="1600" dirty="0" smtClean="0">
              <a:latin typeface="Tahoma" pitchFamily="34" charset="0"/>
              <a:cs typeface="Times New Roman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sr-Latn-ME" sz="1600" dirty="0" smtClean="0">
                <a:latin typeface="Tahoma" pitchFamily="34" charset="0"/>
                <a:cs typeface="Times New Roman" charset="0"/>
              </a:rPr>
              <a:t>int 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main</a:t>
            </a:r>
            <a:r>
              <a:rPr lang="en-US" sz="1600" dirty="0">
                <a:latin typeface="Tahoma" pitchFamily="34" charset="0"/>
                <a:cs typeface="Times New Roman" charset="0"/>
              </a:rPr>
              <a:t>()</a:t>
            </a:r>
            <a:r>
              <a:rPr lang="sr-Latn-CS" sz="1600" dirty="0">
                <a:latin typeface="Tahoma" pitchFamily="34" charset="0"/>
              </a:rPr>
              <a:t> </a:t>
            </a:r>
            <a:r>
              <a:rPr lang="en-US" sz="1600" dirty="0">
                <a:latin typeface="Tahoma" pitchFamily="34" charset="0"/>
                <a:cs typeface="Times New Roman" charset="0"/>
              </a:rPr>
              <a:t>{	</a:t>
            </a:r>
            <a:r>
              <a:rPr lang="sr-Latn-CS" sz="1600" dirty="0">
                <a:latin typeface="Tahoma" pitchFamily="34" charset="0"/>
              </a:rPr>
              <a:t/>
            </a:r>
            <a:br>
              <a:rPr lang="sr-Latn-CS" sz="1600" dirty="0">
                <a:latin typeface="Tahoma" pitchFamily="34" charset="0"/>
              </a:rPr>
            </a:br>
            <a:r>
              <a:rPr lang="en-US" sz="1600" dirty="0">
                <a:latin typeface="Tahoma" pitchFamily="34" charset="0"/>
              </a:rPr>
              <a:t>   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int</a:t>
            </a:r>
            <a:r>
              <a:rPr lang="en-US" sz="1600" dirty="0">
                <a:latin typeface="Tahoma" pitchFamily="34" charset="0"/>
                <a:cs typeface="Times New Roman" charset="0"/>
              </a:rPr>
              <a:t> j;</a:t>
            </a:r>
            <a:r>
              <a:rPr lang="sr-Latn-CS" sz="1600" dirty="0">
                <a:latin typeface="Tahoma" pitchFamily="34" charset="0"/>
              </a:rPr>
              <a:t/>
            </a:r>
            <a:br>
              <a:rPr lang="sr-Latn-CS" sz="1600" dirty="0">
                <a:latin typeface="Tahoma" pitchFamily="34" charset="0"/>
              </a:rPr>
            </a:br>
            <a:r>
              <a:rPr lang="en-US" sz="1600" dirty="0">
                <a:latin typeface="Tahoma" pitchFamily="34" charset="0"/>
              </a:rPr>
              <a:t>   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printf</a:t>
            </a:r>
            <a:r>
              <a:rPr lang="en-US" sz="1600" dirty="0">
                <a:latin typeface="Tahoma" pitchFamily="34" charset="0"/>
                <a:cs typeface="Times New Roman" charset="0"/>
              </a:rPr>
              <a:t>("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Unijeti</a:t>
            </a:r>
            <a:r>
              <a:rPr lang="en-US" sz="1600" dirty="0">
                <a:latin typeface="Tahoma" pitchFamily="34" charset="0"/>
                <a:cs typeface="Times New Roman" charset="0"/>
              </a:rPr>
              <a:t> 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broj</a:t>
            </a:r>
            <a:r>
              <a:rPr lang="en-US" sz="1600" dirty="0">
                <a:latin typeface="Tahoma" pitchFamily="34" charset="0"/>
                <a:cs typeface="Times New Roman" charset="0"/>
              </a:rPr>
              <a:t> 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cvorova</a:t>
            </a:r>
            <a:r>
              <a:rPr lang="en-US" sz="1600" dirty="0">
                <a:latin typeface="Tahoma" pitchFamily="34" charset="0"/>
                <a:cs typeface="Times New Roman" charset="0"/>
              </a:rPr>
              <a:t>");</a:t>
            </a:r>
            <a:r>
              <a:rPr lang="sr-Latn-CS" sz="1600" dirty="0">
                <a:latin typeface="Tahoma" pitchFamily="34" charset="0"/>
              </a:rPr>
              <a:t/>
            </a:r>
            <a:br>
              <a:rPr lang="sr-Latn-CS" sz="1600" dirty="0">
                <a:latin typeface="Tahoma" pitchFamily="34" charset="0"/>
              </a:rPr>
            </a:br>
            <a:r>
              <a:rPr lang="en-US" sz="1600" dirty="0">
                <a:latin typeface="Tahoma" pitchFamily="34" charset="0"/>
              </a:rPr>
              <a:t>   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scanf</a:t>
            </a:r>
            <a:r>
              <a:rPr lang="en-US" sz="1600" dirty="0">
                <a:latin typeface="Tahoma" pitchFamily="34" charset="0"/>
                <a:cs typeface="Times New Roman" charset="0"/>
              </a:rPr>
              <a:t>("%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d",&amp;n</a:t>
            </a:r>
            <a:r>
              <a:rPr lang="en-US" sz="1600" dirty="0">
                <a:latin typeface="Tahoma" pitchFamily="34" charset="0"/>
                <a:cs typeface="Times New Roman" charset="0"/>
              </a:rPr>
              <a:t>);</a:t>
            </a:r>
            <a:r>
              <a:rPr lang="sr-Latn-CS" sz="1600" dirty="0">
                <a:latin typeface="Tahoma" pitchFamily="34" charset="0"/>
              </a:rPr>
              <a:t/>
            </a:r>
            <a:br>
              <a:rPr lang="sr-Latn-CS" sz="1600" dirty="0">
                <a:latin typeface="Tahoma" pitchFamily="34" charset="0"/>
              </a:rPr>
            </a:br>
            <a:r>
              <a:rPr lang="en-US" sz="1600" dirty="0">
                <a:latin typeface="Tahoma" pitchFamily="34" charset="0"/>
              </a:rPr>
              <a:t>   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printf</a:t>
            </a:r>
            <a:r>
              <a:rPr lang="en-US" sz="1600" dirty="0">
                <a:latin typeface="Tahoma" pitchFamily="34" charset="0"/>
                <a:cs typeface="Times New Roman" charset="0"/>
              </a:rPr>
              <a:t>("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Unijeti</a:t>
            </a:r>
            <a:r>
              <a:rPr lang="en-US" sz="1600" dirty="0">
                <a:latin typeface="Tahoma" pitchFamily="34" charset="0"/>
                <a:cs typeface="Times New Roman" charset="0"/>
              </a:rPr>
              <a:t> LEFTSON i RIG</a:t>
            </a:r>
            <a:r>
              <a:rPr lang="sr-Latn-CS" sz="1600" dirty="0">
                <a:latin typeface="Tahoma" pitchFamily="34" charset="0"/>
                <a:cs typeface="Times New Roman" charset="0"/>
              </a:rPr>
              <a:t>H</a:t>
            </a:r>
            <a:r>
              <a:rPr lang="en-US" sz="1600" dirty="0">
                <a:latin typeface="Tahoma" pitchFamily="34" charset="0"/>
                <a:cs typeface="Times New Roman" charset="0"/>
              </a:rPr>
              <a:t>TSON 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nizove</a:t>
            </a:r>
            <a:r>
              <a:rPr lang="en-US" sz="1600" dirty="0">
                <a:latin typeface="Tahoma" pitchFamily="34" charset="0"/>
                <a:cs typeface="Times New Roman" charset="0"/>
              </a:rPr>
              <a:t> ");</a:t>
            </a:r>
            <a:r>
              <a:rPr lang="sr-Latn-CS" sz="1600" dirty="0">
                <a:latin typeface="Tahoma" pitchFamily="34" charset="0"/>
              </a:rPr>
              <a:t/>
            </a:r>
            <a:br>
              <a:rPr lang="sr-Latn-CS" sz="1600" dirty="0">
                <a:latin typeface="Tahoma" pitchFamily="34" charset="0"/>
              </a:rPr>
            </a:br>
            <a:r>
              <a:rPr lang="en-US" sz="1600" dirty="0">
                <a:latin typeface="Tahoma" pitchFamily="34" charset="0"/>
              </a:rPr>
              <a:t>   </a:t>
            </a:r>
            <a:r>
              <a:rPr lang="en-US" sz="1600" dirty="0">
                <a:latin typeface="Tahoma" pitchFamily="34" charset="0"/>
                <a:cs typeface="Times New Roman" charset="0"/>
              </a:rPr>
              <a:t>for(j=1;j&lt;=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n;j</a:t>
            </a:r>
            <a:r>
              <a:rPr lang="en-US" sz="1600" dirty="0">
                <a:latin typeface="Tahoma" pitchFamily="34" charset="0"/>
                <a:cs typeface="Times New Roman" charset="0"/>
              </a:rPr>
              <a:t>++)</a:t>
            </a:r>
            <a:r>
              <a:rPr lang="sr-Latn-CS" sz="1600" dirty="0">
                <a:latin typeface="Tahoma" pitchFamily="34" charset="0"/>
              </a:rPr>
              <a:t/>
            </a:r>
            <a:br>
              <a:rPr lang="sr-Latn-CS" sz="1600" dirty="0">
                <a:latin typeface="Tahoma" pitchFamily="34" charset="0"/>
              </a:rPr>
            </a:br>
            <a:r>
              <a:rPr lang="sr-Latn-CS" sz="1600" dirty="0">
                <a:latin typeface="Tahoma" pitchFamily="34" charset="0"/>
                <a:cs typeface="Times New Roman" charset="0"/>
              </a:rPr>
              <a:t>     </a:t>
            </a:r>
            <a:r>
              <a:rPr lang="en-US" sz="1600" dirty="0">
                <a:latin typeface="Tahoma" pitchFamily="34" charset="0"/>
                <a:cs typeface="Times New Roman" charset="0"/>
              </a:rPr>
              <a:t>  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scanf</a:t>
            </a:r>
            <a:r>
              <a:rPr lang="en-US" sz="1600" dirty="0">
                <a:latin typeface="Tahoma" pitchFamily="34" charset="0"/>
                <a:cs typeface="Times New Roman" charset="0"/>
              </a:rPr>
              <a:t>("%</a:t>
            </a:r>
            <a:r>
              <a:rPr lang="en-US" sz="1600" dirty="0" err="1" smtClean="0">
                <a:latin typeface="Tahoma" pitchFamily="34" charset="0"/>
                <a:cs typeface="Times New Roman" charset="0"/>
              </a:rPr>
              <a:t>d%d</a:t>
            </a:r>
            <a:r>
              <a:rPr lang="en-US" sz="1600" dirty="0">
                <a:latin typeface="Tahoma" pitchFamily="34" charset="0"/>
                <a:cs typeface="Times New Roman" charset="0"/>
              </a:rPr>
              <a:t>",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le+j,ri+j</a:t>
            </a:r>
            <a:r>
              <a:rPr lang="en-US" sz="1600" dirty="0">
                <a:latin typeface="Tahoma" pitchFamily="34" charset="0"/>
                <a:cs typeface="Times New Roman" charset="0"/>
              </a:rPr>
              <a:t>)</a:t>
            </a:r>
            <a:r>
              <a:rPr lang="sr-Latn-CS" sz="1600" dirty="0">
                <a:latin typeface="Tahoma" pitchFamily="34" charset="0"/>
              </a:rPr>
              <a:t>;</a:t>
            </a:r>
            <a:br>
              <a:rPr lang="sr-Latn-CS" sz="1600" dirty="0">
                <a:latin typeface="Tahoma" pitchFamily="34" charset="0"/>
              </a:rPr>
            </a:br>
            <a:r>
              <a:rPr lang="en-US" sz="1600" dirty="0">
                <a:latin typeface="Tahoma" pitchFamily="34" charset="0"/>
              </a:rPr>
              <a:t>   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printf</a:t>
            </a:r>
            <a:r>
              <a:rPr lang="en-US" sz="1600" dirty="0">
                <a:latin typeface="Tahoma" pitchFamily="34" charset="0"/>
                <a:cs typeface="Times New Roman" charset="0"/>
              </a:rPr>
              <a:t>(“%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d”,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visina</a:t>
            </a:r>
            <a:r>
              <a:rPr lang="en-US" sz="1600" dirty="0">
                <a:latin typeface="Tahoma" pitchFamily="34" charset="0"/>
                <a:cs typeface="Times New Roman" charset="0"/>
              </a:rPr>
              <a:t>(1));</a:t>
            </a:r>
            <a:r>
              <a:rPr lang="sr-Latn-CS" sz="1600" dirty="0">
                <a:latin typeface="Tahoma" pitchFamily="34" charset="0"/>
              </a:rPr>
              <a:t/>
            </a:r>
            <a:br>
              <a:rPr lang="sr-Latn-CS" sz="1600" dirty="0">
                <a:latin typeface="Tahoma" pitchFamily="34" charset="0"/>
              </a:rPr>
            </a:br>
            <a:r>
              <a:rPr lang="en-US" sz="1600" dirty="0" smtClean="0">
                <a:latin typeface="Tahoma" pitchFamily="34" charset="0"/>
                <a:cs typeface="Times New Roman" charset="0"/>
              </a:rPr>
              <a:t>}</a:t>
            </a:r>
            <a:endParaRPr lang="en-US" sz="1600" dirty="0">
              <a:latin typeface="Tahoma" pitchFamily="34" charset="0"/>
              <a:cs typeface="Times New Roman" charset="0"/>
            </a:endParaRPr>
          </a:p>
        </p:txBody>
      </p:sp>
      <p:sp>
        <p:nvSpPr>
          <p:cNvPr id="24580" name="Text Box 5"/>
          <p:cNvSpPr txBox="1">
            <a:spLocks noChangeArrowheads="1"/>
          </p:cNvSpPr>
          <p:nvPr/>
        </p:nvSpPr>
        <p:spPr bwMode="auto">
          <a:xfrm>
            <a:off x="5128845" y="2209800"/>
            <a:ext cx="3810000" cy="4401205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dirty="0" err="1" smtClean="0">
                <a:latin typeface="Tahoma" pitchFamily="34" charset="0"/>
                <a:cs typeface="Times New Roman" charset="0"/>
              </a:rPr>
              <a:t>int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 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visina</a:t>
            </a:r>
            <a:r>
              <a:rPr lang="en-US" sz="1600" dirty="0">
                <a:latin typeface="Tahoma" pitchFamily="34" charset="0"/>
                <a:cs typeface="Times New Roman" charset="0"/>
              </a:rPr>
              <a:t>(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int</a:t>
            </a:r>
            <a:r>
              <a:rPr lang="en-US" sz="1600" dirty="0">
                <a:latin typeface="Tahoma" pitchFamily="34" charset="0"/>
                <a:cs typeface="Times New Roman" charset="0"/>
              </a:rPr>
              <a:t> 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i</a:t>
            </a:r>
            <a:r>
              <a:rPr lang="en-US" sz="1600" dirty="0">
                <a:latin typeface="Tahoma" pitchFamily="34" charset="0"/>
                <a:cs typeface="Times New Roman" charset="0"/>
              </a:rPr>
              <a:t>) {</a:t>
            </a:r>
            <a:r>
              <a:rPr lang="sr-Latn-CS" sz="1600" dirty="0">
                <a:latin typeface="Tahoma" pitchFamily="34" charset="0"/>
              </a:rPr>
              <a:t/>
            </a:r>
            <a:br>
              <a:rPr lang="sr-Latn-CS" sz="1600" dirty="0">
                <a:latin typeface="Tahoma" pitchFamily="34" charset="0"/>
              </a:rPr>
            </a:br>
            <a:r>
              <a:rPr lang="en-US" sz="1600" dirty="0">
                <a:latin typeface="Tahoma" pitchFamily="34" charset="0"/>
              </a:rPr>
              <a:t>   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int</a:t>
            </a:r>
            <a:r>
              <a:rPr lang="en-US" sz="1600" dirty="0">
                <a:latin typeface="Tahoma" pitchFamily="34" charset="0"/>
                <a:cs typeface="Times New Roman" charset="0"/>
              </a:rPr>
              <a:t> l, r;</a:t>
            </a:r>
            <a:r>
              <a:rPr lang="sr-Latn-CS" sz="1600" dirty="0">
                <a:latin typeface="Tahoma" pitchFamily="34" charset="0"/>
              </a:rPr>
              <a:t/>
            </a:r>
            <a:br>
              <a:rPr lang="sr-Latn-CS" sz="1600" dirty="0">
                <a:latin typeface="Tahoma" pitchFamily="34" charset="0"/>
              </a:rPr>
            </a:br>
            <a:r>
              <a:rPr lang="en-US" sz="1600" dirty="0">
                <a:latin typeface="Tahoma" pitchFamily="34" charset="0"/>
              </a:rPr>
              <a:t>   </a:t>
            </a:r>
            <a:r>
              <a:rPr lang="en-US" sz="1600" dirty="0">
                <a:latin typeface="Tahoma" pitchFamily="34" charset="0"/>
                <a:cs typeface="Times New Roman" charset="0"/>
              </a:rPr>
              <a:t>l=le[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i</a:t>
            </a:r>
            <a:r>
              <a:rPr lang="en-US" sz="1600" dirty="0">
                <a:latin typeface="Tahoma" pitchFamily="34" charset="0"/>
                <a:cs typeface="Times New Roman" charset="0"/>
              </a:rPr>
              <a:t>];</a:t>
            </a:r>
            <a:r>
              <a:rPr lang="sr-Latn-CS" sz="1600" dirty="0">
                <a:latin typeface="Tahoma" pitchFamily="34" charset="0"/>
              </a:rPr>
              <a:t/>
            </a:r>
            <a:br>
              <a:rPr lang="sr-Latn-CS" sz="1600" dirty="0">
                <a:latin typeface="Tahoma" pitchFamily="34" charset="0"/>
              </a:rPr>
            </a:br>
            <a:r>
              <a:rPr lang="en-US" sz="1600" dirty="0">
                <a:latin typeface="Tahoma" pitchFamily="34" charset="0"/>
              </a:rPr>
              <a:t>   </a:t>
            </a:r>
            <a:r>
              <a:rPr lang="en-US" sz="1600" dirty="0">
                <a:latin typeface="Tahoma" pitchFamily="34" charset="0"/>
                <a:cs typeface="Times New Roman" charset="0"/>
              </a:rPr>
              <a:t>r=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ri</a:t>
            </a:r>
            <a:r>
              <a:rPr lang="en-US" sz="1600" dirty="0">
                <a:latin typeface="Tahoma" pitchFamily="34" charset="0"/>
                <a:cs typeface="Times New Roman" charset="0"/>
              </a:rPr>
              <a:t>[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i</a:t>
            </a:r>
            <a:r>
              <a:rPr lang="en-US" sz="1600" dirty="0">
                <a:latin typeface="Tahoma" pitchFamily="34" charset="0"/>
                <a:cs typeface="Times New Roman" charset="0"/>
              </a:rPr>
              <a:t>];</a:t>
            </a:r>
            <a:r>
              <a:rPr lang="sr-Latn-CS" sz="1600" dirty="0">
                <a:latin typeface="Tahoma" pitchFamily="34" charset="0"/>
              </a:rPr>
              <a:t/>
            </a:r>
            <a:br>
              <a:rPr lang="sr-Latn-CS" sz="1600" dirty="0">
                <a:latin typeface="Tahoma" pitchFamily="34" charset="0"/>
              </a:rPr>
            </a:br>
            <a:r>
              <a:rPr lang="en-US" sz="1600" dirty="0">
                <a:latin typeface="Tahoma" pitchFamily="34" charset="0"/>
              </a:rPr>
              <a:t>   </a:t>
            </a:r>
            <a:r>
              <a:rPr lang="en-US" sz="1600" dirty="0">
                <a:latin typeface="Tahoma" pitchFamily="34" charset="0"/>
                <a:cs typeface="Times New Roman" charset="0"/>
              </a:rPr>
              <a:t>if(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l+r</a:t>
            </a:r>
            <a:r>
              <a:rPr lang="en-US" sz="1600" dirty="0">
                <a:latin typeface="Tahoma" pitchFamily="34" charset="0"/>
                <a:cs typeface="Times New Roman" charset="0"/>
              </a:rPr>
              <a:t>==0)</a:t>
            </a:r>
            <a:r>
              <a:rPr lang="sr-Latn-CS" sz="1600" dirty="0">
                <a:latin typeface="Tahoma" pitchFamily="34" charset="0"/>
                <a:cs typeface="Times New Roman" charset="0"/>
              </a:rPr>
              <a:t/>
            </a:r>
            <a:br>
              <a:rPr lang="sr-Latn-CS" sz="1600" dirty="0">
                <a:latin typeface="Tahoma" pitchFamily="34" charset="0"/>
                <a:cs typeface="Times New Roman" charset="0"/>
              </a:rPr>
            </a:br>
            <a:r>
              <a:rPr lang="sr-Latn-CS" sz="1600" dirty="0">
                <a:latin typeface="Tahoma" pitchFamily="34" charset="0"/>
                <a:cs typeface="Times New Roman" charset="0"/>
              </a:rPr>
              <a:t>     </a:t>
            </a:r>
            <a:r>
              <a:rPr lang="en-US" sz="1600" dirty="0">
                <a:latin typeface="Tahoma" pitchFamily="34" charset="0"/>
                <a:cs typeface="Times New Roman" charset="0"/>
              </a:rPr>
              <a:t>  return 0;</a:t>
            </a:r>
            <a:r>
              <a:rPr lang="sr-Latn-CS" sz="1600" dirty="0">
                <a:latin typeface="Tahoma" pitchFamily="34" charset="0"/>
                <a:cs typeface="Times New Roman" charset="0"/>
              </a:rPr>
              <a:t/>
            </a:r>
            <a:br>
              <a:rPr lang="sr-Latn-CS" sz="1600" dirty="0">
                <a:latin typeface="Tahoma" pitchFamily="34" charset="0"/>
                <a:cs typeface="Times New Roman" charset="0"/>
              </a:rPr>
            </a:br>
            <a:r>
              <a:rPr lang="en-US" sz="1600" dirty="0">
                <a:latin typeface="Tahoma" pitchFamily="34" charset="0"/>
                <a:cs typeface="Times New Roman" charset="0"/>
              </a:rPr>
              <a:t>   </a:t>
            </a:r>
            <a:r>
              <a:rPr lang="sr-Latn-CS" sz="1600" dirty="0">
                <a:latin typeface="Tahoma" pitchFamily="34" charset="0"/>
                <a:cs typeface="Times New Roman" charset="0"/>
              </a:rPr>
              <a:t>else </a:t>
            </a:r>
            <a:r>
              <a:rPr lang="en-US" sz="1600" dirty="0">
                <a:latin typeface="Tahoma" pitchFamily="34" charset="0"/>
                <a:cs typeface="Times New Roman" charset="0"/>
              </a:rPr>
              <a:t>if(</a:t>
            </a:r>
            <a:r>
              <a:rPr lang="sr-Latn-CS" sz="1600" dirty="0">
                <a:latin typeface="Tahoma" pitchFamily="34" charset="0"/>
                <a:cs typeface="Times New Roman" charset="0"/>
              </a:rPr>
              <a:t>l=</a:t>
            </a:r>
            <a:r>
              <a:rPr lang="en-US" sz="1600" dirty="0">
                <a:latin typeface="Tahoma" pitchFamily="34" charset="0"/>
                <a:cs typeface="Times New Roman" charset="0"/>
              </a:rPr>
              <a:t>=0)</a:t>
            </a:r>
            <a:r>
              <a:rPr lang="sr-Latn-CS" sz="1600" dirty="0">
                <a:latin typeface="Tahoma" pitchFamily="34" charset="0"/>
                <a:cs typeface="Times New Roman" charset="0"/>
              </a:rPr>
              <a:t/>
            </a:r>
            <a:br>
              <a:rPr lang="sr-Latn-CS" sz="1600" dirty="0">
                <a:latin typeface="Tahoma" pitchFamily="34" charset="0"/>
                <a:cs typeface="Times New Roman" charset="0"/>
              </a:rPr>
            </a:br>
            <a:r>
              <a:rPr lang="sr-Latn-CS" sz="1600" dirty="0">
                <a:latin typeface="Tahoma" pitchFamily="34" charset="0"/>
                <a:cs typeface="Times New Roman" charset="0"/>
              </a:rPr>
              <a:t>     </a:t>
            </a:r>
            <a:r>
              <a:rPr lang="en-US" sz="1600" dirty="0">
                <a:latin typeface="Tahoma" pitchFamily="34" charset="0"/>
                <a:cs typeface="Times New Roman" charset="0"/>
              </a:rPr>
              <a:t>  return 1+visina(r);</a:t>
            </a:r>
            <a:r>
              <a:rPr lang="sr-Latn-CS" sz="1600" dirty="0">
                <a:latin typeface="Tahoma" pitchFamily="34" charset="0"/>
                <a:cs typeface="Times New Roman" charset="0"/>
              </a:rPr>
              <a:t> </a:t>
            </a:r>
            <a:br>
              <a:rPr lang="sr-Latn-CS" sz="1600" dirty="0">
                <a:latin typeface="Tahoma" pitchFamily="34" charset="0"/>
                <a:cs typeface="Times New Roman" charset="0"/>
              </a:rPr>
            </a:br>
            <a:r>
              <a:rPr lang="en-US" sz="1600" dirty="0">
                <a:latin typeface="Tahoma" pitchFamily="34" charset="0"/>
                <a:cs typeface="Times New Roman" charset="0"/>
              </a:rPr>
              <a:t>   else if(</a:t>
            </a:r>
            <a:r>
              <a:rPr lang="sr-Latn-CS" sz="1600" dirty="0">
                <a:latin typeface="Tahoma" pitchFamily="34" charset="0"/>
                <a:cs typeface="Times New Roman" charset="0"/>
              </a:rPr>
              <a:t>r</a:t>
            </a:r>
            <a:r>
              <a:rPr lang="en-US" sz="1600" dirty="0">
                <a:latin typeface="Tahoma" pitchFamily="34" charset="0"/>
                <a:cs typeface="Times New Roman" charset="0"/>
              </a:rPr>
              <a:t>==0)</a:t>
            </a:r>
            <a:r>
              <a:rPr lang="sr-Latn-CS" sz="1600" dirty="0">
                <a:latin typeface="Tahoma" pitchFamily="34" charset="0"/>
                <a:cs typeface="Times New Roman" charset="0"/>
              </a:rPr>
              <a:t/>
            </a:r>
            <a:br>
              <a:rPr lang="sr-Latn-CS" sz="1600" dirty="0">
                <a:latin typeface="Tahoma" pitchFamily="34" charset="0"/>
                <a:cs typeface="Times New Roman" charset="0"/>
              </a:rPr>
            </a:br>
            <a:r>
              <a:rPr lang="sr-Latn-CS" sz="1600" dirty="0">
                <a:latin typeface="Tahoma" pitchFamily="34" charset="0"/>
                <a:cs typeface="Times New Roman" charset="0"/>
              </a:rPr>
              <a:t>     </a:t>
            </a:r>
            <a:r>
              <a:rPr lang="en-US" sz="1600" dirty="0">
                <a:latin typeface="Tahoma" pitchFamily="34" charset="0"/>
                <a:cs typeface="Times New Roman" charset="0"/>
              </a:rPr>
              <a:t>  </a:t>
            </a:r>
            <a:r>
              <a:rPr lang="sr-Latn-CS" sz="1600" dirty="0">
                <a:latin typeface="Tahoma" pitchFamily="34" charset="0"/>
                <a:cs typeface="Times New Roman" charset="0"/>
              </a:rPr>
              <a:t>r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eturn</a:t>
            </a:r>
            <a:r>
              <a:rPr lang="en-US" sz="1600" dirty="0">
                <a:latin typeface="Tahoma" pitchFamily="34" charset="0"/>
                <a:cs typeface="Times New Roman" charset="0"/>
              </a:rPr>
              <a:t> 1+visina(l);</a:t>
            </a:r>
            <a:r>
              <a:rPr lang="sr-Latn-CS" sz="1600" dirty="0">
                <a:latin typeface="Tahoma" pitchFamily="34" charset="0"/>
                <a:cs typeface="Times New Roman" charset="0"/>
              </a:rPr>
              <a:t/>
            </a:r>
            <a:br>
              <a:rPr lang="sr-Latn-CS" sz="1600" dirty="0">
                <a:latin typeface="Tahoma" pitchFamily="34" charset="0"/>
                <a:cs typeface="Times New Roman" charset="0"/>
              </a:rPr>
            </a:br>
            <a:r>
              <a:rPr lang="en-US" sz="1600" dirty="0">
                <a:latin typeface="Tahoma" pitchFamily="34" charset="0"/>
                <a:cs typeface="Times New Roman" charset="0"/>
              </a:rPr>
              <a:t>   </a:t>
            </a:r>
            <a:r>
              <a:rPr lang="sr-Latn-CS" sz="1600" dirty="0">
                <a:latin typeface="Tahoma" pitchFamily="34" charset="0"/>
                <a:cs typeface="Times New Roman" charset="0"/>
              </a:rPr>
              <a:t>else</a:t>
            </a:r>
            <a:br>
              <a:rPr lang="sr-Latn-CS" sz="1600" dirty="0">
                <a:latin typeface="Tahoma" pitchFamily="34" charset="0"/>
                <a:cs typeface="Times New Roman" charset="0"/>
              </a:rPr>
            </a:br>
            <a:r>
              <a:rPr lang="sr-Latn-CS" sz="1600" dirty="0">
                <a:latin typeface="Tahoma" pitchFamily="34" charset="0"/>
                <a:cs typeface="Times New Roman" charset="0"/>
              </a:rPr>
              <a:t>     </a:t>
            </a:r>
            <a:r>
              <a:rPr lang="en-US" sz="1600" dirty="0">
                <a:latin typeface="Tahoma" pitchFamily="34" charset="0"/>
                <a:cs typeface="Times New Roman" charset="0"/>
              </a:rPr>
              <a:t>  return 1+max(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visina</a:t>
            </a:r>
            <a:r>
              <a:rPr lang="en-US" sz="1600" dirty="0">
                <a:latin typeface="Tahoma" pitchFamily="34" charset="0"/>
                <a:cs typeface="Times New Roman" charset="0"/>
              </a:rPr>
              <a:t>(l),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visina</a:t>
            </a:r>
            <a:r>
              <a:rPr lang="en-US" sz="1600" dirty="0">
                <a:latin typeface="Tahoma" pitchFamily="34" charset="0"/>
                <a:cs typeface="Times New Roman" charset="0"/>
              </a:rPr>
              <a:t>(r));</a:t>
            </a:r>
            <a:r>
              <a:rPr lang="sr-Latn-CS" sz="1600" dirty="0">
                <a:latin typeface="Tahoma" pitchFamily="34" charset="0"/>
                <a:cs typeface="Times New Roman" charset="0"/>
              </a:rPr>
              <a:t/>
            </a:r>
            <a:br>
              <a:rPr lang="sr-Latn-CS" sz="1600" dirty="0">
                <a:latin typeface="Tahoma" pitchFamily="34" charset="0"/>
                <a:cs typeface="Times New Roman" charset="0"/>
              </a:rPr>
            </a:br>
            <a:r>
              <a:rPr lang="en-US" sz="1600" dirty="0" smtClean="0">
                <a:latin typeface="Tahoma" pitchFamily="34" charset="0"/>
                <a:cs typeface="Times New Roman" charset="0"/>
              </a:rPr>
              <a:t>}</a:t>
            </a:r>
            <a:endParaRPr lang="en-US" sz="1600" dirty="0">
              <a:latin typeface="Tahoma" pitchFamily="34" charset="0"/>
              <a:cs typeface="Times New Roman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hr-HR" sz="1600" dirty="0">
                <a:latin typeface="Tahoma" pitchFamily="34" charset="0"/>
                <a:cs typeface="Times New Roman" charset="0"/>
              </a:rPr>
              <a:t>int max (int p, int q</a:t>
            </a:r>
            <a:r>
              <a:rPr lang="hr-HR" sz="1600" dirty="0" smtClean="0">
                <a:latin typeface="Tahoma" pitchFamily="34" charset="0"/>
                <a:cs typeface="Times New Roman" charset="0"/>
              </a:rPr>
              <a:t>) {</a:t>
            </a:r>
            <a:r>
              <a:rPr lang="sr-Latn-CS" sz="1600" dirty="0">
                <a:latin typeface="Tahoma" pitchFamily="34" charset="0"/>
              </a:rPr>
              <a:t/>
            </a:r>
            <a:br>
              <a:rPr lang="sr-Latn-CS" sz="1600" dirty="0">
                <a:latin typeface="Tahoma" pitchFamily="34" charset="0"/>
              </a:rPr>
            </a:br>
            <a:r>
              <a:rPr lang="en-US" sz="1600" dirty="0">
                <a:latin typeface="Tahoma" pitchFamily="34" charset="0"/>
              </a:rPr>
              <a:t>    </a:t>
            </a:r>
            <a:r>
              <a:rPr lang="hr-HR" sz="1600" dirty="0" smtClean="0">
                <a:latin typeface="Tahoma" pitchFamily="34" charset="0"/>
                <a:cs typeface="Times New Roman" charset="0"/>
              </a:rPr>
              <a:t>if(p&gt;q)  return </a:t>
            </a:r>
            <a:r>
              <a:rPr lang="hr-HR" sz="1600" dirty="0">
                <a:latin typeface="Tahoma" pitchFamily="34" charset="0"/>
                <a:cs typeface="Times New Roman" charset="0"/>
              </a:rPr>
              <a:t>p;</a:t>
            </a:r>
            <a:r>
              <a:rPr lang="sr-Latn-CS" sz="1600" dirty="0">
                <a:latin typeface="Tahoma" pitchFamily="34" charset="0"/>
              </a:rPr>
              <a:t/>
            </a:r>
            <a:br>
              <a:rPr lang="sr-Latn-CS" sz="1600" dirty="0">
                <a:latin typeface="Tahoma" pitchFamily="34" charset="0"/>
              </a:rPr>
            </a:br>
            <a:r>
              <a:rPr lang="en-US" sz="1600" dirty="0">
                <a:latin typeface="Tahoma" pitchFamily="34" charset="0"/>
              </a:rPr>
              <a:t>    </a:t>
            </a:r>
            <a:r>
              <a:rPr lang="sr-Latn-CS" sz="1600" dirty="0" smtClean="0">
                <a:latin typeface="Tahoma" pitchFamily="34" charset="0"/>
              </a:rPr>
              <a:t>else  </a:t>
            </a:r>
            <a:r>
              <a:rPr lang="hr-HR" sz="1600" dirty="0" smtClean="0">
                <a:latin typeface="Tahoma" pitchFamily="34" charset="0"/>
                <a:cs typeface="Times New Roman" charset="0"/>
              </a:rPr>
              <a:t>return </a:t>
            </a:r>
            <a:r>
              <a:rPr lang="hr-HR" sz="1600" dirty="0">
                <a:latin typeface="Tahoma" pitchFamily="34" charset="0"/>
                <a:cs typeface="Times New Roman" charset="0"/>
              </a:rPr>
              <a:t>q;</a:t>
            </a:r>
            <a:r>
              <a:rPr lang="sr-Latn-CS" sz="1600" dirty="0">
                <a:latin typeface="Tahoma" pitchFamily="34" charset="0"/>
              </a:rPr>
              <a:t/>
            </a:r>
            <a:br>
              <a:rPr lang="sr-Latn-CS" sz="1600" dirty="0">
                <a:latin typeface="Tahoma" pitchFamily="34" charset="0"/>
              </a:rPr>
            </a:br>
            <a:r>
              <a:rPr lang="hr-HR" sz="1600" dirty="0">
                <a:latin typeface="Tahoma" pitchFamily="34" charset="0"/>
                <a:cs typeface="Times New Roman" charset="0"/>
              </a:rPr>
              <a:t>}</a:t>
            </a:r>
            <a:endParaRPr lang="en-US" sz="1600" dirty="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Visina drveta - Komentar</a:t>
            </a:r>
            <a:endParaRPr lang="en-US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209800"/>
            <a:ext cx="8610600" cy="45720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</a:pPr>
            <a:r>
              <a:rPr lang="sr-Latn-CS" sz="2300" dirty="0" smtClean="0"/>
              <a:t>Iako ćemo vam prepustiti da sami istumačite veći dio ovog programa, dajemo vam nekoliko komentara.</a:t>
            </a:r>
          </a:p>
          <a:p>
            <a:pPr algn="just" eaLnBrk="1" hangingPunct="1">
              <a:lnSpc>
                <a:spcPct val="90000"/>
              </a:lnSpc>
            </a:pPr>
            <a:r>
              <a:rPr lang="sr-Latn-CS" sz="2300" dirty="0" smtClean="0"/>
              <a:t>Funkcija </a:t>
            </a:r>
            <a:r>
              <a:rPr lang="sr-Latn-CS" sz="2300" dirty="0" smtClean="0">
                <a:solidFill>
                  <a:srgbClr val="FF0000"/>
                </a:solidFill>
              </a:rPr>
              <a:t>int visina(int i)</a:t>
            </a:r>
            <a:r>
              <a:rPr lang="sr-Latn-CS" sz="2300" dirty="0" smtClean="0"/>
              <a:t> daje visinu podstabla čiji je korijen čvor </a:t>
            </a:r>
            <a:r>
              <a:rPr lang="sr-Latn-CS" sz="2300" dirty="0" smtClean="0">
                <a:solidFill>
                  <a:srgbClr val="FF0000"/>
                </a:solidFill>
              </a:rPr>
              <a:t>i</a:t>
            </a:r>
            <a:r>
              <a:rPr lang="sr-Latn-CS" sz="2300" dirty="0" smtClean="0"/>
              <a:t>.</a:t>
            </a:r>
          </a:p>
          <a:p>
            <a:pPr algn="just" eaLnBrk="1" hangingPunct="1">
              <a:lnSpc>
                <a:spcPct val="90000"/>
              </a:lnSpc>
            </a:pPr>
            <a:r>
              <a:rPr lang="sr-Latn-CS" sz="2300" dirty="0" smtClean="0"/>
              <a:t>Kako glavni program poziva funkciju za čvor </a:t>
            </a:r>
            <a:r>
              <a:rPr lang="sr-Latn-CS" sz="2300" b="1" dirty="0" smtClean="0">
                <a:solidFill>
                  <a:srgbClr val="FF0000"/>
                </a:solidFill>
              </a:rPr>
              <a:t>1</a:t>
            </a:r>
            <a:r>
              <a:rPr lang="sr-Latn-CS" sz="2300" dirty="0" smtClean="0"/>
              <a:t> (korijen) to funkcija vraća rezultat koji je jednak visini kompletnog drveta.</a:t>
            </a:r>
          </a:p>
          <a:p>
            <a:pPr algn="just" eaLnBrk="1" hangingPunct="1">
              <a:lnSpc>
                <a:spcPct val="90000"/>
              </a:lnSpc>
            </a:pPr>
            <a:r>
              <a:rPr lang="sr-Latn-CS" sz="2300" dirty="0" smtClean="0"/>
              <a:t>Pored prethodno opisanog pravila vezanog za određivanje visine drveta, naš program počiva i na činjenici da smo niz lijevih sinova i niz desnih sinova memorisali kao globalne promjenljive.</a:t>
            </a:r>
          </a:p>
          <a:p>
            <a:pPr algn="just" eaLnBrk="1" hangingPunct="1">
              <a:lnSpc>
                <a:spcPct val="90000"/>
              </a:lnSpc>
            </a:pPr>
            <a:r>
              <a:rPr lang="sr-Latn-CS" sz="2300" dirty="0" smtClean="0"/>
              <a:t>Tumačite ostatak koda sami, a pokušajte i da prepravite realizaciju da radi u slučaju kada ne želimo da koristimo globalne promjenljive.</a:t>
            </a:r>
            <a:endParaRPr lang="en-US" sz="23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09600"/>
            <a:ext cx="8382000" cy="1143000"/>
          </a:xfrm>
        </p:spPr>
        <p:txBody>
          <a:bodyPr/>
          <a:lstStyle/>
          <a:p>
            <a:pPr eaLnBrk="1" hangingPunct="1"/>
            <a:r>
              <a:rPr lang="sr-Latn-CS" smtClean="0"/>
              <a:t>Visina drveta – Preko struktura</a:t>
            </a:r>
            <a:endParaRPr lang="en-US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2286000"/>
            <a:ext cx="8975725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Pretpostavljamo da je drvo već formirano i to preko struktura. Napišimo funkciju koja određuje visinu drveta. Funkciji se proslijeđuje pokazivač na korijen: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Latn-CS" sz="2400" dirty="0" smtClean="0"/>
              <a:t/>
            </a:r>
            <a:br>
              <a:rPr lang="sr-Latn-CS" sz="2400" dirty="0" smtClean="0"/>
            </a:br>
            <a:r>
              <a:rPr lang="sr-Latn-CS" sz="2400" dirty="0" smtClean="0">
                <a:solidFill>
                  <a:schemeClr val="accent1"/>
                </a:solidFill>
              </a:rPr>
              <a:t>int visina(struct drvo *roo</a:t>
            </a:r>
            <a:r>
              <a:rPr lang="en-US" sz="2400" dirty="0" smtClean="0">
                <a:solidFill>
                  <a:schemeClr val="accent1"/>
                </a:solidFill>
              </a:rPr>
              <a:t>t</a:t>
            </a:r>
            <a:r>
              <a:rPr lang="sr-Latn-CS" sz="2400" dirty="0" smtClean="0">
                <a:solidFill>
                  <a:schemeClr val="accent1"/>
                </a:solidFill>
              </a:rPr>
              <a:t>)</a:t>
            </a:r>
            <a:r>
              <a:rPr lang="en-US" sz="2400" dirty="0" smtClean="0"/>
              <a:t>{</a:t>
            </a:r>
            <a:r>
              <a:rPr lang="en-US" sz="2400" dirty="0" smtClean="0">
                <a:solidFill>
                  <a:schemeClr val="accent1"/>
                </a:solidFill>
              </a:rPr>
              <a:t/>
            </a:r>
            <a:br>
              <a:rPr lang="en-US" sz="2400" dirty="0" smtClean="0">
                <a:solidFill>
                  <a:schemeClr val="accent1"/>
                </a:solidFill>
              </a:rPr>
            </a:br>
            <a:r>
              <a:rPr lang="sr-Latn-CS" sz="2400" dirty="0" smtClean="0">
                <a:solidFill>
                  <a:schemeClr val="accent1"/>
                </a:solidFill>
              </a:rPr>
              <a:t>     </a:t>
            </a:r>
            <a:r>
              <a:rPr lang="en-US" sz="2400" dirty="0" smtClean="0">
                <a:solidFill>
                  <a:srgbClr val="FF0000"/>
                </a:solidFill>
              </a:rPr>
              <a:t>if(root-&gt;left==NULL &amp;&amp; root-&gt;</a:t>
            </a:r>
            <a:r>
              <a:rPr lang="en-US" sz="2400" dirty="0" err="1" smtClean="0">
                <a:solidFill>
                  <a:srgbClr val="FF0000"/>
                </a:solidFill>
              </a:rPr>
              <a:t>righ</a:t>
            </a:r>
            <a:r>
              <a:rPr lang="sr-Latn-CS" sz="2400" dirty="0" smtClean="0">
                <a:solidFill>
                  <a:srgbClr val="FF0000"/>
                </a:solidFill>
              </a:rPr>
              <a:t>t</a:t>
            </a:r>
            <a:r>
              <a:rPr lang="en-US" sz="2400" dirty="0" smtClean="0">
                <a:solidFill>
                  <a:srgbClr val="FF0000"/>
                </a:solidFill>
              </a:rPr>
              <a:t>==NULL)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sr-Latn-CS" sz="2400" dirty="0" smtClean="0">
                <a:solidFill>
                  <a:srgbClr val="FF0000"/>
                </a:solidFill>
              </a:rPr>
              <a:t>          </a:t>
            </a:r>
            <a:r>
              <a:rPr lang="sr-Latn-CS" sz="2400" dirty="0" smtClean="0"/>
              <a:t>r</a:t>
            </a:r>
            <a:r>
              <a:rPr lang="en-US" sz="2400" dirty="0" err="1" smtClean="0">
                <a:solidFill>
                  <a:srgbClr val="3333CC"/>
                </a:solidFill>
              </a:rPr>
              <a:t>eturn</a:t>
            </a:r>
            <a:r>
              <a:rPr lang="en-US" sz="2400" dirty="0" smtClean="0">
                <a:solidFill>
                  <a:srgbClr val="3333CC"/>
                </a:solidFill>
              </a:rPr>
              <a:t> 0;</a:t>
            </a:r>
            <a:br>
              <a:rPr lang="en-US" sz="2400" dirty="0" smtClean="0">
                <a:solidFill>
                  <a:srgbClr val="3333CC"/>
                </a:solidFill>
              </a:rPr>
            </a:br>
            <a:r>
              <a:rPr lang="sr-Latn-CS" sz="2400" dirty="0" smtClean="0">
                <a:solidFill>
                  <a:srgbClr val="3333CC"/>
                </a:solidFill>
              </a:rPr>
              <a:t>     </a:t>
            </a:r>
            <a:r>
              <a:rPr lang="sr-Latn-CS" sz="2400" dirty="0" smtClean="0">
                <a:solidFill>
                  <a:srgbClr val="FF0000"/>
                </a:solidFill>
              </a:rPr>
              <a:t>else </a:t>
            </a:r>
            <a:r>
              <a:rPr lang="en-US" sz="2400" dirty="0" smtClean="0">
                <a:solidFill>
                  <a:srgbClr val="FF0000"/>
                </a:solidFill>
              </a:rPr>
              <a:t>if(root-&gt;left==NULL)</a:t>
            </a:r>
            <a:r>
              <a:rPr lang="sr-Latn-CS" sz="2400" dirty="0" smtClean="0">
                <a:solidFill>
                  <a:srgbClr val="FF0000"/>
                </a:solidFill>
              </a:rPr>
              <a:t>     </a:t>
            </a:r>
            <a:r>
              <a:rPr lang="en-US" sz="2400" dirty="0" smtClean="0">
                <a:solidFill>
                  <a:srgbClr val="3333CC"/>
                </a:solidFill>
              </a:rPr>
              <a:t>return 1+visina(root-&gt;right);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sr-Latn-CS" sz="2400" dirty="0" smtClean="0"/>
              <a:t>     </a:t>
            </a:r>
            <a:r>
              <a:rPr lang="sr-Latn-CS" sz="2400" dirty="0" smtClean="0">
                <a:solidFill>
                  <a:srgbClr val="FF0000"/>
                </a:solidFill>
              </a:rPr>
              <a:t>else </a:t>
            </a:r>
            <a:r>
              <a:rPr lang="en-US" sz="2400" dirty="0" smtClean="0">
                <a:solidFill>
                  <a:srgbClr val="FF0000"/>
                </a:solidFill>
              </a:rPr>
              <a:t>if(root-&gt;right==NULL)</a:t>
            </a:r>
            <a:r>
              <a:rPr lang="en-US" sz="2400" dirty="0" smtClean="0"/>
              <a:t> </a:t>
            </a:r>
            <a:r>
              <a:rPr lang="sr-Latn-CS" sz="2400" dirty="0" smtClean="0"/>
              <a:t>  </a:t>
            </a:r>
            <a:r>
              <a:rPr lang="en-US" sz="2400" dirty="0" smtClean="0">
                <a:solidFill>
                  <a:srgbClr val="3333CC"/>
                </a:solidFill>
              </a:rPr>
              <a:t>return 1+visina(root-&gt;left);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sr-Latn-CS" sz="2400" dirty="0" smtClean="0"/>
              <a:t>     </a:t>
            </a:r>
            <a:r>
              <a:rPr lang="sr-Latn-CS" sz="2400" dirty="0" smtClean="0">
                <a:solidFill>
                  <a:srgbClr val="FF0000"/>
                </a:solidFill>
              </a:rPr>
              <a:t>else   </a:t>
            </a:r>
            <a:r>
              <a:rPr lang="en-US" sz="2400" dirty="0" smtClean="0">
                <a:solidFill>
                  <a:srgbClr val="3333CC"/>
                </a:solidFill>
              </a:rPr>
              <a:t>return 1+max(</a:t>
            </a:r>
            <a:r>
              <a:rPr lang="en-US" sz="2400" dirty="0" err="1" smtClean="0">
                <a:solidFill>
                  <a:srgbClr val="3333CC"/>
                </a:solidFill>
              </a:rPr>
              <a:t>visina</a:t>
            </a:r>
            <a:r>
              <a:rPr lang="en-US" sz="2400" dirty="0" smtClean="0">
                <a:solidFill>
                  <a:srgbClr val="3333CC"/>
                </a:solidFill>
              </a:rPr>
              <a:t>(root-&gt;left),</a:t>
            </a:r>
            <a:r>
              <a:rPr lang="en-US" sz="2400" dirty="0" err="1" smtClean="0">
                <a:solidFill>
                  <a:srgbClr val="3333CC"/>
                </a:solidFill>
              </a:rPr>
              <a:t>visina</a:t>
            </a:r>
            <a:r>
              <a:rPr lang="en-US" sz="2400" dirty="0" smtClean="0">
                <a:solidFill>
                  <a:srgbClr val="3333CC"/>
                </a:solidFill>
              </a:rPr>
              <a:t>(root-&gt;right));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609600"/>
            <a:ext cx="8610600" cy="1143000"/>
          </a:xfrm>
        </p:spPr>
        <p:txBody>
          <a:bodyPr/>
          <a:lstStyle/>
          <a:p>
            <a:pPr eaLnBrk="1" hangingPunct="1"/>
            <a:r>
              <a:rPr lang="sr-Latn-ME" dirty="0" smtClean="0"/>
              <a:t>Inorder štampanje čvorova drveta</a:t>
            </a:r>
            <a:endParaRPr lang="en-US" dirty="0" smtClean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33600"/>
            <a:ext cx="8534400" cy="41148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</a:pPr>
            <a:r>
              <a:rPr lang="en-US" sz="2400" dirty="0" smtClean="0"/>
              <a:t>Da li se </a:t>
            </a:r>
            <a:r>
              <a:rPr lang="en-US" sz="2400" dirty="0" err="1" smtClean="0"/>
              <a:t>prethodni</a:t>
            </a:r>
            <a:r>
              <a:rPr lang="en-US" sz="2400" dirty="0" smtClean="0"/>
              <a:t> program </a:t>
            </a:r>
            <a:r>
              <a:rPr lang="en-US" sz="2400" dirty="0" err="1" smtClean="0"/>
              <a:t>mogao</a:t>
            </a:r>
            <a:r>
              <a:rPr lang="en-US" sz="2400" dirty="0" smtClean="0"/>
              <a:t> </a:t>
            </a:r>
            <a:r>
              <a:rPr lang="en-US" sz="2400" dirty="0" err="1" smtClean="0"/>
              <a:t>uraditi</a:t>
            </a:r>
            <a:r>
              <a:rPr lang="en-US" sz="2400" dirty="0" smtClean="0"/>
              <a:t> </a:t>
            </a:r>
            <a:r>
              <a:rPr lang="en-US" sz="2400" dirty="0" err="1" smtClean="0"/>
              <a:t>ako</a:t>
            </a:r>
            <a:r>
              <a:rPr lang="en-US" sz="2400" dirty="0" smtClean="0"/>
              <a:t> </a:t>
            </a:r>
            <a:r>
              <a:rPr lang="en-US" sz="2400" dirty="0" err="1" smtClean="0"/>
              <a:t>ispitujemo</a:t>
            </a:r>
            <a:r>
              <a:rPr lang="en-US" sz="2400" dirty="0" smtClean="0"/>
              <a:t> </a:t>
            </a:r>
            <a:r>
              <a:rPr lang="en-US" sz="2400" dirty="0" smtClean="0"/>
              <a:t>da li je </a:t>
            </a:r>
            <a:r>
              <a:rPr lang="en-US" sz="2400" dirty="0" err="1" smtClean="0"/>
              <a:t>aktuelni</a:t>
            </a:r>
            <a:r>
              <a:rPr lang="en-US" sz="2400" dirty="0" smtClean="0"/>
              <a:t> </a:t>
            </a:r>
            <a:r>
              <a:rPr lang="sr-Latn-CS" sz="2400" dirty="0" smtClean="0"/>
              <a:t>čvor </a:t>
            </a:r>
            <a:r>
              <a:rPr lang="sr-Latn-CS" sz="2400" dirty="0" smtClean="0">
                <a:solidFill>
                  <a:srgbClr val="3333CC"/>
                </a:solidFill>
              </a:rPr>
              <a:t>NULL</a:t>
            </a:r>
            <a:r>
              <a:rPr lang="sr-Latn-CS" sz="2400" dirty="0" smtClean="0"/>
              <a:t> pokazivač?</a:t>
            </a:r>
          </a:p>
          <a:p>
            <a:pPr algn="just" eaLnBrk="1" hangingPunct="1">
              <a:lnSpc>
                <a:spcPct val="90000"/>
              </a:lnSpc>
            </a:pPr>
            <a:r>
              <a:rPr lang="sr-Latn-CS" sz="2400" dirty="0" smtClean="0"/>
              <a:t>Funkcije koje rade sa drvetom preko strukture intenzivno koriste rekurziju.</a:t>
            </a:r>
          </a:p>
          <a:p>
            <a:pPr algn="just" eaLnBrk="1" hangingPunct="1">
              <a:lnSpc>
                <a:spcPct val="90000"/>
              </a:lnSpc>
            </a:pPr>
            <a:r>
              <a:rPr lang="sr-Latn-CS" sz="2400" dirty="0" smtClean="0"/>
              <a:t>Primjer efikasne rekurzije može biti funkcija koja po </a:t>
            </a:r>
            <a:r>
              <a:rPr lang="sr-Latn-CS" sz="2400" dirty="0" smtClean="0">
                <a:solidFill>
                  <a:srgbClr val="3333CC"/>
                </a:solidFill>
              </a:rPr>
              <a:t>inorder</a:t>
            </a:r>
            <a:r>
              <a:rPr lang="sr-Latn-CS" sz="2400" dirty="0" smtClean="0"/>
              <a:t> obilasku obilazi i štampa sadržaj svih čvorova drveta:</a:t>
            </a:r>
            <a:br>
              <a:rPr lang="sr-Latn-CS" sz="2400" dirty="0" smtClean="0"/>
            </a:br>
            <a:endParaRPr lang="sr-Latn-CS" sz="2400" dirty="0" smtClean="0"/>
          </a:p>
          <a:p>
            <a:pPr eaLnBrk="1" hangingPunct="1">
              <a:spcBef>
                <a:spcPts val="0"/>
              </a:spcBef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	void print_drvo(struct drvo *korijen)</a:t>
            </a:r>
            <a:r>
              <a:rPr lang="en-US" sz="2400" dirty="0" smtClean="0">
                <a:solidFill>
                  <a:srgbClr val="FF0000"/>
                </a:solidFill>
              </a:rPr>
              <a:t>{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sr-Latn-CS" sz="2400" dirty="0" smtClean="0">
                <a:solidFill>
                  <a:srgbClr val="FF0000"/>
                </a:solidFill>
              </a:rPr>
              <a:t>	</a:t>
            </a:r>
            <a:r>
              <a:rPr lang="en-US" sz="2400" dirty="0" smtClean="0">
                <a:solidFill>
                  <a:srgbClr val="3333CC"/>
                </a:solidFill>
              </a:rPr>
              <a:t>if(</a:t>
            </a:r>
            <a:r>
              <a:rPr lang="en-US" sz="2400" dirty="0" err="1" smtClean="0">
                <a:solidFill>
                  <a:srgbClr val="3333CC"/>
                </a:solidFill>
              </a:rPr>
              <a:t>kor</a:t>
            </a:r>
            <a:r>
              <a:rPr lang="sr-Latn-CS" sz="2400" dirty="0" smtClean="0">
                <a:solidFill>
                  <a:srgbClr val="3333CC"/>
                </a:solidFill>
              </a:rPr>
              <a:t>i</a:t>
            </a:r>
            <a:r>
              <a:rPr lang="en-US" sz="2400" dirty="0" err="1" smtClean="0">
                <a:solidFill>
                  <a:srgbClr val="3333CC"/>
                </a:solidFill>
              </a:rPr>
              <a:t>jen</a:t>
            </a:r>
            <a:r>
              <a:rPr lang="en-US" sz="2400" dirty="0" smtClean="0">
                <a:solidFill>
                  <a:srgbClr val="3333CC"/>
                </a:solidFill>
              </a:rPr>
              <a:t>-&gt;left!=NULL) </a:t>
            </a:r>
            <a:r>
              <a:rPr lang="sr-Latn-CS" sz="2400" dirty="0" smtClean="0">
                <a:solidFill>
                  <a:srgbClr val="3333CC"/>
                </a:solidFill>
              </a:rPr>
              <a:t>   </a:t>
            </a:r>
            <a:r>
              <a:rPr lang="en-US" sz="2400" dirty="0" err="1" smtClean="0">
                <a:solidFill>
                  <a:srgbClr val="3333CC"/>
                </a:solidFill>
              </a:rPr>
              <a:t>print_drvo</a:t>
            </a:r>
            <a:r>
              <a:rPr lang="en-US" sz="2400" dirty="0" smtClean="0">
                <a:solidFill>
                  <a:srgbClr val="3333CC"/>
                </a:solidFill>
              </a:rPr>
              <a:t>(</a:t>
            </a:r>
            <a:r>
              <a:rPr lang="en-US" sz="2400" dirty="0" err="1" smtClean="0">
                <a:solidFill>
                  <a:srgbClr val="3333CC"/>
                </a:solidFill>
              </a:rPr>
              <a:t>kor</a:t>
            </a:r>
            <a:r>
              <a:rPr lang="sr-Latn-CS" sz="2400" dirty="0" smtClean="0">
                <a:solidFill>
                  <a:srgbClr val="3333CC"/>
                </a:solidFill>
              </a:rPr>
              <a:t>i</a:t>
            </a:r>
            <a:r>
              <a:rPr lang="en-US" sz="2400" dirty="0" err="1" smtClean="0">
                <a:solidFill>
                  <a:srgbClr val="3333CC"/>
                </a:solidFill>
              </a:rPr>
              <a:t>jen</a:t>
            </a:r>
            <a:r>
              <a:rPr lang="en-US" sz="2400" dirty="0" smtClean="0">
                <a:solidFill>
                  <a:srgbClr val="3333CC"/>
                </a:solidFill>
              </a:rPr>
              <a:t>-&gt;left);</a:t>
            </a:r>
            <a:br>
              <a:rPr lang="en-US" sz="2400" dirty="0" smtClean="0">
                <a:solidFill>
                  <a:srgbClr val="3333CC"/>
                </a:solidFill>
              </a:rPr>
            </a:br>
            <a:r>
              <a:rPr lang="sr-Latn-CS" sz="2400" dirty="0" smtClean="0">
                <a:solidFill>
                  <a:srgbClr val="FF0000"/>
                </a:solidFill>
              </a:rPr>
              <a:t>	</a:t>
            </a:r>
            <a:r>
              <a:rPr lang="en-US" sz="2400" dirty="0" err="1" smtClean="0">
                <a:solidFill>
                  <a:srgbClr val="FF0000"/>
                </a:solidFill>
              </a:rPr>
              <a:t>printf</a:t>
            </a:r>
            <a:r>
              <a:rPr lang="en-US" sz="2400" dirty="0">
                <a:solidFill>
                  <a:srgbClr val="FF0000"/>
                </a:solidFill>
              </a:rPr>
              <a:t>("%d\n",</a:t>
            </a:r>
            <a:r>
              <a:rPr lang="en-US" sz="2400" dirty="0" err="1" smtClean="0">
                <a:solidFill>
                  <a:srgbClr val="FF0000"/>
                </a:solidFill>
              </a:rPr>
              <a:t>kor</a:t>
            </a:r>
            <a:r>
              <a:rPr lang="sr-Latn-CS" sz="2400" dirty="0" smtClean="0">
                <a:solidFill>
                  <a:srgbClr val="FF0000"/>
                </a:solidFill>
              </a:rPr>
              <a:t>i</a:t>
            </a:r>
            <a:r>
              <a:rPr lang="en-US" sz="2400" dirty="0" err="1" smtClean="0">
                <a:solidFill>
                  <a:srgbClr val="FF0000"/>
                </a:solidFill>
              </a:rPr>
              <a:t>jen</a:t>
            </a:r>
            <a:r>
              <a:rPr lang="en-US" sz="2400" dirty="0" smtClean="0">
                <a:solidFill>
                  <a:srgbClr val="FF0000"/>
                </a:solidFill>
              </a:rPr>
              <a:t>-&gt;i);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sr-Latn-CS" sz="2400" dirty="0" smtClean="0">
                <a:solidFill>
                  <a:srgbClr val="FF0000"/>
                </a:solidFill>
              </a:rPr>
              <a:t>	</a:t>
            </a:r>
            <a:r>
              <a:rPr lang="en-US" sz="2400" dirty="0" smtClean="0">
                <a:solidFill>
                  <a:srgbClr val="00B050"/>
                </a:solidFill>
              </a:rPr>
              <a:t>if(</a:t>
            </a:r>
            <a:r>
              <a:rPr lang="en-US" sz="2400" dirty="0" err="1" smtClean="0">
                <a:solidFill>
                  <a:srgbClr val="00B050"/>
                </a:solidFill>
              </a:rPr>
              <a:t>kor</a:t>
            </a:r>
            <a:r>
              <a:rPr lang="sr-Latn-CS" sz="2400" dirty="0" smtClean="0">
                <a:solidFill>
                  <a:srgbClr val="00B050"/>
                </a:solidFill>
              </a:rPr>
              <a:t>i</a:t>
            </a:r>
            <a:r>
              <a:rPr lang="en-US" sz="2400" dirty="0" err="1" smtClean="0">
                <a:solidFill>
                  <a:srgbClr val="00B050"/>
                </a:solidFill>
              </a:rPr>
              <a:t>jen</a:t>
            </a:r>
            <a:r>
              <a:rPr lang="en-US" sz="2400" dirty="0" smtClean="0">
                <a:solidFill>
                  <a:srgbClr val="00B050"/>
                </a:solidFill>
              </a:rPr>
              <a:t>-&gt;right!=NULL) </a:t>
            </a:r>
            <a:r>
              <a:rPr lang="sr-Latn-CS" sz="2400" dirty="0" smtClean="0">
                <a:solidFill>
                  <a:srgbClr val="00B050"/>
                </a:solidFill>
              </a:rPr>
              <a:t> </a:t>
            </a:r>
            <a:r>
              <a:rPr lang="en-US" sz="2400" dirty="0" err="1" smtClean="0">
                <a:solidFill>
                  <a:srgbClr val="00B050"/>
                </a:solidFill>
              </a:rPr>
              <a:t>print_drvo</a:t>
            </a:r>
            <a:r>
              <a:rPr lang="en-US" sz="2400" dirty="0" smtClean="0">
                <a:solidFill>
                  <a:srgbClr val="00B050"/>
                </a:solidFill>
              </a:rPr>
              <a:t>(</a:t>
            </a:r>
            <a:r>
              <a:rPr lang="en-US" sz="2400" dirty="0" err="1" smtClean="0">
                <a:solidFill>
                  <a:srgbClr val="00B050"/>
                </a:solidFill>
              </a:rPr>
              <a:t>kor</a:t>
            </a:r>
            <a:r>
              <a:rPr lang="sr-Latn-CS" sz="2400" dirty="0" smtClean="0">
                <a:solidFill>
                  <a:srgbClr val="00B050"/>
                </a:solidFill>
              </a:rPr>
              <a:t>i</a:t>
            </a:r>
            <a:r>
              <a:rPr lang="en-US" sz="2400" dirty="0" err="1" smtClean="0">
                <a:solidFill>
                  <a:srgbClr val="00B050"/>
                </a:solidFill>
              </a:rPr>
              <a:t>jen</a:t>
            </a:r>
            <a:r>
              <a:rPr lang="en-US" sz="2400" dirty="0" smtClean="0">
                <a:solidFill>
                  <a:srgbClr val="00B050"/>
                </a:solidFill>
              </a:rPr>
              <a:t>-&gt;right);</a:t>
            </a:r>
            <a:br>
              <a:rPr lang="en-US" sz="2400" dirty="0" smtClean="0">
                <a:solidFill>
                  <a:srgbClr val="00B05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Drvo – Za vje</a:t>
            </a:r>
            <a:r>
              <a:rPr lang="sr-Latn-CS" smtClean="0"/>
              <a:t>žbu</a:t>
            </a:r>
            <a:endParaRPr lang="en-US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209800"/>
            <a:ext cx="8077200" cy="281940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Za vježbu odraditi sljedeće probleme kod drveta: </a:t>
            </a:r>
          </a:p>
          <a:p>
            <a:pPr lvl="1" eaLnBrk="1" hangingPunct="1"/>
            <a:r>
              <a:rPr lang="sr-Latn-CS" sz="2000" smtClean="0"/>
              <a:t>Napisati funkciju koja formira potpuno binarno drvo.</a:t>
            </a:r>
          </a:p>
          <a:p>
            <a:pPr lvl="1" eaLnBrk="1" hangingPunct="1"/>
            <a:r>
              <a:rPr lang="sr-Latn-CS" sz="2000" smtClean="0"/>
              <a:t>Napisati funkciju koja dealocira drvo polazeći od kor</a:t>
            </a:r>
            <a:r>
              <a:rPr lang="en-US" sz="2000" smtClean="0"/>
              <a:t>i</a:t>
            </a:r>
            <a:r>
              <a:rPr lang="sr-Latn-CS" sz="2000" smtClean="0"/>
              <a:t>jena.</a:t>
            </a:r>
          </a:p>
          <a:p>
            <a:pPr lvl="1" eaLnBrk="1" hangingPunct="1"/>
            <a:r>
              <a:rPr lang="sr-Latn-CS" sz="2000" smtClean="0"/>
              <a:t>Napisati funkciju koja mjeri težinu drveta (broj čvorova drveta).</a:t>
            </a:r>
          </a:p>
          <a:p>
            <a:pPr lvl="1" eaLnBrk="1" hangingPunct="1"/>
            <a:r>
              <a:rPr lang="sr-Latn-CS" sz="2000" smtClean="0"/>
              <a:t>Napisati funkciju koja određuje da li je drvo potpuno binarno.</a:t>
            </a:r>
          </a:p>
          <a:p>
            <a:pPr lvl="1" eaLnBrk="1" hangingPunct="1"/>
            <a:r>
              <a:rPr lang="sr-Latn-CS" sz="2000" smtClean="0"/>
              <a:t>Napisati funkciju koja određuje koliko drvo ima listova.</a:t>
            </a:r>
            <a:endParaRPr lang="en-US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Drvo – Za vježbu</a:t>
            </a:r>
            <a:endParaRPr lang="en-US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209800"/>
            <a:ext cx="8382000" cy="44196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Napisati funkciju koja određuje najtežu putanju od korijena do lista. Najteža putanja je ona koja daje najveću vrijednost sume brojeva upisanih u čvorovima na svom putu.</a:t>
            </a:r>
          </a:p>
          <a:p>
            <a:pPr algn="just"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Napisati funkciju koja određuje najtežu prosječnu putanju od korijena ka listovima. To je ona putanja koja daje najveću vrijednost sume brojeva upisanih u čvorovima na tom putu podijeljenu sa brojem čvorova na tom putu.</a:t>
            </a:r>
          </a:p>
          <a:p>
            <a:pPr algn="just"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Drvo je sortirano inorder. Napisati funkciju koja vraća pokazivač na čvor u kome je upisan traženi broj ili NULL ako traženi broj ne postoji u drvetu.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Drvo – Za vježbu</a:t>
            </a:r>
            <a:endParaRPr lang="en-US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86000"/>
            <a:ext cx="8229600" cy="3048000"/>
          </a:xfrm>
        </p:spPr>
        <p:txBody>
          <a:bodyPr/>
          <a:lstStyle/>
          <a:p>
            <a:pPr algn="just" eaLnBrk="1" hangingPunct="1"/>
            <a:r>
              <a:rPr lang="sr-Latn-CS" sz="2400" dirty="0" smtClean="0"/>
              <a:t>Napisati funkciju koja određuje širinu drveta. To je najveći broj čvorova koji se nalazi na određenoj distanci od korijena.</a:t>
            </a:r>
          </a:p>
          <a:p>
            <a:pPr algn="just" eaLnBrk="1" hangingPunct="1"/>
            <a:endParaRPr lang="sr-Latn-CS" sz="2400" dirty="0" smtClean="0"/>
          </a:p>
          <a:p>
            <a:pPr algn="just" eaLnBrk="1" hangingPunct="1"/>
            <a:r>
              <a:rPr lang="sr-Latn-CS" sz="2400" dirty="0" smtClean="0"/>
              <a:t>Sve funkcije napisati za drvo reprezentovano preko nizova i preko samoreferentnih struktura.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b="1" dirty="0" smtClean="0">
                <a:solidFill>
                  <a:srgbClr val="FF0000"/>
                </a:solidFill>
              </a:rPr>
              <a:t>KURS </a:t>
            </a:r>
            <a:r>
              <a:rPr lang="sr-Latn-CS" b="1" dirty="0">
                <a:solidFill>
                  <a:srgbClr val="FF0000"/>
                </a:solidFill>
              </a:rPr>
              <a:t>– </a:t>
            </a:r>
            <a:r>
              <a:rPr lang="sr-Latn-CS" b="1" dirty="0" smtClean="0">
                <a:solidFill>
                  <a:srgbClr val="FF0000"/>
                </a:solidFill>
              </a:rPr>
              <a:t>ZAKLJUČAK</a:t>
            </a:r>
            <a:endParaRPr lang="en-US" b="1" dirty="0" smtClean="0">
              <a:solidFill>
                <a:srgbClr val="FF0000"/>
              </a:solidFill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8382000" cy="4114800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Studenti nakon ovog kursa treba da su ovladali sljedećim pojmovima:</a:t>
            </a:r>
          </a:p>
          <a:p>
            <a:pPr lvl="1" eaLnBrk="1" hangingPunct="1"/>
            <a:r>
              <a:rPr lang="sr-Latn-CS" sz="2000" dirty="0" smtClean="0"/>
              <a:t>Elementarni tipovi podataka i operacije (</a:t>
            </a:r>
            <a:r>
              <a:rPr lang="sr-Latn-CS" sz="2000" dirty="0" smtClean="0">
                <a:solidFill>
                  <a:srgbClr val="FF0000"/>
                </a:solidFill>
              </a:rPr>
              <a:t>80%</a:t>
            </a:r>
            <a:r>
              <a:rPr lang="sr-Latn-CS" sz="2000" dirty="0" smtClean="0"/>
              <a:t>)</a:t>
            </a:r>
          </a:p>
          <a:p>
            <a:pPr lvl="1" eaLnBrk="1" hangingPunct="1"/>
            <a:r>
              <a:rPr lang="sr-Latn-CS" sz="2000" dirty="0" smtClean="0"/>
              <a:t>Nizovi i pokazivači (60%)</a:t>
            </a:r>
          </a:p>
          <a:p>
            <a:pPr lvl="1" eaLnBrk="1" hangingPunct="1"/>
            <a:r>
              <a:rPr lang="sr-Latn-CS" sz="2000" dirty="0" smtClean="0"/>
              <a:t>Stringovi (80%)</a:t>
            </a:r>
          </a:p>
          <a:p>
            <a:pPr lvl="1" eaLnBrk="1" hangingPunct="1"/>
            <a:r>
              <a:rPr lang="sr-Latn-CS" sz="2000" dirty="0" smtClean="0"/>
              <a:t>Matrice (30%)</a:t>
            </a:r>
          </a:p>
          <a:p>
            <a:pPr lvl="1" eaLnBrk="1" hangingPunct="1"/>
            <a:r>
              <a:rPr lang="sr-Latn-CS" sz="2000" dirty="0" smtClean="0"/>
              <a:t>Funkcije (poziv po vrijednosti i referenci) (70%)</a:t>
            </a:r>
          </a:p>
          <a:p>
            <a:pPr lvl="1" eaLnBrk="1" hangingPunct="1"/>
            <a:r>
              <a:rPr lang="sr-Latn-CS" sz="2000" dirty="0" smtClean="0"/>
              <a:t>Funkcije - napredne opcije (30%)</a:t>
            </a:r>
          </a:p>
          <a:p>
            <a:pPr lvl="1" eaLnBrk="1" hangingPunct="1"/>
            <a:r>
              <a:rPr lang="sr-Latn-CS" sz="2000" dirty="0" smtClean="0"/>
              <a:t>Fajlovi (50%)</a:t>
            </a:r>
          </a:p>
          <a:p>
            <a:pPr lvl="1" eaLnBrk="1" hangingPunct="1"/>
            <a:r>
              <a:rPr lang="sr-Latn-CS" sz="2000" dirty="0" smtClean="0"/>
              <a:t>Strukture (70%)</a:t>
            </a:r>
          </a:p>
          <a:p>
            <a:pPr lvl="1" eaLnBrk="1" hangingPunct="1"/>
            <a:r>
              <a:rPr lang="sr-Latn-CS" sz="2000" dirty="0" smtClean="0"/>
              <a:t>Napredni linkovani tipovi podataka (40%)</a:t>
            </a:r>
            <a:endParaRPr lang="en-US" sz="2000" dirty="0" smtClean="0"/>
          </a:p>
        </p:txBody>
      </p:sp>
      <p:sp>
        <p:nvSpPr>
          <p:cNvPr id="31748" name="Line 4"/>
          <p:cNvSpPr>
            <a:spLocks noChangeShapeType="1"/>
          </p:cNvSpPr>
          <p:nvPr/>
        </p:nvSpPr>
        <p:spPr bwMode="auto">
          <a:xfrm>
            <a:off x="5943600" y="32766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31749" name="Freeform 5"/>
          <p:cNvSpPr>
            <a:spLocks/>
          </p:cNvSpPr>
          <p:nvPr/>
        </p:nvSpPr>
        <p:spPr bwMode="auto">
          <a:xfrm>
            <a:off x="6172200" y="3276600"/>
            <a:ext cx="457200" cy="381000"/>
          </a:xfrm>
          <a:custGeom>
            <a:avLst/>
            <a:gdLst>
              <a:gd name="T0" fmla="*/ 0 w 288"/>
              <a:gd name="T1" fmla="*/ 0 h 240"/>
              <a:gd name="T2" fmla="*/ 0 w 288"/>
              <a:gd name="T3" fmla="*/ 2147483647 h 240"/>
              <a:gd name="T4" fmla="*/ 2147483647 w 288"/>
              <a:gd name="T5" fmla="*/ 2147483647 h 24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88" h="240">
                <a:moveTo>
                  <a:pt x="0" y="0"/>
                </a:moveTo>
                <a:lnTo>
                  <a:pt x="0" y="240"/>
                </a:lnTo>
                <a:lnTo>
                  <a:pt x="288" y="24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31750" name="Text Box 6"/>
          <p:cNvSpPr txBox="1">
            <a:spLocks noChangeArrowheads="1"/>
          </p:cNvSpPr>
          <p:nvPr/>
        </p:nvSpPr>
        <p:spPr bwMode="auto">
          <a:xfrm>
            <a:off x="6705600" y="3352800"/>
            <a:ext cx="2209800" cy="952500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400" b="1">
                <a:latin typeface="Tahoma" pitchFamily="34" charset="0"/>
              </a:rPr>
              <a:t>procenti predstavljaju procijenjeni zna</a:t>
            </a:r>
            <a:r>
              <a:rPr lang="sr-Latn-CS" sz="1400" b="1">
                <a:latin typeface="Tahoma" pitchFamily="34" charset="0"/>
              </a:rPr>
              <a:t>čaj za programersko opismenjavanje</a:t>
            </a:r>
            <a:endParaRPr lang="en-US" sz="1400" b="1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Dijk</a:t>
            </a:r>
            <a:r>
              <a:rPr lang="en-US" smtClean="0"/>
              <a:t>s</a:t>
            </a:r>
            <a:r>
              <a:rPr lang="sr-Latn-CS" smtClean="0"/>
              <a:t>tra algoritam - Primjer</a:t>
            </a:r>
            <a:endParaRPr lang="en-US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3124200" cy="990600"/>
          </a:xfrm>
        </p:spPr>
        <p:txBody>
          <a:bodyPr/>
          <a:lstStyle/>
          <a:p>
            <a:pPr eaLnBrk="1" hangingPunct="1"/>
            <a:r>
              <a:rPr lang="sr-Latn-CS" sz="2400" smtClean="0"/>
              <a:t>Postavimo nule na glavn</a:t>
            </a:r>
            <a:r>
              <a:rPr lang="en-US" sz="2400" smtClean="0"/>
              <a:t>u</a:t>
            </a:r>
            <a:r>
              <a:rPr lang="sr-Latn-CS" sz="2400" smtClean="0"/>
              <a:t> dijagonal</a:t>
            </a:r>
            <a:r>
              <a:rPr lang="en-US" sz="2400" smtClean="0"/>
              <a:t>u</a:t>
            </a:r>
            <a:r>
              <a:rPr lang="sr-Latn-CS" sz="2400" smtClean="0"/>
              <a:t>.</a:t>
            </a:r>
            <a:endParaRPr lang="en-US" sz="2400" smtClean="0"/>
          </a:p>
        </p:txBody>
      </p:sp>
      <p:graphicFrame>
        <p:nvGraphicFramePr>
          <p:cNvPr id="322564" name="Group 4"/>
          <p:cNvGraphicFramePr>
            <a:graphicFrameLocks noGrp="1"/>
          </p:cNvGraphicFramePr>
          <p:nvPr/>
        </p:nvGraphicFramePr>
        <p:xfrm>
          <a:off x="1524000" y="3581400"/>
          <a:ext cx="1828800" cy="1565280"/>
        </p:xfrm>
        <a:graphic>
          <a:graphicData uri="http://schemas.openxmlformats.org/drawingml/2006/table">
            <a:tbl>
              <a:tblPr/>
              <a:tblGrid>
                <a:gridCol w="609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181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ahoma" pitchFamily="34" charset="0"/>
                        </a:rPr>
                        <a:t>0</a:t>
                      </a:r>
                    </a:p>
                  </a:txBody>
                  <a:tcPr marT="45695" marB="4569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8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5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35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3</a:t>
                      </a:r>
                    </a:p>
                  </a:txBody>
                  <a:tcPr marT="45695" marB="4569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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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35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</a:t>
                      </a:r>
                    </a:p>
                  </a:txBody>
                  <a:tcPr marT="45695" marB="4569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0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142" name="Text Box 22"/>
          <p:cNvSpPr txBox="1">
            <a:spLocks noChangeArrowheads="1"/>
          </p:cNvSpPr>
          <p:nvPr/>
        </p:nvSpPr>
        <p:spPr bwMode="auto">
          <a:xfrm>
            <a:off x="1066800" y="36449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b="1"/>
              <a:t>0</a:t>
            </a:r>
            <a:endParaRPr lang="en-US" b="1"/>
          </a:p>
        </p:txBody>
      </p:sp>
      <p:sp>
        <p:nvSpPr>
          <p:cNvPr id="5143" name="Text Box 23"/>
          <p:cNvSpPr txBox="1">
            <a:spLocks noChangeArrowheads="1"/>
          </p:cNvSpPr>
          <p:nvPr/>
        </p:nvSpPr>
        <p:spPr bwMode="auto">
          <a:xfrm>
            <a:off x="1676400" y="3124200"/>
            <a:ext cx="1479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r>
              <a:rPr lang="sr-Latn-CS" b="1"/>
              <a:t>0     1      2</a:t>
            </a:r>
            <a:endParaRPr lang="en-US" b="1"/>
          </a:p>
        </p:txBody>
      </p:sp>
      <p:sp>
        <p:nvSpPr>
          <p:cNvPr id="5144" name="Text Box 24"/>
          <p:cNvSpPr txBox="1">
            <a:spLocks noChangeArrowheads="1"/>
          </p:cNvSpPr>
          <p:nvPr/>
        </p:nvSpPr>
        <p:spPr bwMode="auto">
          <a:xfrm>
            <a:off x="381000" y="3200400"/>
            <a:ext cx="3124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>
                <a:solidFill>
                  <a:srgbClr val="FF3300"/>
                </a:solidFill>
              </a:rPr>
              <a:t>C</a:t>
            </a:r>
            <a:r>
              <a:rPr lang="en-US" b="1" baseline="-25000">
                <a:solidFill>
                  <a:srgbClr val="FF3300"/>
                </a:solidFill>
              </a:rPr>
              <a:t>0</a:t>
            </a:r>
            <a:r>
              <a:rPr lang="en-US" b="1">
                <a:solidFill>
                  <a:srgbClr val="FF3300"/>
                </a:solidFill>
              </a:rPr>
              <a:t>[I][J]</a:t>
            </a:r>
          </a:p>
        </p:txBody>
      </p:sp>
      <p:sp>
        <p:nvSpPr>
          <p:cNvPr id="5145" name="Text Box 25"/>
          <p:cNvSpPr txBox="1">
            <a:spLocks noChangeArrowheads="1"/>
          </p:cNvSpPr>
          <p:nvPr/>
        </p:nvSpPr>
        <p:spPr bwMode="auto">
          <a:xfrm>
            <a:off x="1066800" y="41148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b="1"/>
              <a:t>1</a:t>
            </a:r>
            <a:endParaRPr lang="en-US" b="1"/>
          </a:p>
        </p:txBody>
      </p:sp>
      <p:sp>
        <p:nvSpPr>
          <p:cNvPr id="5146" name="Text Box 26"/>
          <p:cNvSpPr txBox="1">
            <a:spLocks noChangeArrowheads="1"/>
          </p:cNvSpPr>
          <p:nvPr/>
        </p:nvSpPr>
        <p:spPr bwMode="auto">
          <a:xfrm>
            <a:off x="1054100" y="46355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b="1"/>
              <a:t>2</a:t>
            </a:r>
            <a:endParaRPr lang="en-US" b="1"/>
          </a:p>
        </p:txBody>
      </p:sp>
      <p:sp>
        <p:nvSpPr>
          <p:cNvPr id="5147" name="Rectangle 27"/>
          <p:cNvSpPr>
            <a:spLocks noChangeArrowheads="1"/>
          </p:cNvSpPr>
          <p:nvPr/>
        </p:nvSpPr>
        <p:spPr bwMode="auto">
          <a:xfrm>
            <a:off x="4876800" y="2133600"/>
            <a:ext cx="31242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n"/>
            </a:pPr>
            <a:r>
              <a:rPr lang="sr-Latn-CS">
                <a:latin typeface="Tahoma" pitchFamily="34" charset="0"/>
              </a:rPr>
              <a:t>Najkraće putanje preko čvora 0.</a:t>
            </a:r>
            <a:endParaRPr lang="en-US">
              <a:latin typeface="Tahoma" pitchFamily="34" charset="0"/>
            </a:endParaRPr>
          </a:p>
        </p:txBody>
      </p:sp>
      <p:graphicFrame>
        <p:nvGraphicFramePr>
          <p:cNvPr id="322588" name="Group 28"/>
          <p:cNvGraphicFramePr>
            <a:graphicFrameLocks noGrp="1"/>
          </p:cNvGraphicFramePr>
          <p:nvPr/>
        </p:nvGraphicFramePr>
        <p:xfrm>
          <a:off x="6019800" y="3657600"/>
          <a:ext cx="1828800" cy="1565280"/>
        </p:xfrm>
        <a:graphic>
          <a:graphicData uri="http://schemas.openxmlformats.org/drawingml/2006/table">
            <a:tbl>
              <a:tblPr/>
              <a:tblGrid>
                <a:gridCol w="609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181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0</a:t>
                      </a:r>
                    </a:p>
                  </a:txBody>
                  <a:tcPr marT="45695" marB="4569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8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5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35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3</a:t>
                      </a:r>
                    </a:p>
                  </a:txBody>
                  <a:tcPr marT="45695" marB="4569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0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8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35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</a:t>
                      </a:r>
                    </a:p>
                  </a:txBody>
                  <a:tcPr marT="45695" marB="4569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0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166" name="Text Box 46"/>
          <p:cNvSpPr txBox="1">
            <a:spLocks noChangeArrowheads="1"/>
          </p:cNvSpPr>
          <p:nvPr/>
        </p:nvSpPr>
        <p:spPr bwMode="auto">
          <a:xfrm>
            <a:off x="6172200" y="3200400"/>
            <a:ext cx="1555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r>
              <a:rPr lang="sr-Latn-CS" b="1"/>
              <a:t>0     </a:t>
            </a:r>
            <a:r>
              <a:rPr lang="en-US" b="1"/>
              <a:t> </a:t>
            </a:r>
            <a:r>
              <a:rPr lang="sr-Latn-CS" b="1"/>
              <a:t>1      2</a:t>
            </a:r>
            <a:endParaRPr lang="en-US" b="1"/>
          </a:p>
        </p:txBody>
      </p:sp>
      <p:sp>
        <p:nvSpPr>
          <p:cNvPr id="5167" name="Text Box 47"/>
          <p:cNvSpPr txBox="1">
            <a:spLocks noChangeArrowheads="1"/>
          </p:cNvSpPr>
          <p:nvPr/>
        </p:nvSpPr>
        <p:spPr bwMode="auto">
          <a:xfrm>
            <a:off x="4876800" y="3276600"/>
            <a:ext cx="3124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>
                <a:solidFill>
                  <a:srgbClr val="FF3300"/>
                </a:solidFill>
              </a:rPr>
              <a:t>C</a:t>
            </a:r>
            <a:r>
              <a:rPr lang="en-US" b="1" baseline="-25000">
                <a:solidFill>
                  <a:srgbClr val="FF3300"/>
                </a:solidFill>
              </a:rPr>
              <a:t>1</a:t>
            </a:r>
            <a:r>
              <a:rPr lang="en-US" b="1">
                <a:solidFill>
                  <a:srgbClr val="FF3300"/>
                </a:solidFill>
              </a:rPr>
              <a:t>[I][J]</a:t>
            </a:r>
          </a:p>
        </p:txBody>
      </p:sp>
      <p:sp>
        <p:nvSpPr>
          <p:cNvPr id="5168" name="Text Box 48"/>
          <p:cNvSpPr txBox="1">
            <a:spLocks noChangeArrowheads="1"/>
          </p:cNvSpPr>
          <p:nvPr/>
        </p:nvSpPr>
        <p:spPr bwMode="auto">
          <a:xfrm>
            <a:off x="5549900" y="37338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b="1"/>
              <a:t>0</a:t>
            </a:r>
            <a:endParaRPr lang="en-US" b="1"/>
          </a:p>
        </p:txBody>
      </p:sp>
      <p:sp>
        <p:nvSpPr>
          <p:cNvPr id="5169" name="Text Box 49"/>
          <p:cNvSpPr txBox="1">
            <a:spLocks noChangeArrowheads="1"/>
          </p:cNvSpPr>
          <p:nvPr/>
        </p:nvSpPr>
        <p:spPr bwMode="auto">
          <a:xfrm>
            <a:off x="5549900" y="42037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b="1"/>
              <a:t>1</a:t>
            </a:r>
            <a:endParaRPr lang="en-US" b="1"/>
          </a:p>
        </p:txBody>
      </p:sp>
      <p:sp>
        <p:nvSpPr>
          <p:cNvPr id="5170" name="Text Box 50"/>
          <p:cNvSpPr txBox="1">
            <a:spLocks noChangeArrowheads="1"/>
          </p:cNvSpPr>
          <p:nvPr/>
        </p:nvSpPr>
        <p:spPr bwMode="auto">
          <a:xfrm>
            <a:off x="5537200" y="47244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b="1"/>
              <a:t>2</a:t>
            </a:r>
            <a:endParaRPr lang="en-US" b="1"/>
          </a:p>
        </p:txBody>
      </p:sp>
      <p:sp>
        <p:nvSpPr>
          <p:cNvPr id="5171" name="Freeform 51"/>
          <p:cNvSpPr>
            <a:spLocks/>
          </p:cNvSpPr>
          <p:nvPr/>
        </p:nvSpPr>
        <p:spPr bwMode="auto">
          <a:xfrm>
            <a:off x="7620000" y="4419600"/>
            <a:ext cx="914400" cy="1676400"/>
          </a:xfrm>
          <a:custGeom>
            <a:avLst/>
            <a:gdLst>
              <a:gd name="T0" fmla="*/ 2147483647 w 576"/>
              <a:gd name="T1" fmla="*/ 0 h 1056"/>
              <a:gd name="T2" fmla="*/ 2147483647 w 576"/>
              <a:gd name="T3" fmla="*/ 2147483647 h 1056"/>
              <a:gd name="T4" fmla="*/ 2147483647 w 576"/>
              <a:gd name="T5" fmla="*/ 2147483647 h 1056"/>
              <a:gd name="T6" fmla="*/ 0 w 576"/>
              <a:gd name="T7" fmla="*/ 2147483647 h 105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76" h="1056">
                <a:moveTo>
                  <a:pt x="48" y="0"/>
                </a:moveTo>
                <a:lnTo>
                  <a:pt x="576" y="240"/>
                </a:lnTo>
                <a:lnTo>
                  <a:pt x="576" y="1056"/>
                </a:lnTo>
                <a:lnTo>
                  <a:pt x="0" y="1056"/>
                </a:lnTo>
              </a:path>
            </a:pathLst>
          </a:custGeom>
          <a:noFill/>
          <a:ln w="9525">
            <a:solidFill>
              <a:srgbClr val="FF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5172" name="Text Box 52"/>
          <p:cNvSpPr txBox="1">
            <a:spLocks noChangeArrowheads="1"/>
          </p:cNvSpPr>
          <p:nvPr/>
        </p:nvSpPr>
        <p:spPr bwMode="auto">
          <a:xfrm>
            <a:off x="4648200" y="5943600"/>
            <a:ext cx="36576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400" b="1">
                <a:solidFill>
                  <a:srgbClr val="FF0000"/>
                </a:solidFill>
                <a:latin typeface="Tahoma" pitchFamily="34" charset="0"/>
              </a:rPr>
              <a:t>jedina pozicija gdje se dogodila promjena je označena crvenom bojom</a:t>
            </a:r>
            <a:endParaRPr lang="en-US" sz="1400" b="1">
              <a:solidFill>
                <a:srgbClr val="FF0000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b="1" dirty="0" smtClean="0">
                <a:solidFill>
                  <a:srgbClr val="FF0000"/>
                </a:solidFill>
              </a:rPr>
              <a:t>KURS – ZAKLJUČAK</a:t>
            </a:r>
            <a:endParaRPr lang="en-US" b="1" dirty="0" smtClean="0">
              <a:solidFill>
                <a:srgbClr val="FF0000"/>
              </a:solidFill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86000"/>
            <a:ext cx="7772400" cy="3200400"/>
          </a:xfrm>
        </p:spPr>
        <p:txBody>
          <a:bodyPr/>
          <a:lstStyle/>
          <a:p>
            <a:pPr eaLnBrk="1" hangingPunct="1"/>
            <a:r>
              <a:rPr lang="sr-Latn-CS" sz="2400" smtClean="0"/>
              <a:t>Studenti koji su savladali ovaj kurs se mogu smatrati programerski pismenim, a to dalje znači da mogu da nastave sa usavršavanjem u oblasti programiranja.</a:t>
            </a:r>
          </a:p>
          <a:p>
            <a:pPr eaLnBrk="1" hangingPunct="1"/>
            <a:endParaRPr lang="sr-Latn-CS" sz="2400" smtClean="0"/>
          </a:p>
          <a:p>
            <a:pPr eaLnBrk="1" hangingPunct="1"/>
            <a:endParaRPr lang="sr-Latn-CS" sz="2400" smtClean="0"/>
          </a:p>
          <a:p>
            <a:pPr eaLnBrk="1" hangingPunct="1"/>
            <a:r>
              <a:rPr lang="sr-Latn-CS" sz="4000" b="1" smtClean="0">
                <a:solidFill>
                  <a:srgbClr val="FF0000"/>
                </a:solidFill>
              </a:rPr>
              <a:t>Sa srećom!</a:t>
            </a:r>
            <a:endParaRPr lang="en-US" sz="4000" b="1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Dijkstra algoritam - Primjer</a:t>
            </a:r>
            <a:endParaRPr lang="en-US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133600"/>
            <a:ext cx="3276600" cy="990600"/>
          </a:xfrm>
        </p:spPr>
        <p:txBody>
          <a:bodyPr/>
          <a:lstStyle/>
          <a:p>
            <a:pPr eaLnBrk="1" hangingPunct="1"/>
            <a:r>
              <a:rPr lang="en-US" sz="2400" smtClean="0"/>
              <a:t>Najkra</a:t>
            </a:r>
            <a:r>
              <a:rPr lang="sr-Latn-CS" sz="2400" smtClean="0"/>
              <a:t>će putanje preko čvorova 0 i 1</a:t>
            </a:r>
            <a:r>
              <a:rPr lang="en-US" sz="2400" smtClean="0"/>
              <a:t>.</a:t>
            </a:r>
          </a:p>
        </p:txBody>
      </p:sp>
      <p:graphicFrame>
        <p:nvGraphicFramePr>
          <p:cNvPr id="323588" name="Group 4"/>
          <p:cNvGraphicFramePr>
            <a:graphicFrameLocks noGrp="1"/>
          </p:cNvGraphicFramePr>
          <p:nvPr/>
        </p:nvGraphicFramePr>
        <p:xfrm>
          <a:off x="1371600" y="4038600"/>
          <a:ext cx="1828800" cy="1565280"/>
        </p:xfrm>
        <a:graphic>
          <a:graphicData uri="http://schemas.openxmlformats.org/drawingml/2006/table">
            <a:tbl>
              <a:tblPr/>
              <a:tblGrid>
                <a:gridCol w="609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181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0</a:t>
                      </a:r>
                    </a:p>
                  </a:txBody>
                  <a:tcPr marT="45695" marB="4569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8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5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35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3</a:t>
                      </a:r>
                    </a:p>
                  </a:txBody>
                  <a:tcPr marT="45695" marB="4569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0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8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35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5</a:t>
                      </a:r>
                    </a:p>
                  </a:txBody>
                  <a:tcPr marT="45695" marB="4569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0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166" name="Text Box 22"/>
          <p:cNvSpPr txBox="1">
            <a:spLocks noChangeArrowheads="1"/>
          </p:cNvSpPr>
          <p:nvPr/>
        </p:nvSpPr>
        <p:spPr bwMode="auto">
          <a:xfrm>
            <a:off x="1600200" y="3581400"/>
            <a:ext cx="1555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r>
              <a:rPr lang="en-US" b="1"/>
              <a:t>0</a:t>
            </a:r>
            <a:r>
              <a:rPr lang="sr-Latn-CS" b="1"/>
              <a:t>     </a:t>
            </a:r>
            <a:r>
              <a:rPr lang="en-US" b="1"/>
              <a:t> 1</a:t>
            </a:r>
            <a:r>
              <a:rPr lang="sr-Latn-CS" b="1"/>
              <a:t>      </a:t>
            </a:r>
            <a:r>
              <a:rPr lang="en-US" b="1"/>
              <a:t>2</a:t>
            </a:r>
          </a:p>
        </p:txBody>
      </p:sp>
      <p:sp>
        <p:nvSpPr>
          <p:cNvPr id="6167" name="Text Box 23"/>
          <p:cNvSpPr txBox="1">
            <a:spLocks noChangeArrowheads="1"/>
          </p:cNvSpPr>
          <p:nvPr/>
        </p:nvSpPr>
        <p:spPr bwMode="auto">
          <a:xfrm>
            <a:off x="533400" y="3581400"/>
            <a:ext cx="3124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>
                <a:solidFill>
                  <a:srgbClr val="FF3300"/>
                </a:solidFill>
              </a:rPr>
              <a:t>C</a:t>
            </a:r>
            <a:r>
              <a:rPr lang="en-US" b="1" baseline="-25000">
                <a:solidFill>
                  <a:srgbClr val="FF3300"/>
                </a:solidFill>
              </a:rPr>
              <a:t>2</a:t>
            </a:r>
            <a:r>
              <a:rPr lang="en-US" b="1">
                <a:solidFill>
                  <a:srgbClr val="FF3300"/>
                </a:solidFill>
              </a:rPr>
              <a:t>[I][J]</a:t>
            </a:r>
          </a:p>
        </p:txBody>
      </p:sp>
      <p:graphicFrame>
        <p:nvGraphicFramePr>
          <p:cNvPr id="323608" name="Group 24"/>
          <p:cNvGraphicFramePr>
            <a:graphicFrameLocks noGrp="1"/>
          </p:cNvGraphicFramePr>
          <p:nvPr/>
        </p:nvGraphicFramePr>
        <p:xfrm>
          <a:off x="5943600" y="3997325"/>
          <a:ext cx="1828800" cy="1565280"/>
        </p:xfrm>
        <a:graphic>
          <a:graphicData uri="http://schemas.openxmlformats.org/drawingml/2006/table">
            <a:tbl>
              <a:tblPr/>
              <a:tblGrid>
                <a:gridCol w="609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181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0</a:t>
                      </a:r>
                    </a:p>
                  </a:txBody>
                  <a:tcPr marT="45695" marB="4569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ahoma" pitchFamily="34" charset="0"/>
                        </a:rPr>
                        <a:t>7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5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35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3</a:t>
                      </a:r>
                    </a:p>
                  </a:txBody>
                  <a:tcPr marT="45695" marB="4569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0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8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35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5</a:t>
                      </a:r>
                    </a:p>
                  </a:txBody>
                  <a:tcPr marT="45695" marB="4569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0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186" name="Text Box 42"/>
          <p:cNvSpPr txBox="1">
            <a:spLocks noChangeArrowheads="1"/>
          </p:cNvSpPr>
          <p:nvPr/>
        </p:nvSpPr>
        <p:spPr bwMode="auto">
          <a:xfrm>
            <a:off x="6172200" y="3540125"/>
            <a:ext cx="1555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r>
              <a:rPr lang="en-US" b="1"/>
              <a:t>0</a:t>
            </a:r>
            <a:r>
              <a:rPr lang="sr-Latn-CS" b="1"/>
              <a:t>    </a:t>
            </a:r>
            <a:r>
              <a:rPr lang="en-US" b="1"/>
              <a:t> </a:t>
            </a:r>
            <a:r>
              <a:rPr lang="sr-Latn-CS" b="1"/>
              <a:t> </a:t>
            </a:r>
            <a:r>
              <a:rPr lang="en-US" b="1"/>
              <a:t>1</a:t>
            </a:r>
            <a:r>
              <a:rPr lang="sr-Latn-CS" b="1"/>
              <a:t>      </a:t>
            </a:r>
            <a:r>
              <a:rPr lang="en-US" b="1"/>
              <a:t>2</a:t>
            </a:r>
          </a:p>
        </p:txBody>
      </p:sp>
      <p:sp>
        <p:nvSpPr>
          <p:cNvPr id="6187" name="Text Box 43"/>
          <p:cNvSpPr txBox="1">
            <a:spLocks noChangeArrowheads="1"/>
          </p:cNvSpPr>
          <p:nvPr/>
        </p:nvSpPr>
        <p:spPr bwMode="auto">
          <a:xfrm>
            <a:off x="5029200" y="3505200"/>
            <a:ext cx="3124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>
                <a:solidFill>
                  <a:srgbClr val="FF3300"/>
                </a:solidFill>
              </a:rPr>
              <a:t>C</a:t>
            </a:r>
            <a:r>
              <a:rPr lang="en-US" b="1" baseline="-25000">
                <a:solidFill>
                  <a:srgbClr val="FF3300"/>
                </a:solidFill>
              </a:rPr>
              <a:t>3</a:t>
            </a:r>
            <a:r>
              <a:rPr lang="en-US" b="1">
                <a:solidFill>
                  <a:srgbClr val="FF3300"/>
                </a:solidFill>
              </a:rPr>
              <a:t>[I][J]</a:t>
            </a:r>
          </a:p>
        </p:txBody>
      </p:sp>
      <p:sp>
        <p:nvSpPr>
          <p:cNvPr id="6188" name="Text Box 44"/>
          <p:cNvSpPr txBox="1">
            <a:spLocks noChangeArrowheads="1"/>
          </p:cNvSpPr>
          <p:nvPr/>
        </p:nvSpPr>
        <p:spPr bwMode="auto">
          <a:xfrm>
            <a:off x="914400" y="41148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/>
              <a:t>0</a:t>
            </a:r>
          </a:p>
        </p:txBody>
      </p:sp>
      <p:sp>
        <p:nvSpPr>
          <p:cNvPr id="6189" name="Text Box 45"/>
          <p:cNvSpPr txBox="1">
            <a:spLocks noChangeArrowheads="1"/>
          </p:cNvSpPr>
          <p:nvPr/>
        </p:nvSpPr>
        <p:spPr bwMode="auto">
          <a:xfrm>
            <a:off x="914400" y="45847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/>
              <a:t>1</a:t>
            </a:r>
          </a:p>
        </p:txBody>
      </p:sp>
      <p:sp>
        <p:nvSpPr>
          <p:cNvPr id="6190" name="Text Box 46"/>
          <p:cNvSpPr txBox="1">
            <a:spLocks noChangeArrowheads="1"/>
          </p:cNvSpPr>
          <p:nvPr/>
        </p:nvSpPr>
        <p:spPr bwMode="auto">
          <a:xfrm>
            <a:off x="901700" y="51054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/>
              <a:t>2</a:t>
            </a:r>
          </a:p>
        </p:txBody>
      </p:sp>
      <p:sp>
        <p:nvSpPr>
          <p:cNvPr id="6191" name="Text Box 47"/>
          <p:cNvSpPr txBox="1">
            <a:spLocks noChangeArrowheads="1"/>
          </p:cNvSpPr>
          <p:nvPr/>
        </p:nvSpPr>
        <p:spPr bwMode="auto">
          <a:xfrm>
            <a:off x="5486400" y="4073525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/>
              <a:t>0</a:t>
            </a:r>
          </a:p>
        </p:txBody>
      </p:sp>
      <p:sp>
        <p:nvSpPr>
          <p:cNvPr id="6192" name="Text Box 48"/>
          <p:cNvSpPr txBox="1">
            <a:spLocks noChangeArrowheads="1"/>
          </p:cNvSpPr>
          <p:nvPr/>
        </p:nvSpPr>
        <p:spPr bwMode="auto">
          <a:xfrm>
            <a:off x="5486400" y="4543425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/>
              <a:t>1</a:t>
            </a:r>
          </a:p>
        </p:txBody>
      </p:sp>
      <p:sp>
        <p:nvSpPr>
          <p:cNvPr id="6193" name="Text Box 49"/>
          <p:cNvSpPr txBox="1">
            <a:spLocks noChangeArrowheads="1"/>
          </p:cNvSpPr>
          <p:nvPr/>
        </p:nvSpPr>
        <p:spPr bwMode="auto">
          <a:xfrm>
            <a:off x="5473700" y="5064125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/>
              <a:t>2</a:t>
            </a:r>
          </a:p>
        </p:txBody>
      </p:sp>
      <p:sp>
        <p:nvSpPr>
          <p:cNvPr id="6194" name="Rectangle 50"/>
          <p:cNvSpPr>
            <a:spLocks noChangeArrowheads="1"/>
          </p:cNvSpPr>
          <p:nvPr/>
        </p:nvSpPr>
        <p:spPr bwMode="auto">
          <a:xfrm>
            <a:off x="4114800" y="2105025"/>
            <a:ext cx="5029200" cy="117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n"/>
            </a:pPr>
            <a:r>
              <a:rPr lang="en-US">
                <a:latin typeface="Tahoma" pitchFamily="34" charset="0"/>
              </a:rPr>
              <a:t>Najkra</a:t>
            </a:r>
            <a:r>
              <a:rPr lang="sr-Latn-CS">
                <a:latin typeface="Tahoma" pitchFamily="34" charset="0"/>
              </a:rPr>
              <a:t>će putanje preko čvorova 0, 1 i 2</a:t>
            </a:r>
            <a:r>
              <a:rPr lang="en-US">
                <a:latin typeface="Tahoma" pitchFamily="34" charset="0"/>
              </a:rPr>
              <a:t>,</a:t>
            </a:r>
            <a:r>
              <a:rPr lang="sr-Latn-CS">
                <a:latin typeface="Tahoma" pitchFamily="34" charset="0"/>
              </a:rPr>
              <a:t> odnosno najkraće (najjeftinije) moguće putanje</a:t>
            </a:r>
            <a:r>
              <a:rPr lang="en-US">
                <a:latin typeface="Tahoma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Dijk</a:t>
            </a:r>
            <a:r>
              <a:rPr lang="en-US" smtClean="0"/>
              <a:t>s</a:t>
            </a:r>
            <a:r>
              <a:rPr lang="sr-Latn-CS" smtClean="0"/>
              <a:t>tra algoritam - Realizacija</a:t>
            </a:r>
            <a:endParaRPr lang="en-US" smtClean="0"/>
          </a:p>
        </p:txBody>
      </p:sp>
      <p:sp>
        <p:nvSpPr>
          <p:cNvPr id="7171" name="Text Box 4"/>
          <p:cNvSpPr txBox="1">
            <a:spLocks noChangeArrowheads="1"/>
          </p:cNvSpPr>
          <p:nvPr/>
        </p:nvSpPr>
        <p:spPr bwMode="auto">
          <a:xfrm>
            <a:off x="304800" y="2182812"/>
            <a:ext cx="8229600" cy="444658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l-SI" sz="2200">
                <a:latin typeface="Tahoma" pitchFamily="34" charset="0"/>
                <a:ea typeface="MS Mincho" pitchFamily="49" charset="-128"/>
              </a:rPr>
              <a:t>#include &lt;stdio.h&gt;</a:t>
            </a:r>
            <a:r>
              <a:rPr lang="sl-SI" sz="2200">
                <a:latin typeface="Tahoma" pitchFamily="34" charset="0"/>
              </a:rPr>
              <a:t/>
            </a:r>
            <a:br>
              <a:rPr lang="sl-SI" sz="2200">
                <a:latin typeface="Tahoma" pitchFamily="34" charset="0"/>
              </a:rPr>
            </a:br>
            <a:r>
              <a:rPr lang="sl-SI" sz="2200">
                <a:latin typeface="Tahoma" pitchFamily="34" charset="0"/>
                <a:ea typeface="MS Mincho" pitchFamily="49" charset="-128"/>
              </a:rPr>
              <a:t>#define DIM 3</a:t>
            </a:r>
            <a:r>
              <a:rPr lang="sl-SI" sz="2200">
                <a:latin typeface="Tahoma" pitchFamily="34" charset="0"/>
              </a:rPr>
              <a:t/>
            </a:r>
            <a:br>
              <a:rPr lang="sl-SI" sz="2200">
                <a:latin typeface="Tahoma" pitchFamily="34" charset="0"/>
              </a:rPr>
            </a:br>
            <a:r>
              <a:rPr lang="sl-SI" sz="2200">
                <a:latin typeface="Tahoma" pitchFamily="34" charset="0"/>
                <a:ea typeface="MS Mincho" pitchFamily="49" charset="-128"/>
              </a:rPr>
              <a:t>int min(int, int);</a:t>
            </a:r>
            <a:r>
              <a:rPr lang="sl-SI" sz="2200">
                <a:latin typeface="Tahoma" pitchFamily="34" charset="0"/>
              </a:rPr>
              <a:t/>
            </a:r>
            <a:br>
              <a:rPr lang="sl-SI" sz="2200">
                <a:latin typeface="Tahoma" pitchFamily="34" charset="0"/>
              </a:rPr>
            </a:br>
            <a:r>
              <a:rPr lang="sl-SI" sz="2200">
                <a:latin typeface="Tahoma" pitchFamily="34" charset="0"/>
                <a:ea typeface="MS Mincho" pitchFamily="49" charset="-128"/>
              </a:rPr>
              <a:t>void main()</a:t>
            </a:r>
            <a:r>
              <a:rPr lang="sl-SI" sz="2200">
                <a:latin typeface="Tahoma" pitchFamily="34" charset="0"/>
              </a:rPr>
              <a:t/>
            </a:r>
            <a:br>
              <a:rPr lang="sl-SI" sz="2200">
                <a:latin typeface="Tahoma" pitchFamily="34" charset="0"/>
              </a:rPr>
            </a:br>
            <a:r>
              <a:rPr lang="sl-SI" sz="2200">
                <a:latin typeface="Tahoma" pitchFamily="34" charset="0"/>
                <a:ea typeface="MS Mincho" pitchFamily="49" charset="-128"/>
              </a:rPr>
              <a:t>{</a:t>
            </a:r>
            <a:r>
              <a:rPr lang="sl-SI" sz="2200">
                <a:latin typeface="Tahoma" pitchFamily="34" charset="0"/>
              </a:rPr>
              <a:t/>
            </a:r>
            <a:br>
              <a:rPr lang="sl-SI" sz="2200">
                <a:latin typeface="Tahoma" pitchFamily="34" charset="0"/>
              </a:rPr>
            </a:br>
            <a:r>
              <a:rPr lang="sl-SI" sz="2200">
                <a:latin typeface="Tahoma" pitchFamily="34" charset="0"/>
              </a:rPr>
              <a:t>	</a:t>
            </a:r>
            <a:r>
              <a:rPr lang="sl-SI" sz="2200">
                <a:latin typeface="Tahoma" pitchFamily="34" charset="0"/>
                <a:ea typeface="MS Mincho" pitchFamily="49" charset="-128"/>
              </a:rPr>
              <a:t>int ms[][DIM]={{2,8,5},{3,1000,1000},{1000,2,1000}};	int N=DIM, i, j, k;</a:t>
            </a:r>
            <a:r>
              <a:rPr lang="sl-SI" sz="2200">
                <a:latin typeface="Tahoma" pitchFamily="34" charset="0"/>
              </a:rPr>
              <a:t/>
            </a:r>
            <a:br>
              <a:rPr lang="sl-SI" sz="2200">
                <a:latin typeface="Tahoma" pitchFamily="34" charset="0"/>
              </a:rPr>
            </a:br>
            <a:r>
              <a:rPr lang="sl-SI" sz="2200">
                <a:latin typeface="Tahoma" pitchFamily="34" charset="0"/>
                <a:ea typeface="MS Mincho" pitchFamily="49" charset="-128"/>
              </a:rPr>
              <a:t>	int cs[DIM][DIM], cn[DIM][DIM];</a:t>
            </a:r>
            <a:r>
              <a:rPr lang="sl-SI" sz="2200">
                <a:latin typeface="Tahoma" pitchFamily="34" charset="0"/>
              </a:rPr>
              <a:t/>
            </a:r>
            <a:br>
              <a:rPr lang="sl-SI" sz="2200">
                <a:latin typeface="Tahoma" pitchFamily="34" charset="0"/>
              </a:rPr>
            </a:br>
            <a:r>
              <a:rPr lang="sl-SI" sz="2200">
                <a:latin typeface="Tahoma" pitchFamily="34" charset="0"/>
                <a:ea typeface="MS Mincho" pitchFamily="49" charset="-128"/>
              </a:rPr>
              <a:t>	for (i=0;i&lt;N;i++)</a:t>
            </a:r>
            <a:r>
              <a:rPr lang="sl-SI" sz="2200">
                <a:latin typeface="Tahoma" pitchFamily="34" charset="0"/>
              </a:rPr>
              <a:t/>
            </a:r>
            <a:br>
              <a:rPr lang="sl-SI" sz="2200">
                <a:latin typeface="Tahoma" pitchFamily="34" charset="0"/>
              </a:rPr>
            </a:br>
            <a:r>
              <a:rPr lang="sl-SI" sz="2200">
                <a:latin typeface="Tahoma" pitchFamily="34" charset="0"/>
                <a:ea typeface="MS Mincho" pitchFamily="49" charset="-128"/>
              </a:rPr>
              <a:t>		for(j=0;j&lt;N;j++)</a:t>
            </a:r>
            <a:r>
              <a:rPr lang="sl-SI" sz="2200">
                <a:latin typeface="Tahoma" pitchFamily="34" charset="0"/>
              </a:rPr>
              <a:t/>
            </a:r>
            <a:br>
              <a:rPr lang="sl-SI" sz="2200">
                <a:latin typeface="Tahoma" pitchFamily="34" charset="0"/>
              </a:rPr>
            </a:br>
            <a:r>
              <a:rPr lang="sl-SI" sz="2200">
                <a:latin typeface="Tahoma" pitchFamily="34" charset="0"/>
              </a:rPr>
              <a:t>	</a:t>
            </a:r>
            <a:r>
              <a:rPr lang="sl-SI" sz="2200">
                <a:latin typeface="Tahoma" pitchFamily="34" charset="0"/>
                <a:ea typeface="MS Mincho" pitchFamily="49" charset="-128"/>
              </a:rPr>
              <a:t>		cs[i][j]=ms[i][j];</a:t>
            </a:r>
            <a:r>
              <a:rPr lang="sl-SI" sz="2200">
                <a:latin typeface="Tahoma" pitchFamily="34" charset="0"/>
              </a:rPr>
              <a:t/>
            </a:r>
            <a:br>
              <a:rPr lang="sl-SI" sz="2200">
                <a:latin typeface="Tahoma" pitchFamily="34" charset="0"/>
              </a:rPr>
            </a:br>
            <a:r>
              <a:rPr lang="sl-SI" sz="2200">
                <a:latin typeface="Tahoma" pitchFamily="34" charset="0"/>
              </a:rPr>
              <a:t>	</a:t>
            </a:r>
            <a:r>
              <a:rPr lang="sl-SI" sz="2200">
                <a:latin typeface="Tahoma" pitchFamily="34" charset="0"/>
                <a:ea typeface="MS Mincho" pitchFamily="49" charset="-128"/>
              </a:rPr>
              <a:t>for(i=0;i&lt;N;i++)</a:t>
            </a:r>
            <a:r>
              <a:rPr lang="sl-SI" sz="2200">
                <a:latin typeface="Tahoma" pitchFamily="34" charset="0"/>
              </a:rPr>
              <a:t/>
            </a:r>
            <a:br>
              <a:rPr lang="sl-SI" sz="2200">
                <a:latin typeface="Tahoma" pitchFamily="34" charset="0"/>
              </a:rPr>
            </a:br>
            <a:r>
              <a:rPr lang="sl-SI" sz="2200">
                <a:latin typeface="Tahoma" pitchFamily="34" charset="0"/>
                <a:ea typeface="MS Mincho" pitchFamily="49" charset="-128"/>
              </a:rPr>
              <a:t>		cs[i][i]=0;</a:t>
            </a:r>
            <a:endParaRPr lang="sl-SI" sz="2200">
              <a:latin typeface="Tahoma" pitchFamily="34" charset="0"/>
            </a:endParaRPr>
          </a:p>
        </p:txBody>
      </p:sp>
      <p:sp>
        <p:nvSpPr>
          <p:cNvPr id="7172" name="Freeform 5"/>
          <p:cNvSpPr>
            <a:spLocks/>
          </p:cNvSpPr>
          <p:nvPr/>
        </p:nvSpPr>
        <p:spPr bwMode="auto">
          <a:xfrm>
            <a:off x="1905000" y="3097212"/>
            <a:ext cx="2209800" cy="914400"/>
          </a:xfrm>
          <a:custGeom>
            <a:avLst/>
            <a:gdLst>
              <a:gd name="T0" fmla="*/ 0 w 1296"/>
              <a:gd name="T1" fmla="*/ 2147483647 h 576"/>
              <a:gd name="T2" fmla="*/ 2147483647 w 1296"/>
              <a:gd name="T3" fmla="*/ 2147483647 h 576"/>
              <a:gd name="T4" fmla="*/ 2147483647 w 1296"/>
              <a:gd name="T5" fmla="*/ 0 h 576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296" h="576">
                <a:moveTo>
                  <a:pt x="0" y="576"/>
                </a:moveTo>
                <a:lnTo>
                  <a:pt x="1008" y="96"/>
                </a:lnTo>
                <a:lnTo>
                  <a:pt x="1296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7173" name="Text Box 6"/>
          <p:cNvSpPr txBox="1">
            <a:spLocks noChangeArrowheads="1"/>
          </p:cNvSpPr>
          <p:nvPr/>
        </p:nvSpPr>
        <p:spPr bwMode="auto">
          <a:xfrm>
            <a:off x="4114800" y="2563812"/>
            <a:ext cx="3810000" cy="9429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400" b="1">
                <a:latin typeface="Tahoma" pitchFamily="34" charset="0"/>
              </a:rPr>
              <a:t>Matrica sa cijenama putanja</a:t>
            </a:r>
            <a:r>
              <a:rPr lang="en-US" sz="1400" b="1">
                <a:latin typeface="Tahoma" pitchFamily="34" charset="0"/>
              </a:rPr>
              <a:t>;</a:t>
            </a:r>
            <a:r>
              <a:rPr lang="sr-Latn-CS" sz="1400" b="1">
                <a:latin typeface="Tahoma" pitchFamily="34" charset="0"/>
              </a:rPr>
              <a:t> na pozicijam</a:t>
            </a:r>
            <a:r>
              <a:rPr lang="en-US" sz="1400" b="1">
                <a:latin typeface="Tahoma" pitchFamily="34" charset="0"/>
              </a:rPr>
              <a:t>a</a:t>
            </a:r>
            <a:r>
              <a:rPr lang="sr-Latn-CS" sz="1400" b="1">
                <a:latin typeface="Tahoma" pitchFamily="34" charset="0"/>
              </a:rPr>
              <a:t> gdje ne postoji veza postavljen je veliki cijeli broj kao zamjena za beskonačno</a:t>
            </a:r>
            <a:r>
              <a:rPr lang="en-US" sz="1400" b="1">
                <a:latin typeface="Tahoma" pitchFamily="34" charset="0"/>
              </a:rPr>
              <a:t>.</a:t>
            </a:r>
          </a:p>
        </p:txBody>
      </p:sp>
      <p:sp>
        <p:nvSpPr>
          <p:cNvPr id="7174" name="Line 7"/>
          <p:cNvSpPr>
            <a:spLocks noChangeShapeType="1"/>
          </p:cNvSpPr>
          <p:nvPr/>
        </p:nvSpPr>
        <p:spPr bwMode="auto">
          <a:xfrm flipV="1">
            <a:off x="3581400" y="6373812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7175" name="Text Box 8"/>
          <p:cNvSpPr txBox="1">
            <a:spLocks noChangeArrowheads="1"/>
          </p:cNvSpPr>
          <p:nvPr/>
        </p:nvSpPr>
        <p:spPr bwMode="auto">
          <a:xfrm>
            <a:off x="5715000" y="6097587"/>
            <a:ext cx="2514600" cy="517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400" b="1">
                <a:latin typeface="Tahoma" pitchFamily="34" charset="0"/>
              </a:rPr>
              <a:t>Najjeftinije je ne kretati se iz </a:t>
            </a:r>
            <a:r>
              <a:rPr lang="sr-Latn-CS" sz="1400" b="1">
                <a:latin typeface="Tahoma" pitchFamily="34" charset="0"/>
              </a:rPr>
              <a:t>čvora </a:t>
            </a:r>
            <a:r>
              <a:rPr lang="sr-Latn-CS" sz="1400" b="1">
                <a:solidFill>
                  <a:srgbClr val="FF0000"/>
                </a:solidFill>
                <a:latin typeface="Tahoma" pitchFamily="34" charset="0"/>
              </a:rPr>
              <a:t>i</a:t>
            </a:r>
            <a:r>
              <a:rPr lang="sr-Latn-CS" sz="1400" b="1">
                <a:latin typeface="Tahoma" pitchFamily="34" charset="0"/>
              </a:rPr>
              <a:t> u čvor </a:t>
            </a:r>
            <a:r>
              <a:rPr lang="sr-Latn-CS" sz="1400" b="1">
                <a:solidFill>
                  <a:srgbClr val="FF0000"/>
                </a:solidFill>
                <a:latin typeface="Tahoma" pitchFamily="34" charset="0"/>
              </a:rPr>
              <a:t>i</a:t>
            </a:r>
            <a:r>
              <a:rPr lang="sr-Latn-CS" sz="1400" b="1">
                <a:latin typeface="Tahoma" pitchFamily="34" charset="0"/>
              </a:rPr>
              <a:t>.</a:t>
            </a:r>
            <a:endParaRPr lang="en-US" sz="1400" b="1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Dijkstra algoritam - Realizacija</a:t>
            </a:r>
            <a:endParaRPr lang="en-US" smtClean="0"/>
          </a:p>
        </p:txBody>
      </p:sp>
      <p:sp>
        <p:nvSpPr>
          <p:cNvPr id="8195" name="Text Box 4"/>
          <p:cNvSpPr txBox="1">
            <a:spLocks noChangeArrowheads="1"/>
          </p:cNvSpPr>
          <p:nvPr/>
        </p:nvSpPr>
        <p:spPr bwMode="auto">
          <a:xfrm>
            <a:off x="152400" y="2057400"/>
            <a:ext cx="8839200" cy="444658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l-SI" sz="2200">
                <a:latin typeface="Tahoma" pitchFamily="34" charset="0"/>
                <a:ea typeface="MS Mincho" pitchFamily="49" charset="-128"/>
              </a:rPr>
              <a:t>for(k=0;k&lt;N;k++) {</a:t>
            </a:r>
            <a:r>
              <a:rPr lang="sl-SI" sz="2200">
                <a:latin typeface="Tahoma" pitchFamily="34" charset="0"/>
              </a:rPr>
              <a:t/>
            </a:r>
            <a:br>
              <a:rPr lang="sl-SI" sz="2200">
                <a:latin typeface="Tahoma" pitchFamily="34" charset="0"/>
              </a:rPr>
            </a:br>
            <a:r>
              <a:rPr lang="sl-SI" sz="2200">
                <a:latin typeface="Tahoma" pitchFamily="34" charset="0"/>
                <a:ea typeface="MS Mincho" pitchFamily="49" charset="-128"/>
              </a:rPr>
              <a:t>	for(i=0;i&lt;N;i++)</a:t>
            </a:r>
            <a:r>
              <a:rPr lang="sl-SI" sz="2200">
                <a:latin typeface="Tahoma" pitchFamily="34" charset="0"/>
              </a:rPr>
              <a:t/>
            </a:r>
            <a:br>
              <a:rPr lang="sl-SI" sz="2200">
                <a:latin typeface="Tahoma" pitchFamily="34" charset="0"/>
              </a:rPr>
            </a:br>
            <a:r>
              <a:rPr lang="sl-SI" sz="2200">
                <a:latin typeface="Tahoma" pitchFamily="34" charset="0"/>
              </a:rPr>
              <a:t>	</a:t>
            </a:r>
            <a:r>
              <a:rPr lang="sl-SI" sz="2200">
                <a:latin typeface="Tahoma" pitchFamily="34" charset="0"/>
                <a:ea typeface="MS Mincho" pitchFamily="49" charset="-128"/>
              </a:rPr>
              <a:t>	for(j=0;j&lt;N;j++)</a:t>
            </a:r>
            <a:r>
              <a:rPr lang="sl-SI" sz="2200">
                <a:latin typeface="Tahoma" pitchFamily="34" charset="0"/>
              </a:rPr>
              <a:t/>
            </a:r>
            <a:br>
              <a:rPr lang="sl-SI" sz="2200">
                <a:latin typeface="Tahoma" pitchFamily="34" charset="0"/>
              </a:rPr>
            </a:br>
            <a:r>
              <a:rPr lang="sl-SI" sz="2200">
                <a:latin typeface="Tahoma" pitchFamily="34" charset="0"/>
              </a:rPr>
              <a:t>			</a:t>
            </a:r>
            <a:r>
              <a:rPr lang="sl-SI" sz="2200">
                <a:solidFill>
                  <a:srgbClr val="FF0000"/>
                </a:solidFill>
                <a:latin typeface="Tahoma" pitchFamily="34" charset="0"/>
                <a:ea typeface="MS Mincho" pitchFamily="49" charset="-128"/>
              </a:rPr>
              <a:t>cn[i][j]=min(cs[i][j],cs[i][k]+cs[k][j]);</a:t>
            </a:r>
            <a:r>
              <a:rPr lang="sl-SI" sz="2200">
                <a:solidFill>
                  <a:srgbClr val="FF0000"/>
                </a:solidFill>
                <a:latin typeface="Tahoma" pitchFamily="34" charset="0"/>
              </a:rPr>
              <a:t/>
            </a:r>
            <a:br>
              <a:rPr lang="sl-SI" sz="2200">
                <a:solidFill>
                  <a:srgbClr val="FF0000"/>
                </a:solidFill>
                <a:latin typeface="Tahoma" pitchFamily="34" charset="0"/>
              </a:rPr>
            </a:br>
            <a:r>
              <a:rPr lang="sl-SI" sz="2200">
                <a:latin typeface="Tahoma" pitchFamily="34" charset="0"/>
              </a:rPr>
              <a:t>		</a:t>
            </a:r>
            <a:r>
              <a:rPr lang="sl-SI" sz="2200">
                <a:latin typeface="Tahoma" pitchFamily="34" charset="0"/>
                <a:ea typeface="MS Mincho" pitchFamily="49" charset="-128"/>
              </a:rPr>
              <a:t>for(i=0;i&lt;N;i++)</a:t>
            </a:r>
            <a:r>
              <a:rPr lang="sl-SI" sz="2200">
                <a:latin typeface="Tahoma" pitchFamily="34" charset="0"/>
              </a:rPr>
              <a:t/>
            </a:r>
            <a:br>
              <a:rPr lang="sl-SI" sz="2200">
                <a:latin typeface="Tahoma" pitchFamily="34" charset="0"/>
              </a:rPr>
            </a:br>
            <a:r>
              <a:rPr lang="sl-SI" sz="2200">
                <a:latin typeface="Tahoma" pitchFamily="34" charset="0"/>
              </a:rPr>
              <a:t>	</a:t>
            </a:r>
            <a:r>
              <a:rPr lang="sl-SI" sz="2200">
                <a:latin typeface="Tahoma" pitchFamily="34" charset="0"/>
                <a:ea typeface="MS Mincho" pitchFamily="49" charset="-128"/>
              </a:rPr>
              <a:t>		for(j=0;j&lt;N;j++)</a:t>
            </a:r>
            <a:r>
              <a:rPr lang="sl-SI" sz="2200">
                <a:latin typeface="Tahoma" pitchFamily="34" charset="0"/>
                <a:cs typeface="Times New Roman" charset="0"/>
              </a:rPr>
              <a:t> </a:t>
            </a:r>
            <a:r>
              <a:rPr lang="sl-SI" sz="2200">
                <a:latin typeface="Tahoma" pitchFamily="34" charset="0"/>
              </a:rPr>
              <a:t/>
            </a:r>
            <a:br>
              <a:rPr lang="sl-SI" sz="2200">
                <a:latin typeface="Tahoma" pitchFamily="34" charset="0"/>
              </a:rPr>
            </a:br>
            <a:r>
              <a:rPr lang="sl-SI" sz="2200">
                <a:latin typeface="Tahoma" pitchFamily="34" charset="0"/>
              </a:rPr>
              <a:t>	</a:t>
            </a:r>
            <a:r>
              <a:rPr lang="sl-SI" sz="2200">
                <a:latin typeface="Tahoma" pitchFamily="34" charset="0"/>
                <a:ea typeface="MS Mincho" pitchFamily="49" charset="-128"/>
              </a:rPr>
              <a:t>			cs[i][j]=cn[i][j];</a:t>
            </a:r>
            <a:r>
              <a:rPr lang="sl-SI" sz="2200">
                <a:latin typeface="Tahoma" pitchFamily="34" charset="0"/>
              </a:rPr>
              <a:t/>
            </a:r>
            <a:br>
              <a:rPr lang="sl-SI" sz="2200">
                <a:latin typeface="Tahoma" pitchFamily="34" charset="0"/>
              </a:rPr>
            </a:br>
            <a:r>
              <a:rPr lang="sl-SI" sz="2200">
                <a:latin typeface="Tahoma" pitchFamily="34" charset="0"/>
                <a:ea typeface="MS Mincho" pitchFamily="49" charset="-128"/>
              </a:rPr>
              <a:t>}</a:t>
            </a:r>
            <a:r>
              <a:rPr lang="sl-SI" sz="2200">
                <a:latin typeface="Tahoma" pitchFamily="34" charset="0"/>
              </a:rPr>
              <a:t/>
            </a:r>
            <a:br>
              <a:rPr lang="sl-SI" sz="2200">
                <a:latin typeface="Tahoma" pitchFamily="34" charset="0"/>
              </a:rPr>
            </a:br>
            <a:r>
              <a:rPr lang="sl-SI" sz="2200">
                <a:latin typeface="Tahoma" pitchFamily="34" charset="0"/>
                <a:ea typeface="MS Mincho" pitchFamily="49" charset="-128"/>
              </a:rPr>
              <a:t>for(i=0;i&lt;N;i++)</a:t>
            </a:r>
            <a:r>
              <a:rPr lang="sl-SI" sz="2200">
                <a:latin typeface="Tahoma" pitchFamily="34" charset="0"/>
              </a:rPr>
              <a:t/>
            </a:r>
            <a:br>
              <a:rPr lang="sl-SI" sz="2200">
                <a:latin typeface="Tahoma" pitchFamily="34" charset="0"/>
              </a:rPr>
            </a:br>
            <a:r>
              <a:rPr lang="sl-SI" sz="2200">
                <a:latin typeface="Tahoma" pitchFamily="34" charset="0"/>
                <a:ea typeface="MS Mincho" pitchFamily="49" charset="-128"/>
              </a:rPr>
              <a:t>	for(j=0;j&lt;N;j++)</a:t>
            </a:r>
            <a:r>
              <a:rPr lang="sl-SI" sz="2200">
                <a:latin typeface="Tahoma" pitchFamily="34" charset="0"/>
              </a:rPr>
              <a:t/>
            </a:r>
            <a:br>
              <a:rPr lang="sl-SI" sz="2200">
                <a:latin typeface="Tahoma" pitchFamily="34" charset="0"/>
              </a:rPr>
            </a:br>
            <a:r>
              <a:rPr lang="sl-SI" sz="2200">
                <a:latin typeface="Tahoma" pitchFamily="34" charset="0"/>
                <a:ea typeface="MS Mincho" pitchFamily="49" charset="-128"/>
              </a:rPr>
              <a:t>printf("\nNajjeftiniji put izmedju</a:t>
            </a:r>
            <a:r>
              <a:rPr lang="en-US" sz="2200">
                <a:latin typeface="Tahoma" pitchFamily="34" charset="0"/>
                <a:ea typeface="MS Mincho" pitchFamily="49" charset="-128"/>
              </a:rPr>
              <a:t> </a:t>
            </a:r>
            <a:r>
              <a:rPr lang="sl-SI" sz="2200">
                <a:latin typeface="Tahoma" pitchFamily="34" charset="0"/>
                <a:ea typeface="MS Mincho" pitchFamily="49" charset="-128"/>
              </a:rPr>
              <a:t>%d i %d ima cijenu %d!",i,j,cs[i][j]);</a:t>
            </a:r>
            <a:r>
              <a:rPr lang="sl-SI" sz="2200">
                <a:latin typeface="Tahoma" pitchFamily="34" charset="0"/>
              </a:rPr>
              <a:t/>
            </a:r>
            <a:br>
              <a:rPr lang="sl-SI" sz="2200">
                <a:latin typeface="Tahoma" pitchFamily="34" charset="0"/>
              </a:rPr>
            </a:br>
            <a:r>
              <a:rPr lang="sl-SI" sz="2200">
                <a:latin typeface="Tahoma" pitchFamily="34" charset="0"/>
                <a:ea typeface="MS Mincho" pitchFamily="49" charset="-128"/>
              </a:rPr>
              <a:t>}</a:t>
            </a:r>
            <a:r>
              <a:rPr lang="sl-SI" sz="2200">
                <a:latin typeface="Tahoma" pitchFamily="34" charset="0"/>
              </a:rPr>
              <a:t/>
            </a:r>
            <a:br>
              <a:rPr lang="sl-SI" sz="2200">
                <a:latin typeface="Tahoma" pitchFamily="34" charset="0"/>
              </a:rPr>
            </a:br>
            <a:r>
              <a:rPr lang="sl-SI" sz="2200">
                <a:latin typeface="Tahoma" pitchFamily="34" charset="0"/>
                <a:ea typeface="MS Mincho" pitchFamily="49" charset="-128"/>
              </a:rPr>
              <a:t>int min(int a, int b){	return a&gt;b ? b : a;</a:t>
            </a:r>
            <a:r>
              <a:rPr lang="en-US" sz="2200">
                <a:latin typeface="Tahoma" pitchFamily="34" charset="0"/>
                <a:ea typeface="MS Mincho" pitchFamily="49" charset="-128"/>
              </a:rPr>
              <a:t>}</a:t>
            </a:r>
            <a:r>
              <a:rPr lang="en-US" sz="2200">
                <a:latin typeface="Tahoma" pitchFamily="34" charset="0"/>
              </a:rPr>
              <a:t> </a:t>
            </a:r>
          </a:p>
        </p:txBody>
      </p:sp>
      <p:sp>
        <p:nvSpPr>
          <p:cNvPr id="8196" name="Line 5"/>
          <p:cNvSpPr>
            <a:spLocks noChangeShapeType="1"/>
          </p:cNvSpPr>
          <p:nvPr/>
        </p:nvSpPr>
        <p:spPr bwMode="auto">
          <a:xfrm flipV="1">
            <a:off x="2743200" y="2286000"/>
            <a:ext cx="1219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197" name="Text Box 6"/>
          <p:cNvSpPr txBox="1">
            <a:spLocks noChangeArrowheads="1"/>
          </p:cNvSpPr>
          <p:nvPr/>
        </p:nvSpPr>
        <p:spPr bwMode="auto">
          <a:xfrm>
            <a:off x="4038600" y="2076450"/>
            <a:ext cx="3810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400" b="1">
                <a:latin typeface="Tahoma" pitchFamily="34" charset="0"/>
              </a:rPr>
              <a:t>petlja po </a:t>
            </a:r>
            <a:r>
              <a:rPr lang="en-US" sz="1400" b="1">
                <a:solidFill>
                  <a:srgbClr val="FF0000"/>
                </a:solidFill>
                <a:latin typeface="Tahoma" pitchFamily="34" charset="0"/>
              </a:rPr>
              <a:t>k</a:t>
            </a:r>
            <a:r>
              <a:rPr lang="en-US" sz="1400" b="1">
                <a:latin typeface="Tahoma" pitchFamily="34" charset="0"/>
              </a:rPr>
              <a:t> (po </a:t>
            </a:r>
            <a:r>
              <a:rPr lang="sr-Latn-CS" sz="1400" b="1">
                <a:latin typeface="Tahoma" pitchFamily="34" charset="0"/>
              </a:rPr>
              <a:t>čvorovima posrednicima)</a:t>
            </a:r>
            <a:endParaRPr lang="en-US" sz="1400" b="1">
              <a:latin typeface="Tahoma" pitchFamily="34" charset="0"/>
            </a:endParaRPr>
          </a:p>
        </p:txBody>
      </p:sp>
      <p:sp>
        <p:nvSpPr>
          <p:cNvPr id="8198" name="Freeform 7"/>
          <p:cNvSpPr>
            <a:spLocks/>
          </p:cNvSpPr>
          <p:nvPr/>
        </p:nvSpPr>
        <p:spPr bwMode="auto">
          <a:xfrm>
            <a:off x="4238625" y="2819400"/>
            <a:ext cx="228600" cy="381000"/>
          </a:xfrm>
          <a:custGeom>
            <a:avLst/>
            <a:gdLst>
              <a:gd name="T0" fmla="*/ 0 w 432"/>
              <a:gd name="T1" fmla="*/ 2147483647 h 240"/>
              <a:gd name="T2" fmla="*/ 0 w 432"/>
              <a:gd name="T3" fmla="*/ 0 h 240"/>
              <a:gd name="T4" fmla="*/ 2147483647 w 432"/>
              <a:gd name="T5" fmla="*/ 0 h 24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32" h="240">
                <a:moveTo>
                  <a:pt x="0" y="240"/>
                </a:moveTo>
                <a:lnTo>
                  <a:pt x="0" y="0"/>
                </a:lnTo>
                <a:lnTo>
                  <a:pt x="432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199" name="Text Box 8"/>
          <p:cNvSpPr txBox="1">
            <a:spLocks noChangeArrowheads="1"/>
          </p:cNvSpPr>
          <p:nvPr/>
        </p:nvSpPr>
        <p:spPr bwMode="auto">
          <a:xfrm>
            <a:off x="4448175" y="2395538"/>
            <a:ext cx="4495800" cy="7302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400" b="1">
                <a:latin typeface="Tahoma" pitchFamily="34" charset="0"/>
              </a:rPr>
              <a:t>ključni korak u algoritmu u dvostrukoj petlji koja provjerava da li se </a:t>
            </a:r>
            <a:r>
              <a:rPr lang="en-US" sz="1400" b="1">
                <a:latin typeface="Tahoma" pitchFamily="34" charset="0"/>
              </a:rPr>
              <a:t>jeftinija </a:t>
            </a:r>
            <a:r>
              <a:rPr lang="sr-Latn-CS" sz="1400" b="1">
                <a:latin typeface="Tahoma" pitchFamily="34" charset="0"/>
              </a:rPr>
              <a:t>konekcija između </a:t>
            </a:r>
            <a:r>
              <a:rPr lang="sr-Latn-CS" sz="1400" b="1">
                <a:solidFill>
                  <a:srgbClr val="FF0000"/>
                </a:solidFill>
                <a:latin typeface="Tahoma" pitchFamily="34" charset="0"/>
              </a:rPr>
              <a:t>i</a:t>
            </a:r>
            <a:r>
              <a:rPr lang="sr-Latn-CS" sz="1400" b="1">
                <a:latin typeface="Tahoma" pitchFamily="34" charset="0"/>
              </a:rPr>
              <a:t> i </a:t>
            </a:r>
            <a:r>
              <a:rPr lang="sr-Latn-CS" sz="1400" b="1">
                <a:solidFill>
                  <a:srgbClr val="FF0000"/>
                </a:solidFill>
                <a:latin typeface="Tahoma" pitchFamily="34" charset="0"/>
              </a:rPr>
              <a:t>j</a:t>
            </a:r>
            <a:r>
              <a:rPr lang="sr-Latn-CS" sz="1400" b="1">
                <a:latin typeface="Tahoma" pitchFamily="34" charset="0"/>
              </a:rPr>
              <a:t> može obaviti posredstvom čvora </a:t>
            </a:r>
            <a:r>
              <a:rPr lang="sr-Latn-CS" sz="1400" b="1">
                <a:solidFill>
                  <a:srgbClr val="FF0000"/>
                </a:solidFill>
                <a:latin typeface="Tahoma" pitchFamily="34" charset="0"/>
              </a:rPr>
              <a:t>k</a:t>
            </a:r>
            <a:r>
              <a:rPr lang="sr-Latn-CS" sz="1400" b="1">
                <a:latin typeface="Tahoma" pitchFamily="34" charset="0"/>
              </a:rPr>
              <a:t>.</a:t>
            </a:r>
            <a:endParaRPr lang="en-US" sz="1400" b="1">
              <a:latin typeface="Tahoma" pitchFamily="34" charset="0"/>
            </a:endParaRPr>
          </a:p>
        </p:txBody>
      </p:sp>
      <p:sp>
        <p:nvSpPr>
          <p:cNvPr id="8200" name="Text Box 12"/>
          <p:cNvSpPr txBox="1">
            <a:spLocks noChangeArrowheads="1"/>
          </p:cNvSpPr>
          <p:nvPr/>
        </p:nvSpPr>
        <p:spPr bwMode="auto">
          <a:xfrm>
            <a:off x="6629400" y="3886200"/>
            <a:ext cx="2057400" cy="517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400" b="1">
                <a:latin typeface="Tahoma" pitchFamily="34" charset="0"/>
              </a:rPr>
              <a:t>priprema za narednu </a:t>
            </a:r>
            <a:br>
              <a:rPr lang="sr-Latn-CS" sz="1400" b="1">
                <a:latin typeface="Tahoma" pitchFamily="34" charset="0"/>
              </a:rPr>
            </a:br>
            <a:r>
              <a:rPr lang="sr-Latn-CS" sz="1400" b="1">
                <a:latin typeface="Tahoma" pitchFamily="34" charset="0"/>
              </a:rPr>
              <a:t>iteraciju</a:t>
            </a:r>
            <a:endParaRPr lang="en-US" sz="1400" b="1">
              <a:latin typeface="Tahoma" pitchFamily="34" charset="0"/>
            </a:endParaRPr>
          </a:p>
        </p:txBody>
      </p:sp>
      <p:sp>
        <p:nvSpPr>
          <p:cNvPr id="8201" name="Line 13"/>
          <p:cNvSpPr>
            <a:spLocks noChangeShapeType="1"/>
          </p:cNvSpPr>
          <p:nvPr/>
        </p:nvSpPr>
        <p:spPr bwMode="auto">
          <a:xfrm>
            <a:off x="2819400" y="5105400"/>
            <a:ext cx="2209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202" name="Line 14"/>
          <p:cNvSpPr>
            <a:spLocks noChangeShapeType="1"/>
          </p:cNvSpPr>
          <p:nvPr/>
        </p:nvSpPr>
        <p:spPr bwMode="auto">
          <a:xfrm flipV="1">
            <a:off x="3505200" y="5181600"/>
            <a:ext cx="1447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203" name="Line 15"/>
          <p:cNvSpPr>
            <a:spLocks noChangeShapeType="1"/>
          </p:cNvSpPr>
          <p:nvPr/>
        </p:nvSpPr>
        <p:spPr bwMode="auto">
          <a:xfrm flipV="1">
            <a:off x="4191000" y="5257800"/>
            <a:ext cx="6858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204" name="Text Box 16"/>
          <p:cNvSpPr txBox="1">
            <a:spLocks noChangeArrowheads="1"/>
          </p:cNvSpPr>
          <p:nvPr/>
        </p:nvSpPr>
        <p:spPr bwMode="auto">
          <a:xfrm>
            <a:off x="5029200" y="4953000"/>
            <a:ext cx="20574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400" b="1">
                <a:latin typeface="Tahoma" pitchFamily="34" charset="0"/>
              </a:rPr>
              <a:t>štampanje rezultata</a:t>
            </a:r>
            <a:endParaRPr lang="en-US" sz="1400" b="1">
              <a:latin typeface="Tahoma" pitchFamily="34" charset="0"/>
            </a:endParaRPr>
          </a:p>
        </p:txBody>
      </p:sp>
      <p:sp>
        <p:nvSpPr>
          <p:cNvPr id="8205" name="Line 17"/>
          <p:cNvSpPr>
            <a:spLocks noChangeShapeType="1"/>
          </p:cNvSpPr>
          <p:nvPr/>
        </p:nvSpPr>
        <p:spPr bwMode="auto">
          <a:xfrm flipV="1">
            <a:off x="5486400" y="6172200"/>
            <a:ext cx="3810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206" name="Text Box 18"/>
          <p:cNvSpPr txBox="1">
            <a:spLocks noChangeArrowheads="1"/>
          </p:cNvSpPr>
          <p:nvPr/>
        </p:nvSpPr>
        <p:spPr bwMode="auto">
          <a:xfrm>
            <a:off x="5943600" y="5943600"/>
            <a:ext cx="16764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400" b="1">
                <a:latin typeface="Tahoma" pitchFamily="34" charset="0"/>
              </a:rPr>
              <a:t>pomoćna fukcija</a:t>
            </a:r>
            <a:endParaRPr lang="en-US" sz="1400" b="1">
              <a:latin typeface="Tahoma" pitchFamily="34" charset="0"/>
            </a:endParaRPr>
          </a:p>
        </p:txBody>
      </p:sp>
      <p:sp>
        <p:nvSpPr>
          <p:cNvPr id="8207" name="AutoShape 19"/>
          <p:cNvSpPr>
            <a:spLocks/>
          </p:cNvSpPr>
          <p:nvPr/>
        </p:nvSpPr>
        <p:spPr bwMode="auto">
          <a:xfrm>
            <a:off x="5791200" y="3581400"/>
            <a:ext cx="457200" cy="914400"/>
          </a:xfrm>
          <a:prstGeom prst="rightBrace">
            <a:avLst>
              <a:gd name="adj1" fmla="val 166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208" name="Line 20"/>
          <p:cNvSpPr>
            <a:spLocks noChangeShapeType="1"/>
          </p:cNvSpPr>
          <p:nvPr/>
        </p:nvSpPr>
        <p:spPr bwMode="auto">
          <a:xfrm>
            <a:off x="6248400" y="4038600"/>
            <a:ext cx="3810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Modifikacija Dijk</a:t>
            </a:r>
            <a:r>
              <a:rPr lang="en-US" smtClean="0"/>
              <a:t>s</a:t>
            </a:r>
            <a:r>
              <a:rPr lang="sr-Latn-CS" smtClean="0"/>
              <a:t>tra algoritma</a:t>
            </a:r>
            <a:endParaRPr lang="en-US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981200"/>
            <a:ext cx="9144000" cy="5105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smtClean="0"/>
              <a:t>Pretpostavimo da je zadata matrica susjedstva</a:t>
            </a:r>
            <a:r>
              <a:rPr lang="en-US" sz="2400" smtClean="0"/>
              <a:t> (a ne matrica </a:t>
            </a:r>
            <a:r>
              <a:rPr lang="sr-Latn-CS" sz="2400" smtClean="0"/>
              <a:t>cijena ivic</a:t>
            </a:r>
            <a:r>
              <a:rPr lang="en-US" sz="2400" smtClean="0"/>
              <a:t>a</a:t>
            </a:r>
            <a:r>
              <a:rPr lang="sr-Latn-CS" sz="2400" smtClean="0"/>
              <a:t>). 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Neka je naš zadatak da formiramo matricu koja će imati vrijednost </a:t>
            </a:r>
            <a:r>
              <a:rPr lang="sr-Latn-CS" sz="2400" b="1" smtClean="0">
                <a:solidFill>
                  <a:srgbClr val="3333CC"/>
                </a:solidFill>
              </a:rPr>
              <a:t>1</a:t>
            </a:r>
            <a:r>
              <a:rPr lang="sr-Latn-CS" sz="2400" smtClean="0"/>
              <a:t> na poziciji </a:t>
            </a:r>
            <a:r>
              <a:rPr lang="en-US" sz="2400" b="1" smtClean="0">
                <a:solidFill>
                  <a:srgbClr val="3333CC"/>
                </a:solidFill>
              </a:rPr>
              <a:t>[i][j]</a:t>
            </a:r>
            <a:r>
              <a:rPr lang="sr-Latn-CS" sz="2400" smtClean="0"/>
              <a:t> ako između </a:t>
            </a:r>
            <a:r>
              <a:rPr lang="sr-Latn-CS" sz="2400" b="1" smtClean="0">
                <a:solidFill>
                  <a:srgbClr val="3333CC"/>
                </a:solidFill>
              </a:rPr>
              <a:t>i </a:t>
            </a:r>
            <a:r>
              <a:rPr lang="sr-Latn-CS" sz="2400" smtClean="0"/>
              <a:t>i </a:t>
            </a:r>
            <a:r>
              <a:rPr lang="sr-Latn-CS" sz="2400" b="1" smtClean="0">
                <a:solidFill>
                  <a:srgbClr val="3333CC"/>
                </a:solidFill>
              </a:rPr>
              <a:t>j</a:t>
            </a:r>
            <a:r>
              <a:rPr lang="sr-Latn-CS" sz="2400" smtClean="0"/>
              <a:t> postoji konekcija preko proizvoljno mnogo ivica i </a:t>
            </a:r>
            <a:r>
              <a:rPr lang="sr-Latn-CS" sz="2400" b="1" smtClean="0">
                <a:solidFill>
                  <a:srgbClr val="3333CC"/>
                </a:solidFill>
              </a:rPr>
              <a:t>0</a:t>
            </a:r>
            <a:r>
              <a:rPr lang="sr-Latn-CS" sz="2400" smtClean="0"/>
              <a:t> ako ne postoji takva konekcija.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Predmetni algoritam je modifikacij</a:t>
            </a:r>
            <a:r>
              <a:rPr lang="en-US" sz="2400" smtClean="0"/>
              <a:t>a</a:t>
            </a:r>
            <a:r>
              <a:rPr lang="sr-Latn-CS" sz="2400" smtClean="0"/>
              <a:t> Dijkstra a</a:t>
            </a:r>
            <a:r>
              <a:rPr lang="en-US" sz="2400" smtClean="0"/>
              <a:t>l</a:t>
            </a:r>
            <a:r>
              <a:rPr lang="sr-Latn-CS" sz="2400" smtClean="0"/>
              <a:t>goritma u tom sm</a:t>
            </a:r>
            <a:r>
              <a:rPr lang="en-US" sz="2400" smtClean="0"/>
              <a:t>i</a:t>
            </a:r>
            <a:r>
              <a:rPr lang="sr-Latn-CS" sz="2400" smtClean="0"/>
              <a:t>slu što je jedini korak kojeg treba izmijeniti tzv. ključni korak u algoritmu</a:t>
            </a:r>
            <a:r>
              <a:rPr lang="en-US" sz="2400" smtClean="0"/>
              <a:t>,</a:t>
            </a:r>
            <a:r>
              <a:rPr lang="sr-Latn-CS" sz="2400" smtClean="0"/>
              <a:t> koji sada može da glasi:</a:t>
            </a:r>
            <a:br>
              <a:rPr lang="sr-Latn-CS" sz="2400" smtClean="0"/>
            </a:br>
            <a:r>
              <a:rPr lang="sl-SI" sz="2400" smtClean="0">
                <a:latin typeface="Times New Roman" charset="0"/>
              </a:rPr>
              <a:t>	</a:t>
            </a:r>
            <a:r>
              <a:rPr lang="sl-SI" sz="2400" smtClean="0">
                <a:solidFill>
                  <a:srgbClr val="FF0000"/>
                </a:solidFill>
                <a:ea typeface="MS Mincho" pitchFamily="49" charset="-128"/>
              </a:rPr>
              <a:t>cn[i][j]=cs[i][j]</a:t>
            </a:r>
            <a:r>
              <a:rPr lang="en-US" sz="2400" smtClean="0">
                <a:solidFill>
                  <a:srgbClr val="FF0000"/>
                </a:solidFill>
                <a:ea typeface="MS Mincho" pitchFamily="49" charset="-128"/>
              </a:rPr>
              <a:t>||(</a:t>
            </a:r>
            <a:r>
              <a:rPr lang="sl-SI" sz="2400" smtClean="0">
                <a:solidFill>
                  <a:srgbClr val="FF0000"/>
                </a:solidFill>
                <a:ea typeface="MS Mincho" pitchFamily="49" charset="-128"/>
              </a:rPr>
              <a:t>cs[i][k]</a:t>
            </a:r>
            <a:r>
              <a:rPr lang="en-US" sz="2400" smtClean="0">
                <a:solidFill>
                  <a:srgbClr val="FF0000"/>
                </a:solidFill>
                <a:ea typeface="MS Mincho" pitchFamily="49" charset="-128"/>
              </a:rPr>
              <a:t>&amp;&amp;</a:t>
            </a:r>
            <a:r>
              <a:rPr lang="sl-SI" sz="2400" smtClean="0">
                <a:solidFill>
                  <a:srgbClr val="FF0000"/>
                </a:solidFill>
                <a:ea typeface="MS Mincho" pitchFamily="49" charset="-128"/>
              </a:rPr>
              <a:t>cs[k][j]);</a:t>
            </a:r>
            <a:endParaRPr lang="en-US" sz="2400" smtClean="0">
              <a:solidFill>
                <a:srgbClr val="FF0000"/>
              </a:solidFill>
              <a:ea typeface="MS Mincho" pitchFamily="49" charset="-128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Ovaj korak se sada mo</a:t>
            </a:r>
            <a:r>
              <a:rPr lang="sr-Latn-CS" sz="2400" smtClean="0"/>
              <a:t>že tumačiti kao: veza između čvor</a:t>
            </a:r>
            <a:r>
              <a:rPr lang="en-US" sz="2400" smtClean="0"/>
              <a:t>ov</a:t>
            </a:r>
            <a:r>
              <a:rPr lang="sr-Latn-CS" sz="2400" smtClean="0"/>
              <a:t>a postoji ako postoji direkt</a:t>
            </a:r>
            <a:r>
              <a:rPr lang="en-US" sz="2400" smtClean="0"/>
              <a:t>n</a:t>
            </a:r>
            <a:r>
              <a:rPr lang="sr-Latn-CS" sz="2400" smtClean="0"/>
              <a:t>a veza ili veza posredstvom nekog čvora (odnosno</a:t>
            </a:r>
            <a:r>
              <a:rPr lang="en-US" sz="2400" smtClean="0"/>
              <a:t>,</a:t>
            </a:r>
            <a:r>
              <a:rPr lang="sr-Latn-CS" sz="2400" smtClean="0"/>
              <a:t> kako </a:t>
            </a:r>
            <a:r>
              <a:rPr lang="sr-Latn-CS" sz="2400" smtClean="0">
                <a:solidFill>
                  <a:srgbClr val="FF0000"/>
                </a:solidFill>
              </a:rPr>
              <a:t>k</a:t>
            </a:r>
            <a:r>
              <a:rPr lang="sr-Latn-CS" sz="2400" smtClean="0"/>
              <a:t> ide od </a:t>
            </a:r>
            <a:r>
              <a:rPr lang="sr-Latn-CS" sz="2400" smtClean="0">
                <a:solidFill>
                  <a:srgbClr val="FF0000"/>
                </a:solidFill>
              </a:rPr>
              <a:t>0</a:t>
            </a:r>
            <a:r>
              <a:rPr lang="sr-Latn-CS" sz="2400" smtClean="0"/>
              <a:t> do </a:t>
            </a:r>
            <a:r>
              <a:rPr lang="sr-Latn-CS" sz="2400" smtClean="0">
                <a:solidFill>
                  <a:srgbClr val="FF0000"/>
                </a:solidFill>
              </a:rPr>
              <a:t>N-1</a:t>
            </a:r>
            <a:r>
              <a:rPr lang="en-US" sz="2400" smtClean="0"/>
              <a:t>,</a:t>
            </a:r>
            <a:r>
              <a:rPr lang="sr-Latn-CS" sz="2400" smtClean="0"/>
              <a:t> preko proizvoljno mnogo čvorova).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ME" dirty="0" smtClean="0"/>
              <a:t>S</a:t>
            </a:r>
            <a:r>
              <a:rPr lang="en-US" dirty="0" err="1" smtClean="0"/>
              <a:t>tablo</a:t>
            </a:r>
            <a:r>
              <a:rPr lang="en-US" dirty="0" smtClean="0"/>
              <a:t> </a:t>
            </a:r>
            <a:r>
              <a:rPr lang="en-US" dirty="0"/>
              <a:t>(</a:t>
            </a:r>
            <a:r>
              <a:rPr lang="sr-Latn-CS" dirty="0" smtClean="0"/>
              <a:t>drv</a:t>
            </a:r>
            <a:r>
              <a:rPr lang="en-US" dirty="0" smtClean="0"/>
              <a:t>o)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209800"/>
            <a:ext cx="8382000" cy="2057400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Još jedan, moramo priznati, čudan naziv u programiranju.</a:t>
            </a:r>
          </a:p>
          <a:p>
            <a:pPr algn="just" eaLnBrk="1" hangingPunct="1"/>
            <a:r>
              <a:rPr lang="sr-Latn-CS" sz="2400" b="1" dirty="0" smtClean="0">
                <a:solidFill>
                  <a:srgbClr val="FF0000"/>
                </a:solidFill>
              </a:rPr>
              <a:t>Stablo</a:t>
            </a:r>
            <a:r>
              <a:rPr lang="sr-Latn-CS" sz="2400" dirty="0" smtClean="0"/>
              <a:t> </a:t>
            </a:r>
            <a:r>
              <a:rPr lang="en-US" sz="2400" dirty="0" err="1" smtClean="0"/>
              <a:t>ili</a:t>
            </a:r>
            <a:r>
              <a:rPr lang="en-US" sz="2400" dirty="0" smtClean="0"/>
              <a:t> </a:t>
            </a:r>
            <a:r>
              <a:rPr lang="sr-Latn-ME" sz="2400" b="1" dirty="0" smtClean="0">
                <a:solidFill>
                  <a:srgbClr val="FF0000"/>
                </a:solidFill>
              </a:rPr>
              <a:t>drvo</a:t>
            </a:r>
            <a:r>
              <a:rPr lang="en-US" sz="2400" dirty="0" smtClean="0"/>
              <a:t> </a:t>
            </a:r>
            <a:r>
              <a:rPr lang="sr-Latn-CS" sz="2400" dirty="0" smtClean="0"/>
              <a:t>je jedan od veoma naprednih i veoma korišćenih tipova podataka.</a:t>
            </a:r>
          </a:p>
          <a:p>
            <a:pPr algn="just" eaLnBrk="1" hangingPunct="1"/>
            <a:r>
              <a:rPr lang="sr-Latn-CS" sz="2400" b="1" dirty="0" smtClean="0"/>
              <a:t>Stablo </a:t>
            </a:r>
            <a:r>
              <a:rPr lang="sr-Latn-CS" sz="2400" dirty="0" smtClean="0"/>
              <a:t>je </a:t>
            </a:r>
            <a:r>
              <a:rPr lang="sr-Latn-CS" sz="2400" dirty="0" smtClean="0">
                <a:solidFill>
                  <a:srgbClr val="3333CC"/>
                </a:solidFill>
              </a:rPr>
              <a:t>usmjereni aciklični graf</a:t>
            </a:r>
            <a:r>
              <a:rPr lang="sr-Latn-CS" sz="2400" dirty="0" smtClean="0"/>
              <a:t> (graf u kome ne postoji ciklus) koji zadovoljava sljedeća svojstva</a:t>
            </a:r>
            <a:r>
              <a:rPr lang="sr-Latn-CS" sz="2400" dirty="0" smtClean="0"/>
              <a:t>:</a:t>
            </a:r>
            <a:endParaRPr lang="sr-Latn-CS" sz="2400" dirty="0" smtClean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04800" y="4343400"/>
            <a:ext cx="541020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1" algn="just" eaLnBrk="1" hangingPunct="1"/>
            <a:r>
              <a:rPr lang="sr-Latn-CS" sz="2000" kern="0" dirty="0" smtClean="0"/>
              <a:t>Jedan čvor, koji se naziva </a:t>
            </a:r>
            <a:r>
              <a:rPr lang="sr-Latn-CS" sz="2000" kern="0" dirty="0" smtClean="0">
                <a:solidFill>
                  <a:srgbClr val="FF0000"/>
                </a:solidFill>
              </a:rPr>
              <a:t>kor</a:t>
            </a:r>
            <a:r>
              <a:rPr lang="en-US" sz="2000" kern="0" dirty="0" err="1" smtClean="0">
                <a:solidFill>
                  <a:srgbClr val="FF0000"/>
                </a:solidFill>
              </a:rPr>
              <a:t>i</a:t>
            </a:r>
            <a:r>
              <a:rPr lang="sr-Latn-CS" sz="2000" kern="0" dirty="0" smtClean="0">
                <a:solidFill>
                  <a:srgbClr val="FF0000"/>
                </a:solidFill>
              </a:rPr>
              <a:t>jen</a:t>
            </a:r>
            <a:r>
              <a:rPr lang="sr-Latn-CS" sz="2000" kern="0" dirty="0" smtClean="0"/>
              <a:t>, nije kraj nij</a:t>
            </a:r>
            <a:r>
              <a:rPr lang="en-US" sz="2000" kern="0" dirty="0" smtClean="0"/>
              <a:t>e</a:t>
            </a:r>
            <a:r>
              <a:rPr lang="sr-Latn-CS" sz="2000" kern="0" dirty="0" smtClean="0"/>
              <a:t>dne ivice</a:t>
            </a:r>
            <a:r>
              <a:rPr lang="en-US" sz="2000" kern="0" dirty="0" smtClean="0"/>
              <a:t>;</a:t>
            </a:r>
            <a:endParaRPr lang="sr-Latn-CS" sz="2000" kern="0" dirty="0" smtClean="0"/>
          </a:p>
          <a:p>
            <a:pPr lvl="1" algn="just" eaLnBrk="1" hangingPunct="1"/>
            <a:r>
              <a:rPr lang="sr-Latn-CS" sz="2000" kern="0" dirty="0" smtClean="0"/>
              <a:t>Svakom čvoru, osim kor</a:t>
            </a:r>
            <a:r>
              <a:rPr lang="en-US" sz="2000" kern="0" dirty="0" err="1" smtClean="0"/>
              <a:t>i</a:t>
            </a:r>
            <a:r>
              <a:rPr lang="sr-Latn-CS" sz="2000" kern="0" dirty="0" smtClean="0"/>
              <a:t>jena, odgovora tačno jedna ivica čiji je kraj taj čvor</a:t>
            </a:r>
            <a:r>
              <a:rPr lang="en-US" sz="2000" kern="0" dirty="0" smtClean="0"/>
              <a:t>;</a:t>
            </a:r>
            <a:endParaRPr lang="sr-Latn-CS" sz="2000" kern="0" dirty="0" smtClean="0"/>
          </a:p>
          <a:p>
            <a:pPr lvl="1" algn="just" eaLnBrk="1" hangingPunct="1"/>
            <a:r>
              <a:rPr lang="sr-Latn-CS" sz="2000" kern="0" dirty="0" smtClean="0"/>
              <a:t>Postoji jedinstvena putanja od kor</a:t>
            </a:r>
            <a:r>
              <a:rPr lang="en-US" sz="2000" kern="0" dirty="0" err="1" smtClean="0"/>
              <a:t>i</a:t>
            </a:r>
            <a:r>
              <a:rPr lang="sr-Latn-CS" sz="2000" kern="0" dirty="0" smtClean="0"/>
              <a:t>jena ka svakom čvoru drveta.</a:t>
            </a:r>
            <a:endParaRPr lang="en-US" sz="2000" kern="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0" y="4194875"/>
            <a:ext cx="2895600" cy="24306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Stablo - Pojmovi</a:t>
            </a:r>
            <a:endParaRPr lang="en-US" dirty="0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2133600"/>
            <a:ext cx="5486400" cy="41148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300" dirty="0" smtClean="0"/>
              <a:t>Neka je stablo prikazano kao uređeni par čvorova i ivica: </a:t>
            </a:r>
            <a:r>
              <a:rPr lang="sr-Latn-CS" sz="2300" b="1" dirty="0" smtClean="0"/>
              <a:t>T=(V,E)</a:t>
            </a:r>
            <a:r>
              <a:rPr lang="sr-Latn-CS" sz="2300" dirty="0" smtClean="0"/>
              <a:t>. Ako </a:t>
            </a:r>
            <a:r>
              <a:rPr lang="sr-Latn-CS" sz="2300" b="1" dirty="0" smtClean="0">
                <a:solidFill>
                  <a:srgbClr val="FF0000"/>
                </a:solidFill>
              </a:rPr>
              <a:t>(v,w)</a:t>
            </a:r>
            <a:r>
              <a:rPr lang="sr-Latn-CS" sz="2300" b="1" dirty="0" smtClean="0">
                <a:solidFill>
                  <a:srgbClr val="FF0000"/>
                </a:solidFill>
                <a:sym typeface="Symbol" pitchFamily="18" charset="2"/>
              </a:rPr>
              <a:t>E</a:t>
            </a:r>
            <a:r>
              <a:rPr lang="sr-Latn-CS" sz="2300" dirty="0" smtClean="0">
                <a:sym typeface="Symbol" pitchFamily="18" charset="2"/>
              </a:rPr>
              <a:t>, gdje su </a:t>
            </a:r>
            <a:r>
              <a:rPr lang="sr-Latn-CS" sz="2300" b="1" dirty="0" smtClean="0">
                <a:solidFill>
                  <a:srgbClr val="FF0000"/>
                </a:solidFill>
                <a:sym typeface="Symbol" pitchFamily="18" charset="2"/>
              </a:rPr>
              <a:t>v,wV</a:t>
            </a:r>
            <a:r>
              <a:rPr lang="sr-Latn-CS" sz="2300" dirty="0" smtClean="0">
                <a:sym typeface="Symbol" pitchFamily="18" charset="2"/>
              </a:rPr>
              <a:t>, tada se kaže da je </a:t>
            </a:r>
            <a:r>
              <a:rPr lang="sr-Latn-CS" sz="2300" b="1" dirty="0" smtClean="0">
                <a:solidFill>
                  <a:srgbClr val="FF0000"/>
                </a:solidFill>
                <a:sym typeface="Symbol" pitchFamily="18" charset="2"/>
              </a:rPr>
              <a:t>v</a:t>
            </a:r>
            <a:r>
              <a:rPr lang="sr-Latn-CS" sz="2300" dirty="0" smtClean="0">
                <a:sym typeface="Symbol" pitchFamily="18" charset="2"/>
              </a:rPr>
              <a:t> </a:t>
            </a:r>
            <a:r>
              <a:rPr lang="sr-Latn-CS" sz="2300" u="sng" dirty="0" smtClean="0">
                <a:solidFill>
                  <a:srgbClr val="3333CC"/>
                </a:solidFill>
                <a:sym typeface="Symbol" pitchFamily="18" charset="2"/>
              </a:rPr>
              <a:t>otac</a:t>
            </a:r>
            <a:r>
              <a:rPr lang="sr-Latn-CS" sz="2300" dirty="0" smtClean="0">
                <a:sym typeface="Symbol" pitchFamily="18" charset="2"/>
              </a:rPr>
              <a:t> čvoru </a:t>
            </a:r>
            <a:r>
              <a:rPr lang="sr-Latn-CS" sz="2300" b="1" dirty="0" smtClean="0">
                <a:solidFill>
                  <a:srgbClr val="FF0000"/>
                </a:solidFill>
                <a:sym typeface="Symbol" pitchFamily="18" charset="2"/>
              </a:rPr>
              <a:t>w</a:t>
            </a:r>
            <a:r>
              <a:rPr lang="sr-Latn-CS" sz="2300" dirty="0" smtClean="0">
                <a:sym typeface="Symbol" pitchFamily="18" charset="2"/>
              </a:rPr>
              <a:t>, odnosno da je </a:t>
            </a:r>
            <a:r>
              <a:rPr lang="sr-Latn-CS" sz="2300" b="1" dirty="0" smtClean="0">
                <a:solidFill>
                  <a:srgbClr val="FF0000"/>
                </a:solidFill>
                <a:sym typeface="Symbol" pitchFamily="18" charset="2"/>
              </a:rPr>
              <a:t>w</a:t>
            </a:r>
            <a:r>
              <a:rPr lang="sr-Latn-CS" sz="2300" dirty="0" smtClean="0">
                <a:sym typeface="Symbol" pitchFamily="18" charset="2"/>
              </a:rPr>
              <a:t> </a:t>
            </a:r>
            <a:r>
              <a:rPr lang="sr-Latn-CS" sz="2300" u="sng" dirty="0" smtClean="0">
                <a:solidFill>
                  <a:srgbClr val="3333CC"/>
                </a:solidFill>
                <a:sym typeface="Symbol" pitchFamily="18" charset="2"/>
              </a:rPr>
              <a:t>sin</a:t>
            </a:r>
            <a:r>
              <a:rPr lang="sr-Latn-CS" sz="2300" dirty="0" smtClean="0">
                <a:sym typeface="Symbol" pitchFamily="18" charset="2"/>
              </a:rPr>
              <a:t> čvora </a:t>
            </a:r>
            <a:r>
              <a:rPr lang="sr-Latn-CS" sz="2300" b="1" dirty="0" smtClean="0">
                <a:solidFill>
                  <a:srgbClr val="FF0000"/>
                </a:solidFill>
                <a:sym typeface="Symbol" pitchFamily="18" charset="2"/>
              </a:rPr>
              <a:t>v</a:t>
            </a:r>
            <a:r>
              <a:rPr lang="sr-Latn-CS" sz="2300" dirty="0" smtClean="0">
                <a:sym typeface="Symbol" pitchFamily="18" charset="2"/>
              </a:rPr>
              <a:t>. </a:t>
            </a:r>
            <a:r>
              <a:rPr lang="sr-Latn-CS" sz="2300" u="sng" dirty="0" smtClean="0">
                <a:sym typeface="Symbol" pitchFamily="18" charset="2"/>
              </a:rPr>
              <a:t>Ako postoji putanja</a:t>
            </a:r>
            <a:r>
              <a:rPr lang="sr-Latn-CS" sz="2300" dirty="0" smtClean="0">
                <a:sym typeface="Symbol" pitchFamily="18" charset="2"/>
              </a:rPr>
              <a:t> od </a:t>
            </a:r>
            <a:r>
              <a:rPr lang="sr-Latn-CS" sz="2300" b="1" dirty="0" smtClean="0">
                <a:solidFill>
                  <a:srgbClr val="FF0000"/>
                </a:solidFill>
                <a:sym typeface="Symbol" pitchFamily="18" charset="2"/>
              </a:rPr>
              <a:t>v</a:t>
            </a:r>
            <a:r>
              <a:rPr lang="sr-Latn-CS" sz="2300" dirty="0" smtClean="0">
                <a:sym typeface="Symbol" pitchFamily="18" charset="2"/>
              </a:rPr>
              <a:t> ka </a:t>
            </a:r>
            <a:r>
              <a:rPr lang="sr-Latn-CS" sz="2300" b="1" dirty="0" smtClean="0">
                <a:solidFill>
                  <a:srgbClr val="FF0000"/>
                </a:solidFill>
                <a:sym typeface="Symbol" pitchFamily="18" charset="2"/>
              </a:rPr>
              <a:t>w</a:t>
            </a:r>
            <a:r>
              <a:rPr lang="sr-Latn-CS" sz="2300" dirty="0" smtClean="0">
                <a:sym typeface="Symbol" pitchFamily="18" charset="2"/>
              </a:rPr>
              <a:t> preko proizvoljno mnogo ivica, kaže se da je </a:t>
            </a:r>
            <a:r>
              <a:rPr lang="sr-Latn-CS" sz="2300" b="1" dirty="0" smtClean="0">
                <a:solidFill>
                  <a:srgbClr val="FF0000"/>
                </a:solidFill>
                <a:sym typeface="Symbol" pitchFamily="18" charset="2"/>
              </a:rPr>
              <a:t>v</a:t>
            </a:r>
            <a:r>
              <a:rPr lang="sr-Latn-CS" sz="2300" dirty="0" smtClean="0">
                <a:sym typeface="Symbol" pitchFamily="18" charset="2"/>
              </a:rPr>
              <a:t> </a:t>
            </a:r>
            <a:r>
              <a:rPr lang="sr-Latn-CS" sz="2300" u="sng" dirty="0" smtClean="0">
                <a:solidFill>
                  <a:srgbClr val="3333CC"/>
                </a:solidFill>
                <a:sym typeface="Symbol" pitchFamily="18" charset="2"/>
              </a:rPr>
              <a:t>predak</a:t>
            </a:r>
            <a:r>
              <a:rPr lang="sr-Latn-CS" sz="2300" dirty="0" smtClean="0">
                <a:solidFill>
                  <a:srgbClr val="3333CC"/>
                </a:solidFill>
                <a:sym typeface="Symbol" pitchFamily="18" charset="2"/>
              </a:rPr>
              <a:t> </a:t>
            </a:r>
            <a:r>
              <a:rPr lang="sr-Latn-CS" sz="2300" dirty="0" smtClean="0">
                <a:sym typeface="Symbol" pitchFamily="18" charset="2"/>
              </a:rPr>
              <a:t>čvora </a:t>
            </a:r>
            <a:r>
              <a:rPr lang="sr-Latn-CS" sz="2300" b="1" dirty="0" smtClean="0">
                <a:solidFill>
                  <a:srgbClr val="FF0000"/>
                </a:solidFill>
                <a:sym typeface="Symbol" pitchFamily="18" charset="2"/>
              </a:rPr>
              <a:t>w</a:t>
            </a:r>
            <a:r>
              <a:rPr lang="sr-Latn-CS" sz="2300" dirty="0" smtClean="0">
                <a:sym typeface="Symbol" pitchFamily="18" charset="2"/>
              </a:rPr>
              <a:t>, odnosno da je </a:t>
            </a:r>
            <a:r>
              <a:rPr lang="sr-Latn-CS" sz="2300" b="1" dirty="0" smtClean="0">
                <a:solidFill>
                  <a:srgbClr val="FF0000"/>
                </a:solidFill>
                <a:sym typeface="Symbol" pitchFamily="18" charset="2"/>
              </a:rPr>
              <a:t>w</a:t>
            </a:r>
            <a:r>
              <a:rPr lang="sr-Latn-CS" sz="2300" dirty="0" smtClean="0">
                <a:sym typeface="Symbol" pitchFamily="18" charset="2"/>
              </a:rPr>
              <a:t> </a:t>
            </a:r>
            <a:r>
              <a:rPr lang="sr-Latn-CS" sz="2300" u="sng" dirty="0" smtClean="0">
                <a:solidFill>
                  <a:srgbClr val="3333CC"/>
                </a:solidFill>
                <a:sym typeface="Symbol" pitchFamily="18" charset="2"/>
              </a:rPr>
              <a:t>potomak</a:t>
            </a:r>
            <a:r>
              <a:rPr lang="sr-Latn-CS" sz="2300" dirty="0" smtClean="0">
                <a:sym typeface="Symbol" pitchFamily="18" charset="2"/>
              </a:rPr>
              <a:t> čvora </a:t>
            </a:r>
            <a:r>
              <a:rPr lang="sr-Latn-CS" sz="2300" b="1" dirty="0" smtClean="0">
                <a:solidFill>
                  <a:srgbClr val="FF0000"/>
                </a:solidFill>
                <a:sym typeface="Symbol" pitchFamily="18" charset="2"/>
              </a:rPr>
              <a:t>v</a:t>
            </a:r>
            <a:r>
              <a:rPr lang="sr-Latn-CS" sz="2300" dirty="0" smtClean="0">
                <a:sym typeface="Symbol" pitchFamily="18" charset="2"/>
              </a:rPr>
              <a:t>. Čvorovi koji nemaju potomaka nazivaju se </a:t>
            </a:r>
            <a:r>
              <a:rPr lang="sr-Latn-CS" sz="2300" u="sng" dirty="0" smtClean="0">
                <a:solidFill>
                  <a:srgbClr val="3333CC"/>
                </a:solidFill>
                <a:sym typeface="Symbol" pitchFamily="18" charset="2"/>
              </a:rPr>
              <a:t>listovima</a:t>
            </a:r>
            <a:r>
              <a:rPr lang="sr-Latn-CS" sz="2300" dirty="0" smtClean="0">
                <a:sym typeface="Symbol" pitchFamily="18" charset="2"/>
              </a:rPr>
              <a:t>. Čvor </a:t>
            </a:r>
            <a:r>
              <a:rPr lang="sr-Latn-CS" sz="2300" b="1" dirty="0" smtClean="0">
                <a:solidFill>
                  <a:srgbClr val="FF0000"/>
                </a:solidFill>
                <a:sym typeface="Symbol" pitchFamily="18" charset="2"/>
              </a:rPr>
              <a:t>v</a:t>
            </a:r>
            <a:r>
              <a:rPr lang="sr-Latn-CS" sz="2300" dirty="0" smtClean="0">
                <a:sym typeface="Symbol" pitchFamily="18" charset="2"/>
              </a:rPr>
              <a:t> i njegovi potomci čine podstablo čiji je korijen </a:t>
            </a:r>
            <a:r>
              <a:rPr lang="sr-Latn-CS" sz="2300" b="1" dirty="0" smtClean="0">
                <a:solidFill>
                  <a:srgbClr val="FF0000"/>
                </a:solidFill>
                <a:sym typeface="Symbol" pitchFamily="18" charset="2"/>
              </a:rPr>
              <a:t>v</a:t>
            </a:r>
            <a:r>
              <a:rPr lang="sr-Latn-CS" sz="2300" dirty="0" smtClean="0">
                <a:sym typeface="Symbol" pitchFamily="18" charset="2"/>
              </a:rPr>
              <a:t>. </a:t>
            </a:r>
          </a:p>
          <a:p>
            <a:pPr algn="just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300" u="sng" dirty="0" smtClean="0">
                <a:solidFill>
                  <a:srgbClr val="3333CC"/>
                </a:solidFill>
                <a:sym typeface="Symbol" pitchFamily="18" charset="2"/>
              </a:rPr>
              <a:t>Visina stabla</a:t>
            </a:r>
            <a:r>
              <a:rPr lang="sr-Latn-CS" sz="2300" dirty="0" smtClean="0">
                <a:sym typeface="Symbol" pitchFamily="18" charset="2"/>
              </a:rPr>
              <a:t> je dužina najdužeg puta od korijena ka listovima.</a:t>
            </a:r>
            <a:endParaRPr lang="en-US" sz="2300" dirty="0" smtClean="0">
              <a:sym typeface="Symbol" pitchFamily="18" charset="2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03"/>
          <a:stretch/>
        </p:blipFill>
        <p:spPr>
          <a:xfrm>
            <a:off x="5586249" y="2743200"/>
            <a:ext cx="3401288" cy="3117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itrus">
  <a:themeElements>
    <a:clrScheme name="Citrus 2">
      <a:dk1>
        <a:srgbClr val="000000"/>
      </a:dk1>
      <a:lt1>
        <a:srgbClr val="FFFFFF"/>
      </a:lt1>
      <a:dk2>
        <a:srgbClr val="000000"/>
      </a:dk2>
      <a:lt2>
        <a:srgbClr val="777777"/>
      </a:lt2>
      <a:accent1>
        <a:srgbClr val="00CC00"/>
      </a:accent1>
      <a:accent2>
        <a:srgbClr val="FF822D"/>
      </a:accent2>
      <a:accent3>
        <a:srgbClr val="FFFFFF"/>
      </a:accent3>
      <a:accent4>
        <a:srgbClr val="000000"/>
      </a:accent4>
      <a:accent5>
        <a:srgbClr val="AAE2AA"/>
      </a:accent5>
      <a:accent6>
        <a:srgbClr val="E77528"/>
      </a:accent6>
      <a:hlink>
        <a:srgbClr val="FF63B1"/>
      </a:hlink>
      <a:folHlink>
        <a:srgbClr val="B2B2B2"/>
      </a:folHlink>
    </a:clrScheme>
    <a:fontScheme name="Citru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Citrus 1">
        <a:dk1>
          <a:srgbClr val="FC6600"/>
        </a:dk1>
        <a:lt1>
          <a:srgbClr val="C6FE82"/>
        </a:lt1>
        <a:dk2>
          <a:srgbClr val="FFFFFF"/>
        </a:dk2>
        <a:lt2>
          <a:srgbClr val="000000"/>
        </a:lt2>
        <a:accent1>
          <a:srgbClr val="00CC00"/>
        </a:accent1>
        <a:accent2>
          <a:srgbClr val="FF822D"/>
        </a:accent2>
        <a:accent3>
          <a:srgbClr val="DFFEC1"/>
        </a:accent3>
        <a:accent4>
          <a:srgbClr val="D756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2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00CC00"/>
        </a:accent1>
        <a:accent2>
          <a:srgbClr val="FF822D"/>
        </a:accent2>
        <a:accent3>
          <a:srgbClr val="FFFFFF"/>
        </a:accent3>
        <a:accent4>
          <a:srgbClr val="0000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3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4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72CE86"/>
        </a:accent1>
        <a:accent2>
          <a:srgbClr val="F6B070"/>
        </a:accent2>
        <a:accent3>
          <a:srgbClr val="FFFFFF"/>
        </a:accent3>
        <a:accent4>
          <a:srgbClr val="000000"/>
        </a:accent4>
        <a:accent5>
          <a:srgbClr val="BCE3C3"/>
        </a:accent5>
        <a:accent6>
          <a:srgbClr val="DF9F65"/>
        </a:accent6>
        <a:hlink>
          <a:srgbClr val="EB9DC4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5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58F91"/>
        </a:accent1>
        <a:accent2>
          <a:srgbClr val="CE7162"/>
        </a:accent2>
        <a:accent3>
          <a:srgbClr val="FFFFFF"/>
        </a:accent3>
        <a:accent4>
          <a:srgbClr val="000000"/>
        </a:accent4>
        <a:accent5>
          <a:srgbClr val="F9C6C7"/>
        </a:accent5>
        <a:accent6>
          <a:srgbClr val="BA6658"/>
        </a:accent6>
        <a:hlink>
          <a:srgbClr val="F6CA7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6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AB774"/>
        </a:accent1>
        <a:accent2>
          <a:srgbClr val="CBACD4"/>
        </a:accent2>
        <a:accent3>
          <a:srgbClr val="FFFFFF"/>
        </a:accent3>
        <a:accent4>
          <a:srgbClr val="000000"/>
        </a:accent4>
        <a:accent5>
          <a:srgbClr val="FCD8BC"/>
        </a:accent5>
        <a:accent6>
          <a:srgbClr val="B89BC0"/>
        </a:accent6>
        <a:hlink>
          <a:srgbClr val="C2EB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7">
        <a:dk1>
          <a:srgbClr val="3B6147"/>
        </a:dk1>
        <a:lt1>
          <a:srgbClr val="CED5E8"/>
        </a:lt1>
        <a:dk2>
          <a:srgbClr val="FFFFFF"/>
        </a:dk2>
        <a:lt2>
          <a:srgbClr val="777777"/>
        </a:lt2>
        <a:accent1>
          <a:srgbClr val="FEA868"/>
        </a:accent1>
        <a:accent2>
          <a:srgbClr val="9AA8D0"/>
        </a:accent2>
        <a:accent3>
          <a:srgbClr val="E3E7F2"/>
        </a:accent3>
        <a:accent4>
          <a:srgbClr val="31523B"/>
        </a:accent4>
        <a:accent5>
          <a:srgbClr val="FED1B9"/>
        </a:accent5>
        <a:accent6>
          <a:srgbClr val="8B98BC"/>
        </a:accent6>
        <a:hlink>
          <a:srgbClr val="9CE15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8">
        <a:dk1>
          <a:srgbClr val="2C395E"/>
        </a:dk1>
        <a:lt1>
          <a:srgbClr val="8798C7"/>
        </a:lt1>
        <a:dk2>
          <a:srgbClr val="FFFFFF"/>
        </a:dk2>
        <a:lt2>
          <a:srgbClr val="000000"/>
        </a:lt2>
        <a:accent1>
          <a:srgbClr val="FEE168"/>
        </a:accent1>
        <a:accent2>
          <a:srgbClr val="BAE482"/>
        </a:accent2>
        <a:accent3>
          <a:srgbClr val="C3CAE0"/>
        </a:accent3>
        <a:accent4>
          <a:srgbClr val="242F4F"/>
        </a:accent4>
        <a:accent5>
          <a:srgbClr val="FEEEB9"/>
        </a:accent5>
        <a:accent6>
          <a:srgbClr val="A8CF75"/>
        </a:accent6>
        <a:hlink>
          <a:srgbClr val="EFAD6B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Designs\Citrus.pot</Template>
  <TotalTime>38706</TotalTime>
  <Words>1884</Words>
  <Application>Microsoft Office PowerPoint</Application>
  <PresentationFormat>On-screen Show (4:3)</PresentationFormat>
  <Paragraphs>219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MS Mincho</vt:lpstr>
      <vt:lpstr>Symbol</vt:lpstr>
      <vt:lpstr>Tahoma</vt:lpstr>
      <vt:lpstr>Times New Roman</vt:lpstr>
      <vt:lpstr>Wingdings</vt:lpstr>
      <vt:lpstr>Citrus</vt:lpstr>
      <vt:lpstr>Programiranje I</vt:lpstr>
      <vt:lpstr>Ilustracija Dijkstra algoritma</vt:lpstr>
      <vt:lpstr>Dijkstra algoritam - Primjer</vt:lpstr>
      <vt:lpstr>Dijkstra algoritam - Primjer</vt:lpstr>
      <vt:lpstr>Dijkstra algoritam - Realizacija</vt:lpstr>
      <vt:lpstr>Dijkstra algoritam - Realizacija</vt:lpstr>
      <vt:lpstr>Modifikacija Dijkstra algoritma</vt:lpstr>
      <vt:lpstr>Stablo (drvo)</vt:lpstr>
      <vt:lpstr>Stablo - Pojmovi</vt:lpstr>
      <vt:lpstr>Binarno stablo – Definicija i primjer</vt:lpstr>
      <vt:lpstr>Predstava stabla preko podnizova</vt:lpstr>
      <vt:lpstr>Predstavljanje preko podnizova</vt:lpstr>
      <vt:lpstr>Potpuno binarno stablo</vt:lpstr>
      <vt:lpstr>Obilazak stabla</vt:lpstr>
      <vt:lpstr>Obilazak po srednjem redosljedu</vt:lpstr>
      <vt:lpstr>Ostali tipovi obilazaka</vt:lpstr>
      <vt:lpstr>Obilasci - Primjer</vt:lpstr>
      <vt:lpstr>Drvo preko samoreferentne strukture</vt:lpstr>
      <vt:lpstr>Formiranje drveta preko struktura</vt:lpstr>
      <vt:lpstr>Formiranje drveta preko struktura</vt:lpstr>
      <vt:lpstr>Određivanje visine drveta</vt:lpstr>
      <vt:lpstr>Visina drveta datog preko nizova</vt:lpstr>
      <vt:lpstr>Visina drveta - Komentar</vt:lpstr>
      <vt:lpstr>Visina drveta – Preko struktura</vt:lpstr>
      <vt:lpstr>Inorder štampanje čvorova drveta</vt:lpstr>
      <vt:lpstr>Drvo – Za vježbu</vt:lpstr>
      <vt:lpstr>Drvo – Za vježbu</vt:lpstr>
      <vt:lpstr>Drvo – Za vježbu</vt:lpstr>
      <vt:lpstr>KURS – ZAKLJUČAK</vt:lpstr>
      <vt:lpstr>KURS – ZAKLJUČAK</vt:lpstr>
    </vt:vector>
  </TitlesOfParts>
  <Company>ETF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I</dc:title>
  <dc:creator>Slobodan Đukanović</dc:creator>
  <cp:lastModifiedBy>PC</cp:lastModifiedBy>
  <cp:revision>902</cp:revision>
  <cp:lastPrinted>2014-12-02T15:59:37Z</cp:lastPrinted>
  <dcterms:created xsi:type="dcterms:W3CDTF">2004-08-23T07:37:27Z</dcterms:created>
  <dcterms:modified xsi:type="dcterms:W3CDTF">2020-12-16T09:52:40Z</dcterms:modified>
</cp:coreProperties>
</file>