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3" r:id="rId27"/>
    <p:sldId id="284" r:id="rId28"/>
    <p:sldId id="285" r:id="rId29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0" d="100"/>
          <a:sy n="110" d="100"/>
        </p:scale>
        <p:origin x="172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67B78FA-1F26-4E08-A807-9A8E204F6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99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C58F6AA-22B5-4371-8A91-ACD0EB14776C}" type="datetimeFigureOut">
              <a:rPr lang="en-GB"/>
              <a:pPr>
                <a:defRPr/>
              </a:pPr>
              <a:t>13/10/2021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5B15E39-EED6-432B-968A-51E1389715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04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0C5C67F0-1047-42E3-9D1D-19FFEE087F4B}" type="slidenum">
              <a:rPr lang="en-GB" sz="1200"/>
              <a:pPr eaLnBrk="1" hangingPunct="1"/>
              <a:t>3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4133067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B15E39-EED6-432B-968A-51E1389715A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23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9F5AD21D-035B-4ECE-B36A-1F1D891341B2}" type="slidenum">
              <a:rPr lang="en-GB" sz="1200"/>
              <a:pPr eaLnBrk="1" hangingPunct="1"/>
              <a:t>15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737161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76CF5-8E28-4951-915A-895491F7C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0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07EA2-3F07-42B6-B600-2B62C7DE0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3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12649-D601-4AAE-B43D-2C4FA2FD3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9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23AFE-6815-40E4-B7C2-F5BC8831E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5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84237-4D72-416C-AB7A-3944AD345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29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7985A-FC60-409B-AF28-46781A0F5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7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E089-2CB0-4022-A0FB-D2A03DA92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69208-BCDB-4C87-90E8-659B0E2E1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91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A2BB7-0F9B-42AF-A794-8C3E939CE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4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56425-F9D7-4D0A-B2C5-EBE262565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05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94A55-856C-4F97-B554-83FAB73AB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9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28A2A9AD-7FAC-46B0-9AD4-D3885A14F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ctr" anchorCtr="0"/>
          <a:lstStyle/>
          <a:p>
            <a:pPr eaLnBrk="1" hangingPunct="1"/>
            <a:r>
              <a:rPr lang="en-US" dirty="0" err="1" smtClean="0"/>
              <a:t>Programiranje</a:t>
            </a:r>
            <a:r>
              <a:rPr lang="en-US" dirty="0" smtClean="0"/>
              <a:t>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6396" y="4188989"/>
            <a:ext cx="6400800" cy="1982688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Funkcije</a:t>
            </a:r>
            <a:r>
              <a:rPr lang="sr-Latn-CS" sz="3600" dirty="0" smtClean="0"/>
              <a:t> printf i scanf</a:t>
            </a:r>
          </a:p>
          <a:p>
            <a:pPr eaLnBrk="1" hangingPunct="1"/>
            <a:r>
              <a:rPr lang="sr-Latn-CS" sz="3600" dirty="0" smtClean="0"/>
              <a:t>Kontrola toka programa</a:t>
            </a:r>
            <a:endParaRPr lang="en-US" sz="3600" dirty="0" smtClean="0"/>
          </a:p>
          <a:p>
            <a:pPr eaLnBrk="1" hangingPunct="1"/>
            <a:r>
              <a:rPr lang="en-US" sz="3600" dirty="0" err="1" smtClean="0"/>
              <a:t>Pokaziva</a:t>
            </a:r>
            <a:r>
              <a:rPr lang="sr-Latn-CS" sz="3600" dirty="0" smtClean="0"/>
              <a:t>či - osnovno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Oblik funkcije u C-u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60848"/>
            <a:ext cx="8915400" cy="46482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Tijelo funkcije se oivičava </a:t>
            </a:r>
            <a:r>
              <a:rPr lang="en-US" sz="2300" dirty="0" err="1" smtClean="0"/>
              <a:t>velikim</a:t>
            </a:r>
            <a:r>
              <a:rPr lang="en-US" sz="2300" dirty="0" smtClean="0"/>
              <a:t> </a:t>
            </a:r>
            <a:r>
              <a:rPr lang="en-US" sz="2300" dirty="0" err="1" smtClean="0"/>
              <a:t>zagradama</a:t>
            </a:r>
            <a:r>
              <a:rPr lang="en-US" sz="2300" dirty="0" smtClean="0"/>
              <a:t> </a:t>
            </a:r>
            <a:r>
              <a:rPr lang="en-US" sz="2300" b="1" dirty="0" smtClean="0">
                <a:solidFill>
                  <a:srgbClr val="FF0000"/>
                </a:solidFill>
              </a:rPr>
              <a:t>{}</a:t>
            </a:r>
            <a:r>
              <a:rPr lang="en-US" sz="2300" dirty="0" smtClean="0"/>
              <a:t> i </a:t>
            </a:r>
            <a:r>
              <a:rPr lang="en-US" sz="2300" dirty="0" err="1" smtClean="0"/>
              <a:t>sastoji</a:t>
            </a:r>
            <a:r>
              <a:rPr lang="en-US" sz="2300" dirty="0" smtClean="0"/>
              <a:t> se od </a:t>
            </a:r>
            <a:r>
              <a:rPr lang="en-US" sz="2300" dirty="0" err="1" smtClean="0">
                <a:solidFill>
                  <a:srgbClr val="3333CC"/>
                </a:solidFill>
              </a:rPr>
              <a:t>deklaracija</a:t>
            </a:r>
            <a:r>
              <a:rPr lang="en-US" sz="2300" dirty="0" smtClean="0">
                <a:solidFill>
                  <a:srgbClr val="3333CC"/>
                </a:solidFill>
              </a:rPr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promjenlji</a:t>
            </a:r>
            <a:r>
              <a:rPr lang="sr-Latn-CS" sz="2300" dirty="0" smtClean="0">
                <a:solidFill>
                  <a:srgbClr val="3333CC"/>
                </a:solidFill>
              </a:rPr>
              <a:t>v</a:t>
            </a:r>
            <a:r>
              <a:rPr lang="en-US" sz="2300" dirty="0" err="1" smtClean="0">
                <a:solidFill>
                  <a:srgbClr val="3333CC"/>
                </a:solidFill>
              </a:rPr>
              <a:t>ih</a:t>
            </a:r>
            <a:r>
              <a:rPr lang="en-US" sz="2300" dirty="0" smtClean="0"/>
              <a:t> </a:t>
            </a:r>
            <a:r>
              <a:rPr lang="en-US" sz="2300" dirty="0" err="1" smtClean="0"/>
              <a:t>koje</a:t>
            </a:r>
            <a:r>
              <a:rPr lang="en-US" sz="2300" dirty="0" smtClean="0"/>
              <a:t> se</a:t>
            </a:r>
            <a:r>
              <a:rPr lang="sr-Latn-RS" sz="2300" dirty="0" smtClean="0"/>
              <a:t> obično</a:t>
            </a:r>
            <a:r>
              <a:rPr lang="en-US" sz="2300" dirty="0" smtClean="0"/>
              <a:t> </a:t>
            </a:r>
            <a:r>
              <a:rPr lang="en-US" sz="2300" dirty="0" err="1" smtClean="0"/>
              <a:t>postavljaju</a:t>
            </a:r>
            <a:r>
              <a:rPr lang="en-US" sz="2300" dirty="0" smtClean="0"/>
              <a:t> </a:t>
            </a:r>
            <a:r>
              <a:rPr lang="en-US" sz="2300" dirty="0" err="1" smtClean="0"/>
              <a:t>na</a:t>
            </a:r>
            <a:r>
              <a:rPr lang="en-US" sz="2300" dirty="0" smtClean="0"/>
              <a:t> </a:t>
            </a:r>
            <a:r>
              <a:rPr lang="en-US" sz="2300" dirty="0" err="1" smtClean="0"/>
              <a:t>po</a:t>
            </a:r>
            <a:r>
              <a:rPr lang="sr-Latn-CS" sz="2300" dirty="0" smtClean="0"/>
              <a:t>četku bloka i </a:t>
            </a:r>
            <a:r>
              <a:rPr lang="sr-Latn-CS" sz="2300" dirty="0" smtClean="0">
                <a:solidFill>
                  <a:schemeClr val="accent2"/>
                </a:solidFill>
              </a:rPr>
              <a:t>naredbi</a:t>
            </a:r>
            <a:r>
              <a:rPr lang="sr-Latn-CS" sz="2300" dirty="0" smtClean="0"/>
              <a:t> koje slijede. Blok naredbi </a:t>
            </a:r>
            <a:r>
              <a:rPr lang="en-US" sz="2300" dirty="0" smtClean="0"/>
              <a:t>u </a:t>
            </a:r>
            <a:r>
              <a:rPr lang="sr-Latn-ME" sz="2300" dirty="0" smtClean="0"/>
              <a:t>C-u </a:t>
            </a:r>
            <a:r>
              <a:rPr lang="sr-Latn-CS" sz="2300" dirty="0" smtClean="0"/>
              <a:t>je sekvenca naredbi oivičena sa </a:t>
            </a:r>
            <a:r>
              <a:rPr lang="en-US" sz="2300" b="1" dirty="0" smtClean="0">
                <a:solidFill>
                  <a:srgbClr val="FF0000"/>
                </a:solidFill>
              </a:rPr>
              <a:t>{}</a:t>
            </a:r>
            <a:r>
              <a:rPr lang="sr-Latn-CS" sz="2300" dirty="0" smtClean="0"/>
              <a:t>.</a:t>
            </a:r>
            <a:endParaRPr lang="en-US" sz="2300" b="1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Prije tijela funkcije se postavlja </a:t>
            </a:r>
            <a:r>
              <a:rPr lang="sr-Latn-CS" sz="2300" dirty="0" smtClean="0">
                <a:solidFill>
                  <a:srgbClr val="FF0000"/>
                </a:solidFill>
              </a:rPr>
              <a:t>zaglavlje</a:t>
            </a:r>
            <a:r>
              <a:rPr lang="sr-Latn-CS" sz="2300" dirty="0" smtClean="0"/>
              <a:t> koje sadrži </a:t>
            </a:r>
            <a:r>
              <a:rPr lang="sr-Latn-CS" sz="2300" dirty="0"/>
              <a:t>tip </a:t>
            </a:r>
            <a:r>
              <a:rPr lang="sr-Latn-CS" sz="2300" dirty="0" smtClean="0"/>
              <a:t>rezultata, ime </a:t>
            </a:r>
            <a:r>
              <a:rPr lang="sr-Latn-CS" sz="2300" dirty="0"/>
              <a:t>funkcije, </a:t>
            </a:r>
            <a:r>
              <a:rPr lang="sr-Latn-CS" sz="2300" dirty="0" smtClean="0"/>
              <a:t>tip i imena pojedinih argumenata.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C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Za sada je glavni program jedina funkcija koju ćemo koristiti.</a:t>
            </a:r>
            <a:endParaRPr lang="en-US" sz="2300" dirty="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-1311275" y="4613275"/>
            <a:ext cx="3597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27584" y="4283645"/>
            <a:ext cx="48006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sr-Latn-CS" sz="1600" b="1" dirty="0">
                <a:solidFill>
                  <a:srgbClr val="FF0000"/>
                </a:solidFill>
                <a:latin typeface="Tahoma" charset="0"/>
              </a:rPr>
              <a:t>zaglavlje</a:t>
            </a:r>
            <a:r>
              <a:rPr lang="sr-Latn-CS" sz="1600" b="1" dirty="0" smtClean="0">
                <a:solidFill>
                  <a:srgbClr val="FF0000"/>
                </a:solidFill>
                <a:latin typeface="Tahoma" charset="0"/>
              </a:rPr>
              <a:t>() </a:t>
            </a: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{</a:t>
            </a: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/>
            </a:r>
            <a:br>
              <a:rPr lang="en-US" sz="1600" b="1" dirty="0">
                <a:solidFill>
                  <a:srgbClr val="FF0000"/>
                </a:solidFill>
                <a:latin typeface="Tahoma" charset="0"/>
              </a:rPr>
            </a:br>
            <a:r>
              <a:rPr lang="en-US" sz="1600" b="1" dirty="0" smtClean="0">
                <a:solidFill>
                  <a:srgbClr val="FF0000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deklaracija2;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rgbClr val="3333CC"/>
                </a:solidFill>
                <a:latin typeface="Tahoma" charset="0"/>
              </a:rPr>
              <a:t>...</a:t>
            </a:r>
            <a:endParaRPr lang="en-US" sz="1600" b="1" dirty="0">
              <a:solidFill>
                <a:srgbClr val="3333CC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rgbClr val="3333CC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naredba1;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naredba2;</a:t>
            </a:r>
          </a:p>
          <a:p>
            <a:pPr eaLnBrk="1" hangingPunct="1">
              <a:spcBef>
                <a:spcPts val="0"/>
              </a:spcBef>
              <a:tabLst>
                <a:tab pos="452438" algn="l"/>
              </a:tabLst>
            </a:pPr>
            <a:r>
              <a:rPr lang="en-US" sz="1600" b="1" dirty="0">
                <a:solidFill>
                  <a:schemeClr val="accent2"/>
                </a:solidFill>
                <a:latin typeface="Tahoma" charset="0"/>
              </a:rPr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Tahoma" charset="0"/>
              </a:rPr>
              <a:t>...</a:t>
            </a:r>
            <a:endParaRPr lang="en-US" sz="1600" b="1" dirty="0">
              <a:solidFill>
                <a:schemeClr val="accent2"/>
              </a:solidFill>
              <a:latin typeface="Tahoma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b="1" dirty="0">
                <a:solidFill>
                  <a:srgbClr val="FF0000"/>
                </a:solidFill>
                <a:latin typeface="Tahoma" charset="0"/>
              </a:rPr>
              <a:t>}</a:t>
            </a: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>
            <a:off x="2647510" y="4329075"/>
            <a:ext cx="331688" cy="1801393"/>
          </a:xfrm>
          <a:prstGeom prst="rightBrace">
            <a:avLst>
              <a:gd name="adj1" fmla="val 806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001162" y="5006803"/>
            <a:ext cx="197700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 smtClean="0">
                <a:latin typeface="Tahoma" charset="0"/>
              </a:rPr>
              <a:t>Struktura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funkcije</a:t>
            </a:r>
            <a:endParaRPr lang="en-US" sz="18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Pregled naredbi u C-</a:t>
            </a:r>
            <a:r>
              <a:rPr lang="sr-Latn-CS" smtClean="0"/>
              <a:t>u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743200"/>
            <a:ext cx="41148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Nare</a:t>
            </a:r>
            <a:r>
              <a:rPr lang="en-US" sz="2200" dirty="0" smtClean="0"/>
              <a:t>d</a:t>
            </a:r>
            <a:r>
              <a:rPr lang="sr-Latn-CS" sz="2200" dirty="0" smtClean="0"/>
              <a:t>ba pridruživanja </a:t>
            </a:r>
            <a:r>
              <a:rPr lang="sr-Latn-CS" sz="2200" dirty="0" smtClean="0">
                <a:solidFill>
                  <a:srgbClr val="FF0000"/>
                </a:solidFill>
              </a:rPr>
              <a:t>=</a:t>
            </a:r>
            <a:endParaRPr lang="sr-Latn-CS" sz="22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Poziv funkcije koji se obavlja u obliku </a:t>
            </a:r>
            <a:r>
              <a:rPr lang="sr-Latn-CS" sz="2200" dirty="0" smtClean="0">
                <a:solidFill>
                  <a:srgbClr val="FF0000"/>
                </a:solidFill>
              </a:rPr>
              <a:t>ime_funkcije(argumenti);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Složena ili blok naredba koja je zapravo skup naredbi </a:t>
            </a:r>
            <a:r>
              <a:rPr lang="en-US" sz="2200" dirty="0" err="1" smtClean="0"/>
              <a:t>unutar</a:t>
            </a:r>
            <a:r>
              <a:rPr lang="sr-Latn-CS" sz="2200" dirty="0" smtClean="0"/>
              <a:t> veliki</a:t>
            </a:r>
            <a:r>
              <a:rPr lang="en-US" sz="2200" dirty="0" smtClean="0"/>
              <a:t>h</a:t>
            </a:r>
            <a:r>
              <a:rPr lang="sr-Latn-CS" sz="2200" dirty="0" smtClean="0"/>
              <a:t> zagrada (tretira se kao jedna)</a:t>
            </a:r>
            <a:br>
              <a:rPr lang="sr-Latn-CS" sz="2200" dirty="0" smtClean="0"/>
            </a:br>
            <a:r>
              <a:rPr lang="en-US" sz="2200" dirty="0" smtClean="0">
                <a:solidFill>
                  <a:srgbClr val="FF0000"/>
                </a:solidFill>
              </a:rPr>
              <a:t>{nar1; nar2; nar3; ... </a:t>
            </a:r>
            <a:r>
              <a:rPr lang="en-US" sz="2200" dirty="0" err="1" smtClean="0">
                <a:solidFill>
                  <a:srgbClr val="FF0000"/>
                </a:solidFill>
              </a:rPr>
              <a:t>narN</a:t>
            </a:r>
            <a:r>
              <a:rPr lang="en-US" sz="2200" dirty="0" smtClean="0">
                <a:solidFill>
                  <a:srgbClr val="FF0000"/>
                </a:solidFill>
              </a:rPr>
              <a:t>;}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200" dirty="0" err="1" smtClean="0"/>
              <a:t>Prazna</a:t>
            </a:r>
            <a:r>
              <a:rPr lang="en-US" sz="2200" dirty="0" smtClean="0"/>
              <a:t> </a:t>
            </a:r>
            <a:r>
              <a:rPr lang="en-US" sz="2200" dirty="0" err="1" smtClean="0"/>
              <a:t>naredba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;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743200"/>
            <a:ext cx="4572000" cy="4114800"/>
          </a:xfrm>
        </p:spPr>
        <p:txBody>
          <a:bodyPr/>
          <a:lstStyle/>
          <a:p>
            <a:pPr eaLnBrk="1" hangingPunct="1"/>
            <a:r>
              <a:rPr lang="en-US" sz="2200" dirty="0" err="1" smtClean="0"/>
              <a:t>Osam</a:t>
            </a:r>
            <a:r>
              <a:rPr lang="en-US" sz="2200" dirty="0" smtClean="0"/>
              <a:t> </a:t>
            </a:r>
            <a:r>
              <a:rPr lang="en-US" sz="2200" dirty="0" err="1" smtClean="0"/>
              <a:t>naredbi</a:t>
            </a:r>
            <a:r>
              <a:rPr lang="en-US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</a:t>
            </a:r>
            <a:r>
              <a:rPr lang="en-US" sz="2200" dirty="0" err="1" smtClean="0"/>
              <a:t>kontrolu</a:t>
            </a:r>
            <a:r>
              <a:rPr lang="en-US" sz="2200" dirty="0" smtClean="0"/>
              <a:t> </a:t>
            </a:r>
            <a:r>
              <a:rPr lang="en-US" sz="2200" dirty="0" err="1" smtClean="0"/>
              <a:t>toka</a:t>
            </a:r>
            <a:r>
              <a:rPr lang="en-US" sz="2200" dirty="0" smtClean="0"/>
              <a:t>: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if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switch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while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do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for </a:t>
            </a:r>
            <a:endParaRPr lang="sr-Latn-CS" sz="2000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break</a:t>
            </a:r>
          </a:p>
          <a:p>
            <a:pPr lvl="1" eaLnBrk="1" hangingPunct="1"/>
            <a:r>
              <a:rPr lang="en-US" sz="2000" dirty="0" smtClean="0">
                <a:solidFill>
                  <a:srgbClr val="FF0000"/>
                </a:solidFill>
              </a:rPr>
              <a:t>continue</a:t>
            </a:r>
          </a:p>
          <a:p>
            <a:pPr lvl="1" eaLnBrk="1" hangingPunct="1"/>
            <a:r>
              <a:rPr lang="en-US" sz="2000" dirty="0" err="1" smtClean="0">
                <a:solidFill>
                  <a:srgbClr val="FF0000"/>
                </a:solidFill>
              </a:rPr>
              <a:t>goto</a:t>
            </a: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ME" sz="2200" dirty="0" smtClean="0"/>
              <a:t>Naredba </a:t>
            </a:r>
            <a:r>
              <a:rPr lang="sr-Latn-CS" sz="2200" dirty="0" smtClean="0">
                <a:solidFill>
                  <a:srgbClr val="FF0000"/>
                </a:solidFill>
              </a:rPr>
              <a:t>return</a:t>
            </a:r>
            <a:r>
              <a:rPr lang="sr-Latn-CS" sz="2200" dirty="0"/>
              <a:t> </a:t>
            </a:r>
            <a:r>
              <a:rPr lang="sr-Latn-CS" sz="2200" dirty="0" smtClean="0"/>
              <a:t>za </a:t>
            </a:r>
            <a:r>
              <a:rPr lang="sr-Latn-ME" sz="2200" dirty="0" smtClean="0"/>
              <a:t>v</a:t>
            </a:r>
            <a:r>
              <a:rPr lang="en-US" sz="2200" dirty="0" err="1" smtClean="0"/>
              <a:t>ra</a:t>
            </a:r>
            <a:r>
              <a:rPr lang="sr-Latn-CS" sz="2200" dirty="0"/>
              <a:t>ćanje rezultata </a:t>
            </a:r>
            <a:r>
              <a:rPr lang="sr-Latn-CS" sz="2200" dirty="0" smtClean="0"/>
              <a:t>funkcije.</a:t>
            </a:r>
            <a:endParaRPr lang="en-US" sz="2200" dirty="0" smtClean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28600" y="2133600"/>
            <a:ext cx="891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charset="0"/>
              </a:rPr>
              <a:t>Postoji samo 13 osnovnih naredbi, </a:t>
            </a:r>
            <a:r>
              <a:rPr lang="sr-Latn-CS">
                <a:latin typeface="Tahoma" charset="0"/>
              </a:rPr>
              <a:t>što se smatra prednošću C-a.</a:t>
            </a:r>
            <a:endParaRPr lang="en-US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Pridruživanje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388"/>
            <a:ext cx="8496944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Pridruživanje se u C-u obavlja preko operatora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sr-Latn-CS" sz="2400" dirty="0" smtClean="0"/>
              <a:t>. </a:t>
            </a:r>
          </a:p>
          <a:p>
            <a:pPr eaLnBrk="1" hangingPunct="1"/>
            <a:r>
              <a:rPr lang="sr-Latn-CS" sz="2400" dirty="0" smtClean="0"/>
              <a:t>Sa lijeve strane mora biti dozvoljena lijeva vrijednost (</a:t>
            </a:r>
            <a:r>
              <a:rPr lang="sr-Latn-CS" sz="2400" dirty="0" smtClean="0">
                <a:solidFill>
                  <a:srgbClr val="3333CC"/>
                </a:solidFill>
              </a:rPr>
              <a:t>lvalue</a:t>
            </a:r>
            <a:r>
              <a:rPr lang="sr-Latn-CS" sz="2400" dirty="0" smtClean="0"/>
              <a:t>) kojoj se može pridružiti </a:t>
            </a:r>
            <a:r>
              <a:rPr lang="en-US" sz="2400" dirty="0" err="1" smtClean="0"/>
              <a:t>vrijednost</a:t>
            </a:r>
            <a:r>
              <a:rPr lang="en-US" sz="2400" dirty="0" smtClean="0"/>
              <a:t> </a:t>
            </a:r>
            <a:r>
              <a:rPr lang="sr-Latn-CS" sz="2400" dirty="0" smtClean="0"/>
              <a:t>izraz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en-US" sz="2400" dirty="0" smtClean="0"/>
              <a:t>s</a:t>
            </a:r>
            <a:r>
              <a:rPr lang="sr-Latn-CS" sz="2400" dirty="0" smtClean="0"/>
              <a:t>a desn</a:t>
            </a:r>
            <a:r>
              <a:rPr lang="en-US" sz="2400" dirty="0" smtClean="0"/>
              <a:t>e</a:t>
            </a:r>
            <a:r>
              <a:rPr lang="sr-Latn-CS" sz="2400" dirty="0" smtClean="0"/>
              <a:t> stran</a:t>
            </a:r>
            <a:r>
              <a:rPr lang="en-US" sz="2400" dirty="0" smtClean="0"/>
              <a:t>e</a:t>
            </a:r>
            <a:r>
              <a:rPr lang="sr-Latn-CS" sz="2400" dirty="0" smtClean="0"/>
              <a:t>, dok sa desne može biti izraz, poziv funkcije ili konstanta.</a:t>
            </a:r>
          </a:p>
          <a:p>
            <a:pPr eaLnBrk="1" hangingPunct="1"/>
            <a:r>
              <a:rPr lang="sr-Latn-CS" sz="2400" dirty="0" smtClean="0"/>
              <a:t>C jezik dozvoljava pridruživanje tipa: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 = b = c;</a:t>
            </a:r>
          </a:p>
          <a:p>
            <a:pPr eaLnBrk="1" hangingPunct="1"/>
            <a:r>
              <a:rPr lang="sr-Latn-CS" sz="2400" dirty="0" smtClean="0"/>
              <a:t>Sada promjenljive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 moraju biti dozvoljene lijeve strane izraza. Ovakav način pridruživanja drugi programski jezici rijetko podržavaju.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99904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Uslovno izvršavanje: Naredba </a:t>
            </a:r>
            <a:r>
              <a:rPr lang="sr-Latn-CS" dirty="0" smtClean="0">
                <a:solidFill>
                  <a:srgbClr val="FF0000"/>
                </a:solidFill>
              </a:rPr>
              <a:t>if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758560" cy="4495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Naredba uslovnog izvršavanja ima oblik: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je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logički tačan (različit od nule, podsjetite se smisla logičke tačnosti u C-u) izvršava se </a:t>
            </a:r>
            <a:r>
              <a:rPr lang="sr-Latn-CS" sz="2400" dirty="0" smtClean="0">
                <a:solidFill>
                  <a:schemeClr val="accent1"/>
                </a:solidFill>
              </a:rPr>
              <a:t>naredba ili blok naredbi</a:t>
            </a:r>
            <a:r>
              <a:rPr lang="sr-Latn-CS" sz="2400" dirty="0" smtClean="0"/>
              <a:t>. Ako se izvršava jedna naredba ne moraju se koristiti vitičaste zagrade, a ako se izvršava više naredbi postavljaju se vitičaste zagrade oko njih (blok naredbi).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if naredba, sa onim što se izvršava ako je uslov zadovoljen, tretira se kao jedna naredba.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Oprez</a:t>
            </a:r>
            <a:r>
              <a:rPr lang="sr-Latn-ME" sz="2400" dirty="0"/>
              <a:t> </a:t>
            </a:r>
            <a:r>
              <a:rPr lang="sr-Latn-ME" sz="2400" dirty="0" smtClean="0"/>
              <a:t>kod korišćenja tačke-zarez!</a:t>
            </a:r>
          </a:p>
          <a:p>
            <a:pPr marL="357188" indent="-357188" eaLnBrk="1" hangingPunct="1">
              <a:lnSpc>
                <a:spcPct val="90000"/>
              </a:lnSpc>
              <a:buNone/>
            </a:pPr>
            <a:r>
              <a:rPr lang="sr-Latn-ME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if(uslov) 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</a:t>
            </a:r>
            <a:r>
              <a:rPr lang="sr-Latn-CS" sz="1800" b="1" dirty="0" smtClean="0"/>
              <a:t> </a:t>
            </a:r>
            <a:r>
              <a:rPr lang="en-US" sz="1800" dirty="0" smtClean="0"/>
              <a:t>// </a:t>
            </a:r>
            <a:r>
              <a:rPr lang="en-US" sz="1800" dirty="0" err="1"/>
              <a:t>ispravna</a:t>
            </a:r>
            <a:r>
              <a:rPr lang="en-US" sz="1800" dirty="0"/>
              <a:t> </a:t>
            </a:r>
            <a:r>
              <a:rPr lang="en-US" sz="1800" dirty="0" err="1" smtClean="0"/>
              <a:t>naredb</a:t>
            </a:r>
            <a:r>
              <a:rPr lang="sr-Latn-CS" sz="1800" dirty="0" smtClean="0"/>
              <a:t>a</a:t>
            </a:r>
            <a:r>
              <a:rPr lang="en-US" sz="1800" dirty="0" smtClean="0"/>
              <a:t>, </a:t>
            </a:r>
            <a:r>
              <a:rPr lang="en-US" sz="1800" dirty="0" err="1" smtClean="0"/>
              <a:t>ali</a:t>
            </a:r>
            <a:r>
              <a:rPr lang="en-US" sz="1800" dirty="0" smtClean="0"/>
              <a:t> </a:t>
            </a:r>
            <a:r>
              <a:rPr lang="en-US" sz="1800" dirty="0" err="1" smtClean="0"/>
              <a:t>vjerovatno</a:t>
            </a:r>
            <a:r>
              <a:rPr lang="en-US" sz="1800" dirty="0" smtClean="0"/>
              <a:t> ne </a:t>
            </a:r>
            <a:r>
              <a:rPr lang="en-US" sz="1800" dirty="0" err="1" smtClean="0"/>
              <a:t>radi</a:t>
            </a:r>
            <a:r>
              <a:rPr lang="en-US" sz="1800" dirty="0" smtClean="0"/>
              <a:t> ono </a:t>
            </a:r>
            <a:r>
              <a:rPr lang="sr-Latn-CS" sz="1800" dirty="0" smtClean="0"/>
              <a:t>što ste	zamislili</a:t>
            </a:r>
            <a:endParaRPr lang="sr-Latn-CS" sz="2400" dirty="0" smtClean="0"/>
          </a:p>
        </p:txBody>
      </p:sp>
      <p:sp>
        <p:nvSpPr>
          <p:cNvPr id="15364" name="Freeform 4"/>
          <p:cNvSpPr>
            <a:spLocks/>
          </p:cNvSpPr>
          <p:nvPr/>
        </p:nvSpPr>
        <p:spPr bwMode="auto">
          <a:xfrm>
            <a:off x="2006008" y="6504230"/>
            <a:ext cx="1219200" cy="168715"/>
          </a:xfrm>
          <a:custGeom>
            <a:avLst/>
            <a:gdLst>
              <a:gd name="T0" fmla="*/ 0 w 1008"/>
              <a:gd name="T1" fmla="*/ 0 h 336"/>
              <a:gd name="T2" fmla="*/ 0 w 1008"/>
              <a:gd name="T3" fmla="*/ 622118571 h 336"/>
              <a:gd name="T4" fmla="*/ 1474651429 w 1008"/>
              <a:gd name="T5" fmla="*/ 622118571 h 3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8" h="336">
                <a:moveTo>
                  <a:pt x="0" y="0"/>
                </a:moveTo>
                <a:lnTo>
                  <a:pt x="0" y="336"/>
                </a:lnTo>
                <a:lnTo>
                  <a:pt x="1008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167412" y="6485869"/>
            <a:ext cx="16561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evo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i </a:t>
            </a: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razloga!</a:t>
            </a:r>
            <a:endParaRPr lang="en-US" sz="16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Varijante naredbe </a:t>
            </a:r>
            <a:r>
              <a:rPr lang="sr-Latn-CS" dirty="0" smtClean="0">
                <a:solidFill>
                  <a:srgbClr val="FF0000"/>
                </a:solidFill>
              </a:rPr>
              <a:t>if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7772400" cy="45720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Varijanta naredbe if u obliku:</a:t>
            </a:r>
          </a:p>
          <a:p>
            <a:pPr marL="809625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2325688" algn="l"/>
              </a:tabLst>
            </a:pPr>
            <a:r>
              <a:rPr lang="sr-Latn-CS" sz="2400" dirty="0" smtClean="0"/>
              <a:t>if(</a:t>
            </a:r>
            <a:r>
              <a:rPr lang="sr-Latn-CS" sz="2400" dirty="0" smtClean="0">
                <a:solidFill>
                  <a:srgbClr val="FF0000"/>
                </a:solidFill>
              </a:rPr>
              <a:t>uslov</a:t>
            </a:r>
            <a:r>
              <a:rPr lang="sr-Latn-CS" sz="2400" dirty="0" smtClean="0"/>
              <a:t>)	</a:t>
            </a:r>
            <a:r>
              <a:rPr lang="sr-Latn-CS" sz="2400" dirty="0" smtClean="0">
                <a:solidFill>
                  <a:srgbClr val="00B050"/>
                </a:solidFill>
              </a:rPr>
              <a:t>naredba1 ili blok naredbi1;</a:t>
            </a:r>
            <a:br>
              <a:rPr lang="sr-Latn-CS" sz="2400" dirty="0" smtClean="0">
                <a:solidFill>
                  <a:srgbClr val="00B050"/>
                </a:solidFill>
              </a:rPr>
            </a:br>
            <a:r>
              <a:rPr lang="sr-Latn-CS" sz="2400" dirty="0" smtClean="0"/>
              <a:t>else	</a:t>
            </a:r>
            <a:r>
              <a:rPr lang="sr-Latn-CS" sz="2400" dirty="0" smtClean="0">
                <a:solidFill>
                  <a:srgbClr val="3333CC"/>
                </a:solidFill>
              </a:rPr>
              <a:t>naredba2 ili blok naredbi2;</a:t>
            </a:r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izvršava </a:t>
            </a:r>
            <a:r>
              <a:rPr lang="sr-Latn-CS" sz="2400" dirty="0" smtClean="0">
                <a:solidFill>
                  <a:srgbClr val="00B050"/>
                </a:solidFill>
              </a:rPr>
              <a:t>naredbu1 ili blok naredbi1</a:t>
            </a:r>
            <a:r>
              <a:rPr lang="sr-Latn-CS" sz="2400" dirty="0" smtClean="0"/>
              <a:t> ako je ispunjen uslov, a ako nije </a:t>
            </a:r>
            <a:r>
              <a:rPr lang="sr-Latn-CS" sz="2400" dirty="0" smtClean="0">
                <a:solidFill>
                  <a:srgbClr val="3333CC"/>
                </a:solidFill>
              </a:rPr>
              <a:t>naredbu2 ili blok naredbi 2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Varijanta:</a:t>
            </a:r>
          </a:p>
          <a:p>
            <a:pPr marL="269875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if(</a:t>
            </a:r>
            <a:r>
              <a:rPr lang="sr-Latn-CS" sz="2400" dirty="0" smtClean="0">
                <a:solidFill>
                  <a:srgbClr val="FF0000"/>
                </a:solidFill>
              </a:rPr>
              <a:t>uslov1</a:t>
            </a:r>
            <a:r>
              <a:rPr lang="sr-Latn-CS" sz="2400" dirty="0" smtClean="0">
                <a:solidFill>
                  <a:srgbClr val="3333CC"/>
                </a:solidFill>
              </a:rPr>
              <a:t>) N1;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else  if(</a:t>
            </a:r>
            <a:r>
              <a:rPr lang="sr-Latn-CS" sz="2400" dirty="0">
                <a:solidFill>
                  <a:srgbClr val="FF0000"/>
                </a:solidFill>
              </a:rPr>
              <a:t>uslov2</a:t>
            </a:r>
            <a:r>
              <a:rPr lang="sr-Latn-CS" sz="2400" dirty="0" smtClean="0">
                <a:solidFill>
                  <a:srgbClr val="3333CC"/>
                </a:solidFill>
              </a:rPr>
              <a:t>) N2;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else  if(</a:t>
            </a:r>
            <a:r>
              <a:rPr lang="sr-Latn-CS" sz="2400" dirty="0">
                <a:solidFill>
                  <a:srgbClr val="FF0000"/>
                </a:solidFill>
              </a:rPr>
              <a:t>uslov3</a:t>
            </a:r>
            <a:r>
              <a:rPr lang="sr-Latn-CS" sz="2400" dirty="0" smtClean="0">
                <a:solidFill>
                  <a:srgbClr val="3333CC"/>
                </a:solidFill>
              </a:rPr>
              <a:t>) N3;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...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else  Nn;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892027" y="4413072"/>
            <a:ext cx="516826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 smtClean="0">
                <a:latin typeface="Tahoma" charset="0"/>
              </a:rPr>
              <a:t>Izvršava se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N1</a:t>
            </a:r>
            <a:r>
              <a:rPr lang="sr-Latn-CS" sz="1700" dirty="0">
                <a:latin typeface="Tahoma" charset="0"/>
              </a:rPr>
              <a:t> ako je ispunjen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uslov1</a:t>
            </a:r>
            <a:r>
              <a:rPr lang="sr-Latn-CS" sz="1700" dirty="0">
                <a:latin typeface="Tahoma" charset="0"/>
              </a:rPr>
              <a:t>, a ako nije ispunjen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uslov1</a:t>
            </a:r>
            <a:r>
              <a:rPr lang="sr-Latn-CS" sz="1700" dirty="0">
                <a:latin typeface="Tahoma" charset="0"/>
              </a:rPr>
              <a:t>, a </a:t>
            </a:r>
            <a:r>
              <a:rPr lang="sr-Latn-CS" sz="1700" dirty="0" smtClean="0">
                <a:latin typeface="Tahoma" charset="0"/>
              </a:rPr>
              <a:t>jeste </a:t>
            </a:r>
            <a:r>
              <a:rPr lang="sr-Latn-CS" sz="1700" dirty="0" smtClean="0">
                <a:solidFill>
                  <a:srgbClr val="FF0000"/>
                </a:solidFill>
                <a:latin typeface="Tahoma" charset="0"/>
              </a:rPr>
              <a:t>uslov2</a:t>
            </a:r>
            <a:r>
              <a:rPr lang="sr-Latn-CS" sz="1700" dirty="0" smtClean="0">
                <a:latin typeface="Tahoma" charset="0"/>
              </a:rPr>
              <a:t>, izvršava se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N2</a:t>
            </a:r>
            <a:r>
              <a:rPr lang="sr-Latn-CS" sz="1700" dirty="0" smtClean="0">
                <a:latin typeface="Tahoma" charset="0"/>
              </a:rPr>
              <a:t>... Ako </a:t>
            </a:r>
            <a:r>
              <a:rPr lang="sr-Latn-CS" sz="1700" dirty="0">
                <a:latin typeface="Tahoma" charset="0"/>
              </a:rPr>
              <a:t>nijedan od uslova nije </a:t>
            </a:r>
            <a:r>
              <a:rPr lang="sr-Latn-CS" sz="1700" dirty="0" smtClean="0">
                <a:latin typeface="Tahoma" charset="0"/>
              </a:rPr>
              <a:t>ispunjen, izvršava se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Nn</a:t>
            </a:r>
            <a:r>
              <a:rPr lang="sr-Latn-CS" sz="1700" dirty="0">
                <a:latin typeface="Tahoma" charset="0"/>
              </a:rPr>
              <a:t>.</a:t>
            </a:r>
            <a:endParaRPr lang="en-US" sz="1700" dirty="0">
              <a:latin typeface="Tahoma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442467" y="5690181"/>
            <a:ext cx="3017912" cy="11079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2200" dirty="0" smtClean="0">
                <a:latin typeface="Tahoma" charset="0"/>
              </a:rPr>
              <a:t>U</a:t>
            </a:r>
            <a:r>
              <a:rPr lang="sr-Latn-CS" sz="2200" dirty="0" smtClean="0">
                <a:latin typeface="Tahoma" charset="0"/>
              </a:rPr>
              <a:t> C</a:t>
            </a:r>
            <a:r>
              <a:rPr lang="en-US" sz="2200" dirty="0" smtClean="0">
                <a:latin typeface="Tahoma" charset="0"/>
              </a:rPr>
              <a:t>-</a:t>
            </a:r>
            <a:r>
              <a:rPr lang="sr-Latn-ME" sz="2200" dirty="0" smtClean="0">
                <a:latin typeface="Tahoma" charset="0"/>
              </a:rPr>
              <a:t>u</a:t>
            </a:r>
            <a:r>
              <a:rPr lang="sr-Latn-CS" sz="2200" dirty="0" smtClean="0">
                <a:latin typeface="Tahoma" charset="0"/>
              </a:rPr>
              <a:t> </a:t>
            </a:r>
            <a:r>
              <a:rPr lang="sr-Latn-CS" sz="2200" dirty="0">
                <a:latin typeface="Tahoma" charset="0"/>
              </a:rPr>
              <a:t>ne </a:t>
            </a:r>
            <a:r>
              <a:rPr lang="sr-Latn-CS" sz="2200" dirty="0" smtClean="0">
                <a:latin typeface="Tahoma" charset="0"/>
              </a:rPr>
              <a:t>pos</a:t>
            </a:r>
            <a:r>
              <a:rPr lang="en-US" sz="2200" dirty="0" err="1" smtClean="0">
                <a:latin typeface="Tahoma" charset="0"/>
              </a:rPr>
              <a:t>toji</a:t>
            </a:r>
            <a:r>
              <a:rPr lang="sr-Latn-CS" sz="2200" dirty="0" smtClean="0">
                <a:latin typeface="Tahoma" charset="0"/>
              </a:rPr>
              <a:t> </a:t>
            </a:r>
            <a:r>
              <a:rPr lang="sr-Latn-CS" sz="2200" dirty="0" smtClean="0">
                <a:solidFill>
                  <a:srgbClr val="00B050"/>
                </a:solidFill>
                <a:latin typeface="Tahoma" charset="0"/>
              </a:rPr>
              <a:t>elseif</a:t>
            </a:r>
            <a:r>
              <a:rPr lang="sr-Latn-CS" sz="2200" dirty="0" smtClean="0">
                <a:latin typeface="Tahoma" charset="0"/>
              </a:rPr>
              <a:t>, </a:t>
            </a:r>
            <a:r>
              <a:rPr lang="sr-Latn-CS" sz="2200" dirty="0">
                <a:latin typeface="Tahoma" charset="0"/>
              </a:rPr>
              <a:t>već </a:t>
            </a:r>
            <a:r>
              <a:rPr lang="sr-Latn-CS" sz="2200" dirty="0" smtClean="0">
                <a:latin typeface="Tahoma" charset="0"/>
              </a:rPr>
              <a:t>je </a:t>
            </a:r>
            <a:r>
              <a:rPr lang="sr-Latn-CS" sz="2200" dirty="0">
                <a:solidFill>
                  <a:srgbClr val="00B050"/>
                </a:solidFill>
                <a:latin typeface="Tahoma" charset="0"/>
              </a:rPr>
              <a:t>if</a:t>
            </a:r>
            <a:r>
              <a:rPr lang="sr-Latn-CS" sz="2200" dirty="0">
                <a:latin typeface="Tahoma" charset="0"/>
              </a:rPr>
              <a:t> ugnježdeno u dijelu </a:t>
            </a:r>
            <a:r>
              <a:rPr lang="sr-Latn-CS" sz="2200" dirty="0">
                <a:solidFill>
                  <a:srgbClr val="00B050"/>
                </a:solidFill>
                <a:latin typeface="Tahoma" charset="0"/>
              </a:rPr>
              <a:t>else</a:t>
            </a:r>
            <a:r>
              <a:rPr lang="sr-Latn-CS" sz="2200" dirty="0">
                <a:latin typeface="Tahoma" charset="0"/>
              </a:rPr>
              <a:t>.</a:t>
            </a:r>
            <a:endParaRPr lang="en-US" sz="2200" dirty="0">
              <a:latin typeface="Tahoma" charset="0"/>
            </a:endParaRPr>
          </a:p>
        </p:txBody>
      </p:sp>
      <p:sp>
        <p:nvSpPr>
          <p:cNvPr id="16390" name="Freeform 7"/>
          <p:cNvSpPr>
            <a:spLocks/>
          </p:cNvSpPr>
          <p:nvPr/>
        </p:nvSpPr>
        <p:spPr bwMode="auto">
          <a:xfrm>
            <a:off x="1386230" y="5690181"/>
            <a:ext cx="1963688" cy="982764"/>
          </a:xfrm>
          <a:custGeom>
            <a:avLst/>
            <a:gdLst>
              <a:gd name="T0" fmla="*/ 2147483647 w 1632"/>
              <a:gd name="T1" fmla="*/ 1823817692 h 624"/>
              <a:gd name="T2" fmla="*/ 2147483647 w 1632"/>
              <a:gd name="T3" fmla="*/ 1823817692 h 624"/>
              <a:gd name="T4" fmla="*/ 0 w 1632"/>
              <a:gd name="T5" fmla="*/ 0 h 6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32" h="624">
                <a:moveTo>
                  <a:pt x="1632" y="624"/>
                </a:moveTo>
                <a:lnTo>
                  <a:pt x="1008" y="624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3310579" y="6427885"/>
            <a:ext cx="18878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 smtClean="0">
                <a:latin typeface="Tahoma" charset="0"/>
              </a:rPr>
              <a:t>Postoji bjelina</a:t>
            </a:r>
            <a:endParaRPr lang="en-US" sz="2000" dirty="0">
              <a:latin typeface="Tahoma" charset="0"/>
            </a:endParaRPr>
          </a:p>
        </p:txBody>
      </p:sp>
      <p:sp>
        <p:nvSpPr>
          <p:cNvPr id="16392" name="AutoShape 9"/>
          <p:cNvSpPr>
            <a:spLocks/>
          </p:cNvSpPr>
          <p:nvPr/>
        </p:nvSpPr>
        <p:spPr bwMode="auto">
          <a:xfrm>
            <a:off x="3252190" y="4673288"/>
            <a:ext cx="215900" cy="1828800"/>
          </a:xfrm>
          <a:prstGeom prst="rightBrace">
            <a:avLst>
              <a:gd name="adj1" fmla="val 7058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 flipV="1">
            <a:off x="3468091" y="4877570"/>
            <a:ext cx="461220" cy="7116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5004047" y="6237311"/>
            <a:ext cx="438419" cy="4356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chemeClr val="tx1"/>
                </a:solidFill>
              </a:rPr>
              <a:t>Naredba </a:t>
            </a:r>
            <a:r>
              <a:rPr lang="sr-Latn-CS" dirty="0" smtClean="0">
                <a:solidFill>
                  <a:srgbClr val="FF0000"/>
                </a:solidFill>
              </a:rPr>
              <a:t>switch-case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2544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switch-case</a:t>
            </a:r>
            <a:r>
              <a:rPr lang="sr-Latn-CS" sz="2400" dirty="0" smtClean="0"/>
              <a:t> naredba ima sličnu funkciju kao </a:t>
            </a:r>
            <a:r>
              <a:rPr lang="sr-Latn-CS" sz="2400" dirty="0" smtClean="0">
                <a:solidFill>
                  <a:srgbClr val="FF0000"/>
                </a:solidFill>
              </a:rPr>
              <a:t>if</a:t>
            </a:r>
            <a:r>
              <a:rPr lang="sr-Latn-CS" sz="2400" dirty="0" smtClean="0"/>
              <a:t>, pri čemu se navode sve moguće vrijednosti kontrolnog izraza (case-ovi).</a:t>
            </a:r>
            <a:endParaRPr lang="sr-Latn-CS" sz="2400" dirty="0"/>
          </a:p>
          <a:p>
            <a:pPr marL="361950" indent="-361950" eaLnBrk="1" hangingPunct="1">
              <a:spcBef>
                <a:spcPts val="1200"/>
              </a:spcBef>
              <a:spcAft>
                <a:spcPts val="600"/>
              </a:spcAft>
              <a:buNone/>
            </a:pPr>
            <a:r>
              <a:rPr lang="sr-Latn-CS" sz="2400" dirty="0" smtClean="0"/>
              <a:t>	switch</a:t>
            </a:r>
            <a:r>
              <a:rPr lang="en-US" sz="2400" dirty="0" smtClean="0"/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cj</a:t>
            </a:r>
            <a:r>
              <a:rPr lang="sr-Latn-ME" sz="2400" dirty="0" smtClean="0">
                <a:solidFill>
                  <a:srgbClr val="FF0000"/>
                </a:solidFill>
              </a:rPr>
              <a:t>el</a:t>
            </a:r>
            <a:r>
              <a:rPr lang="en-US" sz="2400" dirty="0" smtClean="0">
                <a:solidFill>
                  <a:srgbClr val="FF0000"/>
                </a:solidFill>
              </a:rPr>
              <a:t>_</a:t>
            </a:r>
            <a:r>
              <a:rPr lang="en-US" sz="2400" dirty="0" err="1" smtClean="0">
                <a:solidFill>
                  <a:srgbClr val="FF0000"/>
                </a:solidFill>
              </a:rPr>
              <a:t>iz</a:t>
            </a:r>
            <a:r>
              <a:rPr lang="sr-Latn-ME" sz="2400" dirty="0" smtClean="0">
                <a:solidFill>
                  <a:srgbClr val="FF0000"/>
                </a:solidFill>
              </a:rPr>
              <a:t>r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>
                <a:solidFill>
                  <a:srgbClr val="3333CC"/>
                </a:solidFill>
              </a:rPr>
              <a:t>v1</a:t>
            </a:r>
            <a:r>
              <a:rPr lang="en-US" sz="2400" dirty="0" smtClean="0"/>
              <a:t>: </a:t>
            </a:r>
            <a:r>
              <a:rPr lang="en-US" sz="2400" dirty="0" err="1" smtClean="0">
                <a:solidFill>
                  <a:srgbClr val="3333CC"/>
                </a:solidFill>
              </a:rPr>
              <a:t>nar</a:t>
            </a:r>
            <a:r>
              <a:rPr lang="en-US" sz="2400" dirty="0" smtClean="0">
                <a:solidFill>
                  <a:srgbClr val="3333CC"/>
                </a:solidFill>
              </a:rPr>
              <a:t>. </a:t>
            </a:r>
            <a:r>
              <a:rPr lang="en-US" sz="2400" dirty="0" err="1" smtClean="0">
                <a:solidFill>
                  <a:srgbClr val="3333CC"/>
                </a:solidFill>
              </a:rPr>
              <a:t>ili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blok</a:t>
            </a:r>
            <a:r>
              <a:rPr lang="en-US" sz="2400" dirty="0" smtClean="0">
                <a:solidFill>
                  <a:srgbClr val="3333CC"/>
                </a:solidFill>
              </a:rPr>
              <a:t> 1</a:t>
            </a:r>
            <a:r>
              <a:rPr lang="en-US" sz="2400" dirty="0" smtClean="0"/>
              <a:t>;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v2</a:t>
            </a:r>
            <a:r>
              <a:rPr lang="en-US" sz="2400" dirty="0" smtClean="0"/>
              <a:t>: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nar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ili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blok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2</a:t>
            </a:r>
            <a:r>
              <a:rPr lang="en-US" sz="2400" dirty="0" smtClean="0"/>
              <a:t>;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...</a:t>
            </a:r>
            <a:br>
              <a:rPr lang="en-US" sz="2400" dirty="0" smtClean="0"/>
            </a:br>
            <a:r>
              <a:rPr lang="en-US" sz="2400" dirty="0" smtClean="0"/>
              <a:t>	case </a:t>
            </a:r>
            <a:r>
              <a:rPr lang="en-US" sz="2400" dirty="0" err="1" smtClean="0"/>
              <a:t>vN</a:t>
            </a:r>
            <a:r>
              <a:rPr lang="en-US" sz="2400" dirty="0" smtClean="0"/>
              <a:t>: </a:t>
            </a:r>
            <a:r>
              <a:rPr lang="en-US" sz="2400" dirty="0" err="1" smtClean="0"/>
              <a:t>nar</a:t>
            </a:r>
            <a:r>
              <a:rPr lang="en-US" sz="2400" dirty="0" smtClean="0"/>
              <a:t>.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blok</a:t>
            </a:r>
            <a:r>
              <a:rPr lang="en-US" sz="2400" dirty="0" smtClean="0"/>
              <a:t> N;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break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7030A0"/>
                </a:solidFill>
              </a:rPr>
              <a:t>default: </a:t>
            </a:r>
            <a:r>
              <a:rPr lang="en-US" sz="2400" dirty="0" err="1" smtClean="0">
                <a:solidFill>
                  <a:srgbClr val="7030A0"/>
                </a:solidFill>
              </a:rPr>
              <a:t>nar</a:t>
            </a:r>
            <a:r>
              <a:rPr lang="en-US" sz="2400" dirty="0" smtClean="0">
                <a:solidFill>
                  <a:srgbClr val="7030A0"/>
                </a:solidFill>
              </a:rPr>
              <a:t>. </a:t>
            </a:r>
            <a:r>
              <a:rPr lang="en-US" sz="2400" dirty="0" err="1" smtClean="0">
                <a:solidFill>
                  <a:srgbClr val="7030A0"/>
                </a:solidFill>
              </a:rPr>
              <a:t>ili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</a:rPr>
              <a:t>blok</a:t>
            </a:r>
            <a:r>
              <a:rPr lang="en-US" sz="2400" dirty="0" smtClean="0">
                <a:solidFill>
                  <a:srgbClr val="7030A0"/>
                </a:solidFill>
              </a:rPr>
              <a:t> Q;</a:t>
            </a:r>
            <a:br>
              <a:rPr lang="en-US" sz="2400" dirty="0" smtClean="0">
                <a:solidFill>
                  <a:srgbClr val="7030A0"/>
                </a:solidFill>
              </a:rPr>
            </a:br>
            <a:r>
              <a:rPr lang="en-US" sz="2400" dirty="0" smtClean="0"/>
              <a:t>}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508799" y="3232715"/>
            <a:ext cx="3497989" cy="28007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charset="0"/>
              </a:rPr>
              <a:t>Ako</a:t>
            </a:r>
            <a:r>
              <a:rPr lang="en-US" sz="2200" dirty="0">
                <a:latin typeface="Tahoma" charset="0"/>
              </a:rPr>
              <a:t> je </a:t>
            </a:r>
            <a:r>
              <a:rPr lang="en-US" sz="2200" dirty="0" err="1">
                <a:latin typeface="Tahoma" charset="0"/>
              </a:rPr>
              <a:t>cjelobrojni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izraz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Tahoma" charset="0"/>
              </a:rPr>
              <a:t>cjel_izr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 err="1" smtClean="0">
                <a:latin typeface="Tahoma" charset="0"/>
              </a:rPr>
              <a:t>jednak</a:t>
            </a:r>
            <a:r>
              <a:rPr lang="en-US" sz="2200" dirty="0" smtClean="0">
                <a:latin typeface="Tahoma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charset="0"/>
              </a:rPr>
              <a:t>v1</a:t>
            </a:r>
            <a:r>
              <a:rPr lang="en-US" sz="2200" dirty="0">
                <a:latin typeface="Tahoma" charset="0"/>
              </a:rPr>
              <a:t> </a:t>
            </a:r>
            <a:r>
              <a:rPr lang="en-US" sz="2200" dirty="0" err="1">
                <a:latin typeface="Tahoma" charset="0"/>
              </a:rPr>
              <a:t>izvr</a:t>
            </a:r>
            <a:r>
              <a:rPr lang="sr-Latn-CS" sz="2200" dirty="0">
                <a:latin typeface="Tahoma" charset="0"/>
              </a:rPr>
              <a:t>šava se </a:t>
            </a:r>
            <a:r>
              <a:rPr lang="sr-Latn-CS" sz="2200" dirty="0">
                <a:solidFill>
                  <a:srgbClr val="3333CC"/>
                </a:solidFill>
                <a:latin typeface="Tahoma" charset="0"/>
              </a:rPr>
              <a:t>nar. ili blok </a:t>
            </a:r>
            <a:r>
              <a:rPr lang="sr-Latn-CS" sz="2200" dirty="0" smtClean="0">
                <a:solidFill>
                  <a:srgbClr val="3333CC"/>
                </a:solidFill>
                <a:latin typeface="Tahoma" charset="0"/>
              </a:rPr>
              <a:t>1</a:t>
            </a:r>
            <a:r>
              <a:rPr lang="sr-Latn-CS" sz="2200" dirty="0" smtClean="0">
                <a:latin typeface="Tahoma" charset="0"/>
              </a:rPr>
              <a:t>, </a:t>
            </a:r>
            <a:r>
              <a:rPr lang="sr-Latn-CS" sz="2200" dirty="0">
                <a:latin typeface="Tahoma" charset="0"/>
              </a:rPr>
              <a:t>ako je </a:t>
            </a:r>
            <a:r>
              <a:rPr lang="sr-Latn-CS" sz="2200" dirty="0" smtClean="0">
                <a:latin typeface="Tahoma" charset="0"/>
              </a:rPr>
              <a:t>jednak </a:t>
            </a:r>
            <a:r>
              <a:rPr lang="sr-Latn-CS" sz="2200" dirty="0" smtClean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v2</a:t>
            </a:r>
            <a:r>
              <a:rPr lang="sr-Latn-CS" sz="2200" dirty="0" smtClean="0">
                <a:latin typeface="Tahoma" charset="0"/>
              </a:rPr>
              <a:t> izvršava se </a:t>
            </a: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Tahoma" charset="0"/>
              </a:rPr>
              <a:t>nar. ili blok 2</a:t>
            </a:r>
            <a:r>
              <a:rPr lang="sr-Latn-CS" sz="2200" dirty="0">
                <a:latin typeface="Tahoma" charset="0"/>
              </a:rPr>
              <a:t> itd. Ako nije </a:t>
            </a:r>
            <a:r>
              <a:rPr lang="sr-Latn-CS" sz="2200" dirty="0" smtClean="0">
                <a:latin typeface="Tahoma" charset="0"/>
              </a:rPr>
              <a:t>jednaka nijednoj konstanti </a:t>
            </a:r>
            <a:r>
              <a:rPr lang="sr-Latn-CS" sz="2200" dirty="0">
                <a:latin typeface="Tahoma" charset="0"/>
              </a:rPr>
              <a:t>vi</a:t>
            </a:r>
            <a:r>
              <a:rPr lang="en-US" sz="2200" dirty="0">
                <a:latin typeface="Tahoma" charset="0"/>
              </a:rPr>
              <a:t>,</a:t>
            </a:r>
            <a:r>
              <a:rPr lang="sr-Latn-CS" sz="2200" dirty="0">
                <a:latin typeface="Tahoma" charset="0"/>
              </a:rPr>
              <a:t> i=1,...,N</a:t>
            </a:r>
            <a:r>
              <a:rPr lang="en-US" sz="2200" dirty="0" smtClean="0">
                <a:latin typeface="Tahoma" charset="0"/>
              </a:rPr>
              <a:t>,</a:t>
            </a:r>
            <a:r>
              <a:rPr lang="sr-Latn-CS" sz="2200" dirty="0" smtClean="0">
                <a:latin typeface="Tahoma" charset="0"/>
              </a:rPr>
              <a:t> izvršava </a:t>
            </a:r>
            <a:r>
              <a:rPr lang="sr-Latn-CS" sz="2200" dirty="0">
                <a:latin typeface="Tahoma" charset="0"/>
              </a:rPr>
              <a:t>se </a:t>
            </a:r>
            <a:r>
              <a:rPr lang="sr-Latn-CS" sz="2200" dirty="0">
                <a:solidFill>
                  <a:srgbClr val="7030A0"/>
                </a:solidFill>
                <a:latin typeface="Tahoma" charset="0"/>
              </a:rPr>
              <a:t>default</a:t>
            </a:r>
            <a:r>
              <a:rPr lang="sr-Latn-CS" sz="2200" dirty="0">
                <a:latin typeface="Tahoma" charset="0"/>
              </a:rPr>
              <a:t> dio</a:t>
            </a:r>
            <a:r>
              <a:rPr lang="en-US" sz="2200" dirty="0" smtClean="0">
                <a:latin typeface="Tahoma" charset="0"/>
              </a:rPr>
              <a:t>.</a:t>
            </a:r>
            <a:endParaRPr lang="en-US" sz="2200" dirty="0">
              <a:latin typeface="Tahoma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96330" y="6237312"/>
            <a:ext cx="84253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Pored</a:t>
            </a:r>
            <a:r>
              <a:rPr lang="en-US" sz="18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izraza</a:t>
            </a:r>
            <a:r>
              <a:rPr lang="en-US" sz="1800" dirty="0">
                <a:latin typeface="Tahoma" charset="0"/>
              </a:rPr>
              <a:t> i </a:t>
            </a:r>
            <a:r>
              <a:rPr lang="en-US" sz="1800" dirty="0" err="1">
                <a:latin typeface="Tahoma" charset="0"/>
              </a:rPr>
              <a:t>cjelobrojnih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promjenljivih</a:t>
            </a:r>
            <a:r>
              <a:rPr lang="en-US" sz="1800" dirty="0">
                <a:latin typeface="Tahoma" charset="0"/>
              </a:rPr>
              <a:t>,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cjel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</a:rPr>
              <a:t>_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zr</a:t>
            </a:r>
            <a:r>
              <a:rPr lang="sr-Latn-CS" sz="1800" dirty="0" smtClean="0">
                <a:latin typeface="Tahoma" charset="0"/>
              </a:rPr>
              <a:t> </a:t>
            </a:r>
            <a:r>
              <a:rPr lang="sr-Latn-CS" sz="1800" dirty="0">
                <a:latin typeface="Tahoma" charset="0"/>
              </a:rPr>
              <a:t>mogu biti i karakteri</a:t>
            </a:r>
            <a:r>
              <a:rPr lang="en-US" sz="1800" dirty="0">
                <a:latin typeface="Tahoma" charset="0"/>
              </a:rPr>
              <a:t>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chemeClr val="tx1"/>
                </a:solidFill>
              </a:rPr>
              <a:t>Naredba </a:t>
            </a:r>
            <a:r>
              <a:rPr lang="sr-Latn-CS" dirty="0" smtClean="0">
                <a:solidFill>
                  <a:srgbClr val="FF0000"/>
                </a:solidFill>
              </a:rPr>
              <a:t>switch-case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75572"/>
            <a:ext cx="8784976" cy="43434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en-US" sz="2300" dirty="0" smtClean="0">
                <a:solidFill>
                  <a:srgbClr val="3333CC"/>
                </a:solidFill>
              </a:rPr>
              <a:t>d</a:t>
            </a:r>
            <a:r>
              <a:rPr lang="sr-Latn-CS" sz="2300" dirty="0" smtClean="0">
                <a:solidFill>
                  <a:srgbClr val="3333CC"/>
                </a:solidFill>
              </a:rPr>
              <a:t>efault</a:t>
            </a:r>
            <a:r>
              <a:rPr lang="sr-Latn-CS" sz="2300" dirty="0" smtClean="0"/>
              <a:t> dio se može izostaviti. Ako bi </a:t>
            </a:r>
            <a:r>
              <a:rPr lang="en-US" sz="2300" dirty="0" smtClean="0"/>
              <a:t>se </a:t>
            </a:r>
            <a:r>
              <a:rPr lang="en-US" sz="2300" dirty="0" err="1" smtClean="0"/>
              <a:t>izo</a:t>
            </a:r>
            <a:r>
              <a:rPr lang="sr-Latn-CS" sz="2300" dirty="0" smtClean="0"/>
              <a:t>stavio, a da ne postoji nijedan </a:t>
            </a:r>
            <a:r>
              <a:rPr lang="sr-Latn-CS" sz="2300" dirty="0" smtClean="0">
                <a:solidFill>
                  <a:srgbClr val="3333CC"/>
                </a:solidFill>
              </a:rPr>
              <a:t>case</a:t>
            </a:r>
            <a:r>
              <a:rPr lang="sr-Latn-CS" sz="2300" dirty="0" smtClean="0"/>
              <a:t> dio koji odgovara vrijednosti cjelobrojnog izraza, blok bi bio preskočen.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sr-Latn-CS" sz="2300" dirty="0" smtClean="0"/>
              <a:t>Ako se na kraju naredbe ili bloka naredbi preskoči ključna riječ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izvršio bi se blok naredbi u narednom case dijelu bez provjere uslova</a:t>
            </a:r>
            <a:r>
              <a:rPr lang="en-US" sz="2300" dirty="0"/>
              <a:t>!</a:t>
            </a:r>
            <a:r>
              <a:rPr lang="sr-Latn-CS" sz="2300" b="1" dirty="0" smtClean="0">
                <a:solidFill>
                  <a:srgbClr val="FF0000"/>
                </a:solidFill>
              </a:rPr>
              <a:t> </a:t>
            </a:r>
            <a:r>
              <a:rPr lang="sr-Latn-CS" sz="2300" dirty="0" smtClean="0"/>
              <a:t>Ovakav način izvršavanja ovog bloka naziva se</a:t>
            </a:r>
            <a:r>
              <a:rPr lang="sr-Latn-CS" sz="2300" dirty="0" smtClean="0">
                <a:solidFill>
                  <a:srgbClr val="FF0000"/>
                </a:solidFill>
              </a:rPr>
              <a:t> propadanje.</a:t>
            </a:r>
            <a:endParaRPr lang="sr-Latn-CS" sz="23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sr-Latn-CS" sz="2300" dirty="0" smtClean="0"/>
              <a:t>Ovo ponekad </a:t>
            </a:r>
            <a:r>
              <a:rPr lang="en-US" sz="2300" dirty="0" err="1" smtClean="0"/>
              <a:t>mo</a:t>
            </a:r>
            <a:r>
              <a:rPr lang="sr-Latn-ME" sz="2300" dirty="0" smtClean="0"/>
              <a:t>že biti korisno</a:t>
            </a:r>
            <a:r>
              <a:rPr lang="en-US" sz="2300" dirty="0" smtClean="0"/>
              <a:t>,</a:t>
            </a:r>
            <a:r>
              <a:rPr lang="sr-Latn-CS" sz="2300" dirty="0" smtClean="0"/>
              <a:t> ali obično nije ono što se traži i da bi se nakon izvršenja traženog case-</a:t>
            </a:r>
            <a:r>
              <a:rPr lang="en-US" sz="2300" dirty="0" smtClean="0"/>
              <a:t>a</a:t>
            </a:r>
            <a:r>
              <a:rPr lang="sr-Latn-CS" sz="2300" dirty="0" smtClean="0"/>
              <a:t> izašlo iz </a:t>
            </a:r>
            <a:r>
              <a:rPr lang="sr-Latn-CS" sz="2300" dirty="0" smtClean="0">
                <a:solidFill>
                  <a:srgbClr val="3333CC"/>
                </a:solidFill>
              </a:rPr>
              <a:t>switch-case</a:t>
            </a:r>
            <a:r>
              <a:rPr lang="sr-Latn-CS" sz="2300" dirty="0" smtClean="0"/>
              <a:t> bloka treba obavezno postaviti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naredbu.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900"/>
              </a:spcAft>
            </a:pPr>
            <a:r>
              <a:rPr lang="en-US" sz="2300" dirty="0" smtClean="0">
                <a:solidFill>
                  <a:srgbClr val="3333CC"/>
                </a:solidFill>
              </a:rPr>
              <a:t>d</a:t>
            </a:r>
            <a:r>
              <a:rPr lang="sr-Latn-CS" sz="2300" dirty="0" smtClean="0">
                <a:solidFill>
                  <a:srgbClr val="3333CC"/>
                </a:solidFill>
              </a:rPr>
              <a:t>efault</a:t>
            </a:r>
            <a:r>
              <a:rPr lang="sr-Latn-CS" sz="2300" dirty="0" smtClean="0"/>
              <a:t> dio ne mora biti na kraju bloka</a:t>
            </a:r>
            <a:r>
              <a:rPr lang="en-US" sz="2300" dirty="0" smtClean="0"/>
              <a:t> (</a:t>
            </a:r>
            <a:r>
              <a:rPr lang="en-US" sz="2300" dirty="0" err="1" smtClean="0"/>
              <a:t>mo</a:t>
            </a:r>
            <a:r>
              <a:rPr lang="sr-Latn-CS" sz="2300" dirty="0" smtClean="0"/>
              <a:t>že čak i na početku</a:t>
            </a:r>
            <a:r>
              <a:rPr lang="en-US" sz="2300" dirty="0" smtClean="0"/>
              <a:t>),</a:t>
            </a:r>
            <a:r>
              <a:rPr lang="sr-Latn-CS" sz="2300" dirty="0" smtClean="0"/>
              <a:t> ali ga onda mora pratiti </a:t>
            </a:r>
            <a:r>
              <a:rPr lang="sr-Latn-CS" sz="2300" dirty="0" smtClean="0">
                <a:solidFill>
                  <a:srgbClr val="3333CC"/>
                </a:solidFill>
              </a:rPr>
              <a:t>break</a:t>
            </a:r>
            <a:r>
              <a:rPr lang="sr-Latn-CS" sz="2300" dirty="0" smtClean="0"/>
              <a:t> ako se želi izbjeći propadanje.</a:t>
            </a:r>
            <a:endParaRPr lang="en-US" sz="23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while</a:t>
            </a:r>
            <a:r>
              <a:rPr lang="sr-Latn-CS" smtClean="0"/>
              <a:t> </a:t>
            </a:r>
            <a:r>
              <a:rPr lang="en-US" smtClean="0"/>
              <a:t>ciklus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4102" y="2196155"/>
            <a:ext cx="8892480" cy="44196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sr-Latn-CS" sz="2400" dirty="0" smtClean="0"/>
              <a:t>Oblik </a:t>
            </a: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</a:t>
            </a:r>
            <a:r>
              <a:rPr lang="en-US" sz="2400" dirty="0" err="1" smtClean="0"/>
              <a:t>ciklus</a:t>
            </a:r>
            <a:r>
              <a:rPr lang="sr-Latn-CS" sz="2400" dirty="0" smtClean="0"/>
              <a:t>a (petlje) je sličan </a:t>
            </a:r>
            <a:r>
              <a:rPr lang="en-US" sz="2400" dirty="0" smtClean="0">
                <a:solidFill>
                  <a:srgbClr val="FF0000"/>
                </a:solidFill>
              </a:rPr>
              <a:t>while</a:t>
            </a:r>
            <a:r>
              <a:rPr lang="en-US" sz="2400" dirty="0" smtClean="0"/>
              <a:t> </a:t>
            </a:r>
            <a:r>
              <a:rPr lang="en-US" sz="2400" dirty="0" err="1" smtClean="0"/>
              <a:t>ciklusu</a:t>
            </a:r>
            <a:r>
              <a:rPr lang="en-US" sz="2400" dirty="0" smtClean="0"/>
              <a:t> </a:t>
            </a:r>
            <a:r>
              <a:rPr lang="sr-Latn-CS" sz="2400" dirty="0" smtClean="0"/>
              <a:t>u MATLAB-u.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/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naredbe ili blok naredbi;</a:t>
            </a:r>
            <a:endParaRPr lang="en-US" sz="2400" dirty="0"/>
          </a:p>
          <a:p>
            <a:pPr marL="354013" indent="0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sr-Latn-CS" sz="2400" dirty="0" smtClean="0"/>
              <a:t>Ako je logički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tačan (različit od nule) izvršava se naredba ili blok naredbi.</a:t>
            </a:r>
          </a:p>
          <a:p>
            <a:pPr eaLnBrk="1" hangingPunct="1">
              <a:spcBef>
                <a:spcPts val="600"/>
              </a:spcBef>
            </a:pPr>
            <a:r>
              <a:rPr lang="en-US" sz="2400" dirty="0" smtClean="0"/>
              <a:t>O</a:t>
            </a:r>
            <a:r>
              <a:rPr lang="sr-Latn-CS" sz="2400" dirty="0" smtClean="0"/>
              <a:t>blik</a:t>
            </a:r>
            <a:r>
              <a:rPr lang="en-US" sz="2400" dirty="0"/>
              <a:t> 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 </a:t>
            </a:r>
            <a:r>
              <a:rPr lang="sr-Latn-CS" sz="2400" dirty="0" smtClean="0"/>
              <a:t>(</a:t>
            </a:r>
            <a:r>
              <a:rPr lang="sr-Latn-CS" sz="2400" dirty="0">
                <a:solidFill>
                  <a:srgbClr val="3333CC"/>
                </a:solidFill>
              </a:rPr>
              <a:t>uslov</a:t>
            </a:r>
            <a:r>
              <a:rPr lang="sr-Latn-CS" sz="2400" dirty="0"/>
              <a:t>) </a:t>
            </a:r>
            <a:r>
              <a:rPr lang="sr-Latn-CS" sz="2400" dirty="0">
                <a:solidFill>
                  <a:srgbClr val="FF0000"/>
                </a:solidFill>
              </a:rPr>
              <a:t>;</a:t>
            </a:r>
            <a:r>
              <a:rPr lang="en-US" sz="2400" dirty="0"/>
              <a:t> </a:t>
            </a:r>
          </a:p>
          <a:p>
            <a:pPr marL="354013" indent="0" eaLnBrk="1" hangingPunct="1">
              <a:spcBef>
                <a:spcPts val="600"/>
              </a:spcBef>
              <a:buNone/>
            </a:pPr>
            <a:r>
              <a:rPr lang="sr-Latn-CS" sz="2400" dirty="0" smtClean="0"/>
              <a:t>je </a:t>
            </a:r>
            <a:r>
              <a:rPr lang="sr-Latn-CS" sz="2400" dirty="0" smtClean="0">
                <a:solidFill>
                  <a:srgbClr val="00B050"/>
                </a:solidFill>
              </a:rPr>
              <a:t>sintaksno ispravan</a:t>
            </a:r>
            <a:r>
              <a:rPr lang="en-US" sz="2400" dirty="0" smtClean="0">
                <a:solidFill>
                  <a:srgbClr val="00B050"/>
                </a:solidFill>
              </a:rPr>
              <a:t>,</a:t>
            </a:r>
            <a:r>
              <a:rPr lang="sr-Latn-CS" sz="2400" dirty="0" smtClean="0">
                <a:solidFill>
                  <a:srgbClr val="00B050"/>
                </a:solidFill>
              </a:rPr>
              <a:t> ali logički </a:t>
            </a:r>
            <a:r>
              <a:rPr lang="sr-Latn-CS" sz="2400" dirty="0" smtClean="0"/>
              <a:t>vjerovatno </a:t>
            </a:r>
            <a:r>
              <a:rPr lang="sr-Latn-CS" sz="2400" dirty="0" smtClean="0">
                <a:solidFill>
                  <a:srgbClr val="00B050"/>
                </a:solidFill>
              </a:rPr>
              <a:t>nije</a:t>
            </a:r>
            <a:r>
              <a:rPr lang="en-US" sz="2400" dirty="0" smtClean="0"/>
              <a:t>, </a:t>
            </a:r>
            <a:r>
              <a:rPr lang="sr-Latn-CS" sz="2400" dirty="0" smtClean="0"/>
              <a:t>jer ako je uslov tačan izvršiće se prazna naredba</a:t>
            </a:r>
            <a:r>
              <a:rPr lang="en-US" sz="2400" dirty="0" smtClean="0"/>
              <a:t>,</a:t>
            </a:r>
            <a:r>
              <a:rPr lang="sr-Latn-CS" sz="2400" dirty="0" smtClean="0"/>
              <a:t> odnosno neće se dogoditi ništa</a:t>
            </a:r>
            <a:r>
              <a:rPr lang="en-US" sz="2400" dirty="0" smtClean="0"/>
              <a:t>, </a:t>
            </a:r>
            <a:r>
              <a:rPr lang="sr-Latn-CS" sz="2400" dirty="0" smtClean="0"/>
              <a:t>što vjerovatno nije bio cilj programera.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do-while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96461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sr-Latn-CS" sz="2400" dirty="0" smtClean="0"/>
              <a:t>Drugi tip ciklusa je </a:t>
            </a:r>
            <a:r>
              <a:rPr lang="sr-Latn-CS" sz="2400" dirty="0" smtClean="0">
                <a:solidFill>
                  <a:srgbClr val="FF0000"/>
                </a:solidFill>
              </a:rPr>
              <a:t>do-while</a:t>
            </a:r>
            <a:r>
              <a:rPr lang="sr-Latn-CS" sz="2400" dirty="0" smtClean="0"/>
              <a:t> koji ima sintaksu: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do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accent1"/>
                </a:solidFill>
              </a:rPr>
              <a:t>	</a:t>
            </a:r>
            <a:r>
              <a:rPr lang="sr-Latn-CS" sz="2400" dirty="0" smtClean="0">
                <a:solidFill>
                  <a:srgbClr val="00B050"/>
                </a:solidFill>
              </a:rPr>
              <a:t>naredba ili blok naredbi;</a:t>
            </a:r>
            <a:br>
              <a:rPr lang="sr-Latn-CS" sz="2400" dirty="0" smtClean="0">
                <a:solidFill>
                  <a:srgbClr val="00B05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while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00B050"/>
                </a:solidFill>
              </a:rPr>
              <a:t>naredba ili blok naredbi </a:t>
            </a:r>
            <a:r>
              <a:rPr lang="sr-Latn-CS" sz="2400" dirty="0" smtClean="0"/>
              <a:t>se izvršavaju dok je logički </a:t>
            </a:r>
            <a:r>
              <a:rPr lang="sr-Latn-CS" sz="2400" dirty="0" smtClean="0">
                <a:solidFill>
                  <a:srgbClr val="3333CC"/>
                </a:solidFill>
              </a:rPr>
              <a:t>uslov</a:t>
            </a:r>
            <a:r>
              <a:rPr lang="sr-Latn-CS" sz="2400" dirty="0" smtClean="0"/>
              <a:t> ispunjen (različit od nule).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Osnovna razlika u odnosu na </a:t>
            </a:r>
            <a:r>
              <a:rPr lang="sr-Latn-CS" sz="2400" dirty="0" smtClean="0">
                <a:solidFill>
                  <a:srgbClr val="FF0000"/>
                </a:solidFill>
              </a:rPr>
              <a:t>while</a:t>
            </a:r>
            <a:r>
              <a:rPr lang="sr-Latn-CS" sz="2400" dirty="0" smtClean="0"/>
              <a:t> ciklus je ta što se ovaj ciklus izvršava barem jednom, tj. tek nakon prvog prolaska kroz tijelo ciklusa provjerava se ispravnost logičkog uslova.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Obratite pažnju da se </a:t>
            </a:r>
            <a:r>
              <a:rPr lang="sr-Latn-CS" sz="2400" dirty="0" smtClean="0">
                <a:solidFill>
                  <a:srgbClr val="FF0000"/>
                </a:solidFill>
              </a:rPr>
              <a:t>do-while</a:t>
            </a:r>
            <a:r>
              <a:rPr lang="sr-Latn-CS" sz="2400" dirty="0" smtClean="0"/>
              <a:t> blok tretira kao jedna naredba, pa se mora završiti sa </a:t>
            </a:r>
            <a:r>
              <a:rPr lang="sr-Latn-CS" sz="2400" b="1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 jer se ne završava sa naredbom iz bloka (koja se uvijek završava sa </a:t>
            </a:r>
            <a:r>
              <a:rPr lang="sr-Latn-CS" sz="2400" b="1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) ili sa vitičastom zagradom.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496944" cy="4463752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 ciklus se znatno razlikuje od onog u MATLAB-u, iako ima istu namjenu – izvršavanje bloka naredbi tačno određen broj puta.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Oblik </a:t>
            </a:r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 ciklusa je:</a:t>
            </a:r>
            <a:endParaRPr lang="en-US" sz="2400" dirty="0" smtClean="0"/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for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izraz1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1"/>
                </a:solidFill>
              </a:rPr>
              <a:t>izraz2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hlink"/>
                </a:solidFill>
              </a:rPr>
              <a:t>	naredba ili blok naredbi;</a:t>
            </a:r>
            <a:endParaRPr lang="en-US" sz="2400" dirty="0" smtClean="0">
              <a:solidFill>
                <a:schemeClr val="hlink"/>
              </a:solidFill>
            </a:endParaRPr>
          </a:p>
          <a:p>
            <a:pPr marL="354013" indent="0" eaLnBrk="1" hangingPunct="1">
              <a:spcBef>
                <a:spcPts val="1200"/>
              </a:spcBef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izraz1</a:t>
            </a:r>
            <a:r>
              <a:rPr lang="sr-Latn-CS" sz="2400" dirty="0" smtClean="0"/>
              <a:t> služi za postavljanje početne vrijednosti brojača u ciklusu,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 opisuje što se sa brojačem dešava u okviru ciklusa, tj. način na koji se on mijenja. </a:t>
            </a:r>
            <a:r>
              <a:rPr lang="sr-Latn-CS" sz="2400" dirty="0" smtClean="0">
                <a:solidFill>
                  <a:schemeClr val="hlink"/>
                </a:solidFill>
              </a:rPr>
              <a:t>naredba ili blok naredbi</a:t>
            </a:r>
            <a:r>
              <a:rPr lang="sr-Latn-CS" sz="2400" dirty="0" smtClean="0"/>
              <a:t> se izvršava sve dok je </a:t>
            </a:r>
            <a:r>
              <a:rPr lang="sr-Latn-CS" sz="2400" dirty="0" smtClean="0">
                <a:solidFill>
                  <a:schemeClr val="accent1"/>
                </a:solidFill>
              </a:rPr>
              <a:t>izraz2</a:t>
            </a:r>
            <a:r>
              <a:rPr lang="sr-Latn-CS" sz="2400" dirty="0" smtClean="0"/>
              <a:t> ispunjen. </a:t>
            </a:r>
            <a:r>
              <a:rPr lang="sr-Latn-CS" sz="2400" dirty="0" smtClean="0">
                <a:solidFill>
                  <a:schemeClr val="accent2"/>
                </a:solidFill>
              </a:rPr>
              <a:t>izraz3</a:t>
            </a:r>
            <a:r>
              <a:rPr lang="sr-Latn-CS" sz="2400" dirty="0" smtClean="0"/>
              <a:t> se izvršava nakon </a:t>
            </a:r>
            <a:r>
              <a:rPr lang="sr-Latn-CS" sz="2400" dirty="0" smtClean="0">
                <a:solidFill>
                  <a:schemeClr val="hlink"/>
                </a:solidFill>
              </a:rPr>
              <a:t>naredbe </a:t>
            </a:r>
            <a:r>
              <a:rPr lang="sr-Latn-CS" sz="2400" dirty="0">
                <a:solidFill>
                  <a:schemeClr val="hlink"/>
                </a:solidFill>
              </a:rPr>
              <a:t>ili </a:t>
            </a:r>
            <a:r>
              <a:rPr lang="sr-Latn-CS" sz="2400" dirty="0" smtClean="0">
                <a:solidFill>
                  <a:schemeClr val="hlink"/>
                </a:solidFill>
              </a:rPr>
              <a:t>bloka naredbi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Funkcije</a:t>
            </a:r>
            <a:r>
              <a:rPr lang="sr-Latn-CS" smtClean="0"/>
              <a:t> </a:t>
            </a:r>
            <a:r>
              <a:rPr lang="sr-Latn-CS" smtClean="0">
                <a:solidFill>
                  <a:srgbClr val="3333CC"/>
                </a:solidFill>
              </a:rPr>
              <a:t>printf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110" y="2187446"/>
            <a:ext cx="8784976" cy="41148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dirty="0" smtClean="0"/>
              <a:t>Dvije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bez kojih je teško zamisliti početak rada u programskom jeziku</a:t>
            </a:r>
            <a:r>
              <a:rPr lang="en-US" sz="2400" dirty="0" smtClean="0"/>
              <a:t> </a:t>
            </a:r>
            <a:r>
              <a:rPr lang="sr-Latn-CS" sz="2400" dirty="0" smtClean="0"/>
              <a:t>C</a:t>
            </a:r>
            <a:r>
              <a:rPr lang="sr-Latn-ME" sz="2400" dirty="0"/>
              <a:t> </a:t>
            </a:r>
            <a:r>
              <a:rPr lang="sr-Latn-ME" sz="2400" dirty="0" smtClean="0"/>
              <a:t>su:</a:t>
            </a:r>
            <a:endParaRPr lang="sr-Latn-CS" sz="2400" dirty="0" smtClean="0"/>
          </a:p>
          <a:p>
            <a:pPr lvl="1" eaLnBrk="1" hangingPunct="1">
              <a:defRPr/>
            </a:pPr>
            <a:r>
              <a:rPr lang="sr-Latn-CS" sz="2000" dirty="0" smtClean="0">
                <a:solidFill>
                  <a:srgbClr val="3333CC"/>
                </a:solidFill>
              </a:rPr>
              <a:t>scanf</a:t>
            </a:r>
            <a:r>
              <a:rPr lang="sr-Latn-CS" sz="2000" dirty="0" smtClean="0"/>
              <a:t> (za unos podataka sa tastature) i</a:t>
            </a:r>
          </a:p>
          <a:p>
            <a:pPr lvl="1" eaLnBrk="1" hangingPunct="1">
              <a:defRPr/>
            </a:pPr>
            <a:r>
              <a:rPr lang="sr-Latn-CS" sz="2000" dirty="0" smtClean="0">
                <a:solidFill>
                  <a:srgbClr val="3333CC"/>
                </a:solidFill>
              </a:rPr>
              <a:t>printf</a:t>
            </a:r>
            <a:r>
              <a:rPr lang="sr-Latn-CS" sz="2000" dirty="0" smtClean="0"/>
              <a:t> (za </a:t>
            </a:r>
            <a:r>
              <a:rPr lang="en-US" sz="2000" dirty="0" err="1" smtClean="0"/>
              <a:t>prikaz</a:t>
            </a:r>
            <a:r>
              <a:rPr lang="en-US" sz="2000" dirty="0" smtClean="0"/>
              <a:t> </a:t>
            </a:r>
            <a:r>
              <a:rPr lang="sr-Latn-CS" sz="2000" dirty="0" smtClean="0"/>
              <a:t>rezultata na monitoru)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400" dirty="0" smtClean="0"/>
              <a:t>	Da bi se koristile u programu, potrebno je uključiti programsku biblioteku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sr-Latn-CS" sz="2400" dirty="0" smtClean="0"/>
              <a:t>Biblioteka se uključuje </a:t>
            </a:r>
            <a:r>
              <a:rPr lang="sr-Latn-CS" sz="2400" dirty="0" smtClean="0">
                <a:solidFill>
                  <a:srgbClr val="FF0000"/>
                </a:solidFill>
              </a:rPr>
              <a:t>pretprocesorskom naredbom</a:t>
            </a:r>
            <a:r>
              <a:rPr lang="sr-Latn-CS" sz="2400" dirty="0" smtClean="0"/>
              <a:t>:</a:t>
            </a:r>
          </a:p>
          <a:p>
            <a:pPr marL="354013" indent="0" eaLnBrk="1" hangingPunct="1">
              <a:buFont typeface="Wingdings" pitchFamily="2" charset="2"/>
              <a:buNone/>
              <a:defRPr/>
            </a:pP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b="1" dirty="0" smtClean="0"/>
              <a:t>include </a:t>
            </a:r>
            <a:r>
              <a:rPr lang="en-US" sz="2400" b="1" dirty="0" smtClean="0"/>
              <a:t>&lt;</a:t>
            </a:r>
            <a:r>
              <a:rPr lang="en-US" sz="2400" b="1" dirty="0" err="1" smtClean="0"/>
              <a:t>stdio.h</a:t>
            </a:r>
            <a:r>
              <a:rPr lang="en-US" sz="2400" b="1" dirty="0" smtClean="0"/>
              <a:t>&gt;</a:t>
            </a:r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891158" y="5525474"/>
            <a:ext cx="224458" cy="722182"/>
          </a:xfrm>
          <a:custGeom>
            <a:avLst/>
            <a:gdLst>
              <a:gd name="T0" fmla="*/ 0 w 1344"/>
              <a:gd name="T1" fmla="*/ 0 h 432"/>
              <a:gd name="T2" fmla="*/ 0 w 1344"/>
              <a:gd name="T3" fmla="*/ 860213333 h 432"/>
              <a:gd name="T4" fmla="*/ 69124286 w 1344"/>
              <a:gd name="T5" fmla="*/ 860213333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32">
                <a:moveTo>
                  <a:pt x="0" y="0"/>
                </a:moveTo>
                <a:lnTo>
                  <a:pt x="0" y="432"/>
                </a:lnTo>
                <a:lnTo>
                  <a:pt x="1344" y="43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087103" y="5922912"/>
            <a:ext cx="535710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latin typeface="Tahoma" charset="0"/>
              </a:rPr>
              <a:t>S</a:t>
            </a:r>
            <a:r>
              <a:rPr lang="en-US" sz="2000" dirty="0" err="1">
                <a:latin typeface="Tahoma" charset="0"/>
              </a:rPr>
              <a:t>ve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pretprocesorske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naredbe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po</a:t>
            </a:r>
            <a:r>
              <a:rPr lang="sr-Latn-CS" sz="2000" dirty="0">
                <a:latin typeface="Tahoma" charset="0"/>
              </a:rPr>
              <a:t>činju ovim simbolom</a:t>
            </a:r>
            <a:r>
              <a:rPr lang="en-US" sz="2000" dirty="0">
                <a:latin typeface="Tahoma" charset="0"/>
              </a:rPr>
              <a:t>,</a:t>
            </a:r>
            <a:r>
              <a:rPr lang="sr-Latn-CS" sz="2000" dirty="0">
                <a:latin typeface="Tahoma" charset="0"/>
              </a:rPr>
              <a:t> pa se ponekad nazivaju </a:t>
            </a:r>
            <a:r>
              <a:rPr lang="sr-Latn-CS" sz="2000" dirty="0">
                <a:solidFill>
                  <a:srgbClr val="00B050"/>
                </a:solidFill>
                <a:latin typeface="Tahoma" charset="0"/>
              </a:rPr>
              <a:t>tarabama</a:t>
            </a:r>
            <a:r>
              <a:rPr lang="sr-Latn-CS" sz="2000" dirty="0" smtClean="0">
                <a:latin typeface="Tahoma" charset="0"/>
              </a:rPr>
              <a:t>.</a:t>
            </a:r>
            <a:endParaRPr lang="en-US" sz="2000" dirty="0">
              <a:latin typeface="Tahoma" charset="0"/>
            </a:endParaRP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3808375" y="5125841"/>
            <a:ext cx="512998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00B050"/>
                </a:solidFill>
                <a:latin typeface="Tahoma" charset="0"/>
              </a:rPr>
              <a:t>Kompajler izvršava pretprocesorske naredbe prije bilo koje druge naredbe u programu.</a:t>
            </a:r>
            <a:endParaRPr lang="en-US" sz="20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6024" y="2277046"/>
            <a:ext cx="8750472" cy="432030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Primjer:</a:t>
            </a: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    for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; </a:t>
            </a:r>
            <a:r>
              <a:rPr lang="sr-Latn-CS" sz="2400" dirty="0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&lt;5</a:t>
            </a:r>
            <a:r>
              <a:rPr lang="sr-Latn-CS" sz="2400" dirty="0" smtClean="0"/>
              <a:t>; </a:t>
            </a:r>
            <a:r>
              <a:rPr lang="en-US" sz="2400" dirty="0" err="1" smtClean="0">
                <a:solidFill>
                  <a:schemeClr val="accent2"/>
                </a:solidFill>
              </a:rPr>
              <a:t>i</a:t>
            </a:r>
            <a:r>
              <a:rPr lang="en-US" sz="2400" dirty="0" smtClean="0">
                <a:solidFill>
                  <a:schemeClr val="accent2"/>
                </a:solidFill>
              </a:rPr>
              <a:t>++</a:t>
            </a:r>
            <a:r>
              <a:rPr lang="sr-Latn-CS" sz="2400" dirty="0" smtClean="0"/>
              <a:t>)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hlink"/>
                </a:solidFill>
              </a:rPr>
              <a:t>	naredba ili blok naredbi;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dirty="0" smtClean="0"/>
              <a:t>	</a:t>
            </a:r>
            <a:r>
              <a:rPr lang="en-US" sz="2400" dirty="0" err="1" smtClean="0"/>
              <a:t>Prvi</a:t>
            </a:r>
            <a:r>
              <a:rPr lang="en-US" sz="2400" dirty="0" smtClean="0"/>
              <a:t> put se </a:t>
            </a:r>
            <a:r>
              <a:rPr lang="sr-Latn-CS" sz="2400" dirty="0" smtClean="0"/>
              <a:t>ciklus</a:t>
            </a:r>
            <a:r>
              <a:rPr lang="en-US" sz="2400" dirty="0" smtClean="0"/>
              <a:t> </a:t>
            </a:r>
            <a:r>
              <a:rPr lang="en-US" sz="2400" dirty="0" err="1" smtClean="0"/>
              <a:t>izvr</a:t>
            </a:r>
            <a:r>
              <a:rPr lang="sr-Latn-CS" sz="2400" dirty="0" smtClean="0"/>
              <a:t>šava za vrijednost brojača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nakon čega se brojač inkrementira i ciklus se izvršava za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 Kada brojač dostigne vrijednost </a:t>
            </a:r>
            <a:r>
              <a:rPr lang="sr-Latn-CS" sz="2400" dirty="0" smtClean="0">
                <a:solidFill>
                  <a:srgbClr val="FF0000"/>
                </a:solidFill>
              </a:rPr>
              <a:t>i=5</a:t>
            </a:r>
            <a:r>
              <a:rPr lang="sr-Latn-CS" sz="2400" dirty="0" smtClean="0"/>
              <a:t> logički uslov nije ispunjen i izvršavanje ciklusa se prekida. Dakle, ovaj ciklus se izvršava 5 puta, za </a:t>
            </a:r>
            <a:r>
              <a:rPr lang="sr-Latn-CS" sz="2400" dirty="0" smtClean="0">
                <a:solidFill>
                  <a:srgbClr val="3333CC"/>
                </a:solidFill>
              </a:rPr>
              <a:t>i=0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i=1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i=2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i=3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i=4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2400" dirty="0" smtClean="0"/>
              <a:t>Ciklusi se mogu ugnježdavati, sadržati druge cikluse i obrnuto. Pravilo je: </a:t>
            </a:r>
            <a:r>
              <a:rPr lang="sr-Latn-CS" sz="2400" dirty="0" smtClean="0">
                <a:solidFill>
                  <a:srgbClr val="FF0000"/>
                </a:solidFill>
              </a:rPr>
              <a:t>prvo se zatvara unutrašnja petlja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>
                <a:solidFill>
                  <a:srgbClr val="FF0000"/>
                </a:solidFill>
              </a:rPr>
              <a:t> zatim spoljašnja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FF0000"/>
                </a:solidFill>
              </a:rPr>
              <a:t>for</a:t>
            </a:r>
            <a:r>
              <a:rPr lang="sr-Latn-CS" smtClean="0"/>
              <a:t> ciklus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736" y="2276872"/>
            <a:ext cx="7772400" cy="76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Primjer ugnježdenog ciklusa:</a:t>
            </a:r>
            <a:br>
              <a:rPr lang="sr-Latn-CS" sz="2400" smtClean="0"/>
            </a:br>
            <a:endParaRPr lang="en-US" sz="240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00336" y="2734072"/>
            <a:ext cx="3886200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sr-Latn-CS" dirty="0">
                <a:latin typeface="Tahoma" charset="0"/>
              </a:rPr>
              <a:t>S=0;</a:t>
            </a:r>
            <a:br>
              <a:rPr lang="sr-Latn-CS" dirty="0">
                <a:latin typeface="Tahoma" charset="0"/>
              </a:rPr>
            </a:br>
            <a:r>
              <a:rPr lang="sr-Latn-CS" dirty="0">
                <a:latin typeface="Tahoma" charset="0"/>
              </a:rPr>
              <a:t>for(i=0</a:t>
            </a:r>
            <a:r>
              <a:rPr lang="sr-Latn-CS" dirty="0" smtClean="0">
                <a:latin typeface="Tahoma" charset="0"/>
              </a:rPr>
              <a:t>; i</a:t>
            </a:r>
            <a:r>
              <a:rPr lang="en-US" dirty="0">
                <a:latin typeface="Tahoma" charset="0"/>
              </a:rPr>
              <a:t>&lt;6</a:t>
            </a:r>
            <a:r>
              <a:rPr lang="en-US" dirty="0" smtClean="0">
                <a:latin typeface="Tahoma" charset="0"/>
              </a:rPr>
              <a:t>;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err="1" smtClean="0">
                <a:latin typeface="Tahoma" charset="0"/>
              </a:rPr>
              <a:t>i</a:t>
            </a:r>
            <a:r>
              <a:rPr lang="en-US" dirty="0">
                <a:latin typeface="Tahoma" charset="0"/>
              </a:rPr>
              <a:t>++)</a:t>
            </a:r>
            <a:br>
              <a:rPr lang="en-US" dirty="0">
                <a:latin typeface="Tahoma" charset="0"/>
              </a:rPr>
            </a:br>
            <a:r>
              <a:rPr lang="en-US" dirty="0">
                <a:latin typeface="Tahoma" charset="0"/>
              </a:rPr>
              <a:t>	</a:t>
            </a:r>
            <a:r>
              <a:rPr lang="en-US" dirty="0" smtClean="0">
                <a:latin typeface="Tahoma" charset="0"/>
              </a:rPr>
              <a:t>for(j=1;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latin typeface="Tahoma" charset="0"/>
              </a:rPr>
              <a:t>j&lt;</a:t>
            </a:r>
            <a:r>
              <a:rPr lang="sr-Latn-ME" dirty="0" smtClean="0">
                <a:latin typeface="Tahoma" charset="0"/>
              </a:rPr>
              <a:t>5</a:t>
            </a:r>
            <a:r>
              <a:rPr lang="en-US" dirty="0" smtClean="0">
                <a:latin typeface="Tahoma" charset="0"/>
              </a:rPr>
              <a:t>;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latin typeface="Tahoma" charset="0"/>
              </a:rPr>
              <a:t>j</a:t>
            </a:r>
            <a:r>
              <a:rPr lang="en-US" dirty="0">
                <a:latin typeface="Tahoma" charset="0"/>
              </a:rPr>
              <a:t>+=2)</a:t>
            </a:r>
            <a:br>
              <a:rPr lang="en-US" dirty="0">
                <a:latin typeface="Tahoma" charset="0"/>
              </a:rPr>
            </a:br>
            <a:r>
              <a:rPr lang="en-US" dirty="0">
                <a:latin typeface="Tahoma" charset="0"/>
              </a:rPr>
              <a:t>		</a:t>
            </a:r>
            <a:r>
              <a:rPr lang="en-US" dirty="0" smtClean="0">
                <a:latin typeface="Tahoma" charset="0"/>
              </a:rPr>
              <a:t>S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latin typeface="Tahoma" charset="0"/>
              </a:rPr>
              <a:t>+=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err="1" smtClean="0">
                <a:latin typeface="Tahoma" charset="0"/>
              </a:rPr>
              <a:t>i+j</a:t>
            </a:r>
            <a:r>
              <a:rPr lang="en-US" dirty="0">
                <a:latin typeface="Tahoma" charset="0"/>
              </a:rPr>
              <a:t>;</a:t>
            </a:r>
            <a:endParaRPr lang="en-US" dirty="0"/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4662736" y="2734072"/>
            <a:ext cx="228600" cy="1524000"/>
          </a:xfrm>
          <a:prstGeom prst="rightBrace">
            <a:avLst>
              <a:gd name="adj1" fmla="val 555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043736" y="3068216"/>
            <a:ext cx="381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Koliko iznosi </a:t>
            </a:r>
            <a:r>
              <a:rPr lang="sr-Latn-CS">
                <a:solidFill>
                  <a:srgbClr val="FF0000"/>
                </a:solidFill>
                <a:latin typeface="Tahoma" charset="0"/>
              </a:rPr>
              <a:t>S</a:t>
            </a:r>
            <a:r>
              <a:rPr lang="sr-Latn-CS">
                <a:latin typeface="Tahoma" charset="0"/>
              </a:rPr>
              <a:t> nakon ovih naredbi?</a:t>
            </a:r>
            <a:endParaRPr lang="en-US">
              <a:latin typeface="Tahoma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95536" y="4639072"/>
            <a:ext cx="7848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charset="0"/>
              </a:rPr>
              <a:t>Pogledajmo sljedeći oblik ciklusa:</a:t>
            </a:r>
            <a:br>
              <a:rPr lang="sr-Latn-CS">
                <a:latin typeface="Tahoma" charset="0"/>
              </a:rPr>
            </a:br>
            <a:r>
              <a:rPr lang="en-US">
                <a:latin typeface="Tahoma" charset="0"/>
              </a:rPr>
              <a:t>	</a:t>
            </a:r>
            <a:r>
              <a:rPr lang="sr-Latn-CS">
                <a:latin typeface="Tahoma" charset="0"/>
              </a:rPr>
              <a:t>for(i=0,j=0; i</a:t>
            </a:r>
            <a:r>
              <a:rPr lang="en-US">
                <a:latin typeface="Tahoma" charset="0"/>
              </a:rPr>
              <a:t>&lt;10;</a:t>
            </a:r>
            <a:r>
              <a:rPr lang="sr-Latn-CS">
                <a:latin typeface="Tahoma" charset="0"/>
              </a:rPr>
              <a:t> </a:t>
            </a:r>
            <a:r>
              <a:rPr lang="en-US">
                <a:latin typeface="Tahoma" charset="0"/>
              </a:rPr>
              <a:t>i++,j++)</a:t>
            </a:r>
          </a:p>
        </p:txBody>
      </p:sp>
      <p:sp>
        <p:nvSpPr>
          <p:cNvPr id="23560" name="Freeform 9"/>
          <p:cNvSpPr>
            <a:spLocks/>
          </p:cNvSpPr>
          <p:nvPr/>
        </p:nvSpPr>
        <p:spPr bwMode="auto">
          <a:xfrm>
            <a:off x="2186236" y="5461397"/>
            <a:ext cx="571500" cy="609600"/>
          </a:xfrm>
          <a:custGeom>
            <a:avLst/>
            <a:gdLst>
              <a:gd name="T0" fmla="*/ 0 w 720"/>
              <a:gd name="T1" fmla="*/ 0 h 384"/>
              <a:gd name="T2" fmla="*/ 483870000 w 720"/>
              <a:gd name="T3" fmla="*/ 967740000 h 384"/>
              <a:gd name="T4" fmla="*/ 1814512500 w 720"/>
              <a:gd name="T5" fmla="*/ 967740000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384">
                <a:moveTo>
                  <a:pt x="0" y="0"/>
                </a:moveTo>
                <a:lnTo>
                  <a:pt x="192" y="384"/>
                </a:lnTo>
                <a:lnTo>
                  <a:pt x="720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2757736" y="5662327"/>
            <a:ext cx="571304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N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a 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zgodan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na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čin smo inicijalizovali dva brojača i svaki od njih inkrementiramo u prolazu petlje. Zapamtite da ovo nije ugnježdena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,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 već jednostruka petlja.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Beskonačni ciklusi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458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Ciklusi tipa: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while(</a:t>
            </a:r>
            <a:r>
              <a:rPr lang="sr-Latn-CS" sz="2400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  </a:t>
            </a:r>
            <a:r>
              <a:rPr lang="en-US" sz="2400" dirty="0" smtClean="0"/>
              <a:t>{/*</a:t>
            </a:r>
            <a:r>
              <a:rPr lang="en-US" sz="2400" dirty="0" err="1" smtClean="0"/>
              <a:t>neke</a:t>
            </a:r>
            <a:r>
              <a:rPr lang="en-US" sz="2400" dirty="0" smtClean="0"/>
              <a:t> </a:t>
            </a:r>
            <a:r>
              <a:rPr lang="en-US" sz="2400" dirty="0" err="1" smtClean="0"/>
              <a:t>naredbe</a:t>
            </a:r>
            <a:r>
              <a:rPr lang="en-US" sz="2400" dirty="0" smtClean="0"/>
              <a:t>*/}</a:t>
            </a:r>
            <a:br>
              <a:rPr lang="en-US" sz="2400" dirty="0" smtClean="0"/>
            </a:br>
            <a:r>
              <a:rPr lang="en-US" sz="2400" dirty="0" err="1" smtClean="0"/>
              <a:t>ili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for(izraz1; ;izraz3)</a:t>
            </a:r>
            <a:r>
              <a:rPr lang="en-US" sz="2400" dirty="0" smtClean="0"/>
              <a:t> {/*</a:t>
            </a:r>
            <a:r>
              <a:rPr lang="en-US" sz="2400" dirty="0" err="1" smtClean="0"/>
              <a:t>neke</a:t>
            </a:r>
            <a:r>
              <a:rPr lang="en-US" sz="2400" dirty="0" smtClean="0"/>
              <a:t> </a:t>
            </a:r>
            <a:r>
              <a:rPr lang="en-US" sz="2400" dirty="0" err="1" smtClean="0"/>
              <a:t>naredbe</a:t>
            </a:r>
            <a:r>
              <a:rPr lang="en-US" sz="2400" dirty="0" smtClean="0"/>
              <a:t>*/}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dirty="0" smtClean="0"/>
              <a:t>	</a:t>
            </a:r>
            <a:r>
              <a:rPr lang="en-US" sz="2400" dirty="0" err="1" smtClean="0"/>
              <a:t>na</a:t>
            </a:r>
            <a:r>
              <a:rPr lang="sr-Latn-CS" sz="2400" dirty="0" smtClean="0"/>
              <a:t>z</a:t>
            </a:r>
            <a:r>
              <a:rPr lang="en-US" sz="2400" dirty="0" err="1" smtClean="0"/>
              <a:t>ivaju</a:t>
            </a:r>
            <a:r>
              <a:rPr lang="en-US" sz="2400" dirty="0" smtClean="0"/>
              <a:t> se </a:t>
            </a:r>
            <a:r>
              <a:rPr lang="en-US" sz="2400" b="1" dirty="0" err="1" smtClean="0"/>
              <a:t>beskona</a:t>
            </a:r>
            <a:r>
              <a:rPr lang="sr-Latn-CS" sz="2400" b="1" dirty="0" smtClean="0"/>
              <a:t>č</a:t>
            </a:r>
            <a:r>
              <a:rPr lang="en-US" sz="2400" b="1" dirty="0" err="1" smtClean="0"/>
              <a:t>nim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Sintaksno su ispravni (kompajler će ih prihvatiti)</a:t>
            </a:r>
            <a:r>
              <a:rPr lang="en-US" sz="2400" dirty="0" smtClean="0"/>
              <a:t>,</a:t>
            </a:r>
            <a:r>
              <a:rPr lang="sr-Latn-CS" sz="2400" dirty="0" smtClean="0"/>
              <a:t> ali su često logički neispravni.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</a:t>
            </a:r>
            <a:r>
              <a:rPr lang="en-US" sz="2400" dirty="0" smtClean="0"/>
              <a:t>,</a:t>
            </a:r>
            <a:r>
              <a:rPr lang="sr-Latn-CS" sz="2400" dirty="0" smtClean="0"/>
              <a:t> ipak</a:t>
            </a:r>
            <a:r>
              <a:rPr lang="en-US" sz="2400" dirty="0" smtClean="0"/>
              <a:t>,</a:t>
            </a:r>
            <a:r>
              <a:rPr lang="sr-Latn-CS" sz="2400" dirty="0" smtClean="0"/>
              <a:t> situacije kada se ovakvi ciklusi koriste, a najčešće je to u rad</a:t>
            </a:r>
            <a:r>
              <a:rPr lang="en-US" sz="2400" dirty="0" smtClean="0"/>
              <a:t>u</a:t>
            </a:r>
            <a:r>
              <a:rPr lang="sr-Latn-CS" sz="2400" dirty="0" smtClean="0"/>
              <a:t>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a posebno perifernim uređajima</a:t>
            </a:r>
            <a:r>
              <a:rPr lang="en-US" sz="2400" dirty="0" smtClean="0"/>
              <a:t>,</a:t>
            </a:r>
            <a:r>
              <a:rPr lang="sr-Latn-CS" sz="2400" dirty="0" smtClean="0"/>
              <a:t> što izlazi van okvira kursa.</a:t>
            </a:r>
            <a:endParaRPr lang="en-US" sz="2400" dirty="0" smtClean="0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1931127" y="3592289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2083527" y="3592289"/>
            <a:ext cx="3048000" cy="457200"/>
          </a:xfrm>
          <a:custGeom>
            <a:avLst/>
            <a:gdLst>
              <a:gd name="T0" fmla="*/ 0 w 1920"/>
              <a:gd name="T1" fmla="*/ 0 h 288"/>
              <a:gd name="T2" fmla="*/ 362902500 w 1920"/>
              <a:gd name="T3" fmla="*/ 725805000 h 288"/>
              <a:gd name="T4" fmla="*/ 2147483647 w 1920"/>
              <a:gd name="T5" fmla="*/ 725805000 h 288"/>
              <a:gd name="T6" fmla="*/ 2147483647 w 1920"/>
              <a:gd name="T7" fmla="*/ 362902500 h 288"/>
              <a:gd name="T8" fmla="*/ 2147483647 w 1920"/>
              <a:gd name="T9" fmla="*/ 362902500 h 2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288">
                <a:moveTo>
                  <a:pt x="0" y="0"/>
                </a:moveTo>
                <a:lnTo>
                  <a:pt x="144" y="288"/>
                </a:lnTo>
                <a:lnTo>
                  <a:pt x="1344" y="288"/>
                </a:lnTo>
                <a:lnTo>
                  <a:pt x="1344" y="144"/>
                </a:lnTo>
                <a:lnTo>
                  <a:pt x="1920" y="1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107346" y="3591338"/>
            <a:ext cx="34250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nema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uslova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 </a:t>
            </a:r>
            <a:r>
              <a:rPr lang="sr-Latn-ME" sz="1800" dirty="0" smtClean="0">
                <a:solidFill>
                  <a:srgbClr val="00B050"/>
                </a:solidFill>
                <a:latin typeface="Tahoma" charset="0"/>
              </a:rPr>
              <a:t>izvršenja ciklusa!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085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Naredbe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, </a:t>
            </a:r>
            <a:r>
              <a:rPr lang="sr-Latn-CS" smtClean="0">
                <a:solidFill>
                  <a:srgbClr val="FF0000"/>
                </a:solidFill>
              </a:rPr>
              <a:t>break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784976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Naredba </a:t>
            </a:r>
            <a:r>
              <a:rPr lang="sr-Latn-CS" sz="2300" dirty="0" smtClean="0">
                <a:solidFill>
                  <a:srgbClr val="FF0000"/>
                </a:solidFill>
              </a:rPr>
              <a:t>continue</a:t>
            </a:r>
            <a:r>
              <a:rPr lang="sr-Latn-CS" sz="2300" dirty="0" smtClean="0"/>
              <a:t> prekida tekuće izvršavanje ciklusa </a:t>
            </a:r>
            <a:r>
              <a:rPr lang="sr-Latn-CS" sz="2300" dirty="0"/>
              <a:t>(</a:t>
            </a:r>
            <a:r>
              <a:rPr lang="sr-Latn-CS" sz="2300" dirty="0">
                <a:solidFill>
                  <a:srgbClr val="00B050"/>
                </a:solidFill>
              </a:rPr>
              <a:t>tekuću iteraciju</a:t>
            </a:r>
            <a:r>
              <a:rPr lang="sr-Latn-CS" sz="2300" dirty="0"/>
              <a:t>) </a:t>
            </a:r>
            <a:r>
              <a:rPr lang="sr-Latn-CS" sz="2300" dirty="0" smtClean="0"/>
              <a:t>i započinje novo </a:t>
            </a:r>
            <a:r>
              <a:rPr lang="en-US" sz="2300" dirty="0" err="1" smtClean="0"/>
              <a:t>iz</a:t>
            </a:r>
            <a:r>
              <a:rPr lang="sr-Latn-CS" sz="2300" dirty="0" smtClean="0"/>
              <a:t>vršavanje. Naredna naredba nakon </a:t>
            </a:r>
            <a:r>
              <a:rPr lang="sr-Latn-CS" sz="2300" dirty="0" smtClean="0">
                <a:solidFill>
                  <a:srgbClr val="FF0000"/>
                </a:solidFill>
              </a:rPr>
              <a:t>continue</a:t>
            </a:r>
            <a:r>
              <a:rPr lang="sr-Latn-CS" sz="2300" dirty="0" smtClean="0"/>
              <a:t> je provjera da li je ispunjen uslov </a:t>
            </a:r>
            <a:r>
              <a:rPr lang="sr-Latn-CS" sz="2300" dirty="0" smtClean="0">
                <a:solidFill>
                  <a:srgbClr val="3333CC"/>
                </a:solidFill>
              </a:rPr>
              <a:t>while</a:t>
            </a:r>
            <a:r>
              <a:rPr lang="sr-Latn-CS" sz="2300" dirty="0" smtClean="0"/>
              <a:t> ili </a:t>
            </a:r>
            <a:r>
              <a:rPr lang="sr-Latn-CS" sz="2300" dirty="0" smtClean="0">
                <a:solidFill>
                  <a:srgbClr val="3333CC"/>
                </a:solidFill>
              </a:rPr>
              <a:t>for</a:t>
            </a:r>
            <a:r>
              <a:rPr lang="sr-Latn-CS" sz="2300" dirty="0" smtClean="0"/>
              <a:t> ciklusa.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Naredba </a:t>
            </a:r>
            <a:r>
              <a:rPr lang="sr-Latn-CS" sz="2300" dirty="0" smtClean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prekida izvršenje ciklusa u kom se nalazi i </a:t>
            </a:r>
            <a:r>
              <a:rPr lang="sr-Latn-CS" sz="2300" dirty="0"/>
              <a:t>"</a:t>
            </a:r>
            <a:r>
              <a:rPr lang="sr-Latn-CS" sz="2300" dirty="0" smtClean="0"/>
              <a:t>skače" na prvu naredbu nakon </a:t>
            </a:r>
            <a:r>
              <a:rPr lang="sr-Latn-CS" sz="2300" dirty="0" smtClean="0"/>
              <a:t>ciklusa. Ako </a:t>
            </a:r>
            <a:r>
              <a:rPr lang="sr-Latn-CS" sz="2300" dirty="0" smtClean="0"/>
              <a:t>imamo slučaj ugnježdenih petlji i </a:t>
            </a:r>
            <a:r>
              <a:rPr lang="sr-Latn-CS" sz="2300" dirty="0" smtClean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se nalazi u unutrašnjoj, sa </a:t>
            </a:r>
            <a:r>
              <a:rPr lang="sr-Latn-CS" sz="2300" dirty="0" smtClean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se izlazi samo iz unutrašnje petlje, a ne i iz spoljašnje.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Naredba </a:t>
            </a:r>
            <a:r>
              <a:rPr lang="sr-Latn-CS" sz="2300" dirty="0">
                <a:solidFill>
                  <a:srgbClr val="FF0000"/>
                </a:solidFill>
              </a:rPr>
              <a:t>break</a:t>
            </a:r>
            <a:r>
              <a:rPr lang="sr-Latn-CS" sz="2300" dirty="0" smtClean="0"/>
              <a:t> se smije naći samo unutar </a:t>
            </a:r>
            <a:r>
              <a:rPr lang="sr-Latn-CS" sz="2300" dirty="0">
                <a:solidFill>
                  <a:srgbClr val="FF0000"/>
                </a:solidFill>
              </a:rPr>
              <a:t>ciklusa</a:t>
            </a:r>
            <a:r>
              <a:rPr lang="sr-Latn-CS" sz="2300" dirty="0" smtClean="0"/>
              <a:t> i </a:t>
            </a:r>
            <a:r>
              <a:rPr lang="sr-Latn-CS" sz="2300" dirty="0">
                <a:solidFill>
                  <a:srgbClr val="FF0000"/>
                </a:solidFill>
              </a:rPr>
              <a:t>switch-case</a:t>
            </a:r>
            <a:r>
              <a:rPr lang="sr-Latn-CS" sz="2300" dirty="0" smtClean="0"/>
              <a:t>!</a:t>
            </a:r>
            <a:endParaRPr lang="en-US" sz="23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Naredba </a:t>
            </a:r>
            <a:r>
              <a:rPr lang="sr-Latn-CS" sz="2300" dirty="0" smtClean="0">
                <a:solidFill>
                  <a:srgbClr val="FF0000"/>
                </a:solidFill>
              </a:rPr>
              <a:t>goto</a:t>
            </a:r>
            <a:r>
              <a:rPr lang="sr-Latn-CS" sz="2300" dirty="0" smtClean="0"/>
              <a:t> ima</a:t>
            </a:r>
            <a:r>
              <a:rPr lang="en-US" sz="2300" dirty="0" smtClean="0"/>
              <a:t> </a:t>
            </a:r>
            <a:r>
              <a:rPr lang="en-US" sz="2300" dirty="0" err="1" smtClean="0"/>
              <a:t>sintaksu</a:t>
            </a:r>
            <a:r>
              <a:rPr lang="en-US" sz="2300" dirty="0" smtClean="0"/>
              <a:t>:</a:t>
            </a:r>
            <a:endParaRPr lang="sr-Latn-ME" sz="2300" dirty="0" smtClean="0"/>
          </a:p>
          <a:p>
            <a:pPr marL="339725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300" dirty="0" err="1" smtClean="0">
                <a:solidFill>
                  <a:srgbClr val="FF0000"/>
                </a:solidFill>
              </a:rPr>
              <a:t>goto</a:t>
            </a:r>
            <a:r>
              <a:rPr lang="en-US" sz="2300" dirty="0" smtClean="0"/>
              <a:t> </a:t>
            </a:r>
            <a:r>
              <a:rPr lang="en-US" sz="2300" dirty="0" err="1" smtClean="0">
                <a:solidFill>
                  <a:srgbClr val="3333CC"/>
                </a:solidFill>
              </a:rPr>
              <a:t>labela</a:t>
            </a:r>
            <a:r>
              <a:rPr lang="en-US" sz="2300" dirty="0" smtClean="0"/>
              <a:t>; /</a:t>
            </a:r>
            <a:r>
              <a:rPr lang="sr-Latn-ME" sz="2300" dirty="0" smtClean="0"/>
              <a:t>/</a:t>
            </a:r>
            <a:r>
              <a:rPr lang="en-US" sz="2300" dirty="0" err="1">
                <a:solidFill>
                  <a:srgbClr val="3333CC"/>
                </a:solidFill>
              </a:rPr>
              <a:t>labela</a:t>
            </a:r>
            <a:r>
              <a:rPr lang="en-US" sz="2300" dirty="0" smtClean="0"/>
              <a:t> je </a:t>
            </a:r>
            <a:r>
              <a:rPr lang="en-US" sz="2300" dirty="0" err="1" smtClean="0"/>
              <a:t>ispravno</a:t>
            </a:r>
            <a:r>
              <a:rPr lang="en-US" sz="2300" dirty="0" smtClean="0"/>
              <a:t> </a:t>
            </a:r>
            <a:r>
              <a:rPr lang="en-US" sz="2300" dirty="0" err="1" smtClean="0"/>
              <a:t>deklarisano</a:t>
            </a:r>
            <a:r>
              <a:rPr lang="en-US" sz="2300" dirty="0" smtClean="0"/>
              <a:t> </a:t>
            </a:r>
            <a:r>
              <a:rPr lang="en-US" sz="2300" dirty="0" err="1" smtClean="0"/>
              <a:t>ime</a:t>
            </a:r>
            <a:r>
              <a:rPr lang="en-US" sz="2300" dirty="0" smtClean="0"/>
              <a:t> u</a:t>
            </a:r>
            <a:r>
              <a:rPr lang="sr-Latn-ME" sz="2300" dirty="0" smtClean="0"/>
              <a:t> </a:t>
            </a:r>
            <a:r>
              <a:rPr lang="en-US" sz="2300" dirty="0" smtClean="0"/>
              <a:t>program</a:t>
            </a:r>
            <a:r>
              <a:rPr lang="sr-Latn-ME" sz="2300" dirty="0" smtClean="0"/>
              <a:t>u</a:t>
            </a:r>
            <a:endParaRPr lang="en-US" sz="230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300" dirty="0" smtClean="0"/>
              <a:t>N</a:t>
            </a:r>
            <a:r>
              <a:rPr lang="en-US" sz="2300" dirty="0" err="1" smtClean="0"/>
              <a:t>aredba</a:t>
            </a:r>
            <a:r>
              <a:rPr lang="en-US" sz="2300" dirty="0" smtClean="0"/>
              <a:t> </a:t>
            </a:r>
            <a:r>
              <a:rPr lang="sr-Latn-ME" sz="2300" dirty="0" smtClean="0"/>
              <a:t>na koju se </a:t>
            </a:r>
            <a:r>
              <a:rPr lang="sr-Latn-CS" sz="2300" dirty="0"/>
              <a:t>"skače"</a:t>
            </a:r>
            <a:r>
              <a:rPr lang="sr-Latn-ME" sz="2300" dirty="0" smtClean="0"/>
              <a:t> sa </a:t>
            </a:r>
            <a:r>
              <a:rPr lang="en-US" sz="2300" dirty="0" err="1" smtClean="0">
                <a:solidFill>
                  <a:srgbClr val="FF0000"/>
                </a:solidFill>
              </a:rPr>
              <a:t>goto</a:t>
            </a:r>
            <a:r>
              <a:rPr lang="en-US" sz="2300" dirty="0" smtClean="0"/>
              <a:t> je o</a:t>
            </a:r>
            <a:r>
              <a:rPr lang="sr-Latn-CS" sz="2300" dirty="0" smtClean="0"/>
              <a:t>značena sa:</a:t>
            </a:r>
          </a:p>
          <a:p>
            <a:pPr marL="339725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300" dirty="0" smtClean="0">
                <a:solidFill>
                  <a:srgbClr val="3333CC"/>
                </a:solidFill>
              </a:rPr>
              <a:t>labela:</a:t>
            </a:r>
            <a:r>
              <a:rPr lang="sr-Latn-CS" sz="2300" dirty="0" smtClean="0"/>
              <a:t> naredba;</a:t>
            </a:r>
            <a:endParaRPr lang="en-US" sz="23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sr-Latn-CS" smtClean="0">
                <a:solidFill>
                  <a:srgbClr val="FF0000"/>
                </a:solidFill>
              </a:rPr>
              <a:t>continue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FF0000"/>
                </a:solidFill>
              </a:rPr>
              <a:t>goto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17576"/>
            <a:ext cx="8754368" cy="39917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Još 1966. Bohm i Jacopini su dokazali da se svi </a:t>
            </a:r>
            <a:r>
              <a:rPr lang="sr-Latn-CS" sz="2400" dirty="0" smtClean="0">
                <a:solidFill>
                  <a:srgbClr val="FF0000"/>
                </a:solidFill>
              </a:rPr>
              <a:t>algoritamski rješivi problemi</a:t>
            </a:r>
            <a:r>
              <a:rPr lang="sr-Latn-CS" sz="2400" dirty="0" smtClean="0"/>
              <a:t> mogu riješiti pomoću </a:t>
            </a:r>
            <a:r>
              <a:rPr lang="sr-Latn-CS" sz="2400" dirty="0" smtClean="0">
                <a:solidFill>
                  <a:srgbClr val="3333CC"/>
                </a:solidFill>
              </a:rPr>
              <a:t>sekvenci, ciklusa i selekcija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To je postao standard naredbi za kontrolu toka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Programerska praksa pokazuje da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programi koji se pišu sa </a:t>
            </a:r>
            <a:r>
              <a:rPr lang="sr-Latn-CS" sz="2400" dirty="0" smtClean="0">
                <a:solidFill>
                  <a:srgbClr val="FF0000"/>
                </a:solidFill>
              </a:rPr>
              <a:t>continue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break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goto</a:t>
            </a:r>
            <a:r>
              <a:rPr lang="sr-Latn-CS" sz="2400" dirty="0" smtClean="0"/>
              <a:t> veoma teški za održavanje (kasnije korišćenje i prepravljanje).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Stoga se preporučuje izbjegavanje ovih naredbi kad god je to moguće! </a:t>
            </a:r>
            <a:r>
              <a:rPr lang="sr-Latn-CS" sz="2400" dirty="0" smtClean="0">
                <a:solidFill>
                  <a:srgbClr val="FF0000"/>
                </a:solidFill>
              </a:rPr>
              <a:t>Posebno se ne preporučuje korišćenje naredbe goto!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7317" y="6283193"/>
            <a:ext cx="868236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16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Bohm, C., and G. </a:t>
            </a:r>
            <a:r>
              <a:rPr lang="en-GB" sz="16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Jacopini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“Flow diagrams, Turing machines, and languages with only two formation rules,” </a:t>
            </a:r>
            <a:r>
              <a:rPr lang="en-GB" sz="16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Communications of the ACM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Vol. 9, No. 5, May 1966, pp. 336–371.</a:t>
            </a:r>
            <a:endParaRPr lang="en-US" sz="160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Pokazivači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5393" y="2124147"/>
            <a:ext cx="8856984" cy="4608512"/>
          </a:xfrm>
        </p:spPr>
        <p:txBody>
          <a:bodyPr/>
          <a:lstStyle/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Prvi složeni </a:t>
            </a:r>
            <a:r>
              <a:rPr lang="sr-Latn-CS" sz="2300" dirty="0" smtClean="0"/>
              <a:t>tip </a:t>
            </a:r>
            <a:r>
              <a:rPr lang="sr-Latn-CS" sz="2300" dirty="0" smtClean="0"/>
              <a:t>podataka kojeg uvodimo je </a:t>
            </a:r>
            <a:r>
              <a:rPr lang="sr-Latn-CS" sz="2300" dirty="0" smtClean="0">
                <a:solidFill>
                  <a:srgbClr val="FF0000"/>
                </a:solidFill>
              </a:rPr>
              <a:t>pokazivač</a:t>
            </a:r>
            <a:r>
              <a:rPr lang="sr-Latn-CS" sz="2300" dirty="0" smtClean="0"/>
              <a:t> </a:t>
            </a:r>
            <a:r>
              <a:rPr lang="sr-Latn-CS" sz="2300" dirty="0" smtClean="0"/>
              <a:t>(eng. </a:t>
            </a:r>
            <a:r>
              <a:rPr lang="sr-Latn-CS" sz="2300" dirty="0"/>
              <a:t>pointer</a:t>
            </a:r>
            <a:r>
              <a:rPr lang="sr-Latn-CS" sz="2300" dirty="0" smtClean="0"/>
              <a:t>). U pitanju je moćan</a:t>
            </a:r>
            <a:r>
              <a:rPr lang="sr-Latn-CS" sz="2300" dirty="0" smtClean="0"/>
              <a:t>, ali često i </a:t>
            </a:r>
            <a:r>
              <a:rPr lang="sr-Latn-CS" sz="2300" dirty="0" smtClean="0"/>
              <a:t>nerazumljiv </a:t>
            </a:r>
            <a:r>
              <a:rPr lang="sr-Latn-CS" sz="2300" dirty="0" smtClean="0"/>
              <a:t>koncept.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Nemoguće je izbjeći rad pokazivačima u </a:t>
            </a:r>
            <a:r>
              <a:rPr lang="sr-Latn-CS" sz="2300" dirty="0" smtClean="0"/>
              <a:t>programskom jeziku C, niti u aplikacijama koje rade sa hardverskim uređajima</a:t>
            </a:r>
            <a:r>
              <a:rPr lang="sr-Latn-CS" sz="2300" dirty="0" smtClean="0"/>
              <a:t>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/>
              <a:t>Pokazivač se deklariše </a:t>
            </a:r>
            <a:r>
              <a:rPr lang="sr-Latn-CS" sz="2300" dirty="0" smtClean="0"/>
              <a:t>sa </a:t>
            </a:r>
            <a:r>
              <a:rPr lang="sr-Latn-CS" sz="2300" dirty="0" smtClean="0">
                <a:solidFill>
                  <a:srgbClr val="3333CC"/>
                </a:solidFill>
              </a:rPr>
              <a:t>int *p;</a:t>
            </a:r>
            <a:endParaRPr lang="sr-Latn-CS" sz="2300" dirty="0">
              <a:solidFill>
                <a:srgbClr val="3333CC"/>
              </a:solidFill>
            </a:endParaRP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/>
              <a:t>Zvjezdica ispred imena promjenljive </a:t>
            </a:r>
            <a:r>
              <a:rPr lang="sr-Latn-CS" sz="2300" dirty="0" smtClean="0">
                <a:solidFill>
                  <a:srgbClr val="3333CC"/>
                </a:solidFill>
              </a:rPr>
              <a:t>p</a:t>
            </a:r>
            <a:r>
              <a:rPr lang="sr-Latn-CS" sz="2300" dirty="0" smtClean="0"/>
              <a:t> </a:t>
            </a:r>
            <a:r>
              <a:rPr lang="sr-Latn-ME" sz="2300" dirty="0" smtClean="0"/>
              <a:t>označava</a:t>
            </a:r>
            <a:r>
              <a:rPr lang="sr-Latn-CS" sz="2300" dirty="0" smtClean="0"/>
              <a:t> </a:t>
            </a:r>
            <a:r>
              <a:rPr lang="sr-Latn-CS" sz="2300" dirty="0"/>
              <a:t>da je u pitanju pokazivač, u ovom slučaju </a:t>
            </a:r>
            <a:r>
              <a:rPr lang="sr-Latn-CS" sz="2300" dirty="0">
                <a:solidFill>
                  <a:srgbClr val="3333CC"/>
                </a:solidFill>
              </a:rPr>
              <a:t>pokazivač na cijeli broj</a:t>
            </a:r>
            <a:r>
              <a:rPr lang="sr-Latn-CS" sz="2300" dirty="0"/>
              <a:t>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/>
              <a:t>Pokazivač </a:t>
            </a:r>
            <a:r>
              <a:rPr lang="sr-Latn-CS" sz="2300" dirty="0" smtClean="0"/>
              <a:t>predstavlja </a:t>
            </a:r>
            <a:r>
              <a:rPr lang="sr-Latn-CS" sz="2300" b="1" dirty="0" smtClean="0"/>
              <a:t>adresu </a:t>
            </a:r>
            <a:r>
              <a:rPr lang="sr-Latn-CS" sz="2300" dirty="0"/>
              <a:t>(prvog bajta) </a:t>
            </a:r>
            <a:r>
              <a:rPr lang="sr-Latn-CS" sz="2300" dirty="0" smtClean="0"/>
              <a:t>promjenljive </a:t>
            </a:r>
            <a:r>
              <a:rPr lang="sr-Latn-CS" sz="2300" dirty="0"/>
              <a:t>u memoriji računara. </a:t>
            </a:r>
            <a:endParaRPr lang="sr-Latn-CS" sz="2300" dirty="0" smtClean="0"/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300" dirty="0" smtClean="0"/>
              <a:t>N</a:t>
            </a:r>
            <a:r>
              <a:rPr lang="en-US" sz="2300" dirty="0"/>
              <a:t>a </a:t>
            </a:r>
            <a:r>
              <a:rPr lang="sr-Latn-CS" sz="2300" dirty="0"/>
              <a:t>pr</a:t>
            </a:r>
            <a:r>
              <a:rPr lang="en-US" sz="2300" dirty="0" err="1" smtClean="0"/>
              <a:t>imjer</a:t>
            </a:r>
            <a:r>
              <a:rPr lang="sr-Latn-ME" sz="2300" dirty="0" smtClean="0"/>
              <a:t>, nakon deklaracije</a:t>
            </a:r>
            <a:r>
              <a:rPr lang="sr-Latn-CS" sz="2300" dirty="0"/>
              <a:t/>
            </a:r>
            <a:br>
              <a:rPr lang="sr-Latn-CS" sz="2300" dirty="0"/>
            </a:br>
            <a:r>
              <a:rPr lang="sr-Latn-CS" sz="2300" dirty="0">
                <a:solidFill>
                  <a:srgbClr val="FF0000"/>
                </a:solidFill>
              </a:rPr>
              <a:t>int x, </a:t>
            </a:r>
            <a:r>
              <a:rPr lang="sr-Latn-CS" sz="2300" dirty="0" smtClean="0">
                <a:solidFill>
                  <a:srgbClr val="FF0000"/>
                </a:solidFill>
              </a:rPr>
              <a:t>*p;</a:t>
            </a:r>
            <a:endParaRPr lang="sr-Latn-CS" sz="2300" dirty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300" dirty="0" smtClean="0"/>
              <a:t>naredbom </a:t>
            </a:r>
            <a:r>
              <a:rPr lang="sr-Latn-CS" sz="2300" dirty="0" smtClean="0">
                <a:solidFill>
                  <a:srgbClr val="FF0000"/>
                </a:solidFill>
              </a:rPr>
              <a:t>p=&amp;x;</a:t>
            </a:r>
            <a:r>
              <a:rPr lang="sr-Latn-CS" sz="2300" dirty="0" smtClean="0"/>
              <a:t> u promjenljivu </a:t>
            </a:r>
            <a:r>
              <a:rPr lang="sr-Latn-CS" sz="2300" dirty="0" smtClean="0">
                <a:solidFill>
                  <a:srgbClr val="FF0000"/>
                </a:solidFill>
              </a:rPr>
              <a:t>p</a:t>
            </a:r>
            <a:r>
              <a:rPr lang="sr-Latn-CS" sz="2300" dirty="0" smtClean="0"/>
              <a:t> upisujemo adresu </a:t>
            </a:r>
            <a:r>
              <a:rPr lang="sr-Latn-CS" sz="2300" dirty="0"/>
              <a:t>promjenljive </a:t>
            </a:r>
            <a:r>
              <a:rPr lang="sr-Latn-CS" sz="2300" dirty="0">
                <a:solidFill>
                  <a:srgbClr val="FF0000"/>
                </a:solidFill>
              </a:rPr>
              <a:t>x</a:t>
            </a:r>
            <a:r>
              <a:rPr lang="sr-Latn-CS" sz="2300" dirty="0" smtClean="0"/>
              <a:t>.</a:t>
            </a:r>
            <a:endParaRPr lang="en-US" sz="23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Pokazivači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003" y="2049623"/>
            <a:ext cx="8915400" cy="4648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Preko pokazivača </a:t>
            </a:r>
            <a:r>
              <a:rPr lang="sr-Latn-CS" sz="2400" b="1" dirty="0" smtClean="0"/>
              <a:t>p</a:t>
            </a:r>
            <a:r>
              <a:rPr lang="sr-Latn-CS" sz="2400" dirty="0" smtClean="0"/>
              <a:t> </a:t>
            </a:r>
            <a:r>
              <a:rPr lang="sr-Latn-CS" sz="2400" dirty="0" smtClean="0"/>
              <a:t>se sada može pristupiti podatku koji se nalazi na adresi </a:t>
            </a:r>
            <a:r>
              <a:rPr lang="sr-Latn-CS" sz="2400" b="1" dirty="0" smtClean="0"/>
              <a:t>p</a:t>
            </a:r>
            <a:r>
              <a:rPr lang="sr-Latn-CS" sz="2400" dirty="0" smtClean="0"/>
              <a:t>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b="1" dirty="0" smtClean="0"/>
              <a:t>*p=20</a:t>
            </a:r>
            <a:r>
              <a:rPr lang="sr-Latn-CS" sz="2400" b="1" dirty="0" smtClean="0"/>
              <a:t>;</a:t>
            </a:r>
            <a:br>
              <a:rPr lang="sr-Latn-CS" sz="2400" b="1" dirty="0" smtClean="0"/>
            </a:br>
            <a:r>
              <a:rPr lang="sr-Latn-CS" sz="2400" dirty="0" smtClean="0"/>
              <a:t>Upiši broj </a:t>
            </a:r>
            <a:r>
              <a:rPr lang="sr-Latn-CS" sz="2400" b="1" dirty="0" smtClean="0"/>
              <a:t>20</a:t>
            </a:r>
            <a:r>
              <a:rPr lang="sr-Latn-CS" sz="2400" dirty="0" smtClean="0"/>
              <a:t> na </a:t>
            </a:r>
            <a:r>
              <a:rPr lang="sr-Latn-CS" sz="2400" dirty="0" smtClean="0"/>
              <a:t>adres</a:t>
            </a:r>
            <a:r>
              <a:rPr lang="en-US" sz="2400" dirty="0" smtClean="0"/>
              <a:t>u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p</a:t>
            </a:r>
            <a:r>
              <a:rPr lang="sr-Latn-CS" sz="2400" dirty="0" smtClean="0"/>
              <a:t>, u </a:t>
            </a:r>
            <a:r>
              <a:rPr lang="en-US" sz="2400" dirty="0" err="1" smtClean="0"/>
              <a:t>ovo</a:t>
            </a:r>
            <a:r>
              <a:rPr lang="sr-Latn-CS" sz="2400" dirty="0" smtClean="0"/>
              <a:t>m slučaju u promjenljivu </a:t>
            </a:r>
            <a:r>
              <a:rPr lang="sr-Latn-CS" sz="2400" b="1" dirty="0" smtClean="0"/>
              <a:t>x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Koncept vam vjerovatno još uvijek djeluje </a:t>
            </a:r>
            <a:r>
              <a:rPr lang="sr-Latn-CS" sz="2400" dirty="0" smtClean="0"/>
              <a:t>apstraktno</a:t>
            </a:r>
            <a:r>
              <a:rPr lang="sr-Latn-CS" sz="2400" dirty="0" smtClean="0"/>
              <a:t>, ali sa njegovom neophodnošću ćemo se upoznati kasnije, posebno kad budemo </a:t>
            </a:r>
            <a:r>
              <a:rPr lang="sr-Latn-CS" sz="2400" dirty="0"/>
              <a:t>radili nizove i funkcije.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Tokom rada pokazivač može da pokaže na drugu, proizvoljnu, promjenljivu.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</a:t>
            </a:r>
            <a:r>
              <a:rPr lang="sr-Latn-CS" sz="2400" dirty="0" smtClean="0"/>
              <a:t>operacije sa pokazivačima su: </a:t>
            </a:r>
            <a:r>
              <a:rPr lang="sr-Latn-CS" sz="2400" dirty="0" smtClean="0"/>
              <a:t>poređenje pokazivača, </a:t>
            </a:r>
            <a:r>
              <a:rPr lang="sr-Latn-CS" sz="2400" dirty="0" smtClean="0"/>
              <a:t>sabiranje sa konstantom, inkrementiranje i dekrementiranje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676694" y="2778036"/>
            <a:ext cx="42796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3333CC"/>
                </a:solidFill>
                <a:latin typeface="Tahoma" charset="0"/>
              </a:rPr>
              <a:t>uočite da je </a:t>
            </a:r>
            <a:r>
              <a:rPr lang="sr-Latn-CS" sz="2000" dirty="0" smtClean="0">
                <a:solidFill>
                  <a:srgbClr val="3333CC"/>
                </a:solidFill>
                <a:latin typeface="Tahoma" charset="0"/>
              </a:rPr>
              <a:t>* </a:t>
            </a:r>
            <a:r>
              <a:rPr lang="sr-Latn-CS" sz="2000" dirty="0" smtClean="0">
                <a:solidFill>
                  <a:srgbClr val="3333CC"/>
                </a:solidFill>
                <a:latin typeface="Tahoma" charset="0"/>
              </a:rPr>
              <a:t>sada unarni </a:t>
            </a:r>
            <a:r>
              <a:rPr lang="sr-Latn-CS" sz="2000" dirty="0">
                <a:solidFill>
                  <a:srgbClr val="3333CC"/>
                </a:solidFill>
                <a:latin typeface="Tahoma" charset="0"/>
              </a:rPr>
              <a:t>operator</a:t>
            </a:r>
            <a:endParaRPr lang="en-US" sz="2000" dirty="0">
              <a:solidFill>
                <a:srgbClr val="3333CC"/>
              </a:solidFill>
              <a:latin typeface="Tahoma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1763688" y="3023079"/>
            <a:ext cx="19304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pokazivača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049" y="2060848"/>
            <a:ext cx="8820472" cy="460776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Pokazivačke promjenljive se mogu inicijalizovati i deklarisati baš kao i ostale promjenljive. 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int x;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int </a:t>
            </a:r>
            <a:r>
              <a:rPr lang="sr-Latn-CS" sz="2400" dirty="0" smtClean="0">
                <a:solidFill>
                  <a:srgbClr val="FF0000"/>
                </a:solidFill>
              </a:rPr>
              <a:t>*p </a:t>
            </a:r>
            <a:r>
              <a:rPr lang="sr-Latn-CS" sz="2400" dirty="0" smtClean="0">
                <a:solidFill>
                  <a:srgbClr val="FF0000"/>
                </a:solidFill>
              </a:rPr>
              <a:t>= &amp;x;</a:t>
            </a:r>
            <a:r>
              <a:rPr lang="sr-Latn-CS" sz="2400" dirty="0" smtClean="0"/>
              <a:t>	</a:t>
            </a:r>
            <a:r>
              <a:rPr lang="en-US" sz="2400" dirty="0" smtClean="0"/>
              <a:t>//</a:t>
            </a:r>
            <a:r>
              <a:rPr lang="sr-Latn-ME" sz="2400" dirty="0" smtClean="0"/>
              <a:t> </a:t>
            </a:r>
            <a:r>
              <a:rPr lang="en-US" sz="2400" dirty="0" err="1" smtClean="0"/>
              <a:t>moglo</a:t>
            </a:r>
            <a:r>
              <a:rPr lang="en-US" sz="2400" dirty="0" smtClean="0"/>
              <a:t> je i </a:t>
            </a:r>
            <a:r>
              <a:rPr lang="en-US" sz="2400" dirty="0" err="1">
                <a:solidFill>
                  <a:srgbClr val="3333CC"/>
                </a:solidFill>
              </a:rPr>
              <a:t>int</a:t>
            </a:r>
            <a:r>
              <a:rPr lang="en-US" sz="2400" dirty="0">
                <a:solidFill>
                  <a:srgbClr val="3333CC"/>
                </a:solidFill>
              </a:rPr>
              <a:t> x</a:t>
            </a:r>
            <a:r>
              <a:rPr lang="en-US" sz="2400" dirty="0" smtClean="0">
                <a:solidFill>
                  <a:srgbClr val="3333CC"/>
                </a:solidFill>
              </a:rPr>
              <a:t>,*</a:t>
            </a:r>
            <a:r>
              <a:rPr lang="sr-Latn-ME" sz="2400" dirty="0" smtClean="0">
                <a:solidFill>
                  <a:srgbClr val="3333CC"/>
                </a:solidFill>
              </a:rPr>
              <a:t>p</a:t>
            </a:r>
            <a:r>
              <a:rPr lang="en-US" sz="2400" dirty="0" smtClean="0">
                <a:solidFill>
                  <a:srgbClr val="3333CC"/>
                </a:solidFill>
              </a:rPr>
              <a:t>=&amp;</a:t>
            </a:r>
            <a:r>
              <a:rPr lang="en-US" sz="2400" dirty="0">
                <a:solidFill>
                  <a:srgbClr val="3333CC"/>
                </a:solidFill>
              </a:rPr>
              <a:t>x;</a:t>
            </a:r>
            <a:endParaRPr lang="sr-Latn-CS" sz="2400" dirty="0">
              <a:solidFill>
                <a:srgbClr val="3333CC"/>
              </a:solidFill>
            </a:endParaRPr>
          </a:p>
          <a:p>
            <a:pPr eaLnBrk="1" hangingPunct="1">
              <a:spcBef>
                <a:spcPts val="600"/>
              </a:spcBef>
            </a:pPr>
            <a:r>
              <a:rPr lang="sr-Latn-CS" sz="2400" dirty="0" smtClean="0"/>
              <a:t>Drugi primjer je:</a:t>
            </a:r>
            <a:endParaRPr lang="en-US" sz="2400" dirty="0" smtClean="0"/>
          </a:p>
          <a:p>
            <a:pPr marL="354013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int </a:t>
            </a:r>
            <a:r>
              <a:rPr lang="sr-Latn-CS" sz="2400" dirty="0" smtClean="0">
                <a:solidFill>
                  <a:srgbClr val="FF0000"/>
                </a:solidFill>
              </a:rPr>
              <a:t>*p </a:t>
            </a:r>
            <a:r>
              <a:rPr lang="sr-Latn-CS" sz="2400" dirty="0" smtClean="0">
                <a:solidFill>
                  <a:srgbClr val="FF0000"/>
                </a:solidFill>
              </a:rPr>
              <a:t>= NULL;</a:t>
            </a:r>
            <a:r>
              <a:rPr lang="en-US" sz="2400" dirty="0" smtClean="0">
                <a:solidFill>
                  <a:srgbClr val="FF0000"/>
                </a:solidFill>
              </a:rPr>
              <a:t>  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//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sr-Latn-CS" sz="2400" dirty="0">
                <a:solidFill>
                  <a:srgbClr val="3333CC"/>
                </a:solidFill>
              </a:rPr>
              <a:t>int </a:t>
            </a:r>
            <a:r>
              <a:rPr lang="sr-Latn-CS" sz="2400" dirty="0" smtClean="0">
                <a:solidFill>
                  <a:srgbClr val="3333CC"/>
                </a:solidFill>
              </a:rPr>
              <a:t>*p=0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54013" indent="0" eaLnBrk="1" hangingPunct="1">
              <a:buNone/>
            </a:pPr>
            <a:r>
              <a:rPr lang="sr-Latn-CS" sz="2400" dirty="0" smtClean="0"/>
              <a:t>gdje je </a:t>
            </a:r>
            <a:r>
              <a:rPr lang="sr-Latn-CS" sz="2400" b="1" dirty="0" smtClean="0"/>
              <a:t>NULL</a:t>
            </a:r>
            <a:r>
              <a:rPr lang="sr-Latn-CS" sz="2400" dirty="0" smtClean="0"/>
              <a:t> simbolička konstanta definisana u </a:t>
            </a:r>
            <a:r>
              <a:rPr lang="sr-Latn-CS" sz="2400" dirty="0" smtClean="0"/>
              <a:t>biblioteci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, koja kaže da pokazivačka promjenljiva u datom trenutku ne pokazuje ni na jednu promjenljivu.</a:t>
            </a:r>
            <a:endParaRPr lang="en-US" sz="2400" dirty="0"/>
          </a:p>
          <a:p>
            <a:pPr eaLnBrk="1" hangingPunct="1"/>
            <a:r>
              <a:rPr lang="en-US" sz="2400" dirty="0" err="1" smtClean="0"/>
              <a:t>Tako</a:t>
            </a:r>
            <a:r>
              <a:rPr lang="sr-Latn-ME" sz="2400" dirty="0" smtClean="0"/>
              <a:t>đe, inicijalizacija se može vršiti i konkretnom adresom:</a:t>
            </a:r>
          </a:p>
          <a:p>
            <a:pPr marL="0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    int </a:t>
            </a:r>
            <a:r>
              <a:rPr lang="sr-Latn-CS" sz="2400" dirty="0" smtClean="0">
                <a:solidFill>
                  <a:srgbClr val="FF0000"/>
                </a:solidFill>
              </a:rPr>
              <a:t>*p </a:t>
            </a:r>
            <a:r>
              <a:rPr lang="sr-Latn-CS" sz="2400" dirty="0">
                <a:solidFill>
                  <a:srgbClr val="FF0000"/>
                </a:solidFill>
              </a:rPr>
              <a:t>= (</a:t>
            </a:r>
            <a:r>
              <a:rPr lang="sr-Latn-CS" sz="2400" dirty="0" smtClean="0">
                <a:solidFill>
                  <a:srgbClr val="FF0000"/>
                </a:solidFill>
              </a:rPr>
              <a:t>int *) 0x000000006FA126BD;</a:t>
            </a:r>
            <a:r>
              <a:rPr lang="en-US" sz="2400" dirty="0" smtClean="0">
                <a:solidFill>
                  <a:srgbClr val="FF0000"/>
                </a:solidFill>
              </a:rPr>
              <a:t>  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3333CC"/>
                </a:solidFill>
              </a:rPr>
              <a:t>// </a:t>
            </a:r>
            <a:r>
              <a:rPr lang="sr-Latn-ME" sz="2400" dirty="0" smtClean="0">
                <a:solidFill>
                  <a:srgbClr val="3333CC"/>
                </a:solidFill>
              </a:rPr>
              <a:t>64-bitna arhitek.</a:t>
            </a:r>
            <a:endParaRPr lang="en-US" sz="2400" dirty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Inicijalizacija pokazivača - Značaj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2712" y="2152600"/>
            <a:ext cx="9067800" cy="458876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se pokazivačka promjenljiva ne inicijalizuje, ona pokazuje na bilo koju adresu u memoriji, a to može biti i adresa podataka potrebnih za rad operativnog sistema i sistemskih programa, proizvoljnih promjenljivih našeg programa, pa, recimo, čak i adresa preko kojih se komunicira sa periferijama.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velikim programima možete incidentno koristiti ovu promjenljivu, što može dovesti do </a:t>
            </a:r>
            <a:r>
              <a:rPr lang="en-US" sz="2400" dirty="0" smtClean="0"/>
              <a:t>“</a:t>
            </a:r>
            <a:r>
              <a:rPr lang="sr-Latn-CS" sz="2400" dirty="0" smtClean="0"/>
              <a:t>pucanja</a:t>
            </a:r>
            <a:r>
              <a:rPr lang="en-US" sz="2400" dirty="0" smtClean="0"/>
              <a:t>”</a:t>
            </a:r>
            <a:r>
              <a:rPr lang="sr-Latn-CS" sz="2400" dirty="0" smtClean="0"/>
              <a:t> programa.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 je značaj inicijalizacije pokazivača veći nego inicijalizacije ostalih promjenljivih.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Grubo pravilo</a:t>
            </a:r>
            <a:r>
              <a:rPr lang="sr-Latn-CS" sz="2400" dirty="0" smtClean="0"/>
              <a:t>: ako pokazivač ne pokazuje na željenu promjenljivu </a:t>
            </a:r>
            <a:r>
              <a:rPr lang="en-US" sz="2400" dirty="0" err="1" smtClean="0"/>
              <a:t>tokom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zvršenja </a:t>
            </a:r>
            <a:r>
              <a:rPr lang="sr-Latn-CS" sz="2400" dirty="0" smtClean="0"/>
              <a:t>programa, vratiti ga na NULL.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305800" cy="3657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 pretprocesoru će biti riječi u nastavku kursa.</a:t>
            </a:r>
          </a:p>
          <a:p>
            <a:pPr eaLnBrk="1" hangingPunct="1"/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se može javiti u dva oblika. Prvi je jednostavniji:</a:t>
            </a:r>
          </a:p>
          <a:p>
            <a:pPr marL="457200" lvl="1" indent="0" eaLnBrk="1" hangingPunct="1">
              <a:buNone/>
            </a:pPr>
            <a:r>
              <a:rPr lang="sr-Latn-CS" sz="2000" dirty="0" smtClean="0"/>
              <a:t>   printf(</a:t>
            </a:r>
            <a:r>
              <a:rPr lang="sr-Latn-CS" sz="2000" dirty="0" smtClean="0">
                <a:solidFill>
                  <a:srgbClr val="FF0000"/>
                </a:solidFill>
              </a:rPr>
              <a:t>"Tekst koji ce biti odstampan </a:t>
            </a:r>
            <a:r>
              <a:rPr lang="en-US" sz="2000" dirty="0" smtClean="0">
                <a:solidFill>
                  <a:srgbClr val="3333CC"/>
                </a:solidFill>
              </a:rPr>
              <a:t>\n</a:t>
            </a:r>
            <a:r>
              <a:rPr lang="sr-Latn-CS" sz="2000" dirty="0">
                <a:solidFill>
                  <a:srgbClr val="FF0000"/>
                </a:solidFill>
              </a:rPr>
              <a:t>"</a:t>
            </a:r>
            <a:r>
              <a:rPr lang="en-US" sz="2000" dirty="0" smtClean="0"/>
              <a:t>);</a:t>
            </a:r>
          </a:p>
          <a:p>
            <a:pPr marL="457200" lvl="1" indent="0" eaLnBrk="1" hangingPunct="1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sz="2400" dirty="0" smtClean="0"/>
              <a:t>Drugi oblik je znatno značajniji:</a:t>
            </a:r>
          </a:p>
          <a:p>
            <a:pPr marL="457200" lvl="1" indent="0" eaLnBrk="1" hangingPunct="1">
              <a:buNone/>
            </a:pPr>
            <a:r>
              <a:rPr lang="sr-Latn-CS" sz="2000" dirty="0" smtClean="0"/>
              <a:t>    printf</a:t>
            </a:r>
            <a:r>
              <a:rPr lang="sr-Latn-CS" sz="2000" dirty="0"/>
              <a:t>("</a:t>
            </a:r>
            <a:r>
              <a:rPr lang="sr-Latn-CS" sz="2000" dirty="0" smtClean="0">
                <a:solidFill>
                  <a:srgbClr val="FF0000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%d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chemeClr val="accent1"/>
                </a:solidFill>
              </a:rPr>
              <a:t>%e</a:t>
            </a:r>
            <a:r>
              <a:rPr lang="sr-Latn-CS" sz="2000" dirty="0" smtClean="0"/>
              <a:t> tekst </a:t>
            </a:r>
            <a:r>
              <a:rPr lang="sr-Latn-CS" sz="2000" dirty="0" smtClean="0">
                <a:solidFill>
                  <a:schemeClr val="hlink"/>
                </a:solidFill>
              </a:rPr>
              <a:t>%c</a:t>
            </a:r>
            <a:r>
              <a:rPr lang="en-US" sz="2000" dirty="0" smtClean="0"/>
              <a:t>\n</a:t>
            </a:r>
            <a:r>
              <a:rPr lang="sr-Latn-CS" sz="2000" dirty="0"/>
              <a:t>"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rgbClr val="FF0000"/>
                </a:solidFill>
              </a:rPr>
              <a:t>x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60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accent1"/>
                </a:solidFill>
              </a:rPr>
              <a:t>y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r>
              <a:rPr lang="sr-Latn-RS" sz="2000" dirty="0" smtClean="0">
                <a:solidFill>
                  <a:schemeClr val="hlink"/>
                </a:solidFill>
              </a:rPr>
              <a:t>z</a:t>
            </a:r>
            <a:r>
              <a:rPr lang="en-US" sz="2000" dirty="0" smtClean="0"/>
              <a:t>);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973885" y="3717032"/>
            <a:ext cx="16143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14820" y="5499814"/>
            <a:ext cx="723551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 smtClean="0">
                <a:latin typeface="Tahoma" charset="0"/>
              </a:rPr>
              <a:t>Funkcija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 err="1" smtClean="0">
                <a:latin typeface="Tahoma" charset="0"/>
              </a:rPr>
              <a:t>printf</a:t>
            </a:r>
            <a:r>
              <a:rPr lang="en-US" sz="1800" dirty="0" smtClean="0">
                <a:latin typeface="Tahoma" charset="0"/>
              </a:rPr>
              <a:t> </a:t>
            </a:r>
            <a:r>
              <a:rPr lang="en-US" sz="1800" dirty="0">
                <a:latin typeface="Tahoma" charset="0"/>
              </a:rPr>
              <a:t>u </a:t>
            </a:r>
            <a:r>
              <a:rPr lang="en-US" sz="1800" dirty="0" err="1">
                <a:latin typeface="Tahoma" charset="0"/>
              </a:rPr>
              <a:t>ovom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obliku</a:t>
            </a:r>
            <a:r>
              <a:rPr lang="en-US" sz="1800" dirty="0">
                <a:latin typeface="Tahoma" charset="0"/>
              </a:rPr>
              <a:t> </a:t>
            </a:r>
            <a:r>
              <a:rPr lang="sr-Latn-CS" sz="1800" dirty="0">
                <a:latin typeface="Tahoma" charset="0"/>
              </a:rPr>
              <a:t>štampa string koji joj je prvi argument‚ </a:t>
            </a:r>
            <a:r>
              <a:rPr lang="sr-Latn-CS" sz="1800" dirty="0" smtClean="0">
                <a:latin typeface="Tahoma" charset="0"/>
              </a:rPr>
              <a:t>dok se umjesto parova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%slovo</a:t>
            </a:r>
            <a:r>
              <a:rPr lang="sr-Latn-CS" sz="1800" dirty="0" smtClean="0">
                <a:latin typeface="Tahoma" charset="0"/>
              </a:rPr>
              <a:t> štampa vrijednost argumenata nakon stringa (ide se redom). </a:t>
            </a:r>
            <a:r>
              <a:rPr lang="sr-Latn-CS" sz="1800" dirty="0">
                <a:latin typeface="Tahoma" charset="0"/>
              </a:rPr>
              <a:t>Tako se umjesto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%d</a:t>
            </a:r>
            <a:r>
              <a:rPr lang="sr-Latn-CS" sz="1800" dirty="0">
                <a:latin typeface="Tahoma" charset="0"/>
              </a:rPr>
              <a:t> štampa promjenljiva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x</a:t>
            </a:r>
            <a:r>
              <a:rPr lang="sr-Latn-CS" sz="1800" dirty="0">
                <a:latin typeface="Tahoma" charset="0"/>
              </a:rPr>
              <a:t> i to kao cjelobrojna (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%d </a:t>
            </a:r>
            <a:r>
              <a:rPr lang="sr-Latn-CS" sz="1800" dirty="0">
                <a:latin typeface="Tahoma" charset="0"/>
              </a:rPr>
              <a:t>znači štampaj kao cjelobrojnu promjenljivu).</a:t>
            </a:r>
            <a:endParaRPr lang="en-US" sz="1800" dirty="0">
              <a:latin typeface="Tahoma" charset="0"/>
            </a:endParaRPr>
          </a:p>
        </p:txBody>
      </p:sp>
      <p:sp>
        <p:nvSpPr>
          <p:cNvPr id="5128" name="AutoShape 8"/>
          <p:cNvSpPr>
            <a:spLocks/>
          </p:cNvSpPr>
          <p:nvPr/>
        </p:nvSpPr>
        <p:spPr bwMode="auto">
          <a:xfrm rot="-5400000">
            <a:off x="3082516" y="3710531"/>
            <a:ext cx="137592" cy="2590800"/>
          </a:xfrm>
          <a:prstGeom prst="leftBrace">
            <a:avLst>
              <a:gd name="adj1" fmla="val 70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>
            <a:off x="3151312" y="5083436"/>
            <a:ext cx="628600" cy="505804"/>
          </a:xfrm>
          <a:custGeom>
            <a:avLst/>
            <a:gdLst>
              <a:gd name="T0" fmla="*/ 0 w 1296"/>
              <a:gd name="T1" fmla="*/ 0 h 192"/>
              <a:gd name="T2" fmla="*/ 0 w 1296"/>
              <a:gd name="T3" fmla="*/ 136088438 h 192"/>
              <a:gd name="T4" fmla="*/ 2147483647 w 1296"/>
              <a:gd name="T5" fmla="*/ 136088438 h 192"/>
              <a:gd name="T6" fmla="*/ 2147483647 w 1296"/>
              <a:gd name="T7" fmla="*/ 272176875 h 1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6" h="192">
                <a:moveTo>
                  <a:pt x="0" y="0"/>
                </a:moveTo>
                <a:lnTo>
                  <a:pt x="0" y="96"/>
                </a:lnTo>
                <a:lnTo>
                  <a:pt x="1296" y="96"/>
                </a:lnTo>
                <a:lnTo>
                  <a:pt x="1296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600100" y="3376448"/>
            <a:ext cx="2308212" cy="646331"/>
          </a:xfrm>
          <a:prstGeom prst="rect">
            <a:avLst/>
          </a:prstGeom>
          <a:noFill/>
          <a:ln w="9525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3333CC"/>
                </a:solidFill>
                <a:latin typeface="Tahoma" charset="0"/>
              </a:rPr>
              <a:t>Znak za novi red </a:t>
            </a:r>
            <a:r>
              <a:rPr lang="sr-Latn-CS" sz="1800" dirty="0" smtClean="0">
                <a:solidFill>
                  <a:srgbClr val="3333CC"/>
                </a:solidFill>
                <a:latin typeface="Tahoma" charset="0"/>
              </a:rPr>
              <a:t>se često koristi u printf</a:t>
            </a:r>
            <a:r>
              <a:rPr lang="sr-Latn-CS" sz="1800" dirty="0">
                <a:solidFill>
                  <a:srgbClr val="3333CC"/>
                </a:solidFill>
                <a:latin typeface="Tahoma" charset="0"/>
              </a:rPr>
              <a:t>.</a:t>
            </a:r>
            <a:endParaRPr lang="en-US" sz="1800" dirty="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660232" y="4510861"/>
            <a:ext cx="2308212" cy="646331"/>
          </a:xfrm>
          <a:prstGeom prst="rect">
            <a:avLst/>
          </a:prstGeom>
          <a:noFill/>
          <a:ln w="9525">
            <a:solidFill>
              <a:srgbClr val="3333CC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%slovo</a:t>
            </a:r>
            <a:r>
              <a:rPr lang="sr-Latn-CS" sz="1800" dirty="0" smtClean="0">
                <a:solidFill>
                  <a:srgbClr val="00B050"/>
                </a:solidFill>
                <a:latin typeface="Tahoma" charset="0"/>
              </a:rPr>
              <a:t> se naziva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specifikator formata</a:t>
            </a:r>
            <a:r>
              <a:rPr lang="sr-Latn-CS" sz="1800" dirty="0" smtClean="0">
                <a:solidFill>
                  <a:srgbClr val="00B050"/>
                </a:solidFill>
                <a:latin typeface="Tahoma" charset="0"/>
              </a:rPr>
              <a:t>.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4593" y="2132856"/>
            <a:ext cx="8784976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Očekuje se da broj argumenta nakon stringa u </a:t>
            </a:r>
            <a:r>
              <a:rPr lang="en-US" sz="2200" dirty="0" err="1" smtClean="0"/>
              <a:t>funkciji</a:t>
            </a:r>
            <a:r>
              <a:rPr lang="en-US" sz="2200" dirty="0" smtClean="0"/>
              <a:t> </a:t>
            </a:r>
            <a:r>
              <a:rPr lang="sr-Latn-CS" sz="2200" dirty="0" smtClean="0">
                <a:solidFill>
                  <a:srgbClr val="FF0000"/>
                </a:solidFill>
              </a:rPr>
              <a:t>printf</a:t>
            </a:r>
            <a:r>
              <a:rPr lang="sr-Latn-CS" sz="2200" dirty="0" smtClean="0"/>
              <a:t> bude jednak broju specifikatora formata.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 smtClean="0"/>
              <a:t>A</a:t>
            </a:r>
            <a:r>
              <a:rPr lang="sr-Latn-CS" sz="2200" dirty="0" smtClean="0"/>
              <a:t>rgumenti printf-a: </a:t>
            </a:r>
            <a:r>
              <a:rPr lang="sr-Latn-CS" sz="2200" dirty="0" smtClean="0">
                <a:solidFill>
                  <a:schemeClr val="accent1"/>
                </a:solidFill>
              </a:rPr>
              <a:t>promjenljive</a:t>
            </a:r>
            <a:r>
              <a:rPr lang="sr-Latn-CS" sz="2200" dirty="0" smtClean="0"/>
              <a:t>, </a:t>
            </a:r>
            <a:r>
              <a:rPr lang="sr-Latn-CS" sz="2200" dirty="0" smtClean="0">
                <a:solidFill>
                  <a:srgbClr val="FF0000"/>
                </a:solidFill>
              </a:rPr>
              <a:t>izrazi</a:t>
            </a:r>
            <a:r>
              <a:rPr lang="sr-Latn-CS" sz="2200" dirty="0" smtClean="0"/>
              <a:t>, </a:t>
            </a:r>
            <a:r>
              <a:rPr lang="sr-Latn-CS" sz="2200" dirty="0" smtClean="0">
                <a:solidFill>
                  <a:srgbClr val="3333CC"/>
                </a:solidFill>
              </a:rPr>
              <a:t>konstante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chemeClr val="accent2"/>
                </a:solidFill>
              </a:rPr>
              <a:t>pozivi funkcija</a:t>
            </a:r>
            <a:r>
              <a:rPr lang="sr-Latn-CS" sz="22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Specifikatori formata imaju sljedeće značenje: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%d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FF0000"/>
                </a:solidFill>
              </a:rPr>
              <a:t>%i</a:t>
            </a:r>
            <a:r>
              <a:rPr lang="sr-Latn-CS" sz="2000" dirty="0" smtClean="0"/>
              <a:t> cijeli brojevi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>
                <a:solidFill>
                  <a:srgbClr val="FF0000"/>
                </a:solidFill>
              </a:rPr>
              <a:t>%bd</a:t>
            </a:r>
            <a:r>
              <a:rPr lang="sr-Latn-CS" sz="2000" dirty="0"/>
              <a:t> cijeli broj sa </a:t>
            </a:r>
            <a:r>
              <a:rPr lang="sr-Latn-CS" sz="2000" dirty="0">
                <a:solidFill>
                  <a:srgbClr val="FF0000"/>
                </a:solidFill>
              </a:rPr>
              <a:t>b</a:t>
            </a:r>
            <a:r>
              <a:rPr lang="sr-Latn-CS" sz="2000" dirty="0"/>
              <a:t> cifara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>
                <a:solidFill>
                  <a:srgbClr val="FF0000"/>
                </a:solidFill>
              </a:rPr>
              <a:t>%o</a:t>
            </a:r>
            <a:r>
              <a:rPr lang="sr-Latn-CS" sz="2000" dirty="0"/>
              <a:t> oktalni zapis cijelog broja</a:t>
            </a:r>
            <a:r>
              <a:rPr lang="en-US" sz="2000" dirty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%x</a:t>
            </a:r>
            <a:r>
              <a:rPr lang="sr-Latn-CS" sz="2000" dirty="0">
                <a:solidFill>
                  <a:srgbClr val="FF0000"/>
                </a:solidFill>
              </a:rPr>
              <a:t>, </a:t>
            </a:r>
            <a:r>
              <a:rPr lang="sr-Latn-CS" sz="2000" dirty="0" smtClean="0">
                <a:solidFill>
                  <a:srgbClr val="FF0000"/>
                </a:solidFill>
              </a:rPr>
              <a:t>%X, %#X</a:t>
            </a:r>
            <a:r>
              <a:rPr lang="sr-Latn-CS" sz="2000" dirty="0" smtClean="0"/>
              <a:t> heks. </a:t>
            </a:r>
            <a:r>
              <a:rPr lang="sr-Latn-CS" sz="2000" dirty="0"/>
              <a:t>zapis cijelog </a:t>
            </a:r>
            <a:r>
              <a:rPr lang="sr-Latn-CS" sz="2000" dirty="0" smtClean="0"/>
              <a:t>broja (mala i velika slova, sa oznakom </a:t>
            </a:r>
            <a:r>
              <a:rPr lang="sr-Latn-CS" sz="2000" dirty="0" smtClean="0">
                <a:solidFill>
                  <a:srgbClr val="FF0000"/>
                </a:solidFill>
              </a:rPr>
              <a:t>0x</a:t>
            </a:r>
            <a:r>
              <a:rPr lang="sr-Latn-CS" sz="2000" dirty="0" smtClean="0"/>
              <a:t> ispred broja, respektivno)</a:t>
            </a:r>
            <a:r>
              <a:rPr lang="en-US" sz="2000" dirty="0" smtClean="0"/>
              <a:t>,</a:t>
            </a:r>
            <a:r>
              <a:rPr lang="sr-Latn-ME" sz="2000" dirty="0" smtClean="0"/>
              <a:t> </a:t>
            </a:r>
            <a:endParaRPr lang="sr-Latn-CS" sz="2000" dirty="0"/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</a:t>
            </a:r>
            <a:r>
              <a:rPr lang="sr-Latn-CS" sz="2000" dirty="0">
                <a:solidFill>
                  <a:srgbClr val="FF0000"/>
                </a:solidFill>
              </a:rPr>
              <a:t>f</a:t>
            </a:r>
            <a:r>
              <a:rPr lang="sr-Latn-CS" sz="2000" dirty="0"/>
              <a:t> realni brojevi</a:t>
            </a:r>
            <a:r>
              <a:rPr lang="en-US" sz="2000" dirty="0" smtClean="0"/>
              <a:t>,</a:t>
            </a:r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%.</a:t>
            </a:r>
            <a:r>
              <a:rPr lang="sr-Latn-CS" sz="2000" dirty="0">
                <a:solidFill>
                  <a:srgbClr val="FF0000"/>
                </a:solidFill>
              </a:rPr>
              <a:t>bf</a:t>
            </a:r>
            <a:r>
              <a:rPr lang="sr-Latn-CS" sz="2000" dirty="0"/>
              <a:t> realni broj sa </a:t>
            </a:r>
            <a:r>
              <a:rPr lang="sr-Latn-CS" sz="2000" dirty="0" smtClean="0">
                <a:solidFill>
                  <a:srgbClr val="FF0000"/>
                </a:solidFill>
              </a:rPr>
              <a:t>b</a:t>
            </a:r>
            <a:r>
              <a:rPr lang="sr-Latn-CS" sz="2000" dirty="0" smtClean="0"/>
              <a:t> </a:t>
            </a:r>
            <a:r>
              <a:rPr lang="sr-Latn-CS" sz="2000" dirty="0"/>
              <a:t>decimalnih </a:t>
            </a:r>
            <a:r>
              <a:rPr lang="sr-Latn-CS" sz="2000" dirty="0" smtClean="0"/>
              <a:t>mjesta</a:t>
            </a:r>
            <a:r>
              <a:rPr lang="en-US" sz="2000" dirty="0" smtClean="0"/>
              <a:t>,</a:t>
            </a:r>
            <a:endParaRPr lang="sr-Latn-CS" sz="2000" dirty="0"/>
          </a:p>
          <a:p>
            <a:pPr marL="539750" lvl="1" indent="-2032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>
                <a:solidFill>
                  <a:srgbClr val="FF0000"/>
                </a:solidFill>
              </a:rPr>
              <a:t>%a.bf</a:t>
            </a:r>
            <a:r>
              <a:rPr lang="sr-Latn-CS" sz="2000" dirty="0"/>
              <a:t> realni broj </a:t>
            </a:r>
            <a:r>
              <a:rPr lang="sr-Latn-CS" sz="2000" dirty="0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ukupno</a:t>
            </a:r>
            <a:r>
              <a:rPr lang="sr-Latn-CS" sz="2000" dirty="0" smtClean="0"/>
              <a:t> </a:t>
            </a:r>
            <a:r>
              <a:rPr lang="sr-Latn-CS" sz="2000" dirty="0">
                <a:solidFill>
                  <a:srgbClr val="FF0000"/>
                </a:solidFill>
              </a:rPr>
              <a:t>a</a:t>
            </a:r>
            <a:r>
              <a:rPr lang="sr-Latn-CS" sz="2000" dirty="0"/>
              <a:t> pozicija i </a:t>
            </a:r>
            <a:r>
              <a:rPr lang="sr-Latn-CS" sz="2000" dirty="0">
                <a:solidFill>
                  <a:srgbClr val="FF0000"/>
                </a:solidFill>
              </a:rPr>
              <a:t>b</a:t>
            </a:r>
            <a:r>
              <a:rPr lang="sr-Latn-CS" sz="2000" dirty="0"/>
              <a:t> decimalnih mjesta, podrazumjeva se </a:t>
            </a:r>
            <a:r>
              <a:rPr lang="en-US" sz="2000" dirty="0">
                <a:solidFill>
                  <a:srgbClr val="FF0000"/>
                </a:solidFill>
              </a:rPr>
              <a:t>a&gt;b</a:t>
            </a:r>
            <a:r>
              <a:rPr lang="en-US" sz="2000" dirty="0"/>
              <a:t> (</a:t>
            </a:r>
            <a:r>
              <a:rPr lang="en-US" sz="2000" dirty="0" err="1"/>
              <a:t>pozicije</a:t>
            </a:r>
            <a:r>
              <a:rPr lang="en-US" sz="2000" dirty="0"/>
              <a:t> </a:t>
            </a:r>
            <a:r>
              <a:rPr lang="en-US" sz="2000" dirty="0" err="1"/>
              <a:t>uklju</a:t>
            </a:r>
            <a:r>
              <a:rPr lang="sr-Latn-CS" sz="2000" dirty="0"/>
              <a:t>čuju predznak, tačku i sve cifre</a:t>
            </a:r>
            <a:r>
              <a:rPr lang="sr-Latn-CS" sz="2000" dirty="0" smtClean="0"/>
              <a:t>)</a:t>
            </a:r>
            <a:r>
              <a:rPr lang="sr-Latn-ME" sz="2000" dirty="0"/>
              <a:t>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</a:t>
            </a:r>
            <a:r>
              <a:rPr lang="sr-Latn-CS" smtClean="0"/>
              <a:t> </a:t>
            </a:r>
            <a:r>
              <a:rPr lang="sr-Latn-CS" smtClean="0">
                <a:solidFill>
                  <a:srgbClr val="FF0000"/>
                </a:solidFill>
              </a:rPr>
              <a:t>printf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15438"/>
            <a:ext cx="8807450" cy="468052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200" dirty="0" smtClean="0"/>
              <a:t>Nastavljamo sa specifikatorima formata:</a:t>
            </a:r>
            <a:endParaRPr lang="en-US" sz="2200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5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%e</a:t>
            </a:r>
            <a:r>
              <a:rPr lang="sr-Latn-CS" sz="2000" dirty="0" smtClean="0"/>
              <a:t> eksponencijalni zapis realnih brojeva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CS" sz="2000" dirty="0" smtClean="0">
                <a:solidFill>
                  <a:srgbClr val="FF0000"/>
                </a:solidFill>
              </a:rPr>
              <a:t>%g</a:t>
            </a:r>
            <a:r>
              <a:rPr lang="sr-Latn-CS" sz="2000" dirty="0" smtClean="0"/>
              <a:t> realni brojevi u kompaktnom zapisu (završne nule nisu uključene i ne prikazuje se decimalna tačka kod cijelih brojeva)</a:t>
            </a:r>
            <a:r>
              <a:rPr lang="en-US" sz="2000" dirty="0" smtClean="0"/>
              <a:t>,</a:t>
            </a:r>
          </a:p>
          <a:p>
            <a:pPr lvl="1" eaLnBrk="1" hangingPunct="1">
              <a:lnSpc>
                <a:spcPct val="95000"/>
              </a:lnSpc>
            </a:pPr>
            <a:r>
              <a:rPr lang="sr-Latn-CS" sz="2000" dirty="0">
                <a:solidFill>
                  <a:srgbClr val="FF0000"/>
                </a:solidFill>
              </a:rPr>
              <a:t>%s</a:t>
            </a:r>
            <a:r>
              <a:rPr lang="sr-Latn-CS" sz="2000" dirty="0"/>
              <a:t> stringovi</a:t>
            </a:r>
            <a:r>
              <a:rPr lang="en-US" sz="2000" dirty="0"/>
              <a:t>,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%p</a:t>
            </a:r>
            <a:r>
              <a:rPr lang="sr-Latn-CS" sz="2000" dirty="0" smtClean="0"/>
              <a:t> pokazivač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200" dirty="0" smtClean="0"/>
              <a:t>Rekli smo da argument </a:t>
            </a:r>
            <a:r>
              <a:rPr lang="en-US" sz="2200" dirty="0" err="1" smtClean="0"/>
              <a:t>funkcije</a:t>
            </a:r>
            <a:r>
              <a:rPr lang="en-US" sz="2200" dirty="0" smtClean="0"/>
              <a:t> </a:t>
            </a:r>
            <a:r>
              <a:rPr lang="sr-Latn-CS" sz="2200" dirty="0" smtClean="0"/>
              <a:t>može biti izraz. Na 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200" dirty="0" smtClean="0">
                <a:solidFill>
                  <a:srgbClr val="3333CC"/>
                </a:solidFill>
              </a:rPr>
              <a:t>printf</a:t>
            </a:r>
            <a:r>
              <a:rPr lang="sr-Latn-CS" sz="2200" dirty="0">
                <a:solidFill>
                  <a:srgbClr val="3333CC"/>
                </a:solidFill>
              </a:rPr>
              <a:t>("%</a:t>
            </a:r>
            <a:r>
              <a:rPr lang="sr-Latn-CS" sz="2200" dirty="0" smtClean="0">
                <a:solidFill>
                  <a:srgbClr val="3333CC"/>
                </a:solidFill>
              </a:rPr>
              <a:t>d</a:t>
            </a:r>
            <a:r>
              <a:rPr lang="en-US" sz="2200" dirty="0" smtClean="0">
                <a:solidFill>
                  <a:srgbClr val="3333CC"/>
                </a:solidFill>
              </a:rPr>
              <a:t>\n</a:t>
            </a:r>
            <a:r>
              <a:rPr lang="sr-Latn-CS" sz="2200" dirty="0">
                <a:solidFill>
                  <a:srgbClr val="3333CC"/>
                </a:solidFill>
              </a:rPr>
              <a:t>"</a:t>
            </a:r>
            <a:r>
              <a:rPr lang="en-US" sz="2200" dirty="0" smtClean="0">
                <a:solidFill>
                  <a:srgbClr val="3333CC"/>
                </a:solidFill>
              </a:rPr>
              <a:t>,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j++</a:t>
            </a:r>
            <a:r>
              <a:rPr lang="en-US" sz="2200" dirty="0" smtClean="0">
                <a:solidFill>
                  <a:srgbClr val="3333CC"/>
                </a:solidFill>
              </a:rPr>
              <a:t>);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B050"/>
                </a:solidFill>
              </a:rPr>
              <a:t>/</a:t>
            </a:r>
            <a:r>
              <a:rPr lang="en-US" sz="2200" dirty="0">
                <a:solidFill>
                  <a:srgbClr val="00B050"/>
                </a:solidFill>
              </a:rPr>
              <a:t>/</a:t>
            </a:r>
            <a:r>
              <a:rPr lang="sr-Latn-ME" sz="2200" dirty="0" smtClean="0">
                <a:solidFill>
                  <a:srgbClr val="00B050"/>
                </a:solidFill>
              </a:rPr>
              <a:t> </a:t>
            </a:r>
            <a:r>
              <a:rPr lang="sr-Latn-CS" sz="2200" dirty="0" smtClean="0">
                <a:solidFill>
                  <a:srgbClr val="00B050"/>
                </a:solidFill>
              </a:rPr>
              <a:t>štampa j, a zatim uvećava</a:t>
            </a:r>
            <a:r>
              <a:rPr lang="en-US" sz="2200" dirty="0" smtClean="0">
                <a:solidFill>
                  <a:srgbClr val="00B050"/>
                </a:solidFill>
              </a:rPr>
              <a:t> j</a:t>
            </a:r>
            <a:r>
              <a:rPr lang="sr-Latn-CS" sz="2200" dirty="0" smtClean="0">
                <a:solidFill>
                  <a:srgbClr val="00B050"/>
                </a:solidFill>
              </a:rPr>
              <a:t> za 1</a:t>
            </a:r>
          </a:p>
          <a:p>
            <a:pPr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CS" sz="2200" dirty="0" smtClean="0">
                <a:solidFill>
                  <a:srgbClr val="FF0000"/>
                </a:solidFill>
              </a:rPr>
              <a:t>Prilikom upotrebe izraza kao argumenata oprez!</a:t>
            </a:r>
            <a:r>
              <a:rPr lang="sr-Latn-CS" sz="2200" dirty="0" smtClean="0"/>
              <a:t> Na 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buNone/>
            </a:pPr>
            <a:r>
              <a:rPr lang="sr-Latn-CS" sz="2200" dirty="0" smtClean="0">
                <a:solidFill>
                  <a:srgbClr val="3333CC"/>
                </a:solidFill>
              </a:rPr>
              <a:t>j=1;</a:t>
            </a:r>
            <a:br>
              <a:rPr lang="sr-Latn-CS" sz="2200" dirty="0" smtClean="0">
                <a:solidFill>
                  <a:srgbClr val="3333CC"/>
                </a:solidFill>
              </a:rPr>
            </a:br>
            <a:r>
              <a:rPr lang="sr-Latn-CS" sz="2200" dirty="0" smtClean="0">
                <a:solidFill>
                  <a:srgbClr val="3333CC"/>
                </a:solidFill>
              </a:rPr>
              <a:t>printf</a:t>
            </a:r>
            <a:r>
              <a:rPr lang="sr-Latn-CS" sz="2200" dirty="0">
                <a:solidFill>
                  <a:srgbClr val="3333CC"/>
                </a:solidFill>
              </a:rPr>
              <a:t>("%</a:t>
            </a:r>
            <a:r>
              <a:rPr lang="sr-Latn-CS" sz="2200" dirty="0" smtClean="0">
                <a:solidFill>
                  <a:srgbClr val="3333CC"/>
                </a:solidFill>
              </a:rPr>
              <a:t>d %d</a:t>
            </a:r>
            <a:r>
              <a:rPr lang="en-US" sz="2200" dirty="0" smtClean="0">
                <a:solidFill>
                  <a:srgbClr val="3333CC"/>
                </a:solidFill>
              </a:rPr>
              <a:t>\n</a:t>
            </a:r>
            <a:r>
              <a:rPr lang="sr-Latn-CS" sz="2200" dirty="0">
                <a:solidFill>
                  <a:srgbClr val="3333CC"/>
                </a:solidFill>
              </a:rPr>
              <a:t>"</a:t>
            </a:r>
            <a:r>
              <a:rPr lang="en-US" sz="2200" dirty="0" smtClean="0">
                <a:solidFill>
                  <a:srgbClr val="3333CC"/>
                </a:solidFill>
              </a:rPr>
              <a:t>,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j,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j++</a:t>
            </a:r>
            <a:r>
              <a:rPr lang="en-US" sz="2200" dirty="0" smtClean="0">
                <a:solidFill>
                  <a:srgbClr val="3333CC"/>
                </a:solidFill>
              </a:rPr>
              <a:t>); </a:t>
            </a:r>
            <a:r>
              <a:rPr lang="en-US" sz="2200" dirty="0" smtClean="0">
                <a:solidFill>
                  <a:srgbClr val="00B050"/>
                </a:solidFill>
              </a:rPr>
              <a:t>//</a:t>
            </a:r>
            <a:r>
              <a:rPr lang="sr-Latn-ME" sz="2200" dirty="0" smtClean="0">
                <a:solidFill>
                  <a:srgbClr val="00B050"/>
                </a:solidFill>
              </a:rPr>
              <a:t> </a:t>
            </a:r>
            <a:r>
              <a:rPr lang="sr-Latn-CS" sz="2200" dirty="0" smtClean="0">
                <a:solidFill>
                  <a:srgbClr val="00B050"/>
                </a:solidFill>
              </a:rPr>
              <a:t>štampa </a:t>
            </a:r>
            <a:r>
              <a:rPr lang="en-US" sz="2200" dirty="0">
                <a:solidFill>
                  <a:srgbClr val="00B050"/>
                </a:solidFill>
              </a:rPr>
              <a:t>2</a:t>
            </a:r>
            <a:r>
              <a:rPr lang="sr-Latn-CS" sz="2200" dirty="0">
                <a:solidFill>
                  <a:srgbClr val="00B050"/>
                </a:solidFill>
              </a:rPr>
              <a:t> </a:t>
            </a:r>
            <a:r>
              <a:rPr lang="en-US" sz="2200" dirty="0">
                <a:solidFill>
                  <a:srgbClr val="00B050"/>
                </a:solidFill>
              </a:rPr>
              <a:t>pa </a:t>
            </a:r>
            <a:r>
              <a:rPr lang="en-US" sz="2200" dirty="0" smtClean="0">
                <a:solidFill>
                  <a:srgbClr val="00B050"/>
                </a:solidFill>
              </a:rPr>
              <a:t>1</a:t>
            </a:r>
            <a:endParaRPr lang="en-US" sz="2200" dirty="0">
              <a:solidFill>
                <a:srgbClr val="00B050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403648" y="6165304"/>
            <a:ext cx="63367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>
                <a:latin typeface="Tahoma" charset="0"/>
              </a:rPr>
              <a:t>Po </a:t>
            </a:r>
            <a:r>
              <a:rPr lang="en-US" sz="1800" dirty="0" err="1">
                <a:latin typeface="Tahoma" charset="0"/>
              </a:rPr>
              <a:t>pravilu</a:t>
            </a:r>
            <a:r>
              <a:rPr lang="sr-Latn-CS" sz="1800" dirty="0">
                <a:latin typeface="Tahoma" charset="0"/>
              </a:rPr>
              <a:t>,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prvo</a:t>
            </a:r>
            <a:r>
              <a:rPr lang="en-US" sz="1800" dirty="0">
                <a:latin typeface="Tahoma" charset="0"/>
              </a:rPr>
              <a:t> se </a:t>
            </a:r>
            <a:r>
              <a:rPr lang="en-US" sz="1800" dirty="0" err="1">
                <a:latin typeface="Tahoma" charset="0"/>
              </a:rPr>
              <a:t>predaje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drugi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smtClean="0">
                <a:latin typeface="Tahoma" charset="0"/>
              </a:rPr>
              <a:t>argument</a:t>
            </a:r>
            <a:r>
              <a:rPr lang="sr-Latn-ME" sz="1800" dirty="0" smtClean="0">
                <a:latin typeface="Tahoma" charset="0"/>
              </a:rPr>
              <a:t> (</a:t>
            </a:r>
            <a:r>
              <a:rPr lang="sr-Latn-ME" sz="1800" dirty="0">
                <a:solidFill>
                  <a:srgbClr val="FF0000"/>
                </a:solidFill>
                <a:latin typeface="Tahoma" charset="0"/>
              </a:rPr>
              <a:t>j++</a:t>
            </a:r>
            <a:r>
              <a:rPr lang="sr-Latn-ME" sz="1800" dirty="0" smtClean="0">
                <a:latin typeface="Tahoma" charset="0"/>
              </a:rPr>
              <a:t>)</a:t>
            </a:r>
            <a:r>
              <a:rPr lang="en-US" sz="1800" dirty="0" smtClean="0">
                <a:latin typeface="Tahoma" charset="0"/>
              </a:rPr>
              <a:t>, </a:t>
            </a:r>
            <a:r>
              <a:rPr lang="en-US" sz="1800" dirty="0" err="1">
                <a:latin typeface="Tahoma" charset="0"/>
              </a:rPr>
              <a:t>kod</a:t>
            </a:r>
            <a:r>
              <a:rPr lang="en-US" sz="1800" dirty="0">
                <a:latin typeface="Tahoma" charset="0"/>
              </a:rPr>
              <a:t> </a:t>
            </a:r>
            <a:r>
              <a:rPr lang="en-US" sz="1800" dirty="0" err="1">
                <a:latin typeface="Tahoma" charset="0"/>
              </a:rPr>
              <a:t>njega</a:t>
            </a:r>
            <a:r>
              <a:rPr lang="en-US" sz="1800" dirty="0">
                <a:latin typeface="Tahoma" charset="0"/>
              </a:rPr>
              <a:t> do</a:t>
            </a:r>
            <a:r>
              <a:rPr lang="sr-Latn-CS" sz="1800" dirty="0">
                <a:latin typeface="Tahoma" charset="0"/>
              </a:rPr>
              <a:t>đe do uvećavanja 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800" dirty="0">
                <a:latin typeface="Tahoma" charset="0"/>
              </a:rPr>
              <a:t> i tek se onda preda prvi argument. </a:t>
            </a:r>
            <a:endParaRPr lang="en-US" sz="18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>
                <a:solidFill>
                  <a:srgbClr val="3333CC"/>
                </a:solidFill>
              </a:rPr>
              <a:t>scanf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050504"/>
            <a:ext cx="8503096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sz="2300" dirty="0" err="1" smtClean="0"/>
              <a:t>Funkcija</a:t>
            </a:r>
            <a:r>
              <a:rPr lang="en-US" sz="2300" dirty="0" smtClean="0"/>
              <a:t> </a:t>
            </a:r>
            <a:r>
              <a:rPr lang="sr-Latn-CS" sz="2300" dirty="0" smtClean="0">
                <a:solidFill>
                  <a:srgbClr val="3333CC"/>
                </a:solidFill>
              </a:rPr>
              <a:t>scanf</a:t>
            </a:r>
            <a:r>
              <a:rPr lang="sr-Latn-CS" sz="2300" dirty="0" smtClean="0"/>
              <a:t>, koja se koristi za unos podataka sa tastature, ima sljedeću sintaksu:</a:t>
            </a:r>
            <a:endParaRPr lang="sr-Latn-CS" sz="2300" dirty="0"/>
          </a:p>
          <a:p>
            <a:pPr marL="361950" indent="0" eaLnBrk="1" hangingPunct="1">
              <a:spcBef>
                <a:spcPts val="900"/>
              </a:spcBef>
              <a:buNone/>
            </a:pPr>
            <a:r>
              <a:rPr lang="sr-Latn-CS" sz="2300" dirty="0" smtClean="0">
                <a:solidFill>
                  <a:srgbClr val="3333CC"/>
                </a:solidFill>
              </a:rPr>
              <a:t>scanf</a:t>
            </a:r>
            <a:r>
              <a:rPr lang="sr-Latn-CS" sz="2300" dirty="0"/>
              <a:t>("</a:t>
            </a:r>
            <a:r>
              <a:rPr lang="sr-Latn-CS" sz="2300" dirty="0">
                <a:solidFill>
                  <a:srgbClr val="FF0000"/>
                </a:solidFill>
              </a:rPr>
              <a:t>%c%d</a:t>
            </a:r>
            <a:r>
              <a:rPr lang="sr-Latn-CS" sz="2300" dirty="0"/>
              <a:t>", </a:t>
            </a:r>
            <a:r>
              <a:rPr lang="sr-Latn-CS" sz="2300" dirty="0" smtClean="0">
                <a:solidFill>
                  <a:srgbClr val="00B050"/>
                </a:solidFill>
              </a:rPr>
              <a:t>&amp;kar</a:t>
            </a:r>
            <a:r>
              <a:rPr lang="sr-Latn-CS" sz="2300" dirty="0" smtClean="0"/>
              <a:t>, </a:t>
            </a:r>
            <a:r>
              <a:rPr lang="sr-Latn-CS" sz="2300" dirty="0" smtClean="0">
                <a:solidFill>
                  <a:srgbClr val="00B050"/>
                </a:solidFill>
              </a:rPr>
              <a:t>&amp;cb</a:t>
            </a:r>
            <a:r>
              <a:rPr lang="sr-Latn-CS" sz="2300" dirty="0" smtClean="0"/>
              <a:t>);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1639426" y="3276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Freeform 5"/>
          <p:cNvSpPr>
            <a:spLocks/>
          </p:cNvSpPr>
          <p:nvPr/>
        </p:nvSpPr>
        <p:spPr bwMode="auto">
          <a:xfrm>
            <a:off x="2274922" y="3285309"/>
            <a:ext cx="228600" cy="313426"/>
          </a:xfrm>
          <a:custGeom>
            <a:avLst/>
            <a:gdLst>
              <a:gd name="T0" fmla="*/ 362902500 w 144"/>
              <a:gd name="T1" fmla="*/ 0 h 288"/>
              <a:gd name="T2" fmla="*/ 362902500 w 144"/>
              <a:gd name="T3" fmla="*/ 725805000 h 288"/>
              <a:gd name="T4" fmla="*/ 0 w 144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4" h="288">
                <a:moveTo>
                  <a:pt x="144" y="0"/>
                </a:moveTo>
                <a:lnTo>
                  <a:pt x="144" y="288"/>
                </a:lnTo>
                <a:lnTo>
                  <a:pt x="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76346" y="3429000"/>
            <a:ext cx="2451438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 smtClean="0">
                <a:latin typeface="Tahoma" charset="0"/>
              </a:rPr>
              <a:t>Specifikatori formata </a:t>
            </a:r>
            <a:br>
              <a:rPr lang="sr-Latn-CS" sz="1700" dirty="0" smtClean="0">
                <a:latin typeface="Tahoma" charset="0"/>
              </a:rPr>
            </a:br>
            <a:r>
              <a:rPr lang="sr-Latn-CS" sz="1700" dirty="0" smtClean="0">
                <a:latin typeface="Tahoma" charset="0"/>
              </a:rPr>
              <a:t>za tipove promjenljivih </a:t>
            </a:r>
            <a:r>
              <a:rPr lang="sr-Latn-CS" sz="1700" dirty="0">
                <a:latin typeface="Tahoma" charset="0"/>
              </a:rPr>
              <a:t>koje se </a:t>
            </a:r>
            <a:r>
              <a:rPr lang="sr-Latn-CS" sz="1700" dirty="0" smtClean="0">
                <a:latin typeface="Tahoma" charset="0"/>
              </a:rPr>
              <a:t>učitavaju, ovdje </a:t>
            </a:r>
            <a:r>
              <a:rPr lang="sr-Latn-CS" sz="1700" dirty="0">
                <a:latin typeface="Tahoma" charset="0"/>
              </a:rPr>
              <a:t>karakter i cijeli broj.</a:t>
            </a:r>
            <a:endParaRPr lang="en-US" sz="1700" dirty="0">
              <a:latin typeface="Tahoma" charset="0"/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2953320" y="3285226"/>
            <a:ext cx="111762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3563664" y="3285226"/>
            <a:ext cx="457200" cy="304800"/>
          </a:xfrm>
          <a:custGeom>
            <a:avLst/>
            <a:gdLst>
              <a:gd name="T0" fmla="*/ 0 w 288"/>
              <a:gd name="T1" fmla="*/ 0 h 192"/>
              <a:gd name="T2" fmla="*/ 0 w 288"/>
              <a:gd name="T3" fmla="*/ 483870000 h 192"/>
              <a:gd name="T4" fmla="*/ 725805000 w 288"/>
              <a:gd name="T5" fmla="*/ 483870000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192">
                <a:moveTo>
                  <a:pt x="0" y="0"/>
                </a:move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962400" y="3389806"/>
            <a:ext cx="4864224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&amp;kar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i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&amp;cb</a:t>
            </a:r>
            <a:r>
              <a:rPr lang="sr-Latn-CS" sz="1700" dirty="0" smtClean="0">
                <a:latin typeface="Tahoma" charset="0"/>
              </a:rPr>
              <a:t> predstavljaju </a:t>
            </a:r>
            <a:r>
              <a:rPr lang="sr-Latn-CS" sz="1700" dirty="0">
                <a:latin typeface="Tahoma" charset="0"/>
              </a:rPr>
              <a:t>adrese promjenljivih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kar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i 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cb</a:t>
            </a:r>
            <a:r>
              <a:rPr lang="sr-Latn-CS" sz="1700" dirty="0" smtClean="0">
                <a:latin typeface="Tahoma" charset="0"/>
              </a:rPr>
              <a:t>, </a:t>
            </a:r>
            <a:r>
              <a:rPr lang="sr-Latn-CS" sz="1700" dirty="0">
                <a:latin typeface="Tahoma" charset="0"/>
              </a:rPr>
              <a:t>a ono što se unese sa tastature </a:t>
            </a:r>
            <a:r>
              <a:rPr lang="sr-Latn-CS" sz="1700" dirty="0" smtClean="0">
                <a:latin typeface="Tahoma" charset="0"/>
              </a:rPr>
              <a:t>smješta se </a:t>
            </a:r>
            <a:r>
              <a:rPr lang="sr-Latn-CS" sz="1700" dirty="0">
                <a:latin typeface="Tahoma" charset="0"/>
              </a:rPr>
              <a:t>na </a:t>
            </a:r>
            <a:r>
              <a:rPr lang="sr-Latn-CS" sz="1700" dirty="0" smtClean="0">
                <a:latin typeface="Tahoma" charset="0"/>
              </a:rPr>
              <a:t>te adrese</a:t>
            </a:r>
            <a:r>
              <a:rPr lang="en-US" sz="1700" dirty="0" smtClean="0">
                <a:latin typeface="Tahoma" charset="0"/>
              </a:rPr>
              <a:t>.</a:t>
            </a:r>
            <a:endParaRPr lang="en-US" sz="1700" dirty="0">
              <a:latin typeface="Tahoma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362199" y="4574181"/>
            <a:ext cx="6581503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Podrazumjeva se da je broj </a:t>
            </a:r>
            <a:r>
              <a:rPr lang="sr-Latn-CS" sz="1700" dirty="0" smtClean="0">
                <a:latin typeface="Tahoma" charset="0"/>
              </a:rPr>
              <a:t>procenata </a:t>
            </a:r>
            <a:r>
              <a:rPr lang="sr-Latn-CS" sz="1700" dirty="0">
                <a:latin typeface="Tahoma" charset="0"/>
              </a:rPr>
              <a:t>jednak broju </a:t>
            </a:r>
            <a:r>
              <a:rPr lang="sr-Latn-CS" sz="1700" dirty="0" smtClean="0">
                <a:latin typeface="Tahoma" charset="0"/>
              </a:rPr>
              <a:t>adresa. </a:t>
            </a:r>
            <a:r>
              <a:rPr lang="sr-Latn-CS" sz="1700" dirty="0">
                <a:latin typeface="Tahoma" charset="0"/>
              </a:rPr>
              <a:t>Podrazumjeva se da su </a:t>
            </a:r>
            <a:r>
              <a:rPr lang="sr-Latn-CS" sz="1700" dirty="0" smtClean="0">
                <a:latin typeface="Tahoma" charset="0"/>
              </a:rPr>
              <a:t>procenti </a:t>
            </a:r>
            <a:r>
              <a:rPr lang="sr-Latn-CS" sz="1700" dirty="0">
                <a:latin typeface="Tahoma" charset="0"/>
              </a:rPr>
              <a:t>na pravilan način upareni sa tipovima promjenljivih koji se učitavaju. Ako ova dva “podrazumjevanja” nijesu </a:t>
            </a:r>
            <a:r>
              <a:rPr lang="sr-Latn-CS" sz="1700" dirty="0" smtClean="0">
                <a:latin typeface="Tahoma" charset="0"/>
              </a:rPr>
              <a:t>ispunjena, </a:t>
            </a:r>
            <a:r>
              <a:rPr lang="sr-Latn-CS" sz="1700" dirty="0">
                <a:latin typeface="Tahoma" charset="0"/>
              </a:rPr>
              <a:t>program vam i dalje može raditi, ali što će zapravo raditi i kakve će promjenljive učitati to nije sigurno. U svakom </a:t>
            </a:r>
            <a:r>
              <a:rPr lang="sr-Latn-CS" sz="1700" dirty="0" smtClean="0">
                <a:latin typeface="Tahoma" charset="0"/>
              </a:rPr>
              <a:t>slučaju, bolje je da </a:t>
            </a:r>
            <a:r>
              <a:rPr lang="sr-Latn-CS" sz="1700" dirty="0">
                <a:latin typeface="Tahoma" charset="0"/>
              </a:rPr>
              <a:t>vam program “pukne” na početku </a:t>
            </a:r>
            <a:r>
              <a:rPr lang="sr-Latn-CS" sz="1700" dirty="0" smtClean="0">
                <a:latin typeface="Tahoma" charset="0"/>
              </a:rPr>
              <a:t>izvršavanja, </a:t>
            </a:r>
            <a:r>
              <a:rPr lang="sr-Latn-CS" sz="1700" dirty="0">
                <a:latin typeface="Tahoma" charset="0"/>
              </a:rPr>
              <a:t>nego da završi sa izvršavanjem i produkuje besmislene rezultate.</a:t>
            </a:r>
            <a:endParaRPr lang="en-US" sz="17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Funkcija </a:t>
            </a:r>
            <a:r>
              <a:rPr lang="sr-Latn-CS" smtClean="0"/>
              <a:t>scanf i unos podataka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38536"/>
            <a:ext cx="87137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scanf čeka da unesete potreban broj podatak</a:t>
            </a:r>
            <a:r>
              <a:rPr lang="en-US" sz="2400" dirty="0" smtClean="0"/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zanemaruje bjeline i učitava samo podatke do unosa potrebnog broja podataka i pritiska na </a:t>
            </a:r>
            <a:r>
              <a:rPr lang="sr-Latn-CS" sz="2400" dirty="0" smtClean="0">
                <a:solidFill>
                  <a:srgbClr val="3333CC"/>
                </a:solidFill>
              </a:rPr>
              <a:t>Enter </a:t>
            </a:r>
            <a:r>
              <a:rPr lang="sr-Latn-CS" sz="2400" dirty="0" smtClean="0"/>
              <a:t>taster.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se očekuje unos 2 podatka, a vi unesete 1 i pritisnete Enter, neće se nastaviti dalje izvršavanje programa, već će</a:t>
            </a:r>
            <a:r>
              <a:rPr lang="en-US" sz="2400" dirty="0" smtClean="0"/>
              <a:t> s</a:t>
            </a:r>
            <a:r>
              <a:rPr lang="sr-Latn-CS" sz="2400" dirty="0" smtClean="0"/>
              <a:t>e i dalje čekati na dodatni podatak.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Što se dešava ako unesete tri podatka</a:t>
            </a:r>
            <a:r>
              <a:rPr lang="en-US" sz="2400" dirty="0" smtClean="0"/>
              <a:t>,</a:t>
            </a:r>
            <a:r>
              <a:rPr lang="sr-Latn-CS" sz="2400" dirty="0" smtClean="0"/>
              <a:t> a traže se dva? Prva dva podatka se iskoriste</a:t>
            </a:r>
            <a:r>
              <a:rPr lang="en-US" sz="2400" dirty="0" smtClean="0"/>
              <a:t>,</a:t>
            </a:r>
            <a:r>
              <a:rPr lang="sr-Latn-CS" sz="2400" dirty="0" smtClean="0"/>
              <a:t> dok se treći čuva u memoriji koja se naziva </a:t>
            </a:r>
            <a:r>
              <a:rPr lang="sr-Latn-CS" sz="2400" b="1" dirty="0" smtClean="0"/>
              <a:t>bafer</a:t>
            </a:r>
            <a:r>
              <a:rPr lang="sr-Latn-CS" sz="2400" dirty="0" smtClean="0"/>
              <a:t> i </a:t>
            </a:r>
            <a:r>
              <a:rPr lang="en-US" sz="2400" dirty="0" err="1" smtClean="0"/>
              <a:t>taj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</a:t>
            </a:r>
            <a:r>
              <a:rPr lang="en-US" sz="2400" dirty="0" smtClean="0"/>
              <a:t> je </a:t>
            </a:r>
            <a:r>
              <a:rPr lang="sr-Latn-CS" sz="2400" dirty="0" smtClean="0"/>
              <a:t>spreman da bude preuzet narednom funkcijom za unos.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Scanf - primjer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950"/>
            <a:ext cx="86106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scanf</a:t>
            </a:r>
            <a:r>
              <a:rPr lang="sr-Latn-CS" sz="2400" dirty="0"/>
              <a:t>("%</a:t>
            </a:r>
            <a:r>
              <a:rPr lang="sr-Latn-CS" sz="2400" dirty="0" smtClean="0"/>
              <a:t>d%d</a:t>
            </a:r>
            <a:r>
              <a:rPr lang="sr-Latn-CS" sz="2400" dirty="0"/>
              <a:t>",&amp;</a:t>
            </a:r>
            <a:r>
              <a:rPr lang="sr-Latn-CS" sz="2400" dirty="0" smtClean="0"/>
              <a:t>a,&amp;b);	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/</a:t>
            </a:r>
            <a:r>
              <a:rPr lang="sr-Latn-ME" sz="2000" dirty="0" smtClean="0">
                <a:solidFill>
                  <a:srgbClr val="00B050"/>
                </a:solidFill>
              </a:rPr>
              <a:t>/ </a:t>
            </a:r>
            <a:r>
              <a:rPr lang="en-US" sz="2000" dirty="0" err="1" smtClean="0">
                <a:solidFill>
                  <a:srgbClr val="00B050"/>
                </a:solidFill>
              </a:rPr>
              <a:t>ako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unesete</a:t>
            </a:r>
            <a:r>
              <a:rPr lang="en-US" sz="2000" dirty="0" smtClean="0">
                <a:solidFill>
                  <a:srgbClr val="00B050"/>
                </a:solidFill>
              </a:rPr>
              <a:t> 2 3 4</a:t>
            </a:r>
            <a:br>
              <a:rPr lang="en-US" sz="2000" dirty="0" smtClean="0">
                <a:solidFill>
                  <a:srgbClr val="00B050"/>
                </a:solidFill>
              </a:rPr>
            </a:br>
            <a:r>
              <a:rPr lang="sr-Latn-ME" sz="2400" dirty="0" smtClean="0">
                <a:solidFill>
                  <a:srgbClr val="3333CC"/>
                </a:solidFill>
              </a:rPr>
              <a:t>// neke naredbe</a:t>
            </a:r>
            <a:r>
              <a:rPr lang="en-US" sz="2400" dirty="0" smtClean="0"/>
              <a:t>		</a:t>
            </a:r>
            <a:r>
              <a:rPr lang="sr-Latn-ME" sz="2400" dirty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2 </a:t>
            </a:r>
            <a:r>
              <a:rPr lang="en-US" sz="2000" dirty="0" err="1">
                <a:solidFill>
                  <a:srgbClr val="00B050"/>
                </a:solidFill>
              </a:rPr>
              <a:t>i</a:t>
            </a:r>
            <a:r>
              <a:rPr lang="en-US" sz="2000" dirty="0">
                <a:solidFill>
                  <a:srgbClr val="00B050"/>
                </a:solidFill>
              </a:rPr>
              <a:t> 3 se </a:t>
            </a:r>
            <a:r>
              <a:rPr lang="en-US" sz="2000" dirty="0" err="1">
                <a:solidFill>
                  <a:srgbClr val="00B050"/>
                </a:solidFill>
              </a:rPr>
              <a:t>dodjeljuju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>
                <a:solidFill>
                  <a:srgbClr val="00B050"/>
                </a:solidFill>
              </a:rPr>
              <a:t>promjenljivim</a:t>
            </a:r>
            <a:r>
              <a:rPr lang="en-US" sz="2000" dirty="0">
                <a:solidFill>
                  <a:srgbClr val="00B050"/>
                </a:solidFill>
              </a:rPr>
              <a:t> a </a:t>
            </a:r>
            <a:r>
              <a:rPr lang="en-US" sz="2000" dirty="0" err="1">
                <a:solidFill>
                  <a:srgbClr val="00B050"/>
                </a:solidFill>
              </a:rPr>
              <a:t>i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b</a:t>
            </a:r>
            <a:endParaRPr lang="en-US" sz="2000" dirty="0">
              <a:solidFill>
                <a:srgbClr val="00B050"/>
              </a:solidFill>
            </a:endParaRPr>
          </a:p>
          <a:p>
            <a:pPr marL="357188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 smtClean="0"/>
              <a:t>scanf</a:t>
            </a:r>
            <a:r>
              <a:rPr lang="en-US" sz="2400" dirty="0" smtClean="0"/>
              <a:t>(</a:t>
            </a:r>
            <a:r>
              <a:rPr lang="sr-Latn-CS" sz="2400" dirty="0"/>
              <a:t>"</a:t>
            </a:r>
            <a:r>
              <a:rPr lang="en-US" sz="2400" dirty="0" smtClean="0"/>
              <a:t>%d</a:t>
            </a:r>
            <a:r>
              <a:rPr lang="sr-Latn-CS" sz="2400" dirty="0"/>
              <a:t>"</a:t>
            </a:r>
            <a:r>
              <a:rPr lang="en-US" sz="2400" dirty="0" smtClean="0"/>
              <a:t>,&amp;c);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00B050"/>
                </a:solidFill>
              </a:rPr>
              <a:t>sada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>
                <a:solidFill>
                  <a:srgbClr val="00B050"/>
                </a:solidFill>
              </a:rPr>
              <a:t>će nam se učiniti da je ova </a:t>
            </a:r>
            <a:r>
              <a:rPr lang="sr-Latn-CS" sz="2000" dirty="0" smtClean="0">
                <a:solidFill>
                  <a:srgbClr val="00B050"/>
                </a:solidFill>
              </a:rPr>
              <a:t>naredba</a:t>
            </a:r>
            <a:r>
              <a:rPr lang="en-US" sz="2000" dirty="0">
                <a:solidFill>
                  <a:srgbClr val="00B050"/>
                </a:solidFill>
              </a:rPr>
              <a:t>		</a:t>
            </a:r>
            <a:r>
              <a:rPr lang="en-US" sz="2000" dirty="0" smtClean="0">
                <a:solidFill>
                  <a:srgbClr val="00B050"/>
                </a:solidFill>
              </a:rPr>
              <a:t>	</a:t>
            </a:r>
            <a:r>
              <a:rPr lang="sr-Latn-ME" sz="2000" dirty="0" smtClean="0">
                <a:solidFill>
                  <a:srgbClr val="00B050"/>
                </a:solidFill>
              </a:rPr>
              <a:t>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preskočena</a:t>
            </a:r>
            <a:r>
              <a:rPr lang="sr-Latn-CS" sz="2000" dirty="0">
                <a:solidFill>
                  <a:srgbClr val="00B050"/>
                </a:solidFill>
              </a:rPr>
              <a:t>, a zapravo je </a:t>
            </a:r>
            <a:r>
              <a:rPr lang="sr-Latn-CS" sz="2000" dirty="0" smtClean="0">
                <a:solidFill>
                  <a:srgbClr val="00B050"/>
                </a:solidFill>
              </a:rPr>
              <a:t>zaostala 4</a:t>
            </a:r>
            <a:r>
              <a:rPr lang="sr-Latn-ME" sz="2000" dirty="0" smtClean="0">
                <a:solidFill>
                  <a:srgbClr val="00B050"/>
                </a:solidFill>
              </a:rPr>
              <a:t>, koja se </a:t>
            </a:r>
            <a:r>
              <a:rPr lang="en-US" sz="2000" dirty="0">
                <a:solidFill>
                  <a:srgbClr val="00B050"/>
                </a:solidFill>
              </a:rPr>
              <a:t>		</a:t>
            </a:r>
            <a:r>
              <a:rPr lang="sr-Latn-ME" sz="2000" dirty="0" smtClean="0">
                <a:solidFill>
                  <a:srgbClr val="00B050"/>
                </a:solidFill>
              </a:rPr>
              <a:t>		</a:t>
            </a:r>
            <a:r>
              <a:rPr lang="en-US" sz="2000" dirty="0" smtClean="0">
                <a:solidFill>
                  <a:srgbClr val="00B050"/>
                </a:solidFill>
              </a:rPr>
              <a:t>//</a:t>
            </a:r>
            <a:r>
              <a:rPr lang="sr-Latn-ME" sz="2000" dirty="0" smtClean="0">
                <a:solidFill>
                  <a:srgbClr val="00B050"/>
                </a:solidFill>
              </a:rPr>
              <a:t> nalazi u baferu, </a:t>
            </a:r>
            <a:r>
              <a:rPr lang="sr-Latn-CS" sz="2000" dirty="0" smtClean="0">
                <a:solidFill>
                  <a:srgbClr val="00B050"/>
                </a:solidFill>
              </a:rPr>
              <a:t>iskorišćena </a:t>
            </a:r>
            <a:r>
              <a:rPr lang="sr-Latn-CS" sz="2000" dirty="0">
                <a:solidFill>
                  <a:srgbClr val="00B050"/>
                </a:solidFill>
              </a:rPr>
              <a:t>i </a:t>
            </a:r>
            <a:r>
              <a:rPr lang="sr-Latn-CS" sz="2000" dirty="0" smtClean="0">
                <a:solidFill>
                  <a:srgbClr val="00B050"/>
                </a:solidFill>
              </a:rPr>
              <a:t>smještena </a:t>
            </a:r>
            <a:r>
              <a:rPr lang="sr-Latn-CS" sz="2000" dirty="0">
                <a:solidFill>
                  <a:srgbClr val="00B050"/>
                </a:solidFill>
              </a:rPr>
              <a:t>u </a:t>
            </a:r>
            <a:r>
              <a:rPr lang="sr-Latn-CS" sz="2000" dirty="0" smtClean="0">
                <a:solidFill>
                  <a:srgbClr val="00B050"/>
                </a:solidFill>
              </a:rPr>
              <a:t>c</a:t>
            </a:r>
            <a:endParaRPr lang="en-US" sz="2000" dirty="0">
              <a:solidFill>
                <a:srgbClr val="00B050"/>
              </a:solidFill>
            </a:endParaRP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sz="2400" dirty="0" err="1" smtClean="0"/>
              <a:t>Postoji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čin da se ovakav rad izbjegne</a:t>
            </a:r>
            <a:r>
              <a:rPr lang="en-US" sz="2400" dirty="0" smtClean="0"/>
              <a:t>,</a:t>
            </a:r>
            <a:r>
              <a:rPr lang="sr-Latn-CS" sz="2400" dirty="0" smtClean="0"/>
              <a:t> ali o tom potom.</a:t>
            </a:r>
          </a:p>
          <a:p>
            <a:pPr eaLnBrk="1" hangingPunct="1">
              <a:spcAft>
                <a:spcPts val="600"/>
              </a:spcAft>
            </a:pPr>
            <a:r>
              <a:rPr lang="sr-Latn-CS" sz="2400" dirty="0" smtClean="0"/>
              <a:t>Prije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se često postavlja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koja objašnjava korisniku koji se podatak od njega očekuje:</a:t>
            </a:r>
            <a:endParaRPr lang="en-US" sz="2400" dirty="0" smtClean="0"/>
          </a:p>
          <a:p>
            <a:pPr marL="354013" indent="0" eaLnBrk="1" hangingPunct="1"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>
                <a:solidFill>
                  <a:srgbClr val="3333CC"/>
                </a:solidFill>
              </a:rPr>
              <a:t>("Unesite </a:t>
            </a:r>
            <a:r>
              <a:rPr lang="sr-Latn-CS" sz="2400" dirty="0" smtClean="0">
                <a:solidFill>
                  <a:srgbClr val="3333CC"/>
                </a:solidFill>
              </a:rPr>
              <a:t>cijeli broj N:</a:t>
            </a:r>
            <a:r>
              <a:rPr lang="en-US" sz="2400" dirty="0" smtClean="0">
                <a:solidFill>
                  <a:srgbClr val="3333CC"/>
                </a:solidFill>
              </a:rPr>
              <a:t>\n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en-US" sz="2400" dirty="0" smtClean="0">
                <a:solidFill>
                  <a:srgbClr val="3333CC"/>
                </a:solidFill>
              </a:rPr>
              <a:t>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scanf</a:t>
            </a:r>
            <a:r>
              <a:rPr lang="en-US" sz="2400" dirty="0">
                <a:solidFill>
                  <a:srgbClr val="FF0000"/>
                </a:solidFill>
              </a:rPr>
              <a:t>("%</a:t>
            </a:r>
            <a:r>
              <a:rPr lang="en-US" sz="2400" dirty="0" err="1">
                <a:solidFill>
                  <a:srgbClr val="FF0000"/>
                </a:solidFill>
              </a:rPr>
              <a:t>d",&amp;</a:t>
            </a:r>
            <a:r>
              <a:rPr lang="en-US" sz="2400" dirty="0" err="1" smtClean="0">
                <a:solidFill>
                  <a:srgbClr val="FF0000"/>
                </a:solidFill>
              </a:rPr>
              <a:t>N</a:t>
            </a:r>
            <a:r>
              <a:rPr lang="en-US" sz="2400" dirty="0" smtClean="0">
                <a:solidFill>
                  <a:srgbClr val="FF0000"/>
                </a:solidFill>
              </a:rPr>
              <a:t>);</a:t>
            </a:r>
            <a:endParaRPr lang="sr-Latn-C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Struktura programa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9624"/>
            <a:ext cx="8668072" cy="3959696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Program u C-u se </a:t>
            </a:r>
            <a:r>
              <a:rPr lang="en-US" sz="2400" dirty="0" err="1" smtClean="0"/>
              <a:t>sastoji</a:t>
            </a:r>
            <a:r>
              <a:rPr lang="en-US" sz="2400" dirty="0" smtClean="0"/>
              <a:t> od:</a:t>
            </a:r>
          </a:p>
          <a:p>
            <a:pPr lvl="1" eaLnBrk="1" hangingPunct="1"/>
            <a:r>
              <a:rPr lang="en-US" sz="2000" dirty="0" err="1" smtClean="0"/>
              <a:t>pretprocesora</a:t>
            </a:r>
            <a:r>
              <a:rPr lang="en-US" sz="2000" dirty="0" smtClean="0"/>
              <a:t> (</a:t>
            </a:r>
            <a:r>
              <a:rPr lang="en-US" sz="2000" dirty="0" err="1" smtClean="0"/>
              <a:t>taraba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sr-Latn-CS" sz="2000" dirty="0" smtClean="0"/>
              <a:t>deklaracija promjenljivih i funkcija</a:t>
            </a:r>
            <a:r>
              <a:rPr lang="en-US" sz="2000" dirty="0" smtClean="0"/>
              <a:t>,</a:t>
            </a:r>
            <a:r>
              <a:rPr lang="sr-Latn-CS" sz="2000" dirty="0" smtClean="0"/>
              <a:t> i</a:t>
            </a:r>
          </a:p>
          <a:p>
            <a:pPr lvl="1" eaLnBrk="1" hangingPunct="1"/>
            <a:r>
              <a:rPr lang="sr-Latn-CS" sz="2000" dirty="0" smtClean="0"/>
              <a:t>definicija funkcija.</a:t>
            </a:r>
          </a:p>
          <a:p>
            <a:pPr eaLnBrk="1" hangingPunct="1"/>
            <a:r>
              <a:rPr lang="sr-Latn-CS" sz="2400" dirty="0" smtClean="0"/>
              <a:t>Pretprocesorske naredbe počinju sa </a:t>
            </a: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dirty="0" smtClean="0"/>
              <a:t> i svaka se nalazi u posebnom redu. Ove naredbe (direktive) važe do kraja teksta programa i kompajler ih izvršava prije bilo koje druge naredbe.</a:t>
            </a:r>
          </a:p>
          <a:p>
            <a:pPr eaLnBrk="1" hangingPunct="1"/>
            <a:r>
              <a:rPr lang="sr-Latn-CS" sz="2400" dirty="0" smtClean="0"/>
              <a:t>Izvršavanje programa startuje od glavnog programa (funkcije </a:t>
            </a:r>
            <a:r>
              <a:rPr lang="sr-Latn-CS" sz="2400" b="1" dirty="0" smtClean="0"/>
              <a:t>main</a:t>
            </a:r>
            <a:r>
              <a:rPr lang="sr-Latn-CS" sz="2400" dirty="0" smtClean="0"/>
              <a:t>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16186</TotalTime>
  <Words>1938</Words>
  <Application>Microsoft Office PowerPoint</Application>
  <PresentationFormat>On-screen Show (4:3)</PresentationFormat>
  <Paragraphs>239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Tahoma</vt:lpstr>
      <vt:lpstr>Times New Roman</vt:lpstr>
      <vt:lpstr>Wingdings</vt:lpstr>
      <vt:lpstr>Citrus</vt:lpstr>
      <vt:lpstr>Programiranje I</vt:lpstr>
      <vt:lpstr>Funkcije printf i scanf</vt:lpstr>
      <vt:lpstr>Funkcija printf</vt:lpstr>
      <vt:lpstr>Funkcija printf</vt:lpstr>
      <vt:lpstr>Funkcija printf</vt:lpstr>
      <vt:lpstr>Funkcija scanf</vt:lpstr>
      <vt:lpstr>Funkcija scanf i unos podataka</vt:lpstr>
      <vt:lpstr>Scanf - primjer</vt:lpstr>
      <vt:lpstr>Struktura programa</vt:lpstr>
      <vt:lpstr>Oblik funkcije u C-u</vt:lpstr>
      <vt:lpstr>Pregled naredbi u C-u</vt:lpstr>
      <vt:lpstr>Pridruživanje</vt:lpstr>
      <vt:lpstr>Uslovno izvršavanje: Naredba if</vt:lpstr>
      <vt:lpstr>Varijante naredbe if</vt:lpstr>
      <vt:lpstr>Naredba switch-case</vt:lpstr>
      <vt:lpstr>Naredba switch-case</vt:lpstr>
      <vt:lpstr>while ciklus</vt:lpstr>
      <vt:lpstr>do-while ciklus</vt:lpstr>
      <vt:lpstr>for ciklus</vt:lpstr>
      <vt:lpstr>for ciklus</vt:lpstr>
      <vt:lpstr>for ciklus</vt:lpstr>
      <vt:lpstr>Beskonačni ciklusi</vt:lpstr>
      <vt:lpstr>Naredbe continue, break i goto</vt:lpstr>
      <vt:lpstr>Upotreba continue i goto</vt:lpstr>
      <vt:lpstr>Pokazivači</vt:lpstr>
      <vt:lpstr>Pokazivači</vt:lpstr>
      <vt:lpstr>Inicijalizacija pokazivača</vt:lpstr>
      <vt:lpstr>Inicijalizacija pokazivača - Značaj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389</cp:revision>
  <dcterms:created xsi:type="dcterms:W3CDTF">2004-08-23T07:37:27Z</dcterms:created>
  <dcterms:modified xsi:type="dcterms:W3CDTF">2021-10-13T08:17:52Z</dcterms:modified>
</cp:coreProperties>
</file>