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0"/>
  </p:handoutMasterIdLst>
  <p:sldIdLst>
    <p:sldId id="256" r:id="rId2"/>
    <p:sldId id="257" r:id="rId3"/>
    <p:sldId id="258" r:id="rId4"/>
    <p:sldId id="259" r:id="rId5"/>
    <p:sldId id="261" r:id="rId6"/>
    <p:sldId id="286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3" r:id="rId27"/>
    <p:sldId id="284" r:id="rId28"/>
    <p:sldId id="285" r:id="rId29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A7FFFF"/>
    <a:srgbClr val="69FFFF"/>
    <a:srgbClr val="66FF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0" d="100"/>
          <a:sy n="110" d="100"/>
        </p:scale>
        <p:origin x="172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0A89A9BD-9BB6-4D07-8860-0ACEA34B3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54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96881-C09A-468C-BDAA-89A6D298A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4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6FC5B-B092-4570-936C-A22CDE507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612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E2432-5DE7-45BC-8193-495219C52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0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E36F6-6254-4912-9D9A-0435BF733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0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61987-A64A-4FD5-9B40-930C4777E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35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92CE5-4EE4-430E-9964-AB06F972C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34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998FF-9561-42E7-A276-37598E81A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01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5D2A3-ADFE-455E-9A99-EF1214A9D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07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EDCCB-0FD4-4ADC-B439-9766689F7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715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F2A1D-31B2-42A3-9B52-84550E4F1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1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F22CA-6F17-40B8-84B7-BED8CE798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1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C674922-4159-441E-8C25-62ED1A5523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Programiranje</a:t>
            </a:r>
            <a:r>
              <a:rPr lang="en-US" dirty="0" smtClean="0"/>
              <a:t>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398640"/>
            <a:ext cx="6400800" cy="614536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Funkcije</a:t>
            </a:r>
            <a:r>
              <a:rPr lang="en-US" sz="3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Svaki drugi - duplo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66528"/>
            <a:ext cx="8511480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U </a:t>
            </a:r>
            <a:r>
              <a:rPr lang="en-US" sz="2400" dirty="0" err="1" smtClean="0"/>
              <a:t>ovom</a:t>
            </a:r>
            <a:r>
              <a:rPr lang="en-US" sz="2400" dirty="0" smtClean="0"/>
              <a:t> </a:t>
            </a:r>
            <a:r>
              <a:rPr lang="en-US" sz="2400" dirty="0" err="1" smtClean="0"/>
              <a:t>primjeru</a:t>
            </a:r>
            <a:r>
              <a:rPr lang="en-US" sz="2400" dirty="0" smtClean="0"/>
              <a:t> </a:t>
            </a:r>
            <a:r>
              <a:rPr lang="sr-Latn-CS" sz="2400" dirty="0" smtClean="0"/>
              <a:t>ćemo svaki drugi član niza duplirati:</a:t>
            </a:r>
          </a:p>
          <a:p>
            <a:pPr marL="357188" indent="0" eaLnBrk="1" hangingPunct="1">
              <a:lnSpc>
                <a:spcPct val="90000"/>
              </a:lnSpc>
              <a:buNone/>
            </a:pPr>
            <a:r>
              <a:rPr lang="sr-Latn-CS" sz="2400" dirty="0" smtClean="0">
                <a:solidFill>
                  <a:srgbClr val="C00000"/>
                </a:solidFill>
              </a:rPr>
              <a:t>void duplo(int *a, int n) </a:t>
            </a:r>
            <a:r>
              <a:rPr lang="en-US" sz="2400" dirty="0" smtClean="0">
                <a:solidFill>
                  <a:srgbClr val="C00000"/>
                </a:solidFill>
              </a:rPr>
              <a:t>{</a:t>
            </a:r>
            <a:br>
              <a:rPr lang="en-US" sz="2400" dirty="0" smtClean="0">
                <a:solidFill>
                  <a:srgbClr val="C00000"/>
                </a:solidFill>
              </a:rPr>
            </a:br>
            <a:r>
              <a:rPr lang="sr-Latn-ME" sz="2400" dirty="0" smtClean="0">
                <a:solidFill>
                  <a:srgbClr val="C00000"/>
                </a:solidFill>
              </a:rPr>
              <a:t>	</a:t>
            </a:r>
            <a:r>
              <a:rPr lang="en-US" sz="2400" dirty="0" err="1" smtClean="0">
                <a:solidFill>
                  <a:srgbClr val="C00000"/>
                </a:solidFill>
              </a:rPr>
              <a:t>int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en-US" sz="2400" dirty="0" smtClean="0">
                <a:solidFill>
                  <a:srgbClr val="C00000"/>
                </a:solidFill>
              </a:rPr>
              <a:t>;</a:t>
            </a:r>
            <a:br>
              <a:rPr lang="en-US" sz="2400" dirty="0" smtClean="0">
                <a:solidFill>
                  <a:srgbClr val="C00000"/>
                </a:solidFill>
              </a:rPr>
            </a:br>
            <a:r>
              <a:rPr lang="sr-Latn-ME" sz="2400" dirty="0" smtClean="0">
                <a:solidFill>
                  <a:srgbClr val="C00000"/>
                </a:solidFill>
              </a:rPr>
              <a:t>	</a:t>
            </a:r>
            <a:r>
              <a:rPr lang="en-US" sz="2400" dirty="0" smtClean="0">
                <a:solidFill>
                  <a:srgbClr val="C00000"/>
                </a:solidFill>
              </a:rPr>
              <a:t>for(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=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0;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&lt;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n;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+=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2)</a:t>
            </a:r>
            <a:br>
              <a:rPr lang="en-US" sz="2400" dirty="0" smtClean="0">
                <a:solidFill>
                  <a:srgbClr val="C00000"/>
                </a:solidFill>
              </a:rPr>
            </a:br>
            <a:r>
              <a:rPr lang="sr-Latn-ME" sz="2400" dirty="0" smtClean="0">
                <a:solidFill>
                  <a:srgbClr val="C00000"/>
                </a:solidFill>
              </a:rPr>
              <a:t>		</a:t>
            </a:r>
            <a:r>
              <a:rPr lang="en-US" sz="2400" dirty="0" smtClean="0">
                <a:solidFill>
                  <a:srgbClr val="C00000"/>
                </a:solidFill>
              </a:rPr>
              <a:t>a[</a:t>
            </a:r>
            <a:r>
              <a:rPr lang="en-US" sz="2400" dirty="0" err="1" smtClean="0">
                <a:solidFill>
                  <a:srgbClr val="C00000"/>
                </a:solidFill>
              </a:rPr>
              <a:t>i</a:t>
            </a:r>
            <a:r>
              <a:rPr lang="en-US" sz="2400" dirty="0" smtClean="0">
                <a:solidFill>
                  <a:srgbClr val="C00000"/>
                </a:solidFill>
              </a:rPr>
              <a:t>]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*=</a:t>
            </a:r>
            <a:r>
              <a:rPr lang="sr-Latn-ME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2;</a:t>
            </a:r>
            <a:br>
              <a:rPr lang="en-US" sz="2400" dirty="0" smtClean="0">
                <a:solidFill>
                  <a:srgbClr val="C00000"/>
                </a:solidFill>
              </a:rPr>
            </a:br>
            <a:r>
              <a:rPr lang="en-US" sz="2400" dirty="0" smtClean="0">
                <a:solidFill>
                  <a:srgbClr val="C00000"/>
                </a:solidFill>
              </a:rPr>
              <a:t>}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400" dirty="0" err="1" smtClean="0"/>
              <a:t>Druga</a:t>
            </a:r>
            <a:r>
              <a:rPr lang="sr-Latn-CS" sz="2400" dirty="0" smtClean="0"/>
              <a:t> tipična primjena pokazivača kod funkcija je u slučaju da funkcija treba da vrati više od jednog rezultata. Samo jedan rezultat se može vratiti direktno preko return-a, a ostali se rezultati moraju vraćati preko pokazivača.</a:t>
            </a:r>
            <a:endParaRPr lang="en-US" sz="2400" dirty="0" smtClean="0"/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4864495" y="2996952"/>
            <a:ext cx="4095316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800" dirty="0" err="1">
                <a:latin typeface="Tahoma" pitchFamily="34" charset="0"/>
              </a:rPr>
              <a:t>Funkcija</a:t>
            </a:r>
            <a:r>
              <a:rPr lang="en-US" sz="1800" dirty="0">
                <a:latin typeface="Tahoma" pitchFamily="34" charset="0"/>
              </a:rPr>
              <a:t> je </a:t>
            </a:r>
            <a:r>
              <a:rPr lang="en-US" sz="1800" dirty="0" err="1">
                <a:latin typeface="Tahoma" pitchFamily="34" charset="0"/>
              </a:rPr>
              <a:t>deklarisana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 err="1">
                <a:latin typeface="Tahoma" pitchFamily="34" charset="0"/>
              </a:rPr>
              <a:t>kao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void</a:t>
            </a:r>
            <a:r>
              <a:rPr lang="en-US" sz="1800" dirty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800" dirty="0" err="1">
                <a:latin typeface="Tahoma" pitchFamily="34" charset="0"/>
              </a:rPr>
              <a:t>jer</a:t>
            </a:r>
            <a:r>
              <a:rPr lang="en-US" sz="1800" dirty="0">
                <a:latin typeface="Tahoma" pitchFamily="34" charset="0"/>
              </a:rPr>
              <a:t> ne </a:t>
            </a:r>
            <a:r>
              <a:rPr lang="en-US" sz="1800" dirty="0" err="1">
                <a:latin typeface="Tahoma" pitchFamily="34" charset="0"/>
              </a:rPr>
              <a:t>vra</a:t>
            </a:r>
            <a:r>
              <a:rPr lang="sr-Latn-CS" sz="1800" dirty="0">
                <a:latin typeface="Tahoma" pitchFamily="34" charset="0"/>
              </a:rPr>
              <a:t>ća </a:t>
            </a:r>
            <a:r>
              <a:rPr lang="sr-Latn-CS" sz="1800" dirty="0" smtClean="0">
                <a:latin typeface="Tahoma" pitchFamily="34" charset="0"/>
              </a:rPr>
              <a:t>rezultat</a:t>
            </a:r>
            <a:r>
              <a:rPr lang="sr-Latn-CS" sz="1800" dirty="0">
                <a:latin typeface="Tahoma" pitchFamily="34" charset="0"/>
              </a:rPr>
              <a:t>, ali sve promjene koje se dogode na nizu se odražavaju i na argument </a:t>
            </a:r>
            <a:r>
              <a:rPr lang="en-US" sz="1800" dirty="0">
                <a:latin typeface="Tahoma" pitchFamily="34" charset="0"/>
              </a:rPr>
              <a:t>(</a:t>
            </a:r>
            <a:r>
              <a:rPr lang="en-US" sz="1800" dirty="0" err="1">
                <a:latin typeface="Tahoma" pitchFamily="34" charset="0"/>
              </a:rPr>
              <a:t>niz</a:t>
            </a:r>
            <a:r>
              <a:rPr lang="en-US" sz="1800" dirty="0">
                <a:latin typeface="Tahoma" pitchFamily="34" charset="0"/>
              </a:rPr>
              <a:t>)</a:t>
            </a:r>
            <a:r>
              <a:rPr lang="sr-Latn-CS" sz="1800" dirty="0">
                <a:latin typeface="Tahoma" pitchFamily="34" charset="0"/>
              </a:rPr>
              <a:t> u </a:t>
            </a:r>
            <a:r>
              <a:rPr lang="sr-Latn-ME" sz="1800" dirty="0" smtClean="0">
                <a:latin typeface="Tahoma" pitchFamily="34" charset="0"/>
              </a:rPr>
              <a:t>pozivajućoj funkciji</a:t>
            </a:r>
            <a:r>
              <a:rPr lang="en-US" sz="1800" dirty="0" smtClean="0">
                <a:latin typeface="Tahoma" pitchFamily="34" charset="0"/>
              </a:rPr>
              <a:t>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686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Maksimum i pozicija maksimuma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22488"/>
            <a:ext cx="8856984" cy="4114800"/>
          </a:xfrm>
        </p:spPr>
        <p:txBody>
          <a:bodyPr/>
          <a:lstStyle/>
          <a:p>
            <a:pPr eaLnBrk="1" hangingPunct="1">
              <a:spcAft>
                <a:spcPts val="600"/>
              </a:spcAft>
              <a:tabLst>
                <a:tab pos="715963" algn="l"/>
                <a:tab pos="1077913" algn="l"/>
                <a:tab pos="1431925" algn="l"/>
              </a:tabLst>
            </a:pPr>
            <a:r>
              <a:rPr lang="sr-Latn-CS" sz="2400" dirty="0" smtClean="0"/>
              <a:t>Napisati funkciju koja vraća maksimum i poziciju maksimuma niza. </a:t>
            </a:r>
            <a:r>
              <a:rPr lang="sr-Latn-ME" sz="2400" dirty="0" smtClean="0"/>
              <a:t>S</a:t>
            </a:r>
            <a:r>
              <a:rPr lang="en-US" sz="2400" dirty="0" err="1" smtClean="0"/>
              <a:t>amo</a:t>
            </a:r>
            <a:r>
              <a:rPr lang="en-US" sz="2400" dirty="0" smtClean="0"/>
              <a:t> </a:t>
            </a:r>
            <a:r>
              <a:rPr lang="sr-Latn-CS" sz="2400" dirty="0" smtClean="0"/>
              <a:t>jedan od rezultata se može vratiti preko return-a, a drugi preko pokazivača. Moguća realizacija:</a:t>
            </a:r>
          </a:p>
          <a:p>
            <a:pPr marL="36195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CS" sz="2200" dirty="0" smtClean="0">
                <a:solidFill>
                  <a:srgbClr val="FF0000"/>
                </a:solidFill>
              </a:rPr>
              <a:t>int max(int *a,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sr-Latn-CS" sz="2200" dirty="0" smtClean="0">
                <a:solidFill>
                  <a:srgbClr val="FF0000"/>
                </a:solidFill>
              </a:rPr>
              <a:t>int n,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sr-Latn-CS" sz="2200" dirty="0" smtClean="0">
                <a:solidFill>
                  <a:srgbClr val="3333CC"/>
                </a:solidFill>
              </a:rPr>
              <a:t>int *poz</a:t>
            </a:r>
            <a:r>
              <a:rPr lang="sr-Latn-CS" sz="2200" dirty="0" smtClean="0">
                <a:solidFill>
                  <a:srgbClr val="FF0000"/>
                </a:solidFill>
              </a:rPr>
              <a:t>) </a:t>
            </a:r>
            <a:r>
              <a:rPr lang="en-US" sz="2200" dirty="0" smtClean="0">
                <a:solidFill>
                  <a:srgbClr val="FF0000"/>
                </a:solidFill>
              </a:rPr>
              <a:t>{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	</a:t>
            </a:r>
            <a:r>
              <a:rPr lang="en-US" sz="2200" dirty="0" err="1" smtClean="0">
                <a:solidFill>
                  <a:srgbClr val="FF0000"/>
                </a:solidFill>
              </a:rPr>
              <a:t>int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en-US" sz="2200" dirty="0" smtClean="0">
                <a:solidFill>
                  <a:srgbClr val="FF0000"/>
                </a:solidFill>
              </a:rPr>
              <a:t>,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m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a[0];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</a:p>
          <a:p>
            <a:pPr marL="36195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ME" sz="2200" dirty="0">
                <a:solidFill>
                  <a:srgbClr val="FF0000"/>
                </a:solidFill>
              </a:rPr>
              <a:t>	</a:t>
            </a:r>
            <a:r>
              <a:rPr lang="en-US" sz="2200" dirty="0" smtClean="0">
                <a:solidFill>
                  <a:srgbClr val="FF0000"/>
                </a:solidFill>
              </a:rPr>
              <a:t>*</a:t>
            </a:r>
            <a:r>
              <a:rPr lang="en-US" sz="2200" dirty="0" err="1" smtClean="0">
                <a:solidFill>
                  <a:srgbClr val="FF0000"/>
                </a:solidFill>
              </a:rPr>
              <a:t>poz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0;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	for(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1;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&lt;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n;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en-US" sz="2200" dirty="0" smtClean="0">
                <a:solidFill>
                  <a:srgbClr val="FF0000"/>
                </a:solidFill>
              </a:rPr>
              <a:t>++)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		if(a[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en-US" sz="2200" dirty="0" smtClean="0">
                <a:solidFill>
                  <a:srgbClr val="FF0000"/>
                </a:solidFill>
              </a:rPr>
              <a:t>]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&gt;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m)</a:t>
            </a:r>
            <a:r>
              <a:rPr lang="sr-Latn-ME" sz="2200" dirty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{</a:t>
            </a:r>
            <a:endParaRPr lang="sr-Latn-ME" sz="2200" dirty="0" smtClean="0">
              <a:solidFill>
                <a:srgbClr val="FF0000"/>
              </a:solidFill>
            </a:endParaRPr>
          </a:p>
          <a:p>
            <a:pPr marL="36195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ME" sz="2200" dirty="0">
                <a:solidFill>
                  <a:srgbClr val="FF0000"/>
                </a:solidFill>
              </a:rPr>
              <a:t>	</a:t>
            </a:r>
            <a:r>
              <a:rPr lang="sr-Latn-ME" sz="2200" dirty="0" smtClean="0">
                <a:solidFill>
                  <a:srgbClr val="FF0000"/>
                </a:solidFill>
              </a:rPr>
              <a:t>		</a:t>
            </a:r>
            <a:r>
              <a:rPr lang="en-US" sz="2200" dirty="0" smtClean="0">
                <a:solidFill>
                  <a:srgbClr val="FF0000"/>
                </a:solidFill>
              </a:rPr>
              <a:t>m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=</a:t>
            </a:r>
            <a:r>
              <a:rPr lang="sr-Latn-ME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a[</a:t>
            </a:r>
            <a:r>
              <a:rPr lang="en-US" sz="2200" dirty="0" err="1" smtClean="0">
                <a:solidFill>
                  <a:srgbClr val="FF0000"/>
                </a:solidFill>
              </a:rPr>
              <a:t>i</a:t>
            </a:r>
            <a:r>
              <a:rPr lang="en-US" sz="2200" dirty="0" smtClean="0">
                <a:solidFill>
                  <a:srgbClr val="FF0000"/>
                </a:solidFill>
              </a:rPr>
              <a:t>]; </a:t>
            </a:r>
            <a:endParaRPr lang="sr-Latn-ME" sz="2200" dirty="0" smtClean="0">
              <a:solidFill>
                <a:srgbClr val="FF0000"/>
              </a:solidFill>
            </a:endParaRPr>
          </a:p>
          <a:p>
            <a:pPr marL="36195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ME" sz="2200" dirty="0">
                <a:solidFill>
                  <a:srgbClr val="FF0000"/>
                </a:solidFill>
              </a:rPr>
              <a:t>	</a:t>
            </a:r>
            <a:r>
              <a:rPr lang="sr-Latn-ME" sz="2200" dirty="0" smtClean="0">
                <a:solidFill>
                  <a:srgbClr val="FF0000"/>
                </a:solidFill>
              </a:rPr>
              <a:t>		</a:t>
            </a:r>
            <a:r>
              <a:rPr lang="en-US" sz="2200" dirty="0">
                <a:solidFill>
                  <a:srgbClr val="3333CC"/>
                </a:solidFill>
              </a:rPr>
              <a:t>*</a:t>
            </a:r>
            <a:r>
              <a:rPr lang="en-US" sz="2200" dirty="0" err="1">
                <a:solidFill>
                  <a:srgbClr val="3333CC"/>
                </a:solidFill>
              </a:rPr>
              <a:t>poz</a:t>
            </a:r>
            <a:r>
              <a:rPr lang="sr-Latn-ME" sz="2200" dirty="0">
                <a:solidFill>
                  <a:srgbClr val="3333CC"/>
                </a:solidFill>
              </a:rPr>
              <a:t> </a:t>
            </a:r>
            <a:r>
              <a:rPr lang="en-US" sz="2200" dirty="0">
                <a:solidFill>
                  <a:srgbClr val="3333CC"/>
                </a:solidFill>
              </a:rPr>
              <a:t>=</a:t>
            </a:r>
            <a:r>
              <a:rPr lang="sr-Latn-ME" sz="2200" dirty="0">
                <a:solidFill>
                  <a:srgbClr val="3333CC"/>
                </a:solidFill>
              </a:rPr>
              <a:t> </a:t>
            </a:r>
            <a:r>
              <a:rPr lang="en-US" sz="2200" dirty="0" err="1">
                <a:solidFill>
                  <a:srgbClr val="3333CC"/>
                </a:solidFill>
              </a:rPr>
              <a:t>i</a:t>
            </a:r>
            <a:r>
              <a:rPr lang="en-US" sz="2200" dirty="0">
                <a:solidFill>
                  <a:srgbClr val="3333CC"/>
                </a:solidFill>
              </a:rPr>
              <a:t>;</a:t>
            </a:r>
            <a:endParaRPr lang="sr-Latn-ME" sz="2200" dirty="0">
              <a:solidFill>
                <a:srgbClr val="3333CC"/>
              </a:solidFill>
            </a:endParaRPr>
          </a:p>
          <a:p>
            <a:pPr marL="36195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715963" algn="l"/>
                <a:tab pos="1077913" algn="l"/>
                <a:tab pos="1431925" algn="l"/>
              </a:tabLst>
            </a:pPr>
            <a:r>
              <a:rPr lang="sr-Latn-ME" sz="2200" dirty="0" smtClean="0">
                <a:solidFill>
                  <a:srgbClr val="FF0000"/>
                </a:solidFill>
              </a:rPr>
              <a:t>		</a:t>
            </a:r>
            <a:r>
              <a:rPr lang="en-US" sz="2200" dirty="0" smtClean="0">
                <a:solidFill>
                  <a:srgbClr val="FF0000"/>
                </a:solidFill>
              </a:rPr>
              <a:t>}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	return m;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 flipV="1">
            <a:off x="3310691" y="3725741"/>
            <a:ext cx="89893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7" name="Freeform 5"/>
          <p:cNvSpPr>
            <a:spLocks/>
          </p:cNvSpPr>
          <p:nvPr/>
        </p:nvSpPr>
        <p:spPr bwMode="auto">
          <a:xfrm>
            <a:off x="3707904" y="3546889"/>
            <a:ext cx="2006488" cy="650140"/>
          </a:xfrm>
          <a:custGeom>
            <a:avLst/>
            <a:gdLst>
              <a:gd name="T0" fmla="*/ 0 w 864"/>
              <a:gd name="T1" fmla="*/ 2147483647 h 336"/>
              <a:gd name="T2" fmla="*/ 2147483647 w 864"/>
              <a:gd name="T3" fmla="*/ 2147483647 h 336"/>
              <a:gd name="T4" fmla="*/ 2147483647 w 864"/>
              <a:gd name="T5" fmla="*/ 2147483647 h 336"/>
              <a:gd name="T6" fmla="*/ 2147483647 w 864"/>
              <a:gd name="T7" fmla="*/ 0 h 336"/>
              <a:gd name="T8" fmla="*/ 2147483647 w 864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64" h="336">
                <a:moveTo>
                  <a:pt x="0" y="96"/>
                </a:moveTo>
                <a:lnTo>
                  <a:pt x="240" y="336"/>
                </a:lnTo>
                <a:lnTo>
                  <a:pt x="528" y="288"/>
                </a:lnTo>
                <a:lnTo>
                  <a:pt x="720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688265" y="3317244"/>
            <a:ext cx="332210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poz</a:t>
            </a:r>
            <a:r>
              <a:rPr lang="en-US" sz="1800" dirty="0">
                <a:latin typeface="Tahoma" pitchFamily="34" charset="0"/>
              </a:rPr>
              <a:t> je </a:t>
            </a:r>
            <a:r>
              <a:rPr lang="en-US" sz="1800" dirty="0" err="1">
                <a:latin typeface="Tahoma" pitchFamily="34" charset="0"/>
              </a:rPr>
              <a:t>pokaziva</a:t>
            </a:r>
            <a:r>
              <a:rPr lang="sr-Latn-CS" sz="1800" dirty="0">
                <a:latin typeface="Tahoma" pitchFamily="34" charset="0"/>
              </a:rPr>
              <a:t>č preko k</a:t>
            </a:r>
            <a:r>
              <a:rPr lang="en-US" sz="1800" dirty="0" err="1">
                <a:latin typeface="Tahoma" pitchFamily="34" charset="0"/>
              </a:rPr>
              <a:t>ojeg</a:t>
            </a:r>
            <a:r>
              <a:rPr lang="sr-Latn-CS" sz="1800" dirty="0">
                <a:latin typeface="Tahoma" pitchFamily="34" charset="0"/>
              </a:rPr>
              <a:t> se vraća pozicija maksimuma. Sami protumačite </a:t>
            </a:r>
            <a:r>
              <a:rPr lang="sr-Latn-CS" sz="1800" dirty="0" smtClean="0">
                <a:latin typeface="Tahoma" pitchFamily="34" charset="0"/>
              </a:rPr>
              <a:t>funkciju.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520940" y="5918478"/>
            <a:ext cx="65714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300" dirty="0">
                <a:latin typeface="Tahoma" pitchFamily="34" charset="0"/>
              </a:rPr>
              <a:t>Funkcija se </a:t>
            </a:r>
            <a:r>
              <a:rPr lang="sr-Latn-CS" sz="2300" dirty="0" smtClean="0">
                <a:latin typeface="Tahoma" pitchFamily="34" charset="0"/>
              </a:rPr>
              <a:t>može </a:t>
            </a:r>
            <a:r>
              <a:rPr lang="sr-Latn-CS" sz="2300" dirty="0">
                <a:latin typeface="Tahoma" pitchFamily="34" charset="0"/>
              </a:rPr>
              <a:t>pozvati </a:t>
            </a:r>
            <a:r>
              <a:rPr lang="sr-Latn-CS" sz="2300" dirty="0" smtClean="0">
                <a:latin typeface="Tahoma" pitchFamily="34" charset="0"/>
              </a:rPr>
              <a:t>kao </a:t>
            </a:r>
            <a:r>
              <a:rPr lang="sr-Latn-CS" sz="2300" dirty="0" smtClean="0">
                <a:solidFill>
                  <a:srgbClr val="3333CC"/>
                </a:solidFill>
                <a:latin typeface="Tahoma" pitchFamily="34" charset="0"/>
              </a:rPr>
              <a:t>a = max(x, n, &amp;</a:t>
            </a:r>
            <a:r>
              <a:rPr lang="sr-Latn-CS" sz="2300" dirty="0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300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CS" sz="2300" dirty="0" smtClean="0">
                <a:latin typeface="Tahoma" pitchFamily="34" charset="0"/>
              </a:rPr>
              <a:t>. </a:t>
            </a:r>
            <a:r>
              <a:rPr lang="sr-Latn-CS" sz="2300" dirty="0" smtClean="0">
                <a:solidFill>
                  <a:schemeClr val="accent2"/>
                </a:solidFill>
                <a:latin typeface="Tahoma" pitchFamily="34" charset="0"/>
              </a:rPr>
              <a:t>Šta </a:t>
            </a:r>
            <a:r>
              <a:rPr lang="sr-Latn-CS" sz="2300" dirty="0">
                <a:solidFill>
                  <a:schemeClr val="accent2"/>
                </a:solidFill>
                <a:latin typeface="Tahoma" pitchFamily="34" charset="0"/>
              </a:rPr>
              <a:t>su sada x, n i p?</a:t>
            </a:r>
            <a:endParaRPr lang="en-US" sz="2300" dirty="0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7870" y="2229397"/>
            <a:ext cx="82867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String se funkcij</a:t>
            </a:r>
            <a:r>
              <a:rPr lang="en-US" sz="2400" dirty="0" err="1" smtClean="0"/>
              <a:t>i</a:t>
            </a:r>
            <a:r>
              <a:rPr lang="sr-Latn-CS" sz="2400" dirty="0" smtClean="0"/>
              <a:t> proslijeđuje kao argument tipa </a:t>
            </a:r>
            <a:r>
              <a:rPr lang="sr-Latn-CS" sz="2400" b="1" dirty="0" smtClean="0">
                <a:solidFill>
                  <a:srgbClr val="FF0000"/>
                </a:solidFill>
              </a:rPr>
              <a:t>char *</a:t>
            </a:r>
            <a:r>
              <a:rPr lang="sr-Latn-CS" sz="2400" dirty="0" smtClean="0"/>
              <a:t>, ali sada nije potrebno prosljeđivati njegovu dužinu.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Razlog je taj što funkcija implicitno zna dužinu stringa preko terminacionog karaktera.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realizacija naše verzije </a:t>
            </a:r>
            <a:r>
              <a:rPr lang="sr-Latn-CS" sz="2400" dirty="0" smtClean="0">
                <a:solidFill>
                  <a:srgbClr val="FF0000"/>
                </a:solidFill>
              </a:rPr>
              <a:t>strlen</a:t>
            </a:r>
            <a:r>
              <a:rPr lang="sr-Latn-CS" sz="2400" dirty="0" smtClean="0"/>
              <a:t> funkcije</a:t>
            </a:r>
            <a:r>
              <a:rPr lang="en-US" sz="2400" dirty="0" smtClean="0"/>
              <a:t> bi </a:t>
            </a:r>
            <a:r>
              <a:rPr lang="en-US" sz="2400" dirty="0" err="1" smtClean="0"/>
              <a:t>bila</a:t>
            </a:r>
            <a:r>
              <a:rPr lang="sr-Latn-CS" sz="2400" dirty="0" smtClean="0"/>
              <a:t>: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  <a:tabLst>
                <a:tab pos="357188" algn="l"/>
              </a:tabLst>
            </a:pPr>
            <a:r>
              <a:rPr lang="sr-Latn-CS" sz="2400" dirty="0"/>
              <a:t>	</a:t>
            </a:r>
            <a:r>
              <a:rPr lang="sr-Latn-CS" sz="2400" dirty="0" smtClean="0"/>
              <a:t>int </a:t>
            </a:r>
            <a:r>
              <a:rPr lang="en-US" sz="2400" dirty="0" err="1" smtClean="0"/>
              <a:t>duzina</a:t>
            </a:r>
            <a:r>
              <a:rPr lang="sr-Latn-ME" sz="2400" dirty="0" smtClean="0"/>
              <a:t>S</a:t>
            </a:r>
            <a:r>
              <a:rPr lang="en-US" sz="2400" dirty="0" err="1" smtClean="0"/>
              <a:t>tringa</a:t>
            </a:r>
            <a:r>
              <a:rPr lang="sr-Latn-CS" sz="2400" dirty="0" smtClean="0"/>
              <a:t>(char *s) </a:t>
            </a:r>
            <a:r>
              <a:rPr lang="en-US" sz="2400" dirty="0" smtClean="0"/>
              <a:t>{</a:t>
            </a:r>
            <a:endParaRPr lang="sr-Latn-ME" sz="2400" dirty="0" smtClean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sr-Latn-C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sr-Latn-ME" sz="2400" dirty="0" smtClean="0"/>
              <a:t> </a:t>
            </a:r>
            <a:r>
              <a:rPr lang="en-US" sz="2400" dirty="0" smtClean="0"/>
              <a:t>=</a:t>
            </a:r>
            <a:r>
              <a:rPr lang="sr-Latn-ME" sz="2400" dirty="0" smtClean="0"/>
              <a:t> </a:t>
            </a:r>
            <a:r>
              <a:rPr lang="en-US" sz="2400" dirty="0" smtClean="0"/>
              <a:t>0;</a:t>
            </a:r>
            <a:endParaRPr lang="sr-Latn-ME" sz="2400" dirty="0" smtClean="0"/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while(s[++i]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!=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</a:rPr>
              <a:t>'\0') </a:t>
            </a:r>
            <a:r>
              <a:rPr lang="en-US" sz="2400" dirty="0" smtClean="0">
                <a:solidFill>
                  <a:srgbClr val="FF0000"/>
                </a:solidFill>
              </a:rPr>
              <a:t>;</a:t>
            </a:r>
            <a:endParaRPr lang="sr-Latn-ME" sz="2400" dirty="0" smtClean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tabLst>
                <a:tab pos="357188" algn="l"/>
              </a:tabLst>
            </a:pPr>
            <a:r>
              <a:rPr lang="en-US" sz="2400" dirty="0" smtClean="0"/>
              <a:t>	</a:t>
            </a:r>
            <a:r>
              <a:rPr lang="sr-Latn-ME" sz="2400" dirty="0" smtClean="0"/>
              <a:t>	</a:t>
            </a:r>
            <a:r>
              <a:rPr lang="en-US" sz="2400" dirty="0" smtClean="0"/>
              <a:t>return </a:t>
            </a:r>
            <a:r>
              <a:rPr lang="en-US" sz="2400" dirty="0" err="1" smtClean="0"/>
              <a:t>i</a:t>
            </a:r>
            <a:r>
              <a:rPr lang="en-US" sz="2400" dirty="0" smtClean="0"/>
              <a:t>;</a:t>
            </a:r>
            <a:endParaRPr lang="sr-Latn-ME" sz="2400" dirty="0" smtClean="0"/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300"/>
              </a:spcAft>
              <a:buNone/>
              <a:tabLst>
                <a:tab pos="357188" algn="l"/>
              </a:tabLst>
            </a:pPr>
            <a:r>
              <a:rPr lang="sr-Latn-ME" sz="2400" dirty="0" smtClean="0"/>
              <a:t>	</a:t>
            </a:r>
            <a:r>
              <a:rPr lang="en-US" sz="2400" dirty="0" smtClean="0"/>
              <a:t>}</a:t>
            </a:r>
          </a:p>
        </p:txBody>
      </p:sp>
      <p:sp>
        <p:nvSpPr>
          <p:cNvPr id="14340" name="Freeform 4"/>
          <p:cNvSpPr>
            <a:spLocks/>
          </p:cNvSpPr>
          <p:nvPr/>
        </p:nvSpPr>
        <p:spPr bwMode="auto">
          <a:xfrm>
            <a:off x="1386230" y="5071081"/>
            <a:ext cx="3528392" cy="457200"/>
          </a:xfrm>
          <a:custGeom>
            <a:avLst/>
            <a:gdLst>
              <a:gd name="T0" fmla="*/ 0 w 2160"/>
              <a:gd name="T1" fmla="*/ 2147483647 h 288"/>
              <a:gd name="T2" fmla="*/ 2147483647 w 2160"/>
              <a:gd name="T3" fmla="*/ 2147483647 h 288"/>
              <a:gd name="T4" fmla="*/ 2147483647 w 2160"/>
              <a:gd name="T5" fmla="*/ 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" h="288">
                <a:moveTo>
                  <a:pt x="0" y="288"/>
                </a:moveTo>
                <a:lnTo>
                  <a:pt x="1776" y="288"/>
                </a:lnTo>
                <a:lnTo>
                  <a:pt x="2160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887002" y="4838016"/>
            <a:ext cx="380523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800" dirty="0">
                <a:latin typeface="Tahoma" pitchFamily="34" charset="0"/>
              </a:rPr>
              <a:t>P</a:t>
            </a:r>
            <a:r>
              <a:rPr lang="en-US" sz="1800" dirty="0" err="1" smtClean="0">
                <a:latin typeface="Tahoma" pitchFamily="34" charset="0"/>
              </a:rPr>
              <a:t>rotuma</a:t>
            </a:r>
            <a:r>
              <a:rPr lang="sr-Latn-CS" sz="1800" dirty="0">
                <a:latin typeface="Tahoma" pitchFamily="34" charset="0"/>
              </a:rPr>
              <a:t>čite kako ciklus koji sadrži samo praznu naredbu obavlja po nas korisnu </a:t>
            </a:r>
            <a:r>
              <a:rPr lang="sr-Latn-CS" sz="1800" dirty="0" smtClean="0">
                <a:latin typeface="Tahoma" pitchFamily="34" charset="0"/>
              </a:rPr>
              <a:t>aktivnost</a:t>
            </a:r>
            <a:r>
              <a:rPr lang="sr-Latn-CS" sz="1800" dirty="0">
                <a:latin typeface="Tahoma" pitchFamily="34" charset="0"/>
              </a:rPr>
              <a:t>.</a:t>
            </a:r>
            <a:endParaRPr lang="en-US" sz="18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359080" cy="389877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prvi pogled ne očekuje se ništa što bi razlikovalo rad sa matricama od rada sa nizovima jer se očekuje da se elem</a:t>
            </a:r>
            <a:r>
              <a:rPr lang="en-US" sz="2400" dirty="0" smtClean="0"/>
              <a:t>e</a:t>
            </a:r>
            <a:r>
              <a:rPr lang="sr-Latn-CS" sz="2400" dirty="0" smtClean="0"/>
              <a:t>ntima matrice u funkciji pristupa preko pokazivača na isti način k</a:t>
            </a:r>
            <a:r>
              <a:rPr lang="en-US" sz="2400" dirty="0" err="1" smtClean="0"/>
              <a:t>ao</a:t>
            </a:r>
            <a:r>
              <a:rPr lang="sr-Latn-CS" sz="2400" dirty="0" smtClean="0"/>
              <a:t> što je slučaj sa nizovima.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Postoji, ipak, jedna sitna izmjena. Neka je u programu deklarisana matrica</a:t>
            </a:r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  <a:tabLst>
                <a:tab pos="357188" algn="l"/>
              </a:tabLst>
            </a:pPr>
            <a:r>
              <a:rPr lang="sr-Latn-CS" sz="2400" dirty="0">
                <a:solidFill>
                  <a:srgbClr val="3333CC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float m</a:t>
            </a:r>
            <a:r>
              <a:rPr lang="en-US" sz="2400" dirty="0" smtClean="0">
                <a:solidFill>
                  <a:srgbClr val="3333CC"/>
                </a:solidFill>
              </a:rPr>
              <a:t>[3][4];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Dimenzionisanje</a:t>
            </a:r>
            <a:r>
              <a:rPr lang="en-US" sz="2400" dirty="0" smtClean="0"/>
              <a:t> </a:t>
            </a:r>
            <a:r>
              <a:rPr lang="sr-Latn-CS" sz="2400" dirty="0" smtClean="0"/>
              <a:t>se po pravilu vrši na najveću veličinu očekivane matrice u programu. Neka korisnik koristi dio matrice N×M = 2×2.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60848"/>
            <a:ext cx="7772400" cy="533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Elementi matrice su alocirani na sljedeći način:</a:t>
            </a:r>
            <a:endParaRPr lang="en-US" sz="2400" dirty="0" smtClean="0"/>
          </a:p>
        </p:txBody>
      </p:sp>
      <p:graphicFrame>
        <p:nvGraphicFramePr>
          <p:cNvPr id="154658" name="Group 34"/>
          <p:cNvGraphicFramePr>
            <a:graphicFrameLocks noGrp="1"/>
          </p:cNvGraphicFramePr>
          <p:nvPr/>
        </p:nvGraphicFramePr>
        <p:xfrm>
          <a:off x="609600" y="2514600"/>
          <a:ext cx="1143000" cy="4089404"/>
        </p:xfrm>
        <a:graphic>
          <a:graphicData uri="http://schemas.openxmlformats.org/drawingml/2006/table">
            <a:tbl>
              <a:tblPr/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a[0][0]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a[0][1]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a[0][2]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a[0][3]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a[1][0]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a[1][1]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a[1][2]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a[1][3]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6416" name="Freeform 35"/>
          <p:cNvSpPr>
            <a:spLocks/>
          </p:cNvSpPr>
          <p:nvPr/>
        </p:nvSpPr>
        <p:spPr bwMode="auto">
          <a:xfrm>
            <a:off x="1752600" y="2743200"/>
            <a:ext cx="533400" cy="1524000"/>
          </a:xfrm>
          <a:custGeom>
            <a:avLst/>
            <a:gdLst>
              <a:gd name="T0" fmla="*/ 0 w 336"/>
              <a:gd name="T1" fmla="*/ 0 h 960"/>
              <a:gd name="T2" fmla="*/ 2147483647 w 336"/>
              <a:gd name="T3" fmla="*/ 0 h 960"/>
              <a:gd name="T4" fmla="*/ 2147483647 w 336"/>
              <a:gd name="T5" fmla="*/ 2147483647 h 960"/>
              <a:gd name="T6" fmla="*/ 0 w 336"/>
              <a:gd name="T7" fmla="*/ 2147483647 h 9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36" h="960">
                <a:moveTo>
                  <a:pt x="0" y="0"/>
                </a:moveTo>
                <a:lnTo>
                  <a:pt x="336" y="0"/>
                </a:lnTo>
                <a:lnTo>
                  <a:pt x="336" y="960"/>
                </a:lnTo>
                <a:lnTo>
                  <a:pt x="0" y="96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17" name="Line 36"/>
          <p:cNvSpPr>
            <a:spLocks noChangeShapeType="1"/>
          </p:cNvSpPr>
          <p:nvPr/>
        </p:nvSpPr>
        <p:spPr bwMode="auto">
          <a:xfrm flipV="1">
            <a:off x="2286000" y="3284538"/>
            <a:ext cx="1349375" cy="220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18" name="Text Box 37"/>
          <p:cNvSpPr txBox="1">
            <a:spLocks noChangeArrowheads="1"/>
          </p:cNvSpPr>
          <p:nvPr/>
        </p:nvSpPr>
        <p:spPr bwMode="auto">
          <a:xfrm>
            <a:off x="3581400" y="2632164"/>
            <a:ext cx="5238750" cy="173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Kod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matrice</a:t>
            </a:r>
            <a:r>
              <a:rPr lang="en-US" sz="1600" dirty="0">
                <a:latin typeface="Tahoma" pitchFamily="34" charset="0"/>
              </a:rPr>
              <a:t> mo</a:t>
            </a:r>
            <a:r>
              <a:rPr lang="sr-Latn-CS" sz="1600" dirty="0">
                <a:latin typeface="Tahoma" pitchFamily="34" charset="0"/>
              </a:rPr>
              <a:t>že da se dogodi da su djelovi koji se koriste </a:t>
            </a:r>
            <a:r>
              <a:rPr lang="sr-Latn-CS" sz="1600" dirty="0" smtClean="0">
                <a:latin typeface="Tahoma" pitchFamily="34" charset="0"/>
              </a:rPr>
              <a:t>razdvojeni u memoriji. </a:t>
            </a:r>
            <a:r>
              <a:rPr lang="sr-Latn-CS" sz="1600" dirty="0">
                <a:latin typeface="Tahoma" pitchFamily="34" charset="0"/>
              </a:rPr>
              <a:t>Stoga funkciji treba sugerisati kakav je razmak (zato se često kaže da funkcija mora da zna kako da 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odbrojava po memoriji</a:t>
            </a:r>
            <a:r>
              <a:rPr lang="sr-Latn-CS" sz="1600" dirty="0">
                <a:latin typeface="Tahoma" pitchFamily="34" charset="0"/>
              </a:rPr>
              <a:t>). To se može postići </a:t>
            </a:r>
            <a:r>
              <a:rPr lang="sr-Latn-CS" sz="1600" dirty="0" smtClean="0">
                <a:latin typeface="Tahoma" pitchFamily="34" charset="0"/>
              </a:rPr>
              <a:t>deklaracijom</a:t>
            </a:r>
            <a:endParaRPr lang="sr-Latn-CS" sz="1600" dirty="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tip fun(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float a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[][4]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, </a:t>
            </a:r>
            <a:r>
              <a:rPr lang="en-US" sz="1800" dirty="0" err="1">
                <a:solidFill>
                  <a:srgbClr val="FF0000"/>
                </a:solidFill>
                <a:latin typeface="Tahoma" pitchFamily="34" charset="0"/>
              </a:rPr>
              <a:t>int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 N, </a:t>
            </a:r>
            <a:r>
              <a:rPr lang="en-US" sz="1800" dirty="0" err="1">
                <a:solidFill>
                  <a:srgbClr val="FF0000"/>
                </a:solidFill>
                <a:latin typeface="Tahoma" pitchFamily="34" charset="0"/>
              </a:rPr>
              <a:t>int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 M,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</a:rPr>
              <a:t>...)</a:t>
            </a:r>
            <a:endParaRPr lang="en-US" sz="18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6419" name="Text Box 39"/>
          <p:cNvSpPr txBox="1">
            <a:spLocks noChangeArrowheads="1"/>
          </p:cNvSpPr>
          <p:nvPr/>
        </p:nvSpPr>
        <p:spPr bwMode="auto">
          <a:xfrm>
            <a:off x="5290120" y="5157192"/>
            <a:ext cx="396240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500" dirty="0" err="1">
                <a:latin typeface="Tahoma" pitchFamily="34" charset="0"/>
              </a:rPr>
              <a:t>Eventualno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dodatni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argumenti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funkcije</a:t>
            </a:r>
            <a:r>
              <a:rPr lang="en-US" sz="1500" dirty="0">
                <a:latin typeface="Tahoma" pitchFamily="34" charset="0"/>
              </a:rPr>
              <a:t>. </a:t>
            </a:r>
            <a:r>
              <a:rPr lang="en-US" sz="1500" dirty="0" err="1">
                <a:latin typeface="Tahoma" pitchFamily="34" charset="0"/>
              </a:rPr>
              <a:t>Napominjemo</a:t>
            </a:r>
            <a:r>
              <a:rPr lang="en-US" sz="1500" dirty="0">
                <a:latin typeface="Tahoma" pitchFamily="34" charset="0"/>
              </a:rPr>
              <a:t> da </a:t>
            </a:r>
            <a:r>
              <a:rPr lang="en-US" sz="1500" dirty="0" err="1">
                <a:latin typeface="Tahoma" pitchFamily="34" charset="0"/>
              </a:rPr>
              <a:t>postoji</a:t>
            </a:r>
            <a:r>
              <a:rPr lang="en-US" sz="1500" dirty="0">
                <a:latin typeface="Tahoma" pitchFamily="34" charset="0"/>
              </a:rPr>
              <a:t> operator ... </a:t>
            </a:r>
            <a:r>
              <a:rPr lang="en-US" sz="1500" dirty="0" err="1">
                <a:latin typeface="Tahoma" pitchFamily="34" charset="0"/>
              </a:rPr>
              <a:t>koji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en-US" sz="1500" dirty="0" err="1">
                <a:latin typeface="Tahoma" pitchFamily="34" charset="0"/>
              </a:rPr>
              <a:t>sugeri</a:t>
            </a:r>
            <a:r>
              <a:rPr lang="sr-Latn-CS" sz="1500" dirty="0">
                <a:latin typeface="Tahoma" pitchFamily="34" charset="0"/>
              </a:rPr>
              <a:t>š</a:t>
            </a:r>
            <a:r>
              <a:rPr lang="en-US" sz="1500" dirty="0">
                <a:latin typeface="Tahoma" pitchFamily="34" charset="0"/>
              </a:rPr>
              <a:t>e da </a:t>
            </a:r>
            <a:r>
              <a:rPr lang="en-US" sz="1500" dirty="0" err="1">
                <a:latin typeface="Tahoma" pitchFamily="34" charset="0"/>
              </a:rPr>
              <a:t>funkcija</a:t>
            </a:r>
            <a:r>
              <a:rPr lang="en-US" sz="1500" dirty="0">
                <a:latin typeface="Tahoma" pitchFamily="34" charset="0"/>
              </a:rPr>
              <a:t> </a:t>
            </a:r>
            <a:r>
              <a:rPr lang="sr-Latn-CS" sz="1500" dirty="0">
                <a:latin typeface="Tahoma" pitchFamily="34" charset="0"/>
              </a:rPr>
              <a:t>ima proizvoljan broj argumenata</a:t>
            </a:r>
            <a:r>
              <a:rPr lang="en-US" sz="1500" dirty="0">
                <a:latin typeface="Tahoma" pitchFamily="34" charset="0"/>
              </a:rPr>
              <a:t>,</a:t>
            </a:r>
            <a:r>
              <a:rPr lang="sr-Latn-CS" sz="1500" dirty="0">
                <a:latin typeface="Tahoma" pitchFamily="34" charset="0"/>
              </a:rPr>
              <a:t> ali ga mi nećemo koristiti</a:t>
            </a:r>
            <a:r>
              <a:rPr lang="en-US" sz="1500" dirty="0">
                <a:latin typeface="Tahoma" pitchFamily="34" charset="0"/>
              </a:rPr>
              <a:t>, </a:t>
            </a:r>
            <a:r>
              <a:rPr lang="en-US" sz="1500" dirty="0" err="1">
                <a:latin typeface="Tahoma" pitchFamily="34" charset="0"/>
              </a:rPr>
              <a:t>ve</a:t>
            </a:r>
            <a:r>
              <a:rPr lang="sr-Latn-CS" sz="1500" dirty="0">
                <a:latin typeface="Tahoma" pitchFamily="34" charset="0"/>
              </a:rPr>
              <a:t>ć ovo </a:t>
            </a:r>
            <a:r>
              <a:rPr lang="en-US" sz="1500" dirty="0" err="1">
                <a:latin typeface="Tahoma" pitchFamily="34" charset="0"/>
              </a:rPr>
              <a:t>zna</a:t>
            </a:r>
            <a:r>
              <a:rPr lang="sr-Latn-CS" sz="1500" dirty="0">
                <a:latin typeface="Tahoma" pitchFamily="34" charset="0"/>
              </a:rPr>
              <a:t>či da funkcija ima još argumenata.</a:t>
            </a:r>
            <a:endParaRPr lang="en-US" sz="1500" dirty="0">
              <a:latin typeface="Tahoma" pitchFamily="34" charset="0"/>
            </a:endParaRPr>
          </a:p>
        </p:txBody>
      </p:sp>
      <p:sp>
        <p:nvSpPr>
          <p:cNvPr id="16420" name="Line 40"/>
          <p:cNvSpPr>
            <a:spLocks noChangeShapeType="1"/>
          </p:cNvSpPr>
          <p:nvPr/>
        </p:nvSpPr>
        <p:spPr bwMode="auto">
          <a:xfrm>
            <a:off x="7049405" y="4322080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1" name="Line 41"/>
          <p:cNvSpPr>
            <a:spLocks noChangeShapeType="1"/>
          </p:cNvSpPr>
          <p:nvPr/>
        </p:nvSpPr>
        <p:spPr bwMode="auto">
          <a:xfrm>
            <a:off x="4457700" y="4337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2" name="Line 42"/>
          <p:cNvSpPr>
            <a:spLocks noChangeShapeType="1"/>
          </p:cNvSpPr>
          <p:nvPr/>
        </p:nvSpPr>
        <p:spPr bwMode="auto">
          <a:xfrm flipH="1">
            <a:off x="3419871" y="4339498"/>
            <a:ext cx="1529909" cy="8176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3" name="Text Box 43"/>
          <p:cNvSpPr txBox="1">
            <a:spLocks noChangeArrowheads="1"/>
          </p:cNvSpPr>
          <p:nvPr/>
        </p:nvSpPr>
        <p:spPr bwMode="auto">
          <a:xfrm>
            <a:off x="1889762" y="5181600"/>
            <a:ext cx="3319265" cy="1077218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rgument je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pitchFamily="34" charset="0"/>
              </a:rPr>
              <a:t>niz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 pokazivač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 na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600" dirty="0" err="1">
                <a:solidFill>
                  <a:srgbClr val="3333CC"/>
                </a:solidFill>
                <a:latin typeface="Tahoma" pitchFamily="34" charset="0"/>
              </a:rPr>
              <a:t>nizove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 od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 4 realna broja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 odnosno</a:t>
            </a:r>
            <a:r>
              <a:rPr lang="en-US" sz="1600" dirty="0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600" dirty="0">
                <a:solidFill>
                  <a:srgbClr val="3333CC"/>
                </a:solidFill>
                <a:latin typeface="Tahoma" pitchFamily="34" charset="0"/>
              </a:rPr>
              <a:t> kompajler zna je razmak između vrsta 4 podatka tipa </a:t>
            </a:r>
            <a:r>
              <a:rPr lang="sr-Latn-CS" sz="1600" dirty="0" smtClean="0">
                <a:solidFill>
                  <a:srgbClr val="3333CC"/>
                </a:solidFill>
                <a:latin typeface="Tahoma" pitchFamily="34" charset="0"/>
              </a:rPr>
              <a:t>float.</a:t>
            </a:r>
            <a:endParaRPr lang="en-US" sz="16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6424" name="Line 44"/>
          <p:cNvSpPr>
            <a:spLocks noChangeShapeType="1"/>
          </p:cNvSpPr>
          <p:nvPr/>
        </p:nvSpPr>
        <p:spPr bwMode="auto">
          <a:xfrm>
            <a:off x="5737225" y="4337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5" name="Line 45"/>
          <p:cNvSpPr>
            <a:spLocks noChangeShapeType="1"/>
          </p:cNvSpPr>
          <p:nvPr/>
        </p:nvSpPr>
        <p:spPr bwMode="auto">
          <a:xfrm flipH="1">
            <a:off x="5795963" y="4335463"/>
            <a:ext cx="485775" cy="317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6" name="Rectangle 46"/>
          <p:cNvSpPr>
            <a:spLocks noChangeArrowheads="1"/>
          </p:cNvSpPr>
          <p:nvPr/>
        </p:nvSpPr>
        <p:spPr bwMode="auto">
          <a:xfrm>
            <a:off x="4521200" y="4662488"/>
            <a:ext cx="2185983" cy="3231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500">
                <a:latin typeface="Tahoma" pitchFamily="34" charset="0"/>
              </a:rPr>
              <a:t>Pravi broj vrsta i kolona</a:t>
            </a:r>
            <a:endParaRPr lang="en-GB" sz="150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-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9983" y="2147938"/>
            <a:ext cx="8640960" cy="4319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Alternativna deklaracija je: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tip fun(</a:t>
            </a:r>
            <a:r>
              <a:rPr lang="sr-Latn-CS" sz="2400" dirty="0" smtClean="0">
                <a:solidFill>
                  <a:srgbClr val="3333CC"/>
                </a:solidFill>
              </a:rPr>
              <a:t>float (*a)</a:t>
            </a:r>
            <a:r>
              <a:rPr lang="en-US" sz="2400" dirty="0" smtClean="0">
                <a:solidFill>
                  <a:srgbClr val="3333CC"/>
                </a:solidFill>
              </a:rPr>
              <a:t>[4]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>
                <a:solidFill>
                  <a:srgbClr val="FF0000"/>
                </a:solidFill>
              </a:rPr>
              <a:t> int N, int M, </a:t>
            </a:r>
            <a:r>
              <a:rPr lang="en-US" sz="2400" dirty="0" smtClean="0">
                <a:solidFill>
                  <a:srgbClr val="FF0000"/>
                </a:solidFill>
              </a:rPr>
              <a:t>...)</a:t>
            </a:r>
            <a:endParaRPr lang="sr-Latn-R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Poziv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še funkcije</a:t>
            </a:r>
            <a:r>
              <a:rPr lang="sr-Latn-CS" sz="20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fun</a:t>
            </a:r>
            <a:r>
              <a:rPr lang="sr-Latn-CS" sz="2000" dirty="0" smtClean="0"/>
              <a:t> </a:t>
            </a:r>
            <a:r>
              <a:rPr lang="sr-Latn-CS" sz="2400" dirty="0" smtClean="0"/>
              <a:t>u programu bi bio:</a:t>
            </a:r>
            <a:endParaRPr lang="sr-Latn-CS" sz="2400" dirty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CS" sz="2000" dirty="0" smtClean="0"/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fun(a, 2, 2,...)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Rad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matricama</a:t>
            </a:r>
            <a:r>
              <a:rPr lang="en-US" sz="2400" dirty="0" smtClean="0"/>
              <a:t> </a:t>
            </a:r>
            <a:r>
              <a:rPr lang="sr-Latn-CS" sz="2400" dirty="0" smtClean="0"/>
              <a:t>u funkcijama </a:t>
            </a:r>
            <a:r>
              <a:rPr lang="en-US" sz="2400" dirty="0" smtClean="0"/>
              <a:t>o</a:t>
            </a:r>
            <a:r>
              <a:rPr lang="sr-Latn-CS" sz="2400" dirty="0" smtClean="0"/>
              <a:t>čigledno nosi određene probleme, ali sa dosta oprez</a:t>
            </a:r>
            <a:r>
              <a:rPr lang="en-US" sz="2400" dirty="0" smtClean="0"/>
              <a:t>a</a:t>
            </a:r>
            <a:r>
              <a:rPr lang="sr-Latn-CS" sz="2400" dirty="0" smtClean="0"/>
              <a:t> nije problem raditi ni sa ovim tip</a:t>
            </a:r>
            <a:r>
              <a:rPr lang="en-US" sz="2400" dirty="0" smtClean="0"/>
              <a:t>om</a:t>
            </a:r>
            <a:r>
              <a:rPr lang="sr-Latn-CS" sz="2400" dirty="0" smtClean="0"/>
              <a:t> argumenata funkcije.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funkcija može da vrati rezultat koji je standardnog tipa podataka uključujući modifikacije tipa unsigned, long</a:t>
            </a:r>
            <a:r>
              <a:rPr lang="en-US" sz="2400" dirty="0" smtClean="0"/>
              <a:t>,</a:t>
            </a:r>
            <a:r>
              <a:rPr lang="sr-Latn-CS" sz="2400" dirty="0" smtClean="0"/>
              <a:t> itd.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može da vrati i pokazivač.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funkcija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3"/>
            <a:ext cx="8784976" cy="4608513"/>
          </a:xfrm>
        </p:spPr>
        <p:txBody>
          <a:bodyPr/>
          <a:lstStyle/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int *f()</a:t>
            </a:r>
            <a:r>
              <a:rPr lang="sr-Latn-CS" sz="2400" dirty="0" smtClean="0"/>
              <a:t>  je funkcija koja vraća pokazivač na cijeli broj.</a:t>
            </a:r>
          </a:p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Ovo zahtjeva veliki oprez u radu, jer promjenljiva na koju dati pokazivač pokazuje ne smije da bude privremena i da nestane izlaskom iz funkcije.</a:t>
            </a:r>
          </a:p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Dakle, rezultat rada funkcije koja vraća pokazivač mora da bude adresa promjenljive koju koristi funkcija (ili glavni program) koja je pozvala predmetnu funkciju.</a:t>
            </a:r>
          </a:p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Česta je greška da se u funkciji deklariše niz i da funkcija vraća pokazivač na taj niz. Izlaskom iz funkcije, dealociraju se sve promjenljive alocirane u funkciji.</a:t>
            </a:r>
          </a:p>
          <a:p>
            <a:pPr eaLnBrk="1" hangingPunct="1">
              <a:lnSpc>
                <a:spcPct val="93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Mi ćemo, kad god je to moguće (</a:t>
            </a:r>
            <a:r>
              <a:rPr lang="sr-Latn-CS" sz="2400" dirty="0" smtClean="0">
                <a:solidFill>
                  <a:srgbClr val="3333CC"/>
                </a:solidFill>
              </a:rPr>
              <a:t>a neće biti uvijek moguće</a:t>
            </a:r>
            <a:r>
              <a:rPr lang="sr-Latn-CS" sz="2400" dirty="0" smtClean="0"/>
              <a:t>), izbjegavati ovakve funkcije. 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funkcija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11" y="2122512"/>
            <a:ext cx="8593832" cy="454684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Kombinacija niz-pokazivač-funkcija dovodi do veoma komplikovanih deklaracija.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Pored pravila koja se koriste kod nizova uvodi se dodatno pravilo: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Par </a:t>
            </a:r>
            <a:r>
              <a:rPr lang="en-US" sz="2200" dirty="0" smtClean="0"/>
              <a:t>[] </a:t>
            </a:r>
            <a:r>
              <a:rPr lang="en-US" sz="2200" dirty="0" err="1" smtClean="0"/>
              <a:t>ima</a:t>
            </a:r>
            <a:r>
              <a:rPr lang="en-US" sz="2200" dirty="0" smtClean="0"/>
              <a:t> </a:t>
            </a:r>
            <a:r>
              <a:rPr lang="en-US" sz="2200" dirty="0" err="1" smtClean="0"/>
              <a:t>isti</a:t>
            </a:r>
            <a:r>
              <a:rPr lang="en-US" sz="2200" dirty="0" smtClean="0"/>
              <a:t> </a:t>
            </a:r>
            <a:r>
              <a:rPr lang="en-US" sz="2200" dirty="0" err="1" smtClean="0"/>
              <a:t>prioritet</a:t>
            </a:r>
            <a:r>
              <a:rPr lang="en-US" sz="2200" dirty="0" smtClean="0"/>
              <a:t> </a:t>
            </a:r>
            <a:r>
              <a:rPr lang="en-US" sz="2200" dirty="0" err="1" smtClean="0"/>
              <a:t>kao</a:t>
            </a:r>
            <a:r>
              <a:rPr lang="en-US" sz="2200" dirty="0" smtClean="0"/>
              <a:t> par ().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sz="2400" dirty="0" smtClean="0"/>
              <a:t>Posmatrajmo pri</a:t>
            </a:r>
            <a:r>
              <a:rPr lang="en-US" sz="2400" dirty="0" err="1" smtClean="0"/>
              <a:t>mjer</a:t>
            </a:r>
            <a:r>
              <a:rPr lang="sr-Latn-ME" sz="2400" dirty="0" smtClean="0"/>
              <a:t> </a:t>
            </a:r>
            <a:r>
              <a:rPr lang="en-US" sz="2400" dirty="0" err="1">
                <a:solidFill>
                  <a:srgbClr val="FF0000"/>
                </a:solidFill>
              </a:rPr>
              <a:t>int</a:t>
            </a:r>
            <a:r>
              <a:rPr lang="en-US" sz="2400" dirty="0">
                <a:solidFill>
                  <a:srgbClr val="FF0000"/>
                </a:solidFill>
              </a:rPr>
              <a:t> (*f) ()</a:t>
            </a:r>
            <a:r>
              <a:rPr lang="en-US" sz="2400" dirty="0" smtClean="0"/>
              <a:t> </a:t>
            </a:r>
            <a:r>
              <a:rPr lang="sr-Latn-ME" sz="2400" dirty="0" smtClean="0"/>
              <a:t>(</a:t>
            </a:r>
            <a:r>
              <a:rPr lang="sr-Latn-CS" sz="2200" dirty="0"/>
              <a:t>z</a:t>
            </a:r>
            <a:r>
              <a:rPr lang="sr-Latn-CS" sz="2200" dirty="0" smtClean="0"/>
              <a:t>anemarimo parametre):</a:t>
            </a:r>
            <a:endParaRPr lang="en-US" sz="2200" dirty="0" smtClean="0"/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 smtClean="0"/>
              <a:t>U </a:t>
            </a:r>
            <a:r>
              <a:rPr lang="en-US" sz="2200" dirty="0" err="1" smtClean="0"/>
              <a:t>prvom</a:t>
            </a:r>
            <a:r>
              <a:rPr lang="en-US" sz="2200" dirty="0" smtClean="0"/>
              <a:t> </a:t>
            </a:r>
            <a:r>
              <a:rPr lang="en-US" sz="2200" dirty="0" err="1" smtClean="0"/>
              <a:t>koraku</a:t>
            </a:r>
            <a:r>
              <a:rPr lang="en-US" sz="2200" dirty="0" smtClean="0"/>
              <a:t> </a:t>
            </a:r>
            <a:r>
              <a:rPr lang="en-US" sz="2200" dirty="0" err="1" smtClean="0"/>
              <a:t>elimini</a:t>
            </a:r>
            <a:r>
              <a:rPr lang="sr-Latn-CS" sz="2200" dirty="0" smtClean="0"/>
              <a:t>šemo desnu zagradu; dakle zaključujemo da je </a:t>
            </a:r>
            <a:r>
              <a:rPr lang="sr-Latn-CS" sz="2200" dirty="0" smtClean="0">
                <a:solidFill>
                  <a:srgbClr val="FF0000"/>
                </a:solidFill>
              </a:rPr>
              <a:t>*f</a:t>
            </a:r>
            <a:r>
              <a:rPr lang="sr-Latn-CS" sz="2200" dirty="0" smtClean="0"/>
              <a:t> funkcija koja vraća cijeli broj.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U drugom koraku eliminišemo </a:t>
            </a:r>
            <a:r>
              <a:rPr lang="sr-Latn-CS" sz="2200" b="1" dirty="0" smtClean="0">
                <a:solidFill>
                  <a:srgbClr val="FF0000"/>
                </a:solidFill>
              </a:rPr>
              <a:t>*</a:t>
            </a:r>
            <a:r>
              <a:rPr lang="sr-Latn-CS" sz="2200" dirty="0" smtClean="0"/>
              <a:t> i zaključujemo da je </a:t>
            </a:r>
            <a:r>
              <a:rPr lang="sr-Latn-CS" sz="2200" dirty="0" smtClean="0">
                <a:solidFill>
                  <a:srgbClr val="FF0000"/>
                </a:solidFill>
              </a:rPr>
              <a:t>f</a:t>
            </a:r>
            <a:r>
              <a:rPr lang="sr-Latn-CS" sz="2200" dirty="0" smtClean="0"/>
              <a:t> pokazivač na cjelobrojnu funkciju, odnosno adresa cjelobrojne funkcije.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Pogledajte ostale primjere iz knjige.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Adresa funkcije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50368"/>
            <a:ext cx="7772400" cy="990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Svi elementi programa zauzimaju memoriju.</a:t>
            </a:r>
          </a:p>
          <a:p>
            <a:pPr eaLnBrk="1" hangingPunct="1"/>
            <a:r>
              <a:rPr lang="sr-Latn-CS" sz="2400" dirty="0" smtClean="0"/>
              <a:t>Tako i kôd funkcije </a:t>
            </a:r>
            <a:r>
              <a:rPr lang="en-US" sz="2400" dirty="0" err="1" smtClean="0"/>
              <a:t>zauzima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048000" y="3776882"/>
            <a:ext cx="1447800" cy="135418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 flipH="1">
            <a:off x="3047999" y="3245983"/>
            <a:ext cx="1" cy="253315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3048000" y="39292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3048000" y="40816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3048000" y="42340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3048000" y="43864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3048000" y="45388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3048000" y="46912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3048000" y="48436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3048000" y="4996083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4724400" y="3170081"/>
            <a:ext cx="1371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solidFill>
                  <a:schemeClr val="accent1"/>
                </a:solidFill>
                <a:latin typeface="Tahoma" pitchFamily="34" charset="0"/>
              </a:rPr>
              <a:t>memorija</a:t>
            </a:r>
            <a:endParaRPr lang="en-US" sz="1600" dirty="0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4756070" y="4270717"/>
            <a:ext cx="354973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dio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memorije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koju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zauzima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funkcija</a:t>
            </a:r>
            <a:r>
              <a:rPr lang="sr-Latn-CS" sz="1600" dirty="0">
                <a:latin typeface="Tahoma" pitchFamily="34" charset="0"/>
              </a:rPr>
              <a:t>,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sa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sr-Latn-CS" sz="1600" dirty="0">
                <a:latin typeface="Tahoma" pitchFamily="34" charset="0"/>
              </a:rPr>
              <a:t>njenim </a:t>
            </a:r>
            <a:r>
              <a:rPr lang="en-US" sz="1600" dirty="0" err="1">
                <a:latin typeface="Tahoma" pitchFamily="34" charset="0"/>
              </a:rPr>
              <a:t>pojedinim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instrukcijama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2743200" y="3853083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337591" y="3672108"/>
            <a:ext cx="2362201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pitchFamily="34" charset="0"/>
              </a:rPr>
              <a:t>prva instrukcija funkcije</a:t>
            </a:r>
            <a:endParaRPr lang="en-US" sz="1600" dirty="0">
              <a:latin typeface="Tahoma" pitchFamily="34" charset="0"/>
            </a:endParaRP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2915816" y="5910371"/>
            <a:ext cx="61926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solidFill>
                  <a:srgbClr val="0070C0"/>
                </a:solidFill>
                <a:latin typeface="Tahoma" pitchFamily="34" charset="0"/>
              </a:rPr>
              <a:t>Adresa funkcije je adresa prvog bajta funkcije, odnosno pokazivač na funkciju sadrži adresu prvog bajta prve instrukcije funkcije, što je analogno pokazivačima na sve tipove </a:t>
            </a:r>
            <a:r>
              <a:rPr lang="sr-Latn-CS" sz="1600" dirty="0" smtClean="0">
                <a:solidFill>
                  <a:srgbClr val="0070C0"/>
                </a:solidFill>
                <a:latin typeface="Tahoma" pitchFamily="34" charset="0"/>
              </a:rPr>
              <a:t>promjenljivih</a:t>
            </a:r>
            <a:r>
              <a:rPr lang="sr-Latn-ME" sz="1600" dirty="0" smtClean="0">
                <a:solidFill>
                  <a:srgbClr val="0070C0"/>
                </a:solidFill>
                <a:latin typeface="Tahoma" pitchFamily="34" charset="0"/>
              </a:rPr>
              <a:t>.</a:t>
            </a:r>
            <a:endParaRPr lang="en-US" sz="16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 flipH="1">
            <a:off x="4495800" y="3422495"/>
            <a:ext cx="263525" cy="2365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1" name="Line 5"/>
          <p:cNvSpPr>
            <a:spLocks noChangeShapeType="1"/>
          </p:cNvSpPr>
          <p:nvPr/>
        </p:nvSpPr>
        <p:spPr bwMode="auto">
          <a:xfrm>
            <a:off x="4495800" y="3224056"/>
            <a:ext cx="0" cy="255508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Right Brace 1"/>
          <p:cNvSpPr/>
          <p:nvPr/>
        </p:nvSpPr>
        <p:spPr bwMode="auto">
          <a:xfrm>
            <a:off x="4495800" y="3776882"/>
            <a:ext cx="263525" cy="135418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Adresa funkcije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040" y="2277616"/>
            <a:ext cx="8153400" cy="3527648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Adresa funkcije koja se zove </a:t>
            </a:r>
            <a:r>
              <a:rPr lang="sr-Latn-CS" sz="2400" dirty="0" smtClean="0">
                <a:solidFill>
                  <a:srgbClr val="FF3300"/>
                </a:solidFill>
              </a:rPr>
              <a:t>fun()</a:t>
            </a:r>
            <a:r>
              <a:rPr lang="sr-Latn-CS" sz="2400" dirty="0" smtClean="0"/>
              <a:t> je </a:t>
            </a:r>
            <a:r>
              <a:rPr lang="sr-Latn-CS" sz="2400" dirty="0" smtClean="0">
                <a:solidFill>
                  <a:srgbClr val="FF3300"/>
                </a:solidFill>
              </a:rPr>
              <a:t>&amp;fun</a:t>
            </a:r>
            <a:r>
              <a:rPr lang="sr-Latn-CS" sz="2400" dirty="0" smtClean="0"/>
              <a:t>, ali se može koristiti i samo </a:t>
            </a:r>
            <a:r>
              <a:rPr lang="sr-Latn-CS" sz="2400" dirty="0" smtClean="0">
                <a:solidFill>
                  <a:srgbClr val="FF3300"/>
                </a:solidFill>
              </a:rPr>
              <a:t>fun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/>
              <a:t>Ovo je slično adresi niza, kod ko</a:t>
            </a:r>
            <a:r>
              <a:rPr lang="en-US" sz="2400" dirty="0" err="1" smtClean="0"/>
              <a:t>jeg</a:t>
            </a:r>
            <a:r>
              <a:rPr lang="sr-Latn-CS" sz="2400" dirty="0" smtClean="0"/>
              <a:t> ime niza ima vrijednost adrese (prvog elementa) niza.</a:t>
            </a:r>
          </a:p>
          <a:p>
            <a:pPr eaLnBrk="1" hangingPunct="1"/>
            <a:r>
              <a:rPr lang="sr-Latn-CS" sz="2400" dirty="0" smtClean="0"/>
              <a:t>Najvažnija primjena adresa funkcija je u proslijeđivanju funkcija kao argumenta drugih funkcija.</a:t>
            </a:r>
          </a:p>
          <a:p>
            <a:pPr eaLnBrk="1" hangingPunct="1"/>
            <a:r>
              <a:rPr lang="sr-Latn-CS" sz="2400" dirty="0" smtClean="0"/>
              <a:t>Naime, ponekad je zgodno omogućiti jednoj funkciji da poziva više drugih funkcija u zavisnosti od situacije.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</a:t>
            </a:r>
            <a:r>
              <a:rPr lang="sr-Latn-CS" smtClean="0">
                <a:solidFill>
                  <a:srgbClr val="FF0000"/>
                </a:solidFill>
              </a:rPr>
              <a:t>void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5311" y="2157348"/>
            <a:ext cx="8663880" cy="447484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Funkcija koja ne vraća vrijednost deklariše se kao </a:t>
            </a:r>
            <a:r>
              <a:rPr lang="sr-Latn-C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Promjenljiva koja se deklariše kao </a:t>
            </a:r>
            <a:r>
              <a:rPr lang="sr-Latn-CS" sz="2400" dirty="0" smtClean="0">
                <a:solidFill>
                  <a:srgbClr val="3333CC"/>
                </a:solidFill>
              </a:rPr>
              <a:t>void</a:t>
            </a:r>
            <a:r>
              <a:rPr lang="sr-Latn-CS" sz="2400" dirty="0" smtClean="0"/>
              <a:t> nema vrijednost i gotovo se nikad ne koristi.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Funkcija koja se deklariše da vrać</a:t>
            </a:r>
            <a:r>
              <a:rPr lang="en-US" sz="2400" dirty="0" smtClean="0"/>
              <a:t>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void *</a:t>
            </a:r>
            <a:r>
              <a:rPr lang="sr-Latn-CS" sz="2400" dirty="0" smtClean="0"/>
              <a:t> vraća pokazivač na neodređeni tip podatka.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Promjenljiva koja se deklariše kao pokazivač na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void</a:t>
            </a:r>
            <a:r>
              <a:rPr lang="sr-Latn-ME" sz="2400" dirty="0" smtClean="0"/>
              <a:t>, </a:t>
            </a:r>
            <a:r>
              <a:rPr lang="en-US" sz="2400" dirty="0" err="1" smtClean="0"/>
              <a:t>tj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void *b</a:t>
            </a:r>
            <a:r>
              <a:rPr lang="sr-Latn-CS" sz="2400" dirty="0" smtClean="0"/>
              <a:t>, pokazuje na promjenljivu koja je nekog od mogućih tipova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podataka</a:t>
            </a:r>
            <a:r>
              <a:rPr lang="sr-Latn-CS" sz="2400" dirty="0" smtClean="0"/>
              <a:t>. Prije upotrebe ovog pokazivača, potrebno ga je konvertovati u konkretan tip.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Ovo će biti jasnije kada budemo učili dinamičku alokaciju memorije.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Funkcija sa argumentom funkcijom</a:t>
            </a:r>
            <a:endParaRPr lang="en-US" sz="41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2827" y="2203229"/>
            <a:ext cx="8553450" cy="4114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Zamislimo sljedeću situaciju. Napisali smo funkciju koja na osnovnu nekog sofisticiranog metoda računa integral funkcije </a:t>
            </a:r>
            <a:r>
              <a:rPr lang="sr-Latn-CS" sz="2400" b="1" dirty="0" smtClean="0"/>
              <a:t>sin(x)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U slučaju da nam treba funkcija koja računa integral kosinusa morali bi da napišemo (kopiramo) prethodnu funkciju za računanje i da editujemo funkciju koja je argument (</a:t>
            </a:r>
            <a:r>
              <a:rPr lang="sr-Latn-CS" sz="2400" b="1" dirty="0" smtClean="0"/>
              <a:t>cos(x)</a:t>
            </a:r>
            <a:r>
              <a:rPr lang="sr-Latn-CS" sz="2400" dirty="0" smtClean="0"/>
              <a:t>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Ovaj postupak bi morali obaviti za svaku funkciju za koju želimo da nađemo integral.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Mala greška u našem početnom dizajnu dovodi do potrebe da prepravljamo sve funkcije, što je neprihvatljivo.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Funkcija sa argumentom funkcijom</a:t>
            </a:r>
            <a:endParaRPr lang="en-US" sz="41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610600" cy="4463752"/>
          </a:xfrm>
        </p:spPr>
        <p:txBody>
          <a:bodyPr/>
          <a:lstStyle/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Drugi problem koji postoji kod pretpostavljenog rješenja je situacija kada želimo da našu funkciju komercijalizujemo.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Korisniku bismo morali omogućiti da primjeni naš algoritam na bilo koju funkciju, a to bi značilo da korisnik mora biti upoznat sa našim kodom.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Ovim bismo zapravo potpuno razotkrili svoju programersku vještinu i u potpunosti ugrozili komercijalizaciju našeg programa.</a:t>
            </a:r>
          </a:p>
          <a:p>
            <a:pPr eaLnBrk="1" hangingPunct="1">
              <a:lnSpc>
                <a:spcPct val="92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Umjesto toga</a:t>
            </a:r>
            <a:r>
              <a:rPr lang="en-US" sz="2400" smtClean="0"/>
              <a:t>,</a:t>
            </a:r>
            <a:r>
              <a:rPr lang="sr-Latn-CS" sz="2400" smtClean="0"/>
              <a:t> naša funkcija treba da ima </a:t>
            </a:r>
            <a:r>
              <a:rPr lang="en-US" sz="2400" smtClean="0"/>
              <a:t>kao </a:t>
            </a:r>
            <a:r>
              <a:rPr lang="sr-Latn-CS" sz="2400" smtClean="0"/>
              <a:t>argument funkciju i da korisnik, pa i mi, sa i</a:t>
            </a:r>
            <a:r>
              <a:rPr lang="en-US" sz="2400" smtClean="0"/>
              <a:t>s</a:t>
            </a:r>
            <a:r>
              <a:rPr lang="sr-Latn-CS" sz="2400" smtClean="0"/>
              <a:t>tom funkcijom realizuje svaki projekat, a jedino znanje koje je tada potrebno o našoj funkciji je njeno zaglavlje (lista i tipovi argumenata).</a:t>
            </a:r>
            <a:endParaRPr lang="en-US" sz="240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2160" y="2287488"/>
            <a:ext cx="8142288" cy="3733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Pretpostavimo sljedeći jednostavan problem (u svakom slučaju jednostavniji</a:t>
            </a:r>
            <a:r>
              <a:rPr lang="en-US" sz="2400" dirty="0" smtClean="0"/>
              <a:t> </a:t>
            </a:r>
            <a:r>
              <a:rPr lang="sr-Latn-CS" sz="2400" dirty="0" smtClean="0"/>
              <a:t>nego što je postavka problema o ko</a:t>
            </a:r>
            <a:r>
              <a:rPr lang="en-US" sz="2400" dirty="0" err="1" smtClean="0"/>
              <a:t>jem</a:t>
            </a:r>
            <a:r>
              <a:rPr lang="sr-Latn-CS" sz="2400" dirty="0" smtClean="0"/>
              <a:t> smo diskutovali).</a:t>
            </a: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Ž</a:t>
            </a:r>
            <a:r>
              <a:rPr lang="en-US" sz="2400" dirty="0" err="1" smtClean="0"/>
              <a:t>elimo</a:t>
            </a:r>
            <a:r>
              <a:rPr lang="sr-Latn-CS" sz="2400" dirty="0" smtClean="0"/>
              <a:t> da sumiramo niz:</a:t>
            </a:r>
            <a:br>
              <a:rPr lang="sr-Latn-CS" sz="2400" dirty="0" smtClean="0"/>
            </a:b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/>
              <a:t>gdje je a</a:t>
            </a:r>
            <a:r>
              <a:rPr lang="en-US" sz="2400" dirty="0" smtClean="0"/>
              <a:t>[</a:t>
            </a:r>
            <a:r>
              <a:rPr lang="en-US" sz="2400" dirty="0" err="1" smtClean="0"/>
              <a:t>i</a:t>
            </a:r>
            <a:r>
              <a:rPr lang="en-US" sz="2400" dirty="0" smtClean="0"/>
              <a:t>], </a:t>
            </a:r>
            <a:r>
              <a:rPr lang="en-US" sz="2400" dirty="0" err="1" smtClean="0"/>
              <a:t>i</a:t>
            </a:r>
            <a:r>
              <a:rPr lang="en-US" sz="2400" dirty="0" smtClean="0"/>
              <a:t>=0,...,n-1 </a:t>
            </a:r>
            <a:r>
              <a:rPr lang="en-US" sz="2400" dirty="0" err="1" smtClean="0"/>
              <a:t>dati</a:t>
            </a:r>
            <a:r>
              <a:rPr lang="en-US" sz="2400" dirty="0" smtClean="0"/>
              <a:t> </a:t>
            </a:r>
            <a:r>
              <a:rPr lang="en-US" sz="2400" dirty="0" err="1" smtClean="0"/>
              <a:t>niz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recimo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cijelih</a:t>
            </a:r>
            <a:r>
              <a:rPr lang="en-US" sz="2400" dirty="0" smtClean="0"/>
              <a:t> </a:t>
            </a:r>
            <a:r>
              <a:rPr lang="en-US" sz="2400" dirty="0" err="1" smtClean="0"/>
              <a:t>brojeva</a:t>
            </a:r>
            <a:r>
              <a:rPr lang="sr-Latn-CS" sz="2400" dirty="0" smtClean="0"/>
              <a:t>,</a:t>
            </a:r>
            <a:r>
              <a:rPr lang="en-US" sz="2400" dirty="0" smtClean="0"/>
              <a:t> a f() </a:t>
            </a:r>
            <a:r>
              <a:rPr lang="en-US" sz="2400" dirty="0" err="1" smtClean="0"/>
              <a:t>proizvoljna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. 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0661062"/>
              </p:ext>
            </p:extLst>
          </p:nvPr>
        </p:nvGraphicFramePr>
        <p:xfrm>
          <a:off x="3624064" y="3944218"/>
          <a:ext cx="1524000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50" name="Equation" r:id="rId3" imgW="660113" imgH="431613" progId="Equation.DSMT4">
                  <p:embed/>
                </p:oleObj>
              </mc:Choice>
              <mc:Fallback>
                <p:oleObj name="Equation" r:id="rId3" imgW="660113" imgH="431613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4064" y="3944218"/>
                        <a:ext cx="1524000" cy="996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0413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Primjer - Realizacija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364" y="2124031"/>
            <a:ext cx="3886200" cy="1219200"/>
          </a:xfrm>
          <a:ln>
            <a:solidFill>
              <a:srgbClr val="3333CC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#include &lt;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stdio.h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&gt;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sumafunkcija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(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(*)(),</a:t>
            </a:r>
            <a:r>
              <a:rPr lang="sr-Latn-ME" sz="1800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*,</a:t>
            </a:r>
            <a:r>
              <a:rPr lang="sr-Latn-ME" sz="1800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);</a:t>
            </a:r>
            <a:endParaRPr lang="en-US" sz="1800" dirty="0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linija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(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);</a:t>
            </a:r>
            <a:endParaRPr lang="en-US" sz="1800" dirty="0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kvadrat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(</a:t>
            </a:r>
            <a:r>
              <a:rPr lang="en-US" sz="1800" dirty="0" err="1" smtClean="0">
                <a:solidFill>
                  <a:srgbClr val="3333CC"/>
                </a:solidFill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3333CC"/>
                </a:solidFill>
                <a:cs typeface="Times New Roman" pitchFamily="18" charset="0"/>
              </a:rPr>
              <a:t>);</a:t>
            </a:r>
            <a:endParaRPr lang="en-US" sz="1800" dirty="0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997450" y="2868613"/>
            <a:ext cx="3823022" cy="1600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main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(){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182563" algn="l"/>
                <a:tab pos="444500" algn="l"/>
              </a:tabLst>
            </a:pP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a[5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]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=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{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1,2,2,3,1};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182563" algn="l"/>
                <a:tab pos="444500" algn="l"/>
              </a:tabLst>
            </a:pP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b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=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sumafunkcija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1800" u="sng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&amp;linija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,a,5);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182563" algn="l"/>
                <a:tab pos="444500" algn="l"/>
              </a:tabLst>
            </a:pP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c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=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sumafunkcija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1800" u="sng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kvadrat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,a,5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);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182563" algn="l"/>
                <a:tab pos="444500" algn="l"/>
              </a:tabLst>
            </a:pP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printf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("%d %d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",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b,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c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);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800" dirty="0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800" dirty="0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355778" y="3483590"/>
            <a:ext cx="4419600" cy="2133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linija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n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)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{ 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return n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;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kvadrat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n)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{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return 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n*n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;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sumafunkcija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(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(*r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)(),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*a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,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n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)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{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269875" algn="l"/>
                <a:tab pos="539750" algn="l"/>
              </a:tabLst>
            </a:pP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int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,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s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=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0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;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269875" algn="l"/>
                <a:tab pos="539750" algn="l"/>
              </a:tabLst>
            </a:pP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for(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=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0;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&lt;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n;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++)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800100" lvl="1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269875" algn="l"/>
                <a:tab pos="539750" algn="l"/>
              </a:tabLst>
            </a:pP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s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+=</a:t>
            </a: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r(a[</a:t>
            </a:r>
            <a:r>
              <a:rPr lang="en-US" sz="1800" dirty="0" err="1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i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]);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  <a:tabLst>
                <a:tab pos="269875" algn="l"/>
                <a:tab pos="539750" algn="l"/>
              </a:tabLst>
            </a:pPr>
            <a:r>
              <a:rPr lang="sr-Latn-ME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	</a:t>
            </a:r>
            <a:r>
              <a:rPr lang="en-US" sz="1800" dirty="0" smtClean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return </a:t>
            </a: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s;</a:t>
            </a:r>
            <a:endParaRPr lang="en-US" sz="1800" dirty="0">
              <a:solidFill>
                <a:srgbClr val="00B05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800" dirty="0">
                <a:solidFill>
                  <a:srgbClr val="00B05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8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646613" y="2039982"/>
            <a:ext cx="3810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pretp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r</a:t>
            </a: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ocesor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i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prototipovi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funkcij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a</a:t>
            </a: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 flipH="1">
            <a:off x="4244564" y="2259013"/>
            <a:ext cx="457200" cy="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5148064" y="4887050"/>
            <a:ext cx="4114800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sr-Latn-ME" sz="1800" dirty="0" err="1">
                <a:solidFill>
                  <a:srgbClr val="FF0000"/>
                </a:solidFill>
                <a:latin typeface="Tahoma" pitchFamily="34" charset="0"/>
              </a:rPr>
              <a:t>G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</a:rPr>
              <a:t>lavni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program </a:t>
            </a:r>
            <a:r>
              <a:rPr lang="en-US" sz="1800" dirty="0" err="1">
                <a:solidFill>
                  <a:srgbClr val="FF0000"/>
                </a:solidFill>
                <a:latin typeface="Tahoma" pitchFamily="34" charset="0"/>
              </a:rPr>
              <a:t>sa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FF0000"/>
                </a:solidFill>
                <a:latin typeface="Tahoma" pitchFamily="34" charset="0"/>
              </a:rPr>
              <a:t>po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z</a:t>
            </a:r>
            <a:r>
              <a:rPr lang="en-US" sz="1800" dirty="0" err="1">
                <a:solidFill>
                  <a:srgbClr val="FF0000"/>
                </a:solidFill>
                <a:latin typeface="Tahoma" pitchFamily="34" charset="0"/>
              </a:rPr>
              <a:t>ivima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</a:rPr>
              <a:t>funkcije</a:t>
            </a:r>
            <a:r>
              <a:rPr lang="sr-Latn-CS" sz="1800" dirty="0" smtClean="0">
                <a:solidFill>
                  <a:srgbClr val="FF0000"/>
                </a:solidFill>
                <a:latin typeface="Tahoma" pitchFamily="34" charset="0"/>
              </a:rPr>
              <a:t>. </a:t>
            </a:r>
            <a:r>
              <a:rPr lang="sr-Latn-ME" sz="1800" dirty="0" smtClean="0">
                <a:solidFill>
                  <a:srgbClr val="FF0000"/>
                </a:solidFill>
                <a:latin typeface="Tahoma" pitchFamily="34" charset="0"/>
              </a:rPr>
              <a:t>O</a:t>
            </a:r>
            <a:r>
              <a:rPr lang="en-US" sz="1800" dirty="0" err="1" smtClean="0">
                <a:solidFill>
                  <a:srgbClr val="FF0000"/>
                </a:solidFill>
                <a:latin typeface="Tahoma" pitchFamily="34" charset="0"/>
              </a:rPr>
              <a:t>bratite</a:t>
            </a:r>
            <a:r>
              <a:rPr lang="en-US" sz="18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latin typeface="Tahoma" pitchFamily="34" charset="0"/>
              </a:rPr>
              <a:t>pa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žnju na </a:t>
            </a:r>
            <a:r>
              <a:rPr lang="sr-Latn-CS" sz="1800" dirty="0" smtClean="0">
                <a:solidFill>
                  <a:srgbClr val="FF0000"/>
                </a:solidFill>
                <a:latin typeface="Tahoma" pitchFamily="34" charset="0"/>
              </a:rPr>
              <a:t>podvučeni dio i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pokušajte da odgovorite na pitanje zašto rade ispravno obije varijante i zašto se nigdje ne naglašava da je podvučeni argument funkcija</a:t>
            </a:r>
            <a:endParaRPr lang="en-US" sz="18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323528" y="5877272"/>
            <a:ext cx="4191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00B050"/>
                </a:solidFill>
                <a:latin typeface="Tahoma" pitchFamily="34" charset="0"/>
              </a:rPr>
              <a:t>R</a:t>
            </a:r>
            <a:r>
              <a:rPr lang="sr-Latn-CS" sz="1800" dirty="0" smtClean="0">
                <a:solidFill>
                  <a:srgbClr val="00B050"/>
                </a:solidFill>
                <a:latin typeface="Tahoma" pitchFamily="34" charset="0"/>
              </a:rPr>
              <a:t>ealizacija </a:t>
            </a:r>
            <a:r>
              <a:rPr lang="sr-Latn-CS" sz="1800" dirty="0">
                <a:solidFill>
                  <a:srgbClr val="00B050"/>
                </a:solidFill>
                <a:latin typeface="Tahoma" pitchFamily="34" charset="0"/>
              </a:rPr>
              <a:t>funkcija - obratite pažnju na funkciju sumafunkcija, a posebno na način </a:t>
            </a:r>
            <a:r>
              <a:rPr lang="sr-Latn-CS" sz="1800" dirty="0" smtClean="0">
                <a:solidFill>
                  <a:srgbClr val="00B050"/>
                </a:solidFill>
                <a:latin typeface="Tahoma" pitchFamily="34" charset="0"/>
              </a:rPr>
              <a:t>sumiranja.</a:t>
            </a:r>
            <a:endParaRPr lang="en-US" sz="18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H="1" flipV="1">
            <a:off x="6228184" y="4468813"/>
            <a:ext cx="25152" cy="5443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11" name="Line 7"/>
          <p:cNvSpPr>
            <a:spLocks noChangeShapeType="1"/>
          </p:cNvSpPr>
          <p:nvPr/>
        </p:nvSpPr>
        <p:spPr bwMode="auto">
          <a:xfrm flipV="1">
            <a:off x="708719" y="5617189"/>
            <a:ext cx="51693" cy="287749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Funkcija </a:t>
            </a:r>
            <a:r>
              <a:rPr lang="sr-Latn-CS" dirty="0" smtClean="0">
                <a:solidFill>
                  <a:srgbClr val="FF0000"/>
                </a:solidFill>
              </a:rPr>
              <a:t>main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136" y="2266528"/>
            <a:ext cx="8865368" cy="382676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Glavni program ima oblik bilo koje druge funkcije - ima zaglavlje, tijelo funkcije koje započinje sa sekcijom za deklaraciju, nastavlja se naredbama i završava sa return.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Postavlja se pitanje - kome funkcija main vraća rezultat?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Funkcija main, kao i svaka druga funkcija, vraća rezultat onome ko je tu funkciju pozvao, a u ovom slučaju je to </a:t>
            </a:r>
            <a:r>
              <a:rPr lang="sr-Latn-CS" sz="2400" b="1" dirty="0"/>
              <a:t>operativni sistem</a:t>
            </a:r>
            <a:r>
              <a:rPr lang="sr-Latn-CS" sz="2400" dirty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/>
              <a:t>UNIX/LINUX operativni sistemi lijepo rade sa ovakvim rezultatima, koji obično sugerišu da je funkcija sa uspjehom obavila posao</a:t>
            </a:r>
            <a:r>
              <a:rPr lang="sr-Latn-CS" sz="2400" dirty="0" smtClean="0"/>
              <a:t>.</a:t>
            </a:r>
            <a:endParaRPr lang="sr-Latn-C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Parametri</a:t>
            </a:r>
            <a:r>
              <a:rPr lang="en-US" dirty="0" smtClean="0"/>
              <a:t> </a:t>
            </a:r>
            <a:r>
              <a:rPr lang="sr-Latn-ME" dirty="0" smtClean="0"/>
              <a:t>funkcije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main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11" y="2080602"/>
            <a:ext cx="8793685" cy="46805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400" dirty="0" smtClean="0"/>
              <a:t>Do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en-US" sz="2400" dirty="0" err="1" smtClean="0"/>
              <a:t>smo</a:t>
            </a:r>
            <a:r>
              <a:rPr lang="en-US" sz="2400" dirty="0" smtClean="0"/>
              <a:t> </a:t>
            </a:r>
            <a:r>
              <a:rPr lang="en-US" sz="2400" dirty="0" err="1" smtClean="0"/>
              <a:t>koristili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funkciju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main</a:t>
            </a:r>
            <a:r>
              <a:rPr lang="en-US" sz="2400" dirty="0" smtClean="0"/>
              <a:t> bez </a:t>
            </a:r>
            <a:r>
              <a:rPr lang="en-US" sz="2400" dirty="0" err="1" smtClean="0"/>
              <a:t>parametara</a:t>
            </a:r>
            <a:r>
              <a:rPr lang="sr-Latn-CS" sz="2400" dirty="0" smtClean="0"/>
              <a:t>. Međutim, ova funkcija može imati </a:t>
            </a:r>
            <a:r>
              <a:rPr lang="en-US" sz="2400" dirty="0" err="1" smtClean="0"/>
              <a:t>parametre</a:t>
            </a:r>
            <a:r>
              <a:rPr lang="en-US" sz="2400" dirty="0" smtClean="0"/>
              <a:t>, a to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sr-Latn-CS" sz="2400" dirty="0" smtClean="0"/>
              <a:t>uvijek </a:t>
            </a:r>
            <a:r>
              <a:rPr lang="sr-Latn-CS" sz="2400" dirty="0" smtClean="0">
                <a:solidFill>
                  <a:srgbClr val="00B050"/>
                </a:solidFill>
              </a:rPr>
              <a:t>cijeli broj </a:t>
            </a:r>
            <a:r>
              <a:rPr lang="sr-Latn-CS" sz="2400" dirty="0" smtClean="0"/>
              <a:t>i</a:t>
            </a:r>
            <a:r>
              <a:rPr lang="sr-Latn-CS" sz="2400" dirty="0" smtClean="0">
                <a:solidFill>
                  <a:srgbClr val="3333CC"/>
                </a:solidFill>
              </a:rPr>
              <a:t> niz pokazivača na karaktere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funkcija </a:t>
            </a:r>
            <a:r>
              <a:rPr lang="sr-Latn-CS" sz="2400" dirty="0" smtClean="0">
                <a:solidFill>
                  <a:srgbClr val="3333CC"/>
                </a:solidFill>
              </a:rPr>
              <a:t>main</a:t>
            </a:r>
            <a:r>
              <a:rPr lang="sr-Latn-CS" sz="2400" dirty="0" smtClean="0"/>
              <a:t> ima </a:t>
            </a:r>
            <a:r>
              <a:rPr lang="en-US" sz="2400" dirty="0" err="1" smtClean="0"/>
              <a:t>parametre</a:t>
            </a:r>
            <a:r>
              <a:rPr lang="en-US" sz="2400" dirty="0" smtClean="0"/>
              <a:t>,</a:t>
            </a:r>
            <a:r>
              <a:rPr lang="sr-Latn-CS" sz="2400" dirty="0" smtClean="0"/>
              <a:t> ona se deklariše kao:</a:t>
            </a:r>
          </a:p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None/>
              <a:tabLst>
                <a:tab pos="357188" algn="l"/>
              </a:tabLst>
            </a:pPr>
            <a:r>
              <a:rPr lang="sr-Latn-CS" sz="2400" dirty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int main (int argc, char *argv</a:t>
            </a:r>
            <a:r>
              <a:rPr lang="en-US" sz="2400" dirty="0" smtClean="0">
                <a:solidFill>
                  <a:srgbClr val="FF0000"/>
                </a:solidFill>
              </a:rPr>
              <a:t>[])</a:t>
            </a:r>
            <a:endParaRPr lang="en-US" sz="20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ME" sz="2400" dirty="0"/>
              <a:t>Š</a:t>
            </a:r>
            <a:r>
              <a:rPr lang="sr-Latn-CS" sz="2400" dirty="0" smtClean="0"/>
              <a:t>to su ovi parametri i kako im zadati vrijednost?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Objasnimo na primjeru. Kreirali smo program i kompajlirali ga, što je rezultovalo fajlom </a:t>
            </a:r>
            <a:r>
              <a:rPr lang="sr-Latn-CS" sz="2400" dirty="0" smtClean="0">
                <a:solidFill>
                  <a:srgbClr val="3333CC"/>
                </a:solidFill>
              </a:rPr>
              <a:t>Test.exe</a:t>
            </a:r>
            <a:r>
              <a:rPr lang="sr-Latn-CS" sz="2400" dirty="0" smtClean="0"/>
              <a:t>. U komandnoj liniji oper. sistema, program se izvršava pozivom imena </a:t>
            </a:r>
            <a:r>
              <a:rPr lang="sr-Latn-CS" sz="2400" dirty="0">
                <a:solidFill>
                  <a:srgbClr val="3333CC"/>
                </a:solidFill>
              </a:rPr>
              <a:t>Test</a:t>
            </a:r>
            <a:r>
              <a:rPr lang="sr-Latn-CS" sz="2400" dirty="0" smtClean="0"/>
              <a:t>. </a:t>
            </a:r>
            <a:endParaRPr lang="sr-Latn-CS" sz="2400" dirty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/>
              <a:t>Zamislimo sada </a:t>
            </a:r>
            <a:r>
              <a:rPr lang="sr-Latn-CS" sz="2400" dirty="0" smtClean="0"/>
              <a:t>da </a:t>
            </a:r>
            <a:r>
              <a:rPr lang="sr-Latn-CS" sz="2400" dirty="0"/>
              <a:t>je program pozvan sa:</a:t>
            </a:r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>
                <a:solidFill>
                  <a:srgbClr val="3333CC"/>
                </a:solidFill>
              </a:rPr>
              <a:t>Test Aa Bb Cc 11</a:t>
            </a:r>
            <a:endParaRPr lang="en-US" sz="2400" dirty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349624"/>
            <a:ext cx="8856984" cy="381568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Vrijednost </a:t>
            </a:r>
            <a:r>
              <a:rPr lang="sr-Latn-CS" sz="2400" dirty="0" smtClean="0">
                <a:solidFill>
                  <a:srgbClr val="3333CC"/>
                </a:solidFill>
              </a:rPr>
              <a:t>argc</a:t>
            </a:r>
            <a:r>
              <a:rPr lang="sr-Latn-CS" sz="2400" dirty="0" smtClean="0"/>
              <a:t> će biti </a:t>
            </a:r>
            <a:r>
              <a:rPr lang="sr-Latn-CS" sz="2400" dirty="0" smtClean="0">
                <a:solidFill>
                  <a:srgbClr val="3333CC"/>
                </a:solidFill>
              </a:rPr>
              <a:t>argc=5</a:t>
            </a:r>
            <a:r>
              <a:rPr lang="sr-Latn-CS" sz="2400" dirty="0" smtClean="0"/>
              <a:t>, dok će pojedini stringovi biti </a:t>
            </a:r>
            <a:endParaRPr lang="en-US" sz="2400" dirty="0" smtClean="0"/>
          </a:p>
          <a:p>
            <a:pPr marL="457200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sr-Latn-CS" sz="2000" dirty="0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[0]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CS" sz="2000" dirty="0" smtClean="0">
                <a:solidFill>
                  <a:srgbClr val="3333CC"/>
                </a:solidFill>
              </a:rPr>
              <a:t> "</a:t>
            </a:r>
            <a:r>
              <a:rPr lang="sr-Latn-ME" sz="2000" dirty="0" smtClean="0">
                <a:solidFill>
                  <a:srgbClr val="3333CC"/>
                </a:solidFill>
              </a:rPr>
              <a:t>Test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/>
              <a:t> </a:t>
            </a:r>
          </a:p>
          <a:p>
            <a:pPr marL="457200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[1]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Aa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</a:p>
          <a:p>
            <a:pPr marL="457200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[2]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Bb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/>
              <a:t> </a:t>
            </a:r>
          </a:p>
          <a:p>
            <a:pPr marL="457200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200"/>
              </a:spcAft>
              <a:buNone/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[3]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Cc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endParaRPr lang="en-US" sz="2000" dirty="0" smtClean="0"/>
          </a:p>
          <a:p>
            <a:pPr marL="457200" lvl="1" indent="0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[4]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=</a:t>
            </a:r>
            <a:r>
              <a:rPr lang="sr-Latn-ME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r>
              <a:rPr lang="en-US" sz="2000" dirty="0" smtClean="0">
                <a:solidFill>
                  <a:srgbClr val="3333CC"/>
                </a:solidFill>
              </a:rPr>
              <a:t>11</a:t>
            </a:r>
            <a:r>
              <a:rPr lang="sr-Latn-CS" sz="2000" dirty="0" smtClean="0">
                <a:solidFill>
                  <a:srgbClr val="3333CC"/>
                </a:solidFill>
              </a:rPr>
              <a:t>"</a:t>
            </a:r>
            <a:endParaRPr lang="en-US" sz="2000" dirty="0" smtClean="0">
              <a:solidFill>
                <a:srgbClr val="3333CC"/>
              </a:solidFill>
            </a:endParaRPr>
          </a:p>
          <a:p>
            <a:pPr eaLnBrk="1" hangingPunct="1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žbu napisati program koji sa komandne linije učitava dva stringa. Program vrši njihovo nadovezivanje i štampanje.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žbu napisati program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sr-Latn-CS" sz="2400" dirty="0" smtClean="0"/>
              <a:t>sa komandne linije</a:t>
            </a:r>
            <a:r>
              <a:rPr lang="en-US" sz="2400" dirty="0" smtClean="0"/>
              <a:t> </a:t>
            </a:r>
            <a:r>
              <a:rPr lang="sr-Latn-CS" sz="2400" dirty="0" smtClean="0"/>
              <a:t>učitava niz cijelih brojeva. Potrebno je izvršiti štampanje ovog niza.</a:t>
            </a:r>
            <a:endParaRPr lang="en-US" sz="2400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Parametri</a:t>
            </a:r>
            <a:r>
              <a:rPr lang="en-US" dirty="0" smtClean="0"/>
              <a:t> </a:t>
            </a:r>
            <a:r>
              <a:rPr lang="sr-Latn-ME" dirty="0" smtClean="0"/>
              <a:t>funkcije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main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306662" y="2948173"/>
            <a:ext cx="381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2000" dirty="0" smtClean="0">
                <a:latin typeface="Tahoma" pitchFamily="34" charset="0"/>
              </a:rPr>
              <a:t>Ime fajla je uvijek prvi string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 flipV="1">
            <a:off x="2662620" y="2979531"/>
            <a:ext cx="648072" cy="1533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Rekurzija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243695"/>
            <a:ext cx="8784976" cy="19050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Savremeni programski jezici dozvoljavaju da funkcija pozove samu sebe, što se naziva </a:t>
            </a:r>
            <a:r>
              <a:rPr lang="sr-Latn-CS" sz="2400" b="1" dirty="0" smtClean="0">
                <a:solidFill>
                  <a:srgbClr val="FF0000"/>
                </a:solidFill>
              </a:rPr>
              <a:t>rekurzijom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Rekurzivno se funkcija faktorijel može realizovati korišćenjem pravila: </a:t>
            </a:r>
            <a:r>
              <a:rPr lang="sr-Latn-CS" sz="2400" dirty="0" smtClean="0">
                <a:solidFill>
                  <a:srgbClr val="FF0000"/>
                </a:solidFill>
              </a:rPr>
              <a:t>n! = n*(n-1)!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0! = 1</a:t>
            </a:r>
            <a:r>
              <a:rPr lang="sr-Latn-CS" sz="2400" dirty="0" smtClean="0"/>
              <a:t>.</a:t>
            </a: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528883" y="4187401"/>
            <a:ext cx="2882280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tabLst>
                <a:tab pos="182563" algn="l"/>
                <a:tab pos="357188" algn="l"/>
              </a:tabLst>
            </a:pPr>
            <a:r>
              <a:rPr lang="sr-Latn-CS" sz="2000" dirty="0">
                <a:latin typeface="Tahoma" pitchFamily="34" charset="0"/>
              </a:rPr>
              <a:t>int fakt(int n</a:t>
            </a:r>
            <a:r>
              <a:rPr lang="sr-Latn-CS" sz="2000" dirty="0" smtClean="0">
                <a:latin typeface="Tahoma" pitchFamily="34" charset="0"/>
              </a:rPr>
              <a:t>) </a:t>
            </a:r>
            <a:r>
              <a:rPr lang="en-US" sz="2000" dirty="0" smtClean="0">
                <a:latin typeface="Tahoma" pitchFamily="34" charset="0"/>
              </a:rPr>
              <a:t>{</a:t>
            </a:r>
            <a:r>
              <a:rPr lang="en-US" sz="2000" dirty="0">
                <a:latin typeface="Tahoma" pitchFamily="34" charset="0"/>
              </a:rPr>
              <a:t/>
            </a:r>
            <a:br>
              <a:rPr lang="en-US" sz="2000" dirty="0">
                <a:latin typeface="Tahoma" pitchFamily="34" charset="0"/>
              </a:rPr>
            </a:b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if(n</a:t>
            </a:r>
            <a:r>
              <a:rPr lang="en-US" sz="2000" dirty="0">
                <a:latin typeface="Tahoma" pitchFamily="34" charset="0"/>
              </a:rPr>
              <a:t>==0) </a:t>
            </a:r>
            <a:endParaRPr lang="sr-Latn-ME" sz="2000" dirty="0" smtClean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tabLst>
                <a:tab pos="182563" algn="l"/>
                <a:tab pos="357188" algn="l"/>
              </a:tabLst>
            </a:pPr>
            <a:r>
              <a:rPr lang="sr-Latn-ME" sz="2000" dirty="0">
                <a:latin typeface="Tahoma" pitchFamily="34" charset="0"/>
              </a:rPr>
              <a:t>	</a:t>
            </a: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return </a:t>
            </a:r>
            <a:r>
              <a:rPr lang="en-US" sz="2000" dirty="0">
                <a:latin typeface="Tahoma" pitchFamily="34" charset="0"/>
              </a:rPr>
              <a:t>1;</a:t>
            </a:r>
            <a:br>
              <a:rPr lang="en-US" sz="2000" dirty="0">
                <a:latin typeface="Tahoma" pitchFamily="34" charset="0"/>
              </a:rPr>
            </a:br>
            <a:r>
              <a:rPr lang="sr-Latn-ME" sz="2000" dirty="0" smtClean="0">
                <a:latin typeface="Tahoma" pitchFamily="34" charset="0"/>
              </a:rPr>
              <a:t>	else</a:t>
            </a:r>
          </a:p>
          <a:p>
            <a:pPr eaLnBrk="1" hangingPunct="1">
              <a:spcBef>
                <a:spcPts val="0"/>
              </a:spcBef>
              <a:tabLst>
                <a:tab pos="182563" algn="l"/>
                <a:tab pos="357188" algn="l"/>
              </a:tabLst>
            </a:pPr>
            <a:r>
              <a:rPr lang="sr-Latn-ME" sz="2000" dirty="0">
                <a:latin typeface="Tahoma" pitchFamily="34" charset="0"/>
              </a:rPr>
              <a:t>	</a:t>
            </a: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return n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*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err="1" smtClean="0">
                <a:latin typeface="Tahoma" pitchFamily="34" charset="0"/>
              </a:rPr>
              <a:t>fakt</a:t>
            </a:r>
            <a:r>
              <a:rPr lang="en-US" sz="2000" dirty="0" smtClean="0">
                <a:latin typeface="Tahoma" pitchFamily="34" charset="0"/>
              </a:rPr>
              <a:t>(n-1</a:t>
            </a:r>
            <a:r>
              <a:rPr lang="en-US" sz="2000" dirty="0">
                <a:latin typeface="Tahoma" pitchFamily="34" charset="0"/>
              </a:rPr>
              <a:t>);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923930" y="4175207"/>
            <a:ext cx="4608510" cy="2131353"/>
          </a:xfrm>
          <a:prstGeom prst="rect">
            <a:avLst/>
          </a:prstGeom>
          <a:solidFill>
            <a:srgbClr val="A7FFFF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  <a:tab pos="3692525" algn="l"/>
              </a:tabLst>
            </a:pP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fakt(5)</a:t>
            </a:r>
            <a:r>
              <a:rPr lang="sr-Latn-ME" sz="2000" dirty="0" smtClean="0">
                <a:latin typeface="Tahoma" pitchFamily="34" charset="0"/>
              </a:rPr>
              <a:t> 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5*fakt(4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ME" sz="2000" dirty="0">
                <a:solidFill>
                  <a:srgbClr val="FF0000"/>
                </a:solidFill>
                <a:latin typeface="Tahoma" pitchFamily="34" charset="0"/>
              </a:rPr>
              <a:t>= 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5 * 24	= 120</a:t>
            </a:r>
            <a:endParaRPr lang="sr-Latn-ME" sz="20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  <a:tab pos="3692525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fakt(4)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4*fakt(3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sr-Latn-ME" sz="2000" dirty="0">
                <a:solidFill>
                  <a:srgbClr val="FF0000"/>
                </a:solidFill>
                <a:latin typeface="Tahoma" pitchFamily="34" charset="0"/>
              </a:rPr>
              <a:t>= 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4 * 6	= 24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  <a:tab pos="3692525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fakt(3)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3*fakt(2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ME" sz="2000" dirty="0">
                <a:solidFill>
                  <a:srgbClr val="FF0000"/>
                </a:solidFill>
                <a:latin typeface="Tahoma" pitchFamily="34" charset="0"/>
              </a:rPr>
              <a:t>= 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3 * 2	= 6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  <a:tab pos="3692525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fakt(2)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2*fakt(1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sr-Latn-ME" sz="2000" dirty="0">
                <a:solidFill>
                  <a:srgbClr val="FF0000"/>
                </a:solidFill>
                <a:latin typeface="Tahoma" pitchFamily="34" charset="0"/>
              </a:rPr>
              <a:t>= 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2 * 1	= 2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  <a:tab pos="3692525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fakt(1)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1*fakt(0</a:t>
            </a:r>
            <a:r>
              <a:rPr lang="sr-Latn-ME" sz="2000" dirty="0" smtClean="0">
                <a:solidFill>
                  <a:srgbClr val="3333CC"/>
                </a:solidFill>
                <a:latin typeface="Tahoma" pitchFamily="34" charset="0"/>
              </a:rPr>
              <a:t>) </a:t>
            </a:r>
            <a:r>
              <a:rPr lang="sr-Latn-ME" sz="2000" dirty="0" smtClean="0">
                <a:solidFill>
                  <a:srgbClr val="FF0000"/>
                </a:solidFill>
                <a:latin typeface="Tahoma" pitchFamily="34" charset="0"/>
              </a:rPr>
              <a:t>= 1 * 1	= 1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  <a:spcAft>
                <a:spcPts val="300"/>
              </a:spcAft>
              <a:tabLst>
                <a:tab pos="182563" algn="l"/>
                <a:tab pos="357188" algn="l"/>
              </a:tabLst>
            </a:pP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fakt(0)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sr-Latn-ME" sz="2000" dirty="0">
                <a:latin typeface="Tahoma" pitchFamily="34" charset="0"/>
              </a:rPr>
              <a:t>vraća </a:t>
            </a:r>
            <a:r>
              <a:rPr lang="sr-Latn-ME" sz="2000" dirty="0">
                <a:solidFill>
                  <a:srgbClr val="3333CC"/>
                </a:solidFill>
                <a:latin typeface="Tahoma" pitchFamily="34" charset="0"/>
              </a:rPr>
              <a:t>1</a:t>
            </a:r>
            <a:endParaRPr lang="en-US" sz="20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4" name="Arc 3"/>
          <p:cNvSpPr/>
          <p:nvPr/>
        </p:nvSpPr>
        <p:spPr bwMode="auto">
          <a:xfrm rot="10800000">
            <a:off x="3705999" y="4377297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Arc 10"/>
          <p:cNvSpPr/>
          <p:nvPr/>
        </p:nvSpPr>
        <p:spPr bwMode="auto">
          <a:xfrm rot="10800000">
            <a:off x="3706000" y="4752419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Arc 11"/>
          <p:cNvSpPr/>
          <p:nvPr/>
        </p:nvSpPr>
        <p:spPr bwMode="auto">
          <a:xfrm rot="10800000">
            <a:off x="3707905" y="5111841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Arc 12"/>
          <p:cNvSpPr/>
          <p:nvPr/>
        </p:nvSpPr>
        <p:spPr bwMode="auto">
          <a:xfrm rot="10800000">
            <a:off x="3707906" y="5469548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Arc 13"/>
          <p:cNvSpPr/>
          <p:nvPr/>
        </p:nvSpPr>
        <p:spPr bwMode="auto">
          <a:xfrm rot="10800000">
            <a:off x="3707904" y="5808748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7270339" y="5612480"/>
            <a:ext cx="288032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Line 7"/>
          <p:cNvSpPr>
            <a:spLocks noChangeShapeType="1"/>
          </p:cNvSpPr>
          <p:nvPr/>
        </p:nvSpPr>
        <p:spPr bwMode="auto">
          <a:xfrm flipV="1">
            <a:off x="5754246" y="5815096"/>
            <a:ext cx="1528792" cy="28803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2" name="Line 7"/>
          <p:cNvSpPr>
            <a:spLocks noChangeShapeType="1"/>
          </p:cNvSpPr>
          <p:nvPr/>
        </p:nvSpPr>
        <p:spPr bwMode="auto">
          <a:xfrm flipH="1" flipV="1">
            <a:off x="7457846" y="5434108"/>
            <a:ext cx="465080" cy="2480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4" name="Line 7"/>
          <p:cNvSpPr>
            <a:spLocks noChangeShapeType="1"/>
          </p:cNvSpPr>
          <p:nvPr/>
        </p:nvSpPr>
        <p:spPr bwMode="auto">
          <a:xfrm flipH="1" flipV="1">
            <a:off x="7477007" y="4718791"/>
            <a:ext cx="465080" cy="2480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 flipH="1" flipV="1">
            <a:off x="7644021" y="4436451"/>
            <a:ext cx="298066" cy="2019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26" name="Arc 25"/>
          <p:cNvSpPr/>
          <p:nvPr/>
        </p:nvSpPr>
        <p:spPr bwMode="auto">
          <a:xfrm>
            <a:off x="8327856" y="4366253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Arc 26"/>
          <p:cNvSpPr/>
          <p:nvPr/>
        </p:nvSpPr>
        <p:spPr bwMode="auto">
          <a:xfrm>
            <a:off x="8327857" y="4741375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Arc 27"/>
          <p:cNvSpPr/>
          <p:nvPr/>
        </p:nvSpPr>
        <p:spPr bwMode="auto">
          <a:xfrm>
            <a:off x="8329762" y="5100797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Arc 28"/>
          <p:cNvSpPr/>
          <p:nvPr/>
        </p:nvSpPr>
        <p:spPr bwMode="auto">
          <a:xfrm>
            <a:off x="8329763" y="5458504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Arc 29"/>
          <p:cNvSpPr/>
          <p:nvPr/>
        </p:nvSpPr>
        <p:spPr bwMode="auto">
          <a:xfrm>
            <a:off x="8329761" y="5797704"/>
            <a:ext cx="432048" cy="288032"/>
          </a:xfrm>
          <a:prstGeom prst="arc">
            <a:avLst>
              <a:gd name="adj1" fmla="val 15808889"/>
              <a:gd name="adj2" fmla="val 5433356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5462223" y="5952765"/>
            <a:ext cx="288032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7903057" y="5618852"/>
            <a:ext cx="288032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7901786" y="4922561"/>
            <a:ext cx="288032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908136" y="4578635"/>
            <a:ext cx="414630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Line 7"/>
          <p:cNvSpPr>
            <a:spLocks noChangeShapeType="1"/>
          </p:cNvSpPr>
          <p:nvPr/>
        </p:nvSpPr>
        <p:spPr bwMode="auto">
          <a:xfrm flipH="1" flipV="1">
            <a:off x="7461846" y="5074068"/>
            <a:ext cx="465080" cy="2480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 sz="1800"/>
          </a:p>
        </p:txBody>
      </p:sp>
      <p:sp>
        <p:nvSpPr>
          <p:cNvPr id="19" name="Oval 18"/>
          <p:cNvSpPr/>
          <p:nvPr/>
        </p:nvSpPr>
        <p:spPr bwMode="auto">
          <a:xfrm>
            <a:off x="7901786" y="5262844"/>
            <a:ext cx="288032" cy="288032"/>
          </a:xfrm>
          <a:prstGeom prst="ellipse">
            <a:avLst/>
          </a:prstGeom>
          <a:noFill/>
          <a:ln w="190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Rekurzija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98606" y="2150274"/>
            <a:ext cx="8945394" cy="439248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200" dirty="0" smtClean="0"/>
              <a:t>Rekurzivna rješenja su veoma elegantna. Neki programerski problemi se veoma teško rješavaju bez korišćenja rekurzije.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200" dirty="0" smtClean="0"/>
              <a:t>Rekurzija može biti memorijski zahtjevna (što se dešava prilikom poziva fakt(120)), ali i vremenski, jer operacije sa stekom i alokacionim zapisom traju neko vrijeme.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200" dirty="0" smtClean="0"/>
              <a:t>Stoga, rekurzivno treba rješavati one probleme kod kojih je prirodno korisiti rekurzivni pristup (binarna pretraga, quick sort itd.).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200" dirty="0" smtClean="0"/>
              <a:t>Kao primjer loše rekurzije, realizovati rekurzivnim putem računanje </a:t>
            </a:r>
            <a:r>
              <a:rPr lang="sr-Latn-CS" sz="2200" dirty="0" smtClean="0">
                <a:solidFill>
                  <a:srgbClr val="FF0000"/>
                </a:solidFill>
              </a:rPr>
              <a:t>Fibonacci-evih </a:t>
            </a:r>
            <a:r>
              <a:rPr lang="sr-Latn-CS" sz="2200" dirty="0">
                <a:solidFill>
                  <a:srgbClr val="FF0000"/>
                </a:solidFill>
              </a:rPr>
              <a:t>brojeva</a:t>
            </a:r>
            <a:r>
              <a:rPr lang="sr-Latn-CS" sz="2200" dirty="0" smtClean="0"/>
              <a:t>, za koje važi </a:t>
            </a:r>
            <a:r>
              <a:rPr lang="sr-Latn-CS" sz="2200" dirty="0" smtClean="0">
                <a:solidFill>
                  <a:srgbClr val="3333CC"/>
                </a:solidFill>
              </a:rPr>
              <a:t>FIB(1) = 0</a:t>
            </a:r>
            <a:r>
              <a:rPr lang="sr-Latn-CS" sz="2200" dirty="0" smtClean="0"/>
              <a:t>, </a:t>
            </a:r>
            <a:r>
              <a:rPr lang="sr-Latn-CS" sz="2200" dirty="0">
                <a:solidFill>
                  <a:srgbClr val="3333CC"/>
                </a:solidFill>
              </a:rPr>
              <a:t>FIB(2) = 1</a:t>
            </a:r>
            <a:r>
              <a:rPr lang="sr-Latn-CS" sz="2200" dirty="0" smtClean="0"/>
              <a:t> i </a:t>
            </a:r>
            <a:br>
              <a:rPr lang="sr-Latn-CS" sz="2200" dirty="0" smtClean="0"/>
            </a:br>
            <a:r>
              <a:rPr lang="sr-Latn-CS" sz="2200" dirty="0">
                <a:solidFill>
                  <a:srgbClr val="3333CC"/>
                </a:solidFill>
              </a:rPr>
              <a:t>FIB(I) = FI</a:t>
            </a:r>
            <a:r>
              <a:rPr lang="en-US" sz="2200" dirty="0">
                <a:solidFill>
                  <a:srgbClr val="3333CC"/>
                </a:solidFill>
              </a:rPr>
              <a:t>B</a:t>
            </a:r>
            <a:r>
              <a:rPr lang="sr-Latn-CS" sz="2200" dirty="0">
                <a:solidFill>
                  <a:srgbClr val="3333CC"/>
                </a:solidFill>
              </a:rPr>
              <a:t>(I-1) + FIB(I-2)</a:t>
            </a:r>
            <a:r>
              <a:rPr lang="sr-Latn-CS" sz="2200" dirty="0" smtClean="0"/>
              <a:t> za </a:t>
            </a:r>
            <a:r>
              <a:rPr lang="sr-Latn-CS" sz="2200" dirty="0">
                <a:solidFill>
                  <a:srgbClr val="3333CC"/>
                </a:solidFill>
              </a:rPr>
              <a:t>I</a:t>
            </a:r>
            <a:r>
              <a:rPr lang="en-US" sz="2200" dirty="0">
                <a:solidFill>
                  <a:srgbClr val="3333CC"/>
                </a:solidFill>
              </a:rPr>
              <a:t>&gt;</a:t>
            </a:r>
            <a:r>
              <a:rPr lang="sr-Latn-ME" sz="2200" dirty="0">
                <a:solidFill>
                  <a:srgbClr val="3333CC"/>
                </a:solidFill>
              </a:rPr>
              <a:t>2</a:t>
            </a:r>
            <a:r>
              <a:rPr lang="en-US" sz="2200" dirty="0" smtClean="0"/>
              <a:t>. </a:t>
            </a:r>
            <a:endParaRPr lang="sr-Latn-ME" sz="22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200" dirty="0" smtClean="0"/>
              <a:t>Program </a:t>
            </a:r>
            <a:r>
              <a:rPr lang="en-US" sz="2200" dirty="0" err="1" smtClean="0"/>
              <a:t>realizujte</a:t>
            </a:r>
            <a:r>
              <a:rPr lang="en-US" sz="2200" dirty="0" smtClean="0"/>
              <a:t> </a:t>
            </a:r>
            <a:r>
              <a:rPr lang="en-US" sz="2200" dirty="0" err="1" smtClean="0"/>
              <a:t>rekurzivno</a:t>
            </a:r>
            <a:r>
              <a:rPr lang="en-US" sz="2200" dirty="0" smtClean="0"/>
              <a:t> i </a:t>
            </a:r>
            <a:r>
              <a:rPr lang="sr-Latn-ME" sz="2200" dirty="0" smtClean="0"/>
              <a:t>odredite</a:t>
            </a:r>
            <a:r>
              <a:rPr lang="en-US" sz="2200" dirty="0" smtClean="0"/>
              <a:t> </a:t>
            </a:r>
            <a:r>
              <a:rPr lang="en-US" sz="2200" dirty="0" err="1" smtClean="0"/>
              <a:t>broj</a:t>
            </a:r>
            <a:r>
              <a:rPr lang="en-US" sz="2200" dirty="0" smtClean="0"/>
              <a:t> </a:t>
            </a:r>
            <a:r>
              <a:rPr lang="en-US" sz="2200" dirty="0" err="1" smtClean="0"/>
              <a:t>pozivanja</a:t>
            </a:r>
            <a:r>
              <a:rPr lang="en-US" sz="2200" dirty="0" smtClean="0"/>
              <a:t> </a:t>
            </a:r>
            <a:r>
              <a:rPr lang="en-US" sz="2200" dirty="0" err="1" smtClean="0"/>
              <a:t>funkcije</a:t>
            </a:r>
            <a:r>
              <a:rPr lang="en-US" sz="2200" dirty="0" smtClean="0"/>
              <a:t> FIB za I=</a:t>
            </a:r>
            <a:r>
              <a:rPr lang="sr-Latn-CS" sz="2200" dirty="0" smtClean="0"/>
              <a:t>6</a:t>
            </a:r>
            <a:r>
              <a:rPr lang="en-US" sz="2200" dirty="0" smtClean="0"/>
              <a:t> </a:t>
            </a:r>
            <a:r>
              <a:rPr lang="en-US" sz="2200" dirty="0" err="1" smtClean="0"/>
              <a:t>ili</a:t>
            </a:r>
            <a:r>
              <a:rPr lang="en-US" sz="2200" dirty="0" smtClean="0"/>
              <a:t> I=15. </a:t>
            </a:r>
            <a:r>
              <a:rPr lang="en-US" sz="2200" dirty="0" err="1" smtClean="0"/>
              <a:t>Zatim</a:t>
            </a:r>
            <a:r>
              <a:rPr lang="en-US" sz="2200" dirty="0" smtClean="0"/>
              <a:t> </a:t>
            </a:r>
            <a:r>
              <a:rPr lang="sr-Latn-CS" sz="2200" dirty="0" smtClean="0"/>
              <a:t>dajte alternativno iterativno rješenje.</a:t>
            </a:r>
            <a:endParaRPr lang="en-U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Funkcija – Neki detalji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76872"/>
            <a:ext cx="8640960" cy="4248026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Unutar funkcije se mogu deklarisati pomoćne promjenljive i to na njenom početku prije bilo koje drug</a:t>
            </a:r>
            <a:r>
              <a:rPr lang="en-US" sz="2400" dirty="0" smtClean="0"/>
              <a:t>e</a:t>
            </a:r>
            <a:r>
              <a:rPr lang="sr-Latn-CS" sz="2400" dirty="0" smtClean="0"/>
              <a:t> naredbe. Tako se naša funkcija </a:t>
            </a:r>
            <a:r>
              <a:rPr lang="sr-Latn-CS" sz="2400" dirty="0" smtClean="0">
                <a:solidFill>
                  <a:srgbClr val="FF0000"/>
                </a:solidFill>
              </a:rPr>
              <a:t>zbir1</a:t>
            </a:r>
            <a:r>
              <a:rPr lang="sr-Latn-CS" sz="2400" dirty="0" smtClean="0"/>
              <a:t> mogla deklarisati kao: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0"/>
              </a:spcAft>
              <a:buFont typeface="Wingdings" pitchFamily="2" charset="2"/>
              <a:buNone/>
            </a:pPr>
            <a:r>
              <a:rPr lang="en-US" sz="2200" dirty="0" smtClean="0">
                <a:solidFill>
                  <a:srgbClr val="3333CC"/>
                </a:solidFill>
              </a:rPr>
              <a:t>	</a:t>
            </a:r>
            <a:r>
              <a:rPr lang="sr-Latn-CS" sz="2400" dirty="0" smtClean="0">
                <a:solidFill>
                  <a:srgbClr val="3333CC"/>
                </a:solidFill>
              </a:rPr>
              <a:t>int zbir1(int x,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y)</a:t>
            </a:r>
            <a:r>
              <a:rPr lang="en-US" sz="2400" dirty="0" smtClean="0">
                <a:solidFill>
                  <a:srgbClr val="3333CC"/>
                </a:solidFill>
              </a:rPr>
              <a:t>{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</a:t>
            </a:r>
            <a:r>
              <a:rPr lang="en-US" sz="2400" dirty="0" err="1" smtClean="0">
                <a:solidFill>
                  <a:srgbClr val="3333CC"/>
                </a:solidFill>
              </a:rPr>
              <a:t>int</a:t>
            </a:r>
            <a:r>
              <a:rPr lang="en-US" sz="2400" dirty="0" smtClean="0">
                <a:solidFill>
                  <a:srgbClr val="3333CC"/>
                </a:solidFill>
              </a:rPr>
              <a:t> z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=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x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+</a:t>
            </a:r>
            <a:r>
              <a:rPr lang="sr-Latn-ME" sz="2400" dirty="0" smtClean="0">
                <a:solidFill>
                  <a:srgbClr val="3333CC"/>
                </a:solidFill>
              </a:rPr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y;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	return z;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en-US" sz="2400" dirty="0" smtClean="0">
                <a:solidFill>
                  <a:srgbClr val="3333CC"/>
                </a:solidFill>
              </a:rPr>
              <a:t>}</a:t>
            </a:r>
          </a:p>
          <a:p>
            <a:pPr eaLnBrk="1" hangingPunct="1">
              <a:spcBef>
                <a:spcPts val="1200"/>
              </a:spcBef>
              <a:spcAft>
                <a:spcPts val="0"/>
              </a:spcAft>
            </a:pP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en-US" sz="2400" dirty="0" err="1" smtClean="0"/>
              <a:t>tipa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 mogu se završiti svojom posljednjom naredbom ili prekinuti sa </a:t>
            </a:r>
            <a:r>
              <a:rPr lang="sr-Latn-CS" sz="2400" dirty="0" smtClean="0">
                <a:solidFill>
                  <a:srgbClr val="3333CC"/>
                </a:solidFill>
              </a:rPr>
              <a:t>return</a:t>
            </a:r>
            <a:r>
              <a:rPr lang="en-US" sz="2400" dirty="0" smtClean="0">
                <a:solidFill>
                  <a:srgbClr val="3333CC"/>
                </a:solidFill>
              </a:rPr>
              <a:t>, </a:t>
            </a:r>
            <a:r>
              <a:rPr lang="en-US" sz="2400" dirty="0" smtClean="0"/>
              <a:t>bez argumenta </a:t>
            </a:r>
            <a:r>
              <a:rPr lang="en-US" sz="2400" dirty="0" err="1" smtClean="0"/>
              <a:t>nakon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return</a:t>
            </a:r>
            <a:r>
              <a:rPr lang="en-US" sz="2400" dirty="0" smtClean="0"/>
              <a:t>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994907" y="4149080"/>
            <a:ext cx="489743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200" dirty="0" err="1">
                <a:latin typeface="Tahoma" pitchFamily="34" charset="0"/>
              </a:rPr>
              <a:t>Promjenljiva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z</a:t>
            </a:r>
            <a:r>
              <a:rPr lang="en-US" sz="2200" dirty="0">
                <a:latin typeface="Tahoma" pitchFamily="34" charset="0"/>
              </a:rPr>
              <a:t> se </a:t>
            </a:r>
            <a:r>
              <a:rPr lang="en-US" sz="2200" dirty="0" err="1">
                <a:latin typeface="Tahoma" pitchFamily="34" charset="0"/>
              </a:rPr>
              <a:t>nakon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en-US" sz="2200" dirty="0" err="1">
                <a:latin typeface="Tahoma" pitchFamily="34" charset="0"/>
              </a:rPr>
              <a:t>zavr</a:t>
            </a:r>
            <a:r>
              <a:rPr lang="sr-Latn-CS" sz="2200" dirty="0">
                <a:latin typeface="Tahoma" pitchFamily="34" charset="0"/>
              </a:rPr>
              <a:t>šetka funkcije dealocira – briše iz memorije.</a:t>
            </a:r>
            <a:endParaRPr lang="en-US" sz="2200" dirty="0">
              <a:latin typeface="Tahoma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2483768" y="4400885"/>
            <a:ext cx="1511004" cy="1331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3/28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Parametri i argumenti funkcije</a:t>
            </a:r>
            <a:endParaRPr lang="en-US" dirty="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3303" y="2079010"/>
            <a:ext cx="8640960" cy="204014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ME" sz="2400" dirty="0" smtClean="0">
                <a:solidFill>
                  <a:srgbClr val="FF0000"/>
                </a:solidFill>
              </a:rPr>
              <a:t>P</a:t>
            </a:r>
            <a:r>
              <a:rPr lang="en-US" sz="2400" dirty="0" err="1" smtClean="0">
                <a:solidFill>
                  <a:srgbClr val="FF0000"/>
                </a:solidFill>
              </a:rPr>
              <a:t>arametri</a:t>
            </a:r>
            <a:r>
              <a:rPr lang="en-US" sz="2400" dirty="0" smtClean="0"/>
              <a:t> </a:t>
            </a:r>
            <a:r>
              <a:rPr lang="sr-Latn-CS" sz="2400" dirty="0" smtClean="0"/>
              <a:t>funkcije su promjenljive koje se navode u listi argumenata u zaglavlju, dok su </a:t>
            </a:r>
            <a:r>
              <a:rPr lang="sr-Latn-CS" sz="2400" dirty="0" smtClean="0">
                <a:solidFill>
                  <a:srgbClr val="FF0000"/>
                </a:solidFill>
              </a:rPr>
              <a:t>argumenti</a:t>
            </a:r>
            <a:r>
              <a:rPr lang="sr-Latn-CS" sz="2400" dirty="0" smtClean="0"/>
              <a:t> vrijednosti koje se prosl</a:t>
            </a:r>
            <a:r>
              <a:rPr lang="en-US" sz="2400" dirty="0" smtClean="0"/>
              <a:t>j</a:t>
            </a:r>
            <a:r>
              <a:rPr lang="sr-Latn-ME" sz="2400" dirty="0" smtClean="0"/>
              <a:t>eđuju funkciji</a:t>
            </a:r>
            <a:r>
              <a:rPr lang="sr-Latn-CS" sz="2400" dirty="0" smtClean="0"/>
              <a:t> iz drugih funkcija.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ME" sz="2400" dirty="0" smtClean="0"/>
              <a:t>Prilikom prosljeđivanja, vrijednost argumenata se kopira u parametre!</a:t>
            </a:r>
            <a:endParaRPr lang="en-US" sz="2400" dirty="0" smtClean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398346" y="4135697"/>
            <a:ext cx="2895600" cy="12001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err="1">
                <a:latin typeface="Tahoma" pitchFamily="34" charset="0"/>
              </a:rPr>
              <a:t>int</a:t>
            </a:r>
            <a:r>
              <a:rPr lang="en-US" dirty="0">
                <a:latin typeface="Tahoma" pitchFamily="34" charset="0"/>
              </a:rPr>
              <a:t> fun(</a:t>
            </a:r>
            <a:r>
              <a:rPr lang="en-US" dirty="0" err="1">
                <a:solidFill>
                  <a:srgbClr val="C00000"/>
                </a:solidFill>
                <a:latin typeface="Tahoma" pitchFamily="34" charset="0"/>
              </a:rPr>
              <a:t>int</a:t>
            </a:r>
            <a:r>
              <a:rPr lang="en-US" dirty="0">
                <a:solidFill>
                  <a:srgbClr val="C00000"/>
                </a:solidFill>
                <a:latin typeface="Tahoma" pitchFamily="34" charset="0"/>
              </a:rPr>
              <a:t> x, </a:t>
            </a:r>
            <a:r>
              <a:rPr lang="en-US" dirty="0" err="1">
                <a:solidFill>
                  <a:srgbClr val="C00000"/>
                </a:solidFill>
                <a:latin typeface="Tahoma" pitchFamily="34" charset="0"/>
              </a:rPr>
              <a:t>int</a:t>
            </a:r>
            <a:r>
              <a:rPr lang="en-US" dirty="0">
                <a:solidFill>
                  <a:srgbClr val="C00000"/>
                </a:solidFill>
                <a:latin typeface="Tahoma" pitchFamily="34" charset="0"/>
              </a:rPr>
              <a:t> y</a:t>
            </a:r>
            <a:r>
              <a:rPr lang="en-US" dirty="0">
                <a:latin typeface="Tahoma" pitchFamily="34" charset="0"/>
              </a:rPr>
              <a:t>){</a:t>
            </a:r>
            <a:br>
              <a:rPr lang="en-US" dirty="0">
                <a:latin typeface="Tahoma" pitchFamily="34" charset="0"/>
              </a:rPr>
            </a:br>
            <a:r>
              <a:rPr lang="en-US" dirty="0">
                <a:latin typeface="Tahoma" pitchFamily="34" charset="0"/>
              </a:rPr>
              <a:t>...</a:t>
            </a:r>
            <a:br>
              <a:rPr lang="en-US" dirty="0">
                <a:latin typeface="Tahoma" pitchFamily="34" charset="0"/>
              </a:rPr>
            </a:br>
            <a:r>
              <a:rPr lang="en-US" dirty="0">
                <a:latin typeface="Tahoma" pitchFamily="34" charset="0"/>
              </a:rPr>
              <a:t>}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6873068" y="4974533"/>
            <a:ext cx="108012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ME" sz="1600" dirty="0" smtClean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en-US" sz="1600" dirty="0" err="1" smtClean="0">
                <a:solidFill>
                  <a:srgbClr val="FF0000"/>
                </a:solidFill>
                <a:latin typeface="Tahoma" pitchFamily="34" charset="0"/>
              </a:rPr>
              <a:t>arametri</a:t>
            </a:r>
            <a:endParaRPr lang="en-US" sz="16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4576182" y="4592897"/>
            <a:ext cx="1143000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5120468" y="4592897"/>
            <a:ext cx="1773206" cy="550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923839" y="6381328"/>
            <a:ext cx="187824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600" dirty="0" smtClean="0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en-US" sz="1600" dirty="0" err="1" smtClean="0">
                <a:solidFill>
                  <a:srgbClr val="3333CC"/>
                </a:solidFill>
                <a:latin typeface="Tahoma" pitchFamily="34" charset="0"/>
              </a:rPr>
              <a:t>rgumenti</a:t>
            </a:r>
            <a:endParaRPr lang="en-US" sz="16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389637" y="5597949"/>
            <a:ext cx="5511552" cy="923330"/>
          </a:xfrm>
          <a:prstGeom prst="rect">
            <a:avLst/>
          </a:prstGeom>
          <a:noFill/>
          <a:ln w="6350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0070C0"/>
                </a:solidFill>
                <a:latin typeface="Tahoma" pitchFamily="34" charset="0"/>
              </a:rPr>
              <a:t>Ako</a:t>
            </a:r>
            <a:r>
              <a:rPr lang="en-US" sz="1800" dirty="0">
                <a:solidFill>
                  <a:srgbClr val="0070C0"/>
                </a:solidFill>
                <a:latin typeface="Tahoma" pitchFamily="34" charset="0"/>
              </a:rPr>
              <a:t> u </a:t>
            </a:r>
            <a:r>
              <a:rPr lang="sr-Latn-ME" sz="1800" dirty="0" smtClean="0">
                <a:solidFill>
                  <a:srgbClr val="0070C0"/>
                </a:solidFill>
                <a:latin typeface="Tahoma" pitchFamily="34" charset="0"/>
              </a:rPr>
              <a:t>funkciji</a:t>
            </a:r>
            <a:r>
              <a:rPr lang="en-US" sz="18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Tahoma" pitchFamily="34" charset="0"/>
              </a:rPr>
              <a:t>pi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še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 sz="1800" dirty="0" smtClean="0">
                <a:solidFill>
                  <a:srgbClr val="FF0000"/>
                </a:solidFill>
                <a:latin typeface="Tahoma" pitchFamily="34" charset="0"/>
              </a:rPr>
              <a:t>++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, ta 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promjena ni na koji način ne utiče na 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originalnu vrijednost argumenta iz pozivajuće funkcije, 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jer su to različite promjenljive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!</a:t>
            </a:r>
            <a:endParaRPr lang="en-US" sz="18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97735" y="4131400"/>
            <a:ext cx="2481852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sr-Latn-CS" dirty="0">
                <a:latin typeface="+mj-lt"/>
              </a:rPr>
              <a:t>int main()</a:t>
            </a:r>
            <a:r>
              <a:rPr lang="en-US" dirty="0">
                <a:latin typeface="+mj-lt"/>
              </a:rPr>
              <a:t>{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   ...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   </a:t>
            </a:r>
            <a:r>
              <a:rPr lang="sr-Latn-ME" dirty="0">
                <a:latin typeface="+mj-lt"/>
              </a:rPr>
              <a:t>a </a:t>
            </a:r>
            <a:r>
              <a:rPr lang="en-US" dirty="0">
                <a:latin typeface="+mj-lt"/>
              </a:rPr>
              <a:t>=</a:t>
            </a:r>
            <a:r>
              <a:rPr lang="sr-Latn-ME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fun(</a:t>
            </a:r>
            <a:r>
              <a:rPr lang="sr-Latn-ME" dirty="0" smtClean="0">
                <a:solidFill>
                  <a:srgbClr val="3333CC"/>
                </a:solidFill>
                <a:latin typeface="+mj-lt"/>
              </a:rPr>
              <a:t>x</a:t>
            </a:r>
            <a:r>
              <a:rPr lang="en-US" dirty="0" smtClean="0">
                <a:latin typeface="+mj-lt"/>
              </a:rPr>
              <a:t>,</a:t>
            </a:r>
            <a:r>
              <a:rPr lang="en-US" dirty="0" smtClean="0">
                <a:solidFill>
                  <a:srgbClr val="3333CC"/>
                </a:solidFill>
                <a:latin typeface="+mj-lt"/>
              </a:rPr>
              <a:t> </a:t>
            </a:r>
            <a:r>
              <a:rPr lang="sr-Latn-ME" dirty="0" smtClean="0">
                <a:solidFill>
                  <a:srgbClr val="3333CC"/>
                </a:solidFill>
                <a:latin typeface="+mj-lt"/>
              </a:rPr>
              <a:t>3</a:t>
            </a:r>
            <a:r>
              <a:rPr lang="en-US" dirty="0" smtClean="0">
                <a:latin typeface="+mj-lt"/>
              </a:rPr>
              <a:t>);</a:t>
            </a:r>
            <a:r>
              <a:rPr lang="en-US" dirty="0">
                <a:latin typeface="+mj-lt"/>
              </a:rPr>
              <a:t/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   ...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>
                <a:latin typeface="+mj-lt"/>
              </a:rPr>
              <a:t>}</a:t>
            </a:r>
          </a:p>
        </p:txBody>
      </p:sp>
      <p:sp>
        <p:nvSpPr>
          <p:cNvPr id="6151" name="Freeform 7"/>
          <p:cNvSpPr>
            <a:spLocks/>
          </p:cNvSpPr>
          <p:nvPr/>
        </p:nvSpPr>
        <p:spPr bwMode="auto">
          <a:xfrm>
            <a:off x="685255" y="5301208"/>
            <a:ext cx="1676400" cy="1244050"/>
          </a:xfrm>
          <a:custGeom>
            <a:avLst/>
            <a:gdLst>
              <a:gd name="T0" fmla="*/ 2147483647 w 1056"/>
              <a:gd name="T1" fmla="*/ 0 h 864"/>
              <a:gd name="T2" fmla="*/ 2147483647 w 1056"/>
              <a:gd name="T3" fmla="*/ 2147483647 h 864"/>
              <a:gd name="T4" fmla="*/ 0 w 1056"/>
              <a:gd name="T5" fmla="*/ 2147483647 h 864"/>
              <a:gd name="T6" fmla="*/ 0 w 1056"/>
              <a:gd name="T7" fmla="*/ 2147483647 h 864"/>
              <a:gd name="T8" fmla="*/ 2147483647 w 1056"/>
              <a:gd name="T9" fmla="*/ 2147483647 h 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6" h="864">
                <a:moveTo>
                  <a:pt x="1056" y="0"/>
                </a:moveTo>
                <a:lnTo>
                  <a:pt x="1056" y="624"/>
                </a:lnTo>
                <a:lnTo>
                  <a:pt x="0" y="624"/>
                </a:lnTo>
                <a:lnTo>
                  <a:pt x="0" y="864"/>
                </a:lnTo>
                <a:lnTo>
                  <a:pt x="192" y="86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2135151" y="5301208"/>
            <a:ext cx="453008" cy="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4/28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Prototipovi funkcija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22983"/>
            <a:ext cx="8513336" cy="41148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/>
              <a:t>Da </a:t>
            </a:r>
            <a:r>
              <a:rPr lang="en-US" sz="2400" dirty="0" err="1" smtClean="0"/>
              <a:t>bismo</a:t>
            </a:r>
            <a:r>
              <a:rPr lang="en-US" sz="2400" dirty="0" smtClean="0"/>
              <a:t> </a:t>
            </a:r>
            <a:r>
              <a:rPr lang="en-US" sz="2400" dirty="0" err="1" smtClean="0"/>
              <a:t>osigurali</a:t>
            </a:r>
            <a:r>
              <a:rPr lang="en-US" sz="2400" dirty="0" smtClean="0"/>
              <a:t> </a:t>
            </a:r>
            <a:r>
              <a:rPr lang="en-US" sz="2400" dirty="0" err="1" smtClean="0"/>
              <a:t>provjeru</a:t>
            </a:r>
            <a:r>
              <a:rPr lang="en-US" sz="2400" dirty="0" smtClean="0"/>
              <a:t> </a:t>
            </a:r>
            <a:r>
              <a:rPr lang="en-US" sz="2400" dirty="0" err="1" smtClean="0"/>
              <a:t>poziva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, </a:t>
            </a:r>
            <a:r>
              <a:rPr lang="en-US" sz="2400" dirty="0" err="1" smtClean="0"/>
              <a:t>tj</a:t>
            </a:r>
            <a:r>
              <a:rPr lang="en-US" sz="2400" dirty="0" smtClean="0"/>
              <a:t>. da se ne </a:t>
            </a:r>
            <a:r>
              <a:rPr lang="en-US" sz="2400" dirty="0" err="1" smtClean="0"/>
              <a:t>dozvoli</a:t>
            </a:r>
            <a:r>
              <a:rPr lang="en-US" sz="2400" dirty="0" smtClean="0"/>
              <a:t> </a:t>
            </a:r>
            <a:r>
              <a:rPr lang="sr-Latn-RS" sz="2400" dirty="0" smtClean="0"/>
              <a:t>poziv </a:t>
            </a:r>
            <a:r>
              <a:rPr lang="en-US" sz="2400" dirty="0" err="1" smtClean="0"/>
              <a:t>funkcij</a:t>
            </a:r>
            <a:r>
              <a:rPr lang="sr-Latn-RS" sz="2400" dirty="0" smtClean="0"/>
              <a:t>e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neo</a:t>
            </a:r>
            <a:r>
              <a:rPr lang="sr-Latn-RS" sz="2400" dirty="0" smtClean="0"/>
              <a:t>čekivanim argumentima, prije definisanja funkcije (i prije funkcije main) se navodi </a:t>
            </a:r>
            <a:br>
              <a:rPr lang="sr-Latn-RS" sz="2400" dirty="0" smtClean="0"/>
            </a:br>
            <a:r>
              <a:rPr lang="sr-Latn-RS" sz="2400" b="1" dirty="0" smtClean="0">
                <a:solidFill>
                  <a:srgbClr val="FF0000"/>
                </a:solidFill>
              </a:rPr>
              <a:t>prototip funkcije</a:t>
            </a:r>
            <a:r>
              <a:rPr lang="sr-Latn-R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Prototip liči na zaglavlje, s tim što se ne moraju navoditi imena argumenata. Prototip se završava sa </a:t>
            </a:r>
            <a:r>
              <a:rPr lang="sr-Latn-CS" sz="2400" dirty="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Primjer prototipa:</a:t>
            </a:r>
            <a:br>
              <a:rPr lang="sr-Latn-CS" sz="2400" dirty="0" smtClean="0"/>
            </a:br>
            <a:endParaRPr lang="en-US" sz="1000" dirty="0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int zbir(int,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int);	</a:t>
            </a:r>
            <a:r>
              <a:rPr lang="en-US" sz="2400" dirty="0" smtClean="0">
                <a:solidFill>
                  <a:srgbClr val="00B050"/>
                </a:solidFill>
              </a:rPr>
              <a:t>/</a:t>
            </a:r>
            <a:r>
              <a:rPr lang="sr-Latn-ME" sz="2400" dirty="0" smtClean="0">
                <a:solidFill>
                  <a:srgbClr val="00B050"/>
                </a:solidFill>
              </a:rPr>
              <a:t>/ </a:t>
            </a:r>
            <a:r>
              <a:rPr lang="en-US" sz="2400" dirty="0" err="1" smtClean="0">
                <a:solidFill>
                  <a:srgbClr val="00B050"/>
                </a:solidFill>
              </a:rPr>
              <a:t>ponekad</a:t>
            </a:r>
            <a:r>
              <a:rPr lang="en-US" sz="2400" dirty="0" smtClean="0">
                <a:solidFill>
                  <a:srgbClr val="00B050"/>
                </a:solidFill>
              </a:rPr>
              <a:t> se </a:t>
            </a:r>
            <a:r>
              <a:rPr lang="sr-Latn-ME" sz="2400" dirty="0" smtClean="0">
                <a:solidFill>
                  <a:srgbClr val="00B050"/>
                </a:solidFill>
              </a:rPr>
              <a:t>navode </a:t>
            </a:r>
            <a:r>
              <a:rPr lang="en-US" sz="2400" dirty="0" err="1" smtClean="0">
                <a:solidFill>
                  <a:srgbClr val="00B050"/>
                </a:solidFill>
              </a:rPr>
              <a:t>imena</a:t>
            </a:r>
            <a:r>
              <a:rPr lang="sr-Latn-ME" sz="2400" dirty="0" smtClean="0">
                <a:solidFill>
                  <a:srgbClr val="00B050"/>
                </a:solidFill>
              </a:rPr>
              <a:t> parametara</a:t>
            </a:r>
            <a:r>
              <a:rPr lang="en-US" sz="2400" dirty="0" smtClean="0">
                <a:solidFill>
                  <a:srgbClr val="00B050"/>
                </a:solidFill>
              </a:rPr>
              <a:t/>
            </a:r>
            <a:br>
              <a:rPr lang="en-US" sz="2400" dirty="0" smtClean="0">
                <a:solidFill>
                  <a:srgbClr val="00B050"/>
                </a:solidFill>
              </a:rPr>
            </a:br>
            <a:r>
              <a:rPr lang="en-US" sz="2400" dirty="0" smtClean="0">
                <a:solidFill>
                  <a:srgbClr val="00B050"/>
                </a:solidFill>
              </a:rPr>
              <a:t>			</a:t>
            </a:r>
            <a:r>
              <a:rPr lang="sr-Latn-ME" sz="2400" dirty="0" smtClean="0">
                <a:solidFill>
                  <a:srgbClr val="00B050"/>
                </a:solidFill>
              </a:rPr>
              <a:t>// </a:t>
            </a:r>
            <a:r>
              <a:rPr lang="en-US" sz="2400" dirty="0" smtClean="0">
                <a:solidFill>
                  <a:srgbClr val="00B050"/>
                </a:solidFill>
              </a:rPr>
              <a:t>da bi </a:t>
            </a:r>
            <a:r>
              <a:rPr lang="sr-Latn-ME" sz="2400" dirty="0" smtClean="0">
                <a:solidFill>
                  <a:srgbClr val="00B050"/>
                </a:solidFill>
              </a:rPr>
              <a:t>se </a:t>
            </a:r>
            <a:r>
              <a:rPr lang="en-US" sz="2400" dirty="0" err="1" smtClean="0">
                <a:solidFill>
                  <a:srgbClr val="00B050"/>
                </a:solidFill>
              </a:rPr>
              <a:t>objasnil</a:t>
            </a:r>
            <a:r>
              <a:rPr lang="sr-Latn-ME" sz="2400" dirty="0" smtClean="0">
                <a:solidFill>
                  <a:srgbClr val="00B050"/>
                </a:solidFill>
              </a:rPr>
              <a:t>o njihovo z</a:t>
            </a:r>
            <a:r>
              <a:rPr lang="en-US" sz="2400" dirty="0" err="1" smtClean="0">
                <a:solidFill>
                  <a:srgbClr val="00B050"/>
                </a:solidFill>
              </a:rPr>
              <a:t>na</a:t>
            </a:r>
            <a:r>
              <a:rPr lang="sr-Latn-CS" sz="2400" dirty="0" smtClean="0">
                <a:solidFill>
                  <a:srgbClr val="00B050"/>
                </a:solidFill>
              </a:rPr>
              <a:t>čenje</a:t>
            </a:r>
            <a:endParaRPr lang="en-US" sz="2400" dirty="0" smtClean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5/28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Prototip</a:t>
            </a:r>
            <a:r>
              <a:rPr lang="sr-Latn-RS" sz="4100" smtClean="0"/>
              <a:t> - Upotreba</a:t>
            </a:r>
            <a:endParaRPr lang="en-US" sz="41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24147"/>
            <a:ext cx="4051176" cy="451251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FF0000"/>
                </a:solidFill>
              </a:rPr>
              <a:t>#include &lt;</a:t>
            </a:r>
            <a:r>
              <a:rPr lang="en-GB" sz="2200" dirty="0" err="1">
                <a:solidFill>
                  <a:srgbClr val="FF0000"/>
                </a:solidFill>
              </a:rPr>
              <a:t>stdio.h</a:t>
            </a:r>
            <a:r>
              <a:rPr lang="en-GB" sz="2200" dirty="0">
                <a:solidFill>
                  <a:srgbClr val="FF0000"/>
                </a:solidFill>
              </a:rPr>
              <a:t>&gt;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en-GB" sz="2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b="1" dirty="0" err="1" smtClean="0">
                <a:solidFill>
                  <a:srgbClr val="3333CC"/>
                </a:solidFill>
              </a:rPr>
              <a:t>int</a:t>
            </a:r>
            <a:r>
              <a:rPr lang="en-GB" sz="2200" b="1" dirty="0" smtClean="0">
                <a:solidFill>
                  <a:srgbClr val="3333CC"/>
                </a:solidFill>
              </a:rPr>
              <a:t> fun(</a:t>
            </a:r>
            <a:r>
              <a:rPr lang="en-GB" sz="2200" b="1" dirty="0" err="1" smtClean="0">
                <a:solidFill>
                  <a:srgbClr val="3333CC"/>
                </a:solidFill>
              </a:rPr>
              <a:t>int</a:t>
            </a:r>
            <a:r>
              <a:rPr lang="en-GB" sz="2200" b="1" dirty="0" smtClean="0">
                <a:solidFill>
                  <a:srgbClr val="3333CC"/>
                </a:solidFill>
              </a:rPr>
              <a:t>);</a:t>
            </a:r>
            <a:endParaRPr lang="en-GB" sz="2200" b="1" dirty="0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sr-Latn-RS" sz="22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 err="1" smtClean="0">
                <a:solidFill>
                  <a:srgbClr val="FF0000"/>
                </a:solidFill>
              </a:rPr>
              <a:t>int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>
                <a:solidFill>
                  <a:srgbClr val="FF0000"/>
                </a:solidFill>
              </a:rPr>
              <a:t>main</a:t>
            </a:r>
            <a:r>
              <a:rPr lang="en-GB" sz="2200" dirty="0" smtClean="0">
                <a:solidFill>
                  <a:srgbClr val="FF0000"/>
                </a:solidFill>
              </a:rPr>
              <a:t>() {</a:t>
            </a:r>
            <a:endParaRPr lang="sr-Latn-RS" sz="22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sr-Latn-RS" sz="2200" dirty="0">
                <a:solidFill>
                  <a:srgbClr val="FF0000"/>
                </a:solidFill>
              </a:rPr>
              <a:t>	</a:t>
            </a:r>
            <a:r>
              <a:rPr lang="en-GB" sz="2200" dirty="0" err="1" smtClean="0">
                <a:solidFill>
                  <a:srgbClr val="FF0000"/>
                </a:solidFill>
              </a:rPr>
              <a:t>printf</a:t>
            </a:r>
            <a:r>
              <a:rPr lang="en-GB" sz="2200" dirty="0" smtClean="0">
                <a:solidFill>
                  <a:srgbClr val="FF0000"/>
                </a:solidFill>
              </a:rPr>
              <a:t>("%d\n", </a:t>
            </a:r>
            <a:r>
              <a:rPr lang="en-GB" sz="2200" dirty="0" smtClean="0"/>
              <a:t>fun()</a:t>
            </a:r>
            <a:r>
              <a:rPr lang="en-GB" sz="2200" dirty="0" smtClean="0">
                <a:solidFill>
                  <a:srgbClr val="FF0000"/>
                </a:solidFill>
              </a:rPr>
              <a:t>);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 smtClean="0">
                <a:solidFill>
                  <a:srgbClr val="FF0000"/>
                </a:solidFill>
              </a:rPr>
              <a:t>    return </a:t>
            </a:r>
            <a:r>
              <a:rPr lang="en-GB" sz="2200" dirty="0">
                <a:solidFill>
                  <a:srgbClr val="FF0000"/>
                </a:solidFill>
              </a:rPr>
              <a:t>0;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 smtClean="0">
                <a:solidFill>
                  <a:srgbClr val="FF0000"/>
                </a:solidFill>
              </a:rPr>
              <a:t>}</a:t>
            </a:r>
            <a:endParaRPr lang="en-GB" sz="2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en-GB" sz="22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 err="1" smtClean="0">
                <a:solidFill>
                  <a:srgbClr val="FF0000"/>
                </a:solidFill>
              </a:rPr>
              <a:t>int</a:t>
            </a:r>
            <a:r>
              <a:rPr lang="en-GB" sz="2200" dirty="0" smtClean="0">
                <a:solidFill>
                  <a:srgbClr val="FF0000"/>
                </a:solidFill>
              </a:rPr>
              <a:t> </a:t>
            </a:r>
            <a:r>
              <a:rPr lang="en-GB" sz="2200" dirty="0">
                <a:solidFill>
                  <a:srgbClr val="FF0000"/>
                </a:solidFill>
              </a:rPr>
              <a:t>fun(</a:t>
            </a:r>
            <a:r>
              <a:rPr lang="en-GB" sz="2200" dirty="0" err="1">
                <a:solidFill>
                  <a:srgbClr val="FF0000"/>
                </a:solidFill>
              </a:rPr>
              <a:t>int</a:t>
            </a:r>
            <a:r>
              <a:rPr lang="en-GB" sz="2200" dirty="0">
                <a:solidFill>
                  <a:srgbClr val="FF0000"/>
                </a:solidFill>
              </a:rPr>
              <a:t> n)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FF0000"/>
                </a:solidFill>
              </a:rPr>
              <a:t>     if (n == 0)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FF0000"/>
                </a:solidFill>
              </a:rPr>
              <a:t>         return 1;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FF0000"/>
                </a:solidFill>
              </a:rPr>
              <a:t>     else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FF0000"/>
                </a:solidFill>
              </a:rPr>
              <a:t>         return n * fun(n - 1);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dirty="0" smtClean="0">
                <a:solidFill>
                  <a:srgbClr val="FF0000"/>
                </a:solidFill>
              </a:rPr>
              <a:t>}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4788024" y="2726747"/>
            <a:ext cx="435597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Pokušaj poziva funkcije </a:t>
            </a:r>
            <a:r>
              <a:rPr lang="sr-Latn-RS" sz="1600" b="1" dirty="0" smtClean="0">
                <a:solidFill>
                  <a:srgbClr val="00B050"/>
                </a:solidFill>
                <a:latin typeface="Tahoma" pitchFamily="34" charset="0"/>
              </a:rPr>
              <a:t>fun</a:t>
            </a: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 bez argumenata dovodi do greške jer ta funkcija očekuje za argument cio broj.</a:t>
            </a:r>
          </a:p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Bez prototipa se ne vrši provjera prilikom poziva funkcije, pa poziv može rezultovati u besmislenim rezultatima ili „pucanju“ programa.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 flipH="1">
            <a:off x="3077250" y="3021756"/>
            <a:ext cx="1728192" cy="828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H="1">
            <a:off x="2090106" y="2386704"/>
            <a:ext cx="1798612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864207" y="2179374"/>
            <a:ext cx="187220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Prototip funkcije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300638" y="5046393"/>
            <a:ext cx="4814237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70C0"/>
                </a:solidFill>
                <a:latin typeface="Tahoma" pitchFamily="34" charset="0"/>
              </a:rPr>
              <a:t>U slučaju da nije naveden prototip, kompajler će pretpostaviti deklaraciju. U liniji prvog poziva ćemo dobiti upozorenje </a:t>
            </a:r>
            <a:r>
              <a:rPr lang="sr-Latn-RS" sz="1600" b="1" dirty="0">
                <a:solidFill>
                  <a:srgbClr val="0070C0"/>
                </a:solidFill>
                <a:latin typeface="Tahoma" pitchFamily="34" charset="0"/>
              </a:rPr>
              <a:t>implicit declaration</a:t>
            </a:r>
            <a:r>
              <a:rPr lang="sr-Latn-RS" sz="1600" dirty="0" smtClean="0">
                <a:solidFill>
                  <a:srgbClr val="0070C0"/>
                </a:solidFill>
                <a:latin typeface="Tahoma" pitchFamily="34" charset="0"/>
              </a:rPr>
              <a:t> o tome. Drugo upozorenje će biti tipa </a:t>
            </a:r>
            <a:r>
              <a:rPr lang="sr-Latn-RS" sz="1600" b="1" dirty="0" smtClean="0">
                <a:solidFill>
                  <a:srgbClr val="0070C0"/>
                </a:solidFill>
                <a:latin typeface="Tahoma" pitchFamily="34" charset="0"/>
              </a:rPr>
              <a:t>conflicting types</a:t>
            </a:r>
            <a:r>
              <a:rPr lang="sr-Latn-RS" sz="1600" dirty="0" smtClean="0">
                <a:solidFill>
                  <a:srgbClr val="0070C0"/>
                </a:solidFill>
                <a:latin typeface="Tahoma" pitchFamily="34" charset="0"/>
              </a:rPr>
              <a:t> i javiće se na mestu definicije funkcije.</a:t>
            </a:r>
            <a:endParaRPr lang="en-US" sz="16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6/28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04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referenci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42739"/>
            <a:ext cx="8503096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 radu sa nizovima, ne možemo proslijediti </a:t>
            </a:r>
            <a:r>
              <a:rPr lang="sr-Latn-ME" sz="2400" dirty="0" smtClean="0"/>
              <a:t>funkciji</a:t>
            </a:r>
            <a:r>
              <a:rPr lang="sr-Latn-CS" sz="2400" dirty="0" smtClean="0"/>
              <a:t> svaki član niza pojedinačno.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je programerska praksa razvila </a:t>
            </a:r>
            <a:r>
              <a:rPr lang="sr-Latn-CS" sz="2400" dirty="0" smtClean="0">
                <a:solidFill>
                  <a:srgbClr val="3333CC"/>
                </a:solidFill>
              </a:rPr>
              <a:t>call-by-reference</a:t>
            </a:r>
            <a:r>
              <a:rPr lang="en-US" sz="2400" dirty="0" smtClean="0"/>
              <a:t>, </a:t>
            </a:r>
            <a:r>
              <a:rPr lang="sr-Latn-CS" sz="2400" dirty="0" smtClean="0"/>
              <a:t>gdje se potprogramu prosleđuje čitav memorijski objekat (npr. niz), a ne njegova kopija.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Tada se promjene koje se obave nad referencom (memorijskim objektom) reflektuju na promjenljivu u glavnom programu.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Programski jezik C ovo </a:t>
            </a:r>
            <a:r>
              <a:rPr lang="sr-Latn-CS" sz="2400" dirty="0" smtClean="0">
                <a:solidFill>
                  <a:srgbClr val="FF0000"/>
                </a:solidFill>
              </a:rPr>
              <a:t>ne može da uradi direktnim putem</a:t>
            </a:r>
            <a:r>
              <a:rPr lang="sr-Latn-CS" sz="2400" dirty="0" smtClean="0"/>
              <a:t>, već mora da </a:t>
            </a:r>
            <a:r>
              <a:rPr lang="sr-Latn-CS" sz="2400" dirty="0" smtClean="0">
                <a:solidFill>
                  <a:srgbClr val="3333CC"/>
                </a:solidFill>
              </a:rPr>
              <a:t>simulira preko pokazivača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7/28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43664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Prosljeđivanje preko pokazivača</a:t>
            </a:r>
            <a:endParaRPr lang="en-US" dirty="0" smtClean="0"/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732550" y="2665073"/>
            <a:ext cx="3386336" cy="1828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sz="2200" dirty="0">
                <a:latin typeface="Tahoma" pitchFamily="34" charset="0"/>
              </a:rPr>
              <a:t>int zbir(int </a:t>
            </a:r>
            <a:r>
              <a:rPr lang="sr-Latn-CS" sz="2200" dirty="0">
                <a:solidFill>
                  <a:srgbClr val="C00000"/>
                </a:solidFill>
                <a:latin typeface="Tahoma" pitchFamily="34" charset="0"/>
              </a:rPr>
              <a:t>*x</a:t>
            </a:r>
            <a:r>
              <a:rPr lang="sr-Latn-CS" sz="2200" dirty="0">
                <a:latin typeface="Tahoma" pitchFamily="34" charset="0"/>
              </a:rPr>
              <a:t>,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sr-Latn-CS" sz="2200" dirty="0">
                <a:latin typeface="Tahoma" pitchFamily="34" charset="0"/>
              </a:rPr>
              <a:t>int </a:t>
            </a:r>
            <a:r>
              <a:rPr lang="sr-Latn-CS" sz="2200" dirty="0">
                <a:solidFill>
                  <a:srgbClr val="C00000"/>
                </a:solidFill>
                <a:latin typeface="Tahoma" pitchFamily="34" charset="0"/>
              </a:rPr>
              <a:t>*y</a:t>
            </a:r>
            <a:r>
              <a:rPr lang="sr-Latn-CS" sz="2200" dirty="0" smtClean="0">
                <a:latin typeface="Tahoma" pitchFamily="34" charset="0"/>
              </a:rPr>
              <a:t>) </a:t>
            </a:r>
            <a:r>
              <a:rPr lang="en-US" sz="2200" dirty="0" smtClean="0">
                <a:latin typeface="Tahoma" pitchFamily="34" charset="0"/>
              </a:rPr>
              <a:t>{</a:t>
            </a:r>
            <a:endParaRPr lang="en-US" sz="2200" dirty="0">
              <a:latin typeface="Tahoma" pitchFamily="34" charset="0"/>
            </a:endParaRPr>
          </a:p>
          <a:p>
            <a:pPr algn="just">
              <a:tabLst>
                <a:tab pos="627063" algn="l"/>
              </a:tabLst>
            </a:pPr>
            <a:r>
              <a:rPr lang="en-US" sz="2200" dirty="0">
                <a:latin typeface="Tahoma" pitchFamily="34" charset="0"/>
              </a:rPr>
              <a:t>	</a:t>
            </a: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(*x)++;</a:t>
            </a:r>
          </a:p>
          <a:p>
            <a:pPr algn="just">
              <a:tabLst>
                <a:tab pos="627063" algn="l"/>
              </a:tabLst>
            </a:pP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	(*y)++;</a:t>
            </a:r>
          </a:p>
          <a:p>
            <a:pPr algn="just">
              <a:tabLst>
                <a:tab pos="627063" algn="l"/>
              </a:tabLst>
            </a:pPr>
            <a:r>
              <a:rPr lang="en-US" sz="2200" dirty="0">
                <a:latin typeface="Tahoma" pitchFamily="34" charset="0"/>
              </a:rPr>
              <a:t>	return (*x</a:t>
            </a:r>
            <a:r>
              <a:rPr lang="en-US" sz="2200" dirty="0" smtClean="0">
                <a:latin typeface="Tahoma" pitchFamily="34" charset="0"/>
              </a:rPr>
              <a:t>)</a:t>
            </a:r>
            <a:r>
              <a:rPr lang="sr-Latn-ME" sz="2200" dirty="0" smtClean="0">
                <a:latin typeface="Tahoma" pitchFamily="34" charset="0"/>
              </a:rPr>
              <a:t> </a:t>
            </a:r>
            <a:r>
              <a:rPr lang="en-US" sz="2200" dirty="0" smtClean="0">
                <a:latin typeface="Tahoma" pitchFamily="34" charset="0"/>
              </a:rPr>
              <a:t>+</a:t>
            </a:r>
            <a:r>
              <a:rPr lang="sr-Latn-ME" sz="2200" dirty="0" smtClean="0">
                <a:latin typeface="Tahoma" pitchFamily="34" charset="0"/>
              </a:rPr>
              <a:t> </a:t>
            </a:r>
            <a:r>
              <a:rPr lang="en-US" sz="2200" dirty="0" smtClean="0">
                <a:latin typeface="Tahoma" pitchFamily="34" charset="0"/>
              </a:rPr>
              <a:t>(*</a:t>
            </a:r>
            <a:r>
              <a:rPr lang="en-US" sz="2200" dirty="0">
                <a:latin typeface="Tahoma" pitchFamily="34" charset="0"/>
              </a:rPr>
              <a:t>y);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}</a:t>
            </a:r>
          </a:p>
        </p:txBody>
      </p:sp>
      <p:sp>
        <p:nvSpPr>
          <p:cNvPr id="10244" name="Freeform 6"/>
          <p:cNvSpPr>
            <a:spLocks/>
          </p:cNvSpPr>
          <p:nvPr/>
        </p:nvSpPr>
        <p:spPr bwMode="auto">
          <a:xfrm>
            <a:off x="2341134" y="2402193"/>
            <a:ext cx="2819400" cy="304800"/>
          </a:xfrm>
          <a:custGeom>
            <a:avLst/>
            <a:gdLst>
              <a:gd name="T0" fmla="*/ 0 w 1920"/>
              <a:gd name="T1" fmla="*/ 2147483647 h 192"/>
              <a:gd name="T2" fmla="*/ 0 w 1920"/>
              <a:gd name="T3" fmla="*/ 0 h 192"/>
              <a:gd name="T4" fmla="*/ 2147483647 w 1920"/>
              <a:gd name="T5" fmla="*/ 0 h 192"/>
              <a:gd name="T6" fmla="*/ 2147483647 w 1920"/>
              <a:gd name="T7" fmla="*/ 2147483647 h 192"/>
              <a:gd name="T8" fmla="*/ 2147483647 w 1920"/>
              <a:gd name="T9" fmla="*/ 2147483647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0" h="192">
                <a:moveTo>
                  <a:pt x="0" y="192"/>
                </a:moveTo>
                <a:lnTo>
                  <a:pt x="0" y="0"/>
                </a:lnTo>
                <a:lnTo>
                  <a:pt x="1632" y="0"/>
                </a:lnTo>
                <a:lnTo>
                  <a:pt x="1632" y="192"/>
                </a:lnTo>
                <a:lnTo>
                  <a:pt x="1920" y="192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5" name="Line 7"/>
          <p:cNvSpPr>
            <a:spLocks noChangeShapeType="1"/>
          </p:cNvSpPr>
          <p:nvPr/>
        </p:nvSpPr>
        <p:spPr bwMode="auto">
          <a:xfrm flipV="1">
            <a:off x="3180922" y="2402193"/>
            <a:ext cx="1587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5148064" y="2478393"/>
            <a:ext cx="3429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C00000"/>
                </a:solidFill>
                <a:latin typeface="Tahoma" pitchFamily="34" charset="0"/>
              </a:rPr>
              <a:t>promjenljive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Tahoma" pitchFamily="34" charset="0"/>
              </a:rPr>
              <a:t>x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Tahoma" pitchFamily="34" charset="0"/>
              </a:rPr>
              <a:t>i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1800" b="1" dirty="0">
                <a:solidFill>
                  <a:srgbClr val="C00000"/>
                </a:solidFill>
                <a:latin typeface="Tahoma" pitchFamily="34" charset="0"/>
              </a:rPr>
              <a:t>y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Tahoma" pitchFamily="34" charset="0"/>
              </a:rPr>
              <a:t>su</a:t>
            </a:r>
            <a:r>
              <a:rPr lang="en-US" sz="1800" dirty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en-US" sz="1800" dirty="0" err="1">
                <a:solidFill>
                  <a:srgbClr val="C00000"/>
                </a:solidFill>
                <a:latin typeface="Tahoma" pitchFamily="34" charset="0"/>
              </a:rPr>
              <a:t>pokaz</a:t>
            </a:r>
            <a:r>
              <a:rPr lang="sr-Latn-CS" sz="1800" dirty="0" smtClean="0">
                <a:solidFill>
                  <a:srgbClr val="C00000"/>
                </a:solidFill>
                <a:latin typeface="Tahoma" pitchFamily="34" charset="0"/>
              </a:rPr>
              <a:t>ivači</a:t>
            </a:r>
            <a:endParaRPr lang="en-US" sz="1800" dirty="0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10247" name="Line 9"/>
          <p:cNvSpPr>
            <a:spLocks noChangeShapeType="1"/>
          </p:cNvSpPr>
          <p:nvPr/>
        </p:nvSpPr>
        <p:spPr bwMode="auto">
          <a:xfrm>
            <a:off x="2555776" y="3207081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8" name="Line 10"/>
          <p:cNvSpPr>
            <a:spLocks noChangeShapeType="1"/>
          </p:cNvSpPr>
          <p:nvPr/>
        </p:nvSpPr>
        <p:spPr bwMode="auto">
          <a:xfrm>
            <a:off x="2555777" y="3432785"/>
            <a:ext cx="2315312" cy="10807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9" name="Text Box 11"/>
          <p:cNvSpPr txBox="1">
            <a:spLocks noChangeArrowheads="1"/>
          </p:cNvSpPr>
          <p:nvPr/>
        </p:nvSpPr>
        <p:spPr bwMode="auto">
          <a:xfrm>
            <a:off x="4896617" y="3245058"/>
            <a:ext cx="3810000" cy="1408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ts val="0"/>
              </a:spcBef>
            </a:pPr>
            <a:r>
              <a:rPr lang="sr-Latn-CS" sz="1800" b="1" dirty="0">
                <a:solidFill>
                  <a:srgbClr val="3333CC"/>
                </a:solidFill>
                <a:latin typeface="Tahoma" pitchFamily="34" charset="0"/>
              </a:rPr>
              <a:t>x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 i </a:t>
            </a:r>
            <a:r>
              <a:rPr lang="sr-Latn-CS" sz="1800" b="1" dirty="0">
                <a:solidFill>
                  <a:srgbClr val="3333CC"/>
                </a:solidFill>
                <a:latin typeface="Tahoma" pitchFamily="34" charset="0"/>
              </a:rPr>
              <a:t>y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 i dalje ostaju </a:t>
            </a:r>
            <a:r>
              <a:rPr lang="en-US" sz="1800" dirty="0" err="1">
                <a:solidFill>
                  <a:srgbClr val="3333CC"/>
                </a:solidFill>
                <a:latin typeface="Tahoma" pitchFamily="34" charset="0"/>
              </a:rPr>
              <a:t>iste</a:t>
            </a:r>
            <a:r>
              <a:rPr lang="en-US" sz="1800" dirty="0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adrese, ali se sad mijenja (uvećava za jedan) ono što se nalazi na tim adresama. To ima efekat i na glavni program. </a:t>
            </a:r>
            <a:r>
              <a:rPr lang="sr-Latn-CS" sz="1800" b="1" dirty="0">
                <a:solidFill>
                  <a:srgbClr val="3333CC"/>
                </a:solidFill>
                <a:latin typeface="Tahoma" pitchFamily="34" charset="0"/>
              </a:rPr>
              <a:t>*x</a:t>
            </a:r>
            <a:r>
              <a:rPr lang="sr-Latn-CS" sz="1800" dirty="0">
                <a:solidFill>
                  <a:srgbClr val="3333CC"/>
                </a:solidFill>
                <a:latin typeface="Tahoma" pitchFamily="34" charset="0"/>
              </a:rPr>
              <a:t> je ono što se nalazi na adresi x.</a:t>
            </a:r>
            <a:endParaRPr lang="en-US" sz="1800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0250" name="Text Box 12"/>
          <p:cNvSpPr txBox="1">
            <a:spLocks noChangeArrowheads="1"/>
          </p:cNvSpPr>
          <p:nvPr/>
        </p:nvSpPr>
        <p:spPr bwMode="auto">
          <a:xfrm>
            <a:off x="395536" y="4919094"/>
            <a:ext cx="6096000" cy="12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dirty="0" smtClean="0">
                <a:latin typeface="Tahoma" pitchFamily="34" charset="0"/>
              </a:rPr>
              <a:t>Poziv funkcije zbir se obavlja: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dirty="0" smtClean="0">
                <a:solidFill>
                  <a:srgbClr val="FF0000"/>
                </a:solidFill>
                <a:latin typeface="Tahoma" pitchFamily="34" charset="0"/>
              </a:rPr>
              <a:t>int </a:t>
            </a: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x=1</a:t>
            </a:r>
            <a:r>
              <a:rPr lang="sr-Latn-CS" dirty="0" smtClean="0">
                <a:solidFill>
                  <a:srgbClr val="FF0000"/>
                </a:solidFill>
                <a:latin typeface="Tahoma" pitchFamily="34" charset="0"/>
              </a:rPr>
              <a:t>, y=2;</a:t>
            </a: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sr-Latn-CS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sr-Latn-CS" dirty="0" smtClean="0">
                <a:solidFill>
                  <a:srgbClr val="FF0000"/>
                </a:solidFill>
                <a:latin typeface="Tahoma" pitchFamily="34" charset="0"/>
              </a:rPr>
              <a:t>c = zbir</a:t>
            </a: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(&amp;x</a:t>
            </a:r>
            <a:r>
              <a:rPr lang="sr-Latn-CS" dirty="0" smtClean="0">
                <a:solidFill>
                  <a:srgbClr val="FF0000"/>
                </a:solidFill>
                <a:latin typeface="Tahoma" pitchFamily="34" charset="0"/>
              </a:rPr>
              <a:t>, &amp;</a:t>
            </a: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y);</a:t>
            </a:r>
            <a:endParaRPr lang="en-US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0251" name="Line 13"/>
          <p:cNvSpPr>
            <a:spLocks noChangeShapeType="1"/>
          </p:cNvSpPr>
          <p:nvPr/>
        </p:nvSpPr>
        <p:spPr bwMode="auto">
          <a:xfrm flipV="1">
            <a:off x="1649439" y="6172198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52" name="Freeform 14"/>
          <p:cNvSpPr>
            <a:spLocks/>
          </p:cNvSpPr>
          <p:nvPr/>
        </p:nvSpPr>
        <p:spPr bwMode="auto">
          <a:xfrm>
            <a:off x="2059159" y="5714998"/>
            <a:ext cx="2571828" cy="762000"/>
          </a:xfrm>
          <a:custGeom>
            <a:avLst/>
            <a:gdLst>
              <a:gd name="T0" fmla="*/ 0 w 1776"/>
              <a:gd name="T1" fmla="*/ 2147483647 h 480"/>
              <a:gd name="T2" fmla="*/ 0 w 1776"/>
              <a:gd name="T3" fmla="*/ 2147483647 h 480"/>
              <a:gd name="T4" fmla="*/ 2147483647 w 1776"/>
              <a:gd name="T5" fmla="*/ 2147483647 h 480"/>
              <a:gd name="T6" fmla="*/ 2147483647 w 1776"/>
              <a:gd name="T7" fmla="*/ 0 h 4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6" h="480">
                <a:moveTo>
                  <a:pt x="0" y="288"/>
                </a:moveTo>
                <a:lnTo>
                  <a:pt x="0" y="480"/>
                </a:lnTo>
                <a:lnTo>
                  <a:pt x="480" y="480"/>
                </a:lnTo>
                <a:lnTo>
                  <a:pt x="1776" y="0"/>
                </a:lnTo>
              </a:path>
            </a:pathLst>
          </a:custGeom>
          <a:noFill/>
          <a:ln w="952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53" name="Text Box 15"/>
          <p:cNvSpPr txBox="1">
            <a:spLocks noChangeArrowheads="1"/>
          </p:cNvSpPr>
          <p:nvPr/>
        </p:nvSpPr>
        <p:spPr bwMode="auto">
          <a:xfrm>
            <a:off x="4630986" y="5480050"/>
            <a:ext cx="349232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solidFill>
                  <a:srgbClr val="00B050"/>
                </a:solidFill>
                <a:latin typeface="Tahoma" pitchFamily="34" charset="0"/>
              </a:rPr>
              <a:t>argument je adresa promjenljive</a:t>
            </a:r>
            <a:endParaRPr lang="en-US" sz="18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8/28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6827" y="2218682"/>
            <a:ext cx="850309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Prethodni primjer sa prosljeđivanjem promjenljivih preko pokazivača (adresa) nije tipičan.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Dajmo sad dva mnogo karakterističnija primjera. Prvi je sumiranje članova niza:</a:t>
            </a:r>
            <a:br>
              <a:rPr lang="sr-Latn-CS" sz="2400" dirty="0" smtClean="0"/>
            </a:b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buFont typeface="Wingdings" pitchFamily="2" charset="2"/>
              <a:buNone/>
              <a:tabLst>
                <a:tab pos="896938" algn="l"/>
                <a:tab pos="1436688" algn="l"/>
              </a:tabLst>
            </a:pPr>
            <a:r>
              <a:rPr lang="en-US" sz="2400" dirty="0" smtClean="0"/>
              <a:t>	</a:t>
            </a:r>
            <a:r>
              <a:rPr lang="sr-Latn-CS" sz="2400" dirty="0" smtClean="0"/>
              <a:t>int sumaniza(</a:t>
            </a:r>
            <a:r>
              <a:rPr lang="sr-Latn-CS" sz="2400" dirty="0" smtClean="0">
                <a:solidFill>
                  <a:srgbClr val="FF0000"/>
                </a:solidFill>
              </a:rPr>
              <a:t>int *a, int n</a:t>
            </a:r>
            <a:r>
              <a:rPr lang="sr-Latn-CS" sz="2400" dirty="0" smtClean="0"/>
              <a:t>) 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sr-Latn-ME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,</a:t>
            </a:r>
            <a:r>
              <a:rPr lang="sr-Latn-RS" sz="2400" dirty="0" smtClean="0"/>
              <a:t> </a:t>
            </a:r>
            <a:r>
              <a:rPr lang="en-US" sz="2400" dirty="0" smtClean="0"/>
              <a:t>s=0;</a:t>
            </a:r>
            <a:endParaRPr lang="sr-Latn-ME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buFont typeface="Wingdings" pitchFamily="2" charset="2"/>
              <a:buNone/>
              <a:tabLst>
                <a:tab pos="896938" algn="l"/>
                <a:tab pos="1436688" algn="l"/>
              </a:tabLst>
            </a:pPr>
            <a:r>
              <a:rPr lang="en-US" sz="2400" dirty="0" smtClean="0"/>
              <a:t>	</a:t>
            </a:r>
            <a:r>
              <a:rPr lang="sr-Latn-ME" sz="2400" dirty="0" smtClean="0"/>
              <a:t>	</a:t>
            </a:r>
            <a:r>
              <a:rPr lang="en-US" sz="2400" dirty="0" smtClean="0"/>
              <a:t>for(</a:t>
            </a:r>
            <a:r>
              <a:rPr lang="en-US" sz="2400" dirty="0" err="1" smtClean="0"/>
              <a:t>i</a:t>
            </a:r>
            <a:r>
              <a:rPr lang="en-US" sz="2400" dirty="0" smtClean="0"/>
              <a:t>=0;</a:t>
            </a:r>
            <a:r>
              <a:rPr lang="sr-Latn-R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&lt;n;</a:t>
            </a:r>
            <a:r>
              <a:rPr lang="sr-Latn-R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++)</a:t>
            </a:r>
            <a:endParaRPr lang="sr-Latn-ME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buFont typeface="Wingdings" pitchFamily="2" charset="2"/>
              <a:buNone/>
              <a:tabLst>
                <a:tab pos="896938" algn="l"/>
                <a:tab pos="1436688" algn="l"/>
              </a:tabLst>
            </a:pPr>
            <a:r>
              <a:rPr lang="en-US" sz="2400" dirty="0" smtClean="0"/>
              <a:t>	</a:t>
            </a:r>
            <a:r>
              <a:rPr lang="sr-Latn-ME" sz="2400" dirty="0" smtClean="0"/>
              <a:t>		</a:t>
            </a:r>
            <a:r>
              <a:rPr lang="en-US" sz="2400" dirty="0" smtClean="0"/>
              <a:t>s</a:t>
            </a:r>
            <a:r>
              <a:rPr lang="sr-Latn-ME" sz="2400" dirty="0" smtClean="0"/>
              <a:t> </a:t>
            </a:r>
            <a:r>
              <a:rPr lang="en-US" sz="2400" dirty="0" smtClean="0"/>
              <a:t>+=</a:t>
            </a:r>
            <a:r>
              <a:rPr lang="sr-Latn-ME" sz="2400" dirty="0" smtClean="0"/>
              <a:t> </a:t>
            </a:r>
            <a:r>
              <a:rPr lang="en-US" sz="2400" dirty="0" smtClean="0"/>
              <a:t>a[</a:t>
            </a:r>
            <a:r>
              <a:rPr lang="en-US" sz="2400" dirty="0" err="1" smtClean="0"/>
              <a:t>i</a:t>
            </a:r>
            <a:r>
              <a:rPr lang="en-US" sz="2400" dirty="0" smtClean="0"/>
              <a:t>];</a:t>
            </a:r>
            <a:endParaRPr lang="sr-Latn-ME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buFont typeface="Wingdings" pitchFamily="2" charset="2"/>
              <a:buNone/>
              <a:tabLst>
                <a:tab pos="896938" algn="l"/>
                <a:tab pos="1436688" algn="l"/>
              </a:tabLst>
            </a:pPr>
            <a:r>
              <a:rPr lang="en-US" sz="2400" dirty="0" smtClean="0"/>
              <a:t>	</a:t>
            </a:r>
            <a:r>
              <a:rPr lang="sr-Latn-ME" sz="2400" dirty="0" smtClean="0"/>
              <a:t>	</a:t>
            </a:r>
            <a:r>
              <a:rPr lang="en-US" sz="2400" dirty="0" smtClean="0"/>
              <a:t>return s;</a:t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2644953" y="4388652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69" name="Freeform 5"/>
          <p:cNvSpPr>
            <a:spLocks/>
          </p:cNvSpPr>
          <p:nvPr/>
        </p:nvSpPr>
        <p:spPr bwMode="auto">
          <a:xfrm>
            <a:off x="3382501" y="4231887"/>
            <a:ext cx="2085975" cy="446087"/>
          </a:xfrm>
          <a:custGeom>
            <a:avLst/>
            <a:gdLst>
              <a:gd name="T0" fmla="*/ 0 w 1314"/>
              <a:gd name="T1" fmla="*/ 2147483647 h 281"/>
              <a:gd name="T2" fmla="*/ 2147483647 w 1314"/>
              <a:gd name="T3" fmla="*/ 2147483647 h 281"/>
              <a:gd name="T4" fmla="*/ 2147483647 w 1314"/>
              <a:gd name="T5" fmla="*/ 2147483647 h 281"/>
              <a:gd name="T6" fmla="*/ 2147483647 w 1314"/>
              <a:gd name="T7" fmla="*/ 0 h 28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4" h="281">
                <a:moveTo>
                  <a:pt x="0" y="101"/>
                </a:moveTo>
                <a:lnTo>
                  <a:pt x="336" y="281"/>
                </a:lnTo>
                <a:lnTo>
                  <a:pt x="880" y="76"/>
                </a:lnTo>
                <a:lnTo>
                  <a:pt x="1314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533353" y="3701953"/>
            <a:ext cx="3397696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700" dirty="0" smtClean="0">
                <a:solidFill>
                  <a:srgbClr val="FF0000"/>
                </a:solidFill>
                <a:latin typeface="Tahoma" pitchFamily="34" charset="0"/>
              </a:rPr>
              <a:t>Funkciji</a:t>
            </a:r>
            <a:r>
              <a:rPr lang="en-US" sz="1700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700" dirty="0" err="1">
                <a:solidFill>
                  <a:srgbClr val="FF0000"/>
                </a:solidFill>
                <a:latin typeface="Tahoma" pitchFamily="34" charset="0"/>
              </a:rPr>
              <a:t>proslje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đujemo adresu </a:t>
            </a:r>
            <a:r>
              <a:rPr lang="sr-Latn-CS" sz="1700" dirty="0" smtClean="0">
                <a:solidFill>
                  <a:srgbClr val="FF0000"/>
                </a:solidFill>
                <a:latin typeface="Tahoma" pitchFamily="34" charset="0"/>
              </a:rPr>
              <a:t>niza (tj. 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adresu njegovog prvog </a:t>
            </a:r>
            <a:r>
              <a:rPr lang="sr-Latn-CS" sz="1700" dirty="0" smtClean="0">
                <a:solidFill>
                  <a:srgbClr val="FF0000"/>
                </a:solidFill>
                <a:latin typeface="Tahoma" pitchFamily="34" charset="0"/>
              </a:rPr>
              <a:t>člana), 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kao i broj članova niza 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kod nizova </a:t>
            </a:r>
            <a:r>
              <a:rPr lang="en-US" sz="1700" dirty="0" err="1">
                <a:solidFill>
                  <a:srgbClr val="FF0000"/>
                </a:solidFill>
                <a:latin typeface="Tahoma" pitchFamily="34" charset="0"/>
              </a:rPr>
              <a:t>gotovo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uvije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 postoji </a:t>
            </a:r>
            <a:r>
              <a:rPr lang="en-US" sz="1700" dirty="0" err="1">
                <a:solidFill>
                  <a:srgbClr val="FF0000"/>
                </a:solidFill>
                <a:latin typeface="Tahoma" pitchFamily="34" charset="0"/>
              </a:rPr>
              <a:t>jedan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700" dirty="0" err="1">
                <a:solidFill>
                  <a:srgbClr val="FF0000"/>
                </a:solidFill>
                <a:latin typeface="Tahoma" pitchFamily="34" charset="0"/>
              </a:rPr>
              <a:t>ovakav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sr-Latn-CS" sz="1700" dirty="0">
                <a:solidFill>
                  <a:srgbClr val="FF0000"/>
                </a:solidFill>
                <a:latin typeface="Tahoma" pitchFamily="34" charset="0"/>
              </a:rPr>
              <a:t>par argumenata</a:t>
            </a:r>
            <a:r>
              <a:rPr lang="en-US" sz="17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1700" dirty="0" err="1">
                <a:solidFill>
                  <a:srgbClr val="FF0000"/>
                </a:solidFill>
                <a:latin typeface="Tahoma" pitchFamily="34" charset="0"/>
              </a:rPr>
              <a:t>funkcije</a:t>
            </a:r>
            <a:r>
              <a:rPr lang="en-US" sz="1700" dirty="0" smtClean="0">
                <a:solidFill>
                  <a:srgbClr val="FF0000"/>
                </a:solidFill>
                <a:latin typeface="Tahoma" pitchFamily="34" charset="0"/>
              </a:rPr>
              <a:t>)</a:t>
            </a:r>
            <a:r>
              <a:rPr lang="sr-Latn-ME" sz="1700" dirty="0" smtClean="0">
                <a:solidFill>
                  <a:srgbClr val="FF0000"/>
                </a:solidFill>
                <a:latin typeface="Tahoma" pitchFamily="34" charset="0"/>
              </a:rPr>
              <a:t>.</a:t>
            </a:r>
            <a:endParaRPr lang="en-US" sz="1700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2750963" y="5435503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2979563" y="5435503"/>
            <a:ext cx="228600" cy="60960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971003" y="5968903"/>
            <a:ext cx="3200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članovima niza se pristupa na uobičajeni način</a:t>
            </a:r>
            <a:endParaRPr lang="en-US" sz="160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3323553" y="4397278"/>
            <a:ext cx="2209800" cy="14607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533353" y="5787928"/>
            <a:ext cx="350897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700" dirty="0">
                <a:latin typeface="Tahoma" pitchFamily="34" charset="0"/>
              </a:rPr>
              <a:t>alternativna deklaracija kod nizova</a:t>
            </a:r>
            <a:r>
              <a:rPr lang="en-US" sz="1700" dirty="0">
                <a:latin typeface="Tahoma" pitchFamily="34" charset="0"/>
              </a:rPr>
              <a:t/>
            </a:r>
            <a:br>
              <a:rPr lang="en-US" sz="1700" dirty="0">
                <a:latin typeface="Tahoma" pitchFamily="34" charset="0"/>
              </a:rPr>
            </a:br>
            <a:r>
              <a:rPr lang="en-US" sz="1700" dirty="0" err="1">
                <a:solidFill>
                  <a:schemeClr val="accent1"/>
                </a:solidFill>
                <a:latin typeface="Tahoma" pitchFamily="34" charset="0"/>
              </a:rPr>
              <a:t>int</a:t>
            </a:r>
            <a:r>
              <a:rPr lang="en-US" sz="1700" dirty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700" dirty="0" err="1">
                <a:solidFill>
                  <a:schemeClr val="accent1"/>
                </a:solidFill>
                <a:latin typeface="Tahoma" pitchFamily="34" charset="0"/>
              </a:rPr>
              <a:t>sumaniza</a:t>
            </a:r>
            <a:r>
              <a:rPr lang="en-US" sz="1700" dirty="0">
                <a:solidFill>
                  <a:schemeClr val="accent1"/>
                </a:solidFill>
                <a:latin typeface="Tahoma" pitchFamily="34" charset="0"/>
              </a:rPr>
              <a:t>(</a:t>
            </a:r>
            <a:r>
              <a:rPr lang="sr-Latn-CS" sz="1700" dirty="0">
                <a:solidFill>
                  <a:schemeClr val="accent1"/>
                </a:solidFill>
                <a:latin typeface="Tahoma" pitchFamily="34" charset="0"/>
              </a:rPr>
              <a:t>int a</a:t>
            </a:r>
            <a:r>
              <a:rPr lang="en-US" sz="1700" dirty="0" smtClean="0">
                <a:solidFill>
                  <a:schemeClr val="accent1"/>
                </a:solidFill>
                <a:latin typeface="Tahoma" pitchFamily="34" charset="0"/>
              </a:rPr>
              <a:t>[],</a:t>
            </a:r>
            <a:r>
              <a:rPr lang="sr-Latn-RS" sz="1700" dirty="0" smtClean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700" dirty="0" err="1" smtClean="0">
                <a:solidFill>
                  <a:schemeClr val="accent1"/>
                </a:solidFill>
                <a:latin typeface="Tahoma" pitchFamily="34" charset="0"/>
              </a:rPr>
              <a:t>int</a:t>
            </a:r>
            <a:r>
              <a:rPr lang="en-US" sz="1700" dirty="0" smtClean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700" dirty="0">
                <a:solidFill>
                  <a:schemeClr val="accent1"/>
                </a:solidFill>
                <a:latin typeface="Tahoma" pitchFamily="34" charset="0"/>
              </a:rPr>
              <a:t>n)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043664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Primjer: Suma niza</a:t>
            </a: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rgbClr val="282828"/>
                </a:solidFill>
                <a:latin typeface="Tahoma" panose="020B0604030504040204" pitchFamily="34" charset="0"/>
              </a:rPr>
              <a:t>9/28</a:t>
            </a:r>
            <a:endParaRPr lang="en-US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26739</TotalTime>
  <Words>2102</Words>
  <Application>Microsoft Office PowerPoint</Application>
  <PresentationFormat>On-screen Show (4:3)</PresentationFormat>
  <Paragraphs>258</Paragraphs>
  <Slides>28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 Unicode MS</vt:lpstr>
      <vt:lpstr>Tahoma</vt:lpstr>
      <vt:lpstr>Times New Roman</vt:lpstr>
      <vt:lpstr>Wingdings</vt:lpstr>
      <vt:lpstr>Citrus</vt:lpstr>
      <vt:lpstr>Equation</vt:lpstr>
      <vt:lpstr>Programiranje I</vt:lpstr>
      <vt:lpstr>Tip void</vt:lpstr>
      <vt:lpstr>Funkcija – Neki detalji</vt:lpstr>
      <vt:lpstr>Parametri i argumenti funkcije</vt:lpstr>
      <vt:lpstr>Prototipovi funkcija</vt:lpstr>
      <vt:lpstr>Prototip - Upotreba</vt:lpstr>
      <vt:lpstr>Poziv po referenci</vt:lpstr>
      <vt:lpstr>Prosljeđivanje preko pokazivača</vt:lpstr>
      <vt:lpstr>Primjer: Suma niza</vt:lpstr>
      <vt:lpstr>Svaki drugi - duplo</vt:lpstr>
      <vt:lpstr>Maksimum i pozicija maksimuma</vt:lpstr>
      <vt:lpstr>String kao argument funkcije</vt:lpstr>
      <vt:lpstr>Matrica kao argument funkcije</vt:lpstr>
      <vt:lpstr>Matrica kao argument funkcije</vt:lpstr>
      <vt:lpstr>Matrica - argument funkcije</vt:lpstr>
      <vt:lpstr>Složene deklaracije funkcija</vt:lpstr>
      <vt:lpstr>Složene deklaracije funkcija</vt:lpstr>
      <vt:lpstr>Adresa funkcije</vt:lpstr>
      <vt:lpstr>Adresa funkcije</vt:lpstr>
      <vt:lpstr>Funkcija sa argumentom funkcijom</vt:lpstr>
      <vt:lpstr>Funkcija sa argumentom funkcijom</vt:lpstr>
      <vt:lpstr>Primjer</vt:lpstr>
      <vt:lpstr>Primjer - Realizacija</vt:lpstr>
      <vt:lpstr>Funkcija main</vt:lpstr>
      <vt:lpstr>Parametri funkcije main</vt:lpstr>
      <vt:lpstr>Parametri funkcije main</vt:lpstr>
      <vt:lpstr>Rekurzija</vt:lpstr>
      <vt:lpstr>Rekurzija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533</cp:revision>
  <dcterms:created xsi:type="dcterms:W3CDTF">2004-08-23T07:37:27Z</dcterms:created>
  <dcterms:modified xsi:type="dcterms:W3CDTF">2021-10-25T16:31:44Z</dcterms:modified>
</cp:coreProperties>
</file>